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310" r:id="rId2"/>
    <p:sldId id="375" r:id="rId3"/>
    <p:sldId id="353" r:id="rId4"/>
    <p:sldId id="376" r:id="rId5"/>
    <p:sldId id="386" r:id="rId6"/>
    <p:sldId id="387" r:id="rId7"/>
    <p:sldId id="388" r:id="rId8"/>
    <p:sldId id="389" r:id="rId9"/>
    <p:sldId id="390" r:id="rId10"/>
    <p:sldId id="391" r:id="rId11"/>
    <p:sldId id="392" r:id="rId12"/>
    <p:sldId id="393" r:id="rId13"/>
    <p:sldId id="394" r:id="rId14"/>
    <p:sldId id="395" r:id="rId15"/>
    <p:sldId id="373"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377" r:id="rId32"/>
    <p:sldId id="378" r:id="rId33"/>
    <p:sldId id="379" r:id="rId34"/>
    <p:sldId id="380" r:id="rId35"/>
    <p:sldId id="381" r:id="rId36"/>
    <p:sldId id="382" r:id="rId37"/>
    <p:sldId id="383" r:id="rId38"/>
    <p:sldId id="384" r:id="rId39"/>
    <p:sldId id="385"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3" r:id="rId60"/>
    <p:sldId id="434" r:id="rId61"/>
    <p:sldId id="435" r:id="rId62"/>
    <p:sldId id="436" r:id="rId63"/>
    <p:sldId id="430" r:id="rId64"/>
    <p:sldId id="431" r:id="rId65"/>
    <p:sldId id="432" r:id="rId66"/>
    <p:sldId id="256" r:id="rId67"/>
    <p:sldId id="354" r:id="rId68"/>
    <p:sldId id="355" r:id="rId69"/>
    <p:sldId id="357" r:id="rId70"/>
    <p:sldId id="358" r:id="rId71"/>
    <p:sldId id="356" r:id="rId72"/>
    <p:sldId id="359" r:id="rId73"/>
    <p:sldId id="360" r:id="rId74"/>
    <p:sldId id="361" r:id="rId75"/>
    <p:sldId id="371" r:id="rId76"/>
    <p:sldId id="372" r:id="rId77"/>
    <p:sldId id="370" r:id="rId78"/>
    <p:sldId id="362" r:id="rId79"/>
    <p:sldId id="363" r:id="rId80"/>
    <p:sldId id="366" r:id="rId81"/>
    <p:sldId id="364" r:id="rId82"/>
    <p:sldId id="365" r:id="rId83"/>
    <p:sldId id="367" r:id="rId84"/>
    <p:sldId id="368" r:id="rId85"/>
    <p:sldId id="369" r:id="rId8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milie Pla" initials="ÉP" lastIdx="4" clrIdx="0">
    <p:extLst>
      <p:ext uri="{19B8F6BF-5375-455C-9EA6-DF929625EA0E}">
        <p15:presenceInfo xmlns:p15="http://schemas.microsoft.com/office/powerpoint/2012/main" userId="S-1-5-21-3617273343-3379707052-1393298401-1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105" d="100"/>
          <a:sy n="105" d="100"/>
        </p:scale>
        <p:origin x="71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62EC873-016B-473C-9045-086ED369064B}" type="datetimeFigureOut">
              <a:rPr lang="fr-FR" smtClean="0"/>
              <a:t>21/05/2025</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4329A76-7DBA-4265-97D9-A7A19E05333B}" type="slidenum">
              <a:rPr lang="fr-FR" smtClean="0"/>
              <a:t>‹N°›</a:t>
            </a:fld>
            <a:endParaRPr lang="fr-FR"/>
          </a:p>
        </p:txBody>
      </p:sp>
    </p:spTree>
    <p:extLst>
      <p:ext uri="{BB962C8B-B14F-4D97-AF65-F5344CB8AC3E}">
        <p14:creationId xmlns:p14="http://schemas.microsoft.com/office/powerpoint/2010/main" val="133332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C5BE83-4EB5-4B8C-91B5-C271BD94AB47}" type="datetimeFigureOut">
              <a:rPr lang="fr-FR" smtClean="0"/>
              <a:t>21/05/2025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C81CD8-B093-46ED-ACE4-4CE192B979CC}" type="slidenum">
              <a:rPr lang="fr-FR" smtClean="0"/>
              <a:t>‹N°›</a:t>
            </a:fld>
            <a:endParaRPr lang="fr-FR"/>
          </a:p>
        </p:txBody>
      </p:sp>
    </p:spTree>
    <p:extLst>
      <p:ext uri="{BB962C8B-B14F-4D97-AF65-F5344CB8AC3E}">
        <p14:creationId xmlns:p14="http://schemas.microsoft.com/office/powerpoint/2010/main" val="90268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5763DB-F910-4CFE-845E-6D71E42E2631}" type="slidenum">
              <a:rPr lang="fr-FR" smtClean="0"/>
              <a:t>1</a:t>
            </a:fld>
            <a:endParaRPr lang="fr-FR"/>
          </a:p>
        </p:txBody>
      </p:sp>
    </p:spTree>
    <p:extLst>
      <p:ext uri="{BB962C8B-B14F-4D97-AF65-F5344CB8AC3E}">
        <p14:creationId xmlns:p14="http://schemas.microsoft.com/office/powerpoint/2010/main" val="89311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6258-336D-9221-92B3-4F2B33A00D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836C09-A587-720C-5ED8-473B9036FBA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05F2EA8-97E6-3301-BB12-731BE110DCA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D9105C-3091-45BF-7716-029EB0702CE7}"/>
              </a:ext>
            </a:extLst>
          </p:cNvPr>
          <p:cNvSpPr>
            <a:spLocks noGrp="1"/>
          </p:cNvSpPr>
          <p:nvPr>
            <p:ph type="sldNum" sz="quarter" idx="10"/>
          </p:nvPr>
        </p:nvSpPr>
        <p:spPr/>
        <p:txBody>
          <a:bodyPr/>
          <a:lstStyle/>
          <a:p>
            <a:fld id="{24C81CD8-B093-46ED-ACE4-4CE192B979CC}" type="slidenum">
              <a:rPr lang="fr-FR" smtClean="0"/>
              <a:t>10</a:t>
            </a:fld>
            <a:endParaRPr lang="fr-FR"/>
          </a:p>
        </p:txBody>
      </p:sp>
    </p:spTree>
    <p:extLst>
      <p:ext uri="{BB962C8B-B14F-4D97-AF65-F5344CB8AC3E}">
        <p14:creationId xmlns:p14="http://schemas.microsoft.com/office/powerpoint/2010/main" val="184128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EBC9-97E8-D2CB-714C-571B04A859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6EBBC0-9FC3-45FC-4DA1-1355E2D9060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F5C7B20-C087-AFC9-500E-15DABDFF8A1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71126F-3889-7EA7-A397-B64023AE9A68}"/>
              </a:ext>
            </a:extLst>
          </p:cNvPr>
          <p:cNvSpPr>
            <a:spLocks noGrp="1"/>
          </p:cNvSpPr>
          <p:nvPr>
            <p:ph type="sldNum" sz="quarter" idx="10"/>
          </p:nvPr>
        </p:nvSpPr>
        <p:spPr/>
        <p:txBody>
          <a:bodyPr/>
          <a:lstStyle/>
          <a:p>
            <a:fld id="{24C81CD8-B093-46ED-ACE4-4CE192B979CC}" type="slidenum">
              <a:rPr lang="fr-FR" smtClean="0"/>
              <a:t>11</a:t>
            </a:fld>
            <a:endParaRPr lang="fr-FR"/>
          </a:p>
        </p:txBody>
      </p:sp>
    </p:spTree>
    <p:extLst>
      <p:ext uri="{BB962C8B-B14F-4D97-AF65-F5344CB8AC3E}">
        <p14:creationId xmlns:p14="http://schemas.microsoft.com/office/powerpoint/2010/main" val="365034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8AA2-37E6-3C7B-8C6A-7EB6BA57EE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C3926A-0CE2-CB81-6743-69909572DB7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769CB5A-0AEC-64F3-E61C-CA6A2F2D28C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237EC20-5B9A-029A-765A-41FBB1106AB3}"/>
              </a:ext>
            </a:extLst>
          </p:cNvPr>
          <p:cNvSpPr>
            <a:spLocks noGrp="1"/>
          </p:cNvSpPr>
          <p:nvPr>
            <p:ph type="sldNum" sz="quarter" idx="10"/>
          </p:nvPr>
        </p:nvSpPr>
        <p:spPr/>
        <p:txBody>
          <a:bodyPr/>
          <a:lstStyle/>
          <a:p>
            <a:fld id="{24C81CD8-B093-46ED-ACE4-4CE192B979CC}" type="slidenum">
              <a:rPr lang="fr-FR" smtClean="0"/>
              <a:t>12</a:t>
            </a:fld>
            <a:endParaRPr lang="fr-FR"/>
          </a:p>
        </p:txBody>
      </p:sp>
    </p:spTree>
    <p:extLst>
      <p:ext uri="{BB962C8B-B14F-4D97-AF65-F5344CB8AC3E}">
        <p14:creationId xmlns:p14="http://schemas.microsoft.com/office/powerpoint/2010/main" val="269191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BE71-26EA-FF8F-9974-BFC707FD3E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1F90AC-6D1D-1A07-2618-E64B7F03917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48A2F9C-80D0-8BAE-4161-A6762A1B76C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6D330CF-439A-08E9-43E2-B3689C34764E}"/>
              </a:ext>
            </a:extLst>
          </p:cNvPr>
          <p:cNvSpPr>
            <a:spLocks noGrp="1"/>
          </p:cNvSpPr>
          <p:nvPr>
            <p:ph type="sldNum" sz="quarter" idx="10"/>
          </p:nvPr>
        </p:nvSpPr>
        <p:spPr/>
        <p:txBody>
          <a:bodyPr/>
          <a:lstStyle/>
          <a:p>
            <a:fld id="{24C81CD8-B093-46ED-ACE4-4CE192B979CC}" type="slidenum">
              <a:rPr lang="fr-FR" smtClean="0"/>
              <a:t>13</a:t>
            </a:fld>
            <a:endParaRPr lang="fr-FR"/>
          </a:p>
        </p:txBody>
      </p:sp>
    </p:spTree>
    <p:extLst>
      <p:ext uri="{BB962C8B-B14F-4D97-AF65-F5344CB8AC3E}">
        <p14:creationId xmlns:p14="http://schemas.microsoft.com/office/powerpoint/2010/main" val="125453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373F-8E80-3B38-E137-BE7C6CD477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FD177-3C5F-7868-B145-A9E0C766C3C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9AE321D-8622-24BE-A716-69AD297B949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A542258-0F69-C7B5-ADDD-89CE23831D37}"/>
              </a:ext>
            </a:extLst>
          </p:cNvPr>
          <p:cNvSpPr>
            <a:spLocks noGrp="1"/>
          </p:cNvSpPr>
          <p:nvPr>
            <p:ph type="sldNum" sz="quarter" idx="10"/>
          </p:nvPr>
        </p:nvSpPr>
        <p:spPr/>
        <p:txBody>
          <a:bodyPr/>
          <a:lstStyle/>
          <a:p>
            <a:fld id="{24C81CD8-B093-46ED-ACE4-4CE192B979CC}" type="slidenum">
              <a:rPr lang="fr-FR" smtClean="0"/>
              <a:t>14</a:t>
            </a:fld>
            <a:endParaRPr lang="fr-FR"/>
          </a:p>
        </p:txBody>
      </p:sp>
    </p:spTree>
    <p:extLst>
      <p:ext uri="{BB962C8B-B14F-4D97-AF65-F5344CB8AC3E}">
        <p14:creationId xmlns:p14="http://schemas.microsoft.com/office/powerpoint/2010/main" val="360644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3986B-4F7A-A869-539C-24BE26B07C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2EE2E9-BA17-E39C-04FB-951F31E9F4E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3E8E70C-7CCD-02C7-C501-6CFFDDE4845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5D4615F-ECD0-607E-FB08-0C94A2F32A99}"/>
              </a:ext>
            </a:extLst>
          </p:cNvPr>
          <p:cNvSpPr>
            <a:spLocks noGrp="1"/>
          </p:cNvSpPr>
          <p:nvPr>
            <p:ph type="sldNum" sz="quarter" idx="10"/>
          </p:nvPr>
        </p:nvSpPr>
        <p:spPr/>
        <p:txBody>
          <a:bodyPr/>
          <a:lstStyle/>
          <a:p>
            <a:fld id="{24C81CD8-B093-46ED-ACE4-4CE192B979CC}" type="slidenum">
              <a:rPr lang="fr-FR" smtClean="0"/>
              <a:t>15</a:t>
            </a:fld>
            <a:endParaRPr lang="fr-FR"/>
          </a:p>
        </p:txBody>
      </p:sp>
    </p:spTree>
    <p:extLst>
      <p:ext uri="{BB962C8B-B14F-4D97-AF65-F5344CB8AC3E}">
        <p14:creationId xmlns:p14="http://schemas.microsoft.com/office/powerpoint/2010/main" val="129865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903FB-A920-9283-68DB-3CF0A01A16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DBE574-322C-52E0-5792-AB42196B542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C098D51-1BE9-6CCC-4609-080BB29A470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1590B19-7385-26C4-211D-B39C14BDFA59}"/>
              </a:ext>
            </a:extLst>
          </p:cNvPr>
          <p:cNvSpPr>
            <a:spLocks noGrp="1"/>
          </p:cNvSpPr>
          <p:nvPr>
            <p:ph type="sldNum" sz="quarter" idx="10"/>
          </p:nvPr>
        </p:nvSpPr>
        <p:spPr/>
        <p:txBody>
          <a:bodyPr/>
          <a:lstStyle/>
          <a:p>
            <a:fld id="{24C81CD8-B093-46ED-ACE4-4CE192B979CC}" type="slidenum">
              <a:rPr lang="fr-FR" smtClean="0"/>
              <a:t>16</a:t>
            </a:fld>
            <a:endParaRPr lang="fr-FR"/>
          </a:p>
        </p:txBody>
      </p:sp>
    </p:spTree>
    <p:extLst>
      <p:ext uri="{BB962C8B-B14F-4D97-AF65-F5344CB8AC3E}">
        <p14:creationId xmlns:p14="http://schemas.microsoft.com/office/powerpoint/2010/main" val="113773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1DB1-39B8-4F3F-A746-6B9AC77361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B58B2B-C9C3-0A24-D448-0FD2137800B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FDC5B20-13A9-01B0-A1D3-A799FF2084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AD8F3E4-C4BD-6A2C-72B7-4772BE6DE06F}"/>
              </a:ext>
            </a:extLst>
          </p:cNvPr>
          <p:cNvSpPr>
            <a:spLocks noGrp="1"/>
          </p:cNvSpPr>
          <p:nvPr>
            <p:ph type="sldNum" sz="quarter" idx="10"/>
          </p:nvPr>
        </p:nvSpPr>
        <p:spPr/>
        <p:txBody>
          <a:bodyPr/>
          <a:lstStyle/>
          <a:p>
            <a:fld id="{24C81CD8-B093-46ED-ACE4-4CE192B979CC}" type="slidenum">
              <a:rPr lang="fr-FR" smtClean="0"/>
              <a:t>17</a:t>
            </a:fld>
            <a:endParaRPr lang="fr-FR"/>
          </a:p>
        </p:txBody>
      </p:sp>
    </p:spTree>
    <p:extLst>
      <p:ext uri="{BB962C8B-B14F-4D97-AF65-F5344CB8AC3E}">
        <p14:creationId xmlns:p14="http://schemas.microsoft.com/office/powerpoint/2010/main" val="83712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0AE0E-FF59-9971-21EF-E3D17E0D50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7F272C-F68E-66A7-5DA3-CC4A2D43CA0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71E3F6E-B447-A04A-D218-E787ACF5E5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726D1CA-48E6-C5A4-CA8E-4B812D86C97C}"/>
              </a:ext>
            </a:extLst>
          </p:cNvPr>
          <p:cNvSpPr>
            <a:spLocks noGrp="1"/>
          </p:cNvSpPr>
          <p:nvPr>
            <p:ph type="sldNum" sz="quarter" idx="10"/>
          </p:nvPr>
        </p:nvSpPr>
        <p:spPr/>
        <p:txBody>
          <a:bodyPr/>
          <a:lstStyle/>
          <a:p>
            <a:fld id="{24C81CD8-B093-46ED-ACE4-4CE192B979CC}" type="slidenum">
              <a:rPr lang="fr-FR" smtClean="0"/>
              <a:t>18</a:t>
            </a:fld>
            <a:endParaRPr lang="fr-FR"/>
          </a:p>
        </p:txBody>
      </p:sp>
    </p:spTree>
    <p:extLst>
      <p:ext uri="{BB962C8B-B14F-4D97-AF65-F5344CB8AC3E}">
        <p14:creationId xmlns:p14="http://schemas.microsoft.com/office/powerpoint/2010/main" val="3958809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C1E8-4A2A-D1C7-1318-E332EBC8F9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3FB8BB-5FAD-655B-12B4-972CFDF92C5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D5038BE-0D12-8353-B314-EA3D8238406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06631E9-39F0-46AA-EEA7-E467B56AD442}"/>
              </a:ext>
            </a:extLst>
          </p:cNvPr>
          <p:cNvSpPr>
            <a:spLocks noGrp="1"/>
          </p:cNvSpPr>
          <p:nvPr>
            <p:ph type="sldNum" sz="quarter" idx="10"/>
          </p:nvPr>
        </p:nvSpPr>
        <p:spPr/>
        <p:txBody>
          <a:bodyPr/>
          <a:lstStyle/>
          <a:p>
            <a:fld id="{24C81CD8-B093-46ED-ACE4-4CE192B979CC}" type="slidenum">
              <a:rPr lang="fr-FR" smtClean="0"/>
              <a:t>19</a:t>
            </a:fld>
            <a:endParaRPr lang="fr-FR"/>
          </a:p>
        </p:txBody>
      </p:sp>
    </p:spTree>
    <p:extLst>
      <p:ext uri="{BB962C8B-B14F-4D97-AF65-F5344CB8AC3E}">
        <p14:creationId xmlns:p14="http://schemas.microsoft.com/office/powerpoint/2010/main" val="23273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2</a:t>
            </a:fld>
            <a:endParaRPr lang="fr-FR"/>
          </a:p>
        </p:txBody>
      </p:sp>
    </p:spTree>
    <p:extLst>
      <p:ext uri="{BB962C8B-B14F-4D97-AF65-F5344CB8AC3E}">
        <p14:creationId xmlns:p14="http://schemas.microsoft.com/office/powerpoint/2010/main" val="126069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B1A6-6BFC-73C5-558F-A4F07B32FC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670353-5987-581B-0FBB-65A440BE213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0894D06-16F7-1082-66CE-BEF96EA375F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117F701-5F00-4147-2220-B910D13BDF6C}"/>
              </a:ext>
            </a:extLst>
          </p:cNvPr>
          <p:cNvSpPr>
            <a:spLocks noGrp="1"/>
          </p:cNvSpPr>
          <p:nvPr>
            <p:ph type="sldNum" sz="quarter" idx="10"/>
          </p:nvPr>
        </p:nvSpPr>
        <p:spPr/>
        <p:txBody>
          <a:bodyPr/>
          <a:lstStyle/>
          <a:p>
            <a:fld id="{24C81CD8-B093-46ED-ACE4-4CE192B979CC}" type="slidenum">
              <a:rPr lang="fr-FR" smtClean="0"/>
              <a:t>20</a:t>
            </a:fld>
            <a:endParaRPr lang="fr-FR"/>
          </a:p>
        </p:txBody>
      </p:sp>
    </p:spTree>
    <p:extLst>
      <p:ext uri="{BB962C8B-B14F-4D97-AF65-F5344CB8AC3E}">
        <p14:creationId xmlns:p14="http://schemas.microsoft.com/office/powerpoint/2010/main" val="249536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C233-F436-ACFB-3F3D-14D8E27F7A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C30318-1483-F589-408B-37586B42829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2A1BD39-31EC-D677-D4F9-8145BBBAE05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6FAB7-BA5E-63D6-B8C5-99EF58B0C720}"/>
              </a:ext>
            </a:extLst>
          </p:cNvPr>
          <p:cNvSpPr>
            <a:spLocks noGrp="1"/>
          </p:cNvSpPr>
          <p:nvPr>
            <p:ph type="sldNum" sz="quarter" idx="10"/>
          </p:nvPr>
        </p:nvSpPr>
        <p:spPr/>
        <p:txBody>
          <a:bodyPr/>
          <a:lstStyle/>
          <a:p>
            <a:fld id="{24C81CD8-B093-46ED-ACE4-4CE192B979CC}" type="slidenum">
              <a:rPr lang="fr-FR" smtClean="0"/>
              <a:t>21</a:t>
            </a:fld>
            <a:endParaRPr lang="fr-FR"/>
          </a:p>
        </p:txBody>
      </p:sp>
    </p:spTree>
    <p:extLst>
      <p:ext uri="{BB962C8B-B14F-4D97-AF65-F5344CB8AC3E}">
        <p14:creationId xmlns:p14="http://schemas.microsoft.com/office/powerpoint/2010/main" val="821144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E9FE-FF81-BDA1-2D7C-AB59550418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47581C-2301-ED96-8CA6-D43F48B481A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D730870-B575-51B8-5765-D4403740C96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A6ECCF6-D8CC-9DF4-7DE1-3D6ABEB59F4D}"/>
              </a:ext>
            </a:extLst>
          </p:cNvPr>
          <p:cNvSpPr>
            <a:spLocks noGrp="1"/>
          </p:cNvSpPr>
          <p:nvPr>
            <p:ph type="sldNum" sz="quarter" idx="10"/>
          </p:nvPr>
        </p:nvSpPr>
        <p:spPr/>
        <p:txBody>
          <a:bodyPr/>
          <a:lstStyle/>
          <a:p>
            <a:fld id="{24C81CD8-B093-46ED-ACE4-4CE192B979CC}" type="slidenum">
              <a:rPr lang="fr-FR" smtClean="0"/>
              <a:t>22</a:t>
            </a:fld>
            <a:endParaRPr lang="fr-FR"/>
          </a:p>
        </p:txBody>
      </p:sp>
    </p:spTree>
    <p:extLst>
      <p:ext uri="{BB962C8B-B14F-4D97-AF65-F5344CB8AC3E}">
        <p14:creationId xmlns:p14="http://schemas.microsoft.com/office/powerpoint/2010/main" val="195073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33FE-417E-F5F5-F33E-B4C6127CF4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BBD10E-E107-C010-CFFD-C1AED788FB9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259FEBF-A267-EC32-70B2-EB0612C5387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0C328A2-F5D0-4A5F-17D8-342F2A2A0C68}"/>
              </a:ext>
            </a:extLst>
          </p:cNvPr>
          <p:cNvSpPr>
            <a:spLocks noGrp="1"/>
          </p:cNvSpPr>
          <p:nvPr>
            <p:ph type="sldNum" sz="quarter" idx="10"/>
          </p:nvPr>
        </p:nvSpPr>
        <p:spPr/>
        <p:txBody>
          <a:bodyPr/>
          <a:lstStyle/>
          <a:p>
            <a:fld id="{24C81CD8-B093-46ED-ACE4-4CE192B979CC}" type="slidenum">
              <a:rPr lang="fr-FR" smtClean="0"/>
              <a:t>23</a:t>
            </a:fld>
            <a:endParaRPr lang="fr-FR"/>
          </a:p>
        </p:txBody>
      </p:sp>
    </p:spTree>
    <p:extLst>
      <p:ext uri="{BB962C8B-B14F-4D97-AF65-F5344CB8AC3E}">
        <p14:creationId xmlns:p14="http://schemas.microsoft.com/office/powerpoint/2010/main" val="368392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E997-20A9-E8E9-BC47-FD83386299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3E79D5-9D73-4B66-5A63-6686785610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DAC96ED-693F-9C74-2484-E5D9F098FD6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A1BA600-BB5A-7E0A-DF9B-7D6D6C20862C}"/>
              </a:ext>
            </a:extLst>
          </p:cNvPr>
          <p:cNvSpPr>
            <a:spLocks noGrp="1"/>
          </p:cNvSpPr>
          <p:nvPr>
            <p:ph type="sldNum" sz="quarter" idx="10"/>
          </p:nvPr>
        </p:nvSpPr>
        <p:spPr/>
        <p:txBody>
          <a:bodyPr/>
          <a:lstStyle/>
          <a:p>
            <a:fld id="{24C81CD8-B093-46ED-ACE4-4CE192B979CC}" type="slidenum">
              <a:rPr lang="fr-FR" smtClean="0"/>
              <a:t>24</a:t>
            </a:fld>
            <a:endParaRPr lang="fr-FR"/>
          </a:p>
        </p:txBody>
      </p:sp>
    </p:spTree>
    <p:extLst>
      <p:ext uri="{BB962C8B-B14F-4D97-AF65-F5344CB8AC3E}">
        <p14:creationId xmlns:p14="http://schemas.microsoft.com/office/powerpoint/2010/main" val="2816024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529D-8644-053B-DE77-4CAD6D042F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95CD54-F6A5-0DB8-4B43-B61FBE5C8ED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1F49FC1-0E8E-E0D6-C32F-5F0298A3EC4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B88B4E5-CFBB-0F50-4A66-F4762B5CF2E2}"/>
              </a:ext>
            </a:extLst>
          </p:cNvPr>
          <p:cNvSpPr>
            <a:spLocks noGrp="1"/>
          </p:cNvSpPr>
          <p:nvPr>
            <p:ph type="sldNum" sz="quarter" idx="10"/>
          </p:nvPr>
        </p:nvSpPr>
        <p:spPr/>
        <p:txBody>
          <a:bodyPr/>
          <a:lstStyle/>
          <a:p>
            <a:fld id="{24C81CD8-B093-46ED-ACE4-4CE192B979CC}" type="slidenum">
              <a:rPr lang="fr-FR" smtClean="0"/>
              <a:t>25</a:t>
            </a:fld>
            <a:endParaRPr lang="fr-FR"/>
          </a:p>
        </p:txBody>
      </p:sp>
    </p:spTree>
    <p:extLst>
      <p:ext uri="{BB962C8B-B14F-4D97-AF65-F5344CB8AC3E}">
        <p14:creationId xmlns:p14="http://schemas.microsoft.com/office/powerpoint/2010/main" val="1792476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182A-D565-5D47-3324-7329D4AF3D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27F600-737C-DCE4-AD4A-AD2246A42C6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69C3A19-950C-FE2A-52A8-4787420B7DD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C74BE9A-675C-B426-03D7-292B6CEE3EBA}"/>
              </a:ext>
            </a:extLst>
          </p:cNvPr>
          <p:cNvSpPr>
            <a:spLocks noGrp="1"/>
          </p:cNvSpPr>
          <p:nvPr>
            <p:ph type="sldNum" sz="quarter" idx="10"/>
          </p:nvPr>
        </p:nvSpPr>
        <p:spPr/>
        <p:txBody>
          <a:bodyPr/>
          <a:lstStyle/>
          <a:p>
            <a:fld id="{24C81CD8-B093-46ED-ACE4-4CE192B979CC}" type="slidenum">
              <a:rPr lang="fr-FR" smtClean="0"/>
              <a:t>26</a:t>
            </a:fld>
            <a:endParaRPr lang="fr-FR"/>
          </a:p>
        </p:txBody>
      </p:sp>
    </p:spTree>
    <p:extLst>
      <p:ext uri="{BB962C8B-B14F-4D97-AF65-F5344CB8AC3E}">
        <p14:creationId xmlns:p14="http://schemas.microsoft.com/office/powerpoint/2010/main" val="4018795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7DF95-FF40-5B3C-E7C0-1235327486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C981F2-C88F-3A93-3C19-E71D03B8381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89FB8C0-F432-A2BE-8DB0-7C4F4CA4B33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346D3FA-E398-ED20-4D55-0F3BD5DC6E3D}"/>
              </a:ext>
            </a:extLst>
          </p:cNvPr>
          <p:cNvSpPr>
            <a:spLocks noGrp="1"/>
          </p:cNvSpPr>
          <p:nvPr>
            <p:ph type="sldNum" sz="quarter" idx="10"/>
          </p:nvPr>
        </p:nvSpPr>
        <p:spPr/>
        <p:txBody>
          <a:bodyPr/>
          <a:lstStyle/>
          <a:p>
            <a:fld id="{24C81CD8-B093-46ED-ACE4-4CE192B979CC}" type="slidenum">
              <a:rPr lang="fr-FR" smtClean="0"/>
              <a:t>27</a:t>
            </a:fld>
            <a:endParaRPr lang="fr-FR"/>
          </a:p>
        </p:txBody>
      </p:sp>
    </p:spTree>
    <p:extLst>
      <p:ext uri="{BB962C8B-B14F-4D97-AF65-F5344CB8AC3E}">
        <p14:creationId xmlns:p14="http://schemas.microsoft.com/office/powerpoint/2010/main" val="3203341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9E6D2-C7AA-8500-161D-7350A51BD2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58883A-0DA8-B8C9-378A-3AE6F60B47F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6BA837F-AD0B-9D01-A4A5-520CFDBE5F1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3446D20-6DB9-C119-EB5E-652B9C96E10C}"/>
              </a:ext>
            </a:extLst>
          </p:cNvPr>
          <p:cNvSpPr>
            <a:spLocks noGrp="1"/>
          </p:cNvSpPr>
          <p:nvPr>
            <p:ph type="sldNum" sz="quarter" idx="10"/>
          </p:nvPr>
        </p:nvSpPr>
        <p:spPr/>
        <p:txBody>
          <a:bodyPr/>
          <a:lstStyle/>
          <a:p>
            <a:fld id="{24C81CD8-B093-46ED-ACE4-4CE192B979CC}" type="slidenum">
              <a:rPr lang="fr-FR" smtClean="0"/>
              <a:t>28</a:t>
            </a:fld>
            <a:endParaRPr lang="fr-FR"/>
          </a:p>
        </p:txBody>
      </p:sp>
    </p:spTree>
    <p:extLst>
      <p:ext uri="{BB962C8B-B14F-4D97-AF65-F5344CB8AC3E}">
        <p14:creationId xmlns:p14="http://schemas.microsoft.com/office/powerpoint/2010/main" val="3377476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521-3369-B0D4-CD9F-EFF5FFB925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557DDC-6D6F-3A21-BA78-D861B17EE83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A6C6D71-0534-0E59-DFCD-85116BBF7EE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DAA4808-B1B4-40F7-98E0-6CFB15CBA159}"/>
              </a:ext>
            </a:extLst>
          </p:cNvPr>
          <p:cNvSpPr>
            <a:spLocks noGrp="1"/>
          </p:cNvSpPr>
          <p:nvPr>
            <p:ph type="sldNum" sz="quarter" idx="10"/>
          </p:nvPr>
        </p:nvSpPr>
        <p:spPr/>
        <p:txBody>
          <a:bodyPr/>
          <a:lstStyle/>
          <a:p>
            <a:fld id="{24C81CD8-B093-46ED-ACE4-4CE192B979CC}" type="slidenum">
              <a:rPr lang="fr-FR" smtClean="0"/>
              <a:t>29</a:t>
            </a:fld>
            <a:endParaRPr lang="fr-FR"/>
          </a:p>
        </p:txBody>
      </p:sp>
    </p:spTree>
    <p:extLst>
      <p:ext uri="{BB962C8B-B14F-4D97-AF65-F5344CB8AC3E}">
        <p14:creationId xmlns:p14="http://schemas.microsoft.com/office/powerpoint/2010/main" val="130448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3</a:t>
            </a:fld>
            <a:endParaRPr lang="fr-FR"/>
          </a:p>
        </p:txBody>
      </p:sp>
    </p:spTree>
    <p:extLst>
      <p:ext uri="{BB962C8B-B14F-4D97-AF65-F5344CB8AC3E}">
        <p14:creationId xmlns:p14="http://schemas.microsoft.com/office/powerpoint/2010/main" val="400561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225D-64F0-F246-C36C-B35D8607D3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A53588-F317-C6C4-F66A-F5AFDE079A1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559550D-8021-0834-C55D-3D8EE3C73F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D7CF57-6349-933A-177C-436F4A328347}"/>
              </a:ext>
            </a:extLst>
          </p:cNvPr>
          <p:cNvSpPr>
            <a:spLocks noGrp="1"/>
          </p:cNvSpPr>
          <p:nvPr>
            <p:ph type="sldNum" sz="quarter" idx="10"/>
          </p:nvPr>
        </p:nvSpPr>
        <p:spPr/>
        <p:txBody>
          <a:bodyPr/>
          <a:lstStyle/>
          <a:p>
            <a:fld id="{24C81CD8-B093-46ED-ACE4-4CE192B979CC}" type="slidenum">
              <a:rPr lang="fr-FR" smtClean="0"/>
              <a:t>30</a:t>
            </a:fld>
            <a:endParaRPr lang="fr-FR"/>
          </a:p>
        </p:txBody>
      </p:sp>
    </p:spTree>
    <p:extLst>
      <p:ext uri="{BB962C8B-B14F-4D97-AF65-F5344CB8AC3E}">
        <p14:creationId xmlns:p14="http://schemas.microsoft.com/office/powerpoint/2010/main" val="263990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1D42-7A13-C0F2-2103-E0EBFE686B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5BEBA0-06AD-E974-A4B7-1A9EF201BF8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55A7EF2-80AB-1312-849C-23F48794AB0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EBBEF9-1157-4246-718A-C0FCD208E147}"/>
              </a:ext>
            </a:extLst>
          </p:cNvPr>
          <p:cNvSpPr>
            <a:spLocks noGrp="1"/>
          </p:cNvSpPr>
          <p:nvPr>
            <p:ph type="sldNum" sz="quarter" idx="10"/>
          </p:nvPr>
        </p:nvSpPr>
        <p:spPr/>
        <p:txBody>
          <a:bodyPr/>
          <a:lstStyle/>
          <a:p>
            <a:fld id="{24C81CD8-B093-46ED-ACE4-4CE192B979CC}" type="slidenum">
              <a:rPr lang="fr-FR" smtClean="0"/>
              <a:t>31</a:t>
            </a:fld>
            <a:endParaRPr lang="fr-FR"/>
          </a:p>
        </p:txBody>
      </p:sp>
    </p:spTree>
    <p:extLst>
      <p:ext uri="{BB962C8B-B14F-4D97-AF65-F5344CB8AC3E}">
        <p14:creationId xmlns:p14="http://schemas.microsoft.com/office/powerpoint/2010/main" val="126451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B8EBC-9B8B-EBAB-2F54-9EDF1ACA34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C08FE8-15FB-27C4-83C2-A095CDE8D3E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8BAC7F8-9DDC-1E09-1965-B4B80609ACA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8E99126-AF93-48A9-9F48-B20E80E59C91}"/>
              </a:ext>
            </a:extLst>
          </p:cNvPr>
          <p:cNvSpPr>
            <a:spLocks noGrp="1"/>
          </p:cNvSpPr>
          <p:nvPr>
            <p:ph type="sldNum" sz="quarter" idx="10"/>
          </p:nvPr>
        </p:nvSpPr>
        <p:spPr/>
        <p:txBody>
          <a:bodyPr/>
          <a:lstStyle/>
          <a:p>
            <a:fld id="{24C81CD8-B093-46ED-ACE4-4CE192B979CC}" type="slidenum">
              <a:rPr lang="fr-FR" smtClean="0"/>
              <a:t>32</a:t>
            </a:fld>
            <a:endParaRPr lang="fr-FR"/>
          </a:p>
        </p:txBody>
      </p:sp>
    </p:spTree>
    <p:extLst>
      <p:ext uri="{BB962C8B-B14F-4D97-AF65-F5344CB8AC3E}">
        <p14:creationId xmlns:p14="http://schemas.microsoft.com/office/powerpoint/2010/main" val="2936925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3CAD-7A67-AD8B-2448-D9380614D2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67DD4-8C16-6A44-B95C-5F766F81863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B2941F6-4C89-8DA8-369E-B3B3C035A4D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E9B39FD-35DF-D60E-580B-FAF71B445C14}"/>
              </a:ext>
            </a:extLst>
          </p:cNvPr>
          <p:cNvSpPr>
            <a:spLocks noGrp="1"/>
          </p:cNvSpPr>
          <p:nvPr>
            <p:ph type="sldNum" sz="quarter" idx="10"/>
          </p:nvPr>
        </p:nvSpPr>
        <p:spPr/>
        <p:txBody>
          <a:bodyPr/>
          <a:lstStyle/>
          <a:p>
            <a:fld id="{24C81CD8-B093-46ED-ACE4-4CE192B979CC}" type="slidenum">
              <a:rPr lang="fr-FR" smtClean="0"/>
              <a:t>33</a:t>
            </a:fld>
            <a:endParaRPr lang="fr-FR"/>
          </a:p>
        </p:txBody>
      </p:sp>
    </p:spTree>
    <p:extLst>
      <p:ext uri="{BB962C8B-B14F-4D97-AF65-F5344CB8AC3E}">
        <p14:creationId xmlns:p14="http://schemas.microsoft.com/office/powerpoint/2010/main" val="1969572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854FD-94CC-7521-FC72-A680722F35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5C1CB1-34AA-DD13-B651-9C1BBFC8B9F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8A63C5B-981E-D65A-ECDF-FCEA9AA9812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911B83-23D9-24A8-BE3F-E272D363B0AD}"/>
              </a:ext>
            </a:extLst>
          </p:cNvPr>
          <p:cNvSpPr>
            <a:spLocks noGrp="1"/>
          </p:cNvSpPr>
          <p:nvPr>
            <p:ph type="sldNum" sz="quarter" idx="10"/>
          </p:nvPr>
        </p:nvSpPr>
        <p:spPr/>
        <p:txBody>
          <a:bodyPr/>
          <a:lstStyle/>
          <a:p>
            <a:fld id="{24C81CD8-B093-46ED-ACE4-4CE192B979CC}" type="slidenum">
              <a:rPr lang="fr-FR" smtClean="0"/>
              <a:t>34</a:t>
            </a:fld>
            <a:endParaRPr lang="fr-FR"/>
          </a:p>
        </p:txBody>
      </p:sp>
    </p:spTree>
    <p:extLst>
      <p:ext uri="{BB962C8B-B14F-4D97-AF65-F5344CB8AC3E}">
        <p14:creationId xmlns:p14="http://schemas.microsoft.com/office/powerpoint/2010/main" val="85831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7B84-2747-17EE-0A29-CA6958D117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3874EC-1687-2F43-AE6E-8529282811D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46DD9ED-B4F7-632B-ED68-E3678C1D0EC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C5F1394-0515-0A9B-2D5E-CF7B28D2676C}"/>
              </a:ext>
            </a:extLst>
          </p:cNvPr>
          <p:cNvSpPr>
            <a:spLocks noGrp="1"/>
          </p:cNvSpPr>
          <p:nvPr>
            <p:ph type="sldNum" sz="quarter" idx="10"/>
          </p:nvPr>
        </p:nvSpPr>
        <p:spPr/>
        <p:txBody>
          <a:bodyPr/>
          <a:lstStyle/>
          <a:p>
            <a:fld id="{24C81CD8-B093-46ED-ACE4-4CE192B979CC}" type="slidenum">
              <a:rPr lang="fr-FR" smtClean="0"/>
              <a:t>35</a:t>
            </a:fld>
            <a:endParaRPr lang="fr-FR"/>
          </a:p>
        </p:txBody>
      </p:sp>
    </p:spTree>
    <p:extLst>
      <p:ext uri="{BB962C8B-B14F-4D97-AF65-F5344CB8AC3E}">
        <p14:creationId xmlns:p14="http://schemas.microsoft.com/office/powerpoint/2010/main" val="1144504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6ACB7-32D9-53CE-6384-41771EE7A6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BCB937-CEAD-6341-898B-C2A5F9EDCE9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29B5472-8DE4-A4AF-FE2D-C5775A0D1A5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2AF4296-9450-02F6-8B75-309F07ED7B3C}"/>
              </a:ext>
            </a:extLst>
          </p:cNvPr>
          <p:cNvSpPr>
            <a:spLocks noGrp="1"/>
          </p:cNvSpPr>
          <p:nvPr>
            <p:ph type="sldNum" sz="quarter" idx="10"/>
          </p:nvPr>
        </p:nvSpPr>
        <p:spPr/>
        <p:txBody>
          <a:bodyPr/>
          <a:lstStyle/>
          <a:p>
            <a:fld id="{24C81CD8-B093-46ED-ACE4-4CE192B979CC}" type="slidenum">
              <a:rPr lang="fr-FR" smtClean="0"/>
              <a:t>36</a:t>
            </a:fld>
            <a:endParaRPr lang="fr-FR"/>
          </a:p>
        </p:txBody>
      </p:sp>
    </p:spTree>
    <p:extLst>
      <p:ext uri="{BB962C8B-B14F-4D97-AF65-F5344CB8AC3E}">
        <p14:creationId xmlns:p14="http://schemas.microsoft.com/office/powerpoint/2010/main" val="3788363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D481-FD6C-1D3D-F159-8AE0CAC260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E610D6-A59A-0200-BD22-17313D20D97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8258C9C-9AE7-F794-8209-F0ED98A5B5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6AF5B85-B8FA-4C16-8C0B-7A3B623F835B}"/>
              </a:ext>
            </a:extLst>
          </p:cNvPr>
          <p:cNvSpPr>
            <a:spLocks noGrp="1"/>
          </p:cNvSpPr>
          <p:nvPr>
            <p:ph type="sldNum" sz="quarter" idx="10"/>
          </p:nvPr>
        </p:nvSpPr>
        <p:spPr/>
        <p:txBody>
          <a:bodyPr/>
          <a:lstStyle/>
          <a:p>
            <a:fld id="{24C81CD8-B093-46ED-ACE4-4CE192B979CC}" type="slidenum">
              <a:rPr lang="fr-FR" smtClean="0"/>
              <a:t>37</a:t>
            </a:fld>
            <a:endParaRPr lang="fr-FR"/>
          </a:p>
        </p:txBody>
      </p:sp>
    </p:spTree>
    <p:extLst>
      <p:ext uri="{BB962C8B-B14F-4D97-AF65-F5344CB8AC3E}">
        <p14:creationId xmlns:p14="http://schemas.microsoft.com/office/powerpoint/2010/main" val="4001726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1DBF-AE01-62A8-5D1C-6B3F7934AA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05CA1B-C09E-C80A-E901-334BE1C7157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90B203E-84BE-A919-C2DE-172C72DB223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E31C264-E32B-05C5-7873-321D76867EE4}"/>
              </a:ext>
            </a:extLst>
          </p:cNvPr>
          <p:cNvSpPr>
            <a:spLocks noGrp="1"/>
          </p:cNvSpPr>
          <p:nvPr>
            <p:ph type="sldNum" sz="quarter" idx="10"/>
          </p:nvPr>
        </p:nvSpPr>
        <p:spPr/>
        <p:txBody>
          <a:bodyPr/>
          <a:lstStyle/>
          <a:p>
            <a:fld id="{24C81CD8-B093-46ED-ACE4-4CE192B979CC}" type="slidenum">
              <a:rPr lang="fr-FR" smtClean="0"/>
              <a:t>38</a:t>
            </a:fld>
            <a:endParaRPr lang="fr-FR"/>
          </a:p>
        </p:txBody>
      </p:sp>
    </p:spTree>
    <p:extLst>
      <p:ext uri="{BB962C8B-B14F-4D97-AF65-F5344CB8AC3E}">
        <p14:creationId xmlns:p14="http://schemas.microsoft.com/office/powerpoint/2010/main" val="206877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AC71-5143-126A-A824-EB4C310D64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5C3E05-9E40-5310-6B9B-FA2EFEE6E98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E7829D5-264F-2437-BB33-8B03C614B6A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DD0CBCF-91A2-491D-97C3-3355F263B6F5}"/>
              </a:ext>
            </a:extLst>
          </p:cNvPr>
          <p:cNvSpPr>
            <a:spLocks noGrp="1"/>
          </p:cNvSpPr>
          <p:nvPr>
            <p:ph type="sldNum" sz="quarter" idx="10"/>
          </p:nvPr>
        </p:nvSpPr>
        <p:spPr/>
        <p:txBody>
          <a:bodyPr/>
          <a:lstStyle/>
          <a:p>
            <a:fld id="{24C81CD8-B093-46ED-ACE4-4CE192B979CC}" type="slidenum">
              <a:rPr lang="fr-FR" smtClean="0"/>
              <a:t>39</a:t>
            </a:fld>
            <a:endParaRPr lang="fr-FR"/>
          </a:p>
        </p:txBody>
      </p:sp>
    </p:spTree>
    <p:extLst>
      <p:ext uri="{BB962C8B-B14F-4D97-AF65-F5344CB8AC3E}">
        <p14:creationId xmlns:p14="http://schemas.microsoft.com/office/powerpoint/2010/main" val="6389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E0EC1-F8AF-7767-6DCB-098E48ADF7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5A70B7-A617-5587-8B80-09924712C94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FCA759B-2C54-E704-9FFE-3574C3DE291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478EFEF-0B15-59D3-0BAE-7EDF6549F211}"/>
              </a:ext>
            </a:extLst>
          </p:cNvPr>
          <p:cNvSpPr>
            <a:spLocks noGrp="1"/>
          </p:cNvSpPr>
          <p:nvPr>
            <p:ph type="sldNum" sz="quarter" idx="10"/>
          </p:nvPr>
        </p:nvSpPr>
        <p:spPr/>
        <p:txBody>
          <a:bodyPr/>
          <a:lstStyle/>
          <a:p>
            <a:fld id="{24C81CD8-B093-46ED-ACE4-4CE192B979CC}" type="slidenum">
              <a:rPr lang="fr-FR" smtClean="0"/>
              <a:t>4</a:t>
            </a:fld>
            <a:endParaRPr lang="fr-FR"/>
          </a:p>
        </p:txBody>
      </p:sp>
    </p:spTree>
    <p:extLst>
      <p:ext uri="{BB962C8B-B14F-4D97-AF65-F5344CB8AC3E}">
        <p14:creationId xmlns:p14="http://schemas.microsoft.com/office/powerpoint/2010/main" val="3944029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40</a:t>
            </a:fld>
            <a:endParaRPr lang="fr-FR"/>
          </a:p>
        </p:txBody>
      </p:sp>
    </p:spTree>
    <p:extLst>
      <p:ext uri="{BB962C8B-B14F-4D97-AF65-F5344CB8AC3E}">
        <p14:creationId xmlns:p14="http://schemas.microsoft.com/office/powerpoint/2010/main" val="1260697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41</a:t>
            </a:fld>
            <a:endParaRPr lang="fr-FR"/>
          </a:p>
        </p:txBody>
      </p:sp>
    </p:spTree>
    <p:extLst>
      <p:ext uri="{BB962C8B-B14F-4D97-AF65-F5344CB8AC3E}">
        <p14:creationId xmlns:p14="http://schemas.microsoft.com/office/powerpoint/2010/main" val="400561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E0EC1-F8AF-7767-6DCB-098E48ADF7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5A70B7-A617-5587-8B80-09924712C94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FCA759B-2C54-E704-9FFE-3574C3DE291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478EFEF-0B15-59D3-0BAE-7EDF6549F211}"/>
              </a:ext>
            </a:extLst>
          </p:cNvPr>
          <p:cNvSpPr>
            <a:spLocks noGrp="1"/>
          </p:cNvSpPr>
          <p:nvPr>
            <p:ph type="sldNum" sz="quarter" idx="10"/>
          </p:nvPr>
        </p:nvSpPr>
        <p:spPr/>
        <p:txBody>
          <a:bodyPr/>
          <a:lstStyle/>
          <a:p>
            <a:fld id="{24C81CD8-B093-46ED-ACE4-4CE192B979CC}" type="slidenum">
              <a:rPr lang="fr-FR" smtClean="0"/>
              <a:t>42</a:t>
            </a:fld>
            <a:endParaRPr lang="fr-FR"/>
          </a:p>
        </p:txBody>
      </p:sp>
    </p:spTree>
    <p:extLst>
      <p:ext uri="{BB962C8B-B14F-4D97-AF65-F5344CB8AC3E}">
        <p14:creationId xmlns:p14="http://schemas.microsoft.com/office/powerpoint/2010/main" val="3944029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E01CE-414E-82FB-CA89-75707D5593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355A50-D2D0-D8FB-96EE-225F6F87AD8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1A9C85D-8EAD-7C03-D8D5-3094B7119DA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1CA6BAE-C3D0-1F74-1D59-A411FA698602}"/>
              </a:ext>
            </a:extLst>
          </p:cNvPr>
          <p:cNvSpPr>
            <a:spLocks noGrp="1"/>
          </p:cNvSpPr>
          <p:nvPr>
            <p:ph type="sldNum" sz="quarter" idx="10"/>
          </p:nvPr>
        </p:nvSpPr>
        <p:spPr/>
        <p:txBody>
          <a:bodyPr/>
          <a:lstStyle/>
          <a:p>
            <a:fld id="{24C81CD8-B093-46ED-ACE4-4CE192B979CC}" type="slidenum">
              <a:rPr lang="fr-FR" smtClean="0"/>
              <a:t>43</a:t>
            </a:fld>
            <a:endParaRPr lang="fr-FR"/>
          </a:p>
        </p:txBody>
      </p:sp>
    </p:spTree>
    <p:extLst>
      <p:ext uri="{BB962C8B-B14F-4D97-AF65-F5344CB8AC3E}">
        <p14:creationId xmlns:p14="http://schemas.microsoft.com/office/powerpoint/2010/main" val="1072821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4D13-8BCD-6C49-43DB-FA1CFD6B31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5AEE88-CFB0-259F-653B-F83D09A5D0B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AFC7458-67C4-4961-F9F1-E43F98D8383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0F179E9-00CF-B827-27EF-6B18EBBECFCC}"/>
              </a:ext>
            </a:extLst>
          </p:cNvPr>
          <p:cNvSpPr>
            <a:spLocks noGrp="1"/>
          </p:cNvSpPr>
          <p:nvPr>
            <p:ph type="sldNum" sz="quarter" idx="10"/>
          </p:nvPr>
        </p:nvSpPr>
        <p:spPr/>
        <p:txBody>
          <a:bodyPr/>
          <a:lstStyle/>
          <a:p>
            <a:fld id="{24C81CD8-B093-46ED-ACE4-4CE192B979CC}" type="slidenum">
              <a:rPr lang="fr-FR" smtClean="0"/>
              <a:t>44</a:t>
            </a:fld>
            <a:endParaRPr lang="fr-FR"/>
          </a:p>
        </p:txBody>
      </p:sp>
    </p:spTree>
    <p:extLst>
      <p:ext uri="{BB962C8B-B14F-4D97-AF65-F5344CB8AC3E}">
        <p14:creationId xmlns:p14="http://schemas.microsoft.com/office/powerpoint/2010/main" val="3192108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38A7-940C-501F-55A1-FF153D4AE7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75D389-7A65-7DD3-96C7-3EDEAF46C91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411BBC8-F482-4404-265A-61D6DCE1AA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359F68C-C570-FCFA-4D0F-2EEFB4C67C5B}"/>
              </a:ext>
            </a:extLst>
          </p:cNvPr>
          <p:cNvSpPr>
            <a:spLocks noGrp="1"/>
          </p:cNvSpPr>
          <p:nvPr>
            <p:ph type="sldNum" sz="quarter" idx="10"/>
          </p:nvPr>
        </p:nvSpPr>
        <p:spPr/>
        <p:txBody>
          <a:bodyPr/>
          <a:lstStyle/>
          <a:p>
            <a:fld id="{24C81CD8-B093-46ED-ACE4-4CE192B979CC}" type="slidenum">
              <a:rPr lang="fr-FR" smtClean="0"/>
              <a:t>45</a:t>
            </a:fld>
            <a:endParaRPr lang="fr-FR"/>
          </a:p>
        </p:txBody>
      </p:sp>
    </p:spTree>
    <p:extLst>
      <p:ext uri="{BB962C8B-B14F-4D97-AF65-F5344CB8AC3E}">
        <p14:creationId xmlns:p14="http://schemas.microsoft.com/office/powerpoint/2010/main" val="2770609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2FE8-466E-6E0E-590E-32ADC1BF3B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991E62-6B03-3033-ABC9-13679696CA8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43728D1-32DE-B07C-2D7C-2F873BFBAD0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93B293-4430-9C9A-90C2-318DE817A0A0}"/>
              </a:ext>
            </a:extLst>
          </p:cNvPr>
          <p:cNvSpPr>
            <a:spLocks noGrp="1"/>
          </p:cNvSpPr>
          <p:nvPr>
            <p:ph type="sldNum" sz="quarter" idx="10"/>
          </p:nvPr>
        </p:nvSpPr>
        <p:spPr/>
        <p:txBody>
          <a:bodyPr/>
          <a:lstStyle/>
          <a:p>
            <a:fld id="{24C81CD8-B093-46ED-ACE4-4CE192B979CC}" type="slidenum">
              <a:rPr lang="fr-FR" smtClean="0"/>
              <a:t>46</a:t>
            </a:fld>
            <a:endParaRPr lang="fr-FR"/>
          </a:p>
        </p:txBody>
      </p:sp>
    </p:spTree>
    <p:extLst>
      <p:ext uri="{BB962C8B-B14F-4D97-AF65-F5344CB8AC3E}">
        <p14:creationId xmlns:p14="http://schemas.microsoft.com/office/powerpoint/2010/main" val="1186733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655E-6222-32E4-6E11-55C977D90B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27AF65-55C6-77BA-B529-08D0F1D7F95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686338E-7E1C-154C-A101-EE1611CBCAF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B4F193-7C67-08AB-04EE-FEE697678784}"/>
              </a:ext>
            </a:extLst>
          </p:cNvPr>
          <p:cNvSpPr>
            <a:spLocks noGrp="1"/>
          </p:cNvSpPr>
          <p:nvPr>
            <p:ph type="sldNum" sz="quarter" idx="10"/>
          </p:nvPr>
        </p:nvSpPr>
        <p:spPr/>
        <p:txBody>
          <a:bodyPr/>
          <a:lstStyle/>
          <a:p>
            <a:fld id="{24C81CD8-B093-46ED-ACE4-4CE192B979CC}" type="slidenum">
              <a:rPr lang="fr-FR" smtClean="0"/>
              <a:t>47</a:t>
            </a:fld>
            <a:endParaRPr lang="fr-FR"/>
          </a:p>
        </p:txBody>
      </p:sp>
    </p:spTree>
    <p:extLst>
      <p:ext uri="{BB962C8B-B14F-4D97-AF65-F5344CB8AC3E}">
        <p14:creationId xmlns:p14="http://schemas.microsoft.com/office/powerpoint/2010/main" val="3322590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1EA4-B8BC-91DE-1628-B2E3C6AFFF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8493C3-B2D8-7810-886E-DA0B222AA7C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F1C10D6-4946-7AEB-E17E-A0818A9E0E1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2DD5306-59AE-5181-F484-A2137BFCF6EB}"/>
              </a:ext>
            </a:extLst>
          </p:cNvPr>
          <p:cNvSpPr>
            <a:spLocks noGrp="1"/>
          </p:cNvSpPr>
          <p:nvPr>
            <p:ph type="sldNum" sz="quarter" idx="10"/>
          </p:nvPr>
        </p:nvSpPr>
        <p:spPr/>
        <p:txBody>
          <a:bodyPr/>
          <a:lstStyle/>
          <a:p>
            <a:fld id="{24C81CD8-B093-46ED-ACE4-4CE192B979CC}" type="slidenum">
              <a:rPr lang="fr-FR" smtClean="0"/>
              <a:t>48</a:t>
            </a:fld>
            <a:endParaRPr lang="fr-FR"/>
          </a:p>
        </p:txBody>
      </p:sp>
    </p:spTree>
    <p:extLst>
      <p:ext uri="{BB962C8B-B14F-4D97-AF65-F5344CB8AC3E}">
        <p14:creationId xmlns:p14="http://schemas.microsoft.com/office/powerpoint/2010/main" val="189555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62109-6435-41B3-CEA3-3A4E9514C2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C3948D-93A4-34CF-022C-10C256ADAF8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674529B-ABB4-85A5-856B-E14BD15488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C778634-B960-6D79-0B93-0C12A1A1E749}"/>
              </a:ext>
            </a:extLst>
          </p:cNvPr>
          <p:cNvSpPr>
            <a:spLocks noGrp="1"/>
          </p:cNvSpPr>
          <p:nvPr>
            <p:ph type="sldNum" sz="quarter" idx="10"/>
          </p:nvPr>
        </p:nvSpPr>
        <p:spPr/>
        <p:txBody>
          <a:bodyPr/>
          <a:lstStyle/>
          <a:p>
            <a:fld id="{24C81CD8-B093-46ED-ACE4-4CE192B979CC}" type="slidenum">
              <a:rPr lang="fr-FR" smtClean="0"/>
              <a:t>49</a:t>
            </a:fld>
            <a:endParaRPr lang="fr-FR"/>
          </a:p>
        </p:txBody>
      </p:sp>
    </p:spTree>
    <p:extLst>
      <p:ext uri="{BB962C8B-B14F-4D97-AF65-F5344CB8AC3E}">
        <p14:creationId xmlns:p14="http://schemas.microsoft.com/office/powerpoint/2010/main" val="27905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1902-B5C6-B72C-1FCB-C7B9F21714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290B45-1C92-CC22-CCC4-6948A62CBCA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01D3D7B-266A-4C11-BD0C-923032D4436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8B7152F-7BA4-B008-B427-E904628BA889}"/>
              </a:ext>
            </a:extLst>
          </p:cNvPr>
          <p:cNvSpPr>
            <a:spLocks noGrp="1"/>
          </p:cNvSpPr>
          <p:nvPr>
            <p:ph type="sldNum" sz="quarter" idx="10"/>
          </p:nvPr>
        </p:nvSpPr>
        <p:spPr/>
        <p:txBody>
          <a:bodyPr/>
          <a:lstStyle/>
          <a:p>
            <a:fld id="{24C81CD8-B093-46ED-ACE4-4CE192B979CC}" type="slidenum">
              <a:rPr lang="fr-FR" smtClean="0"/>
              <a:t>5</a:t>
            </a:fld>
            <a:endParaRPr lang="fr-FR"/>
          </a:p>
        </p:txBody>
      </p:sp>
    </p:spTree>
    <p:extLst>
      <p:ext uri="{BB962C8B-B14F-4D97-AF65-F5344CB8AC3E}">
        <p14:creationId xmlns:p14="http://schemas.microsoft.com/office/powerpoint/2010/main" val="1042307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CAF8-0D85-9EBB-9F59-DCB2A21056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CEA883-3CAA-0B6E-1487-214B7792542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9D948B8-E385-3456-19AD-BF3DE65C5F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25F0596-F874-4695-22B0-D93509F35DBC}"/>
              </a:ext>
            </a:extLst>
          </p:cNvPr>
          <p:cNvSpPr>
            <a:spLocks noGrp="1"/>
          </p:cNvSpPr>
          <p:nvPr>
            <p:ph type="sldNum" sz="quarter" idx="10"/>
          </p:nvPr>
        </p:nvSpPr>
        <p:spPr/>
        <p:txBody>
          <a:bodyPr/>
          <a:lstStyle/>
          <a:p>
            <a:fld id="{24C81CD8-B093-46ED-ACE4-4CE192B979CC}" type="slidenum">
              <a:rPr lang="fr-FR" smtClean="0"/>
              <a:t>50</a:t>
            </a:fld>
            <a:endParaRPr lang="fr-FR"/>
          </a:p>
        </p:txBody>
      </p:sp>
    </p:spTree>
    <p:extLst>
      <p:ext uri="{BB962C8B-B14F-4D97-AF65-F5344CB8AC3E}">
        <p14:creationId xmlns:p14="http://schemas.microsoft.com/office/powerpoint/2010/main" val="404201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650D7-01F7-CECD-28A0-6D7B5A9333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C1E50C-9E5F-6A9F-8968-A9CD89589C0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9FE6236-AC4C-7702-6197-530462084E8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CCE1566-1F86-2126-47EB-694D51E1C5B6}"/>
              </a:ext>
            </a:extLst>
          </p:cNvPr>
          <p:cNvSpPr>
            <a:spLocks noGrp="1"/>
          </p:cNvSpPr>
          <p:nvPr>
            <p:ph type="sldNum" sz="quarter" idx="10"/>
          </p:nvPr>
        </p:nvSpPr>
        <p:spPr/>
        <p:txBody>
          <a:bodyPr/>
          <a:lstStyle/>
          <a:p>
            <a:fld id="{24C81CD8-B093-46ED-ACE4-4CE192B979CC}" type="slidenum">
              <a:rPr lang="fr-FR" smtClean="0"/>
              <a:t>51</a:t>
            </a:fld>
            <a:endParaRPr lang="fr-FR"/>
          </a:p>
        </p:txBody>
      </p:sp>
    </p:spTree>
    <p:extLst>
      <p:ext uri="{BB962C8B-B14F-4D97-AF65-F5344CB8AC3E}">
        <p14:creationId xmlns:p14="http://schemas.microsoft.com/office/powerpoint/2010/main" val="867834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3274D-81DF-C806-8BEF-5D911AA2B4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F105F3-3C1C-41FC-1ACF-16A351AA865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FCE9714-5BC9-A9B9-7BA0-2B17D8841BA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12BAF86-28D3-21DD-3B24-11FB54E40F48}"/>
              </a:ext>
            </a:extLst>
          </p:cNvPr>
          <p:cNvSpPr>
            <a:spLocks noGrp="1"/>
          </p:cNvSpPr>
          <p:nvPr>
            <p:ph type="sldNum" sz="quarter" idx="10"/>
          </p:nvPr>
        </p:nvSpPr>
        <p:spPr/>
        <p:txBody>
          <a:bodyPr/>
          <a:lstStyle/>
          <a:p>
            <a:fld id="{24C81CD8-B093-46ED-ACE4-4CE192B979CC}" type="slidenum">
              <a:rPr lang="fr-FR" smtClean="0"/>
              <a:t>52</a:t>
            </a:fld>
            <a:endParaRPr lang="fr-FR"/>
          </a:p>
        </p:txBody>
      </p:sp>
    </p:spTree>
    <p:extLst>
      <p:ext uri="{BB962C8B-B14F-4D97-AF65-F5344CB8AC3E}">
        <p14:creationId xmlns:p14="http://schemas.microsoft.com/office/powerpoint/2010/main" val="2577596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0AAA-6ED1-88DD-4625-953D787392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ABFF1B-46F7-5705-B419-2273AE2A8C7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2DE6F0C-9677-EB4D-3988-F673DD6072D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233C32D-9BE6-5469-8B3E-4676C3EEE847}"/>
              </a:ext>
            </a:extLst>
          </p:cNvPr>
          <p:cNvSpPr>
            <a:spLocks noGrp="1"/>
          </p:cNvSpPr>
          <p:nvPr>
            <p:ph type="sldNum" sz="quarter" idx="10"/>
          </p:nvPr>
        </p:nvSpPr>
        <p:spPr/>
        <p:txBody>
          <a:bodyPr/>
          <a:lstStyle/>
          <a:p>
            <a:fld id="{24C81CD8-B093-46ED-ACE4-4CE192B979CC}" type="slidenum">
              <a:rPr lang="fr-FR" smtClean="0"/>
              <a:t>53</a:t>
            </a:fld>
            <a:endParaRPr lang="fr-FR"/>
          </a:p>
        </p:txBody>
      </p:sp>
    </p:spTree>
    <p:extLst>
      <p:ext uri="{BB962C8B-B14F-4D97-AF65-F5344CB8AC3E}">
        <p14:creationId xmlns:p14="http://schemas.microsoft.com/office/powerpoint/2010/main" val="868080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4EBA-A43A-DF5D-049E-0370BF7A95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D67562-3E0A-EA2C-45B7-D3997263697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F8F1763-97A4-AC64-CA36-24CC64CCD2B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5A970D2-B8C3-93AA-DE30-D01258D3F5DA}"/>
              </a:ext>
            </a:extLst>
          </p:cNvPr>
          <p:cNvSpPr>
            <a:spLocks noGrp="1"/>
          </p:cNvSpPr>
          <p:nvPr>
            <p:ph type="sldNum" sz="quarter" idx="10"/>
          </p:nvPr>
        </p:nvSpPr>
        <p:spPr/>
        <p:txBody>
          <a:bodyPr/>
          <a:lstStyle/>
          <a:p>
            <a:fld id="{24C81CD8-B093-46ED-ACE4-4CE192B979CC}" type="slidenum">
              <a:rPr lang="fr-FR" smtClean="0"/>
              <a:t>54</a:t>
            </a:fld>
            <a:endParaRPr lang="fr-FR"/>
          </a:p>
        </p:txBody>
      </p:sp>
    </p:spTree>
    <p:extLst>
      <p:ext uri="{BB962C8B-B14F-4D97-AF65-F5344CB8AC3E}">
        <p14:creationId xmlns:p14="http://schemas.microsoft.com/office/powerpoint/2010/main" val="326363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156DB-7658-D6CB-2FDD-06E7D74FA6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77988C-4D67-23BB-C98D-FA0C475142B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A323EB4-90B8-F621-9A51-C1676E497FE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CB23CAA-BA02-4171-B06A-5F1A72E993B8}"/>
              </a:ext>
            </a:extLst>
          </p:cNvPr>
          <p:cNvSpPr>
            <a:spLocks noGrp="1"/>
          </p:cNvSpPr>
          <p:nvPr>
            <p:ph type="sldNum" sz="quarter" idx="10"/>
          </p:nvPr>
        </p:nvSpPr>
        <p:spPr/>
        <p:txBody>
          <a:bodyPr/>
          <a:lstStyle/>
          <a:p>
            <a:fld id="{24C81CD8-B093-46ED-ACE4-4CE192B979CC}" type="slidenum">
              <a:rPr lang="fr-FR" smtClean="0"/>
              <a:t>55</a:t>
            </a:fld>
            <a:endParaRPr lang="fr-FR"/>
          </a:p>
        </p:txBody>
      </p:sp>
    </p:spTree>
    <p:extLst>
      <p:ext uri="{BB962C8B-B14F-4D97-AF65-F5344CB8AC3E}">
        <p14:creationId xmlns:p14="http://schemas.microsoft.com/office/powerpoint/2010/main" val="829524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9A7AC-E6DF-FFE1-3D8D-B93452C0EB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5D1BA9-58C5-96AE-2639-ED8DE82299A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CEA6083-7FCE-C573-AE9A-EEA02E3C319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9B2ED6-A5FD-88AE-5968-525B6253864D}"/>
              </a:ext>
            </a:extLst>
          </p:cNvPr>
          <p:cNvSpPr>
            <a:spLocks noGrp="1"/>
          </p:cNvSpPr>
          <p:nvPr>
            <p:ph type="sldNum" sz="quarter" idx="10"/>
          </p:nvPr>
        </p:nvSpPr>
        <p:spPr/>
        <p:txBody>
          <a:bodyPr/>
          <a:lstStyle/>
          <a:p>
            <a:fld id="{24C81CD8-B093-46ED-ACE4-4CE192B979CC}" type="slidenum">
              <a:rPr lang="fr-FR" smtClean="0"/>
              <a:t>56</a:t>
            </a:fld>
            <a:endParaRPr lang="fr-FR"/>
          </a:p>
        </p:txBody>
      </p:sp>
    </p:spTree>
    <p:extLst>
      <p:ext uri="{BB962C8B-B14F-4D97-AF65-F5344CB8AC3E}">
        <p14:creationId xmlns:p14="http://schemas.microsoft.com/office/powerpoint/2010/main" val="3203005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F55C-773E-2C7D-9DCD-3C96E913F2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38EC29-3FC1-F941-4BD2-B18DDEC5444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C97653C-67F2-6172-1094-157C7A4F975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732F695-D742-7260-03B4-972FCE635FBA}"/>
              </a:ext>
            </a:extLst>
          </p:cNvPr>
          <p:cNvSpPr>
            <a:spLocks noGrp="1"/>
          </p:cNvSpPr>
          <p:nvPr>
            <p:ph type="sldNum" sz="quarter" idx="10"/>
          </p:nvPr>
        </p:nvSpPr>
        <p:spPr/>
        <p:txBody>
          <a:bodyPr/>
          <a:lstStyle/>
          <a:p>
            <a:fld id="{24C81CD8-B093-46ED-ACE4-4CE192B979CC}" type="slidenum">
              <a:rPr lang="fr-FR" smtClean="0"/>
              <a:t>57</a:t>
            </a:fld>
            <a:endParaRPr lang="fr-FR"/>
          </a:p>
        </p:txBody>
      </p:sp>
    </p:spTree>
    <p:extLst>
      <p:ext uri="{BB962C8B-B14F-4D97-AF65-F5344CB8AC3E}">
        <p14:creationId xmlns:p14="http://schemas.microsoft.com/office/powerpoint/2010/main" val="1448206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21C1B-18B4-300A-2170-FA8F5C6F6E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7AA5C1-83C9-086F-86EE-7CC2A9EFE03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14A292D-DDAC-50B1-5884-F1A3450EF45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7D0BDCD-37CE-91B6-7285-C90FF21A7BE3}"/>
              </a:ext>
            </a:extLst>
          </p:cNvPr>
          <p:cNvSpPr>
            <a:spLocks noGrp="1"/>
          </p:cNvSpPr>
          <p:nvPr>
            <p:ph type="sldNum" sz="quarter" idx="10"/>
          </p:nvPr>
        </p:nvSpPr>
        <p:spPr/>
        <p:txBody>
          <a:bodyPr/>
          <a:lstStyle/>
          <a:p>
            <a:fld id="{24C81CD8-B093-46ED-ACE4-4CE192B979CC}" type="slidenum">
              <a:rPr lang="fr-FR" smtClean="0"/>
              <a:t>58</a:t>
            </a:fld>
            <a:endParaRPr lang="fr-FR"/>
          </a:p>
        </p:txBody>
      </p:sp>
    </p:spTree>
    <p:extLst>
      <p:ext uri="{BB962C8B-B14F-4D97-AF65-F5344CB8AC3E}">
        <p14:creationId xmlns:p14="http://schemas.microsoft.com/office/powerpoint/2010/main" val="496900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6EE2-7F2E-80EE-FA82-3111DDCCE5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49088-64E9-EF20-0772-10433E9465D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6594ABE-DCB8-A0D9-273E-6E5C4B94151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87AF41A-CF56-ADDB-47B9-0AD37EE3970E}"/>
              </a:ext>
            </a:extLst>
          </p:cNvPr>
          <p:cNvSpPr>
            <a:spLocks noGrp="1"/>
          </p:cNvSpPr>
          <p:nvPr>
            <p:ph type="sldNum" sz="quarter" idx="10"/>
          </p:nvPr>
        </p:nvSpPr>
        <p:spPr/>
        <p:txBody>
          <a:bodyPr/>
          <a:lstStyle/>
          <a:p>
            <a:fld id="{24C81CD8-B093-46ED-ACE4-4CE192B979CC}" type="slidenum">
              <a:rPr lang="fr-FR" smtClean="0"/>
              <a:t>59</a:t>
            </a:fld>
            <a:endParaRPr lang="fr-FR"/>
          </a:p>
        </p:txBody>
      </p:sp>
    </p:spTree>
    <p:extLst>
      <p:ext uri="{BB962C8B-B14F-4D97-AF65-F5344CB8AC3E}">
        <p14:creationId xmlns:p14="http://schemas.microsoft.com/office/powerpoint/2010/main" val="44651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C30-B55A-398E-456A-05CC9B3E7D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99FF7A-01B2-8F15-3DB6-132E4F3A4F3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01B1A81-D7A4-F3D6-9ED8-0857D38C96A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A97A7AE-C4BE-04EF-4DCB-CFBDB99450B8}"/>
              </a:ext>
            </a:extLst>
          </p:cNvPr>
          <p:cNvSpPr>
            <a:spLocks noGrp="1"/>
          </p:cNvSpPr>
          <p:nvPr>
            <p:ph type="sldNum" sz="quarter" idx="10"/>
          </p:nvPr>
        </p:nvSpPr>
        <p:spPr/>
        <p:txBody>
          <a:bodyPr/>
          <a:lstStyle/>
          <a:p>
            <a:fld id="{24C81CD8-B093-46ED-ACE4-4CE192B979CC}" type="slidenum">
              <a:rPr lang="fr-FR" smtClean="0"/>
              <a:t>6</a:t>
            </a:fld>
            <a:endParaRPr lang="fr-FR"/>
          </a:p>
        </p:txBody>
      </p:sp>
    </p:spTree>
    <p:extLst>
      <p:ext uri="{BB962C8B-B14F-4D97-AF65-F5344CB8AC3E}">
        <p14:creationId xmlns:p14="http://schemas.microsoft.com/office/powerpoint/2010/main" val="1831120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2DF8-7157-72EF-4E42-AF036F5183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34BB16-83C6-9EAC-EC8E-86704DF6EF9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505AFB5-4E1F-5304-4361-D5CE415BC7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62286D9-10E6-EC5D-351F-9A4AE0F53355}"/>
              </a:ext>
            </a:extLst>
          </p:cNvPr>
          <p:cNvSpPr>
            <a:spLocks noGrp="1"/>
          </p:cNvSpPr>
          <p:nvPr>
            <p:ph type="sldNum" sz="quarter" idx="10"/>
          </p:nvPr>
        </p:nvSpPr>
        <p:spPr/>
        <p:txBody>
          <a:bodyPr/>
          <a:lstStyle/>
          <a:p>
            <a:fld id="{24C81CD8-B093-46ED-ACE4-4CE192B979CC}" type="slidenum">
              <a:rPr lang="fr-FR" smtClean="0"/>
              <a:t>60</a:t>
            </a:fld>
            <a:endParaRPr lang="fr-FR"/>
          </a:p>
        </p:txBody>
      </p:sp>
    </p:spTree>
    <p:extLst>
      <p:ext uri="{BB962C8B-B14F-4D97-AF65-F5344CB8AC3E}">
        <p14:creationId xmlns:p14="http://schemas.microsoft.com/office/powerpoint/2010/main" val="2307578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78F0-9159-2AB1-E4ED-816977A4F9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95099C-1B9C-4E02-B9F3-F99787A12B0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4BB2E88-B713-C07C-C6AD-1A9721BCD50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EB15CD0-B51B-87DA-A572-AB25EAD357D3}"/>
              </a:ext>
            </a:extLst>
          </p:cNvPr>
          <p:cNvSpPr>
            <a:spLocks noGrp="1"/>
          </p:cNvSpPr>
          <p:nvPr>
            <p:ph type="sldNum" sz="quarter" idx="10"/>
          </p:nvPr>
        </p:nvSpPr>
        <p:spPr/>
        <p:txBody>
          <a:bodyPr/>
          <a:lstStyle/>
          <a:p>
            <a:fld id="{24C81CD8-B093-46ED-ACE4-4CE192B979CC}" type="slidenum">
              <a:rPr lang="fr-FR" smtClean="0"/>
              <a:t>61</a:t>
            </a:fld>
            <a:endParaRPr lang="fr-FR"/>
          </a:p>
        </p:txBody>
      </p:sp>
    </p:spTree>
    <p:extLst>
      <p:ext uri="{BB962C8B-B14F-4D97-AF65-F5344CB8AC3E}">
        <p14:creationId xmlns:p14="http://schemas.microsoft.com/office/powerpoint/2010/main" val="862276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5C6EE-8F27-2803-854D-97DB5BDCE7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53203F-F19B-9E27-DC03-24ECEDA5C00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9B688D3-7102-5D19-15AA-A412DC5EA3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59BCA84-A785-CB9C-F83C-D25EDF12353C}"/>
              </a:ext>
            </a:extLst>
          </p:cNvPr>
          <p:cNvSpPr>
            <a:spLocks noGrp="1"/>
          </p:cNvSpPr>
          <p:nvPr>
            <p:ph type="sldNum" sz="quarter" idx="10"/>
          </p:nvPr>
        </p:nvSpPr>
        <p:spPr/>
        <p:txBody>
          <a:bodyPr/>
          <a:lstStyle/>
          <a:p>
            <a:fld id="{24C81CD8-B093-46ED-ACE4-4CE192B979CC}" type="slidenum">
              <a:rPr lang="fr-FR" smtClean="0"/>
              <a:t>62</a:t>
            </a:fld>
            <a:endParaRPr lang="fr-FR"/>
          </a:p>
        </p:txBody>
      </p:sp>
    </p:spTree>
    <p:extLst>
      <p:ext uri="{BB962C8B-B14F-4D97-AF65-F5344CB8AC3E}">
        <p14:creationId xmlns:p14="http://schemas.microsoft.com/office/powerpoint/2010/main" val="32782072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6D3B-A7B8-F8C3-08D9-038D5F5506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03CB0A-19BD-1E97-F554-C224D8337B8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704573B-CE92-4ED1-8809-8221D383A06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06C6E5-184C-6FAC-9D3F-A1E658BB7A66}"/>
              </a:ext>
            </a:extLst>
          </p:cNvPr>
          <p:cNvSpPr>
            <a:spLocks noGrp="1"/>
          </p:cNvSpPr>
          <p:nvPr>
            <p:ph type="sldNum" sz="quarter" idx="10"/>
          </p:nvPr>
        </p:nvSpPr>
        <p:spPr/>
        <p:txBody>
          <a:bodyPr/>
          <a:lstStyle/>
          <a:p>
            <a:fld id="{24C81CD8-B093-46ED-ACE4-4CE192B979CC}" type="slidenum">
              <a:rPr lang="fr-FR" smtClean="0"/>
              <a:t>63</a:t>
            </a:fld>
            <a:endParaRPr lang="fr-FR"/>
          </a:p>
        </p:txBody>
      </p:sp>
    </p:spTree>
    <p:extLst>
      <p:ext uri="{BB962C8B-B14F-4D97-AF65-F5344CB8AC3E}">
        <p14:creationId xmlns:p14="http://schemas.microsoft.com/office/powerpoint/2010/main" val="2443688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6D432-1D6D-7FC4-0010-22DC6C553C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74EC24-C4ED-1ED1-5BBE-68CA3C93B7C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80EF93D-B450-C1CE-E0F8-E066FD4814F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3D80BD5-990C-F534-7D33-17D5D632B986}"/>
              </a:ext>
            </a:extLst>
          </p:cNvPr>
          <p:cNvSpPr>
            <a:spLocks noGrp="1"/>
          </p:cNvSpPr>
          <p:nvPr>
            <p:ph type="sldNum" sz="quarter" idx="10"/>
          </p:nvPr>
        </p:nvSpPr>
        <p:spPr/>
        <p:txBody>
          <a:bodyPr/>
          <a:lstStyle/>
          <a:p>
            <a:fld id="{24C81CD8-B093-46ED-ACE4-4CE192B979CC}" type="slidenum">
              <a:rPr lang="fr-FR" smtClean="0"/>
              <a:t>64</a:t>
            </a:fld>
            <a:endParaRPr lang="fr-FR"/>
          </a:p>
        </p:txBody>
      </p:sp>
    </p:spTree>
    <p:extLst>
      <p:ext uri="{BB962C8B-B14F-4D97-AF65-F5344CB8AC3E}">
        <p14:creationId xmlns:p14="http://schemas.microsoft.com/office/powerpoint/2010/main" val="31230609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60E2-0E6B-AD6E-39A8-1F51BA6AB1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6E6B41-B72C-09E5-97F0-9114132936D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EA2CEF6-B2C2-D41B-1ED7-E893681EFF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08C285B-BB1D-5631-4DD1-2F6787B89432}"/>
              </a:ext>
            </a:extLst>
          </p:cNvPr>
          <p:cNvSpPr>
            <a:spLocks noGrp="1"/>
          </p:cNvSpPr>
          <p:nvPr>
            <p:ph type="sldNum" sz="quarter" idx="10"/>
          </p:nvPr>
        </p:nvSpPr>
        <p:spPr/>
        <p:txBody>
          <a:bodyPr/>
          <a:lstStyle/>
          <a:p>
            <a:fld id="{24C81CD8-B093-46ED-ACE4-4CE192B979CC}" type="slidenum">
              <a:rPr lang="fr-FR" smtClean="0"/>
              <a:t>65</a:t>
            </a:fld>
            <a:endParaRPr lang="fr-FR"/>
          </a:p>
        </p:txBody>
      </p:sp>
    </p:spTree>
    <p:extLst>
      <p:ext uri="{BB962C8B-B14F-4D97-AF65-F5344CB8AC3E}">
        <p14:creationId xmlns:p14="http://schemas.microsoft.com/office/powerpoint/2010/main" val="2652050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66</a:t>
            </a:fld>
            <a:endParaRPr lang="fr-FR"/>
          </a:p>
        </p:txBody>
      </p:sp>
    </p:spTree>
    <p:extLst>
      <p:ext uri="{BB962C8B-B14F-4D97-AF65-F5344CB8AC3E}">
        <p14:creationId xmlns:p14="http://schemas.microsoft.com/office/powerpoint/2010/main" val="1260697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FA6C-37B4-6D43-78BA-91C7C8C972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A6F391-FC75-3218-F8FB-C5B61D44417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02357A-76F2-56C7-AE8C-449D2A9F08A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8B06C9B-06F7-B3B4-FD61-FCAF7DF89618}"/>
              </a:ext>
            </a:extLst>
          </p:cNvPr>
          <p:cNvSpPr>
            <a:spLocks noGrp="1"/>
          </p:cNvSpPr>
          <p:nvPr>
            <p:ph type="sldNum" sz="quarter" idx="10"/>
          </p:nvPr>
        </p:nvSpPr>
        <p:spPr/>
        <p:txBody>
          <a:bodyPr/>
          <a:lstStyle/>
          <a:p>
            <a:fld id="{24C81CD8-B093-46ED-ACE4-4CE192B979CC}" type="slidenum">
              <a:rPr lang="fr-FR" smtClean="0"/>
              <a:t>67</a:t>
            </a:fld>
            <a:endParaRPr lang="fr-FR"/>
          </a:p>
        </p:txBody>
      </p:sp>
    </p:spTree>
    <p:extLst>
      <p:ext uri="{BB962C8B-B14F-4D97-AF65-F5344CB8AC3E}">
        <p14:creationId xmlns:p14="http://schemas.microsoft.com/office/powerpoint/2010/main" val="2697934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FF07-9841-BC6C-1657-DC3239BEF1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5EED78-8555-2167-94CA-B9A1482D5D5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7AE2108-DCC1-BA71-116D-6EDA8B9B390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FEE2A7D-25BA-44C8-C6EC-91A035637128}"/>
              </a:ext>
            </a:extLst>
          </p:cNvPr>
          <p:cNvSpPr>
            <a:spLocks noGrp="1"/>
          </p:cNvSpPr>
          <p:nvPr>
            <p:ph type="sldNum" sz="quarter" idx="10"/>
          </p:nvPr>
        </p:nvSpPr>
        <p:spPr/>
        <p:txBody>
          <a:bodyPr/>
          <a:lstStyle/>
          <a:p>
            <a:fld id="{24C81CD8-B093-46ED-ACE4-4CE192B979CC}" type="slidenum">
              <a:rPr lang="fr-FR" smtClean="0"/>
              <a:t>68</a:t>
            </a:fld>
            <a:endParaRPr lang="fr-FR"/>
          </a:p>
        </p:txBody>
      </p:sp>
    </p:spTree>
    <p:extLst>
      <p:ext uri="{BB962C8B-B14F-4D97-AF65-F5344CB8AC3E}">
        <p14:creationId xmlns:p14="http://schemas.microsoft.com/office/powerpoint/2010/main" val="1862105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78814-9B50-7787-111F-6936EBD7FF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32EAAC-9F6B-849C-0ACA-1B8754F4887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4710ACF-4FEB-8CA1-77E8-1670EBE9422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97EED1E-EA8C-177D-E99D-095E8BC06D24}"/>
              </a:ext>
            </a:extLst>
          </p:cNvPr>
          <p:cNvSpPr>
            <a:spLocks noGrp="1"/>
          </p:cNvSpPr>
          <p:nvPr>
            <p:ph type="sldNum" sz="quarter" idx="10"/>
          </p:nvPr>
        </p:nvSpPr>
        <p:spPr/>
        <p:txBody>
          <a:bodyPr/>
          <a:lstStyle/>
          <a:p>
            <a:fld id="{24C81CD8-B093-46ED-ACE4-4CE192B979CC}" type="slidenum">
              <a:rPr lang="fr-FR" smtClean="0"/>
              <a:t>69</a:t>
            </a:fld>
            <a:endParaRPr lang="fr-FR"/>
          </a:p>
        </p:txBody>
      </p:sp>
    </p:spTree>
    <p:extLst>
      <p:ext uri="{BB962C8B-B14F-4D97-AF65-F5344CB8AC3E}">
        <p14:creationId xmlns:p14="http://schemas.microsoft.com/office/powerpoint/2010/main" val="224943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9A85-87BF-5D0B-3974-63CC6AC200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F08CA3-2099-172C-0A89-59690B64F36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348C29B-5DED-853A-D4B0-1EC83CAB3B1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94D5384-AE5E-3951-1D7E-27AE1FA7770A}"/>
              </a:ext>
            </a:extLst>
          </p:cNvPr>
          <p:cNvSpPr>
            <a:spLocks noGrp="1"/>
          </p:cNvSpPr>
          <p:nvPr>
            <p:ph type="sldNum" sz="quarter" idx="10"/>
          </p:nvPr>
        </p:nvSpPr>
        <p:spPr/>
        <p:txBody>
          <a:bodyPr/>
          <a:lstStyle/>
          <a:p>
            <a:fld id="{24C81CD8-B093-46ED-ACE4-4CE192B979CC}" type="slidenum">
              <a:rPr lang="fr-FR" smtClean="0"/>
              <a:t>7</a:t>
            </a:fld>
            <a:endParaRPr lang="fr-FR"/>
          </a:p>
        </p:txBody>
      </p:sp>
    </p:spTree>
    <p:extLst>
      <p:ext uri="{BB962C8B-B14F-4D97-AF65-F5344CB8AC3E}">
        <p14:creationId xmlns:p14="http://schemas.microsoft.com/office/powerpoint/2010/main" val="2981788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3E79-C4BB-6472-0662-33AF1D3814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4CE3E7-65AC-328C-2EA8-846F2E590D5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79D8758-2428-8E7A-0FAF-18AA047747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F5B9042-8F18-E319-1C01-17E9749B2A99}"/>
              </a:ext>
            </a:extLst>
          </p:cNvPr>
          <p:cNvSpPr>
            <a:spLocks noGrp="1"/>
          </p:cNvSpPr>
          <p:nvPr>
            <p:ph type="sldNum" sz="quarter" idx="10"/>
          </p:nvPr>
        </p:nvSpPr>
        <p:spPr/>
        <p:txBody>
          <a:bodyPr/>
          <a:lstStyle/>
          <a:p>
            <a:fld id="{24C81CD8-B093-46ED-ACE4-4CE192B979CC}" type="slidenum">
              <a:rPr lang="fr-FR" smtClean="0"/>
              <a:t>70</a:t>
            </a:fld>
            <a:endParaRPr lang="fr-FR"/>
          </a:p>
        </p:txBody>
      </p:sp>
    </p:spTree>
    <p:extLst>
      <p:ext uri="{BB962C8B-B14F-4D97-AF65-F5344CB8AC3E}">
        <p14:creationId xmlns:p14="http://schemas.microsoft.com/office/powerpoint/2010/main" val="2246250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17D8-0B31-25B9-4B87-43C2555345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0C27F4-89DB-8565-76D2-BEEEE4FD31D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CBC8649-61AB-DCD0-14AC-8BE654BD988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46AF9E-FF54-0BE3-0B84-F29FB3F3C232}"/>
              </a:ext>
            </a:extLst>
          </p:cNvPr>
          <p:cNvSpPr>
            <a:spLocks noGrp="1"/>
          </p:cNvSpPr>
          <p:nvPr>
            <p:ph type="sldNum" sz="quarter" idx="10"/>
          </p:nvPr>
        </p:nvSpPr>
        <p:spPr/>
        <p:txBody>
          <a:bodyPr/>
          <a:lstStyle/>
          <a:p>
            <a:fld id="{24C81CD8-B093-46ED-ACE4-4CE192B979CC}" type="slidenum">
              <a:rPr lang="fr-FR" smtClean="0"/>
              <a:t>71</a:t>
            </a:fld>
            <a:endParaRPr lang="fr-FR"/>
          </a:p>
        </p:txBody>
      </p:sp>
    </p:spTree>
    <p:extLst>
      <p:ext uri="{BB962C8B-B14F-4D97-AF65-F5344CB8AC3E}">
        <p14:creationId xmlns:p14="http://schemas.microsoft.com/office/powerpoint/2010/main" val="1346765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F26E-B868-9AD5-3278-2630923865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F74674-2C07-0ED1-69B7-77310D1BD5E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89284B0-90AC-25D5-9DA3-0FE61DE1AFC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BB52CAB-5385-741F-1459-0AEACC3FF939}"/>
              </a:ext>
            </a:extLst>
          </p:cNvPr>
          <p:cNvSpPr>
            <a:spLocks noGrp="1"/>
          </p:cNvSpPr>
          <p:nvPr>
            <p:ph type="sldNum" sz="quarter" idx="10"/>
          </p:nvPr>
        </p:nvSpPr>
        <p:spPr/>
        <p:txBody>
          <a:bodyPr/>
          <a:lstStyle/>
          <a:p>
            <a:fld id="{24C81CD8-B093-46ED-ACE4-4CE192B979CC}" type="slidenum">
              <a:rPr lang="fr-FR" smtClean="0"/>
              <a:t>72</a:t>
            </a:fld>
            <a:endParaRPr lang="fr-FR"/>
          </a:p>
        </p:txBody>
      </p:sp>
    </p:spTree>
    <p:extLst>
      <p:ext uri="{BB962C8B-B14F-4D97-AF65-F5344CB8AC3E}">
        <p14:creationId xmlns:p14="http://schemas.microsoft.com/office/powerpoint/2010/main" val="1554574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AF97-59C9-5C52-66D0-0D2280D8FA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13849A-0F3B-A6CB-8DBC-5E57EB5109E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40FFC9B-FC0A-4360-0C54-47952A2C8A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34398C9-B3F9-6125-3EEF-CAC9A6E26E87}"/>
              </a:ext>
            </a:extLst>
          </p:cNvPr>
          <p:cNvSpPr>
            <a:spLocks noGrp="1"/>
          </p:cNvSpPr>
          <p:nvPr>
            <p:ph type="sldNum" sz="quarter" idx="10"/>
          </p:nvPr>
        </p:nvSpPr>
        <p:spPr/>
        <p:txBody>
          <a:bodyPr/>
          <a:lstStyle/>
          <a:p>
            <a:fld id="{24C81CD8-B093-46ED-ACE4-4CE192B979CC}" type="slidenum">
              <a:rPr lang="fr-FR" smtClean="0"/>
              <a:t>73</a:t>
            </a:fld>
            <a:endParaRPr lang="fr-FR"/>
          </a:p>
        </p:txBody>
      </p:sp>
    </p:spTree>
    <p:extLst>
      <p:ext uri="{BB962C8B-B14F-4D97-AF65-F5344CB8AC3E}">
        <p14:creationId xmlns:p14="http://schemas.microsoft.com/office/powerpoint/2010/main" val="2766484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42EF-C28A-A614-21C3-4D361EF8DD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78880A-65D7-3666-B6C5-F03362A23B1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75690F9-DA7C-CAAD-A7A2-91CBC3614C5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1CBE025-19F0-1416-141D-AC68B1970DA0}"/>
              </a:ext>
            </a:extLst>
          </p:cNvPr>
          <p:cNvSpPr>
            <a:spLocks noGrp="1"/>
          </p:cNvSpPr>
          <p:nvPr>
            <p:ph type="sldNum" sz="quarter" idx="10"/>
          </p:nvPr>
        </p:nvSpPr>
        <p:spPr/>
        <p:txBody>
          <a:bodyPr/>
          <a:lstStyle/>
          <a:p>
            <a:fld id="{24C81CD8-B093-46ED-ACE4-4CE192B979CC}" type="slidenum">
              <a:rPr lang="fr-FR" smtClean="0"/>
              <a:t>74</a:t>
            </a:fld>
            <a:endParaRPr lang="fr-FR"/>
          </a:p>
        </p:txBody>
      </p:sp>
    </p:spTree>
    <p:extLst>
      <p:ext uri="{BB962C8B-B14F-4D97-AF65-F5344CB8AC3E}">
        <p14:creationId xmlns:p14="http://schemas.microsoft.com/office/powerpoint/2010/main" val="34956326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5831-39BE-8DCC-5B1B-63714A8CC3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2BED53-70C0-337D-48C3-4878969A830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DA7B73B-807B-DD7C-F7F0-2969C0291F0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0C23891-A353-FD24-D82A-D475E0D19A60}"/>
              </a:ext>
            </a:extLst>
          </p:cNvPr>
          <p:cNvSpPr>
            <a:spLocks noGrp="1"/>
          </p:cNvSpPr>
          <p:nvPr>
            <p:ph type="sldNum" sz="quarter" idx="10"/>
          </p:nvPr>
        </p:nvSpPr>
        <p:spPr/>
        <p:txBody>
          <a:bodyPr/>
          <a:lstStyle/>
          <a:p>
            <a:fld id="{24C81CD8-B093-46ED-ACE4-4CE192B979CC}" type="slidenum">
              <a:rPr lang="fr-FR" smtClean="0"/>
              <a:t>75</a:t>
            </a:fld>
            <a:endParaRPr lang="fr-FR"/>
          </a:p>
        </p:txBody>
      </p:sp>
    </p:spTree>
    <p:extLst>
      <p:ext uri="{BB962C8B-B14F-4D97-AF65-F5344CB8AC3E}">
        <p14:creationId xmlns:p14="http://schemas.microsoft.com/office/powerpoint/2010/main" val="2978170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4DC5-DE72-0DF2-2DFD-E703301498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80AFB4-8A5C-1BCE-C5C1-A2643000AD5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3391EB4-7847-11B0-F37F-C581B6ABE09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4A676F5-2EC8-DAC9-BE73-656CC423AF17}"/>
              </a:ext>
            </a:extLst>
          </p:cNvPr>
          <p:cNvSpPr>
            <a:spLocks noGrp="1"/>
          </p:cNvSpPr>
          <p:nvPr>
            <p:ph type="sldNum" sz="quarter" idx="10"/>
          </p:nvPr>
        </p:nvSpPr>
        <p:spPr/>
        <p:txBody>
          <a:bodyPr/>
          <a:lstStyle/>
          <a:p>
            <a:fld id="{24C81CD8-B093-46ED-ACE4-4CE192B979CC}" type="slidenum">
              <a:rPr lang="fr-FR" smtClean="0"/>
              <a:t>76</a:t>
            </a:fld>
            <a:endParaRPr lang="fr-FR"/>
          </a:p>
        </p:txBody>
      </p:sp>
    </p:spTree>
    <p:extLst>
      <p:ext uri="{BB962C8B-B14F-4D97-AF65-F5344CB8AC3E}">
        <p14:creationId xmlns:p14="http://schemas.microsoft.com/office/powerpoint/2010/main" val="19901496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0932F-065C-9A27-F603-7A4FDBF239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9A51A8-4A7C-2FB6-9FF6-216AB2FB965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61CFABC-A515-9512-3689-07FF71C2296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902EAB3-5B8B-E082-2872-190E0E903FF1}"/>
              </a:ext>
            </a:extLst>
          </p:cNvPr>
          <p:cNvSpPr>
            <a:spLocks noGrp="1"/>
          </p:cNvSpPr>
          <p:nvPr>
            <p:ph type="sldNum" sz="quarter" idx="10"/>
          </p:nvPr>
        </p:nvSpPr>
        <p:spPr/>
        <p:txBody>
          <a:bodyPr/>
          <a:lstStyle/>
          <a:p>
            <a:fld id="{24C81CD8-B093-46ED-ACE4-4CE192B979CC}" type="slidenum">
              <a:rPr lang="fr-FR" smtClean="0"/>
              <a:t>77</a:t>
            </a:fld>
            <a:endParaRPr lang="fr-FR"/>
          </a:p>
        </p:txBody>
      </p:sp>
    </p:spTree>
    <p:extLst>
      <p:ext uri="{BB962C8B-B14F-4D97-AF65-F5344CB8AC3E}">
        <p14:creationId xmlns:p14="http://schemas.microsoft.com/office/powerpoint/2010/main" val="2019208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79F3-7855-15B6-6E79-F508462748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E7122D-6797-B55F-4A7B-90BA5BDB7DF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13CC192-DE6F-E934-7E65-A8BFC3B1B56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52CBA25-F197-7C72-13BC-C48E79EBD749}"/>
              </a:ext>
            </a:extLst>
          </p:cNvPr>
          <p:cNvSpPr>
            <a:spLocks noGrp="1"/>
          </p:cNvSpPr>
          <p:nvPr>
            <p:ph type="sldNum" sz="quarter" idx="10"/>
          </p:nvPr>
        </p:nvSpPr>
        <p:spPr/>
        <p:txBody>
          <a:bodyPr/>
          <a:lstStyle/>
          <a:p>
            <a:fld id="{24C81CD8-B093-46ED-ACE4-4CE192B979CC}" type="slidenum">
              <a:rPr lang="fr-FR" smtClean="0"/>
              <a:t>78</a:t>
            </a:fld>
            <a:endParaRPr lang="fr-FR"/>
          </a:p>
        </p:txBody>
      </p:sp>
    </p:spTree>
    <p:extLst>
      <p:ext uri="{BB962C8B-B14F-4D97-AF65-F5344CB8AC3E}">
        <p14:creationId xmlns:p14="http://schemas.microsoft.com/office/powerpoint/2010/main" val="17334720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B891-6390-C614-E9D1-EA71674499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8590F9-23C3-C117-8D42-72ABEEF8D54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BFBE04B-7B59-A9F9-765E-CE398F37D82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5CCD8A1-59C0-0B10-6411-E835E02DC57A}"/>
              </a:ext>
            </a:extLst>
          </p:cNvPr>
          <p:cNvSpPr>
            <a:spLocks noGrp="1"/>
          </p:cNvSpPr>
          <p:nvPr>
            <p:ph type="sldNum" sz="quarter" idx="10"/>
          </p:nvPr>
        </p:nvSpPr>
        <p:spPr/>
        <p:txBody>
          <a:bodyPr/>
          <a:lstStyle/>
          <a:p>
            <a:fld id="{24C81CD8-B093-46ED-ACE4-4CE192B979CC}" type="slidenum">
              <a:rPr lang="fr-FR" smtClean="0"/>
              <a:t>79</a:t>
            </a:fld>
            <a:endParaRPr lang="fr-FR"/>
          </a:p>
        </p:txBody>
      </p:sp>
    </p:spTree>
    <p:extLst>
      <p:ext uri="{BB962C8B-B14F-4D97-AF65-F5344CB8AC3E}">
        <p14:creationId xmlns:p14="http://schemas.microsoft.com/office/powerpoint/2010/main" val="60251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BEC7-E15E-059C-7E79-D8D6A264D1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308A1F-13DD-A29F-9C2F-3BF95BEA237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9268AD5-BFAE-D09F-DB3D-BC5B08DB4AF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1BDA8DA-D3B6-F5C1-01F9-9CA85D384A9E}"/>
              </a:ext>
            </a:extLst>
          </p:cNvPr>
          <p:cNvSpPr>
            <a:spLocks noGrp="1"/>
          </p:cNvSpPr>
          <p:nvPr>
            <p:ph type="sldNum" sz="quarter" idx="10"/>
          </p:nvPr>
        </p:nvSpPr>
        <p:spPr/>
        <p:txBody>
          <a:bodyPr/>
          <a:lstStyle/>
          <a:p>
            <a:fld id="{24C81CD8-B093-46ED-ACE4-4CE192B979CC}" type="slidenum">
              <a:rPr lang="fr-FR" smtClean="0"/>
              <a:t>8</a:t>
            </a:fld>
            <a:endParaRPr lang="fr-FR"/>
          </a:p>
        </p:txBody>
      </p:sp>
    </p:spTree>
    <p:extLst>
      <p:ext uri="{BB962C8B-B14F-4D97-AF65-F5344CB8AC3E}">
        <p14:creationId xmlns:p14="http://schemas.microsoft.com/office/powerpoint/2010/main" val="28250899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5C88D-E545-A18B-AE21-A7635E8CDC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A05BBA-C1EA-7E22-1109-742E7D28D57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FCC60F4-7A5A-3CA8-3647-C679FDAB10C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776E657-C30F-A16C-3D07-AEFF67CBD521}"/>
              </a:ext>
            </a:extLst>
          </p:cNvPr>
          <p:cNvSpPr>
            <a:spLocks noGrp="1"/>
          </p:cNvSpPr>
          <p:nvPr>
            <p:ph type="sldNum" sz="quarter" idx="10"/>
          </p:nvPr>
        </p:nvSpPr>
        <p:spPr/>
        <p:txBody>
          <a:bodyPr/>
          <a:lstStyle/>
          <a:p>
            <a:fld id="{24C81CD8-B093-46ED-ACE4-4CE192B979CC}" type="slidenum">
              <a:rPr lang="fr-FR" smtClean="0"/>
              <a:t>80</a:t>
            </a:fld>
            <a:endParaRPr lang="fr-FR"/>
          </a:p>
        </p:txBody>
      </p:sp>
    </p:spTree>
    <p:extLst>
      <p:ext uri="{BB962C8B-B14F-4D97-AF65-F5344CB8AC3E}">
        <p14:creationId xmlns:p14="http://schemas.microsoft.com/office/powerpoint/2010/main" val="27685196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0147B-AC96-418B-D10B-5D44439384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0D7D59-F102-799E-0085-7DEFF610967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6D33D93-D2F1-B51F-4E5C-B0EEA901AC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DBEFBCC-C443-0C39-7403-536B9E6BF77D}"/>
              </a:ext>
            </a:extLst>
          </p:cNvPr>
          <p:cNvSpPr>
            <a:spLocks noGrp="1"/>
          </p:cNvSpPr>
          <p:nvPr>
            <p:ph type="sldNum" sz="quarter" idx="10"/>
          </p:nvPr>
        </p:nvSpPr>
        <p:spPr/>
        <p:txBody>
          <a:bodyPr/>
          <a:lstStyle/>
          <a:p>
            <a:fld id="{24C81CD8-B093-46ED-ACE4-4CE192B979CC}" type="slidenum">
              <a:rPr lang="fr-FR" smtClean="0"/>
              <a:t>81</a:t>
            </a:fld>
            <a:endParaRPr lang="fr-FR"/>
          </a:p>
        </p:txBody>
      </p:sp>
    </p:spTree>
    <p:extLst>
      <p:ext uri="{BB962C8B-B14F-4D97-AF65-F5344CB8AC3E}">
        <p14:creationId xmlns:p14="http://schemas.microsoft.com/office/powerpoint/2010/main" val="11411546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1C86-A95D-34D8-B7DE-CCE4FA85C0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FD29BD-6DBF-62D1-58A5-F6F754A10C9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EBF7452-DD0A-4AF0-1BC5-74953695DED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FBD7DA1-2B74-6311-82AC-2DE81E027F42}"/>
              </a:ext>
            </a:extLst>
          </p:cNvPr>
          <p:cNvSpPr>
            <a:spLocks noGrp="1"/>
          </p:cNvSpPr>
          <p:nvPr>
            <p:ph type="sldNum" sz="quarter" idx="10"/>
          </p:nvPr>
        </p:nvSpPr>
        <p:spPr/>
        <p:txBody>
          <a:bodyPr/>
          <a:lstStyle/>
          <a:p>
            <a:fld id="{24C81CD8-B093-46ED-ACE4-4CE192B979CC}" type="slidenum">
              <a:rPr lang="fr-FR" smtClean="0"/>
              <a:t>82</a:t>
            </a:fld>
            <a:endParaRPr lang="fr-FR"/>
          </a:p>
        </p:txBody>
      </p:sp>
    </p:spTree>
    <p:extLst>
      <p:ext uri="{BB962C8B-B14F-4D97-AF65-F5344CB8AC3E}">
        <p14:creationId xmlns:p14="http://schemas.microsoft.com/office/powerpoint/2010/main" val="2744580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00BD-F46B-A43D-3F16-47225D72C2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A7F1FC-C14D-824B-1C62-E7E2EDBB443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11CD797-6360-7FEC-B6DA-87063169735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6F31B34-EFD1-25FF-A6AB-EFA1499D12CF}"/>
              </a:ext>
            </a:extLst>
          </p:cNvPr>
          <p:cNvSpPr>
            <a:spLocks noGrp="1"/>
          </p:cNvSpPr>
          <p:nvPr>
            <p:ph type="sldNum" sz="quarter" idx="10"/>
          </p:nvPr>
        </p:nvSpPr>
        <p:spPr/>
        <p:txBody>
          <a:bodyPr/>
          <a:lstStyle/>
          <a:p>
            <a:fld id="{24C81CD8-B093-46ED-ACE4-4CE192B979CC}" type="slidenum">
              <a:rPr lang="fr-FR" smtClean="0"/>
              <a:t>83</a:t>
            </a:fld>
            <a:endParaRPr lang="fr-FR"/>
          </a:p>
        </p:txBody>
      </p:sp>
    </p:spTree>
    <p:extLst>
      <p:ext uri="{BB962C8B-B14F-4D97-AF65-F5344CB8AC3E}">
        <p14:creationId xmlns:p14="http://schemas.microsoft.com/office/powerpoint/2010/main" val="5995432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C135-E29C-D424-9EA8-BA9CA5D256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078043-838E-C946-58EB-06A5BA146BE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6CC1B57-4A42-FACC-403A-1BA892C4069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D782473-C817-C0D1-FCFF-3E3FC09552C6}"/>
              </a:ext>
            </a:extLst>
          </p:cNvPr>
          <p:cNvSpPr>
            <a:spLocks noGrp="1"/>
          </p:cNvSpPr>
          <p:nvPr>
            <p:ph type="sldNum" sz="quarter" idx="10"/>
          </p:nvPr>
        </p:nvSpPr>
        <p:spPr/>
        <p:txBody>
          <a:bodyPr/>
          <a:lstStyle/>
          <a:p>
            <a:fld id="{24C81CD8-B093-46ED-ACE4-4CE192B979CC}" type="slidenum">
              <a:rPr lang="fr-FR" smtClean="0"/>
              <a:t>84</a:t>
            </a:fld>
            <a:endParaRPr lang="fr-FR"/>
          </a:p>
        </p:txBody>
      </p:sp>
    </p:spTree>
    <p:extLst>
      <p:ext uri="{BB962C8B-B14F-4D97-AF65-F5344CB8AC3E}">
        <p14:creationId xmlns:p14="http://schemas.microsoft.com/office/powerpoint/2010/main" val="21039135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0EA9-DE95-7736-C047-BD4854DE80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773F17-4DC3-ADEB-D87F-692132C8306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C447F6F-9E45-5D89-30BD-1BD8A7A3463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56051F2-0B51-6272-511B-CC6B314533FD}"/>
              </a:ext>
            </a:extLst>
          </p:cNvPr>
          <p:cNvSpPr>
            <a:spLocks noGrp="1"/>
          </p:cNvSpPr>
          <p:nvPr>
            <p:ph type="sldNum" sz="quarter" idx="10"/>
          </p:nvPr>
        </p:nvSpPr>
        <p:spPr/>
        <p:txBody>
          <a:bodyPr/>
          <a:lstStyle/>
          <a:p>
            <a:fld id="{24C81CD8-B093-46ED-ACE4-4CE192B979CC}" type="slidenum">
              <a:rPr lang="fr-FR" smtClean="0"/>
              <a:t>85</a:t>
            </a:fld>
            <a:endParaRPr lang="fr-FR"/>
          </a:p>
        </p:txBody>
      </p:sp>
    </p:spTree>
    <p:extLst>
      <p:ext uri="{BB962C8B-B14F-4D97-AF65-F5344CB8AC3E}">
        <p14:creationId xmlns:p14="http://schemas.microsoft.com/office/powerpoint/2010/main" val="138907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ABD9-037F-C866-E2F3-1C8668A73D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393AA0-E7C3-0537-9880-66EE642FA53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DC38D64-9F15-BC3B-121A-09A38421B6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0BBDE5A-7367-5BC1-1543-4760F3518BFD}"/>
              </a:ext>
            </a:extLst>
          </p:cNvPr>
          <p:cNvSpPr>
            <a:spLocks noGrp="1"/>
          </p:cNvSpPr>
          <p:nvPr>
            <p:ph type="sldNum" sz="quarter" idx="10"/>
          </p:nvPr>
        </p:nvSpPr>
        <p:spPr/>
        <p:txBody>
          <a:bodyPr/>
          <a:lstStyle/>
          <a:p>
            <a:fld id="{24C81CD8-B093-46ED-ACE4-4CE192B979CC}" type="slidenum">
              <a:rPr lang="fr-FR" smtClean="0"/>
              <a:t>9</a:t>
            </a:fld>
            <a:endParaRPr lang="fr-FR"/>
          </a:p>
        </p:txBody>
      </p:sp>
    </p:spTree>
    <p:extLst>
      <p:ext uri="{BB962C8B-B14F-4D97-AF65-F5344CB8AC3E}">
        <p14:creationId xmlns:p14="http://schemas.microsoft.com/office/powerpoint/2010/main" val="226969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4A80947-330A-4088-B0F0-FCD2C5485657}" type="datetime1">
              <a:rPr lang="fr-FR" smtClean="0"/>
              <a:t>21/05/2025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410046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81A4CF-D1B1-454E-B84E-D00EA75676E4}" type="datetime1">
              <a:rPr lang="fr-FR" smtClean="0"/>
              <a:t>21/05/2025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189113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42EB3C-56C4-45A7-B16D-C9F4139572C5}" type="datetime1">
              <a:rPr lang="fr-FR" smtClean="0"/>
              <a:t>21/05/2025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378674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8E659C1-DEBE-44BD-B9CA-B91EABF7D6FB}" type="datetime1">
              <a:rPr lang="fr-FR" smtClean="0"/>
              <a:t>21/05/2025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360082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498341C-2D54-4D01-A54B-AA09C53D4704}" type="datetime1">
              <a:rPr lang="fr-FR" smtClean="0"/>
              <a:t>21/05/2025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167308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DE331D5-6048-40B9-9E0F-146930E21A14}" type="datetime1">
              <a:rPr lang="fr-FR" smtClean="0"/>
              <a:t>21/05/2025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29246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2D980B-6E08-4178-AC25-901321E915D5}" type="datetime1">
              <a:rPr lang="fr-FR" smtClean="0"/>
              <a:t>21/05/2025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121379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BAAA9CD-752B-4800-9CCB-FF1133CCE1E0}" type="datetime1">
              <a:rPr lang="fr-FR" smtClean="0"/>
              <a:t>21/05/2025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388222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B290EE-198D-4DD8-ACB0-C7477D0E4B89}" type="datetime1">
              <a:rPr lang="fr-FR" smtClean="0"/>
              <a:t>21/05/2025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161010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B15A6F4-8AD9-467D-A97E-6C66A3C046A7}" type="datetime1">
              <a:rPr lang="fr-FR" smtClean="0"/>
              <a:t>21/05/2025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349751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306052-0331-4BAB-89BA-12A35A770197}" type="datetime1">
              <a:rPr lang="fr-FR" smtClean="0"/>
              <a:t>21/05/2025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A00EC-326F-4234-9D5F-DAF858FD0017}" type="slidenum">
              <a:rPr lang="fr-FR" smtClean="0"/>
              <a:t>‹N°›</a:t>
            </a:fld>
            <a:endParaRPr lang="fr-FR"/>
          </a:p>
        </p:txBody>
      </p:sp>
    </p:spTree>
    <p:extLst>
      <p:ext uri="{BB962C8B-B14F-4D97-AF65-F5344CB8AC3E}">
        <p14:creationId xmlns:p14="http://schemas.microsoft.com/office/powerpoint/2010/main" val="12538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F204F-D34F-4326-8A20-A3225A130B49}" type="datetime1">
              <a:rPr lang="fr-FR" smtClean="0"/>
              <a:t>21/05/2025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A00EC-326F-4234-9D5F-DAF858FD0017}" type="slidenum">
              <a:rPr lang="fr-FR" smtClean="0"/>
              <a:t>‹N°›</a:t>
            </a:fld>
            <a:endParaRPr lang="fr-FR"/>
          </a:p>
        </p:txBody>
      </p:sp>
    </p:spTree>
    <p:extLst>
      <p:ext uri="{BB962C8B-B14F-4D97-AF65-F5344CB8AC3E}">
        <p14:creationId xmlns:p14="http://schemas.microsoft.com/office/powerpoint/2010/main" val="120670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alloz.fr/documentation/Document?id=TA_LYON_2024-10-25_2300045#_"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alloz.fr/documentation/Document?id=TA_LYON_2024-10-25_2300045#_"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nat.fr/questions/base/1989/qSEQ891207522.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legifrance.gouv.fr/jorf/id/JORFTEXT000051550736"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a:gsLst>
              <a:gs pos="0">
                <a:schemeClr val="accent1">
                  <a:lumMod val="5000"/>
                  <a:lumOff val="95000"/>
                </a:schemeClr>
              </a:gs>
              <a:gs pos="28000">
                <a:schemeClr val="accent1">
                  <a:lumMod val="45000"/>
                  <a:lumOff val="55000"/>
                </a:schemeClr>
              </a:gs>
              <a:gs pos="58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968" y="2696766"/>
            <a:ext cx="11153032" cy="5026667"/>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2" y="84946"/>
            <a:ext cx="5203245" cy="1560974"/>
          </a:xfrm>
          <a:prstGeom prst="rect">
            <a:avLst/>
          </a:prstGeom>
        </p:spPr>
      </p:pic>
      <p:sp>
        <p:nvSpPr>
          <p:cNvPr id="3" name="ZoneTexte 2">
            <a:extLst>
              <a:ext uri="{FF2B5EF4-FFF2-40B4-BE49-F238E27FC236}">
                <a16:creationId xmlns:a16="http://schemas.microsoft.com/office/drawing/2014/main" id="{6AE04561-5869-64CA-B61C-7337A8CDAFCF}"/>
              </a:ext>
            </a:extLst>
          </p:cNvPr>
          <p:cNvSpPr txBox="1"/>
          <p:nvPr/>
        </p:nvSpPr>
        <p:spPr>
          <a:xfrm>
            <a:off x="1834896" y="2340903"/>
            <a:ext cx="8522208" cy="1708160"/>
          </a:xfrm>
          <a:prstGeom prst="rect">
            <a:avLst/>
          </a:prstGeom>
          <a:noFill/>
        </p:spPr>
        <p:txBody>
          <a:bodyPr wrap="square" rtlCol="0">
            <a:spAutoFit/>
          </a:bodyPr>
          <a:lstStyle/>
          <a:p>
            <a:pPr algn="ctr"/>
            <a:r>
              <a:rPr lang="fr-FR" sz="3500" b="1" dirty="0"/>
              <a:t>Les matinées d’actualité statutaire du CDG30</a:t>
            </a:r>
          </a:p>
          <a:p>
            <a:pPr algn="ctr"/>
            <a:endParaRPr lang="fr-FR" sz="3500" b="1" dirty="0"/>
          </a:p>
          <a:p>
            <a:pPr algn="ctr"/>
            <a:r>
              <a:rPr lang="fr-FR" sz="3500" b="1" dirty="0"/>
              <a:t>Mardi 13 mai 2025</a:t>
            </a:r>
          </a:p>
        </p:txBody>
      </p:sp>
    </p:spTree>
    <p:extLst>
      <p:ext uri="{BB962C8B-B14F-4D97-AF65-F5344CB8AC3E}">
        <p14:creationId xmlns:p14="http://schemas.microsoft.com/office/powerpoint/2010/main" val="27153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DEC8-0DF6-D35A-126D-E02DB80D851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CD271BF9-AD90-7A46-31DE-B471D021416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7991F27-C015-169C-6B06-04F8DF8913CF}"/>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La décision</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Rédaction d’un arrêté de nomination par voie de détachement </a:t>
            </a:r>
            <a:r>
              <a:rPr lang="fr-FR"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par l’</a:t>
            </a:r>
            <a:r>
              <a:rPr lang="fr-FR" sz="2000" dirty="0">
                <a:latin typeface="Calibri" panose="020F0502020204030204" pitchFamily="34" charset="0"/>
                <a:ea typeface="Calibri" panose="020F0502020204030204" pitchFamily="34" charset="0"/>
                <a:cs typeface="Calibri" panose="020F0502020204030204" pitchFamily="34" charset="0"/>
              </a:rPr>
              <a:t>employeur public d’accueil</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Rédaction d’un arrêté de mise en détachement pris par l’administration d’origine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Collectivité accueil qui prend en charge la rémunération de l’agent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Agent continue d’acquérir des droits à avancement dans sa CT d’origine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Fonctionnaire CNRACL reste assujetti au même régime de retraite </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08D3303-0BFF-F92D-2E1F-A683367701DE}"/>
              </a:ext>
            </a:extLst>
          </p:cNvPr>
          <p:cNvSpPr>
            <a:spLocks noGrp="1"/>
          </p:cNvSpPr>
          <p:nvPr>
            <p:ph type="sldNum" sz="quarter" idx="12"/>
          </p:nvPr>
        </p:nvSpPr>
        <p:spPr/>
        <p:txBody>
          <a:bodyPr/>
          <a:lstStyle/>
          <a:p>
            <a:fld id="{35CA00EC-326F-4234-9D5F-DAF858FD0017}" type="slidenum">
              <a:rPr lang="fr-FR" smtClean="0"/>
              <a:t>10</a:t>
            </a:fld>
            <a:endParaRPr lang="fr-FR"/>
          </a:p>
        </p:txBody>
      </p:sp>
      <p:sp>
        <p:nvSpPr>
          <p:cNvPr id="6" name="Triangle rectangle 5">
            <a:extLst>
              <a:ext uri="{FF2B5EF4-FFF2-40B4-BE49-F238E27FC236}">
                <a16:creationId xmlns:a16="http://schemas.microsoft.com/office/drawing/2014/main" id="{6B064234-B515-B2E7-3079-EB47016BE9CC}"/>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44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97F8-544C-BA2E-209A-46DF47085A3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A3270345-A56D-91EB-1798-F256D5F3CCBF}"/>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D3BA2B9-7846-956E-8B83-11A953FC6D77}"/>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Fin de détachement et intégration dans l’emploi de détachement</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Sur leur demande ou avec leur accord </a:t>
            </a:r>
            <a:r>
              <a:rPr lang="fr-FR"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FR" sz="2000" dirty="0">
                <a:latin typeface="Calibri" panose="020F0502020204030204" pitchFamily="34" charset="0"/>
                <a:ea typeface="Calibri" panose="020F0502020204030204" pitchFamily="34" charset="0"/>
                <a:cs typeface="Calibri" panose="020F0502020204030204" pitchFamily="34" charset="0"/>
              </a:rPr>
              <a:t> intégration dans le cadre d’emplois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Employeur doit proposer une intégration dans le corps ou cadre d’emplois de détachement à l’agent détaché depuis 5 ans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Détachement renouvelé uniquement si le fonctionnaire refuse l’intégration</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Possibilité d’intégration directe en cours ou à la fin de la période de détachement  accord des trois parties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Arrêté d’intégration dans le corps ou cadre d’emplois pris par l’employeur public d’accueil + arrêté de radiation des effectifs suite à l’intégration pris par l’employeur d’origine</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F011D67C-0F68-B339-D326-ABD1514D430A}"/>
              </a:ext>
            </a:extLst>
          </p:cNvPr>
          <p:cNvSpPr>
            <a:spLocks noGrp="1"/>
          </p:cNvSpPr>
          <p:nvPr>
            <p:ph type="sldNum" sz="quarter" idx="12"/>
          </p:nvPr>
        </p:nvSpPr>
        <p:spPr/>
        <p:txBody>
          <a:bodyPr/>
          <a:lstStyle/>
          <a:p>
            <a:fld id="{35CA00EC-326F-4234-9D5F-DAF858FD0017}" type="slidenum">
              <a:rPr lang="fr-FR" smtClean="0"/>
              <a:t>11</a:t>
            </a:fld>
            <a:endParaRPr lang="fr-FR"/>
          </a:p>
        </p:txBody>
      </p:sp>
      <p:sp>
        <p:nvSpPr>
          <p:cNvPr id="6" name="Triangle rectangle 5">
            <a:extLst>
              <a:ext uri="{FF2B5EF4-FFF2-40B4-BE49-F238E27FC236}">
                <a16:creationId xmlns:a16="http://schemas.microsoft.com/office/drawing/2014/main" id="{155F093C-3492-22C3-669B-D2743C35D681}"/>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99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5F59-54C3-DD9C-028D-63AA43FFB933}"/>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B0FF21DE-F04C-1B9D-D79D-C2629E25922B}"/>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2F79DF8F-2A8B-EB6A-7B15-75DAF615F070}"/>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Fin normale de détachement</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endParaRPr lang="fr-FR" sz="2000" b="1"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b="1" dirty="0">
                <a:latin typeface="Calibri" panose="020F0502020204030204" pitchFamily="34" charset="0"/>
                <a:ea typeface="Calibri" panose="020F0502020204030204" pitchFamily="34" charset="0"/>
                <a:cs typeface="Calibri" panose="020F0502020204030204" pitchFamily="34" charset="0"/>
              </a:rPr>
              <a:t>Expiration détachement courte durée ou détachement pour stage </a:t>
            </a:r>
            <a:r>
              <a:rPr lang="fr-FR" sz="2000" dirty="0">
                <a:latin typeface="Calibri" panose="020F0502020204030204" pitchFamily="34" charset="0"/>
                <a:ea typeface="Calibri" panose="020F0502020204030204" pitchFamily="34" charset="0"/>
                <a:cs typeface="Calibri" panose="020F0502020204030204" pitchFamily="34" charset="0"/>
              </a:rPr>
              <a:t>– fonctionnaire non intégré est obligatoirement réintégré et réaffecté dans l’emploi qu’il occupait précédemment</a:t>
            </a:r>
          </a:p>
          <a:p>
            <a:pPr lvl="1" algn="just">
              <a:spcBef>
                <a:spcPts val="1200"/>
              </a:spcBef>
              <a:buClr>
                <a:srgbClr val="C00000"/>
              </a:buClr>
            </a:pPr>
            <a:r>
              <a:rPr lang="fr-FR" sz="2000" b="1" dirty="0">
                <a:latin typeface="Calibri" panose="020F0502020204030204" pitchFamily="34" charset="0"/>
                <a:ea typeface="Calibri" panose="020F0502020204030204" pitchFamily="34" charset="0"/>
                <a:cs typeface="Calibri" panose="020F0502020204030204" pitchFamily="34" charset="0"/>
              </a:rPr>
              <a:t>Expiration détachement longue durée </a:t>
            </a:r>
            <a:r>
              <a:rPr lang="fr-FR" sz="2000" dirty="0">
                <a:latin typeface="Calibri" panose="020F0502020204030204" pitchFamily="34" charset="0"/>
                <a:ea typeface="Calibri" panose="020F0502020204030204" pitchFamily="34" charset="0"/>
                <a:cs typeface="Calibri" panose="020F0502020204030204" pitchFamily="34" charset="0"/>
              </a:rPr>
              <a:t>– le fonctionnaire dont le détachement n'est pas renouvelé est réintégré dans son corps ou cadre d'emplois d'origine et réaffecté à la 1ère vacance ou création d'emploi dans un emploi correspondant à son grade dans sa collectivité d'origine.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 l'agent refuse un emploi proposé, il est placé en disponibilité d'office pour une durée maximale de 3 ans, après avis de la CAP.</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S'il n'y a pas d'emploi vacant correspondant à son grade, il est maintenu en surnombre pendant un an. Si à l'issue de ce délai il n'y a toujours pas d'emploi vacant, le fonctionnaire est pris en charge par le CDG (catégories A, B ou C) ou le CNFPT (catégorie A+).</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8AA2DADD-373F-09BE-26BC-88865E652CE5}"/>
              </a:ext>
            </a:extLst>
          </p:cNvPr>
          <p:cNvSpPr>
            <a:spLocks noGrp="1"/>
          </p:cNvSpPr>
          <p:nvPr>
            <p:ph type="sldNum" sz="quarter" idx="12"/>
          </p:nvPr>
        </p:nvSpPr>
        <p:spPr/>
        <p:txBody>
          <a:bodyPr/>
          <a:lstStyle/>
          <a:p>
            <a:fld id="{35CA00EC-326F-4234-9D5F-DAF858FD0017}" type="slidenum">
              <a:rPr lang="fr-FR" smtClean="0"/>
              <a:t>12</a:t>
            </a:fld>
            <a:endParaRPr lang="fr-FR"/>
          </a:p>
        </p:txBody>
      </p:sp>
      <p:sp>
        <p:nvSpPr>
          <p:cNvPr id="6" name="Triangle rectangle 5">
            <a:extLst>
              <a:ext uri="{FF2B5EF4-FFF2-40B4-BE49-F238E27FC236}">
                <a16:creationId xmlns:a16="http://schemas.microsoft.com/office/drawing/2014/main" id="{C617288D-155A-1D8E-116E-149E75FBC1F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55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EBF83-348A-6FF4-8CDA-423630BF4C83}"/>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8C10CC72-EF7C-9619-D4CB-A2F4327ECF5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F2D7D10-50F9-60C0-FCCF-51CCB46A0323}"/>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Fin de détachement à l’initiative de l’administration</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Agent a commis une faute grave </a:t>
            </a:r>
            <a:r>
              <a:rPr lang="fr-FR"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FR" sz="2000" dirty="0">
                <a:latin typeface="Calibri" panose="020F0502020204030204" pitchFamily="34" charset="0"/>
                <a:ea typeface="Calibri" panose="020F0502020204030204" pitchFamily="34" charset="0"/>
                <a:cs typeface="Calibri" panose="020F0502020204030204" pitchFamily="34" charset="0"/>
              </a:rPr>
              <a:t> fin immédiate du détachement – agent est remis à la disposition de sa collectivité origine sans délais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 pas d’emplois vacants agent est positionné en disponibilité d’office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Lorsque l'organisme d'accueil souhaite mettre fin au détachement du fonctionnaire pour une raison autre que la faute commise dans l'exercice de ses fonctions, l'agent réintègre sa collectivité d'origine. La demande de remise à la disposition de la collectivité d'origine doit être adressée à l'administration intéressée au moins 3 mois avant la date effective de cette remise à disposition.</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En cas d'absence de vacance d'emploi, l'organisme d'accueil doit continuer à le rémunérer jusqu'à la date à laquelle le détachement devait normalement prendre fin. Ces dispositions ne s'appliquent pas pour les cas de détachement auprès d'une personne physique ou auprès d'une administration, d'un Etat membre de la Communauté européenne ou d'un autre Etat partie à l'accord sur l'Espace économique européen. (Voir article L513-22 du code général de la fonction publique)</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64B1B388-1690-E678-7D74-CABE09A34CE0}"/>
              </a:ext>
            </a:extLst>
          </p:cNvPr>
          <p:cNvSpPr>
            <a:spLocks noGrp="1"/>
          </p:cNvSpPr>
          <p:nvPr>
            <p:ph type="sldNum" sz="quarter" idx="12"/>
          </p:nvPr>
        </p:nvSpPr>
        <p:spPr/>
        <p:txBody>
          <a:bodyPr/>
          <a:lstStyle/>
          <a:p>
            <a:fld id="{35CA00EC-326F-4234-9D5F-DAF858FD0017}" type="slidenum">
              <a:rPr lang="fr-FR" smtClean="0"/>
              <a:t>13</a:t>
            </a:fld>
            <a:endParaRPr lang="fr-FR"/>
          </a:p>
        </p:txBody>
      </p:sp>
      <p:sp>
        <p:nvSpPr>
          <p:cNvPr id="6" name="Triangle rectangle 5">
            <a:extLst>
              <a:ext uri="{FF2B5EF4-FFF2-40B4-BE49-F238E27FC236}">
                <a16:creationId xmlns:a16="http://schemas.microsoft.com/office/drawing/2014/main" id="{151879CB-4911-84CA-37B1-69C17AD4139B}"/>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343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2770-1CDD-4BE0-7222-C19FE00D71B1}"/>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0D930C8-A3A4-1C23-1DC4-5CC781DC0706}"/>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8A963DB-B877-23B3-8E0A-A1010C74EE31}"/>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Fin de détachement à l’initiative de l’agent</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 l'agent demande à mettre un terme à son détachement avant le terme initialement prévu, il cesse d'être rémunéré si son administration d'origine ne peut le réintégrer immédiatement ; il est alors placé en disponibilité d'office jusqu'à ce qu'intervienne sa réintégration si celle-ci n'est pas intervenue à la date du terme initialement prévu, l'intéressé est alors réintégré dans les conditions prévues ci-dessus.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Il ne peut pas bénéficier des allocations chômage compte tenu de la privation volontaire de son emploi de détachement.</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F11D1835-E3E2-AD2D-3688-19BCCC7F42DC}"/>
              </a:ext>
            </a:extLst>
          </p:cNvPr>
          <p:cNvSpPr>
            <a:spLocks noGrp="1"/>
          </p:cNvSpPr>
          <p:nvPr>
            <p:ph type="sldNum" sz="quarter" idx="12"/>
          </p:nvPr>
        </p:nvSpPr>
        <p:spPr/>
        <p:txBody>
          <a:bodyPr/>
          <a:lstStyle/>
          <a:p>
            <a:fld id="{35CA00EC-326F-4234-9D5F-DAF858FD0017}" type="slidenum">
              <a:rPr lang="fr-FR" smtClean="0"/>
              <a:t>14</a:t>
            </a:fld>
            <a:endParaRPr lang="fr-FR"/>
          </a:p>
        </p:txBody>
      </p:sp>
      <p:sp>
        <p:nvSpPr>
          <p:cNvPr id="6" name="Triangle rectangle 5">
            <a:extLst>
              <a:ext uri="{FF2B5EF4-FFF2-40B4-BE49-F238E27FC236}">
                <a16:creationId xmlns:a16="http://schemas.microsoft.com/office/drawing/2014/main" id="{21B59552-E5D8-43E8-9A13-89DCE1C2B8D6}"/>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27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5701-2D9E-5B2E-C3CA-B1D6484129F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B391C74-6D4F-D4CC-3EDD-BDF00AF658D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E255B88-DDE3-BC5A-19CB-C14501AA90EE}"/>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p:txBody>
      </p:sp>
      <p:sp>
        <p:nvSpPr>
          <p:cNvPr id="5" name="Espace réservé du numéro de diapositive 4">
            <a:extLst>
              <a:ext uri="{FF2B5EF4-FFF2-40B4-BE49-F238E27FC236}">
                <a16:creationId xmlns:a16="http://schemas.microsoft.com/office/drawing/2014/main" id="{013B68C5-9CE1-BE1B-86D4-74067D5C37CB}"/>
              </a:ext>
            </a:extLst>
          </p:cNvPr>
          <p:cNvSpPr>
            <a:spLocks noGrp="1"/>
          </p:cNvSpPr>
          <p:nvPr>
            <p:ph type="sldNum" sz="quarter" idx="12"/>
          </p:nvPr>
        </p:nvSpPr>
        <p:spPr/>
        <p:txBody>
          <a:bodyPr/>
          <a:lstStyle/>
          <a:p>
            <a:fld id="{35CA00EC-326F-4234-9D5F-DAF858FD0017}" type="slidenum">
              <a:rPr lang="fr-FR" smtClean="0"/>
              <a:t>15</a:t>
            </a:fld>
            <a:endParaRPr lang="fr-FR"/>
          </a:p>
        </p:txBody>
      </p:sp>
      <p:sp>
        <p:nvSpPr>
          <p:cNvPr id="6" name="Triangle rectangle 5">
            <a:extLst>
              <a:ext uri="{FF2B5EF4-FFF2-40B4-BE49-F238E27FC236}">
                <a16:creationId xmlns:a16="http://schemas.microsoft.com/office/drawing/2014/main" id="{3B5F1A22-B654-6483-C1FC-BE2648427019}"/>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422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6B9A-0895-B220-CBD6-114225662C7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BC60C0E-7FB2-52BB-0B73-5204B86F382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293A2AF-3AFB-94ED-448E-405A2D1EAD61}"/>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000" i="1" dirty="0">
                <a:latin typeface="Century Gothic" panose="020B0502020202020204" pitchFamily="34" charset="0"/>
                <a:cs typeface="Times New Roman" panose="02020603050405020304" pitchFamily="18" charset="0"/>
              </a:rPr>
              <a:t>Loi n°2007-148 du 2 février 2007 de modernisation de la fonction publique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457200" lvl="1" indent="0" algn="just">
              <a:spcBef>
                <a:spcPts val="1200"/>
              </a:spcBef>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La mise à disposition est une position statutaire dans laquelle un agent public reste administrativement rattaché à sa collectivité ou établissement d’origine, mais exerce ses fonctions auprès d’une autre administration, d’un autre service ou d’un organisme public ou privé.</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spcBef>
                <a:spcPts val="1200"/>
              </a:spcBef>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L'agent conserve son grade, son traitement indiciaire et ses droits à avancement et à retraite dans sa collectivité d’origine, mais travaille temporairement dans une autre structure.</a:t>
            </a:r>
          </a:p>
        </p:txBody>
      </p:sp>
      <p:sp>
        <p:nvSpPr>
          <p:cNvPr id="5" name="Espace réservé du numéro de diapositive 4">
            <a:extLst>
              <a:ext uri="{FF2B5EF4-FFF2-40B4-BE49-F238E27FC236}">
                <a16:creationId xmlns:a16="http://schemas.microsoft.com/office/drawing/2014/main" id="{A66FD7D5-92A7-4FED-5451-E72C8D4F2F0B}"/>
              </a:ext>
            </a:extLst>
          </p:cNvPr>
          <p:cNvSpPr>
            <a:spLocks noGrp="1"/>
          </p:cNvSpPr>
          <p:nvPr>
            <p:ph type="sldNum" sz="quarter" idx="12"/>
          </p:nvPr>
        </p:nvSpPr>
        <p:spPr/>
        <p:txBody>
          <a:bodyPr/>
          <a:lstStyle/>
          <a:p>
            <a:fld id="{35CA00EC-326F-4234-9D5F-DAF858FD0017}" type="slidenum">
              <a:rPr lang="fr-FR" smtClean="0"/>
              <a:t>16</a:t>
            </a:fld>
            <a:endParaRPr lang="fr-FR"/>
          </a:p>
        </p:txBody>
      </p:sp>
      <p:sp>
        <p:nvSpPr>
          <p:cNvPr id="6" name="Triangle rectangle 5">
            <a:extLst>
              <a:ext uri="{FF2B5EF4-FFF2-40B4-BE49-F238E27FC236}">
                <a16:creationId xmlns:a16="http://schemas.microsoft.com/office/drawing/2014/main" id="{591E36AE-9061-1405-755A-E7E5C8DA8B7F}"/>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017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EF58-3771-116D-50A0-89E4728F0D86}"/>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3954766-679B-8109-AE6C-D64469AD02F1}"/>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813A3E6D-13A6-207A-3B07-BABF8DAA1D4E}"/>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400" dirty="0">
                <a:latin typeface="Century Gothic" panose="020B0502020202020204" pitchFamily="34" charset="0"/>
                <a:cs typeface="Times New Roman" panose="02020603050405020304" pitchFamily="18" charset="0"/>
              </a:rPr>
              <a:t>Articles L.523-1 et suivants du Code général de la fonction publique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est en position d’activité</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S’applique aux fonctionnaires, hors stagiaire et contractuels de droit public en CDI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Permet à l’agent de rester attaché à sa collectivité ou établissement d’origine qui va gérer sa situation et continue de verser la rémunération à l’agent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reste inscrit sur les effectifs de la collectivité ou établissement d’origine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Il conserve son grade et ses droits : avancement, ancienneté, retraite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Exerce ses fonctions hors de l’emploi sur lequel il a été recruté </a:t>
            </a:r>
          </a:p>
          <a:p>
            <a:pPr marL="457200" lvl="1" indent="0" algn="just">
              <a:spcBef>
                <a:spcPts val="1200"/>
              </a:spcBef>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B5DCF8C-45DC-9738-F373-7AEA8D823229}"/>
              </a:ext>
            </a:extLst>
          </p:cNvPr>
          <p:cNvSpPr>
            <a:spLocks noGrp="1"/>
          </p:cNvSpPr>
          <p:nvPr>
            <p:ph type="sldNum" sz="quarter" idx="12"/>
          </p:nvPr>
        </p:nvSpPr>
        <p:spPr/>
        <p:txBody>
          <a:bodyPr/>
          <a:lstStyle/>
          <a:p>
            <a:fld id="{35CA00EC-326F-4234-9D5F-DAF858FD0017}" type="slidenum">
              <a:rPr lang="fr-FR" smtClean="0"/>
              <a:t>17</a:t>
            </a:fld>
            <a:endParaRPr lang="fr-FR"/>
          </a:p>
        </p:txBody>
      </p:sp>
      <p:sp>
        <p:nvSpPr>
          <p:cNvPr id="6" name="Triangle rectangle 5">
            <a:extLst>
              <a:ext uri="{FF2B5EF4-FFF2-40B4-BE49-F238E27FC236}">
                <a16:creationId xmlns:a16="http://schemas.microsoft.com/office/drawing/2014/main" id="{EC832540-AA51-1F1E-978B-1C46A01A0F65}"/>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96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A200-9D70-D57F-C84B-48F8A5116E7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F5F5DD0D-6F33-35AD-1C01-0DB412993F9D}"/>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0CD52E6A-D8DB-6C80-83A7-1AFCFA609277}"/>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400" dirty="0">
                <a:latin typeface="Century Gothic" panose="020B0502020202020204" pitchFamily="34" charset="0"/>
                <a:cs typeface="Times New Roman" panose="02020603050405020304" pitchFamily="18" charset="0"/>
              </a:rPr>
              <a:t>La procédure </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Accord préalable obligatoire de l’agent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Doit faire l’objet d’une information préalable de l’assemblée délibérante de la collectivité territoriale ou de l’établissement public administratif gestionnaire (article 1er du 18 juin 2008 et article 512-12 du CGFP).</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Signature d’une convention de mise à disposition entre la collectivité ou l’établissement d’origine et l’organisme d’accueil (article L 512-7 du CGFP ; article 1er du décret du 18 juin 2008)</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Article 1er-I du décret du 18 juin 2008 dispose que la mise à disposition est prononcée par arrêté de l’autorité territoriale investie du pouvoir de nomination après accord obligatoire de l’agent concerné et du/des organisme(s) d’accueil et information de l’assemblée délibérante.</a:t>
            </a:r>
          </a:p>
        </p:txBody>
      </p:sp>
      <p:sp>
        <p:nvSpPr>
          <p:cNvPr id="5" name="Espace réservé du numéro de diapositive 4">
            <a:extLst>
              <a:ext uri="{FF2B5EF4-FFF2-40B4-BE49-F238E27FC236}">
                <a16:creationId xmlns:a16="http://schemas.microsoft.com/office/drawing/2014/main" id="{584B38F4-7507-2543-C592-F63EE1901EC1}"/>
              </a:ext>
            </a:extLst>
          </p:cNvPr>
          <p:cNvSpPr>
            <a:spLocks noGrp="1"/>
          </p:cNvSpPr>
          <p:nvPr>
            <p:ph type="sldNum" sz="quarter" idx="12"/>
          </p:nvPr>
        </p:nvSpPr>
        <p:spPr/>
        <p:txBody>
          <a:bodyPr/>
          <a:lstStyle/>
          <a:p>
            <a:fld id="{35CA00EC-326F-4234-9D5F-DAF858FD0017}" type="slidenum">
              <a:rPr lang="fr-FR" smtClean="0"/>
              <a:t>18</a:t>
            </a:fld>
            <a:endParaRPr lang="fr-FR"/>
          </a:p>
        </p:txBody>
      </p:sp>
      <p:sp>
        <p:nvSpPr>
          <p:cNvPr id="6" name="Triangle rectangle 5">
            <a:extLst>
              <a:ext uri="{FF2B5EF4-FFF2-40B4-BE49-F238E27FC236}">
                <a16:creationId xmlns:a16="http://schemas.microsoft.com/office/drawing/2014/main" id="{ABF8D9F2-41EC-CAF4-AA0C-E174AA67B11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39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BC54-7893-A7D2-E5FB-C0D47B0B753A}"/>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9107BC4-5C1C-2A33-13E4-805235DC2C0A}"/>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1C14F92-17C4-63D5-E2AD-D97C9BEE66DB}"/>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400" dirty="0">
                <a:latin typeface="Century Gothic" panose="020B0502020202020204" pitchFamily="34" charset="0"/>
                <a:cs typeface="Times New Roman" panose="02020603050405020304" pitchFamily="18" charset="0"/>
              </a:rPr>
              <a:t>Les conséquences </a:t>
            </a:r>
          </a:p>
          <a:p>
            <a:pPr>
              <a:buClr>
                <a:srgbClr val="C00000"/>
              </a:buClr>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Couverte par une convention</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Donne lieu à remboursement par l’organisme d’accueil</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But étant de favoriser la mobilité des agents vers les deux autres fonctions publiques ou des organismes publics ou privés en charge de missions de service public</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Dans la mesure où l’agent mis à disposition n’est pas nommé sur un emploi permanent de la collectivité d’accueil, cette dernière n’est pas soumise aux formalités relatives à la DCE/DVE qui n’est pas nécessaire</a:t>
            </a:r>
          </a:p>
        </p:txBody>
      </p:sp>
      <p:sp>
        <p:nvSpPr>
          <p:cNvPr id="5" name="Espace réservé du numéro de diapositive 4">
            <a:extLst>
              <a:ext uri="{FF2B5EF4-FFF2-40B4-BE49-F238E27FC236}">
                <a16:creationId xmlns:a16="http://schemas.microsoft.com/office/drawing/2014/main" id="{24406681-1537-FA2A-B341-AF4682C6F3CC}"/>
              </a:ext>
            </a:extLst>
          </p:cNvPr>
          <p:cNvSpPr>
            <a:spLocks noGrp="1"/>
          </p:cNvSpPr>
          <p:nvPr>
            <p:ph type="sldNum" sz="quarter" idx="12"/>
          </p:nvPr>
        </p:nvSpPr>
        <p:spPr/>
        <p:txBody>
          <a:bodyPr/>
          <a:lstStyle/>
          <a:p>
            <a:fld id="{35CA00EC-326F-4234-9D5F-DAF858FD0017}" type="slidenum">
              <a:rPr lang="fr-FR" smtClean="0"/>
              <a:t>19</a:t>
            </a:fld>
            <a:endParaRPr lang="fr-FR"/>
          </a:p>
        </p:txBody>
      </p:sp>
      <p:sp>
        <p:nvSpPr>
          <p:cNvPr id="6" name="Triangle rectangle 5">
            <a:extLst>
              <a:ext uri="{FF2B5EF4-FFF2-40B4-BE49-F238E27FC236}">
                <a16:creationId xmlns:a16="http://schemas.microsoft.com/office/drawing/2014/main" id="{7F10BAE7-F8C9-E854-5EF3-463D6359848B}"/>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01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3200" b="1" cap="small" dirty="0">
                <a:solidFill>
                  <a:schemeClr val="accent5">
                    <a:lumMod val="50000"/>
                  </a:schemeClr>
                </a:solidFill>
                <a:latin typeface="Century Gothic" panose="020B0502020202020204" pitchFamily="34" charset="0"/>
                <a:cs typeface="Times New Roman" panose="02020603050405020304" pitchFamily="18" charset="0"/>
              </a:rPr>
              <a:t>LA MOBILITÉ DES AGENTS PUBLICS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pic>
        <p:nvPicPr>
          <p:cNvPr id="5" name="Image 4" descr="Une image contenant texte, Police, blanc, Graphique&#10;&#10;Le contenu généré par l’IA peut être incorrect.">
            <a:extLst>
              <a:ext uri="{FF2B5EF4-FFF2-40B4-BE49-F238E27FC236}">
                <a16:creationId xmlns:a16="http://schemas.microsoft.com/office/drawing/2014/main" id="{E993AA65-A03B-C9CE-7F3C-44666E41E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9875" y="190441"/>
            <a:ext cx="1514475" cy="1514475"/>
          </a:xfrm>
          <a:prstGeom prst="rect">
            <a:avLst/>
          </a:prstGeom>
        </p:spPr>
      </p:pic>
    </p:spTree>
    <p:extLst>
      <p:ext uri="{BB962C8B-B14F-4D97-AF65-F5344CB8AC3E}">
        <p14:creationId xmlns:p14="http://schemas.microsoft.com/office/powerpoint/2010/main" val="174842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5ED4-95EA-B34B-EE4B-44F42C65216D}"/>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F36D22C-83D2-DF87-09CB-6DF2A57DAD1C}"/>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403ACB84-7A7A-9860-2158-CE84F1B32063}"/>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400" dirty="0">
                <a:latin typeface="Century Gothic" panose="020B0502020202020204" pitchFamily="34" charset="0"/>
                <a:cs typeface="Times New Roman" panose="02020603050405020304" pitchFamily="18" charset="0"/>
              </a:rPr>
              <a:t>La fin de mise à disposition</a:t>
            </a:r>
          </a:p>
          <a:p>
            <a:pPr>
              <a:buClr>
                <a:srgbClr val="C00000"/>
              </a:buClr>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Article 3 du décret du 18 juin 2008 dispose que la durée de la mise à disposition est fixée dans l’arrêté la prononçant. La mise à disposition est prononcée pour une durée maximale de 3 ans, et elle peut être renouvelée par périodes qui ne peuvent excéder cette durée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Peut prendre fin avec son terme normal, mais également selon l’article 5-I du décret du 18 juin 2008 avant le terme prévu, sur demande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de la collectivité d’origine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de l’organisme d’accueil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ou du fonctionnaire.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Dans le respect des règles de préavis prévues dans la convention.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En cas de faute disciplinaire, il peut être mis fin sans préavis à la mise à disposition sur accord entre la collectivité d’origine et l’organisme d’accueil (article 5-I du décret n° 2008-580 du 18 juin 2008 précité).</a:t>
            </a:r>
          </a:p>
        </p:txBody>
      </p:sp>
      <p:sp>
        <p:nvSpPr>
          <p:cNvPr id="5" name="Espace réservé du numéro de diapositive 4">
            <a:extLst>
              <a:ext uri="{FF2B5EF4-FFF2-40B4-BE49-F238E27FC236}">
                <a16:creationId xmlns:a16="http://schemas.microsoft.com/office/drawing/2014/main" id="{2E85C780-63AD-FF94-71F7-953CD805F7E6}"/>
              </a:ext>
            </a:extLst>
          </p:cNvPr>
          <p:cNvSpPr>
            <a:spLocks noGrp="1"/>
          </p:cNvSpPr>
          <p:nvPr>
            <p:ph type="sldNum" sz="quarter" idx="12"/>
          </p:nvPr>
        </p:nvSpPr>
        <p:spPr/>
        <p:txBody>
          <a:bodyPr/>
          <a:lstStyle/>
          <a:p>
            <a:fld id="{35CA00EC-326F-4234-9D5F-DAF858FD0017}" type="slidenum">
              <a:rPr lang="fr-FR" smtClean="0"/>
              <a:t>20</a:t>
            </a:fld>
            <a:endParaRPr lang="fr-FR"/>
          </a:p>
        </p:txBody>
      </p:sp>
      <p:sp>
        <p:nvSpPr>
          <p:cNvPr id="6" name="Triangle rectangle 5">
            <a:extLst>
              <a:ext uri="{FF2B5EF4-FFF2-40B4-BE49-F238E27FC236}">
                <a16:creationId xmlns:a16="http://schemas.microsoft.com/office/drawing/2014/main" id="{BA1E72C7-6D9A-389B-5A23-9F469DAF191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77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F32E-C753-CA24-1C7C-3A9AD334AF9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BC449B7F-7FD3-3039-824A-6265FA23AC1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A1AD063-EE98-24EB-95DA-43703AD08639}"/>
              </a:ext>
            </a:extLst>
          </p:cNvPr>
          <p:cNvSpPr>
            <a:spLocks noGrp="1"/>
          </p:cNvSpPr>
          <p:nvPr>
            <p:ph idx="1"/>
          </p:nvPr>
        </p:nvSpPr>
        <p:spPr>
          <a:xfrm>
            <a:off x="487347" y="427608"/>
            <a:ext cx="7430729" cy="6178857"/>
          </a:xfrm>
        </p:spPr>
        <p:txBody>
          <a:bodyPr>
            <a:normAutofit fontScale="77500" lnSpcReduction="20000"/>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mise à disposition</a:t>
            </a:r>
          </a:p>
          <a:p>
            <a:pPr marL="0" indent="0">
              <a:buClr>
                <a:srgbClr val="C00000"/>
              </a:buClr>
              <a:buNone/>
            </a:pPr>
            <a:r>
              <a:rPr lang="fr-FR" sz="2400" dirty="0">
                <a:latin typeface="Century Gothic" panose="020B0502020202020204" pitchFamily="34" charset="0"/>
                <a:cs typeface="Times New Roman" panose="02020603050405020304" pitchFamily="18" charset="0"/>
              </a:rPr>
              <a:t>Conclusion </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457200" lvl="1" indent="0" algn="just">
              <a:spcBef>
                <a:spcPts val="1200"/>
              </a:spcBef>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a:t>
            </a:r>
            <a:r>
              <a:rPr lang="fr-FR" sz="1800" dirty="0">
                <a:latin typeface="Calibri" panose="020F0502020204030204" pitchFamily="34" charset="0"/>
                <a:ea typeface="Calibri" panose="020F0502020204030204" pitchFamily="34" charset="0"/>
                <a:cs typeface="Calibri" panose="020F0502020204030204" pitchFamily="34" charset="0"/>
              </a:rPr>
              <a:t>Public concerné</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Fonctionnaires (État, hospitaliers, territoriaux)</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Agents contractuels de droit public</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Agents de droit privé des établissements publics</a:t>
            </a:r>
          </a:p>
          <a:p>
            <a:pPr marL="457200" lvl="1" indent="0" algn="just">
              <a:spcBef>
                <a:spcPts val="1200"/>
              </a:spcBef>
              <a:buClr>
                <a:srgbClr val="C00000"/>
              </a:buClr>
              <a:buNone/>
            </a:pPr>
            <a:r>
              <a:rPr lang="fr-FR" sz="1800" dirty="0">
                <a:latin typeface="Calibri" panose="020F0502020204030204" pitchFamily="34" charset="0"/>
                <a:ea typeface="Calibri" panose="020F0502020204030204" pitchFamily="34" charset="0"/>
                <a:cs typeface="Calibri" panose="020F0502020204030204" pitchFamily="34" charset="0"/>
              </a:rPr>
              <a:t>📌 Principes généraux</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L’agent conserve son corps/cadre d’emploi d’origine.</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Il reste rémunéré par son administration d’origine, sauf convention contraire.</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Il n’y a pas de rupture de lien statutaire.</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Durée : souvent limitée, renouvelable sous conditions.</a:t>
            </a:r>
          </a:p>
          <a:p>
            <a:pPr marL="457200" lvl="1" indent="0" algn="just">
              <a:spcBef>
                <a:spcPts val="1200"/>
              </a:spcBef>
              <a:buClr>
                <a:srgbClr val="C00000"/>
              </a:buClr>
              <a:buNone/>
            </a:pPr>
            <a:r>
              <a:rPr lang="fr-FR" sz="1800" dirty="0">
                <a:latin typeface="Calibri" panose="020F0502020204030204" pitchFamily="34" charset="0"/>
                <a:ea typeface="Calibri" panose="020F0502020204030204" pitchFamily="34" charset="0"/>
                <a:cs typeface="Calibri" panose="020F0502020204030204" pitchFamily="34" charset="0"/>
              </a:rPr>
              <a:t>📌 Procédure</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Demande de mise à disposition (par l’agent ou l’administration)</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Accord des deux parties (administration d’origine et d’accueil)</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Signature d’une convention précisant :</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Durée limitée et renouvelable</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Conditions financières (prise en charge totale ou partielle de la rémunération)</a:t>
            </a:r>
          </a:p>
          <a:p>
            <a:pPr lvl="1"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        Fonctions exercées</a:t>
            </a:r>
          </a:p>
        </p:txBody>
      </p:sp>
      <p:sp>
        <p:nvSpPr>
          <p:cNvPr id="5" name="Espace réservé du numéro de diapositive 4">
            <a:extLst>
              <a:ext uri="{FF2B5EF4-FFF2-40B4-BE49-F238E27FC236}">
                <a16:creationId xmlns:a16="http://schemas.microsoft.com/office/drawing/2014/main" id="{065B42A3-E315-ABE6-E725-9347D969DC5D}"/>
              </a:ext>
            </a:extLst>
          </p:cNvPr>
          <p:cNvSpPr>
            <a:spLocks noGrp="1"/>
          </p:cNvSpPr>
          <p:nvPr>
            <p:ph type="sldNum" sz="quarter" idx="12"/>
          </p:nvPr>
        </p:nvSpPr>
        <p:spPr/>
        <p:txBody>
          <a:bodyPr/>
          <a:lstStyle/>
          <a:p>
            <a:fld id="{35CA00EC-326F-4234-9D5F-DAF858FD0017}" type="slidenum">
              <a:rPr lang="fr-FR" smtClean="0"/>
              <a:t>21</a:t>
            </a:fld>
            <a:endParaRPr lang="fr-FR"/>
          </a:p>
        </p:txBody>
      </p:sp>
      <p:sp>
        <p:nvSpPr>
          <p:cNvPr id="6" name="Triangle rectangle 5">
            <a:extLst>
              <a:ext uri="{FF2B5EF4-FFF2-40B4-BE49-F238E27FC236}">
                <a16:creationId xmlns:a16="http://schemas.microsoft.com/office/drawing/2014/main" id="{D19C3074-577E-9AE2-1D3C-7BD770DFA886}"/>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E69C7D6C-A833-2B12-338B-6E6407021325}"/>
              </a:ext>
            </a:extLst>
          </p:cNvPr>
          <p:cNvSpPr txBox="1"/>
          <p:nvPr/>
        </p:nvSpPr>
        <p:spPr>
          <a:xfrm>
            <a:off x="8056632" y="1342870"/>
            <a:ext cx="3996812" cy="477874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Effets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Maintien des droits à l’avancement et à la retraite.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Maintien des droits statutaires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Obligation de respecter les règles de l’organisme d’accueil.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Pas de rupture du contrat pour les agents de droit privé.</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Continuité du service assurée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Fin de la mise à disposition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Expiration à la durée prévue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Résiliation anticipée par accord des parties ou en cas de nécessité de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Retour automatique dans le service d’origine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Conclusion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La mise à disposition est un outil souple de mobilité et de coopération entre administrations et organismes.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rPr>
              <a:t>📍 Elle garantit la continuité des droits et du service.</a:t>
            </a:r>
          </a:p>
        </p:txBody>
      </p:sp>
    </p:spTree>
    <p:extLst>
      <p:ext uri="{BB962C8B-B14F-4D97-AF65-F5344CB8AC3E}">
        <p14:creationId xmlns:p14="http://schemas.microsoft.com/office/powerpoint/2010/main" val="14202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8642-2B3C-A4BD-2B7B-6056B686F2A3}"/>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EA04376-51B8-EBF1-D9D5-57C6C7A2F49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FBB1639-C639-CB32-9320-5FD944F89F43}"/>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mutation</a:t>
            </a:r>
          </a:p>
        </p:txBody>
      </p:sp>
      <p:sp>
        <p:nvSpPr>
          <p:cNvPr id="5" name="Espace réservé du numéro de diapositive 4">
            <a:extLst>
              <a:ext uri="{FF2B5EF4-FFF2-40B4-BE49-F238E27FC236}">
                <a16:creationId xmlns:a16="http://schemas.microsoft.com/office/drawing/2014/main" id="{2B59A01B-92AE-963C-5745-3565FDD19F9F}"/>
              </a:ext>
            </a:extLst>
          </p:cNvPr>
          <p:cNvSpPr>
            <a:spLocks noGrp="1"/>
          </p:cNvSpPr>
          <p:nvPr>
            <p:ph type="sldNum" sz="quarter" idx="12"/>
          </p:nvPr>
        </p:nvSpPr>
        <p:spPr/>
        <p:txBody>
          <a:bodyPr/>
          <a:lstStyle/>
          <a:p>
            <a:fld id="{35CA00EC-326F-4234-9D5F-DAF858FD0017}" type="slidenum">
              <a:rPr lang="fr-FR" smtClean="0"/>
              <a:t>22</a:t>
            </a:fld>
            <a:endParaRPr lang="fr-FR"/>
          </a:p>
        </p:txBody>
      </p:sp>
      <p:sp>
        <p:nvSpPr>
          <p:cNvPr id="6" name="Triangle rectangle 5">
            <a:extLst>
              <a:ext uri="{FF2B5EF4-FFF2-40B4-BE49-F238E27FC236}">
                <a16:creationId xmlns:a16="http://schemas.microsoft.com/office/drawing/2014/main" id="{FD591EC9-1893-A198-F27B-5D64E133B706}"/>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33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0AFEB-604E-3762-83CE-3779D944B835}"/>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384591D3-9EB3-C450-5A48-6AEF91C0AD2B}"/>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9CC7B43-E032-8924-1299-9438610A3E35}"/>
              </a:ext>
            </a:extLst>
          </p:cNvPr>
          <p:cNvSpPr>
            <a:spLocks noGrp="1"/>
          </p:cNvSpPr>
          <p:nvPr>
            <p:ph idx="1"/>
          </p:nvPr>
        </p:nvSpPr>
        <p:spPr>
          <a:xfrm>
            <a:off x="838200" y="452761"/>
            <a:ext cx="10515600" cy="6178857"/>
          </a:xfrm>
        </p:spPr>
        <p:txBody>
          <a:bodyPr>
            <a:normAutofit fontScale="92500" lnSpcReduction="20000"/>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mutation</a:t>
            </a:r>
          </a:p>
          <a:p>
            <a:pPr marL="0" indent="0">
              <a:buClr>
                <a:srgbClr val="C00000"/>
              </a:buClr>
              <a:buNone/>
            </a:pPr>
            <a:r>
              <a:rPr lang="fr-FR" sz="2000" i="1" dirty="0">
                <a:latin typeface="Century Gothic" panose="020B0502020202020204" pitchFamily="34" charset="0"/>
                <a:cs typeface="Times New Roman" panose="02020603050405020304" pitchFamily="18" charset="0"/>
              </a:rPr>
              <a:t>Loi n°2007-148 du 2 février 2007 de modernisation de la fonction publique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r>
              <a:rPr lang="fr-FR" sz="2400" b="1" dirty="0"/>
              <a:t>La mutation</a:t>
            </a:r>
            <a:r>
              <a:rPr lang="fr-FR" sz="2400" dirty="0"/>
              <a:t> est un changement d’affectation d’un fonctionnaire territorial d’un poste à un autre, au sein de la même collectivité ou vers une autre collectivité territoriale, sans interruption de service et sans concours.</a:t>
            </a:r>
          </a:p>
          <a:p>
            <a:endParaRPr lang="fr-FR" sz="2400" dirty="0"/>
          </a:p>
          <a:p>
            <a:r>
              <a:rPr lang="fr-FR" sz="2400" dirty="0"/>
              <a:t>Mobilité statutaire : droit reconnu aux fonctionnaires titulaires.</a:t>
            </a:r>
          </a:p>
          <a:p>
            <a:endParaRPr lang="fr-FR" sz="2400" dirty="0"/>
          </a:p>
          <a:p>
            <a:r>
              <a:rPr lang="fr-FR" sz="2400" dirty="0"/>
              <a:t>Pas de changement de cadre d’emploi (catégorie et grade restent identiques).</a:t>
            </a:r>
          </a:p>
          <a:p>
            <a:endParaRPr lang="fr-FR" sz="2400" dirty="0"/>
          </a:p>
          <a:p>
            <a:r>
              <a:rPr lang="fr-FR" sz="2400" dirty="0"/>
              <a:t>Peut être :</a:t>
            </a:r>
          </a:p>
          <a:p>
            <a:pPr>
              <a:buFont typeface="Wingdings" panose="05000000000000000000" pitchFamily="2" charset="2"/>
              <a:buChar char="ü"/>
            </a:pPr>
            <a:r>
              <a:rPr lang="fr-FR" sz="2400" dirty="0"/>
              <a:t>    Interne : dans la même collectivité.</a:t>
            </a:r>
          </a:p>
          <a:p>
            <a:pPr>
              <a:buFont typeface="Wingdings" panose="05000000000000000000" pitchFamily="2" charset="2"/>
              <a:buChar char="ü"/>
            </a:pPr>
            <a:r>
              <a:rPr lang="fr-FR" sz="2400" dirty="0"/>
              <a:t>    Externe : vers une autre collectivité territoriale.</a:t>
            </a:r>
          </a:p>
          <a:p>
            <a:endParaRPr lang="fr-FR" sz="2400" dirty="0"/>
          </a:p>
          <a:p>
            <a:r>
              <a:rPr lang="fr-FR" sz="2400" dirty="0"/>
              <a:t>Se fait à la demande de l’agent ou sur décision de l’administration.</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566E50FF-67C8-052F-54FC-078B8ACF2CE7}"/>
              </a:ext>
            </a:extLst>
          </p:cNvPr>
          <p:cNvSpPr>
            <a:spLocks noGrp="1"/>
          </p:cNvSpPr>
          <p:nvPr>
            <p:ph type="sldNum" sz="quarter" idx="12"/>
          </p:nvPr>
        </p:nvSpPr>
        <p:spPr/>
        <p:txBody>
          <a:bodyPr/>
          <a:lstStyle/>
          <a:p>
            <a:fld id="{35CA00EC-326F-4234-9D5F-DAF858FD0017}" type="slidenum">
              <a:rPr lang="fr-FR" smtClean="0"/>
              <a:t>23</a:t>
            </a:fld>
            <a:endParaRPr lang="fr-FR"/>
          </a:p>
        </p:txBody>
      </p:sp>
      <p:sp>
        <p:nvSpPr>
          <p:cNvPr id="6" name="Triangle rectangle 5">
            <a:extLst>
              <a:ext uri="{FF2B5EF4-FFF2-40B4-BE49-F238E27FC236}">
                <a16:creationId xmlns:a16="http://schemas.microsoft.com/office/drawing/2014/main" id="{231977B0-C51E-160E-F33C-B5F154F51AA5}"/>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725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C88D0-7E6E-F92F-6B8C-CB176FEDE322}"/>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8C4B0E5-E212-D9C8-D620-0A16850E825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88CF728-3DBF-2CED-09A2-0559DF1497C0}"/>
              </a:ext>
            </a:extLst>
          </p:cNvPr>
          <p:cNvSpPr>
            <a:spLocks noGrp="1"/>
          </p:cNvSpPr>
          <p:nvPr>
            <p:ph idx="1"/>
          </p:nvPr>
        </p:nvSpPr>
        <p:spPr>
          <a:xfrm>
            <a:off x="838200" y="452761"/>
            <a:ext cx="11432458"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mutation</a:t>
            </a:r>
          </a:p>
          <a:p>
            <a:pPr marL="0" indent="0">
              <a:buClr>
                <a:srgbClr val="C00000"/>
              </a:buClr>
              <a:buNone/>
            </a:pPr>
            <a:r>
              <a:rPr lang="fr-FR" sz="2400" dirty="0">
                <a:latin typeface="Century Gothic" panose="020B0502020202020204" pitchFamily="34" charset="0"/>
                <a:cs typeface="Times New Roman" panose="02020603050405020304" pitchFamily="18" charset="0"/>
              </a:rPr>
              <a:t>La procédure </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None/>
            </a:pPr>
            <a:r>
              <a:rPr lang="fr-FR" sz="2400" dirty="0"/>
              <a:t>1️⃣ L’agent formule une demande écrite précisant ses motivations.</a:t>
            </a:r>
          </a:p>
          <a:p>
            <a:pPr marL="0" indent="0">
              <a:buNone/>
            </a:pPr>
            <a:r>
              <a:rPr lang="fr-FR" sz="2400" dirty="0"/>
              <a:t>2️⃣ La collectivité d’origine peut donner un avis (non contraignant).</a:t>
            </a:r>
          </a:p>
          <a:p>
            <a:pPr marL="0" indent="0">
              <a:buNone/>
            </a:pPr>
            <a:r>
              <a:rPr lang="fr-FR" sz="2400" dirty="0"/>
              <a:t>3️⃣ La collectivité d’accueil examine la candidature et peut organiser un entretien.</a:t>
            </a:r>
          </a:p>
          <a:p>
            <a:pPr marL="0" indent="0">
              <a:buNone/>
            </a:pPr>
            <a:r>
              <a:rPr lang="fr-FR" sz="2400" dirty="0"/>
              <a:t>4️⃣ En cas d’accord, un arrêté de mutation est pris par l’autorité territoriale d’accueil.</a:t>
            </a:r>
          </a:p>
          <a:p>
            <a:pPr marL="0" indent="0">
              <a:buNone/>
            </a:pPr>
            <a:r>
              <a:rPr lang="fr-FR" sz="2400" dirty="0"/>
              <a:t>5️⃣ L’arrêté précise la date de prise d’effet, les fonctions exercées et le lieu d’affectation.</a:t>
            </a:r>
          </a:p>
          <a:p>
            <a:pPr>
              <a:buClr>
                <a:srgbClr val="C00000"/>
              </a:buClr>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02286BC0-A7AA-BA0E-C5DC-979221714312}"/>
              </a:ext>
            </a:extLst>
          </p:cNvPr>
          <p:cNvSpPr>
            <a:spLocks noGrp="1"/>
          </p:cNvSpPr>
          <p:nvPr>
            <p:ph type="sldNum" sz="quarter" idx="12"/>
          </p:nvPr>
        </p:nvSpPr>
        <p:spPr/>
        <p:txBody>
          <a:bodyPr/>
          <a:lstStyle/>
          <a:p>
            <a:fld id="{35CA00EC-326F-4234-9D5F-DAF858FD0017}" type="slidenum">
              <a:rPr lang="fr-FR" smtClean="0"/>
              <a:t>24</a:t>
            </a:fld>
            <a:endParaRPr lang="fr-FR"/>
          </a:p>
        </p:txBody>
      </p:sp>
      <p:sp>
        <p:nvSpPr>
          <p:cNvPr id="6" name="Triangle rectangle 5">
            <a:extLst>
              <a:ext uri="{FF2B5EF4-FFF2-40B4-BE49-F238E27FC236}">
                <a16:creationId xmlns:a16="http://schemas.microsoft.com/office/drawing/2014/main" id="{E85683ED-85FF-1FF9-E38D-1C5A1400D901}"/>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83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E215-6101-0A6E-BD8B-C003FA672774}"/>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F789102-5AC6-3A54-0A2B-5FDA279AC3C3}"/>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8C588EE4-960E-EC77-DBF1-ED9ED2586A5F}"/>
              </a:ext>
            </a:extLst>
          </p:cNvPr>
          <p:cNvSpPr>
            <a:spLocks noGrp="1"/>
          </p:cNvSpPr>
          <p:nvPr>
            <p:ph idx="1"/>
          </p:nvPr>
        </p:nvSpPr>
        <p:spPr>
          <a:xfrm>
            <a:off x="838200" y="452761"/>
            <a:ext cx="10515600" cy="6178857"/>
          </a:xfrm>
        </p:spPr>
        <p:txBody>
          <a:bodyPr>
            <a:normAutofit lnSpcReduction="10000"/>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mutation</a:t>
            </a:r>
          </a:p>
          <a:p>
            <a:pPr marL="0" indent="0">
              <a:buClr>
                <a:srgbClr val="C00000"/>
              </a:buClr>
              <a:buNone/>
            </a:pPr>
            <a:r>
              <a:rPr lang="fr-FR" sz="2400" dirty="0">
                <a:latin typeface="Century Gothic" panose="020B0502020202020204" pitchFamily="34" charset="0"/>
                <a:cs typeface="Times New Roman" panose="02020603050405020304" pitchFamily="18" charset="0"/>
              </a:rPr>
              <a:t>Les motifs et objectifs de mutation</a:t>
            </a:r>
          </a:p>
          <a:p>
            <a:pPr>
              <a:buClr>
                <a:srgbClr val="C00000"/>
              </a:buClr>
            </a:pPr>
            <a:endParaRPr lang="fr-FR" sz="2400" dirty="0">
              <a:latin typeface="Century Gothic" panose="020B0502020202020204" pitchFamily="34" charset="0"/>
              <a:cs typeface="Times New Roman" panose="02020603050405020304" pitchFamily="18" charset="0"/>
            </a:endParaRPr>
          </a:p>
          <a:p>
            <a:pPr marL="457200" lvl="1" indent="0" algn="just">
              <a:spcBef>
                <a:spcPts val="1200"/>
              </a:spcBef>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Motifs personnels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Rapprochement familial.</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Projet personnel ou professionnel.</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Amélioration des conditions de travail.</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Changement de cadre de vie.</a:t>
            </a:r>
          </a:p>
          <a:p>
            <a:pPr marL="457200" lvl="1" indent="0" algn="just">
              <a:spcBef>
                <a:spcPts val="1200"/>
              </a:spcBef>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spcBef>
                <a:spcPts val="1200"/>
              </a:spcBef>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Motifs professionnels :</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Enrichissement des compétences.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Évolution de carrière.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Mobilité géographique.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Intérêt du service ou restructuration.</a:t>
            </a:r>
          </a:p>
        </p:txBody>
      </p:sp>
      <p:sp>
        <p:nvSpPr>
          <p:cNvPr id="5" name="Espace réservé du numéro de diapositive 4">
            <a:extLst>
              <a:ext uri="{FF2B5EF4-FFF2-40B4-BE49-F238E27FC236}">
                <a16:creationId xmlns:a16="http://schemas.microsoft.com/office/drawing/2014/main" id="{1DE5477C-8601-45FC-2D51-644F7333D763}"/>
              </a:ext>
            </a:extLst>
          </p:cNvPr>
          <p:cNvSpPr>
            <a:spLocks noGrp="1"/>
          </p:cNvSpPr>
          <p:nvPr>
            <p:ph type="sldNum" sz="quarter" idx="12"/>
          </p:nvPr>
        </p:nvSpPr>
        <p:spPr/>
        <p:txBody>
          <a:bodyPr/>
          <a:lstStyle/>
          <a:p>
            <a:fld id="{35CA00EC-326F-4234-9D5F-DAF858FD0017}" type="slidenum">
              <a:rPr lang="fr-FR" smtClean="0"/>
              <a:t>25</a:t>
            </a:fld>
            <a:endParaRPr lang="fr-FR"/>
          </a:p>
        </p:txBody>
      </p:sp>
      <p:sp>
        <p:nvSpPr>
          <p:cNvPr id="6" name="Triangle rectangle 5">
            <a:extLst>
              <a:ext uri="{FF2B5EF4-FFF2-40B4-BE49-F238E27FC236}">
                <a16:creationId xmlns:a16="http://schemas.microsoft.com/office/drawing/2014/main" id="{363263D4-FB0D-2272-B16F-A817636AF8B6}"/>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9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CDB56-30E9-DD84-4E05-C2F14070023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80AE9AA-9E92-4E7E-75F8-FDC3F3F565B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E2E6BA4-BF88-E3EC-47B5-5ADDABE57C3C}"/>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mutation</a:t>
            </a:r>
          </a:p>
          <a:p>
            <a:pPr marL="0" indent="0">
              <a:buClr>
                <a:srgbClr val="C00000"/>
              </a:buClr>
              <a:buNone/>
            </a:pPr>
            <a:r>
              <a:rPr lang="fr-FR" sz="2400" dirty="0">
                <a:latin typeface="Century Gothic" panose="020B0502020202020204" pitchFamily="34" charset="0"/>
                <a:cs typeface="Times New Roman" panose="02020603050405020304" pitchFamily="18" charset="0"/>
              </a:rPr>
              <a:t>Les conséquences </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a:buClr>
                <a:srgbClr val="C00000"/>
              </a:buClr>
            </a:pPr>
            <a:r>
              <a:rPr lang="fr-FR" sz="1800" dirty="0">
                <a:cs typeface="Times New Roman" panose="02020603050405020304" pitchFamily="18" charset="0"/>
              </a:rPr>
              <a:t>Pas de rupture du lien statutaire.</a:t>
            </a:r>
          </a:p>
          <a:p>
            <a:pPr>
              <a:buClr>
                <a:srgbClr val="C00000"/>
              </a:buClr>
            </a:pPr>
            <a:endParaRPr lang="fr-FR" sz="1800" dirty="0">
              <a:cs typeface="Times New Roman" panose="02020603050405020304" pitchFamily="18" charset="0"/>
            </a:endParaRPr>
          </a:p>
          <a:p>
            <a:pPr>
              <a:buClr>
                <a:srgbClr val="C00000"/>
              </a:buClr>
            </a:pPr>
            <a:r>
              <a:rPr lang="fr-FR" sz="1800" dirty="0">
                <a:cs typeface="Times New Roman" panose="02020603050405020304" pitchFamily="18" charset="0"/>
              </a:rPr>
              <a:t>Conservation de l’ancienneté et des droits acquis (avancement, congés)</a:t>
            </a:r>
          </a:p>
          <a:p>
            <a:pPr>
              <a:buClr>
                <a:srgbClr val="C00000"/>
              </a:buClr>
            </a:pPr>
            <a:endParaRPr lang="fr-FR" sz="1800" dirty="0">
              <a:cs typeface="Times New Roman" panose="02020603050405020304" pitchFamily="18" charset="0"/>
            </a:endParaRPr>
          </a:p>
          <a:p>
            <a:pPr>
              <a:buClr>
                <a:srgbClr val="C00000"/>
              </a:buClr>
            </a:pPr>
            <a:r>
              <a:rPr lang="fr-FR" sz="1800" dirty="0">
                <a:cs typeface="Times New Roman" panose="02020603050405020304" pitchFamily="18" charset="0"/>
              </a:rPr>
              <a:t>Nécessite parfois une période d’adaptation au nouveau poste car parfois changement de lieu de travail et de missions</a:t>
            </a:r>
          </a:p>
          <a:p>
            <a:pPr marL="0" indent="0">
              <a:buClr>
                <a:srgbClr val="C00000"/>
              </a:buClr>
              <a:buNone/>
            </a:pPr>
            <a:endParaRPr lang="fr-FR" sz="1800" dirty="0">
              <a:cs typeface="Times New Roman" panose="02020603050405020304" pitchFamily="18" charset="0"/>
            </a:endParaRPr>
          </a:p>
          <a:p>
            <a:pPr>
              <a:buClr>
                <a:srgbClr val="C00000"/>
              </a:buClr>
            </a:pPr>
            <a:r>
              <a:rPr lang="fr-FR" sz="1800" dirty="0">
                <a:cs typeface="Times New Roman" panose="02020603050405020304" pitchFamily="18" charset="0"/>
              </a:rPr>
              <a:t>La mutation est un outil essentiel de gestion des carrières dans la fonction publique territoriale. Elle favorise la mobilité, le développement professionnel et l’équilibre entre vie professionnelle et personnelle.</a:t>
            </a:r>
          </a:p>
          <a:p>
            <a:pPr marL="0" indent="0">
              <a:buClr>
                <a:srgbClr val="C00000"/>
              </a:buClr>
              <a:buNone/>
            </a:pPr>
            <a:endParaRPr lang="fr-FR" sz="1800" dirty="0">
              <a:cs typeface="Times New Roman" panose="02020603050405020304" pitchFamily="18" charset="0"/>
            </a:endParaRPr>
          </a:p>
          <a:p>
            <a:pPr>
              <a:buClr>
                <a:srgbClr val="C00000"/>
              </a:buClr>
            </a:pPr>
            <a:r>
              <a:rPr lang="fr-FR" sz="1800" dirty="0">
                <a:cs typeface="Times New Roman" panose="02020603050405020304" pitchFamily="18" charset="0"/>
              </a:rPr>
              <a:t>Elle participe également à l’optimisation de l’organisation des services et à la valorisation des compétences des agents.</a:t>
            </a:r>
          </a:p>
          <a:p>
            <a:pPr>
              <a:buClr>
                <a:srgbClr val="C00000"/>
              </a:buClr>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DF42331C-5A81-5D1F-0517-7BAD8F6995DE}"/>
              </a:ext>
            </a:extLst>
          </p:cNvPr>
          <p:cNvSpPr>
            <a:spLocks noGrp="1"/>
          </p:cNvSpPr>
          <p:nvPr>
            <p:ph type="sldNum" sz="quarter" idx="12"/>
          </p:nvPr>
        </p:nvSpPr>
        <p:spPr/>
        <p:txBody>
          <a:bodyPr/>
          <a:lstStyle/>
          <a:p>
            <a:fld id="{35CA00EC-326F-4234-9D5F-DAF858FD0017}" type="slidenum">
              <a:rPr lang="fr-FR" smtClean="0"/>
              <a:t>26</a:t>
            </a:fld>
            <a:endParaRPr lang="fr-FR"/>
          </a:p>
        </p:txBody>
      </p:sp>
      <p:sp>
        <p:nvSpPr>
          <p:cNvPr id="6" name="Triangle rectangle 5">
            <a:extLst>
              <a:ext uri="{FF2B5EF4-FFF2-40B4-BE49-F238E27FC236}">
                <a16:creationId xmlns:a16="http://schemas.microsoft.com/office/drawing/2014/main" id="{18879E29-380C-F051-0980-BE73F65F110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74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21FC-00E1-3DA8-CAFF-824FCBFE62A3}"/>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87700DE-36FB-E5AD-90B8-3E1F3FC5BF6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89D734D1-7553-7884-0EFF-D4FB4588ECD8}"/>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 comme moyen de mobilité</a:t>
            </a:r>
          </a:p>
        </p:txBody>
      </p:sp>
      <p:sp>
        <p:nvSpPr>
          <p:cNvPr id="5" name="Espace réservé du numéro de diapositive 4">
            <a:extLst>
              <a:ext uri="{FF2B5EF4-FFF2-40B4-BE49-F238E27FC236}">
                <a16:creationId xmlns:a16="http://schemas.microsoft.com/office/drawing/2014/main" id="{A467EFB1-BFBB-9174-4B2A-64E7D078B558}"/>
              </a:ext>
            </a:extLst>
          </p:cNvPr>
          <p:cNvSpPr>
            <a:spLocks noGrp="1"/>
          </p:cNvSpPr>
          <p:nvPr>
            <p:ph type="sldNum" sz="quarter" idx="12"/>
          </p:nvPr>
        </p:nvSpPr>
        <p:spPr/>
        <p:txBody>
          <a:bodyPr/>
          <a:lstStyle/>
          <a:p>
            <a:fld id="{35CA00EC-326F-4234-9D5F-DAF858FD0017}" type="slidenum">
              <a:rPr lang="fr-FR" smtClean="0"/>
              <a:t>27</a:t>
            </a:fld>
            <a:endParaRPr lang="fr-FR"/>
          </a:p>
        </p:txBody>
      </p:sp>
      <p:sp>
        <p:nvSpPr>
          <p:cNvPr id="6" name="Triangle rectangle 5">
            <a:extLst>
              <a:ext uri="{FF2B5EF4-FFF2-40B4-BE49-F238E27FC236}">
                <a16:creationId xmlns:a16="http://schemas.microsoft.com/office/drawing/2014/main" id="{FC62D988-F050-BCF0-603D-BD2473F67A9F}"/>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03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8E52-9AD8-D06F-EF06-551F5878B13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042D136C-1433-F8F6-549B-A7259DDC5B39}"/>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55DAC6F5-E5CB-ACBD-C4DD-50536F3F4F54}"/>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Qui est concerné ?</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Concerne les </a:t>
            </a:r>
            <a:r>
              <a:rPr lang="fr-FR" sz="2000" b="1" dirty="0">
                <a:latin typeface="Calibri" panose="020F0502020204030204" pitchFamily="34" charset="0"/>
                <a:ea typeface="Calibri" panose="020F0502020204030204" pitchFamily="34" charset="0"/>
                <a:cs typeface="Calibri" panose="020F0502020204030204" pitchFamily="34" charset="0"/>
              </a:rPr>
              <a:t>fonctionnaires titulaires</a:t>
            </a:r>
            <a:endParaRPr lang="fr-FR" sz="2000" dirty="0">
              <a:latin typeface="Calibri" panose="020F0502020204030204" pitchFamily="34" charset="0"/>
              <a:ea typeface="Calibri" panose="020F0502020204030204" pitchFamily="34" charset="0"/>
              <a:cs typeface="Calibri" panose="020F0502020204030204" pitchFamily="34" charset="0"/>
            </a:endParaRPr>
          </a:p>
          <a:p>
            <a:pPr lvl="2" algn="just">
              <a:spcBef>
                <a:spcPts val="1200"/>
              </a:spcBef>
              <a:buClr>
                <a:srgbClr val="C00000"/>
              </a:buClr>
            </a:pPr>
            <a:r>
              <a:rPr lang="fr-FR" sz="1600" dirty="0">
                <a:latin typeface="Calibri" panose="020F0502020204030204" pitchFamily="34" charset="0"/>
                <a:ea typeface="Calibri" panose="020F0502020204030204" pitchFamily="34" charset="0"/>
                <a:cs typeface="Calibri" panose="020F0502020204030204" pitchFamily="34" charset="0"/>
              </a:rPr>
              <a:t>Les contractuels et les stagiaires disposent de « congés sans traitement » pris selon des modalités proches de celles des fonctionnaires titulaires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cesse d’être rémunéré</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Il ne peut se présenter à un concours </a:t>
            </a:r>
            <a:r>
              <a:rPr lang="fr-FR" sz="2000" u="sng" dirty="0">
                <a:latin typeface="Calibri" panose="020F0502020204030204" pitchFamily="34" charset="0"/>
                <a:ea typeface="Calibri" panose="020F0502020204030204" pitchFamily="34" charset="0"/>
                <a:cs typeface="Calibri" panose="020F0502020204030204" pitchFamily="34" charset="0"/>
              </a:rPr>
              <a:t>interne</a:t>
            </a:r>
            <a:r>
              <a:rPr lang="fr-FR" sz="2000" dirty="0">
                <a:latin typeface="Calibri" panose="020F0502020204030204" pitchFamily="34" charset="0"/>
                <a:ea typeface="Calibri" panose="020F0502020204030204" pitchFamily="34" charset="0"/>
                <a:cs typeface="Calibri" panose="020F0502020204030204" pitchFamily="34" charset="0"/>
              </a:rPr>
              <a:t> ou à un examen professionnel (il n’est plus considéré comme en activité)</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BC12D83E-7BCD-5801-21C4-6FBEB3E16121}"/>
              </a:ext>
            </a:extLst>
          </p:cNvPr>
          <p:cNvSpPr>
            <a:spLocks noGrp="1"/>
          </p:cNvSpPr>
          <p:nvPr>
            <p:ph type="sldNum" sz="quarter" idx="12"/>
          </p:nvPr>
        </p:nvSpPr>
        <p:spPr/>
        <p:txBody>
          <a:bodyPr/>
          <a:lstStyle/>
          <a:p>
            <a:fld id="{35CA00EC-326F-4234-9D5F-DAF858FD0017}" type="slidenum">
              <a:rPr lang="fr-FR" smtClean="0"/>
              <a:t>28</a:t>
            </a:fld>
            <a:endParaRPr lang="fr-FR"/>
          </a:p>
        </p:txBody>
      </p:sp>
      <p:sp>
        <p:nvSpPr>
          <p:cNvPr id="6" name="Triangle rectangle 5">
            <a:extLst>
              <a:ext uri="{FF2B5EF4-FFF2-40B4-BE49-F238E27FC236}">
                <a16:creationId xmlns:a16="http://schemas.microsoft.com/office/drawing/2014/main" id="{E84C9C15-272A-D5CF-36F7-8C4E0DA94434}"/>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3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C686-4703-F601-F285-8568ECA52AF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3734CBFF-5D0F-D8A2-B5BE-46F4F79C745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46EAD83-03C6-FB43-9155-51A6BAF63D8E}"/>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disponibilité pour partir vers le secteur privé</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Possibilité pour l’agent de partir exercer un emploi dans le secteur privé</a:t>
            </a:r>
          </a:p>
          <a:p>
            <a:pPr lvl="2" algn="just">
              <a:spcBef>
                <a:spcPts val="1200"/>
              </a:spcBef>
              <a:buClr>
                <a:srgbClr val="C00000"/>
              </a:buClr>
            </a:pPr>
            <a:r>
              <a:rPr lang="fr-FR" sz="1600" dirty="0">
                <a:latin typeface="Calibri" panose="020F0502020204030204" pitchFamily="34" charset="0"/>
                <a:ea typeface="Calibri" panose="020F0502020204030204" pitchFamily="34" charset="0"/>
                <a:cs typeface="Calibri" panose="020F0502020204030204" pitchFamily="34" charset="0"/>
              </a:rPr>
              <a:t>L’esprit de la loi du 06 août 2019 étant de permettre à l’agent d’aller acquérir des compétences dans le secteur privé qu’il pourra réutiliser à son retour dans la fonction publique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Concerne les disponibilités :</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convenance personnelle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créer ou reprendre une entreprise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suivre son conjoint</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2286000" lvl="5" indent="0" algn="just">
              <a:spcBef>
                <a:spcPts val="1200"/>
              </a:spcBef>
              <a:buClr>
                <a:srgbClr val="C00000"/>
              </a:buClr>
              <a:buNone/>
            </a:pPr>
            <a:r>
              <a:rPr lang="fr-FR" i="1" dirty="0">
                <a:latin typeface="Calibri" panose="020F0502020204030204" pitchFamily="34" charset="0"/>
                <a:ea typeface="Calibri" panose="020F0502020204030204" pitchFamily="34" charset="0"/>
                <a:cs typeface="Calibri" panose="020F0502020204030204" pitchFamily="34" charset="0"/>
              </a:rPr>
              <a:t>Les autres cas de disponibilité ne permettent pas de travailler de par leur nature ou l’agent doit se consacrer à la cause de sa disponibilité (élever un enfant, prendre soin d’un proche, etc.)</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990E6E9A-8CA3-A537-A972-BBDEF47F053E}"/>
              </a:ext>
            </a:extLst>
          </p:cNvPr>
          <p:cNvSpPr>
            <a:spLocks noGrp="1"/>
          </p:cNvSpPr>
          <p:nvPr>
            <p:ph type="sldNum" sz="quarter" idx="12"/>
          </p:nvPr>
        </p:nvSpPr>
        <p:spPr/>
        <p:txBody>
          <a:bodyPr/>
          <a:lstStyle/>
          <a:p>
            <a:fld id="{35CA00EC-326F-4234-9D5F-DAF858FD0017}" type="slidenum">
              <a:rPr lang="fr-FR" smtClean="0"/>
              <a:t>29</a:t>
            </a:fld>
            <a:endParaRPr lang="fr-FR"/>
          </a:p>
        </p:txBody>
      </p:sp>
      <p:sp>
        <p:nvSpPr>
          <p:cNvPr id="6" name="Triangle rectangle 5">
            <a:extLst>
              <a:ext uri="{FF2B5EF4-FFF2-40B4-BE49-F238E27FC236}">
                <a16:creationId xmlns:a16="http://schemas.microsoft.com/office/drawing/2014/main" id="{DADD600A-41F8-F2A8-0064-ED779CBE681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30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3</a:t>
            </a:fld>
            <a:endParaRPr lang="fr-FR"/>
          </a:p>
        </p:txBody>
      </p:sp>
      <p:sp>
        <p:nvSpPr>
          <p:cNvPr id="6" name="Triangle rectangle 5"/>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211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595F-9300-86E9-C8F4-257CA480829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A72B9CE-78A1-FA26-D840-87A3BC30F7C3}"/>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EBA1A57-BADC-3B27-30C3-CFA2AADE083B}"/>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disponibilité pour partir vers le secteur privé</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reste soumis à son statut de fonctionnaire, même en disponibilité. Il reste soumis aux droits et obligations de l’agent public, et notamment </a:t>
            </a:r>
            <a:r>
              <a:rPr lang="fr-FR" sz="2000" b="1" dirty="0">
                <a:latin typeface="Calibri" panose="020F0502020204030204" pitchFamily="34" charset="0"/>
                <a:ea typeface="Calibri" panose="020F0502020204030204" pitchFamily="34" charset="0"/>
                <a:cs typeface="Calibri" panose="020F0502020204030204" pitchFamily="34" charset="0"/>
              </a:rPr>
              <a:t>en matière de déontologie</a:t>
            </a:r>
            <a:endParaRPr lang="fr-FR" b="1"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C7D2E53-6EAE-9EAB-A2CB-8D0E1160F11A}"/>
              </a:ext>
            </a:extLst>
          </p:cNvPr>
          <p:cNvSpPr>
            <a:spLocks noGrp="1"/>
          </p:cNvSpPr>
          <p:nvPr>
            <p:ph type="sldNum" sz="quarter" idx="12"/>
          </p:nvPr>
        </p:nvSpPr>
        <p:spPr/>
        <p:txBody>
          <a:bodyPr/>
          <a:lstStyle/>
          <a:p>
            <a:fld id="{35CA00EC-326F-4234-9D5F-DAF858FD0017}" type="slidenum">
              <a:rPr lang="fr-FR" smtClean="0"/>
              <a:t>30</a:t>
            </a:fld>
            <a:endParaRPr lang="fr-FR"/>
          </a:p>
        </p:txBody>
      </p:sp>
      <p:sp>
        <p:nvSpPr>
          <p:cNvPr id="6" name="Triangle rectangle 5">
            <a:extLst>
              <a:ext uri="{FF2B5EF4-FFF2-40B4-BE49-F238E27FC236}">
                <a16:creationId xmlns:a16="http://schemas.microsoft.com/office/drawing/2014/main" id="{D720401D-2FE0-1EB2-17AC-BE49417CBDB7}"/>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49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7DB96-3BD4-8A76-39EE-F808841B809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2EA00DE-83A8-074B-EDC1-4E753FF67E09}"/>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3F63C027-3631-BBA8-8FEC-78E4D8203AC2}"/>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disponibilité pour partir vers le secteur privé</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peut, sous conditions, </a:t>
            </a:r>
            <a:r>
              <a:rPr lang="fr-FR" sz="2000" b="1" dirty="0">
                <a:latin typeface="Calibri" panose="020F0502020204030204" pitchFamily="34" charset="0"/>
                <a:ea typeface="Calibri" panose="020F0502020204030204" pitchFamily="34" charset="0"/>
                <a:cs typeface="Calibri" panose="020F0502020204030204" pitchFamily="34" charset="0"/>
              </a:rPr>
              <a:t>conserver ses droits à avancement d’échelon et de grade</a:t>
            </a:r>
            <a:r>
              <a:rPr lang="fr-FR" sz="2000" dirty="0">
                <a:latin typeface="Calibri" panose="020F0502020204030204" pitchFamily="34" charset="0"/>
                <a:ea typeface="Calibri" panose="020F0502020204030204" pitchFamily="34" charset="0"/>
                <a:cs typeface="Calibri" panose="020F0502020204030204" pitchFamily="34" charset="0"/>
              </a:rPr>
              <a:t> dans la limite de 5 ans :</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L’activité doit être une </a:t>
            </a:r>
            <a:r>
              <a:rPr lang="fr-FR" sz="1800" u="sng" dirty="0">
                <a:latin typeface="Calibri" panose="020F0502020204030204" pitchFamily="34" charset="0"/>
                <a:ea typeface="Calibri" panose="020F0502020204030204" pitchFamily="34" charset="0"/>
                <a:cs typeface="Calibri" panose="020F0502020204030204" pitchFamily="34" charset="0"/>
              </a:rPr>
              <a:t>activité salariée</a:t>
            </a:r>
            <a:r>
              <a:rPr lang="fr-FR" sz="1800" dirty="0">
                <a:latin typeface="Calibri" panose="020F0502020204030204" pitchFamily="34" charset="0"/>
                <a:ea typeface="Calibri" panose="020F0502020204030204" pitchFamily="34" charset="0"/>
                <a:cs typeface="Calibri" panose="020F0502020204030204" pitchFamily="34" charset="0"/>
              </a:rPr>
              <a:t> dans le secteur privé ou </a:t>
            </a:r>
            <a:r>
              <a:rPr lang="fr-FR" sz="1800" u="sng" dirty="0">
                <a:latin typeface="Calibri" panose="020F0502020204030204" pitchFamily="34" charset="0"/>
                <a:ea typeface="Calibri" panose="020F0502020204030204" pitchFamily="34" charset="0"/>
                <a:cs typeface="Calibri" panose="020F0502020204030204" pitchFamily="34" charset="0"/>
              </a:rPr>
              <a:t>une activité indépendante</a:t>
            </a:r>
            <a:endParaRPr lang="fr-FR" sz="1800" dirty="0">
              <a:latin typeface="Calibri" panose="020F0502020204030204" pitchFamily="34" charset="0"/>
              <a:ea typeface="Calibri" panose="020F0502020204030204" pitchFamily="34" charset="0"/>
              <a:cs typeface="Calibri" panose="020F0502020204030204" pitchFamily="34" charset="0"/>
            </a:endParaRPr>
          </a:p>
          <a:p>
            <a:pPr lvl="3" algn="just">
              <a:spcBef>
                <a:spcPts val="1200"/>
              </a:spcBef>
              <a:buClr>
                <a:srgbClr val="C00000"/>
              </a:buClr>
            </a:pPr>
            <a:r>
              <a:rPr lang="fr-FR" sz="1600" dirty="0">
                <a:latin typeface="Calibri" panose="020F0502020204030204" pitchFamily="34" charset="0"/>
                <a:ea typeface="Calibri" panose="020F0502020204030204" pitchFamily="34" charset="0"/>
                <a:cs typeface="Calibri" panose="020F0502020204030204" pitchFamily="34" charset="0"/>
                <a:hlinkClick r:id="rId3"/>
              </a:rPr>
              <a:t>TA de Lyon, 7</a:t>
            </a:r>
            <a:r>
              <a:rPr lang="fr-FR" sz="1600" baseline="30000" dirty="0">
                <a:latin typeface="Calibri" panose="020F0502020204030204" pitchFamily="34" charset="0"/>
                <a:ea typeface="Calibri" panose="020F0502020204030204" pitchFamily="34" charset="0"/>
                <a:cs typeface="Calibri" panose="020F0502020204030204" pitchFamily="34" charset="0"/>
                <a:hlinkClick r:id="rId3"/>
              </a:rPr>
              <a:t>ème</a:t>
            </a:r>
            <a:r>
              <a:rPr lang="fr-FR" sz="1600" dirty="0">
                <a:latin typeface="Calibri" panose="020F0502020204030204" pitchFamily="34" charset="0"/>
                <a:ea typeface="Calibri" panose="020F0502020204030204" pitchFamily="34" charset="0"/>
                <a:cs typeface="Calibri" panose="020F0502020204030204" pitchFamily="34" charset="0"/>
                <a:hlinkClick r:id="rId3"/>
              </a:rPr>
              <a:t> chambre, 25 octobre 2024, n°2300045 :</a:t>
            </a:r>
            <a:r>
              <a:rPr lang="fr-FR" sz="1600" dirty="0">
                <a:latin typeface="Calibri" panose="020F0502020204030204" pitchFamily="34" charset="0"/>
                <a:ea typeface="Calibri" panose="020F0502020204030204" pitchFamily="34" charset="0"/>
                <a:cs typeface="Calibri" panose="020F0502020204030204" pitchFamily="34" charset="0"/>
              </a:rPr>
              <a:t> une activité dans le secteur public n’est pas considérée comme une activité salariée et n’ouvre donc pas droit au maintien des droits à avancement d’échelon et de grade</a:t>
            </a:r>
          </a:p>
          <a:p>
            <a:pPr lvl="2" algn="just">
              <a:spcBef>
                <a:spcPts val="1200"/>
              </a:spcBef>
              <a:buClr>
                <a:srgbClr val="C00000"/>
              </a:buClr>
            </a:pPr>
            <a:r>
              <a:rPr lang="fr-FR" sz="1800" b="1" dirty="0">
                <a:latin typeface="Calibri" panose="020F0502020204030204" pitchFamily="34" charset="0"/>
                <a:ea typeface="Calibri" panose="020F0502020204030204" pitchFamily="34" charset="0"/>
                <a:cs typeface="Calibri" panose="020F0502020204030204" pitchFamily="34" charset="0"/>
              </a:rPr>
              <a:t>L’activité salariée</a:t>
            </a:r>
            <a:r>
              <a:rPr lang="fr-FR" sz="1800" dirty="0">
                <a:latin typeface="Calibri" panose="020F0502020204030204" pitchFamily="34" charset="0"/>
                <a:ea typeface="Calibri" panose="020F0502020204030204" pitchFamily="34" charset="0"/>
                <a:cs typeface="Calibri" panose="020F0502020204030204" pitchFamily="34" charset="0"/>
              </a:rPr>
              <a:t> doit être d’une </a:t>
            </a:r>
            <a:r>
              <a:rPr lang="fr-FR" sz="1800" u="sng" dirty="0">
                <a:latin typeface="Calibri" panose="020F0502020204030204" pitchFamily="34" charset="0"/>
                <a:ea typeface="Calibri" panose="020F0502020204030204" pitchFamily="34" charset="0"/>
                <a:cs typeface="Calibri" panose="020F0502020204030204" pitchFamily="34" charset="0"/>
              </a:rPr>
              <a:t>quotité de travail minimale de 600 heures par an</a:t>
            </a:r>
          </a:p>
          <a:p>
            <a:pPr lvl="2" algn="just">
              <a:spcBef>
                <a:spcPts val="1200"/>
              </a:spcBef>
              <a:buClr>
                <a:srgbClr val="C00000"/>
              </a:buClr>
            </a:pPr>
            <a:r>
              <a:rPr lang="fr-FR" sz="1800" b="1" dirty="0">
                <a:latin typeface="Calibri" panose="020F0502020204030204" pitchFamily="34" charset="0"/>
                <a:ea typeface="Calibri" panose="020F0502020204030204" pitchFamily="34" charset="0"/>
                <a:cs typeface="Calibri" panose="020F0502020204030204" pitchFamily="34" charset="0"/>
              </a:rPr>
              <a:t>L’activité indépendante</a:t>
            </a:r>
            <a:r>
              <a:rPr lang="fr-FR" sz="1800" dirty="0">
                <a:latin typeface="Calibri" panose="020F0502020204030204" pitchFamily="34" charset="0"/>
                <a:ea typeface="Calibri" panose="020F0502020204030204" pitchFamily="34" charset="0"/>
                <a:cs typeface="Calibri" panose="020F0502020204030204" pitchFamily="34" charset="0"/>
              </a:rPr>
              <a:t> doit générer un revenu soumis à cotisation sociale dont le montant brut annuel est au moins égal au salaire brut annuel permettant de valider 4 trimestres d’assurance vieillesse (soit au 1</a:t>
            </a:r>
            <a:r>
              <a:rPr lang="fr-FR" sz="1800" baseline="30000" dirty="0">
                <a:latin typeface="Calibri" panose="020F0502020204030204" pitchFamily="34" charset="0"/>
                <a:ea typeface="Calibri" panose="020F0502020204030204" pitchFamily="34" charset="0"/>
                <a:cs typeface="Calibri" panose="020F0502020204030204" pitchFamily="34" charset="0"/>
              </a:rPr>
              <a:t>er</a:t>
            </a:r>
            <a:r>
              <a:rPr lang="fr-FR" sz="1800" dirty="0">
                <a:latin typeface="Calibri" panose="020F0502020204030204" pitchFamily="34" charset="0"/>
                <a:ea typeface="Calibri" panose="020F0502020204030204" pitchFamily="34" charset="0"/>
                <a:cs typeface="Calibri" panose="020F0502020204030204" pitchFamily="34" charset="0"/>
              </a:rPr>
              <a:t> mai 2025 : </a:t>
            </a:r>
            <a:r>
              <a:rPr lang="fr-FR" sz="1800" b="1" dirty="0">
                <a:latin typeface="Calibri" panose="020F0502020204030204" pitchFamily="34" charset="0"/>
                <a:ea typeface="Calibri" panose="020F0502020204030204" pitchFamily="34" charset="0"/>
                <a:cs typeface="Calibri" panose="020F0502020204030204" pitchFamily="34" charset="0"/>
              </a:rPr>
              <a:t>7 128 € brut annuel</a:t>
            </a:r>
            <a:r>
              <a:rPr lang="fr-FR" sz="1800" dirty="0">
                <a:latin typeface="Calibri" panose="020F0502020204030204" pitchFamily="34" charset="0"/>
                <a:ea typeface="Calibri" panose="020F0502020204030204" pitchFamily="34" charset="0"/>
                <a:cs typeface="Calibri" panose="020F0502020204030204" pitchFamily="34" charset="0"/>
              </a:rPr>
              <a: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doit </a:t>
            </a:r>
            <a:r>
              <a:rPr lang="fr-FR" sz="2000" b="1" dirty="0">
                <a:latin typeface="Calibri" panose="020F0502020204030204" pitchFamily="34" charset="0"/>
                <a:ea typeface="Calibri" panose="020F0502020204030204" pitchFamily="34" charset="0"/>
                <a:cs typeface="Calibri" panose="020F0502020204030204" pitchFamily="34" charset="0"/>
              </a:rPr>
              <a:t>transmettre les pièces justificatives</a:t>
            </a:r>
            <a:r>
              <a:rPr lang="fr-FR" sz="2000" dirty="0">
                <a:latin typeface="Calibri" panose="020F0502020204030204" pitchFamily="34" charset="0"/>
                <a:ea typeface="Calibri" panose="020F0502020204030204" pitchFamily="34" charset="0"/>
                <a:cs typeface="Calibri" panose="020F0502020204030204" pitchFamily="34" charset="0"/>
              </a:rPr>
              <a:t> annuellement à son employeur au plus tard le 1</a:t>
            </a:r>
            <a:r>
              <a:rPr lang="fr-FR" sz="2000" baseline="30000" dirty="0">
                <a:latin typeface="Calibri" panose="020F0502020204030204" pitchFamily="34" charset="0"/>
                <a:ea typeface="Calibri" panose="020F0502020204030204" pitchFamily="34" charset="0"/>
                <a:cs typeface="Calibri" panose="020F0502020204030204" pitchFamily="34" charset="0"/>
              </a:rPr>
              <a:t>er</a:t>
            </a:r>
            <a:r>
              <a:rPr lang="fr-FR" sz="2000" dirty="0">
                <a:latin typeface="Calibri" panose="020F0502020204030204" pitchFamily="34" charset="0"/>
                <a:ea typeface="Calibri" panose="020F0502020204030204" pitchFamily="34" charset="0"/>
                <a:cs typeface="Calibri" panose="020F0502020204030204" pitchFamily="34" charset="0"/>
              </a:rPr>
              <a:t> janvier de chaque année suivant le premier jour de son placement en disponibilité</a:t>
            </a:r>
            <a:endParaRPr lang="fr-FR" sz="2200" dirty="0">
              <a:latin typeface="Calibri" panose="020F0502020204030204" pitchFamily="34" charset="0"/>
              <a:ea typeface="Calibri" panose="020F0502020204030204" pitchFamily="34" charset="0"/>
              <a:cs typeface="Calibri" panose="020F0502020204030204" pitchFamily="34" charset="0"/>
            </a:endParaRPr>
          </a:p>
          <a:p>
            <a:pPr lvl="2" algn="just">
              <a:spcBef>
                <a:spcPts val="1200"/>
              </a:spcBef>
              <a:buClr>
                <a:srgbClr val="C00000"/>
              </a:buClr>
            </a:pPr>
            <a:endParaRPr lang="fr-FR"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A7258B5-A260-450B-8FAD-95696EF32926}"/>
              </a:ext>
            </a:extLst>
          </p:cNvPr>
          <p:cNvSpPr>
            <a:spLocks noGrp="1"/>
          </p:cNvSpPr>
          <p:nvPr>
            <p:ph type="sldNum" sz="quarter" idx="12"/>
          </p:nvPr>
        </p:nvSpPr>
        <p:spPr/>
        <p:txBody>
          <a:bodyPr/>
          <a:lstStyle/>
          <a:p>
            <a:fld id="{35CA00EC-326F-4234-9D5F-DAF858FD0017}" type="slidenum">
              <a:rPr lang="fr-FR" smtClean="0"/>
              <a:t>31</a:t>
            </a:fld>
            <a:endParaRPr lang="fr-FR"/>
          </a:p>
        </p:txBody>
      </p:sp>
      <p:sp>
        <p:nvSpPr>
          <p:cNvPr id="6" name="Triangle rectangle 5">
            <a:extLst>
              <a:ext uri="{FF2B5EF4-FFF2-40B4-BE49-F238E27FC236}">
                <a16:creationId xmlns:a16="http://schemas.microsoft.com/office/drawing/2014/main" id="{E19E2789-70A5-0578-6A87-32B58F90E6FE}"/>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32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EFC84-E3AA-8D5A-B72C-35B4E25FCAB1}"/>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F02B0D2-00D7-B485-2D5C-85B8AA7353B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8B0404B-6D94-5DAA-8FC7-68A4B081D6BC}"/>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disponibilité pour partir vers le secteur public</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Possibilité pour l’agent de partir exercer un emploi dans le secteur public </a:t>
            </a:r>
            <a:r>
              <a:rPr lang="fr-FR" sz="2000" b="1" dirty="0">
                <a:latin typeface="Calibri" panose="020F0502020204030204" pitchFamily="34" charset="0"/>
                <a:ea typeface="Calibri" panose="020F0502020204030204" pitchFamily="34" charset="0"/>
                <a:cs typeface="Calibri" panose="020F0502020204030204" pitchFamily="34" charset="0"/>
              </a:rPr>
              <a:t>en qualité de contractuel</a:t>
            </a: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Concerne les disponibilités :</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convenance personnelle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créer ou reprendre une entreprise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suivre son conjoint</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2286000" lvl="5" indent="0" algn="just">
              <a:spcBef>
                <a:spcPts val="1200"/>
              </a:spcBef>
              <a:buClr>
                <a:srgbClr val="C00000"/>
              </a:buClr>
              <a:buNone/>
            </a:pPr>
            <a:r>
              <a:rPr lang="fr-FR" i="1" dirty="0">
                <a:latin typeface="Calibri" panose="020F0502020204030204" pitchFamily="34" charset="0"/>
                <a:ea typeface="Calibri" panose="020F0502020204030204" pitchFamily="34" charset="0"/>
                <a:cs typeface="Calibri" panose="020F0502020204030204" pitchFamily="34" charset="0"/>
              </a:rPr>
              <a:t>Les autres cas de disponibilité ne permettent pas de travailler de par leur nature ou l’agent doit se consacrer à la cause de sa disponibilité (élever un enfant, prendre soin d’un proche, etc.)</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DBAD3AF-57CE-E7AA-0C80-B79A4E4669B5}"/>
              </a:ext>
            </a:extLst>
          </p:cNvPr>
          <p:cNvSpPr>
            <a:spLocks noGrp="1"/>
          </p:cNvSpPr>
          <p:nvPr>
            <p:ph type="sldNum" sz="quarter" idx="12"/>
          </p:nvPr>
        </p:nvSpPr>
        <p:spPr/>
        <p:txBody>
          <a:bodyPr/>
          <a:lstStyle/>
          <a:p>
            <a:fld id="{35CA00EC-326F-4234-9D5F-DAF858FD0017}" type="slidenum">
              <a:rPr lang="fr-FR" smtClean="0"/>
              <a:t>32</a:t>
            </a:fld>
            <a:endParaRPr lang="fr-FR"/>
          </a:p>
        </p:txBody>
      </p:sp>
      <p:sp>
        <p:nvSpPr>
          <p:cNvPr id="6" name="Triangle rectangle 5">
            <a:extLst>
              <a:ext uri="{FF2B5EF4-FFF2-40B4-BE49-F238E27FC236}">
                <a16:creationId xmlns:a16="http://schemas.microsoft.com/office/drawing/2014/main" id="{C541020C-3EFF-4D75-EBF7-B2523A5C9CD3}"/>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561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51F0-7BDD-0352-DAAE-AFF6489DE7F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8D03FA3-00B6-3F85-C667-E9810041A00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348AC6F-CBFA-7652-C7BC-23AA4465D4C0}"/>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disponibilité pour partir vers le secteur public</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titulaire demandant une disponibilité à son employeur </a:t>
            </a:r>
            <a:r>
              <a:rPr lang="fr-FR" sz="2000" b="1" dirty="0">
                <a:latin typeface="Calibri" panose="020F0502020204030204" pitchFamily="34" charset="0"/>
                <a:ea typeface="Calibri" panose="020F0502020204030204" pitchFamily="34" charset="0"/>
                <a:cs typeface="Calibri" panose="020F0502020204030204" pitchFamily="34" charset="0"/>
              </a:rPr>
              <a:t>ne peut pas être recruté par sa propre collectivité en qualité de contractuel</a:t>
            </a:r>
            <a:endParaRPr lang="fr-FR" i="1"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exerçant ses missions en qualité de contractuel dans le secteur public </a:t>
            </a:r>
            <a:r>
              <a:rPr lang="fr-FR" sz="2000" b="1" dirty="0">
                <a:latin typeface="Calibri" panose="020F0502020204030204" pitchFamily="34" charset="0"/>
                <a:ea typeface="Calibri" panose="020F0502020204030204" pitchFamily="34" charset="0"/>
                <a:cs typeface="Calibri" panose="020F0502020204030204" pitchFamily="34" charset="0"/>
              </a:rPr>
              <a:t>ne peut pas voir ses droits à avancement d’échelon et de grade être maintenus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hlinkClick r:id="rId3"/>
              </a:rPr>
              <a:t>TA de Lyon, 7</a:t>
            </a:r>
            <a:r>
              <a:rPr lang="fr-FR" sz="1800" baseline="30000" dirty="0">
                <a:latin typeface="Calibri" panose="020F0502020204030204" pitchFamily="34" charset="0"/>
                <a:ea typeface="Calibri" panose="020F0502020204030204" pitchFamily="34" charset="0"/>
                <a:cs typeface="Calibri" panose="020F0502020204030204" pitchFamily="34" charset="0"/>
                <a:hlinkClick r:id="rId3"/>
              </a:rPr>
              <a:t>ème</a:t>
            </a:r>
            <a:r>
              <a:rPr lang="fr-FR" sz="1800" dirty="0">
                <a:latin typeface="Calibri" panose="020F0502020204030204" pitchFamily="34" charset="0"/>
                <a:ea typeface="Calibri" panose="020F0502020204030204" pitchFamily="34" charset="0"/>
                <a:cs typeface="Calibri" panose="020F0502020204030204" pitchFamily="34" charset="0"/>
                <a:hlinkClick r:id="rId3"/>
              </a:rPr>
              <a:t> chambre, 25 octobre 2024, n°2300045</a:t>
            </a:r>
            <a:endParaRPr lang="fr-FR" sz="16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5715E7AD-9764-DA35-77DC-939F910B2336}"/>
              </a:ext>
            </a:extLst>
          </p:cNvPr>
          <p:cNvSpPr>
            <a:spLocks noGrp="1"/>
          </p:cNvSpPr>
          <p:nvPr>
            <p:ph type="sldNum" sz="quarter" idx="12"/>
          </p:nvPr>
        </p:nvSpPr>
        <p:spPr/>
        <p:txBody>
          <a:bodyPr/>
          <a:lstStyle/>
          <a:p>
            <a:fld id="{35CA00EC-326F-4234-9D5F-DAF858FD0017}" type="slidenum">
              <a:rPr lang="fr-FR" smtClean="0"/>
              <a:t>33</a:t>
            </a:fld>
            <a:endParaRPr lang="fr-FR"/>
          </a:p>
        </p:txBody>
      </p:sp>
      <p:sp>
        <p:nvSpPr>
          <p:cNvPr id="6" name="Triangle rectangle 5">
            <a:extLst>
              <a:ext uri="{FF2B5EF4-FFF2-40B4-BE49-F238E27FC236}">
                <a16:creationId xmlns:a16="http://schemas.microsoft.com/office/drawing/2014/main" id="{097F224F-F2AF-0E1D-5E69-DC2917893D4C}"/>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1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FDAC3-1303-9F42-EF4C-DCB58F471E2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4CEFCF0E-254E-5BA5-4FE0-4C061FD02883}"/>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57541D4-C2D1-D2F9-0C35-50C08EE0F7CC}"/>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procédure</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doit effectuer une </a:t>
            </a:r>
            <a:r>
              <a:rPr lang="fr-FR" sz="2000" b="1" dirty="0">
                <a:latin typeface="Calibri" panose="020F0502020204030204" pitchFamily="34" charset="0"/>
                <a:ea typeface="Calibri" panose="020F0502020204030204" pitchFamily="34" charset="0"/>
                <a:cs typeface="Calibri" panose="020F0502020204030204" pitchFamily="34" charset="0"/>
              </a:rPr>
              <a:t>demande écrite</a:t>
            </a:r>
            <a:r>
              <a:rPr lang="fr-FR" sz="2000" dirty="0">
                <a:latin typeface="Calibri" panose="020F0502020204030204" pitchFamily="34" charset="0"/>
                <a:ea typeface="Calibri" panose="020F0502020204030204" pitchFamily="34" charset="0"/>
                <a:cs typeface="Calibri" panose="020F0502020204030204" pitchFamily="34" charset="0"/>
              </a:rPr>
              <a:t> dans laquelle il précisera le type de disponibilité, la durée et sa date souhaitée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Aucun délai réglementaire n’est fixé pour une telle demande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L’autorité territoriale peut exiger que le fonctionnaire respecte un </a:t>
            </a:r>
            <a:r>
              <a:rPr lang="fr-FR" sz="1800" b="1" dirty="0">
                <a:latin typeface="Calibri" panose="020F0502020204030204" pitchFamily="34" charset="0"/>
                <a:ea typeface="Calibri" panose="020F0502020204030204" pitchFamily="34" charset="0"/>
                <a:cs typeface="Calibri" panose="020F0502020204030204" pitchFamily="34" charset="0"/>
              </a:rPr>
              <a:t>préavis de 3 mois</a:t>
            </a:r>
            <a:endParaRPr lang="fr-FR" sz="18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Dans le cas ou l’agent souhaite effectuer une activité dans le secteur privé, il est tenu d’en informer </a:t>
            </a:r>
            <a:r>
              <a:rPr lang="fr-FR" sz="2000" b="1" dirty="0">
                <a:latin typeface="Calibri" panose="020F0502020204030204" pitchFamily="34" charset="0"/>
                <a:ea typeface="Calibri" panose="020F0502020204030204" pitchFamily="34" charset="0"/>
                <a:cs typeface="Calibri" panose="020F0502020204030204" pitchFamily="34" charset="0"/>
              </a:rPr>
              <a:t>par écrit</a:t>
            </a:r>
            <a:r>
              <a:rPr lang="fr-FR" sz="2000" dirty="0">
                <a:latin typeface="Calibri" panose="020F0502020204030204" pitchFamily="34" charset="0"/>
                <a:ea typeface="Calibri" panose="020F0502020204030204" pitchFamily="34" charset="0"/>
                <a:cs typeface="Calibri" panose="020F0502020204030204" pitchFamily="34" charset="0"/>
              </a:rPr>
              <a:t> son employeur </a:t>
            </a:r>
            <a:r>
              <a:rPr lang="fr-FR" sz="2000" b="1" dirty="0">
                <a:latin typeface="Calibri" panose="020F0502020204030204" pitchFamily="34" charset="0"/>
                <a:ea typeface="Calibri" panose="020F0502020204030204" pitchFamily="34" charset="0"/>
                <a:cs typeface="Calibri" panose="020F0502020204030204" pitchFamily="34" charset="0"/>
              </a:rPr>
              <a:t>avant</a:t>
            </a:r>
            <a:r>
              <a:rPr lang="fr-FR" sz="2000" dirty="0">
                <a:latin typeface="Calibri" panose="020F0502020204030204" pitchFamily="34" charset="0"/>
                <a:ea typeface="Calibri" panose="020F0502020204030204" pitchFamily="34" charset="0"/>
                <a:cs typeface="Calibri" panose="020F0502020204030204" pitchFamily="34" charset="0"/>
              </a:rPr>
              <a:t> le début de l’exercice de cette activité</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L’employeur appréciera la compatibilité de cette activité avec ses fonctions exercées au cours des 3 années précédant le début de ladite activité</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Le placement en disponibilité se fait via un arrêté</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FE9DC1D-DFA9-369A-3216-E50C715F0AD4}"/>
              </a:ext>
            </a:extLst>
          </p:cNvPr>
          <p:cNvSpPr>
            <a:spLocks noGrp="1"/>
          </p:cNvSpPr>
          <p:nvPr>
            <p:ph type="sldNum" sz="quarter" idx="12"/>
          </p:nvPr>
        </p:nvSpPr>
        <p:spPr/>
        <p:txBody>
          <a:bodyPr/>
          <a:lstStyle/>
          <a:p>
            <a:fld id="{35CA00EC-326F-4234-9D5F-DAF858FD0017}" type="slidenum">
              <a:rPr lang="fr-FR" smtClean="0"/>
              <a:t>34</a:t>
            </a:fld>
            <a:endParaRPr lang="fr-FR"/>
          </a:p>
        </p:txBody>
      </p:sp>
      <p:sp>
        <p:nvSpPr>
          <p:cNvPr id="6" name="Triangle rectangle 5">
            <a:extLst>
              <a:ext uri="{FF2B5EF4-FFF2-40B4-BE49-F238E27FC236}">
                <a16:creationId xmlns:a16="http://schemas.microsoft.com/office/drawing/2014/main" id="{24745871-DBF9-231E-2832-8DF465B96720}"/>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45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C1B8-BC02-F375-AD2C-5B2F01C15902}"/>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309CC65A-6E23-D3D2-CA50-C1916772EFAD}"/>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51759CF-3D33-BFC4-16B0-46C7BACFFE98}"/>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disponibilité</a:t>
            </a:r>
            <a:endParaRPr lang="fr-FR" sz="24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2000" i="1" dirty="0">
                <a:latin typeface="Century Gothic" panose="020B0502020202020204" pitchFamily="34" charset="0"/>
                <a:cs typeface="Times New Roman" panose="02020603050405020304" pitchFamily="18" charset="0"/>
              </a:rPr>
              <a:t>La fin de la disponibilité</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L’agent doit faire sa demande de renouvellement ou de réintégration </a:t>
            </a:r>
            <a:r>
              <a:rPr lang="fr-FR" sz="2000" b="1" dirty="0">
                <a:latin typeface="Calibri" panose="020F0502020204030204" pitchFamily="34" charset="0"/>
                <a:ea typeface="Calibri" panose="020F0502020204030204" pitchFamily="34" charset="0"/>
                <a:cs typeface="Calibri" panose="020F0502020204030204" pitchFamily="34" charset="0"/>
              </a:rPr>
              <a:t>3 mois</a:t>
            </a:r>
            <a:r>
              <a:rPr lang="fr-FR" sz="2000" dirty="0">
                <a:latin typeface="Calibri" panose="020F0502020204030204" pitchFamily="34" charset="0"/>
                <a:ea typeface="Calibri" panose="020F0502020204030204" pitchFamily="34" charset="0"/>
                <a:cs typeface="Calibri" panose="020F0502020204030204" pitchFamily="34" charset="0"/>
              </a:rPr>
              <a:t> avant la fin prévue de la disponibilité (sauf si celle-ci dure moins de 3 mois)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A défaut, l’agent peut être radié des cadres et perdre sa qualité de fonctionnaire </a:t>
            </a:r>
            <a:r>
              <a:rPr lang="fr-FR" sz="1800" u="sng" dirty="0">
                <a:latin typeface="Calibri" panose="020F0502020204030204" pitchFamily="34" charset="0"/>
                <a:ea typeface="Calibri" panose="020F0502020204030204" pitchFamily="34" charset="0"/>
                <a:cs typeface="Calibri" panose="020F0502020204030204" pitchFamily="34" charset="0"/>
              </a:rPr>
              <a:t>après mise en demeure</a:t>
            </a:r>
            <a:r>
              <a:rPr lang="fr-FR" sz="1800" dirty="0">
                <a:latin typeface="Calibri" panose="020F0502020204030204" pitchFamily="34" charset="0"/>
                <a:ea typeface="Calibri" panose="020F0502020204030204" pitchFamily="34" charset="0"/>
                <a:cs typeface="Calibri" panose="020F0502020204030204" pitchFamily="34" charset="0"/>
              </a:rPr>
              <a:t> de sa collectivité</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Lors de la réintégration de l’agent, un </a:t>
            </a:r>
            <a:r>
              <a:rPr lang="fr-FR" sz="2000" b="1" dirty="0">
                <a:latin typeface="Calibri" panose="020F0502020204030204" pitchFamily="34" charset="0"/>
                <a:ea typeface="Calibri" panose="020F0502020204030204" pitchFamily="34" charset="0"/>
                <a:cs typeface="Calibri" panose="020F0502020204030204" pitchFamily="34" charset="0"/>
              </a:rPr>
              <a:t>poste vacant</a:t>
            </a:r>
            <a:r>
              <a:rPr lang="fr-FR" sz="2000" dirty="0">
                <a:latin typeface="Calibri" panose="020F0502020204030204" pitchFamily="34" charset="0"/>
                <a:ea typeface="Calibri" panose="020F0502020204030204" pitchFamily="34" charset="0"/>
                <a:cs typeface="Calibri" panose="020F0502020204030204" pitchFamily="34" charset="0"/>
              </a:rPr>
              <a:t> devra exister et correspondre au grade de l’agent</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A défaut, l’agent sera </a:t>
            </a:r>
            <a:r>
              <a:rPr lang="fr-FR" sz="1800" b="1" dirty="0">
                <a:latin typeface="Calibri" panose="020F0502020204030204" pitchFamily="34" charset="0"/>
                <a:ea typeface="Calibri" panose="020F0502020204030204" pitchFamily="34" charset="0"/>
                <a:cs typeface="Calibri" panose="020F0502020204030204" pitchFamily="34" charset="0"/>
              </a:rPr>
              <a:t>maintenu en position de disponibilité </a:t>
            </a:r>
            <a:r>
              <a:rPr lang="fr-FR" sz="1800" dirty="0">
                <a:latin typeface="Calibri" panose="020F0502020204030204" pitchFamily="34" charset="0"/>
                <a:ea typeface="Calibri" panose="020F0502020204030204" pitchFamily="34" charset="0"/>
                <a:cs typeface="Calibri" panose="020F0502020204030204" pitchFamily="34" charset="0"/>
              </a:rPr>
              <a:t>et sera alors prioritaire sur toutes les créations de poste correspondant à son grade au sein de la collectivité</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L’agent maintenu en disponibilité faute de poste pourra percevoir les ARE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 l’agent en disponibilité </a:t>
            </a:r>
            <a:r>
              <a:rPr lang="fr-FR" sz="2000" b="1" dirty="0">
                <a:latin typeface="Calibri" panose="020F0502020204030204" pitchFamily="34" charset="0"/>
                <a:ea typeface="Calibri" panose="020F0502020204030204" pitchFamily="34" charset="0"/>
                <a:cs typeface="Calibri" panose="020F0502020204030204" pitchFamily="34" charset="0"/>
              </a:rPr>
              <a:t>demande sa mutation</a:t>
            </a:r>
            <a:r>
              <a:rPr lang="fr-FR" sz="2000" dirty="0">
                <a:latin typeface="Calibri" panose="020F0502020204030204" pitchFamily="34" charset="0"/>
                <a:ea typeface="Calibri" panose="020F0502020204030204" pitchFamily="34" charset="0"/>
                <a:cs typeface="Calibri" panose="020F0502020204030204" pitchFamily="34" charset="0"/>
              </a:rPr>
              <a:t>, il n’a pas l’obligation de réintégrer sa collectivité d’origine et pourra directement être radié pour mutation (</a:t>
            </a:r>
            <a:r>
              <a:rPr lang="fr-FR" sz="2000" dirty="0">
                <a:latin typeface="Calibri" panose="020F0502020204030204" pitchFamily="34" charset="0"/>
                <a:ea typeface="Calibri" panose="020F0502020204030204" pitchFamily="34" charset="0"/>
                <a:cs typeface="Calibri" panose="020F0502020204030204" pitchFamily="34" charset="0"/>
                <a:hlinkClick r:id="rId3"/>
              </a:rPr>
              <a:t>QE n°7522 publiée au JO du Sénat du 05 avril 1990</a:t>
            </a:r>
            <a:r>
              <a:rPr lang="fr-FR" sz="2000" dirty="0">
                <a:latin typeface="Calibri" panose="020F0502020204030204" pitchFamily="34" charset="0"/>
                <a:ea typeface="Calibri" panose="020F0502020204030204" pitchFamily="34" charset="0"/>
                <a:cs typeface="Calibri" panose="020F0502020204030204" pitchFamily="34" charset="0"/>
              </a:rPr>
              <a:t>)</a:t>
            </a: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CDE9F050-6A7F-C65D-FCB5-83CE62E76D53}"/>
              </a:ext>
            </a:extLst>
          </p:cNvPr>
          <p:cNvSpPr>
            <a:spLocks noGrp="1"/>
          </p:cNvSpPr>
          <p:nvPr>
            <p:ph type="sldNum" sz="quarter" idx="12"/>
          </p:nvPr>
        </p:nvSpPr>
        <p:spPr/>
        <p:txBody>
          <a:bodyPr/>
          <a:lstStyle/>
          <a:p>
            <a:fld id="{35CA00EC-326F-4234-9D5F-DAF858FD0017}" type="slidenum">
              <a:rPr lang="fr-FR" smtClean="0"/>
              <a:t>35</a:t>
            </a:fld>
            <a:endParaRPr lang="fr-FR"/>
          </a:p>
        </p:txBody>
      </p:sp>
      <p:sp>
        <p:nvSpPr>
          <p:cNvPr id="6" name="Triangle rectangle 5">
            <a:extLst>
              <a:ext uri="{FF2B5EF4-FFF2-40B4-BE49-F238E27FC236}">
                <a16:creationId xmlns:a16="http://schemas.microsoft.com/office/drawing/2014/main" id="{70600663-D17B-268B-719B-82DCD64A5D90}"/>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121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BDBB-F4A3-336D-86D0-3EF1AB4DD3DA}"/>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A98C7C0A-D502-7988-075C-F68D7C292D8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BD723F8-A38D-5A4D-D4DD-F5539310EA5D}"/>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mobilité des agents contractuels</a:t>
            </a:r>
          </a:p>
        </p:txBody>
      </p:sp>
      <p:sp>
        <p:nvSpPr>
          <p:cNvPr id="5" name="Espace réservé du numéro de diapositive 4">
            <a:extLst>
              <a:ext uri="{FF2B5EF4-FFF2-40B4-BE49-F238E27FC236}">
                <a16:creationId xmlns:a16="http://schemas.microsoft.com/office/drawing/2014/main" id="{5C31D7F1-AABA-5343-4725-429149E4B6A8}"/>
              </a:ext>
            </a:extLst>
          </p:cNvPr>
          <p:cNvSpPr>
            <a:spLocks noGrp="1"/>
          </p:cNvSpPr>
          <p:nvPr>
            <p:ph type="sldNum" sz="quarter" idx="12"/>
          </p:nvPr>
        </p:nvSpPr>
        <p:spPr/>
        <p:txBody>
          <a:bodyPr/>
          <a:lstStyle/>
          <a:p>
            <a:fld id="{35CA00EC-326F-4234-9D5F-DAF858FD0017}" type="slidenum">
              <a:rPr lang="fr-FR" smtClean="0"/>
              <a:t>36</a:t>
            </a:fld>
            <a:endParaRPr lang="fr-FR"/>
          </a:p>
        </p:txBody>
      </p:sp>
      <p:sp>
        <p:nvSpPr>
          <p:cNvPr id="6" name="Triangle rectangle 5">
            <a:extLst>
              <a:ext uri="{FF2B5EF4-FFF2-40B4-BE49-F238E27FC236}">
                <a16:creationId xmlns:a16="http://schemas.microsoft.com/office/drawing/2014/main" id="{0F6328C8-8EAA-F8E0-D54F-9B4454CE084D}"/>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2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4E0A-69E7-21F5-FD90-1D04723AC48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E8C3C8C5-849F-853E-F635-BEDACFCE793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21027B42-F91B-996C-19A8-89A1F670470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mobilité des agents contractuels</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Seuls les agents en CDI peuvent bénéficier d’une mobilité selon trois dispositifs :</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La mise à disposition</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 congé de mobilité</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La portabilité du CDI</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 </a:t>
            </a:r>
            <a:r>
              <a:rPr lang="fr-FR" sz="2000" b="1" i="1" dirty="0">
                <a:latin typeface="Calibri" panose="020F0502020204030204" pitchFamily="34" charset="0"/>
                <a:ea typeface="Calibri" panose="020F0502020204030204" pitchFamily="34" charset="0"/>
                <a:cs typeface="Calibri" panose="020F0502020204030204" pitchFamily="34" charset="0"/>
              </a:rPr>
              <a:t>mise à disposition </a:t>
            </a:r>
            <a:r>
              <a:rPr lang="fr-FR" sz="2000" dirty="0">
                <a:latin typeface="Calibri" panose="020F0502020204030204" pitchFamily="34" charset="0"/>
                <a:ea typeface="Calibri" panose="020F0502020204030204" pitchFamily="34" charset="0"/>
                <a:cs typeface="Calibri" panose="020F0502020204030204" pitchFamily="34" charset="0"/>
              </a:rPr>
              <a:t>s’effectue selon les mêmes modalités que pour les agents fonctionnaires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Elle ne peut intervenir que dans la fonction publique territoriale et donne lieu à remboursement de la rémunération par la collectivité d’accueil (sauf accord de la collectivité d’origine)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Dure au maximum </a:t>
            </a:r>
            <a:r>
              <a:rPr lang="fr-FR" sz="1800" b="1" dirty="0">
                <a:latin typeface="Calibri" panose="020F0502020204030204" pitchFamily="34" charset="0"/>
                <a:ea typeface="Calibri" panose="020F0502020204030204" pitchFamily="34" charset="0"/>
                <a:cs typeface="Calibri" panose="020F0502020204030204" pitchFamily="34" charset="0"/>
              </a:rPr>
              <a:t>3 ans </a:t>
            </a:r>
            <a:r>
              <a:rPr lang="fr-FR" sz="1800" dirty="0">
                <a:latin typeface="Calibri" panose="020F0502020204030204" pitchFamily="34" charset="0"/>
                <a:ea typeface="Calibri" panose="020F0502020204030204" pitchFamily="34" charset="0"/>
                <a:cs typeface="Calibri" panose="020F0502020204030204" pitchFamily="34" charset="0"/>
              </a:rPr>
              <a:t>renouvelables dans la limite totale de </a:t>
            </a:r>
            <a:r>
              <a:rPr lang="fr-FR" sz="1800" b="1" dirty="0">
                <a:latin typeface="Calibri" panose="020F0502020204030204" pitchFamily="34" charset="0"/>
                <a:ea typeface="Calibri" panose="020F0502020204030204" pitchFamily="34" charset="0"/>
                <a:cs typeface="Calibri" panose="020F0502020204030204" pitchFamily="34" charset="0"/>
              </a:rPr>
              <a:t>10 ans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A la fin de la mise à disposition, l’agent est réemployé sur son poste ou, à défaut, sur un poste équivalent</a:t>
            </a:r>
          </a:p>
        </p:txBody>
      </p:sp>
      <p:sp>
        <p:nvSpPr>
          <p:cNvPr id="5" name="Espace réservé du numéro de diapositive 4">
            <a:extLst>
              <a:ext uri="{FF2B5EF4-FFF2-40B4-BE49-F238E27FC236}">
                <a16:creationId xmlns:a16="http://schemas.microsoft.com/office/drawing/2014/main" id="{A2993277-2221-EAED-B1BD-D4A5607D58E7}"/>
              </a:ext>
            </a:extLst>
          </p:cNvPr>
          <p:cNvSpPr>
            <a:spLocks noGrp="1"/>
          </p:cNvSpPr>
          <p:nvPr>
            <p:ph type="sldNum" sz="quarter" idx="12"/>
          </p:nvPr>
        </p:nvSpPr>
        <p:spPr/>
        <p:txBody>
          <a:bodyPr/>
          <a:lstStyle/>
          <a:p>
            <a:fld id="{35CA00EC-326F-4234-9D5F-DAF858FD0017}" type="slidenum">
              <a:rPr lang="fr-FR" smtClean="0"/>
              <a:t>37</a:t>
            </a:fld>
            <a:endParaRPr lang="fr-FR"/>
          </a:p>
        </p:txBody>
      </p:sp>
      <p:sp>
        <p:nvSpPr>
          <p:cNvPr id="6" name="Triangle rectangle 5">
            <a:extLst>
              <a:ext uri="{FF2B5EF4-FFF2-40B4-BE49-F238E27FC236}">
                <a16:creationId xmlns:a16="http://schemas.microsoft.com/office/drawing/2014/main" id="{6B8F32E0-1FEF-EAD4-BBD6-118CAD7FD14E}"/>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26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C0D9-1799-4815-70BC-E998D6909773}"/>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85C34C3-ACB2-76FF-2B44-77EFED7D26C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350F1D85-0972-94E3-D248-A6B73F21E33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mobilité des agents contractuels</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Le </a:t>
            </a:r>
            <a:r>
              <a:rPr lang="fr-FR" sz="2000" b="1" i="1" dirty="0">
                <a:latin typeface="Calibri" panose="020F0502020204030204" pitchFamily="34" charset="0"/>
                <a:ea typeface="Calibri" panose="020F0502020204030204" pitchFamily="34" charset="0"/>
                <a:cs typeface="Calibri" panose="020F0502020204030204" pitchFamily="34" charset="0"/>
              </a:rPr>
              <a:t>congé de mobilité </a:t>
            </a:r>
            <a:r>
              <a:rPr lang="fr-FR" sz="2000" dirty="0">
                <a:latin typeface="Calibri" panose="020F0502020204030204" pitchFamily="34" charset="0"/>
                <a:ea typeface="Calibri" panose="020F0502020204030204" pitchFamily="34" charset="0"/>
                <a:cs typeface="Calibri" panose="020F0502020204030204" pitchFamily="34" charset="0"/>
              </a:rPr>
              <a:t>permet à l’agent en CDI d’être recruté par une autre administration tout en conservant la possibilité de retrouver son emploi précédent</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Peut intervenir auprès de l’ensemble de la fonction publique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Peut durer 3 ans maximum, renouvelable dans la limite de 6 ans sur demande de l’agent au moins deux mois avant le terme de la période en cours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 réemploi se fait sous condition des nécessités de service et sur demande de l’agent au moins deux mois avant le terme de la période en cours</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A défaut de demande de l’agent quant au renouvellement ou au réemploi, il sera considéré comme démissionnaire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Pour bénéficier d’un second congé de mobilité, l’agent devra reprendre ses fonctions pendant au moins trois ans</a:t>
            </a:r>
          </a:p>
        </p:txBody>
      </p:sp>
      <p:sp>
        <p:nvSpPr>
          <p:cNvPr id="5" name="Espace réservé du numéro de diapositive 4">
            <a:extLst>
              <a:ext uri="{FF2B5EF4-FFF2-40B4-BE49-F238E27FC236}">
                <a16:creationId xmlns:a16="http://schemas.microsoft.com/office/drawing/2014/main" id="{714301FE-50F7-8097-7F7C-FFB336E5B79A}"/>
              </a:ext>
            </a:extLst>
          </p:cNvPr>
          <p:cNvSpPr>
            <a:spLocks noGrp="1"/>
          </p:cNvSpPr>
          <p:nvPr>
            <p:ph type="sldNum" sz="quarter" idx="12"/>
          </p:nvPr>
        </p:nvSpPr>
        <p:spPr/>
        <p:txBody>
          <a:bodyPr/>
          <a:lstStyle/>
          <a:p>
            <a:fld id="{35CA00EC-326F-4234-9D5F-DAF858FD0017}" type="slidenum">
              <a:rPr lang="fr-FR" smtClean="0"/>
              <a:t>38</a:t>
            </a:fld>
            <a:endParaRPr lang="fr-FR"/>
          </a:p>
        </p:txBody>
      </p:sp>
      <p:sp>
        <p:nvSpPr>
          <p:cNvPr id="6" name="Triangle rectangle 5">
            <a:extLst>
              <a:ext uri="{FF2B5EF4-FFF2-40B4-BE49-F238E27FC236}">
                <a16:creationId xmlns:a16="http://schemas.microsoft.com/office/drawing/2014/main" id="{3131BEFA-3191-A97E-9545-AB5DC1D5574D}"/>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456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8999-821E-0EF5-B64D-2441DEE83FA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F1BBC26F-DA07-E56C-3ACF-E009500BA9A9}"/>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D58B91E-26C0-7563-CF63-0D49FD9B7787}"/>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La mobilité des agents contractuels</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La </a:t>
            </a:r>
            <a:r>
              <a:rPr lang="fr-FR" sz="2000" b="1" i="1" dirty="0">
                <a:latin typeface="Calibri" panose="020F0502020204030204" pitchFamily="34" charset="0"/>
                <a:ea typeface="Calibri" panose="020F0502020204030204" pitchFamily="34" charset="0"/>
                <a:cs typeface="Calibri" panose="020F0502020204030204" pitchFamily="34" charset="0"/>
              </a:rPr>
              <a:t>portabilité du CDI </a:t>
            </a:r>
            <a:r>
              <a:rPr lang="fr-FR" sz="2000" dirty="0">
                <a:latin typeface="Calibri" panose="020F0502020204030204" pitchFamily="34" charset="0"/>
                <a:ea typeface="Calibri" panose="020F0502020204030204" pitchFamily="34" charset="0"/>
                <a:cs typeface="Calibri" panose="020F0502020204030204" pitchFamily="34" charset="0"/>
              </a:rPr>
              <a:t>permet à l’agent de conserver les bénéfices de son contrat en changeant d’emploi</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 nouvel employeur peut proposer un CDI, mais n’y est en rien obligé (possibilité alors de demander un congé de mobilité)</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 nouveau CDI proposé doit l’être sur le fondement de l’article L.332-8 du CGFP (le nouvel employeur doit justifier de l’un des cas de recrutement listé à cet article) ou sur le fondement de ses équivalents pour les autres versants de la fonction publique</a:t>
            </a:r>
          </a:p>
          <a:p>
            <a:pPr lvl="2" algn="just">
              <a:spcBef>
                <a:spcPts val="1200"/>
              </a:spcBef>
              <a:buClr>
                <a:srgbClr val="C00000"/>
              </a:buClr>
            </a:pPr>
            <a:r>
              <a:rPr lang="fr-FR" sz="1800" dirty="0">
                <a:latin typeface="Calibri" panose="020F0502020204030204" pitchFamily="34" charset="0"/>
                <a:ea typeface="Calibri" panose="020F0502020204030204" pitchFamily="34" charset="0"/>
                <a:cs typeface="Calibri" panose="020F0502020204030204" pitchFamily="34" charset="0"/>
              </a:rPr>
              <a:t>Le nouvel emploi doit être </a:t>
            </a:r>
            <a:r>
              <a:rPr lang="fr-FR" sz="1800" b="1" i="1" dirty="0">
                <a:latin typeface="Calibri" panose="020F0502020204030204" pitchFamily="34" charset="0"/>
                <a:ea typeface="Calibri" panose="020F0502020204030204" pitchFamily="34" charset="0"/>
                <a:cs typeface="Calibri" panose="020F0502020204030204" pitchFamily="34" charset="0"/>
              </a:rPr>
              <a:t>de la même catégorie hiérarchique </a:t>
            </a:r>
            <a:r>
              <a:rPr lang="fr-FR" sz="1800" dirty="0">
                <a:latin typeface="Calibri" panose="020F0502020204030204" pitchFamily="34" charset="0"/>
                <a:ea typeface="Calibri" panose="020F0502020204030204" pitchFamily="34" charset="0"/>
                <a:cs typeface="Calibri" panose="020F0502020204030204" pitchFamily="34" charset="0"/>
              </a:rPr>
              <a:t>que l’emploi d’origine</a:t>
            </a:r>
          </a:p>
        </p:txBody>
      </p:sp>
      <p:sp>
        <p:nvSpPr>
          <p:cNvPr id="5" name="Espace réservé du numéro de diapositive 4">
            <a:extLst>
              <a:ext uri="{FF2B5EF4-FFF2-40B4-BE49-F238E27FC236}">
                <a16:creationId xmlns:a16="http://schemas.microsoft.com/office/drawing/2014/main" id="{0FC9E83C-2DEA-CDCA-1737-AB059626271B}"/>
              </a:ext>
            </a:extLst>
          </p:cNvPr>
          <p:cNvSpPr>
            <a:spLocks noGrp="1"/>
          </p:cNvSpPr>
          <p:nvPr>
            <p:ph type="sldNum" sz="quarter" idx="12"/>
          </p:nvPr>
        </p:nvSpPr>
        <p:spPr/>
        <p:txBody>
          <a:bodyPr/>
          <a:lstStyle/>
          <a:p>
            <a:fld id="{35CA00EC-326F-4234-9D5F-DAF858FD0017}" type="slidenum">
              <a:rPr lang="fr-FR" smtClean="0"/>
              <a:t>39</a:t>
            </a:fld>
            <a:endParaRPr lang="fr-FR"/>
          </a:p>
        </p:txBody>
      </p:sp>
      <p:sp>
        <p:nvSpPr>
          <p:cNvPr id="6" name="Triangle rectangle 5">
            <a:extLst>
              <a:ext uri="{FF2B5EF4-FFF2-40B4-BE49-F238E27FC236}">
                <a16:creationId xmlns:a16="http://schemas.microsoft.com/office/drawing/2014/main" id="{69137140-2A04-D237-9C5F-0A017460B4D0}"/>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627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B7FA-7C09-3B82-25DC-05773F394DF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6FC09BB-79F6-5E4C-3683-D6C7154934EA}"/>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45ACDF21-5763-CC10-31C4-0B60AA75D68F}"/>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Article 2 du décret n°86-68 du 13 janvier 1986</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457200" lvl="1" indent="0" algn="just">
              <a:buClr>
                <a:srgbClr val="C00000"/>
              </a:buClr>
              <a:buNone/>
            </a:pPr>
            <a:endParaRPr lang="fr-FR" sz="2400" dirty="0"/>
          </a:p>
          <a:p>
            <a:pPr marL="457200" lvl="1" indent="0" algn="just">
              <a:buClr>
                <a:srgbClr val="C00000"/>
              </a:buClr>
              <a:buNone/>
            </a:pPr>
            <a:endParaRPr lang="fr-FR" dirty="0"/>
          </a:p>
          <a:p>
            <a:pPr marL="457200" lvl="1" indent="0" algn="just">
              <a:buClr>
                <a:srgbClr val="C00000"/>
              </a:buClr>
              <a:buNone/>
            </a:pPr>
            <a:r>
              <a:rPr lang="fr-FR" sz="2400" dirty="0"/>
              <a:t>Le détachement est une position statutaire permettant à un fonctionnaire de quitter temporairement son poste et son cadre d’emploi pour exercer un autre emploi, tout en conservant ses droits à l’avancement et à la retraite dans sa collectivité d’origine</a:t>
            </a:r>
          </a:p>
          <a:p>
            <a:pPr marL="457200" lvl="1" indent="0" algn="just">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4D2B8867-08CC-29B8-84C3-7FB25DFBDC24}"/>
              </a:ext>
            </a:extLst>
          </p:cNvPr>
          <p:cNvSpPr>
            <a:spLocks noGrp="1"/>
          </p:cNvSpPr>
          <p:nvPr>
            <p:ph type="sldNum" sz="quarter" idx="12"/>
          </p:nvPr>
        </p:nvSpPr>
        <p:spPr/>
        <p:txBody>
          <a:bodyPr/>
          <a:lstStyle/>
          <a:p>
            <a:fld id="{35CA00EC-326F-4234-9D5F-DAF858FD0017}" type="slidenum">
              <a:rPr lang="fr-FR" smtClean="0"/>
              <a:t>4</a:t>
            </a:fld>
            <a:endParaRPr lang="fr-FR"/>
          </a:p>
        </p:txBody>
      </p:sp>
      <p:sp>
        <p:nvSpPr>
          <p:cNvPr id="6" name="Triangle rectangle 5">
            <a:extLst>
              <a:ext uri="{FF2B5EF4-FFF2-40B4-BE49-F238E27FC236}">
                <a16:creationId xmlns:a16="http://schemas.microsoft.com/office/drawing/2014/main" id="{833D9573-C2F3-0805-E2D7-61EB085886E7}"/>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03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3200" b="1" cap="small" dirty="0">
                <a:solidFill>
                  <a:schemeClr val="accent5">
                    <a:lumMod val="50000"/>
                  </a:schemeClr>
                </a:solidFill>
                <a:latin typeface="Century Gothic" panose="020B0502020202020204" pitchFamily="34" charset="0"/>
                <a:cs typeface="Times New Roman" panose="02020603050405020304" pitchFamily="18" charset="0"/>
              </a:rPr>
              <a:t>ACTUALITES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pic>
        <p:nvPicPr>
          <p:cNvPr id="5" name="Image 4" descr="Une image contenant texte, Police, blanc, Graphique&#10;&#10;Le contenu généré par l’IA peut être incorrect.">
            <a:extLst>
              <a:ext uri="{FF2B5EF4-FFF2-40B4-BE49-F238E27FC236}">
                <a16:creationId xmlns:a16="http://schemas.microsoft.com/office/drawing/2014/main" id="{E993AA65-A03B-C9CE-7F3C-44666E41E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9875" y="190441"/>
            <a:ext cx="1514475" cy="1514475"/>
          </a:xfrm>
          <a:prstGeom prst="rect">
            <a:avLst/>
          </a:prstGeom>
        </p:spPr>
      </p:pic>
    </p:spTree>
    <p:extLst>
      <p:ext uri="{BB962C8B-B14F-4D97-AF65-F5344CB8AC3E}">
        <p14:creationId xmlns:p14="http://schemas.microsoft.com/office/powerpoint/2010/main" val="23612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41</a:t>
            </a:fld>
            <a:endParaRPr lang="fr-FR"/>
          </a:p>
        </p:txBody>
      </p:sp>
      <p:sp>
        <p:nvSpPr>
          <p:cNvPr id="6" name="Triangle rectangle 5"/>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17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B7FA-7C09-3B82-25DC-05773F394DF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76FC09BB-79F6-5E4C-3683-D6C7154934EA}"/>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45ACDF21-5763-CC10-31C4-0B60AA75D68F}"/>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A compter du 1</a:t>
            </a:r>
            <a:r>
              <a:rPr lang="fr-FR" sz="2000" baseline="30000" dirty="0"/>
              <a:t>er</a:t>
            </a:r>
            <a:r>
              <a:rPr lang="fr-FR" sz="2000" dirty="0"/>
              <a:t> mars 2025 :</a:t>
            </a:r>
          </a:p>
          <a:p>
            <a:pPr lvl="1" algn="just">
              <a:buClr>
                <a:srgbClr val="C00000"/>
              </a:buClr>
            </a:pPr>
            <a:endParaRPr lang="fr-FR" sz="2000" i="1" dirty="0">
              <a:latin typeface="Calibri" panose="020F0502020204030204" pitchFamily="34" charset="0"/>
              <a:ea typeface="Calibri" panose="020F0502020204030204" pitchFamily="34" charset="0"/>
              <a:cs typeface="Calibri" panose="020F0502020204030204" pitchFamily="34" charset="0"/>
            </a:endParaRPr>
          </a:p>
          <a:p>
            <a:pPr marL="457200" lvl="1" indent="0" algn="ctr">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Plein traitement </a:t>
            </a:r>
            <a:r>
              <a:rPr lang="fr-FR" sz="2000" dirty="0">
                <a:solidFill>
                  <a:srgbClr val="C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FR"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r-FR" sz="20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90 % du traitement</a:t>
            </a: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endParaRPr lang="fr-FR" sz="2000" i="1"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Concerne :</a:t>
            </a:r>
          </a:p>
          <a:p>
            <a:pPr lvl="2" algn="just">
              <a:buClr>
                <a:srgbClr val="C00000"/>
              </a:buClr>
            </a:pPr>
            <a:r>
              <a:rPr lang="fr-FR" sz="1600" dirty="0">
                <a:latin typeface="Calibri" panose="020F0502020204030204" pitchFamily="34" charset="0"/>
                <a:ea typeface="Calibri" panose="020F0502020204030204" pitchFamily="34" charset="0"/>
                <a:cs typeface="Calibri" panose="020F0502020204030204" pitchFamily="34" charset="0"/>
              </a:rPr>
              <a:t>Fonctionnaires stagiaires et titulaires, CNRACL ou IRCANTEC</a:t>
            </a:r>
          </a:p>
          <a:p>
            <a:pPr lvl="2" algn="just">
              <a:buClr>
                <a:srgbClr val="C00000"/>
              </a:buClr>
            </a:pPr>
            <a:r>
              <a:rPr lang="fr-FR" sz="1600" dirty="0">
                <a:latin typeface="Calibri" panose="020F0502020204030204" pitchFamily="34" charset="0"/>
                <a:ea typeface="Calibri" panose="020F0502020204030204" pitchFamily="34" charset="0"/>
                <a:cs typeface="Calibri" panose="020F0502020204030204" pitchFamily="34" charset="0"/>
              </a:rPr>
              <a:t>Agents contractuels</a:t>
            </a:r>
          </a:p>
          <a:p>
            <a:pPr lvl="2" algn="just">
              <a:buClr>
                <a:srgbClr val="C00000"/>
              </a:buClr>
            </a:pPr>
            <a:endParaRPr lang="fr-FR" sz="16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Les périodes à demi-traitement ne sont pas impactées</a:t>
            </a:r>
          </a:p>
          <a:p>
            <a:pPr lvl="1" algn="just">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Rend obligatoire la prise d’un arrêté (au titre de pièce justificative comptable ayant un impact sur la rémunération)</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1" algn="just">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Impossibilité de délibérer pour maintenir la rémunération à 100% ! </a:t>
            </a:r>
            <a:r>
              <a:rPr lang="fr-FR" sz="1800" dirty="0">
                <a:latin typeface="Calibri" panose="020F0502020204030204" pitchFamily="34" charset="0"/>
                <a:ea typeface="Calibri" panose="020F0502020204030204" pitchFamily="34" charset="0"/>
                <a:cs typeface="Calibri" panose="020F0502020204030204" pitchFamily="34" charset="0"/>
              </a:rPr>
              <a:t>(pas de libre administration)</a:t>
            </a: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4D2B8867-08CC-29B8-84C3-7FB25DFBDC24}"/>
              </a:ext>
            </a:extLst>
          </p:cNvPr>
          <p:cNvSpPr>
            <a:spLocks noGrp="1"/>
          </p:cNvSpPr>
          <p:nvPr>
            <p:ph type="sldNum" sz="quarter" idx="12"/>
          </p:nvPr>
        </p:nvSpPr>
        <p:spPr/>
        <p:txBody>
          <a:bodyPr/>
          <a:lstStyle/>
          <a:p>
            <a:fld id="{35CA00EC-326F-4234-9D5F-DAF858FD0017}" type="slidenum">
              <a:rPr lang="fr-FR" smtClean="0"/>
              <a:t>42</a:t>
            </a:fld>
            <a:endParaRPr lang="fr-FR"/>
          </a:p>
        </p:txBody>
      </p:sp>
      <p:sp>
        <p:nvSpPr>
          <p:cNvPr id="6" name="Triangle rectangle 5">
            <a:extLst>
              <a:ext uri="{FF2B5EF4-FFF2-40B4-BE49-F238E27FC236}">
                <a16:creationId xmlns:a16="http://schemas.microsoft.com/office/drawing/2014/main" id="{833D9573-C2F3-0805-E2D7-61EB085886E7}"/>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39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072D5-8B40-2EAE-816A-9FCB04BF6C6D}"/>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2EC3E37-72DA-399E-7402-2FC0BA96134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B77EB8E-3B6D-CD10-7FAB-C8456CEF74E7}"/>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Réforme applicable à </a:t>
            </a:r>
            <a:r>
              <a:rPr lang="fr-FR" sz="2000" b="1" dirty="0"/>
              <a:t>tout nouvel arrêt de travail</a:t>
            </a:r>
            <a:r>
              <a:rPr lang="fr-FR" sz="2000" dirty="0"/>
              <a:t> intervenant </a:t>
            </a:r>
            <a:r>
              <a:rPr lang="fr-FR" sz="2000" b="1" dirty="0"/>
              <a:t>après le 1</a:t>
            </a:r>
            <a:r>
              <a:rPr lang="fr-FR" sz="2000" b="1" baseline="30000" dirty="0"/>
              <a:t>er</a:t>
            </a:r>
            <a:r>
              <a:rPr lang="fr-FR" sz="2000" b="1" dirty="0"/>
              <a:t> mars 2025</a:t>
            </a:r>
            <a:r>
              <a:rPr lang="fr-FR" sz="2000" dirty="0"/>
              <a:t>, qu’il s’agisse d’un </a:t>
            </a:r>
            <a:r>
              <a:rPr lang="fr-FR" sz="2000" u="sng" dirty="0"/>
              <a:t>arrêt initial</a:t>
            </a:r>
            <a:r>
              <a:rPr lang="fr-FR" sz="2000" dirty="0"/>
              <a:t> ou </a:t>
            </a:r>
            <a:r>
              <a:rPr lang="fr-FR" sz="2000" u="sng" dirty="0"/>
              <a:t>d’une prolongation</a:t>
            </a:r>
            <a:endParaRPr lang="fr-FR" sz="2000" dirty="0"/>
          </a:p>
          <a:p>
            <a:pPr lvl="1" algn="just">
              <a:buClr>
                <a:srgbClr val="C00000"/>
              </a:buClr>
            </a:pPr>
            <a:endParaRPr lang="fr-FR" sz="2000" dirty="0"/>
          </a:p>
          <a:p>
            <a:pPr lvl="1" algn="just">
              <a:buClr>
                <a:srgbClr val="C00000"/>
              </a:buClr>
            </a:pPr>
            <a:r>
              <a:rPr lang="fr-FR" sz="2000" i="1" dirty="0"/>
              <a:t>Exemple :</a:t>
            </a:r>
            <a:endParaRPr lang="fr-FR" sz="2000" dirty="0"/>
          </a:p>
          <a:p>
            <a:pPr lvl="1" algn="just">
              <a:buClr>
                <a:srgbClr val="C00000"/>
              </a:buClr>
            </a:pPr>
            <a:endParaRPr lang="fr-FR" sz="2000" i="1" dirty="0"/>
          </a:p>
          <a:p>
            <a:pPr lvl="2" algn="just">
              <a:buClr>
                <a:srgbClr val="C00000"/>
              </a:buClr>
            </a:pPr>
            <a:endParaRPr lang="fr-FR" sz="1600" dirty="0"/>
          </a:p>
        </p:txBody>
      </p:sp>
      <p:sp>
        <p:nvSpPr>
          <p:cNvPr id="5" name="Espace réservé du numéro de diapositive 4">
            <a:extLst>
              <a:ext uri="{FF2B5EF4-FFF2-40B4-BE49-F238E27FC236}">
                <a16:creationId xmlns:a16="http://schemas.microsoft.com/office/drawing/2014/main" id="{CD2AD4E1-570D-6F75-4B9C-5EBB09EF85DF}"/>
              </a:ext>
            </a:extLst>
          </p:cNvPr>
          <p:cNvSpPr>
            <a:spLocks noGrp="1"/>
          </p:cNvSpPr>
          <p:nvPr>
            <p:ph type="sldNum" sz="quarter" idx="12"/>
          </p:nvPr>
        </p:nvSpPr>
        <p:spPr/>
        <p:txBody>
          <a:bodyPr/>
          <a:lstStyle/>
          <a:p>
            <a:fld id="{35CA00EC-326F-4234-9D5F-DAF858FD0017}" type="slidenum">
              <a:rPr lang="fr-FR" smtClean="0"/>
              <a:t>43</a:t>
            </a:fld>
            <a:endParaRPr lang="fr-FR"/>
          </a:p>
        </p:txBody>
      </p:sp>
      <p:sp>
        <p:nvSpPr>
          <p:cNvPr id="6" name="Triangle rectangle 5">
            <a:extLst>
              <a:ext uri="{FF2B5EF4-FFF2-40B4-BE49-F238E27FC236}">
                <a16:creationId xmlns:a16="http://schemas.microsoft.com/office/drawing/2014/main" id="{3ABB7669-A830-8B35-4E2B-7C5EBA9D4AB7}"/>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noir, obscurité&#10;&#10;Le contenu généré par l’IA peut être incorrect.">
            <a:extLst>
              <a:ext uri="{FF2B5EF4-FFF2-40B4-BE49-F238E27FC236}">
                <a16:creationId xmlns:a16="http://schemas.microsoft.com/office/drawing/2014/main" id="{37BCAC48-DDF5-F969-8A80-E7A08A3F4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588" y="3542190"/>
            <a:ext cx="1057089" cy="1343668"/>
          </a:xfrm>
          <a:prstGeom prst="rect">
            <a:avLst/>
          </a:prstGeom>
        </p:spPr>
      </p:pic>
      <p:pic>
        <p:nvPicPr>
          <p:cNvPr id="9" name="Image 8" descr="Une image contenant noir, obscurité&#10;&#10;Le contenu généré par l’IA peut être incorrect.">
            <a:extLst>
              <a:ext uri="{FF2B5EF4-FFF2-40B4-BE49-F238E27FC236}">
                <a16:creationId xmlns:a16="http://schemas.microsoft.com/office/drawing/2014/main" id="{4DC1E7F8-FCB7-FB74-5F5C-AE7223CD3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049" y="3542187"/>
            <a:ext cx="1057090" cy="1343669"/>
          </a:xfrm>
          <a:prstGeom prst="rect">
            <a:avLst/>
          </a:prstGeom>
        </p:spPr>
      </p:pic>
      <p:sp>
        <p:nvSpPr>
          <p:cNvPr id="10" name="ZoneTexte 9">
            <a:extLst>
              <a:ext uri="{FF2B5EF4-FFF2-40B4-BE49-F238E27FC236}">
                <a16:creationId xmlns:a16="http://schemas.microsoft.com/office/drawing/2014/main" id="{050C493A-AFAE-A8F1-806B-6B450D0E7B18}"/>
              </a:ext>
            </a:extLst>
          </p:cNvPr>
          <p:cNvSpPr txBox="1"/>
          <p:nvPr/>
        </p:nvSpPr>
        <p:spPr>
          <a:xfrm>
            <a:off x="1471555" y="5019675"/>
            <a:ext cx="4038600" cy="1477328"/>
          </a:xfrm>
          <a:prstGeom prst="rect">
            <a:avLst/>
          </a:prstGeom>
          <a:noFill/>
        </p:spPr>
        <p:txBody>
          <a:bodyPr wrap="square" rtlCol="0">
            <a:spAutoFit/>
          </a:bodyPr>
          <a:lstStyle/>
          <a:p>
            <a:pPr algn="ctr"/>
            <a:r>
              <a:rPr lang="fr-FR" b="1" dirty="0"/>
              <a:t>1</a:t>
            </a:r>
            <a:r>
              <a:rPr lang="fr-FR" b="1" baseline="30000" dirty="0"/>
              <a:t>er</a:t>
            </a:r>
            <a:r>
              <a:rPr lang="fr-FR" b="1" dirty="0"/>
              <a:t> arrêt :</a:t>
            </a:r>
            <a:endParaRPr lang="fr-FR" dirty="0"/>
          </a:p>
          <a:p>
            <a:pPr algn="ctr"/>
            <a:r>
              <a:rPr lang="fr-FR" dirty="0"/>
              <a:t>Du 16 février 2025 au 19 mars 2025</a:t>
            </a:r>
          </a:p>
          <a:p>
            <a:endParaRPr lang="fr-FR" dirty="0"/>
          </a:p>
          <a:p>
            <a:pPr algn="ctr"/>
            <a:r>
              <a:rPr lang="fr-FR" dirty="0"/>
              <a:t>L’arrêt est intervenu </a:t>
            </a:r>
            <a:r>
              <a:rPr lang="fr-FR" u="sng" dirty="0"/>
              <a:t>avant</a:t>
            </a:r>
            <a:r>
              <a:rPr lang="fr-FR" dirty="0"/>
              <a:t> la réforme, l’agent reste à </a:t>
            </a:r>
            <a:r>
              <a:rPr lang="fr-FR" b="1" dirty="0"/>
              <a:t>plein traitement</a:t>
            </a:r>
            <a:endParaRPr lang="fr-FR" dirty="0"/>
          </a:p>
        </p:txBody>
      </p:sp>
      <p:sp>
        <p:nvSpPr>
          <p:cNvPr id="11" name="ZoneTexte 10">
            <a:extLst>
              <a:ext uri="{FF2B5EF4-FFF2-40B4-BE49-F238E27FC236}">
                <a16:creationId xmlns:a16="http://schemas.microsoft.com/office/drawing/2014/main" id="{DADB6BA8-97D2-DBF2-1E10-3195FA986820}"/>
              </a:ext>
            </a:extLst>
          </p:cNvPr>
          <p:cNvSpPr txBox="1"/>
          <p:nvPr/>
        </p:nvSpPr>
        <p:spPr>
          <a:xfrm>
            <a:off x="6897294" y="5019675"/>
            <a:ext cx="4038600" cy="1477328"/>
          </a:xfrm>
          <a:prstGeom prst="rect">
            <a:avLst/>
          </a:prstGeom>
          <a:noFill/>
        </p:spPr>
        <p:txBody>
          <a:bodyPr wrap="square" rtlCol="0">
            <a:spAutoFit/>
          </a:bodyPr>
          <a:lstStyle/>
          <a:p>
            <a:pPr algn="ctr"/>
            <a:r>
              <a:rPr lang="fr-FR" b="1" dirty="0"/>
              <a:t>2</a:t>
            </a:r>
            <a:r>
              <a:rPr lang="fr-FR" b="1" baseline="30000" dirty="0"/>
              <a:t>ème</a:t>
            </a:r>
            <a:r>
              <a:rPr lang="fr-FR" b="1" dirty="0"/>
              <a:t> arrêt (prolongation) :</a:t>
            </a:r>
            <a:endParaRPr lang="fr-FR" dirty="0"/>
          </a:p>
          <a:p>
            <a:pPr algn="ctr"/>
            <a:r>
              <a:rPr lang="fr-FR" dirty="0"/>
              <a:t>Du 20 mars 2025 au 1</a:t>
            </a:r>
            <a:r>
              <a:rPr lang="fr-FR" baseline="30000" dirty="0"/>
              <a:t>er</a:t>
            </a:r>
            <a:r>
              <a:rPr lang="fr-FR" dirty="0"/>
              <a:t> avril 2025</a:t>
            </a:r>
          </a:p>
          <a:p>
            <a:endParaRPr lang="fr-FR" dirty="0"/>
          </a:p>
          <a:p>
            <a:pPr algn="ctr"/>
            <a:r>
              <a:rPr lang="fr-FR" dirty="0"/>
              <a:t>L’arrêt est intervenu </a:t>
            </a:r>
            <a:r>
              <a:rPr lang="fr-FR" u="sng" dirty="0"/>
              <a:t>après</a:t>
            </a:r>
            <a:r>
              <a:rPr lang="fr-FR" dirty="0"/>
              <a:t> la réforme, l’agent basculera à </a:t>
            </a:r>
            <a:r>
              <a:rPr lang="fr-FR" b="1" dirty="0"/>
              <a:t>90% du traitement</a:t>
            </a:r>
            <a:endParaRPr lang="fr-FR" dirty="0"/>
          </a:p>
        </p:txBody>
      </p:sp>
    </p:spTree>
    <p:extLst>
      <p:ext uri="{BB962C8B-B14F-4D97-AF65-F5344CB8AC3E}">
        <p14:creationId xmlns:p14="http://schemas.microsoft.com/office/powerpoint/2010/main" val="8958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3235-F97C-26D2-42B8-862BA0F0C9C7}"/>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079CF33-9B6A-02FB-73CB-6E394959ECD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DEE30C1-3704-385D-262C-D90A277250E9}"/>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Réforme ne concernant que les congés de maladie ordinaire</a:t>
            </a:r>
          </a:p>
          <a:p>
            <a:pPr lvl="2" algn="just">
              <a:buClr>
                <a:srgbClr val="C00000"/>
              </a:buClr>
            </a:pPr>
            <a:r>
              <a:rPr lang="fr-FR" sz="1600" dirty="0"/>
              <a:t>Ne sont donc pas concernés les autres congés (CLM, CLD, CGM, CITIS, etc.)</a:t>
            </a:r>
          </a:p>
          <a:p>
            <a:pPr lvl="2" algn="just">
              <a:buClr>
                <a:srgbClr val="C00000"/>
              </a:buClr>
            </a:pPr>
            <a:r>
              <a:rPr lang="fr-FR" sz="1600" dirty="0"/>
              <a:t>Les congés pathologiques liés à la maternité ne sont pas non plus concernés</a:t>
            </a:r>
          </a:p>
          <a:p>
            <a:pPr lvl="2" algn="just">
              <a:buClr>
                <a:srgbClr val="C00000"/>
              </a:buClr>
            </a:pPr>
            <a:endParaRPr lang="fr-FR" sz="1600" dirty="0"/>
          </a:p>
          <a:p>
            <a:pPr lvl="2" algn="just">
              <a:buClr>
                <a:srgbClr val="C00000"/>
              </a:buClr>
            </a:pPr>
            <a:r>
              <a:rPr lang="fr-FR" sz="1600" dirty="0"/>
              <a:t>En cas de requalification du congé, un rappel de rémunération sera à faire</a:t>
            </a:r>
          </a:p>
        </p:txBody>
      </p:sp>
    </p:spTree>
    <p:extLst>
      <p:ext uri="{BB962C8B-B14F-4D97-AF65-F5344CB8AC3E}">
        <p14:creationId xmlns:p14="http://schemas.microsoft.com/office/powerpoint/2010/main" val="42512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6B1F-7602-8757-E93F-F136DD2B957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A5846DD3-22DF-9450-6369-58722148E29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BAD8D70-6BAB-24B2-638E-AA212E39E22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Incidences sur la paie :</a:t>
            </a:r>
          </a:p>
          <a:p>
            <a:pPr lvl="1" algn="just">
              <a:buClr>
                <a:srgbClr val="C00000"/>
              </a:buClr>
            </a:pPr>
            <a:endParaRPr lang="fr-FR" sz="2000" dirty="0"/>
          </a:p>
          <a:p>
            <a:pPr lvl="2" algn="just">
              <a:buClr>
                <a:srgbClr val="C00000"/>
              </a:buClr>
            </a:pPr>
            <a:r>
              <a:rPr lang="fr-FR" sz="1800" dirty="0"/>
              <a:t>Eléments abaissés à 90 % :</a:t>
            </a:r>
          </a:p>
          <a:p>
            <a:pPr lvl="3" algn="just">
              <a:buClr>
                <a:srgbClr val="C00000"/>
              </a:buClr>
            </a:pPr>
            <a:r>
              <a:rPr lang="fr-FR" sz="1600" dirty="0"/>
              <a:t>Traitement indiciaire brut</a:t>
            </a:r>
          </a:p>
          <a:p>
            <a:pPr lvl="3" algn="just">
              <a:buClr>
                <a:srgbClr val="C00000"/>
              </a:buClr>
            </a:pPr>
            <a:r>
              <a:rPr lang="fr-FR" sz="1600" dirty="0"/>
              <a:t>NBI</a:t>
            </a:r>
          </a:p>
          <a:p>
            <a:pPr lvl="3" algn="just">
              <a:buClr>
                <a:srgbClr val="C00000"/>
              </a:buClr>
            </a:pPr>
            <a:r>
              <a:rPr lang="fr-FR" sz="1600" dirty="0"/>
              <a:t>Régime indemnitaire (parité avec la FPE)</a:t>
            </a:r>
          </a:p>
          <a:p>
            <a:pPr lvl="3" algn="just">
              <a:buClr>
                <a:srgbClr val="C00000"/>
              </a:buClr>
            </a:pPr>
            <a:r>
              <a:rPr lang="fr-FR" sz="1600" dirty="0"/>
              <a:t>Complément de traitement indiciaire</a:t>
            </a:r>
          </a:p>
          <a:p>
            <a:pPr lvl="3" algn="just">
              <a:buClr>
                <a:srgbClr val="C00000"/>
              </a:buClr>
            </a:pPr>
            <a:r>
              <a:rPr lang="fr-FR" sz="1600" dirty="0"/>
              <a:t>Transfert primes-points</a:t>
            </a:r>
          </a:p>
          <a:p>
            <a:pPr lvl="3" algn="just">
              <a:buClr>
                <a:srgbClr val="C00000"/>
              </a:buClr>
            </a:pPr>
            <a:r>
              <a:rPr lang="fr-FR" sz="1600" dirty="0"/>
              <a:t>Indemnité compensatrice de la hausse de la CSG</a:t>
            </a:r>
          </a:p>
          <a:p>
            <a:pPr marL="2286000" lvl="5" indent="0" algn="just">
              <a:buClr>
                <a:srgbClr val="C00000"/>
              </a:buClr>
              <a:buNone/>
            </a:pPr>
            <a:r>
              <a:rPr lang="fr-FR" sz="1600" i="1" dirty="0"/>
              <a:t>Et plus globalement tous les éléments de paie suivant le sort du traitement…</a:t>
            </a:r>
          </a:p>
          <a:p>
            <a:pPr lvl="3" algn="just">
              <a:buClr>
                <a:srgbClr val="C00000"/>
              </a:buClr>
            </a:pPr>
            <a:endParaRPr lang="fr-FR" sz="1600" dirty="0"/>
          </a:p>
          <a:p>
            <a:pPr lvl="2" algn="just">
              <a:buClr>
                <a:srgbClr val="C00000"/>
              </a:buClr>
            </a:pPr>
            <a:r>
              <a:rPr lang="fr-FR" sz="1800" dirty="0"/>
              <a:t>Eléments maintenus à 100 %</a:t>
            </a:r>
          </a:p>
          <a:p>
            <a:pPr lvl="3" algn="just">
              <a:buClr>
                <a:srgbClr val="C00000"/>
              </a:buClr>
            </a:pPr>
            <a:r>
              <a:rPr lang="fr-FR" sz="1600" dirty="0"/>
              <a:t>Indemnité de résidence</a:t>
            </a:r>
          </a:p>
          <a:p>
            <a:pPr lvl="3" algn="just">
              <a:buClr>
                <a:srgbClr val="C00000"/>
              </a:buClr>
            </a:pPr>
            <a:r>
              <a:rPr lang="fr-FR" sz="1600" dirty="0"/>
              <a:t>Supplément familial de traitement</a:t>
            </a:r>
          </a:p>
        </p:txBody>
      </p:sp>
    </p:spTree>
    <p:extLst>
      <p:ext uri="{BB962C8B-B14F-4D97-AF65-F5344CB8AC3E}">
        <p14:creationId xmlns:p14="http://schemas.microsoft.com/office/powerpoint/2010/main" val="305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B592-F9FA-4090-B135-307C767980F7}"/>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3A95E229-CB9D-7489-30B7-740813BEF7A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093B8FD-43A0-14F5-2EC4-4795692C9788}"/>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Le </a:t>
            </a:r>
            <a:r>
              <a:rPr lang="fr-FR" sz="2000" b="1" dirty="0"/>
              <a:t>jour de carence</a:t>
            </a:r>
            <a:r>
              <a:rPr lang="fr-FR" sz="2000" dirty="0"/>
              <a:t>, lui-même jour d’arrêt maladie,</a:t>
            </a:r>
            <a:r>
              <a:rPr lang="fr-FR" sz="2000" b="1" dirty="0"/>
              <a:t> </a:t>
            </a:r>
            <a:r>
              <a:rPr lang="fr-FR" sz="2000" dirty="0"/>
              <a:t>est concerné par cette réduction des 90%</a:t>
            </a:r>
          </a:p>
          <a:p>
            <a:pPr lvl="2" algn="just">
              <a:buClr>
                <a:srgbClr val="C00000"/>
              </a:buClr>
            </a:pPr>
            <a:r>
              <a:rPr lang="fr-FR" sz="1600" dirty="0"/>
              <a:t>Il n’est donc décompté que sur 90% du traitement, les 10% restant étant enlevés au titre de la présente réforme</a:t>
            </a:r>
          </a:p>
          <a:p>
            <a:pPr lvl="2" algn="just">
              <a:buClr>
                <a:srgbClr val="C00000"/>
              </a:buClr>
            </a:pPr>
            <a:r>
              <a:rPr lang="fr-FR" sz="1600" dirty="0"/>
              <a:t>Les logiciels de paie pourront donc ne mentionner le jour de carence qu’à hauteur de 90% du traitement</a:t>
            </a:r>
          </a:p>
          <a:p>
            <a:pPr lvl="2" algn="just">
              <a:buClr>
                <a:srgbClr val="C00000"/>
              </a:buClr>
            </a:pPr>
            <a:r>
              <a:rPr lang="fr-FR" sz="1600" i="1" dirty="0"/>
              <a:t>Exemple :</a:t>
            </a:r>
            <a:endParaRPr lang="fr-FR" sz="1600" dirty="0"/>
          </a:p>
          <a:p>
            <a:pPr lvl="3" algn="just">
              <a:buClr>
                <a:srgbClr val="C00000"/>
              </a:buClr>
            </a:pPr>
            <a:r>
              <a:rPr lang="fr-FR" sz="1400" dirty="0"/>
              <a:t>Un agent malade a une journée de carence de 60 €</a:t>
            </a:r>
          </a:p>
          <a:p>
            <a:pPr lvl="3" algn="just">
              <a:buClr>
                <a:srgbClr val="C00000"/>
              </a:buClr>
            </a:pPr>
            <a:r>
              <a:rPr lang="fr-FR" sz="1400" dirty="0"/>
              <a:t>Il lui est donc décompté 10% de cette somme au titre de l’arrêt maladie, soit 6€</a:t>
            </a:r>
          </a:p>
          <a:p>
            <a:pPr lvl="3" algn="just">
              <a:buClr>
                <a:srgbClr val="C00000"/>
              </a:buClr>
            </a:pPr>
            <a:r>
              <a:rPr lang="fr-FR" sz="1400" dirty="0"/>
              <a:t>Le jour de carence sera donc décompté à hauteur de 54€ sur le logiciel de paie</a:t>
            </a:r>
          </a:p>
          <a:p>
            <a:pPr lvl="3" algn="just">
              <a:buClr>
                <a:srgbClr val="C00000"/>
              </a:buClr>
            </a:pPr>
            <a:r>
              <a:rPr lang="fr-FR" sz="1400" dirty="0"/>
              <a:t>Cependant, l’agent perdra bien, pour l’intégralité de cette journée, l’équivalent de 60€, soit 1/30</a:t>
            </a:r>
            <a:r>
              <a:rPr lang="fr-FR" sz="1400" baseline="30000" dirty="0"/>
              <a:t>ème</a:t>
            </a:r>
            <a:r>
              <a:rPr lang="fr-FR" sz="1400" dirty="0"/>
              <a:t> de sa rémunération</a:t>
            </a:r>
          </a:p>
          <a:p>
            <a:pPr lvl="1" algn="just">
              <a:buClr>
                <a:srgbClr val="C00000"/>
              </a:buClr>
            </a:pPr>
            <a:endParaRPr lang="fr-FR" sz="2000" dirty="0"/>
          </a:p>
          <a:p>
            <a:pPr lvl="1" algn="just">
              <a:buClr>
                <a:srgbClr val="C00000"/>
              </a:buClr>
            </a:pPr>
            <a:r>
              <a:rPr lang="fr-FR" sz="2000" dirty="0"/>
              <a:t>Les </a:t>
            </a:r>
            <a:r>
              <a:rPr lang="fr-FR" sz="2000" u="sng" dirty="0"/>
              <a:t>exceptions</a:t>
            </a:r>
            <a:r>
              <a:rPr lang="fr-FR" sz="2000" dirty="0"/>
              <a:t> à l’application du jour de carence ne sont pas épargnées par cette réforme :</a:t>
            </a:r>
          </a:p>
          <a:p>
            <a:pPr lvl="2" algn="just">
              <a:buClr>
                <a:srgbClr val="C00000"/>
              </a:buClr>
            </a:pPr>
            <a:r>
              <a:rPr lang="fr-FR" sz="1600" dirty="0"/>
              <a:t>Un CMO lié à la grossesse sera rémunéré à 90% dès le 1</a:t>
            </a:r>
            <a:r>
              <a:rPr lang="fr-FR" sz="1600" baseline="30000" dirty="0"/>
              <a:t>er</a:t>
            </a:r>
            <a:r>
              <a:rPr lang="fr-FR" sz="1600" dirty="0"/>
              <a:t> jour d’arrêt</a:t>
            </a:r>
          </a:p>
        </p:txBody>
      </p:sp>
    </p:spTree>
    <p:extLst>
      <p:ext uri="{BB962C8B-B14F-4D97-AF65-F5344CB8AC3E}">
        <p14:creationId xmlns:p14="http://schemas.microsoft.com/office/powerpoint/2010/main" val="144062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F9C0-474A-8282-4AB3-7614C815BBD7}"/>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CEFC8804-D86A-11F5-B0BC-5AA54AC6F89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899D04DA-0A3E-A7CB-DA1D-5A6B0199046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8954C424-5AC3-E917-66DC-BE00D03C4DCA}"/>
              </a:ext>
            </a:extLst>
          </p:cNvPr>
          <p:cNvSpPr>
            <a:spLocks noGrp="1"/>
          </p:cNvSpPr>
          <p:nvPr>
            <p:ph type="sldNum" sz="quarter" idx="12"/>
          </p:nvPr>
        </p:nvSpPr>
        <p:spPr/>
        <p:txBody>
          <a:bodyPr/>
          <a:lstStyle/>
          <a:p>
            <a:fld id="{35CA00EC-326F-4234-9D5F-DAF858FD0017}" type="slidenum">
              <a:rPr lang="fr-FR" smtClean="0"/>
              <a:t>47</a:t>
            </a:fld>
            <a:endParaRPr lang="fr-FR" dirty="0"/>
          </a:p>
        </p:txBody>
      </p:sp>
      <p:sp>
        <p:nvSpPr>
          <p:cNvPr id="6" name="Triangle rectangle 5">
            <a:extLst>
              <a:ext uri="{FF2B5EF4-FFF2-40B4-BE49-F238E27FC236}">
                <a16:creationId xmlns:a16="http://schemas.microsoft.com/office/drawing/2014/main" id="{DC4462BC-0105-3AA5-CFED-B6108A306FD2}"/>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16E1F4B-9D5D-53B5-F7F4-1292A44E7F27}"/>
              </a:ext>
            </a:extLst>
          </p:cNvPr>
          <p:cNvPicPr>
            <a:picLocks noChangeAspect="1"/>
          </p:cNvPicPr>
          <p:nvPr/>
        </p:nvPicPr>
        <p:blipFill>
          <a:blip r:embed="rId3"/>
          <a:srcRect b="25257"/>
          <a:stretch/>
        </p:blipFill>
        <p:spPr>
          <a:xfrm>
            <a:off x="3451479" y="1745330"/>
            <a:ext cx="4416171" cy="3788694"/>
          </a:xfrm>
          <a:prstGeom prst="rect">
            <a:avLst/>
          </a:prstGeom>
        </p:spPr>
      </p:pic>
      <p:pic>
        <p:nvPicPr>
          <p:cNvPr id="10" name="Image 9">
            <a:extLst>
              <a:ext uri="{FF2B5EF4-FFF2-40B4-BE49-F238E27FC236}">
                <a16:creationId xmlns:a16="http://schemas.microsoft.com/office/drawing/2014/main" id="{F6780AFD-E3D7-CD33-75E6-F02BF55393BC}"/>
              </a:ext>
            </a:extLst>
          </p:cNvPr>
          <p:cNvPicPr>
            <a:picLocks noChangeAspect="1"/>
          </p:cNvPicPr>
          <p:nvPr/>
        </p:nvPicPr>
        <p:blipFill>
          <a:blip r:embed="rId3"/>
          <a:srcRect t="74743" r="50039" b="2525"/>
          <a:stretch/>
        </p:blipFill>
        <p:spPr>
          <a:xfrm>
            <a:off x="3451479" y="5534025"/>
            <a:ext cx="2206371" cy="1152236"/>
          </a:xfrm>
          <a:prstGeom prst="rect">
            <a:avLst/>
          </a:prstGeom>
        </p:spPr>
      </p:pic>
      <p:sp>
        <p:nvSpPr>
          <p:cNvPr id="2" name="Rectangle : coins arrondis 1">
            <a:extLst>
              <a:ext uri="{FF2B5EF4-FFF2-40B4-BE49-F238E27FC236}">
                <a16:creationId xmlns:a16="http://schemas.microsoft.com/office/drawing/2014/main" id="{1E9EE595-0814-0CEF-56BE-2E34D9E920B3}"/>
              </a:ext>
            </a:extLst>
          </p:cNvPr>
          <p:cNvSpPr/>
          <p:nvPr/>
        </p:nvSpPr>
        <p:spPr>
          <a:xfrm>
            <a:off x="6710363" y="3062288"/>
            <a:ext cx="361950" cy="2476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099FC00-EE84-46BB-3C2C-A747860EA063}"/>
              </a:ext>
            </a:extLst>
          </p:cNvPr>
          <p:cNvSpPr txBox="1"/>
          <p:nvPr/>
        </p:nvSpPr>
        <p:spPr>
          <a:xfrm>
            <a:off x="8286750" y="2821896"/>
            <a:ext cx="3390900" cy="2862322"/>
          </a:xfrm>
          <a:prstGeom prst="rect">
            <a:avLst/>
          </a:prstGeom>
          <a:noFill/>
        </p:spPr>
        <p:txBody>
          <a:bodyPr wrap="square" rtlCol="0">
            <a:spAutoFit/>
          </a:bodyPr>
          <a:lstStyle/>
          <a:p>
            <a:pPr algn="ctr"/>
            <a:r>
              <a:rPr lang="fr-FR" b="1" dirty="0"/>
              <a:t>Arrêt de 4 jours</a:t>
            </a:r>
          </a:p>
          <a:p>
            <a:endParaRPr lang="fr-FR" dirty="0"/>
          </a:p>
          <a:p>
            <a:r>
              <a:rPr lang="fr-FR" dirty="0"/>
              <a:t>Jour de carence = 88,53 € brut</a:t>
            </a:r>
          </a:p>
          <a:p>
            <a:r>
              <a:rPr lang="fr-FR" dirty="0"/>
              <a:t>Jour d’arrêt = 8,85 € brut</a:t>
            </a:r>
          </a:p>
          <a:p>
            <a:endParaRPr lang="fr-FR" dirty="0"/>
          </a:p>
          <a:p>
            <a:r>
              <a:rPr lang="fr-FR" dirty="0"/>
              <a:t>Soit une perte de </a:t>
            </a:r>
            <a:r>
              <a:rPr lang="fr-FR" dirty="0">
                <a:solidFill>
                  <a:srgbClr val="FF0000"/>
                </a:solidFill>
              </a:rPr>
              <a:t>115,09 €</a:t>
            </a:r>
            <a:r>
              <a:rPr lang="fr-FR" dirty="0"/>
              <a:t> brut</a:t>
            </a:r>
          </a:p>
          <a:p>
            <a:endParaRPr lang="fr-FR" dirty="0"/>
          </a:p>
          <a:p>
            <a:pPr algn="ctr"/>
            <a:r>
              <a:rPr lang="fr-FR" dirty="0"/>
              <a:t>Salaire mensuel brut après arrêt : </a:t>
            </a:r>
            <a:r>
              <a:rPr lang="fr-FR" b="1" dirty="0"/>
              <a:t>2 540,91 €</a:t>
            </a:r>
          </a:p>
          <a:p>
            <a:pPr algn="ctr"/>
            <a:r>
              <a:rPr lang="fr-FR" sz="1200" i="1" dirty="0"/>
              <a:t>au lieu de 2 665,64 €</a:t>
            </a:r>
            <a:endParaRPr lang="fr-FR" b="1" dirty="0"/>
          </a:p>
        </p:txBody>
      </p:sp>
    </p:spTree>
    <p:extLst>
      <p:ext uri="{BB962C8B-B14F-4D97-AF65-F5344CB8AC3E}">
        <p14:creationId xmlns:p14="http://schemas.microsoft.com/office/powerpoint/2010/main" val="200157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CEA3-0AAD-01B4-6D38-F980839B881C}"/>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E3037C12-A5B1-9CC5-B98A-A5688DA4212B}"/>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87BF2F9-68B9-55E1-237A-29570E5789BD}"/>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E87D6279-8B8F-0D20-FFDE-49F4FC223A80}"/>
              </a:ext>
            </a:extLst>
          </p:cNvPr>
          <p:cNvSpPr>
            <a:spLocks noGrp="1"/>
          </p:cNvSpPr>
          <p:nvPr>
            <p:ph type="sldNum" sz="quarter" idx="12"/>
          </p:nvPr>
        </p:nvSpPr>
        <p:spPr/>
        <p:txBody>
          <a:bodyPr/>
          <a:lstStyle/>
          <a:p>
            <a:fld id="{35CA00EC-326F-4234-9D5F-DAF858FD0017}" type="slidenum">
              <a:rPr lang="fr-FR" smtClean="0"/>
              <a:t>48</a:t>
            </a:fld>
            <a:endParaRPr lang="fr-FR" dirty="0"/>
          </a:p>
        </p:txBody>
      </p:sp>
      <p:sp>
        <p:nvSpPr>
          <p:cNvPr id="6" name="Triangle rectangle 5">
            <a:extLst>
              <a:ext uri="{FF2B5EF4-FFF2-40B4-BE49-F238E27FC236}">
                <a16:creationId xmlns:a16="http://schemas.microsoft.com/office/drawing/2014/main" id="{5B3056E5-81D0-C16D-09E1-A1EC8ED5A3EC}"/>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D58E510-0764-A8D4-8A1C-07EC2FEF0AD3}"/>
              </a:ext>
            </a:extLst>
          </p:cNvPr>
          <p:cNvPicPr>
            <a:picLocks noChangeAspect="1"/>
          </p:cNvPicPr>
          <p:nvPr/>
        </p:nvPicPr>
        <p:blipFill>
          <a:blip r:embed="rId3"/>
          <a:srcRect b="25257"/>
          <a:stretch/>
        </p:blipFill>
        <p:spPr>
          <a:xfrm>
            <a:off x="3451479" y="1745330"/>
            <a:ext cx="4416171" cy="3788694"/>
          </a:xfrm>
          <a:prstGeom prst="rect">
            <a:avLst/>
          </a:prstGeom>
        </p:spPr>
      </p:pic>
      <p:pic>
        <p:nvPicPr>
          <p:cNvPr id="10" name="Image 9">
            <a:extLst>
              <a:ext uri="{FF2B5EF4-FFF2-40B4-BE49-F238E27FC236}">
                <a16:creationId xmlns:a16="http://schemas.microsoft.com/office/drawing/2014/main" id="{8FA5AB87-F8CC-BC09-9652-3BCA8313F2D3}"/>
              </a:ext>
            </a:extLst>
          </p:cNvPr>
          <p:cNvPicPr>
            <a:picLocks noChangeAspect="1"/>
          </p:cNvPicPr>
          <p:nvPr/>
        </p:nvPicPr>
        <p:blipFill>
          <a:blip r:embed="rId3"/>
          <a:srcRect t="74743" r="50039" b="2525"/>
          <a:stretch/>
        </p:blipFill>
        <p:spPr>
          <a:xfrm>
            <a:off x="3451479" y="5534025"/>
            <a:ext cx="2206371" cy="1152236"/>
          </a:xfrm>
          <a:prstGeom prst="rect">
            <a:avLst/>
          </a:prstGeom>
        </p:spPr>
      </p:pic>
      <p:sp>
        <p:nvSpPr>
          <p:cNvPr id="2" name="Rectangle : coins arrondis 1">
            <a:extLst>
              <a:ext uri="{FF2B5EF4-FFF2-40B4-BE49-F238E27FC236}">
                <a16:creationId xmlns:a16="http://schemas.microsoft.com/office/drawing/2014/main" id="{463473FF-7E7E-B0A0-6550-706C5FFBAAB1}"/>
              </a:ext>
            </a:extLst>
          </p:cNvPr>
          <p:cNvSpPr/>
          <p:nvPr/>
        </p:nvSpPr>
        <p:spPr>
          <a:xfrm>
            <a:off x="6710363" y="3062288"/>
            <a:ext cx="361950" cy="2476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B10AA2E-476F-841A-0353-0C93CFC6BEF7}"/>
              </a:ext>
            </a:extLst>
          </p:cNvPr>
          <p:cNvSpPr txBox="1"/>
          <p:nvPr/>
        </p:nvSpPr>
        <p:spPr>
          <a:xfrm>
            <a:off x="8286750" y="2821896"/>
            <a:ext cx="3390900" cy="2862322"/>
          </a:xfrm>
          <a:prstGeom prst="rect">
            <a:avLst/>
          </a:prstGeom>
          <a:noFill/>
        </p:spPr>
        <p:txBody>
          <a:bodyPr wrap="square" rtlCol="0">
            <a:spAutoFit/>
          </a:bodyPr>
          <a:lstStyle/>
          <a:p>
            <a:pPr algn="ctr"/>
            <a:r>
              <a:rPr lang="fr-FR" b="1" dirty="0"/>
              <a:t>Arrêt de 30 jours</a:t>
            </a:r>
          </a:p>
          <a:p>
            <a:endParaRPr lang="fr-FR" dirty="0"/>
          </a:p>
          <a:p>
            <a:r>
              <a:rPr lang="fr-FR" dirty="0"/>
              <a:t>Jour de carence = 88,53 € brut</a:t>
            </a:r>
          </a:p>
          <a:p>
            <a:r>
              <a:rPr lang="fr-FR" dirty="0"/>
              <a:t>Jour d’arrêt = 8,85 € brut</a:t>
            </a:r>
          </a:p>
          <a:p>
            <a:endParaRPr lang="fr-FR" dirty="0"/>
          </a:p>
          <a:p>
            <a:r>
              <a:rPr lang="fr-FR" dirty="0"/>
              <a:t>Soit une perte de </a:t>
            </a:r>
            <a:r>
              <a:rPr lang="fr-FR" dirty="0">
                <a:solidFill>
                  <a:srgbClr val="FF0000"/>
                </a:solidFill>
              </a:rPr>
              <a:t>345,28 €</a:t>
            </a:r>
            <a:r>
              <a:rPr lang="fr-FR" dirty="0"/>
              <a:t> brut</a:t>
            </a:r>
          </a:p>
          <a:p>
            <a:endParaRPr lang="fr-FR" dirty="0"/>
          </a:p>
          <a:p>
            <a:pPr algn="ctr"/>
            <a:r>
              <a:rPr lang="fr-FR" dirty="0"/>
              <a:t>Salaire mensuel brut après arrêt : </a:t>
            </a:r>
            <a:r>
              <a:rPr lang="fr-FR" b="1" dirty="0"/>
              <a:t>2 310,72 €</a:t>
            </a:r>
            <a:endParaRPr lang="fr-FR" dirty="0"/>
          </a:p>
          <a:p>
            <a:pPr algn="ctr"/>
            <a:r>
              <a:rPr lang="fr-FR" sz="1200" i="1" dirty="0"/>
              <a:t>au lieu de 2 665,64 €</a:t>
            </a:r>
            <a:endParaRPr lang="fr-FR" i="1" dirty="0"/>
          </a:p>
        </p:txBody>
      </p:sp>
    </p:spTree>
    <p:extLst>
      <p:ext uri="{BB962C8B-B14F-4D97-AF65-F5344CB8AC3E}">
        <p14:creationId xmlns:p14="http://schemas.microsoft.com/office/powerpoint/2010/main" val="111032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CDE44-9926-EA3D-1EC6-9D8345B31EFE}"/>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9431031-E945-327F-349E-720B00325EFB}"/>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F86C0BA7-CECA-C939-94A0-68BA6771196C}"/>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Pour les agents IRCANTEC, la baisse de 10% de la rémunération s’effectue sur la part versée par l’employeur</a:t>
            </a:r>
          </a:p>
          <a:p>
            <a:pPr lvl="2" algn="just">
              <a:buClr>
                <a:srgbClr val="C00000"/>
              </a:buClr>
            </a:pPr>
            <a:r>
              <a:rPr lang="fr-FR" sz="1600" dirty="0"/>
              <a:t>Car la rémunération de l’agent vient en déduction de la part de la CPAM, qui n’est pas modifiée par cette réforme</a:t>
            </a:r>
          </a:p>
        </p:txBody>
      </p:sp>
      <p:graphicFrame>
        <p:nvGraphicFramePr>
          <p:cNvPr id="2" name="Tableau 1">
            <a:extLst>
              <a:ext uri="{FF2B5EF4-FFF2-40B4-BE49-F238E27FC236}">
                <a16:creationId xmlns:a16="http://schemas.microsoft.com/office/drawing/2014/main" id="{C8DB0274-6D29-094B-FDC5-0D1A3D57CBB5}"/>
              </a:ext>
            </a:extLst>
          </p:cNvPr>
          <p:cNvGraphicFramePr>
            <a:graphicFrameLocks noGrp="1"/>
          </p:cNvGraphicFramePr>
          <p:nvPr/>
        </p:nvGraphicFramePr>
        <p:xfrm>
          <a:off x="3309937" y="3702049"/>
          <a:ext cx="5572125" cy="1497615"/>
        </p:xfrm>
        <a:graphic>
          <a:graphicData uri="http://schemas.openxmlformats.org/drawingml/2006/table">
            <a:tbl>
              <a:tblPr firstRow="1" bandRow="1">
                <a:tableStyleId>{21E4AEA4-8DFA-4A89-87EB-49C32662AFE0}</a:tableStyleId>
              </a:tblPr>
              <a:tblGrid>
                <a:gridCol w="5572125">
                  <a:extLst>
                    <a:ext uri="{9D8B030D-6E8A-4147-A177-3AD203B41FA5}">
                      <a16:colId xmlns:a16="http://schemas.microsoft.com/office/drawing/2014/main" val="5699624"/>
                    </a:ext>
                  </a:extLst>
                </a:gridCol>
              </a:tblGrid>
              <a:tr h="759984">
                <a:tc>
                  <a:txBody>
                    <a:bodyPr/>
                    <a:lstStyle/>
                    <a:p>
                      <a:pPr algn="ctr"/>
                      <a:r>
                        <a:rPr lang="fr-FR" sz="2000" dirty="0"/>
                        <a:t>Versement de</a:t>
                      </a:r>
                      <a:r>
                        <a:rPr lang="fr-FR" sz="2000" baseline="0" dirty="0"/>
                        <a:t> la rémunération</a:t>
                      </a:r>
                    </a:p>
                    <a:p>
                      <a:pPr algn="ctr"/>
                      <a:r>
                        <a:rPr lang="fr-FR" sz="1600" baseline="0" dirty="0"/>
                        <a:t>(</a:t>
                      </a:r>
                      <a:r>
                        <a:rPr lang="fr-FR" sz="1600" i="1" baseline="0" dirty="0"/>
                        <a:t>en % du plein-traitement</a:t>
                      </a:r>
                      <a:r>
                        <a:rPr lang="fr-FR" sz="1600" i="0" baseline="0" dirty="0"/>
                        <a:t>)</a:t>
                      </a:r>
                      <a:endParaRPr lang="fr-FR" sz="1600" dirty="0"/>
                    </a:p>
                  </a:txBody>
                  <a:tcPr anchor="ctr">
                    <a:solidFill>
                      <a:srgbClr val="0070C0"/>
                    </a:solidFill>
                  </a:tcPr>
                </a:tc>
                <a:extLst>
                  <a:ext uri="{0D108BD9-81ED-4DB2-BD59-A6C34878D82A}">
                    <a16:rowId xmlns:a16="http://schemas.microsoft.com/office/drawing/2014/main" val="2190414882"/>
                  </a:ext>
                </a:extLst>
              </a:tr>
              <a:tr h="737631">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fr-FR" sz="1400" b="1" baseline="0" dirty="0"/>
                        <a:t>Période de 90 % du traitement : </a:t>
                      </a:r>
                      <a:r>
                        <a:rPr lang="fr-FR" sz="1400" b="0" baseline="0" dirty="0"/>
                        <a:t>40 % par l’employeur – 50 % par la CPAM</a:t>
                      </a:r>
                    </a:p>
                    <a:p>
                      <a:pPr marL="0" marR="0" lvl="0" indent="0" algn="just" defTabSz="914400" rtl="0" eaLnBrk="1" fontAlgn="auto" latinLnBrk="0" hangingPunct="1">
                        <a:lnSpc>
                          <a:spcPct val="100000"/>
                        </a:lnSpc>
                        <a:spcBef>
                          <a:spcPts val="0"/>
                        </a:spcBef>
                        <a:spcAft>
                          <a:spcPts val="600"/>
                        </a:spcAft>
                        <a:buClrTx/>
                        <a:buSzTx/>
                        <a:buFontTx/>
                        <a:buNone/>
                        <a:tabLst/>
                        <a:defRPr/>
                      </a:pPr>
                      <a:r>
                        <a:rPr lang="fr-FR" sz="1400" b="1" baseline="0" dirty="0"/>
                        <a:t>Période de demi-traitement : </a:t>
                      </a:r>
                      <a:r>
                        <a:rPr lang="fr-FR" sz="1400" b="0" baseline="0" dirty="0"/>
                        <a:t>50 % par la CPAM</a:t>
                      </a:r>
                    </a:p>
                  </a:txBody>
                  <a:tcPr anchor="ctr">
                    <a:solidFill>
                      <a:schemeClr val="bg1">
                        <a:lumMod val="85000"/>
                      </a:schemeClr>
                    </a:solidFill>
                  </a:tcPr>
                </a:tc>
                <a:extLst>
                  <a:ext uri="{0D108BD9-81ED-4DB2-BD59-A6C34878D82A}">
                    <a16:rowId xmlns:a16="http://schemas.microsoft.com/office/drawing/2014/main" val="3463668347"/>
                  </a:ext>
                </a:extLst>
              </a:tr>
            </a:tbl>
          </a:graphicData>
        </a:graphic>
      </p:graphicFrame>
    </p:spTree>
    <p:extLst>
      <p:ext uri="{BB962C8B-B14F-4D97-AF65-F5344CB8AC3E}">
        <p14:creationId xmlns:p14="http://schemas.microsoft.com/office/powerpoint/2010/main" val="5299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772C4-D69E-DA19-0F44-FF737B771F8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EBDE4A5-DD8C-82FC-AE89-1F506011D52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FE340D02-2052-D6E2-661A-BD9D67B0CA02}"/>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400" dirty="0">
                <a:latin typeface="Century Gothic" panose="020B0502020202020204" pitchFamily="34" charset="0"/>
                <a:cs typeface="Times New Roman" panose="02020603050405020304" pitchFamily="18" charset="0"/>
              </a:rPr>
              <a:t>La mise en place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Placement du fonctionnaire hors de son cadre d’emploi</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Position temporaire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Maintien des droits statutaires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Mobilité au sein des trois fonctions publiques possible </a:t>
            </a:r>
            <a:r>
              <a:rPr lang="fr-FR"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FR" sz="2000" dirty="0">
                <a:latin typeface="Calibri" panose="020F0502020204030204" pitchFamily="34" charset="0"/>
                <a:ea typeface="Calibri" panose="020F0502020204030204" pitchFamily="34" charset="0"/>
                <a:cs typeface="Calibri" panose="020F0502020204030204" pitchFamily="34" charset="0"/>
              </a:rPr>
              <a:t> contractuels ou fonctionnaires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Durée courte (inférieure ou égale à 6 mois) ou longue (supérieure à 6 mois mais inférieure ou égale à 5 ans)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Longue durée : possibilité renouvellement par période n’excédant pas 5 ans</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3C31E64-EDB0-77C2-D290-E6D8DE5EC908}"/>
              </a:ext>
            </a:extLst>
          </p:cNvPr>
          <p:cNvSpPr>
            <a:spLocks noGrp="1"/>
          </p:cNvSpPr>
          <p:nvPr>
            <p:ph type="sldNum" sz="quarter" idx="12"/>
          </p:nvPr>
        </p:nvSpPr>
        <p:spPr/>
        <p:txBody>
          <a:bodyPr/>
          <a:lstStyle/>
          <a:p>
            <a:fld id="{35CA00EC-326F-4234-9D5F-DAF858FD0017}" type="slidenum">
              <a:rPr lang="fr-FR" smtClean="0"/>
              <a:t>5</a:t>
            </a:fld>
            <a:endParaRPr lang="fr-FR"/>
          </a:p>
        </p:txBody>
      </p:sp>
      <p:sp>
        <p:nvSpPr>
          <p:cNvPr id="6" name="Triangle rectangle 5">
            <a:extLst>
              <a:ext uri="{FF2B5EF4-FFF2-40B4-BE49-F238E27FC236}">
                <a16:creationId xmlns:a16="http://schemas.microsoft.com/office/drawing/2014/main" id="{C2A3005F-31BA-3E3C-6888-4A4E74DBB0B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06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8E81-F99F-2680-4485-9A0A008ED8E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BB784CD-B6D7-C202-7F81-23B2A593DD21}"/>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9B719DA-FF89-676D-99E8-69163C6BE7E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Réforme de l’indemnisation des congés de maladie ordinaire</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dirty="0"/>
              <a:t>Plus d’information :</a:t>
            </a:r>
          </a:p>
          <a:p>
            <a:pPr lvl="1" algn="just">
              <a:buClr>
                <a:srgbClr val="C00000"/>
              </a:buClr>
            </a:pPr>
            <a:endParaRPr lang="fr-FR" sz="2000" dirty="0"/>
          </a:p>
          <a:p>
            <a:pPr marL="457200" lvl="1" indent="0" algn="ctr">
              <a:buClr>
                <a:srgbClr val="C00000"/>
              </a:buClr>
              <a:buNone/>
            </a:pPr>
            <a:r>
              <a:rPr lang="fr-FR" sz="2000" dirty="0"/>
              <a:t>L’écho du CDG 30 – Réforme du maintien à plein traitement du fonctionnaire en CMO</a:t>
            </a:r>
            <a:endParaRPr lang="fr-FR" sz="1600" dirty="0"/>
          </a:p>
        </p:txBody>
      </p:sp>
      <p:pic>
        <p:nvPicPr>
          <p:cNvPr id="8" name="Image 7">
            <a:extLst>
              <a:ext uri="{FF2B5EF4-FFF2-40B4-BE49-F238E27FC236}">
                <a16:creationId xmlns:a16="http://schemas.microsoft.com/office/drawing/2014/main" id="{7791023D-3460-BE40-3384-3C7AF6BDA9A0}"/>
              </a:ext>
            </a:extLst>
          </p:cNvPr>
          <p:cNvPicPr>
            <a:picLocks noChangeAspect="1"/>
          </p:cNvPicPr>
          <p:nvPr/>
        </p:nvPicPr>
        <p:blipFill>
          <a:blip r:embed="rId3"/>
          <a:stretch>
            <a:fillRect/>
          </a:stretch>
        </p:blipFill>
        <p:spPr>
          <a:xfrm>
            <a:off x="3587290" y="3429000"/>
            <a:ext cx="5017419" cy="2819400"/>
          </a:xfrm>
          <a:prstGeom prst="rect">
            <a:avLst/>
          </a:prstGeom>
        </p:spPr>
      </p:pic>
    </p:spTree>
    <p:extLst>
      <p:ext uri="{BB962C8B-B14F-4D97-AF65-F5344CB8AC3E}">
        <p14:creationId xmlns:p14="http://schemas.microsoft.com/office/powerpoint/2010/main" val="1787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E575-C897-FD0C-0762-B4F250A451F5}"/>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A7F88477-1A35-AA85-A64B-5B8547B584C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B3CF0CF-2936-71FD-792B-03036B57CAA1}"/>
              </a:ext>
            </a:extLst>
          </p:cNvPr>
          <p:cNvSpPr>
            <a:spLocks noGrp="1"/>
          </p:cNvSpPr>
          <p:nvPr>
            <p:ph idx="1"/>
          </p:nvPr>
        </p:nvSpPr>
        <p:spPr>
          <a:xfrm>
            <a:off x="838200" y="2743200"/>
            <a:ext cx="10515600" cy="1371600"/>
          </a:xfrm>
        </p:spPr>
        <p:txBody>
          <a:bodyPr>
            <a:normAutofit lnSpcReduction="10000"/>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a:t>
            </a:r>
          </a:p>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Les changements de l’année 2025</a:t>
            </a:r>
          </a:p>
        </p:txBody>
      </p:sp>
      <p:sp>
        <p:nvSpPr>
          <p:cNvPr id="5" name="Espace réservé du numéro de diapositive 4">
            <a:extLst>
              <a:ext uri="{FF2B5EF4-FFF2-40B4-BE49-F238E27FC236}">
                <a16:creationId xmlns:a16="http://schemas.microsoft.com/office/drawing/2014/main" id="{7A770DC7-0807-0F85-7671-85CD082889D7}"/>
              </a:ext>
            </a:extLst>
          </p:cNvPr>
          <p:cNvSpPr>
            <a:spLocks noGrp="1"/>
          </p:cNvSpPr>
          <p:nvPr>
            <p:ph type="sldNum" sz="quarter" idx="12"/>
          </p:nvPr>
        </p:nvSpPr>
        <p:spPr/>
        <p:txBody>
          <a:bodyPr/>
          <a:lstStyle/>
          <a:p>
            <a:fld id="{35CA00EC-326F-4234-9D5F-DAF858FD0017}" type="slidenum">
              <a:rPr lang="fr-FR" smtClean="0"/>
              <a:t>51</a:t>
            </a:fld>
            <a:endParaRPr lang="fr-FR"/>
          </a:p>
        </p:txBody>
      </p:sp>
      <p:sp>
        <p:nvSpPr>
          <p:cNvPr id="6" name="Triangle rectangle 5">
            <a:extLst>
              <a:ext uri="{FF2B5EF4-FFF2-40B4-BE49-F238E27FC236}">
                <a16:creationId xmlns:a16="http://schemas.microsoft.com/office/drawing/2014/main" id="{46A1BA68-02FF-ADDD-580C-5D3DAD9A743F}"/>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85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FB58-E800-5072-C3CB-4BAD9C36A942}"/>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C78EFDD0-A868-5233-A7BD-035785DD1FD6}"/>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8078C28-205D-D594-6580-AD6FFDE1574F}"/>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Augmentation du taux de cotisation CNRACL</a:t>
            </a:r>
          </a:p>
          <a:p>
            <a:pPr lvl="1" algn="just">
              <a:buClr>
                <a:srgbClr val="C00000"/>
              </a:buClr>
            </a:pPr>
            <a:endParaRPr lang="fr-FR" sz="1400" dirty="0"/>
          </a:p>
          <a:p>
            <a:pPr lvl="1" algn="just">
              <a:buClr>
                <a:srgbClr val="C00000"/>
              </a:buClr>
            </a:pPr>
            <a:r>
              <a:rPr lang="fr-FR" sz="2000" dirty="0"/>
              <a:t>Le taux de la cotisation d’assurance vieillesse applicable aux fonctionnaires affiliés à la CNRACL est porté à :</a:t>
            </a:r>
          </a:p>
          <a:p>
            <a:pPr lvl="1" algn="just">
              <a:buClr>
                <a:srgbClr val="C00000"/>
              </a:buClr>
            </a:pPr>
            <a:endParaRPr lang="fr-FR" sz="2000" dirty="0"/>
          </a:p>
          <a:p>
            <a:pPr lvl="2" algn="just">
              <a:buClr>
                <a:srgbClr val="C00000"/>
              </a:buClr>
            </a:pPr>
            <a:r>
              <a:rPr lang="fr-FR" sz="1800" dirty="0"/>
              <a:t>34,65 % à partir du 1</a:t>
            </a:r>
            <a:r>
              <a:rPr lang="fr-FR" sz="1800" baseline="30000" dirty="0"/>
              <a:t>er</a:t>
            </a:r>
            <a:r>
              <a:rPr lang="fr-FR" sz="1800" dirty="0"/>
              <a:t> janvier 2025</a:t>
            </a:r>
          </a:p>
          <a:p>
            <a:pPr lvl="2" algn="just">
              <a:buClr>
                <a:srgbClr val="C00000"/>
              </a:buClr>
            </a:pPr>
            <a:r>
              <a:rPr lang="fr-FR" sz="1800" dirty="0"/>
              <a:t>37,65 % en 2026</a:t>
            </a:r>
          </a:p>
          <a:p>
            <a:pPr lvl="2" algn="just">
              <a:buClr>
                <a:srgbClr val="C00000"/>
              </a:buClr>
            </a:pPr>
            <a:r>
              <a:rPr lang="fr-FR" sz="1800" dirty="0"/>
              <a:t>40,65 % en 2027</a:t>
            </a:r>
          </a:p>
          <a:p>
            <a:pPr lvl="2" algn="just">
              <a:buClr>
                <a:srgbClr val="C00000"/>
              </a:buClr>
            </a:pPr>
            <a:r>
              <a:rPr lang="fr-FR" sz="1800" dirty="0"/>
              <a:t>43,65 % en 2028</a:t>
            </a:r>
          </a:p>
        </p:txBody>
      </p:sp>
    </p:spTree>
    <p:extLst>
      <p:ext uri="{BB962C8B-B14F-4D97-AF65-F5344CB8AC3E}">
        <p14:creationId xmlns:p14="http://schemas.microsoft.com/office/powerpoint/2010/main" val="27889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B3D09-CCE0-4BDA-A7DB-1F7732D4873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48E56A9C-5D82-F634-70B0-4E5FE9C1686F}"/>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85363A1-D9F2-D83B-B8A9-5143CE7B7F6A}"/>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Augmentation du plafond de la sécurité sociale</a:t>
            </a:r>
          </a:p>
          <a:p>
            <a:pPr lvl="1" algn="just">
              <a:buClr>
                <a:srgbClr val="C00000"/>
              </a:buClr>
            </a:pPr>
            <a:endParaRPr lang="fr-FR" sz="1400" dirty="0"/>
          </a:p>
          <a:p>
            <a:pPr lvl="1" algn="just">
              <a:buClr>
                <a:srgbClr val="C00000"/>
              </a:buClr>
            </a:pPr>
            <a:r>
              <a:rPr lang="fr-FR" sz="2000" dirty="0"/>
              <a:t>Le plafond est relevé de 1,6 % et atteint une valeur mensuelle de 3 925 €</a:t>
            </a:r>
            <a:r>
              <a:rPr lang="fr-FR" sz="1600" dirty="0"/>
              <a:t> (contre 3 864 € en 2024)</a:t>
            </a:r>
          </a:p>
          <a:p>
            <a:pPr lvl="1" algn="just">
              <a:buClr>
                <a:srgbClr val="C00000"/>
              </a:buClr>
            </a:pPr>
            <a:endParaRPr lang="fr-FR" sz="2000" dirty="0"/>
          </a:p>
          <a:p>
            <a:pPr lvl="1" algn="just">
              <a:buClr>
                <a:srgbClr val="C00000"/>
              </a:buClr>
            </a:pPr>
            <a:endParaRPr lang="fr-FR" sz="2000" b="1" dirty="0"/>
          </a:p>
          <a:p>
            <a:pPr lvl="1" algn="just">
              <a:buClr>
                <a:srgbClr val="C00000"/>
              </a:buClr>
            </a:pPr>
            <a:endParaRPr lang="fr-FR" sz="2000" b="1" dirty="0"/>
          </a:p>
          <a:p>
            <a:pPr lvl="1" algn="just">
              <a:buClr>
                <a:srgbClr val="C00000"/>
              </a:buClr>
            </a:pPr>
            <a:r>
              <a:rPr lang="fr-FR" sz="2000" b="1" dirty="0"/>
              <a:t>Diminution du plafond des indemnités journalières</a:t>
            </a:r>
          </a:p>
          <a:p>
            <a:pPr lvl="1" algn="just">
              <a:buClr>
                <a:srgbClr val="C00000"/>
              </a:buClr>
            </a:pPr>
            <a:endParaRPr lang="fr-FR" sz="1400" dirty="0"/>
          </a:p>
          <a:p>
            <a:pPr lvl="1" algn="just">
              <a:buClr>
                <a:srgbClr val="C00000"/>
              </a:buClr>
            </a:pPr>
            <a:r>
              <a:rPr lang="fr-FR" sz="2000" dirty="0"/>
              <a:t>Le plafond est abaissé à 41,47 € par jour d’arrêt maladie </a:t>
            </a:r>
            <a:r>
              <a:rPr lang="fr-FR" sz="2000" u="sng" dirty="0"/>
              <a:t>pour les arrêts débutant à compter du 1</a:t>
            </a:r>
            <a:r>
              <a:rPr lang="fr-FR" sz="2000" u="sng" baseline="30000" dirty="0"/>
              <a:t>er</a:t>
            </a:r>
            <a:r>
              <a:rPr lang="fr-FR" sz="2000" u="sng" dirty="0"/>
              <a:t> avril 2025</a:t>
            </a:r>
            <a:r>
              <a:rPr lang="fr-FR" sz="2000" dirty="0"/>
              <a:t> </a:t>
            </a:r>
            <a:r>
              <a:rPr lang="fr-FR" sz="1600" dirty="0"/>
              <a:t>(contre 53,31 € par jour auparavant)</a:t>
            </a:r>
          </a:p>
          <a:p>
            <a:pPr lvl="2" algn="just">
              <a:buClr>
                <a:srgbClr val="C00000"/>
              </a:buClr>
            </a:pPr>
            <a:r>
              <a:rPr lang="fr-FR" sz="1600" dirty="0"/>
              <a:t>Concernera aussi les prolongations</a:t>
            </a:r>
          </a:p>
          <a:p>
            <a:pPr lvl="1" algn="just">
              <a:buClr>
                <a:srgbClr val="C00000"/>
              </a:buClr>
            </a:pP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30196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4ACE8-9EBD-6F06-2EA5-1EA3C6EE60EA}"/>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48D3D30-D00E-9D58-8ACA-703975F08709}"/>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415AD17-3A05-5966-A252-FA55C8167342}"/>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Augmentation du taux de cotisation maladie (agents affiliés à la CNRACL)</a:t>
            </a:r>
          </a:p>
          <a:p>
            <a:pPr lvl="1" algn="just">
              <a:buClr>
                <a:srgbClr val="C00000"/>
              </a:buClr>
            </a:pPr>
            <a:endParaRPr lang="fr-FR" sz="1400" dirty="0"/>
          </a:p>
          <a:p>
            <a:pPr lvl="1" algn="just">
              <a:buClr>
                <a:srgbClr val="C00000"/>
              </a:buClr>
            </a:pPr>
            <a:r>
              <a:rPr lang="fr-FR" sz="2000" dirty="0"/>
              <a:t>Le taux de cotisation d’assurance maladie des agents affiliés à la CNRACL est réévalué à compter du 1</a:t>
            </a:r>
            <a:r>
              <a:rPr lang="fr-FR" sz="2000" baseline="30000" dirty="0"/>
              <a:t>er</a:t>
            </a:r>
            <a:r>
              <a:rPr lang="fr-FR" sz="2000" dirty="0"/>
              <a:t> janvier 2025 et est fixé à 9,88 %</a:t>
            </a:r>
            <a:r>
              <a:rPr lang="fr-FR" sz="1600" dirty="0"/>
              <a:t> (contre 8,88 % en 2024)</a:t>
            </a:r>
          </a:p>
          <a:p>
            <a:pPr lvl="1" algn="just">
              <a:buClr>
                <a:srgbClr val="C00000"/>
              </a:buClr>
            </a:pPr>
            <a:endParaRPr lang="fr-FR" sz="2000" dirty="0"/>
          </a:p>
          <a:p>
            <a:pPr lvl="1" algn="just">
              <a:buClr>
                <a:srgbClr val="C00000"/>
              </a:buClr>
            </a:pPr>
            <a:endParaRPr lang="fr-FR" sz="2000" b="1" dirty="0"/>
          </a:p>
          <a:p>
            <a:pPr lvl="1" algn="just">
              <a:buClr>
                <a:srgbClr val="C00000"/>
              </a:buClr>
            </a:pPr>
            <a:endParaRPr lang="fr-FR" sz="2000" b="1" dirty="0"/>
          </a:p>
          <a:p>
            <a:pPr lvl="1" algn="just">
              <a:buClr>
                <a:srgbClr val="C00000"/>
              </a:buClr>
            </a:pPr>
            <a:r>
              <a:rPr lang="fr-FR" sz="2000" b="1" dirty="0"/>
              <a:t>Baisse des exonérations des cotisations des apprentis</a:t>
            </a:r>
          </a:p>
          <a:p>
            <a:pPr lvl="1" algn="just">
              <a:buClr>
                <a:srgbClr val="C00000"/>
              </a:buClr>
            </a:pPr>
            <a:endParaRPr lang="fr-FR" sz="1400" dirty="0"/>
          </a:p>
          <a:p>
            <a:pPr lvl="1" algn="just">
              <a:buClr>
                <a:srgbClr val="C00000"/>
              </a:buClr>
            </a:pPr>
            <a:r>
              <a:rPr lang="fr-FR" sz="2000" dirty="0"/>
              <a:t>Le plafond d’exonération de charges sociales sur les rémunérations des apprentis est abaissé à compter du 1</a:t>
            </a:r>
            <a:r>
              <a:rPr lang="fr-FR" sz="2000" baseline="30000" dirty="0"/>
              <a:t>er</a:t>
            </a:r>
            <a:r>
              <a:rPr lang="fr-FR" sz="2000" dirty="0"/>
              <a:t> mars 2025 de 79% à </a:t>
            </a:r>
            <a:r>
              <a:rPr lang="fr-FR" sz="2000" u="sng" dirty="0"/>
              <a:t>50 % du SMIC</a:t>
            </a:r>
            <a:endParaRPr lang="fr-FR" sz="1600" dirty="0"/>
          </a:p>
          <a:p>
            <a:pPr lvl="2" algn="just">
              <a:buClr>
                <a:srgbClr val="C00000"/>
              </a:buClr>
            </a:pPr>
            <a:r>
              <a:rPr lang="fr-FR" sz="1600" dirty="0"/>
              <a:t>Concernera tous les contrats d’apprentissage conclus après le 1</a:t>
            </a:r>
            <a:r>
              <a:rPr lang="fr-FR" sz="1600" baseline="30000" dirty="0"/>
              <a:t>er</a:t>
            </a:r>
            <a:r>
              <a:rPr lang="fr-FR" sz="1600" dirty="0"/>
              <a:t> mars 2025</a:t>
            </a:r>
          </a:p>
          <a:p>
            <a:pPr lvl="1" algn="just">
              <a:buClr>
                <a:srgbClr val="C00000"/>
              </a:buClr>
            </a:pP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16353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DA91-63FA-5505-5C54-4BD1DE4B9545}"/>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3E13411-902F-A4C0-1FC4-F26BFCEB9A12}"/>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37811565-EA63-FFD8-9524-C77CA6690D6A}"/>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Modification du versement des allocations chômage</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avril 2025, le paiement de l’allocation chômage sera mensualisé sur une base de 30 jours calendaires, quel que soit le mois</a:t>
            </a:r>
          </a:p>
          <a:p>
            <a:pPr lvl="2" algn="just">
              <a:buClr>
                <a:srgbClr val="C00000"/>
              </a:buClr>
            </a:pPr>
            <a:r>
              <a:rPr lang="fr-FR" sz="1600" dirty="0"/>
              <a:t>Le montant ne variera donc plus en fonction du nombre de jours dans le mois</a:t>
            </a:r>
            <a:endParaRPr lang="fr-FR" sz="1200" dirty="0"/>
          </a:p>
          <a:p>
            <a:pPr lvl="1" algn="just">
              <a:buClr>
                <a:srgbClr val="C00000"/>
              </a:buClr>
            </a:pPr>
            <a:endParaRPr lang="fr-FR" sz="2000" dirty="0"/>
          </a:p>
          <a:p>
            <a:pPr lvl="1" algn="just">
              <a:buClr>
                <a:srgbClr val="C00000"/>
              </a:buClr>
            </a:pPr>
            <a:endParaRPr lang="fr-FR" sz="2000" b="1" dirty="0"/>
          </a:p>
          <a:p>
            <a:pPr lvl="1" algn="just">
              <a:buClr>
                <a:srgbClr val="C00000"/>
              </a:buClr>
            </a:pPr>
            <a:endParaRPr lang="fr-FR" sz="2000" b="1" dirty="0"/>
          </a:p>
          <a:p>
            <a:pPr lvl="1" algn="just">
              <a:buClr>
                <a:srgbClr val="C00000"/>
              </a:buClr>
            </a:pPr>
            <a:r>
              <a:rPr lang="fr-FR" sz="2000" b="1" dirty="0"/>
              <a:t>Baisse du taux de contribution à l’assurance chômage</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mai 2025, le taux passe de 4,05 % à 4%</a:t>
            </a:r>
            <a:endParaRPr lang="fr-FR" sz="1600" dirty="0"/>
          </a:p>
          <a:p>
            <a:pPr lvl="1" algn="just">
              <a:buClr>
                <a:srgbClr val="C00000"/>
              </a:buClr>
            </a:pP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4099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68F1-0007-48FC-D707-F0EFE50B3766}"/>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90ACD8DE-1329-124A-A1F3-219BD709F42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405AEB61-03CA-E79F-2EF6-E0AEBC3D46B6}"/>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Augmentation de la base forfaitaire pour les animateurs travaillant en centre de loisirs</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janvier 2025, les montants de la base forfaitaire sont désormais de :</a:t>
            </a:r>
          </a:p>
          <a:p>
            <a:pPr lvl="2" algn="just">
              <a:buClr>
                <a:srgbClr val="C00000"/>
              </a:buClr>
            </a:pPr>
            <a:r>
              <a:rPr lang="fr-FR" sz="1800" dirty="0"/>
              <a:t>Pour les animateurs :</a:t>
            </a:r>
          </a:p>
          <a:p>
            <a:pPr lvl="3" algn="just">
              <a:buClr>
                <a:srgbClr val="C00000"/>
              </a:buClr>
            </a:pPr>
            <a:r>
              <a:rPr lang="fr-FR" sz="1600" dirty="0"/>
              <a:t>18 € par jour</a:t>
            </a:r>
          </a:p>
          <a:p>
            <a:pPr lvl="3" algn="just">
              <a:buClr>
                <a:srgbClr val="C00000"/>
              </a:buClr>
            </a:pPr>
            <a:r>
              <a:rPr lang="fr-FR" sz="1600" dirty="0"/>
              <a:t>89 € par semaine</a:t>
            </a:r>
          </a:p>
          <a:p>
            <a:pPr lvl="3" algn="just">
              <a:buClr>
                <a:srgbClr val="C00000"/>
              </a:buClr>
            </a:pPr>
            <a:r>
              <a:rPr lang="fr-FR" sz="1600" dirty="0"/>
              <a:t>356 € par mois</a:t>
            </a:r>
          </a:p>
          <a:p>
            <a:pPr lvl="2" algn="just">
              <a:buClr>
                <a:srgbClr val="C00000"/>
              </a:buClr>
            </a:pPr>
            <a:r>
              <a:rPr lang="fr-FR" sz="1800" dirty="0"/>
              <a:t>Pour les directeurs adjoints :</a:t>
            </a:r>
          </a:p>
          <a:p>
            <a:pPr lvl="3" algn="just">
              <a:buClr>
                <a:srgbClr val="C00000"/>
              </a:buClr>
            </a:pPr>
            <a:r>
              <a:rPr lang="fr-FR" sz="1600" dirty="0"/>
              <a:t>208 € par semaine</a:t>
            </a:r>
          </a:p>
          <a:p>
            <a:pPr lvl="3" algn="just">
              <a:buClr>
                <a:srgbClr val="C00000"/>
              </a:buClr>
            </a:pPr>
            <a:r>
              <a:rPr lang="fr-FR" sz="1600" dirty="0"/>
              <a:t>356 € par mois</a:t>
            </a:r>
          </a:p>
          <a:p>
            <a:pPr lvl="2" algn="just">
              <a:buClr>
                <a:srgbClr val="C00000"/>
              </a:buClr>
            </a:pPr>
            <a:r>
              <a:rPr lang="fr-FR" sz="1800" dirty="0"/>
              <a:t>Pour les directeurs :</a:t>
            </a:r>
          </a:p>
          <a:p>
            <a:pPr lvl="3" algn="just">
              <a:buClr>
                <a:srgbClr val="C00000"/>
              </a:buClr>
            </a:pPr>
            <a:r>
              <a:rPr lang="fr-FR" sz="1600" dirty="0"/>
              <a:t>297 € par semaine</a:t>
            </a:r>
          </a:p>
          <a:p>
            <a:pPr lvl="3" algn="just">
              <a:buClr>
                <a:srgbClr val="C00000"/>
              </a:buClr>
            </a:pPr>
            <a:r>
              <a:rPr lang="fr-FR" sz="1600" dirty="0"/>
              <a:t>1 188 € par mois</a:t>
            </a:r>
          </a:p>
        </p:txBody>
      </p:sp>
    </p:spTree>
    <p:extLst>
      <p:ext uri="{BB962C8B-B14F-4D97-AF65-F5344CB8AC3E}">
        <p14:creationId xmlns:p14="http://schemas.microsoft.com/office/powerpoint/2010/main" val="170089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C1DF-9494-C72D-9CDE-203025354D1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27F996F-37D7-2A53-E0FA-527A91D3456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4828F0A-F005-F3FA-00EF-4E50E0D317B6}"/>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Hausse de l’indemnité « avantage en nature repas »</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janvier 2025, la valeur de l’avantage en nature repas augmente tel que :</a:t>
            </a:r>
          </a:p>
          <a:p>
            <a:pPr lvl="2" algn="just">
              <a:buClr>
                <a:srgbClr val="C00000"/>
              </a:buClr>
            </a:pPr>
            <a:r>
              <a:rPr lang="fr-FR" sz="1600" dirty="0"/>
              <a:t>Un repas = 5,45 €</a:t>
            </a:r>
          </a:p>
          <a:p>
            <a:pPr lvl="2" algn="just">
              <a:buClr>
                <a:srgbClr val="C00000"/>
              </a:buClr>
            </a:pPr>
            <a:r>
              <a:rPr lang="fr-FR" sz="1600" dirty="0"/>
              <a:t>Repas pris dans les cantines = 2,73 €</a:t>
            </a:r>
          </a:p>
          <a:p>
            <a:pPr lvl="2" algn="just">
              <a:buClr>
                <a:srgbClr val="C00000"/>
              </a:buClr>
            </a:pPr>
            <a:r>
              <a:rPr lang="fr-FR" sz="1600" dirty="0"/>
              <a:t>Participation max de l’employeur pour les tickets restaurants exonérés de cotisation de sécurité sociale = 7,26 €</a:t>
            </a:r>
          </a:p>
          <a:p>
            <a:pPr lvl="2" algn="just">
              <a:buClr>
                <a:srgbClr val="C00000"/>
              </a:buClr>
            </a:pPr>
            <a:endParaRPr lang="fr-FR" sz="1600" dirty="0"/>
          </a:p>
          <a:p>
            <a:pPr marL="914400" lvl="2" indent="0" algn="just">
              <a:buClr>
                <a:srgbClr val="C00000"/>
              </a:buClr>
              <a:buNone/>
            </a:pPr>
            <a:r>
              <a:rPr lang="fr-FR" sz="1600" dirty="0"/>
              <a:t>		</a:t>
            </a:r>
            <a:r>
              <a:rPr lang="fr-FR" sz="1600" i="1" dirty="0"/>
              <a:t>Rappel : l’avantage en nature suppose une fourniture du repas par l’employeur et n’est pas à 		confondre avec le remboursement des frais engagés pour la prise des repas professionnels</a:t>
            </a:r>
            <a:endParaRPr lang="fr-FR" sz="1200" dirty="0"/>
          </a:p>
          <a:p>
            <a:pPr marL="457200" lvl="1" indent="0" algn="just">
              <a:buClr>
                <a:srgbClr val="C00000"/>
              </a:buClr>
              <a:buNone/>
            </a:pPr>
            <a:endParaRPr lang="fr-FR" sz="2000" b="1" dirty="0"/>
          </a:p>
          <a:p>
            <a:pPr lvl="1" algn="just">
              <a:buClr>
                <a:srgbClr val="C00000"/>
              </a:buClr>
            </a:pPr>
            <a:r>
              <a:rPr lang="fr-FR" sz="2000" b="1" dirty="0"/>
              <a:t>Hausse du plafond mensuel de remboursement des frais de transport domicile-travail</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janvier 2025, le plafond passe à 101,75 € par mois </a:t>
            </a:r>
            <a:r>
              <a:rPr lang="fr-FR" sz="1600" dirty="0"/>
              <a:t>(contre 99,00 € en 2024)</a:t>
            </a:r>
          </a:p>
          <a:p>
            <a:pPr lvl="1" algn="just">
              <a:buClr>
                <a:srgbClr val="C00000"/>
              </a:buClr>
            </a:pPr>
            <a:endParaRPr lang="fr-FR" sz="1600" dirty="0"/>
          </a:p>
          <a:p>
            <a:pPr lvl="1" algn="just">
              <a:buClr>
                <a:srgbClr val="C00000"/>
              </a:buClr>
            </a:pP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39072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106A8-B819-B93D-02B6-F3AC7DAB6C5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00779A7A-0BF0-B02C-68F1-2E61807E5BFC}"/>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4D35206C-0F5B-5506-F666-537A0921967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Paie : les changements 2025</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Augmentation de la rémunération minimale des contrats d’engagement éducatif (CEE)</a:t>
            </a:r>
          </a:p>
          <a:p>
            <a:pPr lvl="1" algn="just">
              <a:buClr>
                <a:srgbClr val="C00000"/>
              </a:buClr>
            </a:pPr>
            <a:endParaRPr lang="fr-FR" sz="1400" dirty="0"/>
          </a:p>
          <a:p>
            <a:pPr lvl="1" algn="just">
              <a:buClr>
                <a:srgbClr val="C00000"/>
              </a:buClr>
            </a:pPr>
            <a:r>
              <a:rPr lang="fr-FR" sz="2000" dirty="0"/>
              <a:t>A compter du 1</a:t>
            </a:r>
            <a:r>
              <a:rPr lang="fr-FR" sz="2000" baseline="30000" dirty="0"/>
              <a:t>er</a:t>
            </a:r>
            <a:r>
              <a:rPr lang="fr-FR" sz="2000" dirty="0"/>
              <a:t> mai 2025, la rémunération minimale d’un CEE passe à 51,08 € brut par jour </a:t>
            </a:r>
            <a:r>
              <a:rPr lang="fr-FR" sz="1600" dirty="0"/>
              <a:t>(contre 26,14 € brut par jour en 2024)</a:t>
            </a:r>
          </a:p>
          <a:p>
            <a:pPr lvl="1" algn="just">
              <a:buClr>
                <a:srgbClr val="C00000"/>
              </a:buClr>
            </a:pPr>
            <a:endParaRPr lang="fr-FR" sz="2000" dirty="0"/>
          </a:p>
        </p:txBody>
      </p:sp>
    </p:spTree>
    <p:extLst>
      <p:ext uri="{BB962C8B-B14F-4D97-AF65-F5344CB8AC3E}">
        <p14:creationId xmlns:p14="http://schemas.microsoft.com/office/powerpoint/2010/main" val="372423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CC3A-D8F2-9B3C-96C6-029EE3E9CD57}"/>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30F9EA5-38F6-055E-3F93-7416A5C78561}"/>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29C77AD0-C061-0988-8219-DEA39B630EDE}"/>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Nouvelles dispositions applicables aux fonctionnaires stagiaires</a:t>
            </a:r>
          </a:p>
        </p:txBody>
      </p:sp>
      <p:sp>
        <p:nvSpPr>
          <p:cNvPr id="5" name="Espace réservé du numéro de diapositive 4">
            <a:extLst>
              <a:ext uri="{FF2B5EF4-FFF2-40B4-BE49-F238E27FC236}">
                <a16:creationId xmlns:a16="http://schemas.microsoft.com/office/drawing/2014/main" id="{0D31DA1C-3D85-24B5-784D-809E4881955E}"/>
              </a:ext>
            </a:extLst>
          </p:cNvPr>
          <p:cNvSpPr>
            <a:spLocks noGrp="1"/>
          </p:cNvSpPr>
          <p:nvPr>
            <p:ph type="sldNum" sz="quarter" idx="12"/>
          </p:nvPr>
        </p:nvSpPr>
        <p:spPr/>
        <p:txBody>
          <a:bodyPr/>
          <a:lstStyle/>
          <a:p>
            <a:fld id="{35CA00EC-326F-4234-9D5F-DAF858FD0017}" type="slidenum">
              <a:rPr lang="fr-FR" smtClean="0"/>
              <a:t>59</a:t>
            </a:fld>
            <a:endParaRPr lang="fr-FR"/>
          </a:p>
        </p:txBody>
      </p:sp>
      <p:sp>
        <p:nvSpPr>
          <p:cNvPr id="6" name="Triangle rectangle 5">
            <a:extLst>
              <a:ext uri="{FF2B5EF4-FFF2-40B4-BE49-F238E27FC236}">
                <a16:creationId xmlns:a16="http://schemas.microsoft.com/office/drawing/2014/main" id="{13D89370-8909-A960-47AE-C3EFF1E08C2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B73F62C-CFFD-71AF-DA17-17F19C445FAA}"/>
              </a:ext>
            </a:extLst>
          </p:cNvPr>
          <p:cNvSpPr txBox="1"/>
          <p:nvPr/>
        </p:nvSpPr>
        <p:spPr>
          <a:xfrm>
            <a:off x="3048000" y="4797980"/>
            <a:ext cx="6096000" cy="1200329"/>
          </a:xfrm>
          <a:prstGeom prst="rect">
            <a:avLst/>
          </a:prstGeom>
          <a:noFill/>
        </p:spPr>
        <p:txBody>
          <a:bodyPr wrap="square">
            <a:spAutoFit/>
          </a:bodyPr>
          <a:lstStyle/>
          <a:p>
            <a:pPr algn="ctr"/>
            <a:r>
              <a:rPr lang="fr-FR" sz="1800" dirty="0">
                <a:hlinkClick r:id="rId3"/>
              </a:rPr>
              <a:t>Décret n°2025-402 du 02 mai 2025 modifiant certaines dispositions applicables aux fonctionnaires stagiaires</a:t>
            </a:r>
            <a:endParaRPr lang="fr-FR" sz="1800" dirty="0"/>
          </a:p>
          <a:p>
            <a:pPr algn="ctr"/>
            <a:endParaRPr lang="fr-FR" dirty="0"/>
          </a:p>
          <a:p>
            <a:pPr algn="ctr"/>
            <a:r>
              <a:rPr lang="fr-FR" dirty="0"/>
              <a:t>Entrée en vigueur le 05 mai 2025</a:t>
            </a:r>
          </a:p>
        </p:txBody>
      </p:sp>
    </p:spTree>
    <p:extLst>
      <p:ext uri="{BB962C8B-B14F-4D97-AF65-F5344CB8AC3E}">
        <p14:creationId xmlns:p14="http://schemas.microsoft.com/office/powerpoint/2010/main" val="3716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3FF7C-E6DB-DE33-E31A-A3F47757647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E9590ACD-D175-C457-BAC7-0ABE36BABCE2}"/>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1ECA4E6-4C24-E43F-FBFF-5FDE3050E329}"/>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400" dirty="0">
                <a:latin typeface="Century Gothic" panose="020B0502020202020204" pitchFamily="34" charset="0"/>
                <a:cs typeface="Times New Roman" panose="02020603050405020304" pitchFamily="18" charset="0"/>
              </a:rPr>
              <a:t>Pourquoi un détachement ? </a:t>
            </a:r>
          </a:p>
          <a:p>
            <a:pPr marL="457200" lvl="1" indent="0" algn="just">
              <a:buClr>
                <a:srgbClr val="C00000"/>
              </a:buClr>
              <a:buNone/>
            </a:pPr>
            <a:endParaRPr lang="fr-FR" dirty="0">
              <a:latin typeface="Century Gothic" panose="020B0502020202020204" pitchFamily="34" charset="0"/>
              <a:cs typeface="Times New Roman" panose="02020603050405020304" pitchFamily="18" charset="0"/>
            </a:endParaRPr>
          </a:p>
          <a:p>
            <a:pPr marL="457200" lvl="1" indent="0" algn="just">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Clr>
                <a:srgbClr val="C00000"/>
              </a:buClr>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🎯Exercer un emploi dans un autre cadre d’emplois ou corps</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Occuper un poste dans une autre fonction publique</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Rejoindre un organisme international ou privé</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Clr>
                <a:srgbClr val="C00000"/>
              </a:buClr>
              <a:buNone/>
            </a:pPr>
            <a:r>
              <a:rPr lang="fr-FR" sz="2000" dirty="0">
                <a:latin typeface="Calibri" panose="020F0502020204030204" pitchFamily="34" charset="0"/>
                <a:ea typeface="Calibri" panose="020F0502020204030204" pitchFamily="34" charset="0"/>
                <a:cs typeface="Calibri" panose="020F0502020204030204" pitchFamily="34" charset="0"/>
              </a:rPr>
              <a:t>🎯 Répondre à un besoin personnel ou professionnel temporaire</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6F7299B-52F1-3439-C45C-83254FB1C63A}"/>
              </a:ext>
            </a:extLst>
          </p:cNvPr>
          <p:cNvSpPr>
            <a:spLocks noGrp="1"/>
          </p:cNvSpPr>
          <p:nvPr>
            <p:ph type="sldNum" sz="quarter" idx="12"/>
          </p:nvPr>
        </p:nvSpPr>
        <p:spPr/>
        <p:txBody>
          <a:bodyPr/>
          <a:lstStyle/>
          <a:p>
            <a:fld id="{35CA00EC-326F-4234-9D5F-DAF858FD0017}" type="slidenum">
              <a:rPr lang="fr-FR" smtClean="0"/>
              <a:t>6</a:t>
            </a:fld>
            <a:endParaRPr lang="fr-FR"/>
          </a:p>
        </p:txBody>
      </p:sp>
      <p:sp>
        <p:nvSpPr>
          <p:cNvPr id="6" name="Triangle rectangle 5">
            <a:extLst>
              <a:ext uri="{FF2B5EF4-FFF2-40B4-BE49-F238E27FC236}">
                <a16:creationId xmlns:a16="http://schemas.microsoft.com/office/drawing/2014/main" id="{40C5B8C5-F6EA-04B8-CE16-9D36BEC7D81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21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DB9D2-8153-B55D-BAAD-58F0074B99D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935ACBE-1042-D8BC-8DC4-AB9615263C18}"/>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166AB45-770B-C70C-B5B8-7420A9D4F746}"/>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Nouvelles dispositions applicables aux fonctionnaires stagiaires</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b="1" dirty="0"/>
              <a:t>Congé parental</a:t>
            </a:r>
            <a:endParaRPr lang="fr-FR" sz="1400" dirty="0"/>
          </a:p>
          <a:p>
            <a:pPr lvl="1" algn="just">
              <a:buClr>
                <a:srgbClr val="C00000"/>
              </a:buClr>
            </a:pPr>
            <a:endParaRPr lang="fr-FR" sz="2000" dirty="0"/>
          </a:p>
          <a:p>
            <a:pPr lvl="1" algn="just">
              <a:buClr>
                <a:srgbClr val="C00000"/>
              </a:buClr>
            </a:pPr>
            <a:r>
              <a:rPr lang="fr-FR" sz="2000" dirty="0"/>
              <a:t>La durée passée par le stagiaire en congé parental compte désormais pour l’intégralité de sa durée dans le calcul des services retenus pour l’avancement d’échelon (contre la moitié auparavant)</a:t>
            </a: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198410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80D3-B3BB-33B8-80A5-3BB4D65289E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F3DFA3D-965B-B89C-3840-C87A30F3B929}"/>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A461BA5-B125-5992-722C-5245A89E19D3}"/>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Nouvelles dispositions applicables aux fonctionnaires stagiaires</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b="1" dirty="0"/>
              <a:t>Congé sans traitement pour élever un enfant</a:t>
            </a:r>
            <a:endParaRPr lang="fr-FR" sz="1400" dirty="0"/>
          </a:p>
          <a:p>
            <a:pPr lvl="1" algn="just">
              <a:buClr>
                <a:srgbClr val="C00000"/>
              </a:buClr>
            </a:pPr>
            <a:endParaRPr lang="fr-FR" sz="2000" dirty="0"/>
          </a:p>
          <a:p>
            <a:pPr lvl="1" algn="just">
              <a:buClr>
                <a:srgbClr val="C00000"/>
              </a:buClr>
            </a:pPr>
            <a:r>
              <a:rPr lang="fr-FR" sz="2000" dirty="0"/>
              <a:t>Comme les titulaires et les contractuels avant eux, les stagiaires bénéficient maintenant du droit de disposer d’un congé sans traitement (équivalent de la disponibilité) pour élever un enfant de moins de 12 ans (contre 8 auparavant)</a:t>
            </a: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25404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C0A9-EF4E-F515-1E69-A6E89A304EF4}"/>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98A1CA1-C0EA-808B-6D00-8E0AFCB610ED}"/>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0F93807B-5866-ABE8-1F2D-B8981F0CDDDA}"/>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Nouvelles dispositions applicables aux fonctionnaires stagiaires</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r>
              <a:rPr lang="fr-FR" sz="2000" b="1" dirty="0"/>
              <a:t>Mise à jour des références légales</a:t>
            </a:r>
            <a:endParaRPr lang="fr-FR" sz="1400" dirty="0"/>
          </a:p>
          <a:p>
            <a:pPr lvl="1" algn="just">
              <a:buClr>
                <a:srgbClr val="C00000"/>
              </a:buClr>
            </a:pPr>
            <a:endParaRPr lang="fr-FR" sz="2000" dirty="0"/>
          </a:p>
          <a:p>
            <a:pPr lvl="1" algn="just">
              <a:buClr>
                <a:srgbClr val="C00000"/>
              </a:buClr>
            </a:pPr>
            <a:r>
              <a:rPr lang="fr-FR" sz="2000" dirty="0"/>
              <a:t>Le décret du 02 mai 2025 met à jour les références légales mentionnées dans le décret applicable aux agents contractuels en faisant désormais référence au code général de la fonction publique</a:t>
            </a: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71496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2FE0-EFBF-0AA2-0B45-52C68836C7F4}"/>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8E33934-B63A-FE7A-2BD5-A1ADB2F2D2E3}"/>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E010B03E-1626-5C64-B5BA-AFFB528EEE66}"/>
              </a:ext>
            </a:extLst>
          </p:cNvPr>
          <p:cNvSpPr>
            <a:spLocks noGrp="1"/>
          </p:cNvSpPr>
          <p:nvPr>
            <p:ph idx="1"/>
          </p:nvPr>
        </p:nvSpPr>
        <p:spPr>
          <a:xfrm>
            <a:off x="838200" y="2743200"/>
            <a:ext cx="10515600" cy="1371600"/>
          </a:xfrm>
        </p:spPr>
        <p:txBody>
          <a:bodyPr>
            <a:normAutofit/>
          </a:bodyPr>
          <a:lstStyle/>
          <a:p>
            <a:pPr marL="0" indent="0" algn="ctr">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Projets de décrets</a:t>
            </a:r>
          </a:p>
        </p:txBody>
      </p:sp>
      <p:sp>
        <p:nvSpPr>
          <p:cNvPr id="5" name="Espace réservé du numéro de diapositive 4">
            <a:extLst>
              <a:ext uri="{FF2B5EF4-FFF2-40B4-BE49-F238E27FC236}">
                <a16:creationId xmlns:a16="http://schemas.microsoft.com/office/drawing/2014/main" id="{A6A030DF-0F90-C6B4-8257-C91070B2CDDA}"/>
              </a:ext>
            </a:extLst>
          </p:cNvPr>
          <p:cNvSpPr>
            <a:spLocks noGrp="1"/>
          </p:cNvSpPr>
          <p:nvPr>
            <p:ph type="sldNum" sz="quarter" idx="12"/>
          </p:nvPr>
        </p:nvSpPr>
        <p:spPr/>
        <p:txBody>
          <a:bodyPr/>
          <a:lstStyle/>
          <a:p>
            <a:fld id="{35CA00EC-326F-4234-9D5F-DAF858FD0017}" type="slidenum">
              <a:rPr lang="fr-FR" smtClean="0"/>
              <a:t>63</a:t>
            </a:fld>
            <a:endParaRPr lang="fr-FR"/>
          </a:p>
        </p:txBody>
      </p:sp>
      <p:sp>
        <p:nvSpPr>
          <p:cNvPr id="6" name="Triangle rectangle 5">
            <a:extLst>
              <a:ext uri="{FF2B5EF4-FFF2-40B4-BE49-F238E27FC236}">
                <a16:creationId xmlns:a16="http://schemas.microsoft.com/office/drawing/2014/main" id="{901CE495-92EC-56E5-CF3A-F6E8C80476B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46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93D7B-2D95-0599-7DF5-EB46EA0F656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8D4A9A78-D782-1164-525C-438FC4BF477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302923F-DD3D-5C1F-42E0-F05AD4F78901}"/>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Projets de décrets</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Projet de décret modifiant certaines dispositions relatives aux régimes indemnitaires dans la fonction publique territoriale</a:t>
            </a:r>
            <a:endParaRPr lang="fr-FR" sz="1400" dirty="0"/>
          </a:p>
          <a:p>
            <a:pPr lvl="1" algn="just">
              <a:buClr>
                <a:srgbClr val="C00000"/>
              </a:buClr>
            </a:pPr>
            <a:endParaRPr lang="fr-FR" sz="2000" dirty="0"/>
          </a:p>
          <a:p>
            <a:pPr lvl="1" algn="just">
              <a:buClr>
                <a:srgbClr val="C00000"/>
              </a:buClr>
            </a:pPr>
            <a:r>
              <a:rPr lang="fr-FR" sz="2000" dirty="0"/>
              <a:t>Met à jour le décret n°91-875 du 6 septembre 1991 pour prendre en compte l’entrée en vigueur du CGFP</a:t>
            </a:r>
          </a:p>
          <a:p>
            <a:pPr lvl="1" algn="just">
              <a:buClr>
                <a:srgbClr val="C00000"/>
              </a:buClr>
            </a:pPr>
            <a:r>
              <a:rPr lang="fr-FR" sz="2000" dirty="0"/>
              <a:t>Actualise le tableau d’équivalences provisoires du décret entre corps de l’Etat et cadres d’emploi de la FPT</a:t>
            </a:r>
            <a:endParaRPr lang="fr-FR" sz="1600" dirty="0"/>
          </a:p>
          <a:p>
            <a:pPr lvl="1" algn="just">
              <a:buClr>
                <a:srgbClr val="C00000"/>
              </a:buClr>
            </a:pPr>
            <a:endParaRPr lang="fr-FR" sz="2000" dirty="0"/>
          </a:p>
        </p:txBody>
      </p:sp>
    </p:spTree>
    <p:extLst>
      <p:ext uri="{BB962C8B-B14F-4D97-AF65-F5344CB8AC3E}">
        <p14:creationId xmlns:p14="http://schemas.microsoft.com/office/powerpoint/2010/main" val="6381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321DD-FE60-E16A-4EAE-38230C16115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8D4BB4FF-AD5F-B61A-971A-47A34E76446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9A499DD-4D13-F80C-336B-7D586EF68DDE}"/>
              </a:ext>
            </a:extLst>
          </p:cNvPr>
          <p:cNvSpPr>
            <a:spLocks noGrp="1"/>
          </p:cNvSpPr>
          <p:nvPr>
            <p:ph idx="1"/>
          </p:nvPr>
        </p:nvSpPr>
        <p:spPr>
          <a:xfrm>
            <a:off x="838200" y="452761"/>
            <a:ext cx="10515600" cy="6178857"/>
          </a:xfrm>
        </p:spPr>
        <p:txBody>
          <a:bodyPr>
            <a:normAutofit lnSpcReduction="10000"/>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Projets de décrets</a:t>
            </a: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buClr>
                <a:srgbClr val="C00000"/>
              </a:buClr>
            </a:pPr>
            <a:endParaRPr lang="fr-FR" sz="2000" b="1" dirty="0"/>
          </a:p>
          <a:p>
            <a:pPr lvl="1" algn="just">
              <a:buClr>
                <a:srgbClr val="C00000"/>
              </a:buClr>
            </a:pPr>
            <a:r>
              <a:rPr lang="fr-FR" sz="2000" b="1" dirty="0"/>
              <a:t>Projet de décret relatif aux dispositions réglementaires du Livre III (recrutement) du code général de la fonction publique.</a:t>
            </a:r>
            <a:endParaRPr lang="fr-FR" sz="2000" dirty="0"/>
          </a:p>
          <a:p>
            <a:pPr lvl="1" algn="just">
              <a:buClr>
                <a:srgbClr val="C00000"/>
              </a:buClr>
            </a:pPr>
            <a:endParaRPr lang="fr-FR" sz="2000" dirty="0"/>
          </a:p>
          <a:p>
            <a:pPr lvl="1" algn="just">
              <a:buClr>
                <a:srgbClr val="C00000"/>
              </a:buClr>
            </a:pPr>
            <a:r>
              <a:rPr lang="fr-FR" sz="2000" dirty="0"/>
              <a:t>Créé la partie réglementaire du CGFP liée au recrutement (et viendra abroger les décrets correspondants)</a:t>
            </a:r>
          </a:p>
          <a:p>
            <a:pPr lvl="1" algn="just">
              <a:buClr>
                <a:srgbClr val="C00000"/>
              </a:buClr>
            </a:pPr>
            <a:r>
              <a:rPr lang="fr-FR" sz="2000" dirty="0"/>
              <a:t>Créé quelques dispositions à droit non constant :</a:t>
            </a:r>
          </a:p>
          <a:p>
            <a:pPr lvl="2" algn="just">
              <a:buClr>
                <a:srgbClr val="C00000"/>
              </a:buClr>
            </a:pPr>
            <a:r>
              <a:rPr lang="fr-FR" sz="1800" dirty="0"/>
              <a:t>Composition de la commission de titularisation dans le cadre du PACTE</a:t>
            </a:r>
          </a:p>
          <a:p>
            <a:pPr lvl="2" algn="just">
              <a:buClr>
                <a:srgbClr val="C00000"/>
              </a:buClr>
            </a:pPr>
            <a:r>
              <a:rPr lang="fr-FR" sz="1800" dirty="0"/>
              <a:t>Modification des dispositions sur le pouvoir disciplinaire pour les agents stagiaires</a:t>
            </a:r>
          </a:p>
          <a:p>
            <a:pPr lvl="2" algn="just">
              <a:buClr>
                <a:srgbClr val="C00000"/>
              </a:buClr>
            </a:pPr>
            <a:r>
              <a:rPr lang="fr-FR" sz="1800" dirty="0"/>
              <a:t>Modification des règles de prise en compte du temps partiel pour le calcul des droits à avancement, à la promotion et à la formation des agents stagiaires</a:t>
            </a:r>
          </a:p>
          <a:p>
            <a:pPr lvl="2" algn="just">
              <a:buClr>
                <a:srgbClr val="C00000"/>
              </a:buClr>
            </a:pPr>
            <a:r>
              <a:rPr lang="fr-FR" sz="1800" dirty="0"/>
              <a:t>Suppression de la réserve des nécessités de service pour les congés sans traitement des stagiaires pour raisons familiale ou de santé</a:t>
            </a:r>
          </a:p>
          <a:p>
            <a:pPr lvl="2" algn="just">
              <a:buClr>
                <a:srgbClr val="C00000"/>
              </a:buClr>
            </a:pPr>
            <a:r>
              <a:rPr lang="fr-FR" sz="1800" dirty="0"/>
              <a:t>Fixation d’un délai pour demander sa réintégration à l’issu d’un congé sans traitement</a:t>
            </a:r>
          </a:p>
          <a:p>
            <a:pPr lvl="2" algn="just">
              <a:buClr>
                <a:srgbClr val="C00000"/>
              </a:buClr>
            </a:pPr>
            <a:r>
              <a:rPr lang="fr-FR" sz="1800" dirty="0"/>
              <a:t>Vérification des conditions de santé particulières exigées pour l’exercice de certaines fonctions après une année d’interruption</a:t>
            </a:r>
          </a:p>
          <a:p>
            <a:pPr lvl="2" algn="just">
              <a:buClr>
                <a:srgbClr val="C00000"/>
              </a:buClr>
            </a:pPr>
            <a:r>
              <a:rPr lang="fr-FR" sz="1800" dirty="0"/>
              <a:t>Nécessité d’une demande écrite de démission et de l’acceptation de celle-ci par l’autorité de nomination</a:t>
            </a:r>
          </a:p>
        </p:txBody>
      </p:sp>
    </p:spTree>
    <p:extLst>
      <p:ext uri="{BB962C8B-B14F-4D97-AF65-F5344CB8AC3E}">
        <p14:creationId xmlns:p14="http://schemas.microsoft.com/office/powerpoint/2010/main" val="101729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3200" b="1" cap="small" dirty="0">
                <a:solidFill>
                  <a:schemeClr val="accent5">
                    <a:lumMod val="50000"/>
                  </a:schemeClr>
                </a:solidFill>
                <a:latin typeface="Century Gothic" panose="020B0502020202020204" pitchFamily="34" charset="0"/>
                <a:cs typeface="Times New Roman" panose="02020603050405020304" pitchFamily="18" charset="0"/>
              </a:rPr>
              <a:t>L’annualisation</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112354"/>
            <a:ext cx="2123417" cy="159256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spTree>
    <p:extLst>
      <p:ext uri="{BB962C8B-B14F-4D97-AF65-F5344CB8AC3E}">
        <p14:creationId xmlns:p14="http://schemas.microsoft.com/office/powerpoint/2010/main" val="25081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5F79B-FCA0-0E44-AF3A-F6A4EFDFCEF2}"/>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F152361E-A95A-B9D2-ED88-F12A9DE3EF17}"/>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901EAAEE-87D7-50D6-61DB-4DC0282D7657}"/>
              </a:ext>
            </a:extLst>
          </p:cNvPr>
          <p:cNvSpPr>
            <a:spLocks noGrp="1"/>
          </p:cNvSpPr>
          <p:nvPr>
            <p:ph idx="1"/>
          </p:nvPr>
        </p:nvSpPr>
        <p:spPr>
          <a:xfrm>
            <a:off x="838200" y="452761"/>
            <a:ext cx="10515600" cy="1237927"/>
          </a:xfrm>
        </p:spPr>
        <p:txBody>
          <a:bodyPr>
            <a:normAutofit fontScale="92500" lnSpcReduction="20000"/>
          </a:bodyPr>
          <a:lstStyle/>
          <a:p>
            <a:pPr marL="0" indent="0">
              <a:buClr>
                <a:srgbClr val="C00000"/>
              </a:buClr>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Définition</a:t>
            </a:r>
          </a:p>
        </p:txBody>
      </p:sp>
      <p:sp>
        <p:nvSpPr>
          <p:cNvPr id="5" name="Espace réservé du numéro de diapositive 4">
            <a:extLst>
              <a:ext uri="{FF2B5EF4-FFF2-40B4-BE49-F238E27FC236}">
                <a16:creationId xmlns:a16="http://schemas.microsoft.com/office/drawing/2014/main" id="{4CAE934B-5CC0-9728-6656-F27B9B639CE7}"/>
              </a:ext>
            </a:extLst>
          </p:cNvPr>
          <p:cNvSpPr>
            <a:spLocks noGrp="1"/>
          </p:cNvSpPr>
          <p:nvPr>
            <p:ph type="sldNum" sz="quarter" idx="12"/>
          </p:nvPr>
        </p:nvSpPr>
        <p:spPr/>
        <p:txBody>
          <a:bodyPr/>
          <a:lstStyle/>
          <a:p>
            <a:fld id="{35CA00EC-326F-4234-9D5F-DAF858FD0017}" type="slidenum">
              <a:rPr lang="fr-FR" smtClean="0"/>
              <a:t>67</a:t>
            </a:fld>
            <a:endParaRPr lang="fr-FR"/>
          </a:p>
        </p:txBody>
      </p:sp>
      <p:sp>
        <p:nvSpPr>
          <p:cNvPr id="6" name="Triangle rectangle 5">
            <a:extLst>
              <a:ext uri="{FF2B5EF4-FFF2-40B4-BE49-F238E27FC236}">
                <a16:creationId xmlns:a16="http://schemas.microsoft.com/office/drawing/2014/main" id="{405377C0-E2A0-0210-A1B8-BC92A938B2B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92F4313B-F14C-6059-691F-3FD48AA0CA16}"/>
              </a:ext>
            </a:extLst>
          </p:cNvPr>
          <p:cNvSpPr txBox="1"/>
          <p:nvPr/>
        </p:nvSpPr>
        <p:spPr>
          <a:xfrm>
            <a:off x="838200" y="1690688"/>
            <a:ext cx="10515600" cy="4955203"/>
          </a:xfrm>
          <a:prstGeom prst="rect">
            <a:avLst/>
          </a:prstGeom>
          <a:noFill/>
        </p:spPr>
        <p:txBody>
          <a:bodyPr wrap="square" rtlCol="0">
            <a:spAutoFit/>
          </a:bodyPr>
          <a:lstStyle/>
          <a:p>
            <a:pPr marL="0" indent="0">
              <a:buClr>
                <a:srgbClr val="C00000"/>
              </a:buClr>
              <a:buNone/>
            </a:pPr>
            <a:endParaRPr lang="fr-FR" sz="1000" dirty="0">
              <a:latin typeface="Century Gothic" panose="020B0502020202020204" pitchFamily="34" charset="0"/>
              <a:cs typeface="Times New Roman" panose="02020603050405020304" pitchFamily="18" charset="0"/>
            </a:endParaRPr>
          </a:p>
          <a:p>
            <a:pPr marL="0" lvl="0" indent="0" algn="just">
              <a:buNone/>
            </a:pPr>
            <a:r>
              <a:rPr lang="fr-FR" sz="1800" b="1" dirty="0">
                <a:solidFill>
                  <a:srgbClr val="1F497D"/>
                </a:solidFill>
                <a:effectLst/>
                <a:latin typeface="Calibri" panose="020F0502020204030204" pitchFamily="34" charset="0"/>
                <a:ea typeface="Aptos" panose="020B0004020202020204" pitchFamily="34" charset="0"/>
                <a:cs typeface="Aptos" panose="020B0004020202020204" pitchFamily="34" charset="0"/>
              </a:rPr>
              <a:t>Mode d’organisation du temps de travail</a:t>
            </a:r>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 qui repose sur un principe de répartition des heures annuelles réglementaires que l’agent doit obligatoirement réaliser – en respectant l’obligation d’effectuer 1607 heures annuelles ainsi que les garanties minimales de travail définies à l’art. 3 du décret n°2000-815 du 25 août 2000. </a:t>
            </a:r>
          </a:p>
          <a:p>
            <a:pPr marL="0" lvl="0" indent="0" algn="just">
              <a:buNone/>
            </a:pPr>
            <a:endPar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endParaRPr>
          </a:p>
          <a:p>
            <a:pPr marL="0" lvl="0" indent="0" algn="just">
              <a:buNone/>
            </a:pPr>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Le principe </a:t>
            </a:r>
            <a:r>
              <a:rPr lang="fr-FR" sz="1800" dirty="0">
                <a:solidFill>
                  <a:srgbClr val="1F497D"/>
                </a:solidFill>
                <a:latin typeface="Calibri" panose="020F0502020204030204" pitchFamily="34" charset="0"/>
                <a:ea typeface="Aptos" panose="020B0004020202020204" pitchFamily="34" charset="0"/>
                <a:cs typeface="Aptos" panose="020B0004020202020204" pitchFamily="34" charset="0"/>
              </a:rPr>
              <a:t>= </a:t>
            </a:r>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déterminer une rémunération pour un rythme de travail irrégulier (ex : pour les ATSEM, agents techniques...). </a:t>
            </a:r>
          </a:p>
          <a:p>
            <a:pPr marL="0" lvl="0" indent="0" algn="just">
              <a:buNone/>
            </a:pPr>
            <a:endPar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endParaRPr>
          </a:p>
          <a:p>
            <a:pPr marL="0" lvl="0" indent="0" algn="just">
              <a:buNone/>
            </a:pPr>
            <a:r>
              <a:rPr lang="fr-FR" sz="1800" u="sng" dirty="0">
                <a:solidFill>
                  <a:srgbClr val="C00000"/>
                </a:solidFill>
                <a:effectLst/>
                <a:latin typeface="Calibri" panose="020F0502020204030204" pitchFamily="34" charset="0"/>
                <a:ea typeface="Aptos" panose="020B0004020202020204" pitchFamily="34" charset="0"/>
                <a:cs typeface="Aptos" panose="020B0004020202020204" pitchFamily="34" charset="0"/>
              </a:rPr>
              <a:t>L’arrêté du 8 janvier 2002 </a:t>
            </a:r>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relatif à l'aménagement et à l'organisation du temps de travail des personnels travaillant selon des cycles hebdomadaires et non hebdomadaires, en application du décret n° 2000-815 du 25 août 2000 relatif à l'aménagement et à la réduction du temps de travail dans la fonction publique de l'Etat définit le cycle annuel comme une </a:t>
            </a:r>
            <a:r>
              <a:rPr lang="fr-FR" sz="1800" b="1" dirty="0">
                <a:solidFill>
                  <a:srgbClr val="1F497D"/>
                </a:solidFill>
                <a:effectLst/>
                <a:latin typeface="Calibri" panose="020F0502020204030204" pitchFamily="34" charset="0"/>
                <a:ea typeface="Aptos" panose="020B0004020202020204" pitchFamily="34" charset="0"/>
                <a:cs typeface="Aptos" panose="020B0004020202020204" pitchFamily="34" charset="0"/>
              </a:rPr>
              <a:t>période pendant laquelle les temps de travail et de repos sont normalement organisés sur l'ensemble de l'année civile</a:t>
            </a:r>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a:t>
            </a:r>
          </a:p>
          <a:p>
            <a:pPr marL="0" lvl="0" indent="0" algn="just">
              <a:buNone/>
            </a:pPr>
            <a:endParaRPr lang="fr-FR" dirty="0">
              <a:solidFill>
                <a:srgbClr val="1F497D"/>
              </a:solidFill>
              <a:latin typeface="Calibri" panose="020F0502020204030204" pitchFamily="34" charset="0"/>
              <a:ea typeface="Aptos" panose="020B0004020202020204" pitchFamily="34" charset="0"/>
              <a:cs typeface="Aptos" panose="020B0004020202020204" pitchFamily="34" charset="0"/>
            </a:endParaRPr>
          </a:p>
          <a:p>
            <a:pPr algn="just"/>
            <a:r>
              <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Le cycle annuel peut organiser de manière permanente le travail en alternant deux périodes au maximum, l'une de haute activité et l'autre de basse activité, dénommées phases, permettant de répondre à une forte variation saisonnière des activités sur l'année. </a:t>
            </a:r>
          </a:p>
          <a:p>
            <a:pPr marL="0" lvl="0" indent="0" algn="just">
              <a:buNone/>
            </a:pPr>
            <a:endParaRPr lang="fr-FR" sz="1800" dirty="0">
              <a:solidFill>
                <a:srgbClr val="1F497D"/>
              </a:solidFill>
              <a:effectLst/>
              <a:latin typeface="Calibri" panose="020F0502020204030204" pitchFamily="34" charset="0"/>
              <a:ea typeface="Aptos" panose="020B0004020202020204" pitchFamily="34" charset="0"/>
              <a:cs typeface="Aptos" panose="020B0004020202020204" pitchFamily="34" charset="0"/>
            </a:endParaRPr>
          </a:p>
        </p:txBody>
      </p:sp>
      <p:sp>
        <p:nvSpPr>
          <p:cNvPr id="8" name="Flèche : droite 7">
            <a:extLst>
              <a:ext uri="{FF2B5EF4-FFF2-40B4-BE49-F238E27FC236}">
                <a16:creationId xmlns:a16="http://schemas.microsoft.com/office/drawing/2014/main" id="{EA6C40CA-F69E-455E-7A44-D96CE0B04555}"/>
              </a:ext>
            </a:extLst>
          </p:cNvPr>
          <p:cNvSpPr/>
          <p:nvPr/>
        </p:nvSpPr>
        <p:spPr>
          <a:xfrm>
            <a:off x="621792" y="1978858"/>
            <a:ext cx="216408" cy="164592"/>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560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3549-4753-7FB2-219E-B80A4E1C695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212ADB37-CACC-B0AE-7F99-E8DA44CCEDF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1BD8E05-3E27-62EB-08C0-C9C0543D63BC}"/>
              </a:ext>
            </a:extLst>
          </p:cNvPr>
          <p:cNvSpPr>
            <a:spLocks noGrp="1"/>
          </p:cNvSpPr>
          <p:nvPr>
            <p:ph idx="1"/>
          </p:nvPr>
        </p:nvSpPr>
        <p:spPr>
          <a:xfrm>
            <a:off x="838200" y="452761"/>
            <a:ext cx="10515600" cy="1237927"/>
          </a:xfrm>
        </p:spPr>
        <p:txBody>
          <a:bodyPr>
            <a:normAutofit fontScale="70000" lnSpcReduction="20000"/>
          </a:bodyPr>
          <a:lstStyle/>
          <a:p>
            <a:pPr marL="0" indent="0">
              <a:buClr>
                <a:srgbClr val="C00000"/>
              </a:buClr>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Les agents pouvant bénéficier de l’annualisation</a:t>
            </a:r>
          </a:p>
        </p:txBody>
      </p:sp>
      <p:sp>
        <p:nvSpPr>
          <p:cNvPr id="5" name="Espace réservé du numéro de diapositive 4">
            <a:extLst>
              <a:ext uri="{FF2B5EF4-FFF2-40B4-BE49-F238E27FC236}">
                <a16:creationId xmlns:a16="http://schemas.microsoft.com/office/drawing/2014/main" id="{654E5AF4-B7F9-76CB-8B49-8EE013CB74FD}"/>
              </a:ext>
            </a:extLst>
          </p:cNvPr>
          <p:cNvSpPr>
            <a:spLocks noGrp="1"/>
          </p:cNvSpPr>
          <p:nvPr>
            <p:ph type="sldNum" sz="quarter" idx="12"/>
          </p:nvPr>
        </p:nvSpPr>
        <p:spPr/>
        <p:txBody>
          <a:bodyPr/>
          <a:lstStyle/>
          <a:p>
            <a:fld id="{35CA00EC-326F-4234-9D5F-DAF858FD0017}" type="slidenum">
              <a:rPr lang="fr-FR" smtClean="0"/>
              <a:t>68</a:t>
            </a:fld>
            <a:endParaRPr lang="fr-FR"/>
          </a:p>
        </p:txBody>
      </p:sp>
      <p:sp>
        <p:nvSpPr>
          <p:cNvPr id="6" name="Triangle rectangle 5">
            <a:extLst>
              <a:ext uri="{FF2B5EF4-FFF2-40B4-BE49-F238E27FC236}">
                <a16:creationId xmlns:a16="http://schemas.microsoft.com/office/drawing/2014/main" id="{B7263CD0-D20C-7727-1AD5-6F53018505F0}"/>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E6B769B-94BA-E84E-8630-E39E8FA11BA6}"/>
              </a:ext>
            </a:extLst>
          </p:cNvPr>
          <p:cNvSpPr txBox="1"/>
          <p:nvPr/>
        </p:nvSpPr>
        <p:spPr>
          <a:xfrm>
            <a:off x="838200" y="2283871"/>
            <a:ext cx="10515600" cy="3170099"/>
          </a:xfrm>
          <a:prstGeom prst="rect">
            <a:avLst/>
          </a:prstGeom>
          <a:noFill/>
        </p:spPr>
        <p:txBody>
          <a:bodyPr wrap="square" rtlCol="0">
            <a:spAutoFit/>
          </a:bodyPr>
          <a:lstStyle/>
          <a:p>
            <a:pPr marL="0" lvl="0" indent="0" algn="just">
              <a:buNone/>
            </a:pPr>
            <a:r>
              <a:rPr lang="fr-FR" sz="2000" dirty="0">
                <a:solidFill>
                  <a:srgbClr val="1F497D"/>
                </a:solidFill>
                <a:effectLst/>
                <a:latin typeface="Calibri" panose="020F0502020204030204" pitchFamily="34" charset="0"/>
                <a:ea typeface="Aptos" panose="020B0004020202020204" pitchFamily="34" charset="0"/>
                <a:cs typeface="Aptos" panose="020B0004020202020204" pitchFamily="34" charset="0"/>
              </a:rPr>
              <a:t>L’annualisation du temps de travail peut en principe être mise en œuvre pour l’ensemble des agents de la fonction publique territoriale : fonctionnaires titulaires, stagiaires et contractuels, qu’ils soient à temps complet, non complet, ou à temps partiel…</a:t>
            </a:r>
          </a:p>
          <a:p>
            <a:pPr marL="0" lvl="0" indent="0" algn="just">
              <a:buNone/>
            </a:pPr>
            <a:endParaRPr lang="fr-FR" sz="2000" dirty="0">
              <a:solidFill>
                <a:srgbClr val="1F497D"/>
              </a:solidFill>
              <a:effectLst/>
              <a:latin typeface="Calibri" panose="020F0502020204030204" pitchFamily="34" charset="0"/>
              <a:ea typeface="Aptos" panose="020B0004020202020204" pitchFamily="34" charset="0"/>
              <a:cs typeface="Aptos" panose="020B0004020202020204" pitchFamily="34" charset="0"/>
            </a:endParaRPr>
          </a:p>
          <a:p>
            <a:pPr marL="0" lvl="0" indent="0" algn="just">
              <a:buNone/>
            </a:pPr>
            <a:r>
              <a:rPr lang="fr-FR" sz="20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Les cadres d’emplois des professeurs territoriaux d’enseignement artistique (PEA) et des assistants spécialisés d’enseignement artistique (AEA) ne peuvent, en raison de leur </a:t>
            </a:r>
            <a:r>
              <a:rPr lang="fr-FR" sz="2000" b="1" u="sng"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régime d'obligation de service </a:t>
            </a:r>
            <a:r>
              <a:rPr lang="fr-FR" sz="20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défini par leurs statuts particuliers (16 heures d'enseignement ou 20 heures de service par semaine selon le cadre d'emplois), se voir appliquer les textes relatifs à la réduction de la durée du travail et à l'annualisation du temps de travail.</a:t>
            </a:r>
          </a:p>
          <a:p>
            <a:pPr marL="0" lvl="0" indent="0" algn="just">
              <a:buNone/>
            </a:pPr>
            <a:r>
              <a:rPr lang="fr-FR" sz="2000" i="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CE, arrêt 266693 du 13 juillet 2006</a:t>
            </a:r>
            <a:endParaRPr lang="fr-FR" sz="2000" i="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Graphique 8" descr="Ampoule et engrenage contour">
            <a:extLst>
              <a:ext uri="{FF2B5EF4-FFF2-40B4-BE49-F238E27FC236}">
                <a16:creationId xmlns:a16="http://schemas.microsoft.com/office/drawing/2014/main" id="{CAC225A4-861A-8BAA-2C1E-D5180AF048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64" y="3593592"/>
            <a:ext cx="402336" cy="402336"/>
          </a:xfrm>
          <a:prstGeom prst="rect">
            <a:avLst/>
          </a:prstGeom>
        </p:spPr>
      </p:pic>
    </p:spTree>
    <p:extLst>
      <p:ext uri="{BB962C8B-B14F-4D97-AF65-F5344CB8AC3E}">
        <p14:creationId xmlns:p14="http://schemas.microsoft.com/office/powerpoint/2010/main" val="14517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13152-C4A1-473E-9D6F-DD7C25B4CA96}"/>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B8766515-A40A-BCEC-3F65-11882144A18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0C9551BE-04D6-74A9-C9D8-AC139C68A7C8}"/>
              </a:ext>
            </a:extLst>
          </p:cNvPr>
          <p:cNvSpPr>
            <a:spLocks noGrp="1"/>
          </p:cNvSpPr>
          <p:nvPr>
            <p:ph idx="1"/>
          </p:nvPr>
        </p:nvSpPr>
        <p:spPr>
          <a:xfrm>
            <a:off x="838200" y="452761"/>
            <a:ext cx="10515600" cy="1237927"/>
          </a:xfrm>
        </p:spPr>
        <p:txBody>
          <a:bodyPr>
            <a:normAutofit fontScale="92500" lnSpcReduction="20000"/>
          </a:bodyPr>
          <a:lstStyle/>
          <a:p>
            <a:pPr marL="0" indent="0">
              <a:buClr>
                <a:srgbClr val="C00000"/>
              </a:buClr>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Comment créer un emploi annualisé ?</a:t>
            </a:r>
          </a:p>
        </p:txBody>
      </p:sp>
      <p:sp>
        <p:nvSpPr>
          <p:cNvPr id="5" name="Espace réservé du numéro de diapositive 4">
            <a:extLst>
              <a:ext uri="{FF2B5EF4-FFF2-40B4-BE49-F238E27FC236}">
                <a16:creationId xmlns:a16="http://schemas.microsoft.com/office/drawing/2014/main" id="{2D772A69-1298-2CD2-130C-CAB2A83D16CE}"/>
              </a:ext>
            </a:extLst>
          </p:cNvPr>
          <p:cNvSpPr>
            <a:spLocks noGrp="1"/>
          </p:cNvSpPr>
          <p:nvPr>
            <p:ph type="sldNum" sz="quarter" idx="12"/>
          </p:nvPr>
        </p:nvSpPr>
        <p:spPr/>
        <p:txBody>
          <a:bodyPr/>
          <a:lstStyle/>
          <a:p>
            <a:fld id="{35CA00EC-326F-4234-9D5F-DAF858FD0017}" type="slidenum">
              <a:rPr lang="fr-FR" smtClean="0"/>
              <a:t>69</a:t>
            </a:fld>
            <a:endParaRPr lang="fr-FR"/>
          </a:p>
        </p:txBody>
      </p:sp>
      <p:sp>
        <p:nvSpPr>
          <p:cNvPr id="6" name="Triangle rectangle 5">
            <a:extLst>
              <a:ext uri="{FF2B5EF4-FFF2-40B4-BE49-F238E27FC236}">
                <a16:creationId xmlns:a16="http://schemas.microsoft.com/office/drawing/2014/main" id="{122573ED-E7A9-AF0F-BD93-EE68C55417E4}"/>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34B1086-BC67-731B-113A-16316BEE9000}"/>
              </a:ext>
            </a:extLst>
          </p:cNvPr>
          <p:cNvSpPr txBox="1"/>
          <p:nvPr/>
        </p:nvSpPr>
        <p:spPr>
          <a:xfrm>
            <a:off x="838200" y="1908967"/>
            <a:ext cx="10515600" cy="4708981"/>
          </a:xfrm>
          <a:prstGeom prst="rect">
            <a:avLst/>
          </a:prstGeom>
          <a:noFill/>
        </p:spPr>
        <p:txBody>
          <a:bodyPr wrap="square" rtlCol="0">
            <a:spAutoFit/>
          </a:bodyPr>
          <a:lstStyle/>
          <a:p>
            <a:pPr marL="457200" lvl="0" indent="-457200" algn="just">
              <a:buAutoNum type="arabicPeriod"/>
            </a:pPr>
            <a:r>
              <a:rPr lang="fr-FR" sz="2000" dirty="0">
                <a:solidFill>
                  <a:srgbClr val="1F497D"/>
                </a:solidFill>
                <a:effectLst/>
                <a:latin typeface="Calibri" panose="020F0502020204030204" pitchFamily="34" charset="0"/>
                <a:ea typeface="Aptos" panose="020B0004020202020204" pitchFamily="34" charset="0"/>
                <a:cs typeface="Aptos" panose="020B0004020202020204" pitchFamily="34" charset="0"/>
              </a:rPr>
              <a:t>La collectivité/établissement public fixe par délibération (relative au temps de travail) les modalités de mise en place de l’annualisation (services concernés, bornes horaires, conséquences des absences…), après avis du CST</a:t>
            </a:r>
          </a:p>
          <a:p>
            <a:pPr marL="457200" lvl="0" indent="-457200" algn="just">
              <a:buAutoNum type="arabicPeriod"/>
            </a:pPr>
            <a:endParaRPr lang="fr-FR" sz="2000" dirty="0">
              <a:solidFill>
                <a:srgbClr val="1F497D"/>
              </a:solidFill>
              <a:effectLst/>
              <a:latin typeface="Calibri" panose="020F0502020204030204" pitchFamily="34" charset="0"/>
              <a:ea typeface="Aptos" panose="020B0004020202020204" pitchFamily="34" charset="0"/>
              <a:cs typeface="Aptos" panose="020B0004020202020204" pitchFamily="34" charset="0"/>
            </a:endParaRPr>
          </a:p>
          <a:p>
            <a:pPr marL="457200" lvl="0" indent="-457200" algn="just">
              <a:buAutoNum type="arabicPeriod"/>
            </a:pPr>
            <a:r>
              <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rPr>
              <a:t>Déterminer le besoin de la collectivité et le nombre d’heures effectives à réaliser</a:t>
            </a:r>
          </a:p>
          <a:p>
            <a:pPr marL="457200" lvl="0" indent="-457200" algn="just">
              <a:buAutoNum type="arabicPeriod"/>
            </a:pPr>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AutoNum type="arabicPeriod"/>
            </a:pPr>
            <a:r>
              <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rPr>
              <a:t>Déterminer sur cette base les heures à rémunérer : cette quotité horaire sera elle mentionnée dans la délibération créant l’emploi</a:t>
            </a:r>
          </a:p>
          <a:p>
            <a:pPr marL="457200" lvl="0" indent="-457200" algn="just">
              <a:buAutoNum type="arabicPeriod"/>
            </a:pPr>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AutoNum type="arabicPeriod" startAt="4"/>
            </a:pPr>
            <a:r>
              <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rPr>
              <a:t>Etablir le planning annualisé en distinguant les périodes de congés annuels des périodes de récupération liées au travail supplémentaire réalisé en période de haute activité</a:t>
            </a:r>
          </a:p>
          <a:p>
            <a:pPr marL="457200" lvl="0" indent="-457200" algn="just">
              <a:buAutoNum type="arabicPeriod" startAt="4"/>
            </a:pPr>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AutoNum type="arabicPeriod" startAt="4"/>
            </a:pPr>
            <a:r>
              <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rPr>
              <a:t>Tenir un tableau de suivi pour ajuster le calcul de l’annualisation selon des situations spécifiques (maladie, départ en cours d’année, arrivée en cours d’année…)</a:t>
            </a:r>
          </a:p>
          <a:p>
            <a:pPr lvl="0" algn="just"/>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34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9A4A-D0A9-EA4F-6E09-07ACE41C59F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42F8553-02BC-44A5-C87B-9915F9EEAE7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49740B0-1518-2F2C-D002-311C10E0569F}"/>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Le détachement discrétionnaire</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Auprès d'une </a:t>
            </a:r>
            <a:r>
              <a:rPr lang="fr-FR" sz="2000" b="1" dirty="0">
                <a:latin typeface="Calibri" panose="020F0502020204030204" pitchFamily="34" charset="0"/>
                <a:ea typeface="Calibri" panose="020F0502020204030204" pitchFamily="34" charset="0"/>
                <a:cs typeface="Calibri" panose="020F0502020204030204" pitchFamily="34" charset="0"/>
              </a:rPr>
              <a:t>administration de l'Etat, d'un établissement public hospitalier, de la même collectivité territoriale sur un cadre d'emplois différent</a:t>
            </a:r>
            <a:r>
              <a:rPr lang="fr-FR" sz="2000" dirty="0">
                <a:latin typeface="Calibri" panose="020F0502020204030204" pitchFamily="34" charset="0"/>
                <a:ea typeface="Calibri" panose="020F0502020204030204" pitchFamily="34" charset="0"/>
                <a:cs typeface="Calibri" panose="020F0502020204030204" pitchFamily="34" charset="0"/>
              </a:rPr>
              <a:t>, d'une </a:t>
            </a:r>
            <a:r>
              <a:rPr lang="fr-FR" sz="2000" b="1" dirty="0">
                <a:latin typeface="Calibri" panose="020F0502020204030204" pitchFamily="34" charset="0"/>
                <a:ea typeface="Calibri" panose="020F0502020204030204" pitchFamily="34" charset="0"/>
                <a:cs typeface="Calibri" panose="020F0502020204030204" pitchFamily="34" charset="0"/>
              </a:rPr>
              <a:t>autre collectivité territoriale </a:t>
            </a:r>
            <a:r>
              <a:rPr lang="fr-FR" sz="2000" dirty="0">
                <a:latin typeface="Calibri" panose="020F0502020204030204" pitchFamily="34" charset="0"/>
                <a:ea typeface="Calibri" panose="020F0502020204030204" pitchFamily="34" charset="0"/>
                <a:cs typeface="Calibri" panose="020F0502020204030204" pitchFamily="34" charset="0"/>
              </a:rPr>
              <a:t>ou d'un </a:t>
            </a:r>
            <a:r>
              <a:rPr lang="fr-FR" sz="2000" b="1" dirty="0">
                <a:latin typeface="Calibri" panose="020F0502020204030204" pitchFamily="34" charset="0"/>
                <a:ea typeface="Calibri" panose="020F0502020204030204" pitchFamily="34" charset="0"/>
                <a:cs typeface="Calibri" panose="020F0502020204030204" pitchFamily="34" charset="0"/>
              </a:rPr>
              <a:t>établissement public</a:t>
            </a:r>
            <a:r>
              <a:rPr lang="fr-FR" sz="2000" dirty="0">
                <a:latin typeface="Calibri" panose="020F0502020204030204" pitchFamily="34" charset="0"/>
                <a:ea typeface="Calibri" panose="020F0502020204030204" pitchFamily="34" charset="0"/>
                <a:cs typeface="Calibri" panose="020F0502020204030204" pitchFamily="34" charset="0"/>
              </a:rPr>
              <a:t>, d'une </a:t>
            </a:r>
            <a:r>
              <a:rPr lang="fr-FR" sz="2000" b="1" dirty="0">
                <a:latin typeface="Calibri" panose="020F0502020204030204" pitchFamily="34" charset="0"/>
                <a:ea typeface="Calibri" panose="020F0502020204030204" pitchFamily="34" charset="0"/>
                <a:cs typeface="Calibri" panose="020F0502020204030204" pitchFamily="34" charset="0"/>
              </a:rPr>
              <a:t>entreprise publique </a:t>
            </a:r>
            <a:r>
              <a:rPr lang="fr-FR" sz="2000" dirty="0">
                <a:latin typeface="Calibri" panose="020F0502020204030204" pitchFamily="34" charset="0"/>
                <a:ea typeface="Calibri" panose="020F0502020204030204" pitchFamily="34" charset="0"/>
                <a:cs typeface="Calibri" panose="020F0502020204030204" pitchFamily="34" charset="0"/>
              </a:rPr>
              <a:t>ou d'un </a:t>
            </a:r>
            <a:r>
              <a:rPr lang="fr-FR" sz="2000" b="1" dirty="0">
                <a:latin typeface="Calibri" panose="020F0502020204030204" pitchFamily="34" charset="0"/>
                <a:ea typeface="Calibri" panose="020F0502020204030204" pitchFamily="34" charset="0"/>
                <a:cs typeface="Calibri" panose="020F0502020204030204" pitchFamily="34" charset="0"/>
              </a:rPr>
              <a:t>groupement d'intérêt public</a:t>
            </a:r>
            <a:r>
              <a:rPr lang="fr-FR" sz="2000" dirty="0">
                <a:latin typeface="Calibri" panose="020F0502020204030204" pitchFamily="34" charset="0"/>
                <a:ea typeface="Calibri" panose="020F0502020204030204" pitchFamily="34" charset="0"/>
                <a:cs typeface="Calibri" panose="020F0502020204030204" pitchFamily="34" charset="0"/>
              </a:rPr>
              <a: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Vers un </a:t>
            </a:r>
            <a:r>
              <a:rPr lang="fr-FR" sz="2000" b="1" dirty="0">
                <a:latin typeface="Calibri" panose="020F0502020204030204" pitchFamily="34" charset="0"/>
                <a:ea typeface="Calibri" panose="020F0502020204030204" pitchFamily="34" charset="0"/>
                <a:cs typeface="Calibri" panose="020F0502020204030204" pitchFamily="34" charset="0"/>
              </a:rPr>
              <a:t>organisme privé</a:t>
            </a:r>
            <a:r>
              <a:rPr lang="fr-FR" sz="2000" dirty="0">
                <a:latin typeface="Calibri" panose="020F0502020204030204" pitchFamily="34" charset="0"/>
                <a:ea typeface="Calibri" panose="020F0502020204030204" pitchFamily="34" charset="0"/>
                <a:cs typeface="Calibri" panose="020F0502020204030204" pitchFamily="34" charset="0"/>
              </a:rPr>
              <a:t>, ainsi que pour participer à des </a:t>
            </a:r>
            <a:r>
              <a:rPr lang="fr-FR" sz="2000" b="1" dirty="0">
                <a:latin typeface="Calibri" panose="020F0502020204030204" pitchFamily="34" charset="0"/>
                <a:ea typeface="Calibri" panose="020F0502020204030204" pitchFamily="34" charset="0"/>
                <a:cs typeface="Calibri" panose="020F0502020204030204" pitchFamily="34" charset="0"/>
              </a:rPr>
              <a:t>missions de coopération internationale</a:t>
            </a:r>
            <a:r>
              <a:rPr lang="fr-FR" sz="2000" dirty="0">
                <a:latin typeface="Calibri" panose="020F0502020204030204" pitchFamily="34" charset="0"/>
                <a:ea typeface="Calibri" panose="020F0502020204030204" pitchFamily="34" charset="0"/>
                <a:cs typeface="Calibri" panose="020F0502020204030204" pitchFamily="34" charset="0"/>
              </a:rPr>
              <a: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Pour </a:t>
            </a:r>
            <a:r>
              <a:rPr lang="fr-FR" sz="2000" b="1" dirty="0">
                <a:latin typeface="Calibri" panose="020F0502020204030204" pitchFamily="34" charset="0"/>
                <a:ea typeface="Calibri" panose="020F0502020204030204" pitchFamily="34" charset="0"/>
                <a:cs typeface="Calibri" panose="020F0502020204030204" pitchFamily="34" charset="0"/>
              </a:rPr>
              <a:t>collaborer avec un député</a:t>
            </a:r>
            <a:r>
              <a:rPr lang="fr-FR" sz="2000" dirty="0">
                <a:latin typeface="Calibri" panose="020F0502020204030204" pitchFamily="34" charset="0"/>
                <a:ea typeface="Calibri" panose="020F0502020204030204" pitchFamily="34" charset="0"/>
                <a:cs typeface="Calibri" panose="020F0502020204030204" pitchFamily="34" charset="0"/>
              </a:rPr>
              <a:t>, un sénateur ou un représentant au Parlement européen, ou pour exercer les fonctions de collaborateur de cabinet.</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88CACBAE-0E18-6C4A-4C4E-8E93DEE4C98E}"/>
              </a:ext>
            </a:extLst>
          </p:cNvPr>
          <p:cNvSpPr>
            <a:spLocks noGrp="1"/>
          </p:cNvSpPr>
          <p:nvPr>
            <p:ph type="sldNum" sz="quarter" idx="12"/>
          </p:nvPr>
        </p:nvSpPr>
        <p:spPr/>
        <p:txBody>
          <a:bodyPr/>
          <a:lstStyle/>
          <a:p>
            <a:fld id="{35CA00EC-326F-4234-9D5F-DAF858FD0017}" type="slidenum">
              <a:rPr lang="fr-FR" smtClean="0"/>
              <a:t>7</a:t>
            </a:fld>
            <a:endParaRPr lang="fr-FR"/>
          </a:p>
        </p:txBody>
      </p:sp>
      <p:sp>
        <p:nvSpPr>
          <p:cNvPr id="6" name="Triangle rectangle 5">
            <a:extLst>
              <a:ext uri="{FF2B5EF4-FFF2-40B4-BE49-F238E27FC236}">
                <a16:creationId xmlns:a16="http://schemas.microsoft.com/office/drawing/2014/main" id="{010823A0-CABE-59F4-6EDC-80DF2433EA7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601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7BBE-518D-7B7B-53F1-E054CE13DCBF}"/>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F3EBE935-7DDB-AFE9-C0F6-3650CBE4D08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03065B4-2CEE-C966-9B06-56C826D862CB}"/>
              </a:ext>
            </a:extLst>
          </p:cNvPr>
          <p:cNvSpPr>
            <a:spLocks noGrp="1"/>
          </p:cNvSpPr>
          <p:nvPr>
            <p:ph idx="1"/>
          </p:nvPr>
        </p:nvSpPr>
        <p:spPr>
          <a:xfrm>
            <a:off x="838200" y="452761"/>
            <a:ext cx="10515600" cy="1237927"/>
          </a:xfrm>
        </p:spPr>
        <p:txBody>
          <a:bodyPr>
            <a:normAutofit fontScale="70000" lnSpcReduction="20000"/>
          </a:bodyPr>
          <a:lstStyle/>
          <a:p>
            <a:pPr marL="0" indent="0">
              <a:buClr>
                <a:srgbClr val="C00000"/>
              </a:buClr>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Points à retenir dans la mise en place l’annualisation  </a:t>
            </a:r>
          </a:p>
        </p:txBody>
      </p:sp>
      <p:sp>
        <p:nvSpPr>
          <p:cNvPr id="5" name="Espace réservé du numéro de diapositive 4">
            <a:extLst>
              <a:ext uri="{FF2B5EF4-FFF2-40B4-BE49-F238E27FC236}">
                <a16:creationId xmlns:a16="http://schemas.microsoft.com/office/drawing/2014/main" id="{AFDB8D91-CB5A-6DFC-E016-4551578B9C18}"/>
              </a:ext>
            </a:extLst>
          </p:cNvPr>
          <p:cNvSpPr>
            <a:spLocks noGrp="1"/>
          </p:cNvSpPr>
          <p:nvPr>
            <p:ph type="sldNum" sz="quarter" idx="12"/>
          </p:nvPr>
        </p:nvSpPr>
        <p:spPr/>
        <p:txBody>
          <a:bodyPr/>
          <a:lstStyle/>
          <a:p>
            <a:fld id="{35CA00EC-326F-4234-9D5F-DAF858FD0017}" type="slidenum">
              <a:rPr lang="fr-FR" smtClean="0"/>
              <a:t>70</a:t>
            </a:fld>
            <a:endParaRPr lang="fr-FR"/>
          </a:p>
        </p:txBody>
      </p:sp>
      <p:sp>
        <p:nvSpPr>
          <p:cNvPr id="6" name="Triangle rectangle 5">
            <a:extLst>
              <a:ext uri="{FF2B5EF4-FFF2-40B4-BE49-F238E27FC236}">
                <a16:creationId xmlns:a16="http://schemas.microsoft.com/office/drawing/2014/main" id="{1F0E732C-D453-BB2F-2F8C-07A1B2986DD2}"/>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AAFDF053-E022-C08C-1616-1F0259C4B1E0}"/>
              </a:ext>
            </a:extLst>
          </p:cNvPr>
          <p:cNvSpPr txBox="1"/>
          <p:nvPr/>
        </p:nvSpPr>
        <p:spPr>
          <a:xfrm>
            <a:off x="838200" y="2274727"/>
            <a:ext cx="10515600" cy="3046988"/>
          </a:xfrm>
          <a:prstGeom prst="rect">
            <a:avLst/>
          </a:prstGeom>
          <a:noFill/>
        </p:spPr>
        <p:txBody>
          <a:bodyPr wrap="square" rtlCol="0">
            <a:spAutoFit/>
          </a:bodyPr>
          <a:lstStyle/>
          <a:p>
            <a:pPr marL="342900" lvl="0" indent="-342900" algn="just">
              <a:buClr>
                <a:srgbClr val="C00000"/>
              </a:buClr>
              <a:buFont typeface="Wingdings" panose="05000000000000000000" pitchFamily="2" charset="2"/>
              <a:buChar char="Ø"/>
            </a:pPr>
            <a:r>
              <a:rPr lang="fr-FR" sz="2400" dirty="0">
                <a:solidFill>
                  <a:srgbClr val="1F497D"/>
                </a:solidFill>
                <a:effectLst/>
                <a:latin typeface="Calibri" panose="020F0502020204030204" pitchFamily="34" charset="0"/>
                <a:ea typeface="Aptos" panose="020B0004020202020204" pitchFamily="34" charset="0"/>
                <a:cs typeface="Aptos" panose="020B0004020202020204" pitchFamily="34" charset="0"/>
              </a:rPr>
              <a:t>La durée de travail peut dépasser 35 heures par semaine en période de forte activité.</a:t>
            </a:r>
          </a:p>
          <a:p>
            <a:pPr marL="342900" lvl="0" indent="-342900" algn="just">
              <a:buClr>
                <a:srgbClr val="C00000"/>
              </a:buClr>
              <a:buFont typeface="Wingdings" panose="05000000000000000000" pitchFamily="2" charset="2"/>
              <a:buChar char="Ø"/>
            </a:pPr>
            <a:r>
              <a:rPr lang="fr-FR" sz="2400" dirty="0">
                <a:solidFill>
                  <a:srgbClr val="1F497D"/>
                </a:solidFill>
                <a:effectLst/>
                <a:latin typeface="Calibri" panose="020F0502020204030204" pitchFamily="34" charset="0"/>
                <a:ea typeface="Aptos" panose="020B0004020202020204" pitchFamily="34" charset="0"/>
                <a:cs typeface="Aptos" panose="020B0004020202020204" pitchFamily="34" charset="0"/>
              </a:rPr>
              <a:t>Elle est compensée par des périodes de moindre activité ou des jours de repos sur d’autres périodes.</a:t>
            </a:r>
          </a:p>
          <a:p>
            <a:pPr marL="342900" lvl="0" indent="-342900" algn="just">
              <a:buClr>
                <a:srgbClr val="C00000"/>
              </a:buClr>
              <a:buFont typeface="Wingdings" panose="05000000000000000000" pitchFamily="2" charset="2"/>
              <a:buChar char="Ø"/>
            </a:pPr>
            <a:r>
              <a:rPr lang="fr-FR" sz="2400" dirty="0">
                <a:solidFill>
                  <a:srgbClr val="1F497D"/>
                </a:solidFill>
                <a:effectLst/>
                <a:latin typeface="Calibri" panose="020F0502020204030204" pitchFamily="34" charset="0"/>
                <a:ea typeface="Aptos" panose="020B0004020202020204" pitchFamily="34" charset="0"/>
                <a:cs typeface="Aptos" panose="020B0004020202020204" pitchFamily="34" charset="0"/>
              </a:rPr>
              <a:t>L'annualisation doit respecter les règles du temps de travail : temps de repos quotidien et hebdomadaire, amplitude maximale de la journée, etc.</a:t>
            </a:r>
          </a:p>
          <a:p>
            <a:pPr marL="342900" lvl="0" indent="-342900" algn="just">
              <a:buClr>
                <a:srgbClr val="C00000"/>
              </a:buClr>
              <a:buFont typeface="Wingdings" panose="05000000000000000000" pitchFamily="2" charset="2"/>
              <a:buChar char="Ø"/>
            </a:pPr>
            <a:r>
              <a:rPr lang="fr-FR" sz="2400" dirty="0">
                <a:solidFill>
                  <a:srgbClr val="1F497D"/>
                </a:solidFill>
                <a:effectLst/>
                <a:latin typeface="Calibri" panose="020F0502020204030204" pitchFamily="34" charset="0"/>
                <a:ea typeface="Aptos" panose="020B0004020202020204" pitchFamily="34" charset="0"/>
                <a:cs typeface="Aptos" panose="020B0004020202020204" pitchFamily="34" charset="0"/>
              </a:rPr>
              <a:t>La mise en œuvre de l'annualisation est prévue par délibération de la collectivité ou de l’établissement public, après avis du CST.</a:t>
            </a:r>
          </a:p>
        </p:txBody>
      </p:sp>
    </p:spTree>
    <p:extLst>
      <p:ext uri="{BB962C8B-B14F-4D97-AF65-F5344CB8AC3E}">
        <p14:creationId xmlns:p14="http://schemas.microsoft.com/office/powerpoint/2010/main" val="310270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11A4-2318-3F3B-8238-1087FF4D6AE2}"/>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2FFD690-5A53-EA70-2EFB-596939F275A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A6C3674-1421-AAC6-461A-1D09E8B1A800}"/>
              </a:ext>
            </a:extLst>
          </p:cNvPr>
          <p:cNvSpPr>
            <a:spLocks noGrp="1"/>
          </p:cNvSpPr>
          <p:nvPr>
            <p:ph idx="1"/>
          </p:nvPr>
        </p:nvSpPr>
        <p:spPr>
          <a:xfrm>
            <a:off x="838200" y="452761"/>
            <a:ext cx="10515600" cy="1237927"/>
          </a:xfrm>
        </p:spPr>
        <p:txBody>
          <a:bodyPr>
            <a:normAutofit fontScale="92500" lnSpcReduction="20000"/>
          </a:bodyPr>
          <a:lstStyle/>
          <a:p>
            <a:pPr marL="0" indent="0">
              <a:buClr>
                <a:srgbClr val="C00000"/>
              </a:buClr>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Calcul de l’annualisation</a:t>
            </a:r>
          </a:p>
        </p:txBody>
      </p:sp>
      <p:sp>
        <p:nvSpPr>
          <p:cNvPr id="5" name="Espace réservé du numéro de diapositive 4">
            <a:extLst>
              <a:ext uri="{FF2B5EF4-FFF2-40B4-BE49-F238E27FC236}">
                <a16:creationId xmlns:a16="http://schemas.microsoft.com/office/drawing/2014/main" id="{8A34FE30-5329-FE4B-FC3D-E2EEBE32A357}"/>
              </a:ext>
            </a:extLst>
          </p:cNvPr>
          <p:cNvSpPr>
            <a:spLocks noGrp="1"/>
          </p:cNvSpPr>
          <p:nvPr>
            <p:ph type="sldNum" sz="quarter" idx="12"/>
          </p:nvPr>
        </p:nvSpPr>
        <p:spPr/>
        <p:txBody>
          <a:bodyPr/>
          <a:lstStyle/>
          <a:p>
            <a:fld id="{35CA00EC-326F-4234-9D5F-DAF858FD0017}" type="slidenum">
              <a:rPr lang="fr-FR" smtClean="0"/>
              <a:t>71</a:t>
            </a:fld>
            <a:endParaRPr lang="fr-FR"/>
          </a:p>
        </p:txBody>
      </p:sp>
      <p:sp>
        <p:nvSpPr>
          <p:cNvPr id="6" name="Triangle rectangle 5">
            <a:extLst>
              <a:ext uri="{FF2B5EF4-FFF2-40B4-BE49-F238E27FC236}">
                <a16:creationId xmlns:a16="http://schemas.microsoft.com/office/drawing/2014/main" id="{096AFBA4-7FDD-8912-1575-6266C06FEFFD}"/>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EA0F5E3-3E26-6C04-7A13-892F5DA15DFE}"/>
              </a:ext>
            </a:extLst>
          </p:cNvPr>
          <p:cNvSpPr txBox="1"/>
          <p:nvPr/>
        </p:nvSpPr>
        <p:spPr>
          <a:xfrm>
            <a:off x="8268511" y="3739084"/>
            <a:ext cx="3085289" cy="738664"/>
          </a:xfrm>
          <a:prstGeom prst="rect">
            <a:avLst/>
          </a:prstGeom>
          <a:noFill/>
        </p:spPr>
        <p:txBody>
          <a:bodyPr wrap="square" rtlCol="0">
            <a:spAutoFit/>
          </a:bodyPr>
          <a:lstStyle/>
          <a:p>
            <a:pPr algn="just">
              <a:spcAft>
                <a:spcPts val="800"/>
              </a:spcAft>
              <a:buNone/>
            </a:pPr>
            <a:r>
              <a:rPr lang="fr-FR" sz="1400" b="1" dirty="0">
                <a:solidFill>
                  <a:schemeClr val="accent1">
                    <a:lumMod val="50000"/>
                  </a:schemeClr>
                </a:solidFill>
                <a:ea typeface="Calibri" panose="020F0502020204030204" pitchFamily="34" charset="0"/>
                <a:cs typeface="Times New Roman" panose="02020603050405020304" pitchFamily="18" charset="0"/>
              </a:rPr>
              <a:t>Rappel sur les garanties minimales de travail telles que définies à l’article 3 du décret n°2000-815 du 25 août 2000</a:t>
            </a:r>
            <a:endParaRPr lang="fr-FR" sz="2000" b="1" i="1"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Tableau 12">
            <a:extLst>
              <a:ext uri="{FF2B5EF4-FFF2-40B4-BE49-F238E27FC236}">
                <a16:creationId xmlns:a16="http://schemas.microsoft.com/office/drawing/2014/main" id="{CC6AD969-CBCE-4DEC-3F2A-272261481567}"/>
              </a:ext>
            </a:extLst>
          </p:cNvPr>
          <p:cNvGraphicFramePr>
            <a:graphicFrameLocks noGrp="1"/>
          </p:cNvGraphicFramePr>
          <p:nvPr>
            <p:extLst>
              <p:ext uri="{D42A27DB-BD31-4B8C-83A1-F6EECF244321}">
                <p14:modId xmlns:p14="http://schemas.microsoft.com/office/powerpoint/2010/main" val="1757340191"/>
              </p:ext>
            </p:extLst>
          </p:nvPr>
        </p:nvGraphicFramePr>
        <p:xfrm>
          <a:off x="838200" y="1881535"/>
          <a:ext cx="6235432" cy="4453763"/>
        </p:xfrm>
        <a:graphic>
          <a:graphicData uri="http://schemas.openxmlformats.org/drawingml/2006/table">
            <a:tbl>
              <a:tblPr>
                <a:tableStyleId>{5C22544A-7EE6-4342-B048-85BDC9FD1C3A}</a:tableStyleId>
              </a:tblPr>
              <a:tblGrid>
                <a:gridCol w="3117716">
                  <a:extLst>
                    <a:ext uri="{9D8B030D-6E8A-4147-A177-3AD203B41FA5}">
                      <a16:colId xmlns:a16="http://schemas.microsoft.com/office/drawing/2014/main" val="2490347617"/>
                    </a:ext>
                  </a:extLst>
                </a:gridCol>
                <a:gridCol w="3117716">
                  <a:extLst>
                    <a:ext uri="{9D8B030D-6E8A-4147-A177-3AD203B41FA5}">
                      <a16:colId xmlns:a16="http://schemas.microsoft.com/office/drawing/2014/main" val="2635098404"/>
                    </a:ext>
                  </a:extLst>
                </a:gridCol>
              </a:tblGrid>
              <a:tr h="923070">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Durée hebdomadaire de travail effectif</a:t>
                      </a:r>
                    </a:p>
                    <a:p>
                      <a:pPr algn="ctr">
                        <a:lnSpc>
                          <a:spcPct val="107000"/>
                        </a:lnSpc>
                        <a:spcAft>
                          <a:spcPts val="800"/>
                        </a:spcAft>
                        <a:buNone/>
                      </a:pP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48 heures maximum / semaine</a:t>
                      </a:r>
                      <a:endParaRPr lang="fr-FR" sz="11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44 heures en moyenne / 12 semaines consécutives</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158587"/>
                  </a:ext>
                </a:extLst>
              </a:tr>
              <a:tr h="670021">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Durée quotidienne de travail</a:t>
                      </a:r>
                    </a:p>
                    <a:p>
                      <a:pPr algn="ctr">
                        <a:lnSpc>
                          <a:spcPct val="107000"/>
                        </a:lnSpc>
                        <a:spcAft>
                          <a:spcPts val="800"/>
                        </a:spcAft>
                        <a:buNone/>
                      </a:pP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10 heures maximum / jour</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6540705"/>
                  </a:ext>
                </a:extLst>
              </a:tr>
              <a:tr h="670021">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Amplitude de la journée</a:t>
                      </a:r>
                    </a:p>
                    <a:p>
                      <a:pPr algn="ctr">
                        <a:lnSpc>
                          <a:spcPct val="107000"/>
                        </a:lnSpc>
                        <a:spcAft>
                          <a:spcPts val="800"/>
                        </a:spcAft>
                        <a:buNone/>
                      </a:pP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12 heures maximum / jour</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887297"/>
                  </a:ext>
                </a:extLst>
              </a:tr>
              <a:tr h="670021">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Repos hebdomadaire</a:t>
                      </a:r>
                    </a:p>
                    <a:p>
                      <a:pPr algn="ctr">
                        <a:lnSpc>
                          <a:spcPct val="107000"/>
                        </a:lnSpc>
                        <a:spcAft>
                          <a:spcPts val="800"/>
                        </a:spcAft>
                        <a:buNone/>
                      </a:pP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35 heures minimum</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029130"/>
                  </a:ext>
                </a:extLst>
              </a:tr>
              <a:tr h="655086">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Repos quotidien</a:t>
                      </a:r>
                    </a:p>
                    <a:p>
                      <a:pPr algn="ctr">
                        <a:lnSpc>
                          <a:spcPct val="107000"/>
                        </a:lnSpc>
                        <a:spcAft>
                          <a:spcPts val="800"/>
                        </a:spcAft>
                        <a:buNone/>
                      </a:pPr>
                      <a:endParaRPr lang="fr-FR" sz="1000" b="1" dirty="0">
                        <a:solidFill>
                          <a:srgbClr val="C00000"/>
                        </a:solidFill>
                        <a:effectLst/>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11 heures minimum</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71890"/>
                  </a:ext>
                </a:extLst>
              </a:tr>
              <a:tr h="670021">
                <a:tc>
                  <a:txBody>
                    <a:bodyPr/>
                    <a:lstStyle/>
                    <a:p>
                      <a:pPr algn="ctr">
                        <a:lnSpc>
                          <a:spcPct val="107000"/>
                        </a:lnSpc>
                        <a:spcAft>
                          <a:spcPts val="800"/>
                        </a:spcAft>
                        <a:buNone/>
                      </a:pPr>
                      <a:endParaRPr lang="fr-FR" sz="1000" b="1" dirty="0">
                        <a:solidFill>
                          <a:srgbClr val="C00000"/>
                        </a:solidFill>
                        <a:effectLst/>
                      </a:endParaRPr>
                    </a:p>
                    <a:p>
                      <a:pPr algn="ctr">
                        <a:lnSpc>
                          <a:spcPct val="107000"/>
                        </a:lnSpc>
                        <a:spcAft>
                          <a:spcPts val="800"/>
                        </a:spcAft>
                        <a:buNone/>
                      </a:pPr>
                      <a:r>
                        <a:rPr lang="fr-FR" sz="1000" b="1" dirty="0">
                          <a:solidFill>
                            <a:srgbClr val="C00000"/>
                          </a:solidFill>
                          <a:effectLst/>
                        </a:rPr>
                        <a:t>Temps de pause quotidien</a:t>
                      </a:r>
                    </a:p>
                    <a:p>
                      <a:pPr algn="ctr">
                        <a:lnSpc>
                          <a:spcPct val="107000"/>
                        </a:lnSpc>
                        <a:spcAft>
                          <a:spcPts val="800"/>
                        </a:spcAft>
                        <a:buNone/>
                      </a:pP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solidFill>
                          <a:schemeClr val="tx2">
                            <a:lumMod val="50000"/>
                          </a:schemeClr>
                        </a:solidFill>
                        <a:effectLst/>
                      </a:endParaRPr>
                    </a:p>
                    <a:p>
                      <a:pPr algn="ctr">
                        <a:lnSpc>
                          <a:spcPct val="107000"/>
                        </a:lnSpc>
                        <a:spcAft>
                          <a:spcPts val="800"/>
                        </a:spcAft>
                        <a:buNone/>
                      </a:pPr>
                      <a:r>
                        <a:rPr lang="fr-FR" sz="1000" b="1" dirty="0">
                          <a:solidFill>
                            <a:schemeClr val="tx2">
                              <a:lumMod val="50000"/>
                            </a:schemeClr>
                          </a:solidFill>
                          <a:effectLst/>
                        </a:rPr>
                        <a:t>20 minutes / 6 heures</a:t>
                      </a:r>
                      <a:endParaRPr lang="fr-FR"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5935658"/>
                  </a:ext>
                </a:extLst>
              </a:tr>
            </a:tbl>
          </a:graphicData>
        </a:graphic>
      </p:graphicFrame>
      <p:sp>
        <p:nvSpPr>
          <p:cNvPr id="14" name="Accolade ouvrante 13">
            <a:extLst>
              <a:ext uri="{FF2B5EF4-FFF2-40B4-BE49-F238E27FC236}">
                <a16:creationId xmlns:a16="http://schemas.microsoft.com/office/drawing/2014/main" id="{D6B919B6-4E05-7960-A95D-80AB8EFD79D7}"/>
              </a:ext>
            </a:extLst>
          </p:cNvPr>
          <p:cNvSpPr/>
          <p:nvPr/>
        </p:nvSpPr>
        <p:spPr>
          <a:xfrm rot="10800000">
            <a:off x="7383293" y="2348329"/>
            <a:ext cx="428017" cy="36145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46190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C9C5-7C09-D010-2290-7F8EC294A70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4207498-5663-F137-1AF5-11E71B711887}"/>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CF7C7D00-F77E-E9E7-6688-89F3F8D4980B}"/>
              </a:ext>
            </a:extLst>
          </p:cNvPr>
          <p:cNvSpPr>
            <a:spLocks noGrp="1"/>
          </p:cNvSpPr>
          <p:nvPr>
            <p:ph type="sldNum" sz="quarter" idx="12"/>
          </p:nvPr>
        </p:nvSpPr>
        <p:spPr/>
        <p:txBody>
          <a:bodyPr/>
          <a:lstStyle/>
          <a:p>
            <a:fld id="{35CA00EC-326F-4234-9D5F-DAF858FD0017}" type="slidenum">
              <a:rPr lang="fr-FR" smtClean="0"/>
              <a:t>72</a:t>
            </a:fld>
            <a:endParaRPr lang="fr-FR"/>
          </a:p>
        </p:txBody>
      </p:sp>
      <p:sp>
        <p:nvSpPr>
          <p:cNvPr id="6" name="Triangle rectangle 5">
            <a:extLst>
              <a:ext uri="{FF2B5EF4-FFF2-40B4-BE49-F238E27FC236}">
                <a16:creationId xmlns:a16="http://schemas.microsoft.com/office/drawing/2014/main" id="{C88867AF-A3FF-40F2-2726-B0F7510043B1}"/>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id="{E9A402CD-8243-4745-E9CD-768EB7DC3DBA}"/>
              </a:ext>
            </a:extLst>
          </p:cNvPr>
          <p:cNvGraphicFramePr>
            <a:graphicFrameLocks noGrp="1"/>
          </p:cNvGraphicFramePr>
          <p:nvPr>
            <p:extLst>
              <p:ext uri="{D42A27DB-BD31-4B8C-83A1-F6EECF244321}">
                <p14:modId xmlns:p14="http://schemas.microsoft.com/office/powerpoint/2010/main" val="3341512294"/>
              </p:ext>
            </p:extLst>
          </p:nvPr>
        </p:nvGraphicFramePr>
        <p:xfrm>
          <a:off x="6501131" y="2634768"/>
          <a:ext cx="5349240" cy="3596132"/>
        </p:xfrm>
        <a:graphic>
          <a:graphicData uri="http://schemas.openxmlformats.org/drawingml/2006/table">
            <a:tbl>
              <a:tblPr firstRow="1" firstCol="1" bandRow="1">
                <a:tableStyleId>{5C22544A-7EE6-4342-B048-85BDC9FD1C3A}</a:tableStyleId>
              </a:tblPr>
              <a:tblGrid>
                <a:gridCol w="2674620">
                  <a:extLst>
                    <a:ext uri="{9D8B030D-6E8A-4147-A177-3AD203B41FA5}">
                      <a16:colId xmlns:a16="http://schemas.microsoft.com/office/drawing/2014/main" val="360750783"/>
                    </a:ext>
                  </a:extLst>
                </a:gridCol>
                <a:gridCol w="2674620">
                  <a:extLst>
                    <a:ext uri="{9D8B030D-6E8A-4147-A177-3AD203B41FA5}">
                      <a16:colId xmlns:a16="http://schemas.microsoft.com/office/drawing/2014/main" val="131828707"/>
                    </a:ext>
                  </a:extLst>
                </a:gridCol>
              </a:tblGrid>
              <a:tr h="1032429">
                <a:tc>
                  <a:txBody>
                    <a:bodyPr/>
                    <a:lstStyle/>
                    <a:p>
                      <a:pPr algn="ctr">
                        <a:lnSpc>
                          <a:spcPct val="107000"/>
                        </a:lnSpc>
                        <a:spcAft>
                          <a:spcPts val="800"/>
                        </a:spcAft>
                        <a:buNone/>
                      </a:pPr>
                      <a:r>
                        <a:rPr lang="fr-FR" sz="1000">
                          <a:effectLst/>
                        </a:rPr>
                        <a:t> </a:t>
                      </a:r>
                      <a:endParaRPr lang="fr-FR" sz="1100">
                        <a:effectLst/>
                      </a:endParaRPr>
                    </a:p>
                    <a:p>
                      <a:pPr algn="ctr">
                        <a:lnSpc>
                          <a:spcPct val="107000"/>
                        </a:lnSpc>
                        <a:spcAft>
                          <a:spcPts val="800"/>
                        </a:spcAft>
                        <a:buNone/>
                      </a:pPr>
                      <a:r>
                        <a:rPr lang="fr-FR" sz="1000">
                          <a:effectLst/>
                        </a:rPr>
                        <a:t> </a:t>
                      </a:r>
                      <a:endParaRPr lang="fr-FR" sz="1100">
                        <a:effectLst/>
                      </a:endParaRPr>
                    </a:p>
                    <a:p>
                      <a:pPr algn="ctr">
                        <a:lnSpc>
                          <a:spcPct val="107000"/>
                        </a:lnSpc>
                        <a:spcAft>
                          <a:spcPts val="800"/>
                        </a:spcAft>
                        <a:buNone/>
                      </a:pPr>
                      <a:r>
                        <a:rPr lang="fr-FR" sz="1000">
                          <a:effectLst/>
                        </a:rPr>
                        <a:t>Calcul de la durée annuelle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228 jours x 7h = 1596h (arrondies à 1600h)</a:t>
                      </a:r>
                      <a:endParaRPr lang="fr-FR" sz="1100" dirty="0">
                        <a:effectLst/>
                      </a:endParaRPr>
                    </a:p>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1600 heures</a:t>
                      </a:r>
                      <a:endParaRPr lang="fr-FR" sz="1100" dirty="0">
                        <a:effectLst/>
                      </a:endParaRPr>
                    </a:p>
                    <a:p>
                      <a:pPr algn="ctr">
                        <a:lnSpc>
                          <a:spcPct val="107000"/>
                        </a:lnSpc>
                        <a:spcAft>
                          <a:spcPts val="800"/>
                        </a:spcAft>
                        <a:buNone/>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2531889"/>
                  </a:ext>
                </a:extLst>
              </a:tr>
              <a:tr h="582449">
                <a:tc>
                  <a:txBody>
                    <a:bodyPr/>
                    <a:lstStyle/>
                    <a:p>
                      <a:pPr algn="ctr">
                        <a:lnSpc>
                          <a:spcPct val="107000"/>
                        </a:lnSpc>
                        <a:spcAft>
                          <a:spcPts val="800"/>
                        </a:spcAft>
                        <a:buNone/>
                      </a:pPr>
                      <a:r>
                        <a:rPr lang="fr-FR" sz="1000">
                          <a:effectLst/>
                        </a:rPr>
                        <a:t> </a:t>
                      </a:r>
                      <a:endParaRPr lang="fr-FR" sz="1100">
                        <a:effectLst/>
                      </a:endParaRPr>
                    </a:p>
                    <a:p>
                      <a:pPr algn="ctr">
                        <a:lnSpc>
                          <a:spcPct val="107000"/>
                        </a:lnSpc>
                        <a:spcAft>
                          <a:spcPts val="800"/>
                        </a:spcAft>
                        <a:buNone/>
                      </a:pPr>
                      <a:r>
                        <a:rPr lang="fr-FR" sz="1000">
                          <a:effectLst/>
                        </a:rPr>
                        <a:t>Journée de solidarité</a:t>
                      </a:r>
                      <a:endParaRPr lang="fr-FR" sz="1100">
                        <a:effectLst/>
                      </a:endParaRPr>
                    </a:p>
                    <a:p>
                      <a:pPr algn="ctr">
                        <a:lnSpc>
                          <a:spcPct val="107000"/>
                        </a:lnSpc>
                        <a:spcAft>
                          <a:spcPts val="800"/>
                        </a:spcAft>
                        <a:buNone/>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endParaRPr lang="fr-FR" sz="1000" b="1" dirty="0">
                        <a:effectLst/>
                      </a:endParaRPr>
                    </a:p>
                    <a:p>
                      <a:pPr algn="ctr">
                        <a:lnSpc>
                          <a:spcPct val="107000"/>
                        </a:lnSpc>
                        <a:spcAft>
                          <a:spcPts val="800"/>
                        </a:spcAft>
                        <a:buNone/>
                      </a:pPr>
                      <a:r>
                        <a:rPr lang="fr-FR" sz="1000" b="1" dirty="0">
                          <a:effectLst/>
                        </a:rPr>
                        <a:t>7 heures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2926781"/>
                  </a:ext>
                </a:extLst>
              </a:tr>
              <a:tr h="582449">
                <a:tc>
                  <a:txBody>
                    <a:bodyPr/>
                    <a:lstStyle/>
                    <a:p>
                      <a:pPr algn="ctr">
                        <a:lnSpc>
                          <a:spcPct val="107000"/>
                        </a:lnSpc>
                        <a:spcAft>
                          <a:spcPts val="800"/>
                        </a:spcAft>
                        <a:buNone/>
                      </a:pPr>
                      <a:r>
                        <a:rPr lang="fr-FR" sz="1000">
                          <a:effectLst/>
                        </a:rPr>
                        <a:t> </a:t>
                      </a:r>
                      <a:endParaRPr lang="fr-FR" sz="1100">
                        <a:effectLst/>
                      </a:endParaRPr>
                    </a:p>
                    <a:p>
                      <a:pPr algn="ctr">
                        <a:lnSpc>
                          <a:spcPct val="107000"/>
                        </a:lnSpc>
                        <a:spcAft>
                          <a:spcPts val="800"/>
                        </a:spcAft>
                        <a:buNone/>
                      </a:pPr>
                      <a:r>
                        <a:rPr lang="fr-FR" sz="1000">
                          <a:effectLst/>
                        </a:rPr>
                        <a:t>Total de la durée annuelle de travail</a:t>
                      </a:r>
                      <a:endParaRPr lang="fr-FR" sz="1100">
                        <a:effectLst/>
                      </a:endParaRPr>
                    </a:p>
                    <a:p>
                      <a:pPr algn="ctr">
                        <a:lnSpc>
                          <a:spcPct val="107000"/>
                        </a:lnSpc>
                        <a:spcAft>
                          <a:spcPts val="800"/>
                        </a:spcAft>
                        <a:buNone/>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u="sng" dirty="0">
                          <a:effectLst/>
                        </a:rPr>
                        <a:t>1607 heures</a:t>
                      </a:r>
                      <a:r>
                        <a:rPr lang="fr-FR" sz="1000" b="1" dirty="0">
                          <a:effectLst/>
                        </a:rPr>
                        <a:t> (durée annuelle + journée de solidarité)</a:t>
                      </a:r>
                      <a:endParaRPr lang="fr-FR" sz="1100" b="1" dirty="0">
                        <a:effectLst/>
                      </a:endParaRPr>
                    </a:p>
                    <a:p>
                      <a:pPr algn="ctr">
                        <a:lnSpc>
                          <a:spcPct val="107000"/>
                        </a:lnSpc>
                        <a:spcAft>
                          <a:spcPts val="800"/>
                        </a:spcAft>
                        <a:buNone/>
                      </a:pPr>
                      <a:r>
                        <a:rPr lang="fr-FR" sz="1000" b="1"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130789"/>
                  </a:ext>
                </a:extLst>
              </a:tr>
              <a:tr h="696750">
                <a:tc>
                  <a:txBody>
                    <a:bodyPr/>
                    <a:lstStyle/>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Durée annuelle servant de base de rémunération</a:t>
                      </a:r>
                      <a:endParaRPr lang="fr-FR" sz="1100" dirty="0">
                        <a:effectLst/>
                      </a:endParaRPr>
                    </a:p>
                    <a:p>
                      <a:pPr algn="ctr">
                        <a:lnSpc>
                          <a:spcPct val="107000"/>
                        </a:lnSpc>
                        <a:spcAft>
                          <a:spcPts val="800"/>
                        </a:spcAft>
                        <a:buNone/>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u="sng" dirty="0">
                          <a:effectLst/>
                        </a:rPr>
                        <a:t>1820 heures</a:t>
                      </a:r>
                      <a:r>
                        <a:rPr lang="fr-FR" sz="1000" b="1" dirty="0">
                          <a:effectLst/>
                        </a:rPr>
                        <a:t> (35 heures x 52 semaines)</a:t>
                      </a:r>
                      <a:endParaRPr lang="fr-FR" sz="1100" b="1" dirty="0">
                        <a:effectLst/>
                      </a:endParaRPr>
                    </a:p>
                    <a:p>
                      <a:pPr algn="ctr">
                        <a:lnSpc>
                          <a:spcPct val="107000"/>
                        </a:lnSpc>
                        <a:spcAft>
                          <a:spcPts val="800"/>
                        </a:spcAft>
                        <a:buNone/>
                      </a:pPr>
                      <a:r>
                        <a:rPr lang="fr-FR" sz="1000" b="1"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695886"/>
                  </a:ext>
                </a:extLst>
              </a:tr>
            </a:tbl>
          </a:graphicData>
        </a:graphic>
      </p:graphicFrame>
      <p:graphicFrame>
        <p:nvGraphicFramePr>
          <p:cNvPr id="10" name="Tableau 9">
            <a:extLst>
              <a:ext uri="{FF2B5EF4-FFF2-40B4-BE49-F238E27FC236}">
                <a16:creationId xmlns:a16="http://schemas.microsoft.com/office/drawing/2014/main" id="{761B5BD8-EA1B-27CF-19B2-A45F5C02D307}"/>
              </a:ext>
            </a:extLst>
          </p:cNvPr>
          <p:cNvGraphicFramePr>
            <a:graphicFrameLocks noGrp="1"/>
          </p:cNvGraphicFramePr>
          <p:nvPr>
            <p:extLst>
              <p:ext uri="{D42A27DB-BD31-4B8C-83A1-F6EECF244321}">
                <p14:modId xmlns:p14="http://schemas.microsoft.com/office/powerpoint/2010/main" val="3589702905"/>
              </p:ext>
            </p:extLst>
          </p:nvPr>
        </p:nvGraphicFramePr>
        <p:xfrm>
          <a:off x="341629" y="3008085"/>
          <a:ext cx="5754370" cy="2849499"/>
        </p:xfrm>
        <a:graphic>
          <a:graphicData uri="http://schemas.openxmlformats.org/drawingml/2006/table">
            <a:tbl>
              <a:tblPr firstRow="1" firstCol="1" bandRow="1">
                <a:tableStyleId>{5C22544A-7EE6-4342-B048-85BDC9FD1C3A}</a:tableStyleId>
              </a:tblPr>
              <a:tblGrid>
                <a:gridCol w="2877185">
                  <a:extLst>
                    <a:ext uri="{9D8B030D-6E8A-4147-A177-3AD203B41FA5}">
                      <a16:colId xmlns:a16="http://schemas.microsoft.com/office/drawing/2014/main" val="1720689260"/>
                    </a:ext>
                  </a:extLst>
                </a:gridCol>
                <a:gridCol w="2877185">
                  <a:extLst>
                    <a:ext uri="{9D8B030D-6E8A-4147-A177-3AD203B41FA5}">
                      <a16:colId xmlns:a16="http://schemas.microsoft.com/office/drawing/2014/main" val="2178909057"/>
                    </a:ext>
                  </a:extLst>
                </a:gridCol>
              </a:tblGrid>
              <a:tr h="0">
                <a:tc>
                  <a:txBody>
                    <a:bodyPr/>
                    <a:lstStyle/>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Nombre de jours de l’année</a:t>
                      </a:r>
                      <a:endParaRPr lang="fr-FR" sz="1100" dirty="0">
                        <a:effectLst/>
                      </a:endParaRPr>
                    </a:p>
                    <a:p>
                      <a:pPr algn="ctr">
                        <a:lnSpc>
                          <a:spcPct val="107000"/>
                        </a:lnSpc>
                        <a:spcAft>
                          <a:spcPts val="800"/>
                        </a:spcAft>
                        <a:buNone/>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a:effectLst/>
                        </a:rPr>
                        <a:t> </a:t>
                      </a:r>
                      <a:endParaRPr lang="fr-FR" sz="1100">
                        <a:effectLst/>
                      </a:endParaRPr>
                    </a:p>
                    <a:p>
                      <a:pPr algn="ctr">
                        <a:lnSpc>
                          <a:spcPct val="107000"/>
                        </a:lnSpc>
                        <a:spcAft>
                          <a:spcPts val="800"/>
                        </a:spcAft>
                        <a:buNone/>
                      </a:pPr>
                      <a:r>
                        <a:rPr lang="fr-FR" sz="1000">
                          <a:effectLst/>
                        </a:rPr>
                        <a:t>365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6706078"/>
                  </a:ext>
                </a:extLst>
              </a:tr>
              <a:tr h="0">
                <a:tc>
                  <a:txBody>
                    <a:bodyPr/>
                    <a:lstStyle/>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Nombre de jours non travaillés :</a:t>
                      </a:r>
                      <a:endParaRPr lang="fr-FR" sz="1100" dirty="0">
                        <a:effectLst/>
                      </a:endParaRPr>
                    </a:p>
                    <a:p>
                      <a:pPr algn="ctr">
                        <a:lnSpc>
                          <a:spcPct val="107000"/>
                        </a:lnSpc>
                        <a:spcAft>
                          <a:spcPts val="800"/>
                        </a:spcAft>
                        <a:buNone/>
                      </a:pPr>
                      <a:r>
                        <a:rPr lang="fr-FR" sz="1000" dirty="0">
                          <a:effectLst/>
                        </a:rPr>
                        <a:t>Repos hebdomadaire : 104 jours (52x2)</a:t>
                      </a:r>
                      <a:endParaRPr lang="fr-FR" sz="1100" dirty="0">
                        <a:effectLst/>
                      </a:endParaRPr>
                    </a:p>
                    <a:p>
                      <a:pPr algn="ctr">
                        <a:lnSpc>
                          <a:spcPct val="107000"/>
                        </a:lnSpc>
                        <a:spcAft>
                          <a:spcPts val="800"/>
                        </a:spcAft>
                        <a:buNone/>
                      </a:pPr>
                      <a:r>
                        <a:rPr lang="fr-FR" sz="1000" dirty="0">
                          <a:effectLst/>
                        </a:rPr>
                        <a:t>Congés annuels : 25 jours (5x5)</a:t>
                      </a:r>
                      <a:endParaRPr lang="fr-FR" sz="1100" dirty="0">
                        <a:effectLst/>
                      </a:endParaRPr>
                    </a:p>
                    <a:p>
                      <a:pPr algn="ctr">
                        <a:lnSpc>
                          <a:spcPct val="107000"/>
                        </a:lnSpc>
                        <a:spcAft>
                          <a:spcPts val="800"/>
                        </a:spcAft>
                        <a:buNone/>
                      </a:pPr>
                      <a:r>
                        <a:rPr lang="fr-FR" sz="1000" dirty="0">
                          <a:effectLst/>
                        </a:rPr>
                        <a:t>Jours fériés : 8 jours (forfait)</a:t>
                      </a:r>
                      <a:endParaRPr lang="fr-FR" sz="1100" dirty="0">
                        <a:effectLst/>
                      </a:endParaRPr>
                    </a:p>
                    <a:p>
                      <a:pPr algn="ctr">
                        <a:lnSpc>
                          <a:spcPct val="107000"/>
                        </a:lnSpc>
                        <a:spcAft>
                          <a:spcPts val="800"/>
                        </a:spcAft>
                        <a:buNone/>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dirty="0">
                          <a:effectLst/>
                        </a:rPr>
                        <a:t>137 jours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811807"/>
                  </a:ext>
                </a:extLst>
              </a:tr>
              <a:tr h="0">
                <a:tc>
                  <a:txBody>
                    <a:bodyPr/>
                    <a:lstStyle/>
                    <a:p>
                      <a:pPr algn="ctr">
                        <a:lnSpc>
                          <a:spcPct val="107000"/>
                        </a:lnSpc>
                        <a:spcAft>
                          <a:spcPts val="800"/>
                        </a:spcAft>
                        <a:buNone/>
                      </a:pPr>
                      <a:r>
                        <a:rPr lang="fr-FR" sz="1000" dirty="0">
                          <a:effectLst/>
                        </a:rPr>
                        <a:t> </a:t>
                      </a:r>
                      <a:endParaRPr lang="fr-FR" sz="1100" dirty="0">
                        <a:effectLst/>
                      </a:endParaRPr>
                    </a:p>
                    <a:p>
                      <a:pPr algn="ctr">
                        <a:lnSpc>
                          <a:spcPct val="107000"/>
                        </a:lnSpc>
                        <a:spcAft>
                          <a:spcPts val="800"/>
                        </a:spcAft>
                        <a:buNone/>
                      </a:pPr>
                      <a:r>
                        <a:rPr lang="fr-FR" sz="1000" dirty="0">
                          <a:effectLst/>
                        </a:rPr>
                        <a:t>Nombre de jours travaillés</a:t>
                      </a:r>
                      <a:endParaRPr lang="fr-FR" sz="1100" dirty="0">
                        <a:effectLst/>
                      </a:endParaRPr>
                    </a:p>
                    <a:p>
                      <a:pPr algn="ctr">
                        <a:lnSpc>
                          <a:spcPct val="107000"/>
                        </a:lnSpc>
                        <a:spcAft>
                          <a:spcPts val="800"/>
                        </a:spcAft>
                        <a:buNone/>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fr-FR" sz="1000" b="1" dirty="0">
                          <a:effectLst/>
                        </a:rPr>
                        <a:t> </a:t>
                      </a:r>
                      <a:endParaRPr lang="fr-FR" sz="1100" b="1" dirty="0">
                        <a:effectLst/>
                      </a:endParaRPr>
                    </a:p>
                    <a:p>
                      <a:pPr algn="ctr">
                        <a:lnSpc>
                          <a:spcPct val="107000"/>
                        </a:lnSpc>
                        <a:spcAft>
                          <a:spcPts val="800"/>
                        </a:spcAft>
                        <a:buNone/>
                      </a:pPr>
                      <a:r>
                        <a:rPr lang="fr-FR" sz="1000" b="1" dirty="0">
                          <a:effectLst/>
                        </a:rPr>
                        <a:t>228 jours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59124"/>
                  </a:ext>
                </a:extLst>
              </a:tr>
            </a:tbl>
          </a:graphicData>
        </a:graphic>
      </p:graphicFrame>
      <p:sp>
        <p:nvSpPr>
          <p:cNvPr id="11" name="Espace réservé du contenu 2">
            <a:extLst>
              <a:ext uri="{FF2B5EF4-FFF2-40B4-BE49-F238E27FC236}">
                <a16:creationId xmlns:a16="http://schemas.microsoft.com/office/drawing/2014/main" id="{52F4361D-10C8-168F-A213-6FDD6813C61E}"/>
              </a:ext>
            </a:extLst>
          </p:cNvPr>
          <p:cNvSpPr>
            <a:spLocks noGrp="1"/>
          </p:cNvSpPr>
          <p:nvPr>
            <p:ph idx="1"/>
          </p:nvPr>
        </p:nvSpPr>
        <p:spPr>
          <a:xfrm>
            <a:off x="838200" y="452761"/>
            <a:ext cx="10515600" cy="1237927"/>
          </a:xfrm>
        </p:spPr>
        <p:txBody>
          <a:bodyPr>
            <a:normAutofit fontScale="85000" lnSpcReduction="1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alibri" panose="020F0502020204030204" pitchFamily="34" charset="0"/>
                <a:ea typeface="Calibri" panose="020F0502020204030204" pitchFamily="34" charset="0"/>
                <a:cs typeface="+mn-cs"/>
              </a:rPr>
              <a:t>Durée légale de travail : décompte des 1607 heures</a:t>
            </a:r>
            <a:endParaRPr lang="fr-FR" sz="4500" b="1" dirty="0">
              <a:effectLst/>
            </a:endParaRPr>
          </a:p>
        </p:txBody>
      </p:sp>
      <p:sp>
        <p:nvSpPr>
          <p:cNvPr id="13" name="ZoneTexte 12">
            <a:extLst>
              <a:ext uri="{FF2B5EF4-FFF2-40B4-BE49-F238E27FC236}">
                <a16:creationId xmlns:a16="http://schemas.microsoft.com/office/drawing/2014/main" id="{92828DDD-A0A5-4E74-1974-AC1D89FE3D98}"/>
              </a:ext>
            </a:extLst>
          </p:cNvPr>
          <p:cNvSpPr txBox="1"/>
          <p:nvPr/>
        </p:nvSpPr>
        <p:spPr>
          <a:xfrm>
            <a:off x="838200" y="1945532"/>
            <a:ext cx="10515599" cy="523220"/>
          </a:xfrm>
          <a:prstGeom prst="rect">
            <a:avLst/>
          </a:prstGeom>
          <a:noFill/>
        </p:spPr>
        <p:txBody>
          <a:bodyPr wrap="square" rtlCol="0">
            <a:spAutoFit/>
          </a:bodyPr>
          <a:lstStyle/>
          <a:p>
            <a:pPr algn="just">
              <a:spcAft>
                <a:spcPts val="800"/>
              </a:spcAft>
              <a:buNone/>
            </a:pPr>
            <a:r>
              <a:rPr lang="fr-FR" sz="1400" dirty="0">
                <a:solidFill>
                  <a:schemeClr val="accent1">
                    <a:lumMod val="50000"/>
                  </a:schemeClr>
                </a:solidFill>
                <a:effectLst/>
                <a:ea typeface="Calibri" panose="020F0502020204030204" pitchFamily="34" charset="0"/>
                <a:cs typeface="Times New Roman" panose="02020603050405020304" pitchFamily="18" charset="0"/>
              </a:rPr>
              <a:t>Le décompte du temps de travail est réalisé sur la base d'une durée annuelle de travail effectif de 1 607 heures maximum, sans préjudice des heures supplémentaires susceptibles d'être effectuées – Art. 1 du décret n°2000-815 du 25 août 2000</a:t>
            </a:r>
          </a:p>
        </p:txBody>
      </p:sp>
    </p:spTree>
    <p:extLst>
      <p:ext uri="{BB962C8B-B14F-4D97-AF65-F5344CB8AC3E}">
        <p14:creationId xmlns:p14="http://schemas.microsoft.com/office/powerpoint/2010/main" val="26196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92D0-5343-2E86-4D67-617A7294E031}"/>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255ECA32-25F0-D222-9590-4E66FFD2870F}"/>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B4BCEE8A-582D-4590-2CBD-665A0B2816D7}"/>
              </a:ext>
            </a:extLst>
          </p:cNvPr>
          <p:cNvSpPr>
            <a:spLocks noGrp="1"/>
          </p:cNvSpPr>
          <p:nvPr>
            <p:ph type="sldNum" sz="quarter" idx="12"/>
          </p:nvPr>
        </p:nvSpPr>
        <p:spPr/>
        <p:txBody>
          <a:bodyPr/>
          <a:lstStyle/>
          <a:p>
            <a:fld id="{35CA00EC-326F-4234-9D5F-DAF858FD0017}" type="slidenum">
              <a:rPr lang="fr-FR" smtClean="0"/>
              <a:t>73</a:t>
            </a:fld>
            <a:endParaRPr lang="fr-FR"/>
          </a:p>
        </p:txBody>
      </p:sp>
      <p:sp>
        <p:nvSpPr>
          <p:cNvPr id="6" name="Triangle rectangle 5">
            <a:extLst>
              <a:ext uri="{FF2B5EF4-FFF2-40B4-BE49-F238E27FC236}">
                <a16:creationId xmlns:a16="http://schemas.microsoft.com/office/drawing/2014/main" id="{62353B83-BC74-8A0A-C438-AED1A06D4557}"/>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A5646C05-5D73-D46B-D712-5511A851E662}"/>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Détail du calcul</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0101CD45-3E27-24A6-E0E2-D75A7FA6A84B}"/>
              </a:ext>
            </a:extLst>
          </p:cNvPr>
          <p:cNvSpPr txBox="1"/>
          <p:nvPr/>
        </p:nvSpPr>
        <p:spPr>
          <a:xfrm>
            <a:off x="838200" y="1945532"/>
            <a:ext cx="10515599" cy="4996240"/>
          </a:xfrm>
          <a:prstGeom prst="rect">
            <a:avLst/>
          </a:prstGeom>
          <a:noFill/>
        </p:spPr>
        <p:txBody>
          <a:bodyPr wrap="square" rtlCol="0">
            <a:spAutoFit/>
          </a:bodyPr>
          <a:lstStyle/>
          <a:p>
            <a:pPr algn="just">
              <a:spcAft>
                <a:spcPts val="800"/>
              </a:spcAft>
              <a:buNone/>
            </a:pPr>
            <a:r>
              <a:rPr lang="fr-FR" b="1" u="sng" dirty="0">
                <a:solidFill>
                  <a:schemeClr val="accent1">
                    <a:lumMod val="50000"/>
                  </a:schemeClr>
                </a:solidFill>
                <a:effectLst/>
                <a:ea typeface="Calibri" panose="020F0502020204030204" pitchFamily="34" charset="0"/>
                <a:cs typeface="Times New Roman" panose="02020603050405020304" pitchFamily="18" charset="0"/>
              </a:rPr>
              <a:t>Déterminer le nombre d’heures effectivement travaillées annuellement </a:t>
            </a:r>
            <a:r>
              <a:rPr lang="fr-FR" dirty="0">
                <a:solidFill>
                  <a:schemeClr val="accent1">
                    <a:lumMod val="50000"/>
                  </a:schemeClr>
                </a:solidFill>
                <a:effectLst/>
                <a:ea typeface="Calibri" panose="020F0502020204030204" pitchFamily="34" charset="0"/>
                <a:cs typeface="Times New Roman" panose="02020603050405020304" pitchFamily="18" charset="0"/>
              </a:rPr>
              <a:t>(par semaine pour les périodes hautes ou les périodes basses)</a:t>
            </a:r>
          </a:p>
          <a:p>
            <a:pPr algn="just">
              <a:spcAft>
                <a:spcPts val="800"/>
              </a:spcAft>
              <a:buNone/>
            </a:pPr>
            <a:endParaRPr lang="fr-FR" b="1" u="sng" dirty="0">
              <a:solidFill>
                <a:schemeClr val="accent1">
                  <a:lumMod val="50000"/>
                </a:schemeClr>
              </a:solidFill>
              <a:effectLst/>
              <a:ea typeface="Calibri" panose="020F0502020204030204" pitchFamily="34" charset="0"/>
              <a:cs typeface="Times New Roman" panose="02020603050405020304" pitchFamily="18" charset="0"/>
            </a:endParaRPr>
          </a:p>
          <a:p>
            <a:pPr algn="just">
              <a:spcAft>
                <a:spcPts val="800"/>
              </a:spcAft>
              <a:buNone/>
            </a:pPr>
            <a:r>
              <a:rPr lang="fr-FR" b="1" u="sng" dirty="0">
                <a:solidFill>
                  <a:schemeClr val="accent1">
                    <a:lumMod val="50000"/>
                  </a:schemeClr>
                </a:solidFill>
                <a:effectLst/>
                <a:ea typeface="Calibri" panose="020F0502020204030204" pitchFamily="34" charset="0"/>
                <a:cs typeface="Times New Roman" panose="02020603050405020304" pitchFamily="18" charset="0"/>
              </a:rPr>
              <a:t>Déterminer les heures à rémunérer</a:t>
            </a:r>
          </a:p>
          <a:p>
            <a:pPr algn="just">
              <a:spcAft>
                <a:spcPts val="800"/>
              </a:spcAft>
              <a:buNone/>
            </a:pPr>
            <a:r>
              <a:rPr lang="fr-FR" dirty="0">
                <a:solidFill>
                  <a:schemeClr val="accent1">
                    <a:lumMod val="50000"/>
                  </a:schemeClr>
                </a:solidFill>
                <a:effectLst/>
                <a:ea typeface="Calibri" panose="020F0502020204030204" pitchFamily="34" charset="0"/>
                <a:cs typeface="Times New Roman" panose="02020603050405020304" pitchFamily="18" charset="0"/>
              </a:rPr>
              <a:t>Un agent à temps complet est tenu de travailler 1 607 heures. Il est toutefois rémunéré 1 820 heures, puisque les congés sont rémunérés, de même que les repos hebdomadaires et les jours fériés.</a:t>
            </a:r>
          </a:p>
          <a:p>
            <a:pPr algn="just">
              <a:spcAft>
                <a:spcPts val="800"/>
              </a:spcAft>
              <a:buNone/>
            </a:pPr>
            <a:r>
              <a:rPr lang="fr-FR" dirty="0">
                <a:solidFill>
                  <a:schemeClr val="accent1">
                    <a:lumMod val="50000"/>
                  </a:schemeClr>
                </a:solidFill>
                <a:effectLst/>
                <a:ea typeface="Calibri" panose="020F0502020204030204" pitchFamily="34" charset="0"/>
                <a:cs typeface="Times New Roman" panose="02020603050405020304" pitchFamily="18" charset="0"/>
              </a:rPr>
              <a:t>Ainsi, une fois les heures de travail effectif déterminées, il convient de calculer les heures devant être rémunérées :</a:t>
            </a:r>
          </a:p>
          <a:p>
            <a:pPr algn="ctr">
              <a:spcAft>
                <a:spcPts val="800"/>
              </a:spcAft>
              <a:buNone/>
            </a:pPr>
            <a:r>
              <a:rPr lang="fr-FR" b="1" dirty="0">
                <a:solidFill>
                  <a:srgbClr val="C00000"/>
                </a:solidFill>
                <a:effectLst/>
                <a:ea typeface="Calibri" panose="020F0502020204030204" pitchFamily="34" charset="0"/>
                <a:cs typeface="Times New Roman" panose="02020603050405020304" pitchFamily="18" charset="0"/>
              </a:rPr>
              <a:t>(Heures de travail effectif x 1 820) / 1 600</a:t>
            </a:r>
          </a:p>
          <a:p>
            <a:pPr algn="just">
              <a:spcAft>
                <a:spcPts val="800"/>
              </a:spcAft>
              <a:buNone/>
            </a:pPr>
            <a:endParaRPr lang="fr-FR" b="1" u="sng" dirty="0">
              <a:solidFill>
                <a:schemeClr val="accent1">
                  <a:lumMod val="50000"/>
                </a:schemeClr>
              </a:solidFill>
              <a:effectLst/>
              <a:ea typeface="Calibri" panose="020F0502020204030204" pitchFamily="34" charset="0"/>
              <a:cs typeface="Times New Roman" panose="02020603050405020304" pitchFamily="18" charset="0"/>
            </a:endParaRPr>
          </a:p>
          <a:p>
            <a:pPr algn="just">
              <a:spcAft>
                <a:spcPts val="800"/>
              </a:spcAft>
              <a:buNone/>
            </a:pPr>
            <a:r>
              <a:rPr lang="fr-FR" b="1" u="sng" dirty="0">
                <a:solidFill>
                  <a:schemeClr val="accent1">
                    <a:lumMod val="50000"/>
                  </a:schemeClr>
                </a:solidFill>
                <a:effectLst/>
                <a:ea typeface="Calibri" panose="020F0502020204030204" pitchFamily="34" charset="0"/>
                <a:cs typeface="Times New Roman" panose="02020603050405020304" pitchFamily="18" charset="0"/>
              </a:rPr>
              <a:t>Prise en compte de la journée de solidarité </a:t>
            </a:r>
            <a:r>
              <a:rPr lang="fr-FR" dirty="0">
                <a:solidFill>
                  <a:schemeClr val="accent1">
                    <a:lumMod val="50000"/>
                  </a:schemeClr>
                </a:solidFill>
                <a:effectLst/>
                <a:ea typeface="Calibri" panose="020F0502020204030204" pitchFamily="34" charset="0"/>
                <a:cs typeface="Times New Roman" panose="02020603050405020304" pitchFamily="18" charset="0"/>
              </a:rPr>
              <a:t>:     </a:t>
            </a:r>
            <a:r>
              <a:rPr lang="fr-FR" b="1" dirty="0">
                <a:solidFill>
                  <a:srgbClr val="C00000"/>
                </a:solidFill>
                <a:effectLst/>
                <a:ea typeface="Calibri" panose="020F0502020204030204" pitchFamily="34" charset="0"/>
                <a:cs typeface="Times New Roman" panose="02020603050405020304" pitchFamily="18" charset="0"/>
              </a:rPr>
              <a:t>(7 x heures à travailler sur l’année) / 1 600</a:t>
            </a:r>
          </a:p>
          <a:p>
            <a:pPr algn="just">
              <a:spcAft>
                <a:spcPts val="800"/>
              </a:spcAft>
              <a:buNone/>
            </a:pPr>
            <a:endParaRPr lang="fr-FR" dirty="0">
              <a:solidFill>
                <a:schemeClr val="accent1">
                  <a:lumMod val="50000"/>
                </a:schemeClr>
              </a:solidFill>
              <a:effectLst/>
              <a:ea typeface="Calibri" panose="020F0502020204030204" pitchFamily="34" charset="0"/>
              <a:cs typeface="Times New Roman" panose="02020603050405020304" pitchFamily="18" charset="0"/>
            </a:endParaRPr>
          </a:p>
          <a:p>
            <a:pPr algn="just">
              <a:spcAft>
                <a:spcPts val="800"/>
              </a:spcAft>
            </a:pPr>
            <a:r>
              <a:rPr lang="fr-FR" b="1" u="sng" dirty="0">
                <a:solidFill>
                  <a:schemeClr val="accent1">
                    <a:lumMod val="50000"/>
                  </a:schemeClr>
                </a:solidFill>
                <a:ea typeface="Calibri" panose="020F0502020204030204" pitchFamily="34" charset="0"/>
                <a:cs typeface="Times New Roman" panose="02020603050405020304" pitchFamily="18" charset="0"/>
              </a:rPr>
              <a:t>Autre calcul possible : </a:t>
            </a:r>
            <a:r>
              <a:rPr lang="fr-FR" b="1" dirty="0">
                <a:solidFill>
                  <a:srgbClr val="C00000"/>
                </a:solidFill>
                <a:effectLst/>
                <a:ea typeface="Calibri" panose="020F0502020204030204" pitchFamily="34" charset="0"/>
                <a:cs typeface="Times New Roman" panose="02020603050405020304" pitchFamily="18" charset="0"/>
              </a:rPr>
              <a:t>(la durée totale de temps de travail envisagée x 35 heures) / 1607 heures</a:t>
            </a:r>
          </a:p>
          <a:p>
            <a:pPr algn="just">
              <a:spcAft>
                <a:spcPts val="800"/>
              </a:spcAft>
              <a:buNone/>
            </a:pPr>
            <a:endParaRPr lang="fr-FR" dirty="0">
              <a:solidFill>
                <a:schemeClr val="accent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85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29B5-4D28-AAA3-D93A-7FD805A461B4}"/>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A77E07E-A04A-1D50-228A-840FF4CB6147}"/>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31D0CD01-3117-FA9B-85D2-E2FE3FD286D9}"/>
              </a:ext>
            </a:extLst>
          </p:cNvPr>
          <p:cNvSpPr>
            <a:spLocks noGrp="1"/>
          </p:cNvSpPr>
          <p:nvPr>
            <p:ph type="sldNum" sz="quarter" idx="12"/>
          </p:nvPr>
        </p:nvSpPr>
        <p:spPr/>
        <p:txBody>
          <a:bodyPr/>
          <a:lstStyle/>
          <a:p>
            <a:fld id="{35CA00EC-326F-4234-9D5F-DAF858FD0017}" type="slidenum">
              <a:rPr lang="fr-FR" smtClean="0"/>
              <a:t>74</a:t>
            </a:fld>
            <a:endParaRPr lang="fr-FR"/>
          </a:p>
        </p:txBody>
      </p:sp>
      <p:sp>
        <p:nvSpPr>
          <p:cNvPr id="6" name="Triangle rectangle 5">
            <a:extLst>
              <a:ext uri="{FF2B5EF4-FFF2-40B4-BE49-F238E27FC236}">
                <a16:creationId xmlns:a16="http://schemas.microsoft.com/office/drawing/2014/main" id="{740595A6-74FD-75E3-206E-122B6FBF08B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B8B0C84B-28D7-CF15-D1E9-0B23B529D3BD}"/>
              </a:ext>
            </a:extLst>
          </p:cNvPr>
          <p:cNvSpPr>
            <a:spLocks noGrp="1"/>
          </p:cNvSpPr>
          <p:nvPr>
            <p:ph idx="1"/>
          </p:nvPr>
        </p:nvSpPr>
        <p:spPr>
          <a:xfrm>
            <a:off x="838200" y="452761"/>
            <a:ext cx="10515600" cy="1237927"/>
          </a:xfrm>
        </p:spPr>
        <p:txBody>
          <a:bodyPr>
            <a:normAutofit fontScale="400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Exemple 1 : Détermination du temps de travail annualisé uniquement sur les périodes</a:t>
            </a: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scolaires </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C0F223F8-F9E4-BDC9-69B3-5769D11B977E}"/>
              </a:ext>
            </a:extLst>
          </p:cNvPr>
          <p:cNvSpPr txBox="1"/>
          <p:nvPr/>
        </p:nvSpPr>
        <p:spPr>
          <a:xfrm>
            <a:off x="838201" y="1805151"/>
            <a:ext cx="10515599" cy="4801314"/>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Un agent de restauration scolaire travaille sur 5 jours et réalise 4h de travail quotidien – qui correspond au besoin de la collectivité.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r>
              <a:rPr lang="fr-FR" dirty="0">
                <a:solidFill>
                  <a:schemeClr val="accent5">
                    <a:lumMod val="75000"/>
                  </a:schemeClr>
                </a:solidFill>
                <a:effectLst/>
                <a:ea typeface="Calibri" panose="020F0502020204030204" pitchFamily="34" charset="0"/>
                <a:cs typeface="Times New Roman" panose="02020603050405020304" pitchFamily="18" charset="0"/>
              </a:rPr>
              <a:t>Son temps de travail hebdomadaire est de </a:t>
            </a:r>
            <a:r>
              <a:rPr lang="fr-FR" dirty="0">
                <a:solidFill>
                  <a:schemeClr val="accent5">
                    <a:lumMod val="75000"/>
                  </a:schemeClr>
                </a:solidFill>
                <a:ea typeface="Calibri" panose="020F0502020204030204" pitchFamily="34" charset="0"/>
                <a:cs typeface="Times New Roman" panose="02020603050405020304" pitchFamily="18" charset="0"/>
              </a:rPr>
              <a:t>20h. L’agent ne travaillera pas durant les vacances scolaires.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Durée totale du temps de travail pendant les semaines scolaires (20x36) est de 720 heures.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La base de rémunération de l’agent, correspondant à la durée hebdomadaire de travail qui est mentionnée dans la délibération créant l’emploi : (720h x 35h) / 1600h = 15,75h soit 15h45</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La quotité liée à la journée de solidarité doit être calculée comme suit : 15.75x7/35 = 3,15h – soit environ 3h10.</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L’agent devra donc effectuer 723h10 annuelles.</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L’emploi devra donc être créé sur une quotité de travail hebdomadaire annualisée de 15h45, et la rémunération sera fixée à 15,75 heures par semaine tout au long de l’année. </a:t>
            </a:r>
          </a:p>
        </p:txBody>
      </p:sp>
    </p:spTree>
    <p:extLst>
      <p:ext uri="{BB962C8B-B14F-4D97-AF65-F5344CB8AC3E}">
        <p14:creationId xmlns:p14="http://schemas.microsoft.com/office/powerpoint/2010/main" val="39129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A215-5096-6EC6-ED25-8EAEF604455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A59D466E-E020-5921-5D71-1D0D887EE0F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9DF77254-63EC-D50C-0074-4CB670909D01}"/>
              </a:ext>
            </a:extLst>
          </p:cNvPr>
          <p:cNvSpPr>
            <a:spLocks noGrp="1"/>
          </p:cNvSpPr>
          <p:nvPr>
            <p:ph type="sldNum" sz="quarter" idx="12"/>
          </p:nvPr>
        </p:nvSpPr>
        <p:spPr/>
        <p:txBody>
          <a:bodyPr/>
          <a:lstStyle/>
          <a:p>
            <a:fld id="{35CA00EC-326F-4234-9D5F-DAF858FD0017}" type="slidenum">
              <a:rPr lang="fr-FR" smtClean="0"/>
              <a:t>75</a:t>
            </a:fld>
            <a:endParaRPr lang="fr-FR"/>
          </a:p>
        </p:txBody>
      </p:sp>
      <p:sp>
        <p:nvSpPr>
          <p:cNvPr id="6" name="Triangle rectangle 5">
            <a:extLst>
              <a:ext uri="{FF2B5EF4-FFF2-40B4-BE49-F238E27FC236}">
                <a16:creationId xmlns:a16="http://schemas.microsoft.com/office/drawing/2014/main" id="{60F5BDEB-E4D2-24B0-5B89-159C52F7478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3771DFCB-17F6-0D31-EFA6-0B41F40B3878}"/>
              </a:ext>
            </a:extLst>
          </p:cNvPr>
          <p:cNvSpPr>
            <a:spLocks noGrp="1"/>
          </p:cNvSpPr>
          <p:nvPr>
            <p:ph idx="1"/>
          </p:nvPr>
        </p:nvSpPr>
        <p:spPr>
          <a:xfrm>
            <a:off x="838200" y="452761"/>
            <a:ext cx="10515600" cy="1237927"/>
          </a:xfrm>
        </p:spPr>
        <p:txBody>
          <a:bodyPr>
            <a:normAutofit fontScale="47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Exemple 2 : Détermination du temps de travail annualisé sur les périodes</a:t>
            </a: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scolaires et les vacances scolaires</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C5E0B2F7-1B83-435F-8CDD-5420B28121D7}"/>
              </a:ext>
            </a:extLst>
          </p:cNvPr>
          <p:cNvSpPr txBox="1"/>
          <p:nvPr/>
        </p:nvSpPr>
        <p:spPr>
          <a:xfrm>
            <a:off x="838201" y="1805151"/>
            <a:ext cx="10515599" cy="3416320"/>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Une </a:t>
            </a:r>
            <a:r>
              <a:rPr lang="fr-FR" dirty="0">
                <a:solidFill>
                  <a:schemeClr val="accent5">
                    <a:lumMod val="75000"/>
                  </a:schemeClr>
                </a:solidFill>
                <a:ea typeface="Calibri" panose="020F0502020204030204" pitchFamily="34" charset="0"/>
                <a:cs typeface="Times New Roman" panose="02020603050405020304" pitchFamily="18" charset="0"/>
              </a:rPr>
              <a:t>Mairie ouvre un poste d’ATSEM à temps complet à 35h.</a:t>
            </a: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Le besoin de la collectivité est évalué de la manière suivante : </a:t>
            </a:r>
          </a:p>
          <a:p>
            <a:pPr marL="285750" indent="-285750" algn="just">
              <a:buFontTx/>
              <a:buChar char="-"/>
            </a:pPr>
            <a:r>
              <a:rPr lang="fr-FR" dirty="0">
                <a:solidFill>
                  <a:schemeClr val="accent5">
                    <a:lumMod val="75000"/>
                  </a:schemeClr>
                </a:solidFill>
                <a:ea typeface="Calibri" panose="020F0502020204030204" pitchFamily="34" charset="0"/>
                <a:cs typeface="Times New Roman" panose="02020603050405020304" pitchFamily="18" charset="0"/>
              </a:rPr>
              <a:t>Une durée de présence sur les 36 semaines scolaires estimée à 43h par semaine, soit 1 548 h annuelles ;</a:t>
            </a:r>
          </a:p>
          <a:p>
            <a:pPr marL="285750" indent="-285750" algn="just">
              <a:buFontTx/>
              <a:buChar char="-"/>
            </a:pPr>
            <a:r>
              <a:rPr lang="fr-FR" dirty="0">
                <a:solidFill>
                  <a:schemeClr val="accent5">
                    <a:lumMod val="75000"/>
                  </a:schemeClr>
                </a:solidFill>
                <a:ea typeface="Calibri" panose="020F0502020204030204" pitchFamily="34" charset="0"/>
                <a:cs typeface="Times New Roman" panose="02020603050405020304" pitchFamily="18" charset="0"/>
              </a:rPr>
              <a:t>Une durée de travail répartie sur l’ensemble des vacances scolaires évaluée à  52 heures</a:t>
            </a:r>
          </a:p>
          <a:p>
            <a:pPr marL="285750" indent="-285750" algn="just">
              <a:buFontTx/>
              <a:buChar char="-"/>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r>
              <a:rPr lang="fr-FR" dirty="0">
                <a:solidFill>
                  <a:schemeClr val="accent5">
                    <a:lumMod val="75000"/>
                  </a:schemeClr>
                </a:solidFill>
                <a:ea typeface="Calibri" panose="020F0502020204030204" pitchFamily="34" charset="0"/>
                <a:cs typeface="Times New Roman" panose="02020603050405020304" pitchFamily="18" charset="0"/>
              </a:rPr>
              <a:t>La durée annuelle de travail est estimée à 1 600h + les 7h de la journée de solidarité : l’agent effectuera ainsi les 1 607h obligatoires.</a:t>
            </a:r>
          </a:p>
          <a:p>
            <a:pPr algn="just"/>
            <a:r>
              <a:rPr lang="fr-FR" dirty="0">
                <a:solidFill>
                  <a:schemeClr val="accent5">
                    <a:lumMod val="75000"/>
                  </a:schemeClr>
                </a:solidFill>
                <a:ea typeface="Calibri" panose="020F0502020204030204" pitchFamily="34" charset="0"/>
                <a:cs typeface="Times New Roman" panose="02020603050405020304" pitchFamily="18" charset="0"/>
              </a:rPr>
              <a:t>La rémunération sera fixe, l’agent percevra une rémunération sur une base de 35h hebdo.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63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1C88-14E7-80B8-8683-FBD1078357D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E0E4700F-984B-8AC1-ADF2-110815AE4B02}"/>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02A5AEB8-39E3-E1CC-C08F-43841F06BE00}"/>
              </a:ext>
            </a:extLst>
          </p:cNvPr>
          <p:cNvSpPr>
            <a:spLocks noGrp="1"/>
          </p:cNvSpPr>
          <p:nvPr>
            <p:ph type="sldNum" sz="quarter" idx="12"/>
          </p:nvPr>
        </p:nvSpPr>
        <p:spPr/>
        <p:txBody>
          <a:bodyPr/>
          <a:lstStyle/>
          <a:p>
            <a:fld id="{35CA00EC-326F-4234-9D5F-DAF858FD0017}" type="slidenum">
              <a:rPr lang="fr-FR" smtClean="0"/>
              <a:t>76</a:t>
            </a:fld>
            <a:endParaRPr lang="fr-FR"/>
          </a:p>
        </p:txBody>
      </p:sp>
      <p:sp>
        <p:nvSpPr>
          <p:cNvPr id="6" name="Triangle rectangle 5">
            <a:extLst>
              <a:ext uri="{FF2B5EF4-FFF2-40B4-BE49-F238E27FC236}">
                <a16:creationId xmlns:a16="http://schemas.microsoft.com/office/drawing/2014/main" id="{8E52D28D-C0A8-0E6F-D59D-ABBF9EEB88F9}"/>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14675C64-B35B-7BBA-E91D-8D3FC58427A8}"/>
              </a:ext>
            </a:extLst>
          </p:cNvPr>
          <p:cNvSpPr>
            <a:spLocks noGrp="1"/>
          </p:cNvSpPr>
          <p:nvPr>
            <p:ph idx="1"/>
          </p:nvPr>
        </p:nvSpPr>
        <p:spPr>
          <a:xfrm>
            <a:off x="838200" y="452761"/>
            <a:ext cx="10515600" cy="1237927"/>
          </a:xfrm>
        </p:spPr>
        <p:txBody>
          <a:bodyPr>
            <a:normAutofit fontScale="550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Exemple 3 : Détermination du temps de travail annualisé d’un agent technique au regard des contraintes climatiques</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B593BB09-CD2A-BFC0-817B-D6EBA9345DA9}"/>
              </a:ext>
            </a:extLst>
          </p:cNvPr>
          <p:cNvSpPr txBox="1"/>
          <p:nvPr/>
        </p:nvSpPr>
        <p:spPr>
          <a:xfrm>
            <a:off x="838200" y="2143450"/>
            <a:ext cx="10515599" cy="2862322"/>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Un agent communal d’entretien des espaces verts à temps complet.</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Les contraintes climatiques impliquent que l’agent doiv</a:t>
            </a:r>
            <a:r>
              <a:rPr lang="fr-FR" dirty="0">
                <a:solidFill>
                  <a:schemeClr val="accent5">
                    <a:lumMod val="75000"/>
                  </a:schemeClr>
                </a:solidFill>
                <a:ea typeface="Calibri" panose="020F0502020204030204" pitchFamily="34" charset="0"/>
                <a:cs typeface="Times New Roman" panose="02020603050405020304" pitchFamily="18" charset="0"/>
              </a:rPr>
              <a:t>e travailler : </a:t>
            </a:r>
          </a:p>
          <a:p>
            <a:pPr marL="285750" indent="-285750" algn="just">
              <a:buFontTx/>
              <a:buChar char="-"/>
            </a:pPr>
            <a:r>
              <a:rPr lang="fr-FR" dirty="0">
                <a:solidFill>
                  <a:schemeClr val="accent5">
                    <a:lumMod val="75000"/>
                  </a:schemeClr>
                </a:solidFill>
                <a:ea typeface="Calibri" panose="020F0502020204030204" pitchFamily="34" charset="0"/>
                <a:cs typeface="Times New Roman" panose="02020603050405020304" pitchFamily="18" charset="0"/>
              </a:rPr>
              <a:t>40</a:t>
            </a:r>
            <a:r>
              <a:rPr lang="fr-FR" dirty="0">
                <a:solidFill>
                  <a:schemeClr val="accent5">
                    <a:lumMod val="75000"/>
                  </a:schemeClr>
                </a:solidFill>
                <a:effectLst/>
                <a:ea typeface="Calibri" panose="020F0502020204030204" pitchFamily="34" charset="0"/>
                <a:cs typeface="Times New Roman" panose="02020603050405020304" pitchFamily="18" charset="0"/>
              </a:rPr>
              <a:t> heures sur 5 jours pendant 23 semaines (l’automne et le printemps), soit 920 heures ;</a:t>
            </a:r>
          </a:p>
          <a:p>
            <a:pPr marL="285750" indent="-285750" algn="just">
              <a:buFontTx/>
              <a:buChar char="-"/>
            </a:pPr>
            <a:r>
              <a:rPr lang="fr-FR" dirty="0">
                <a:solidFill>
                  <a:schemeClr val="accent5">
                    <a:lumMod val="75000"/>
                  </a:schemeClr>
                </a:solidFill>
                <a:effectLst/>
                <a:ea typeface="Calibri" panose="020F0502020204030204" pitchFamily="34" charset="0"/>
                <a:cs typeface="Times New Roman" panose="02020603050405020304" pitchFamily="18" charset="0"/>
              </a:rPr>
              <a:t>L’agent devra ensuite réaliser 687 heures sur les périodes d’hiver et d’été – ce qui représente environ 30h/semaines sur 23 semaines. </a:t>
            </a:r>
          </a:p>
          <a:p>
            <a:pPr marL="285750" indent="-285750" algn="just">
              <a:buFontTx/>
              <a:buChar char="-"/>
            </a:pPr>
            <a:r>
              <a:rPr lang="fr-FR" dirty="0">
                <a:solidFill>
                  <a:schemeClr val="accent5">
                    <a:lumMod val="75000"/>
                  </a:schemeClr>
                </a:solidFill>
                <a:effectLst/>
                <a:ea typeface="Calibri" panose="020F0502020204030204" pitchFamily="34" charset="0"/>
                <a:cs typeface="Times New Roman" panose="02020603050405020304" pitchFamily="18" charset="0"/>
              </a:rPr>
              <a:t>L’agent atteindra ainsi les 1607h sur les deux cycles de travail, sur l’année (les 7h de la journée de solidarité étant compris dans le calcul de la quotité de travail annuelle)</a:t>
            </a:r>
            <a:r>
              <a:rPr lang="fr-FR" dirty="0">
                <a:solidFill>
                  <a:schemeClr val="accent5">
                    <a:lumMod val="75000"/>
                  </a:schemeClr>
                </a:solidFill>
                <a:ea typeface="Calibri" panose="020F0502020204030204" pitchFamily="34" charset="0"/>
                <a:cs typeface="Times New Roman" panose="02020603050405020304" pitchFamily="18" charset="0"/>
              </a:rPr>
              <a:t>. </a:t>
            </a:r>
          </a:p>
          <a:p>
            <a:pPr marL="285750" indent="-285750" algn="just">
              <a:buFontTx/>
              <a:buChar char="-"/>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r>
              <a:rPr lang="fr-FR" dirty="0">
                <a:solidFill>
                  <a:schemeClr val="accent5">
                    <a:lumMod val="75000"/>
                  </a:schemeClr>
                </a:solidFill>
                <a:ea typeface="Calibri" panose="020F0502020204030204" pitchFamily="34" charset="0"/>
                <a:cs typeface="Times New Roman" panose="02020603050405020304" pitchFamily="18" charset="0"/>
              </a:rPr>
              <a:t>L’agent percevra une rémunération sur la base de 35h. </a:t>
            </a:r>
          </a:p>
        </p:txBody>
      </p:sp>
    </p:spTree>
    <p:extLst>
      <p:ext uri="{BB962C8B-B14F-4D97-AF65-F5344CB8AC3E}">
        <p14:creationId xmlns:p14="http://schemas.microsoft.com/office/powerpoint/2010/main" val="249196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71EA7-8C0B-C173-AE59-E863DFB9B8FC}"/>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FDE61516-4CB1-3717-907E-6B0D4900A08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EB7FD215-AF8B-4823-1D2C-D5C5951440D2}"/>
              </a:ext>
            </a:extLst>
          </p:cNvPr>
          <p:cNvSpPr>
            <a:spLocks noGrp="1"/>
          </p:cNvSpPr>
          <p:nvPr>
            <p:ph type="sldNum" sz="quarter" idx="12"/>
          </p:nvPr>
        </p:nvSpPr>
        <p:spPr/>
        <p:txBody>
          <a:bodyPr/>
          <a:lstStyle/>
          <a:p>
            <a:fld id="{35CA00EC-326F-4234-9D5F-DAF858FD0017}" type="slidenum">
              <a:rPr lang="fr-FR" smtClean="0"/>
              <a:t>77</a:t>
            </a:fld>
            <a:endParaRPr lang="fr-FR"/>
          </a:p>
        </p:txBody>
      </p:sp>
      <p:sp>
        <p:nvSpPr>
          <p:cNvPr id="6" name="Triangle rectangle 5">
            <a:extLst>
              <a:ext uri="{FF2B5EF4-FFF2-40B4-BE49-F238E27FC236}">
                <a16:creationId xmlns:a16="http://schemas.microsoft.com/office/drawing/2014/main" id="{06703CC9-DAB6-B434-E515-526661B6BF6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C40B6DE3-0DF9-B559-0E3D-687F12543790}"/>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Elaboration des plannings</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CC728196-4F9A-5E9E-AD74-EB9FB26F51DC}"/>
              </a:ext>
            </a:extLst>
          </p:cNvPr>
          <p:cNvSpPr txBox="1"/>
          <p:nvPr/>
        </p:nvSpPr>
        <p:spPr>
          <a:xfrm>
            <a:off x="838200" y="2551837"/>
            <a:ext cx="10515599" cy="1754326"/>
          </a:xfrm>
          <a:prstGeom prst="rect">
            <a:avLst/>
          </a:prstGeom>
          <a:noFill/>
        </p:spPr>
        <p:txBody>
          <a:bodyPr wrap="square" rtlCol="0">
            <a:spAutoFit/>
          </a:bodyPr>
          <a:lstStyle/>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I</a:t>
            </a:r>
            <a:r>
              <a:rPr lang="fr-FR" dirty="0">
                <a:solidFill>
                  <a:schemeClr val="accent5">
                    <a:lumMod val="75000"/>
                  </a:schemeClr>
                </a:solidFill>
                <a:effectLst/>
                <a:ea typeface="Calibri" panose="020F0502020204030204" pitchFamily="34" charset="0"/>
                <a:cs typeface="Times New Roman" panose="02020603050405020304" pitchFamily="18" charset="0"/>
              </a:rPr>
              <a:t>l appartient aux collectivités territoriales d'effectuer régulièrement un décompte des heures effectivement réalisées afin de déterminer, au fil de l'eau et non en fin d'année, si l'agent dont le temps de travail est annualisé a effectué la totalité des heures correspondant à son temps de travail annuel. </a:t>
            </a: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L'autorité territoriale doit, à ce titre, mettre en œuvre un </a:t>
            </a:r>
            <a:r>
              <a:rPr lang="fr-FR" b="1" u="sng" dirty="0">
                <a:solidFill>
                  <a:schemeClr val="accent5">
                    <a:lumMod val="75000"/>
                  </a:schemeClr>
                </a:solidFill>
                <a:effectLst/>
                <a:ea typeface="Calibri" panose="020F0502020204030204" pitchFamily="34" charset="0"/>
                <a:cs typeface="Times New Roman" panose="02020603050405020304" pitchFamily="18" charset="0"/>
              </a:rPr>
              <a:t>décompte annualisé du temps de travail</a:t>
            </a:r>
            <a:r>
              <a:rPr lang="fr-FR" dirty="0">
                <a:solidFill>
                  <a:schemeClr val="accent5">
                    <a:lumMod val="75000"/>
                  </a:schemeClr>
                </a:solidFill>
                <a:effectLst/>
                <a:ea typeface="Calibri" panose="020F0502020204030204" pitchFamily="34" charset="0"/>
                <a:cs typeface="Times New Roman" panose="02020603050405020304" pitchFamily="18" charset="0"/>
              </a:rPr>
              <a:t>.</a:t>
            </a:r>
          </a:p>
          <a:p>
            <a:pPr algn="just">
              <a:buNone/>
            </a:pPr>
            <a:r>
              <a:rPr lang="fr-FR" b="1" dirty="0">
                <a:solidFill>
                  <a:schemeClr val="accent5">
                    <a:lumMod val="75000"/>
                  </a:schemeClr>
                </a:solidFill>
                <a:effectLst/>
                <a:ea typeface="Calibri" panose="020F0502020204030204" pitchFamily="34" charset="0"/>
                <a:cs typeface="Times New Roman" panose="02020603050405020304" pitchFamily="18" charset="0"/>
              </a:rPr>
              <a:t>Cour administrative d'appel de Lyon, 18 novembre 2019, n° 17LY03522</a:t>
            </a:r>
          </a:p>
        </p:txBody>
      </p:sp>
    </p:spTree>
    <p:extLst>
      <p:ext uri="{BB962C8B-B14F-4D97-AF65-F5344CB8AC3E}">
        <p14:creationId xmlns:p14="http://schemas.microsoft.com/office/powerpoint/2010/main" val="4665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88E8-DCA3-444D-C80F-7C7E069C6C2A}"/>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604C1915-1354-B25B-316F-6E475593F21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441FBBF7-2014-2C7A-0BD7-EF8F2C793B7B}"/>
              </a:ext>
            </a:extLst>
          </p:cNvPr>
          <p:cNvSpPr>
            <a:spLocks noGrp="1"/>
          </p:cNvSpPr>
          <p:nvPr>
            <p:ph type="sldNum" sz="quarter" idx="12"/>
          </p:nvPr>
        </p:nvSpPr>
        <p:spPr/>
        <p:txBody>
          <a:bodyPr/>
          <a:lstStyle/>
          <a:p>
            <a:fld id="{35CA00EC-326F-4234-9D5F-DAF858FD0017}" type="slidenum">
              <a:rPr lang="fr-FR" smtClean="0"/>
              <a:t>78</a:t>
            </a:fld>
            <a:endParaRPr lang="fr-FR"/>
          </a:p>
        </p:txBody>
      </p:sp>
      <p:sp>
        <p:nvSpPr>
          <p:cNvPr id="6" name="Triangle rectangle 5">
            <a:extLst>
              <a:ext uri="{FF2B5EF4-FFF2-40B4-BE49-F238E27FC236}">
                <a16:creationId xmlns:a16="http://schemas.microsoft.com/office/drawing/2014/main" id="{6DE86AB5-A8FF-B3F2-FBA2-ECEF07B8230D}"/>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8D554280-186A-AD13-B8D7-0E42C16CE845}"/>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Congés annuels</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F254D488-5A86-C62A-4C19-C32508C0FC88}"/>
              </a:ext>
            </a:extLst>
          </p:cNvPr>
          <p:cNvSpPr txBox="1"/>
          <p:nvPr/>
        </p:nvSpPr>
        <p:spPr>
          <a:xfrm>
            <a:off x="838200" y="1997175"/>
            <a:ext cx="10515599" cy="3600986"/>
          </a:xfrm>
          <a:prstGeom prst="rect">
            <a:avLst/>
          </a:prstGeom>
          <a:noFill/>
        </p:spPr>
        <p:txBody>
          <a:bodyPr wrap="square" rtlCol="0">
            <a:spAutoFit/>
          </a:bodyPr>
          <a:lstStyle/>
          <a:p>
            <a:pPr algn="just">
              <a:buNone/>
            </a:pPr>
            <a:r>
              <a:rPr lang="fr-FR" b="1" u="sng" dirty="0">
                <a:solidFill>
                  <a:srgbClr val="C00000"/>
                </a:solidFill>
                <a:effectLst/>
                <a:ea typeface="Calibri" panose="020F0502020204030204" pitchFamily="34" charset="0"/>
                <a:cs typeface="Times New Roman" panose="02020603050405020304" pitchFamily="18" charset="0"/>
              </a:rPr>
              <a:t>IMPORTANT :</a:t>
            </a:r>
            <a:r>
              <a:rPr lang="fr-FR" dirty="0">
                <a:solidFill>
                  <a:schemeClr val="accent5">
                    <a:lumMod val="75000"/>
                  </a:schemeClr>
                </a:solidFill>
                <a:effectLst/>
                <a:ea typeface="Calibri" panose="020F0502020204030204" pitchFamily="34" charset="0"/>
                <a:cs typeface="Times New Roman" panose="02020603050405020304" pitchFamily="18" charset="0"/>
              </a:rPr>
              <a:t> </a:t>
            </a:r>
            <a:r>
              <a:rPr lang="fr-FR" b="1" dirty="0">
                <a:solidFill>
                  <a:srgbClr val="C00000"/>
                </a:solidFill>
                <a:effectLst/>
                <a:ea typeface="Calibri" panose="020F0502020204030204" pitchFamily="34" charset="0"/>
                <a:cs typeface="Times New Roman" panose="02020603050405020304" pitchFamily="18" charset="0"/>
              </a:rPr>
              <a:t>Veillez à distinguer les périodes de congés annuels des périodes de repos compensateur générées en raison de l’annualisation. </a:t>
            </a: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Pour rappel, les droits à congés annuels sont de 5 fois les obligations hebdomadaires, pour un service accompli du 1er janvier au 31 décembre.</a:t>
            </a: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Décret 85-1250 du 26.11.1985 – art 1</a:t>
            </a:r>
            <a:r>
              <a:rPr lang="fr-FR" baseline="30000" dirty="0">
                <a:solidFill>
                  <a:schemeClr val="accent5">
                    <a:lumMod val="75000"/>
                  </a:schemeClr>
                </a:solidFill>
                <a:ea typeface="Calibri" panose="020F0502020204030204" pitchFamily="34" charset="0"/>
                <a:cs typeface="Times New Roman" panose="02020603050405020304" pitchFamily="18" charset="0"/>
              </a:rPr>
              <a:t>er</a:t>
            </a:r>
          </a:p>
          <a:p>
            <a:pPr algn="just">
              <a:buNone/>
            </a:pPr>
            <a:endParaRPr lang="fr-FR" baseline="30000"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Deux méthodes de calcul des droits à congés annuels des agents annualisés peuvent être proposées :</a:t>
            </a: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 Soit considérer que l’agent a, en moyenne, X obligations hebdomadaires, et donc 5 x </a:t>
            </a:r>
            <a:r>
              <a:rPr lang="fr-FR" dirty="0" err="1">
                <a:solidFill>
                  <a:schemeClr val="accent5">
                    <a:lumMod val="75000"/>
                  </a:schemeClr>
                </a:solidFill>
                <a:ea typeface="Calibri" panose="020F0502020204030204" pitchFamily="34" charset="0"/>
                <a:cs typeface="Times New Roman" panose="02020603050405020304" pitchFamily="18" charset="0"/>
              </a:rPr>
              <a:t>X</a:t>
            </a:r>
            <a:r>
              <a:rPr lang="fr-FR" dirty="0">
                <a:solidFill>
                  <a:schemeClr val="accent5">
                    <a:lumMod val="75000"/>
                  </a:schemeClr>
                </a:solidFill>
                <a:ea typeface="Calibri" panose="020F0502020204030204" pitchFamily="34" charset="0"/>
                <a:cs typeface="Times New Roman" panose="02020603050405020304" pitchFamily="18" charset="0"/>
              </a:rPr>
              <a:t> = … jours de CA.</a:t>
            </a: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 Soit calculer les droits à congés pour chaque période, au prorata du nombre de semaines sur l’année.</a:t>
            </a: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Les agents, y compris annualisés, ne peuvent être placés d’office en congés annuels.</a:t>
            </a:r>
          </a:p>
          <a:p>
            <a:pPr algn="just">
              <a:buNone/>
            </a:pPr>
            <a:r>
              <a:rPr lang="fr-FR" i="1" dirty="0">
                <a:solidFill>
                  <a:schemeClr val="accent5">
                    <a:lumMod val="75000"/>
                  </a:schemeClr>
                </a:solidFill>
                <a:ea typeface="Calibri" panose="020F0502020204030204" pitchFamily="34" charset="0"/>
                <a:cs typeface="Times New Roman" panose="02020603050405020304" pitchFamily="18" charset="0"/>
              </a:rPr>
              <a:t>CAA Versailles 13VE00926 du 13.03.2014</a:t>
            </a:r>
          </a:p>
        </p:txBody>
      </p:sp>
    </p:spTree>
    <p:extLst>
      <p:ext uri="{BB962C8B-B14F-4D97-AF65-F5344CB8AC3E}">
        <p14:creationId xmlns:p14="http://schemas.microsoft.com/office/powerpoint/2010/main" val="11258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938DF-C7E0-8618-620B-C39241873349}"/>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1AAEC71C-FDE8-22CC-3394-107BBB5DF40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E27F553B-DECE-0673-4A8E-608866B6AD10}"/>
              </a:ext>
            </a:extLst>
          </p:cNvPr>
          <p:cNvSpPr>
            <a:spLocks noGrp="1"/>
          </p:cNvSpPr>
          <p:nvPr>
            <p:ph type="sldNum" sz="quarter" idx="12"/>
          </p:nvPr>
        </p:nvSpPr>
        <p:spPr/>
        <p:txBody>
          <a:bodyPr/>
          <a:lstStyle/>
          <a:p>
            <a:fld id="{35CA00EC-326F-4234-9D5F-DAF858FD0017}" type="slidenum">
              <a:rPr lang="fr-FR" smtClean="0"/>
              <a:t>79</a:t>
            </a:fld>
            <a:endParaRPr lang="fr-FR"/>
          </a:p>
        </p:txBody>
      </p:sp>
      <p:sp>
        <p:nvSpPr>
          <p:cNvPr id="6" name="Triangle rectangle 5">
            <a:extLst>
              <a:ext uri="{FF2B5EF4-FFF2-40B4-BE49-F238E27FC236}">
                <a16:creationId xmlns:a16="http://schemas.microsoft.com/office/drawing/2014/main" id="{26232F44-2291-71D9-43FA-8A94DF6BC8FE}"/>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BB258EB7-8D72-16C2-EB2A-A56191E88740}"/>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Cas de l’agent à temps partiel</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D6D56412-0E7E-E214-60A1-9C56DD086F4F}"/>
              </a:ext>
            </a:extLst>
          </p:cNvPr>
          <p:cNvSpPr txBox="1"/>
          <p:nvPr/>
        </p:nvSpPr>
        <p:spPr>
          <a:xfrm>
            <a:off x="838200" y="2143450"/>
            <a:ext cx="10515599" cy="3046988"/>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Le temps partiel peut être accompli dans le cadre d’un cycle de travail annualisé.</a:t>
            </a:r>
          </a:p>
          <a:p>
            <a:pPr algn="just">
              <a:buNone/>
            </a:pPr>
            <a:r>
              <a:rPr lang="fr-FR" sz="1600" i="1" dirty="0">
                <a:solidFill>
                  <a:schemeClr val="accent5">
                    <a:lumMod val="75000"/>
                  </a:schemeClr>
                </a:solidFill>
                <a:ea typeface="Calibri" panose="020F0502020204030204" pitchFamily="34" charset="0"/>
                <a:cs typeface="Times New Roman" panose="02020603050405020304" pitchFamily="18" charset="0"/>
              </a:rPr>
              <a:t>Art 1</a:t>
            </a:r>
            <a:r>
              <a:rPr lang="fr-FR" sz="1600" i="1" baseline="30000" dirty="0">
                <a:solidFill>
                  <a:schemeClr val="accent5">
                    <a:lumMod val="75000"/>
                  </a:schemeClr>
                </a:solidFill>
                <a:ea typeface="Calibri" panose="020F0502020204030204" pitchFamily="34" charset="0"/>
                <a:cs typeface="Times New Roman" panose="02020603050405020304" pitchFamily="18" charset="0"/>
              </a:rPr>
              <a:t>er</a:t>
            </a:r>
            <a:r>
              <a:rPr lang="fr-FR" sz="1600" i="1" dirty="0">
                <a:solidFill>
                  <a:schemeClr val="accent5">
                    <a:lumMod val="75000"/>
                  </a:schemeClr>
                </a:solidFill>
                <a:ea typeface="Calibri" panose="020F0502020204030204" pitchFamily="34" charset="0"/>
                <a:cs typeface="Times New Roman" panose="02020603050405020304" pitchFamily="18" charset="0"/>
              </a:rPr>
              <a:t> du décret </a:t>
            </a:r>
            <a:r>
              <a:rPr lang="fr-FR" sz="1600" i="1" dirty="0">
                <a:solidFill>
                  <a:schemeClr val="accent5">
                    <a:lumMod val="75000"/>
                  </a:schemeClr>
                </a:solidFill>
                <a:effectLst/>
                <a:ea typeface="Calibri" panose="020F0502020204030204" pitchFamily="34" charset="0"/>
                <a:cs typeface="Times New Roman" panose="02020603050405020304" pitchFamily="18" charset="0"/>
              </a:rPr>
              <a:t>2004-777 du 29 juillet 2004</a:t>
            </a:r>
          </a:p>
          <a:p>
            <a:pPr algn="just">
              <a:buNone/>
            </a:pPr>
            <a:endParaRPr lang="fr-FR" sz="1600" i="1" dirty="0">
              <a:solidFill>
                <a:schemeClr val="accent5">
                  <a:lumMod val="75000"/>
                </a:schemeClr>
              </a:solidFill>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Il conviendra d’appliquer le pourcentage de temps partiel sur le temps de travail de l’agent qui a servi à créer le poste.</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Lorsque l’agent bascule à temps partiel : nouveau planning annualisé devra être mis en place pour tenir compte de la nouvelle organisation du temps de travail de l’agent (avec un recalcul des congés et du temps de récupération découlant de l’annualisatio</a:t>
            </a:r>
            <a:r>
              <a:rPr lang="fr-FR" dirty="0">
                <a:solidFill>
                  <a:schemeClr val="accent5">
                    <a:lumMod val="75000"/>
                  </a:schemeClr>
                </a:solidFill>
                <a:ea typeface="Calibri" panose="020F0502020204030204" pitchFamily="34" charset="0"/>
                <a:cs typeface="Times New Roman" panose="02020603050405020304" pitchFamily="18" charset="0"/>
              </a:rPr>
              <a:t>n)</a:t>
            </a:r>
            <a:r>
              <a:rPr lang="fr-FR" dirty="0">
                <a:solidFill>
                  <a:schemeClr val="accent5">
                    <a:lumMod val="75000"/>
                  </a:schemeClr>
                </a:solidFill>
                <a:effectLst/>
                <a:ea typeface="Calibri" panose="020F0502020204030204" pitchFamily="34" charset="0"/>
                <a:cs typeface="Times New Roman" panose="02020603050405020304" pitchFamily="18" charset="0"/>
              </a:rPr>
              <a:t>.</a:t>
            </a:r>
          </a:p>
          <a:p>
            <a:pPr algn="just">
              <a:buNone/>
            </a:pPr>
            <a:endParaRPr lang="fr-FR" sz="1600" b="1" i="1" dirty="0">
              <a:solidFill>
                <a:schemeClr val="accent5">
                  <a:lumMod val="75000"/>
                </a:schemeClr>
              </a:solidFill>
              <a:ea typeface="Calibri" panose="020F0502020204030204" pitchFamily="34" charset="0"/>
              <a:cs typeface="Times New Roman" panose="02020603050405020304" pitchFamily="18" charset="0"/>
            </a:endParaRPr>
          </a:p>
          <a:p>
            <a:pPr algn="just">
              <a:buNone/>
            </a:pPr>
            <a:endParaRPr lang="fr-FR" dirty="0">
              <a:solidFill>
                <a:schemeClr val="accent5">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1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6C76-C71F-500D-202C-29A1D12958FB}"/>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C02B9DDF-AF92-538B-9C21-D820D90CF204}"/>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7B45F2F-660E-DF34-507C-2556E1A67685}"/>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Le détachement de droit</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Pour exercer un mandat syndical, accomplir un stage ou une période de scolarité préalable à sa titularisation ou suivre un cycle de préparation à un concours donnant accès à un emploi public.</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Pour exercer les fonctions de membre du gouvernement ou d'une fonction publique élective (exemple : pour accomplir un mandat local lorsqu'il cesse d'exercer leur activité professionnelle)</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E9AA4CB6-A005-568F-E54A-A6CAAED1150B}"/>
              </a:ext>
            </a:extLst>
          </p:cNvPr>
          <p:cNvSpPr>
            <a:spLocks noGrp="1"/>
          </p:cNvSpPr>
          <p:nvPr>
            <p:ph type="sldNum" sz="quarter" idx="12"/>
          </p:nvPr>
        </p:nvSpPr>
        <p:spPr/>
        <p:txBody>
          <a:bodyPr/>
          <a:lstStyle/>
          <a:p>
            <a:fld id="{35CA00EC-326F-4234-9D5F-DAF858FD0017}" type="slidenum">
              <a:rPr lang="fr-FR" smtClean="0"/>
              <a:t>8</a:t>
            </a:fld>
            <a:endParaRPr lang="fr-FR"/>
          </a:p>
        </p:txBody>
      </p:sp>
      <p:sp>
        <p:nvSpPr>
          <p:cNvPr id="6" name="Triangle rectangle 5">
            <a:extLst>
              <a:ext uri="{FF2B5EF4-FFF2-40B4-BE49-F238E27FC236}">
                <a16:creationId xmlns:a16="http://schemas.microsoft.com/office/drawing/2014/main" id="{9C95FD7E-BCC7-903F-90BC-BCF424D0D63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88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8C4A-9C1C-7B1A-C435-FE9271A8285D}"/>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B55779D3-4DAF-1040-5209-78301A48C9B5}"/>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174EE331-8459-BBF4-7884-DEB5E891FD18}"/>
              </a:ext>
            </a:extLst>
          </p:cNvPr>
          <p:cNvSpPr>
            <a:spLocks noGrp="1"/>
          </p:cNvSpPr>
          <p:nvPr>
            <p:ph type="sldNum" sz="quarter" idx="12"/>
          </p:nvPr>
        </p:nvSpPr>
        <p:spPr/>
        <p:txBody>
          <a:bodyPr/>
          <a:lstStyle/>
          <a:p>
            <a:fld id="{35CA00EC-326F-4234-9D5F-DAF858FD0017}" type="slidenum">
              <a:rPr lang="fr-FR" smtClean="0"/>
              <a:t>80</a:t>
            </a:fld>
            <a:endParaRPr lang="fr-FR"/>
          </a:p>
        </p:txBody>
      </p:sp>
      <p:sp>
        <p:nvSpPr>
          <p:cNvPr id="6" name="Triangle rectangle 5">
            <a:extLst>
              <a:ext uri="{FF2B5EF4-FFF2-40B4-BE49-F238E27FC236}">
                <a16:creationId xmlns:a16="http://schemas.microsoft.com/office/drawing/2014/main" id="{ED1D0F57-285A-10D8-03D8-B0B0AAE0521A}"/>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C7931CE2-D5F4-9740-F49A-6D7B01DD8B04}"/>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Les agents annualisés en formation </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CA89C1C2-DC46-5E7B-01A0-B90FFBD17325}"/>
              </a:ext>
            </a:extLst>
          </p:cNvPr>
          <p:cNvSpPr txBox="1"/>
          <p:nvPr/>
        </p:nvSpPr>
        <p:spPr>
          <a:xfrm>
            <a:off x="838201" y="1805151"/>
            <a:ext cx="10515599" cy="3139321"/>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En l’absence de précisions réglementaires sur ce point, il appartient à la collectivité d’opter entre les solutions suivantes et de le préciser dans sa délibération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 </a:t>
            </a:r>
            <a:r>
              <a:rPr lang="fr-FR" b="1" dirty="0">
                <a:solidFill>
                  <a:schemeClr val="accent5">
                    <a:lumMod val="75000"/>
                  </a:schemeClr>
                </a:solidFill>
                <a:effectLst/>
                <a:ea typeface="Calibri" panose="020F0502020204030204" pitchFamily="34" charset="0"/>
                <a:cs typeface="Times New Roman" panose="02020603050405020304" pitchFamily="18" charset="0"/>
              </a:rPr>
              <a:t>Considérer qu’une journée de formation couvre la journée de travail</a:t>
            </a:r>
            <a:r>
              <a:rPr lang="fr-FR" dirty="0">
                <a:solidFill>
                  <a:schemeClr val="accent5">
                    <a:lumMod val="75000"/>
                  </a:schemeClr>
                </a:solidFill>
                <a:effectLst/>
                <a:ea typeface="Calibri" panose="020F0502020204030204" pitchFamily="34" charset="0"/>
                <a:cs typeface="Times New Roman" panose="02020603050405020304" pitchFamily="18" charset="0"/>
              </a:rPr>
              <a:t>, quelle que soit la quotité de celle-ci. Aucun recalcul n’est nécessaire, les heures initialement prévues au planning sont réputées faites, quel que soit le delta entre celles-ci et le temps de formation (en positif ou négatif).</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 </a:t>
            </a:r>
            <a:r>
              <a:rPr lang="fr-FR" b="1" dirty="0">
                <a:solidFill>
                  <a:schemeClr val="accent5">
                    <a:lumMod val="75000"/>
                  </a:schemeClr>
                </a:solidFill>
                <a:effectLst/>
                <a:ea typeface="Calibri" panose="020F0502020204030204" pitchFamily="34" charset="0"/>
                <a:cs typeface="Times New Roman" panose="02020603050405020304" pitchFamily="18" charset="0"/>
              </a:rPr>
              <a:t>Considérer la formation « au réel » </a:t>
            </a:r>
            <a:r>
              <a:rPr lang="fr-FR" dirty="0">
                <a:solidFill>
                  <a:schemeClr val="accent5">
                    <a:lumMod val="75000"/>
                  </a:schemeClr>
                </a:solidFill>
                <a:effectLst/>
                <a:ea typeface="Calibri" panose="020F0502020204030204" pitchFamily="34" charset="0"/>
                <a:cs typeface="Times New Roman" panose="02020603050405020304" pitchFamily="18" charset="0"/>
              </a:rPr>
              <a:t>: en fonction du nombre d’heures passées par l’agent en formation, et en comparant ces heures à son planning initial, l’agent pourra alors soit bénéficier de la récupération (ou indemnisation, si cela est prévu par la délibération) d’heures supplémentaires, soit il sera redevable d’heures de service à la collectivité.</a:t>
            </a:r>
            <a:endParaRPr lang="fr-FR" b="1" dirty="0">
              <a:solidFill>
                <a:schemeClr val="accent5">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8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E464-7D34-3024-8641-7B8BCDE1391E}"/>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52A6AAC0-213B-C323-0084-761E7973434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E74F5D09-AE88-8A78-FEBE-48CDF5C08E0A}"/>
              </a:ext>
            </a:extLst>
          </p:cNvPr>
          <p:cNvSpPr>
            <a:spLocks noGrp="1"/>
          </p:cNvSpPr>
          <p:nvPr>
            <p:ph type="sldNum" sz="quarter" idx="12"/>
          </p:nvPr>
        </p:nvSpPr>
        <p:spPr/>
        <p:txBody>
          <a:bodyPr/>
          <a:lstStyle/>
          <a:p>
            <a:fld id="{35CA00EC-326F-4234-9D5F-DAF858FD0017}" type="slidenum">
              <a:rPr lang="fr-FR" smtClean="0"/>
              <a:t>81</a:t>
            </a:fld>
            <a:endParaRPr lang="fr-FR"/>
          </a:p>
        </p:txBody>
      </p:sp>
      <p:sp>
        <p:nvSpPr>
          <p:cNvPr id="6" name="Triangle rectangle 5">
            <a:extLst>
              <a:ext uri="{FF2B5EF4-FFF2-40B4-BE49-F238E27FC236}">
                <a16:creationId xmlns:a16="http://schemas.microsoft.com/office/drawing/2014/main" id="{9137BCC5-63B2-9D47-13B1-A1C3D5BCD79F}"/>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8ABF0748-BD8D-0674-922C-60D46A078468}"/>
              </a:ext>
            </a:extLst>
          </p:cNvPr>
          <p:cNvSpPr>
            <a:spLocks noGrp="1"/>
          </p:cNvSpPr>
          <p:nvPr>
            <p:ph idx="1"/>
          </p:nvPr>
        </p:nvSpPr>
        <p:spPr>
          <a:xfrm>
            <a:off x="838200" y="452761"/>
            <a:ext cx="10515600" cy="1237927"/>
          </a:xfrm>
        </p:spPr>
        <p:txBody>
          <a:bodyPr>
            <a:normAutofit fontScale="700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Les autorisations spéciales d’absence dans un cycle de travail annualisé</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A2BE37AA-B500-6D9B-7306-05C2E86212CE}"/>
              </a:ext>
            </a:extLst>
          </p:cNvPr>
          <p:cNvSpPr txBox="1"/>
          <p:nvPr/>
        </p:nvSpPr>
        <p:spPr>
          <a:xfrm>
            <a:off x="838201" y="2143450"/>
            <a:ext cx="10515599" cy="2308324"/>
          </a:xfrm>
          <a:prstGeom prst="rect">
            <a:avLst/>
          </a:prstGeom>
          <a:noFill/>
        </p:spPr>
        <p:txBody>
          <a:bodyPr wrap="square" rtlCol="0">
            <a:spAutoFit/>
          </a:bodyPr>
          <a:lstStyle/>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Lorsque </a:t>
            </a:r>
            <a:r>
              <a:rPr lang="fr-FR" dirty="0">
                <a:solidFill>
                  <a:schemeClr val="accent5">
                    <a:lumMod val="75000"/>
                  </a:schemeClr>
                </a:solidFill>
                <a:ea typeface="Calibri" panose="020F0502020204030204" pitchFamily="34" charset="0"/>
                <a:cs typeface="Times New Roman" panose="02020603050405020304" pitchFamily="18" charset="0"/>
              </a:rPr>
              <a:t>qu’une ASA est accordée, </a:t>
            </a:r>
            <a:r>
              <a:rPr lang="fr-FR" dirty="0">
                <a:solidFill>
                  <a:schemeClr val="accent5">
                    <a:lumMod val="75000"/>
                  </a:schemeClr>
                </a:solidFill>
                <a:effectLst/>
                <a:ea typeface="Calibri" panose="020F0502020204030204" pitchFamily="34" charset="0"/>
                <a:cs typeface="Times New Roman" panose="02020603050405020304" pitchFamily="18" charset="0"/>
              </a:rPr>
              <a:t>les heures initialement prévues au planning (qu’il s’agisse d’une période de haute ou basse activité) sont réputées réalisées.</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L’ASA vient en effet couvrir les journées concernées.</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Les agents n’ont ainsi pas à rattraper les heures, et aucun recalcul de l’annualisation n’est nécessaire, sauf à ce que la collectivité ait adopté une délibération prévoyant un décompte forfaitaire des autorisations d’absence, par analogie avec ce que le juge administratif a admis pour les congés pour indisponibilité physique</a:t>
            </a:r>
            <a:endParaRPr lang="fr-FR" b="1" dirty="0">
              <a:solidFill>
                <a:schemeClr val="accent5">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8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EE7C-9026-0417-4A2C-2A478D63A77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31FFDE63-49C5-DE3B-47C3-8AA36675A4EE}"/>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E6BF90B5-CE6B-FFD2-DF7F-0CAB142D964D}"/>
              </a:ext>
            </a:extLst>
          </p:cNvPr>
          <p:cNvSpPr>
            <a:spLocks noGrp="1"/>
          </p:cNvSpPr>
          <p:nvPr>
            <p:ph type="sldNum" sz="quarter" idx="12"/>
          </p:nvPr>
        </p:nvSpPr>
        <p:spPr/>
        <p:txBody>
          <a:bodyPr/>
          <a:lstStyle/>
          <a:p>
            <a:fld id="{35CA00EC-326F-4234-9D5F-DAF858FD0017}" type="slidenum">
              <a:rPr lang="fr-FR" smtClean="0"/>
              <a:t>82</a:t>
            </a:fld>
            <a:endParaRPr lang="fr-FR"/>
          </a:p>
        </p:txBody>
      </p:sp>
      <p:sp>
        <p:nvSpPr>
          <p:cNvPr id="6" name="Triangle rectangle 5">
            <a:extLst>
              <a:ext uri="{FF2B5EF4-FFF2-40B4-BE49-F238E27FC236}">
                <a16:creationId xmlns:a16="http://schemas.microsoft.com/office/drawing/2014/main" id="{AE908CC6-BC17-8C7F-3CA3-0704274827E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14AEC487-5EEA-7DFA-A62C-20142D093736}"/>
              </a:ext>
            </a:extLst>
          </p:cNvPr>
          <p:cNvSpPr>
            <a:spLocks noGrp="1"/>
          </p:cNvSpPr>
          <p:nvPr>
            <p:ph idx="1"/>
          </p:nvPr>
        </p:nvSpPr>
        <p:spPr>
          <a:xfrm>
            <a:off x="838200" y="452761"/>
            <a:ext cx="10515600" cy="1237927"/>
          </a:xfrm>
        </p:spPr>
        <p:txBody>
          <a:bodyPr>
            <a:normAutofit lnSpcReduction="10000"/>
          </a:bodyPr>
          <a:lstStyle/>
          <a:p>
            <a:pPr marL="0" indent="0" algn="just" rtl="0" eaLnBrk="1" latinLnBrk="0" hangingPunct="1">
              <a:buNone/>
            </a:pPr>
            <a:r>
              <a:rPr lang="fr-FR" sz="4500" b="1" dirty="0">
                <a:solidFill>
                  <a:srgbClr val="C00000"/>
                </a:solidFill>
                <a:latin typeface="Century Gothic" panose="020B0502020202020204" pitchFamily="34" charset="0"/>
                <a:cs typeface="Times New Roman" panose="02020603050405020304" pitchFamily="18" charset="0"/>
              </a:rPr>
              <a:t>Impact des congés de maladie sur l’annualisation</a:t>
            </a:r>
          </a:p>
        </p:txBody>
      </p:sp>
      <p:sp>
        <p:nvSpPr>
          <p:cNvPr id="13" name="ZoneTexte 12">
            <a:extLst>
              <a:ext uri="{FF2B5EF4-FFF2-40B4-BE49-F238E27FC236}">
                <a16:creationId xmlns:a16="http://schemas.microsoft.com/office/drawing/2014/main" id="{7E853D9B-10A4-0144-2913-483002C525C3}"/>
              </a:ext>
            </a:extLst>
          </p:cNvPr>
          <p:cNvSpPr txBox="1"/>
          <p:nvPr/>
        </p:nvSpPr>
        <p:spPr>
          <a:xfrm>
            <a:off x="838201" y="1805151"/>
            <a:ext cx="10515599" cy="4524315"/>
          </a:xfrm>
          <a:prstGeom prst="rect">
            <a:avLst/>
          </a:prstGeom>
          <a:noFill/>
        </p:spPr>
        <p:txBody>
          <a:bodyPr wrap="square" rtlCol="0">
            <a:spAutoFit/>
          </a:bodyPr>
          <a:lstStyle/>
          <a:p>
            <a:pPr algn="just">
              <a:buNone/>
            </a:pPr>
            <a:r>
              <a:rPr lang="fr-FR" dirty="0">
                <a:solidFill>
                  <a:schemeClr val="accent5">
                    <a:lumMod val="75000"/>
                  </a:schemeClr>
                </a:solidFill>
                <a:ea typeface="Calibri" panose="020F0502020204030204" pitchFamily="34" charset="0"/>
                <a:cs typeface="Times New Roman" panose="02020603050405020304" pitchFamily="18" charset="0"/>
              </a:rPr>
              <a:t>L</a:t>
            </a:r>
            <a:r>
              <a:rPr lang="fr-FR" dirty="0">
                <a:solidFill>
                  <a:schemeClr val="accent5">
                    <a:lumMod val="75000"/>
                  </a:schemeClr>
                </a:solidFill>
                <a:effectLst/>
                <a:ea typeface="Calibri" panose="020F0502020204030204" pitchFamily="34" charset="0"/>
                <a:cs typeface="Times New Roman" panose="02020603050405020304" pitchFamily="18" charset="0"/>
              </a:rPr>
              <a:t>a réglementation ne tranche pas et le juge administratif renvoie la balle à l’employeur.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Concernant le décompte des droits à maladie pour un agent annualisé, il est déterminé par journée entière, au vu des dates figurant sur l’arrêt maladie établi par le médecin de l’agent.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Il est traditionnellement admis que :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 Si l’agent est en maladie sur une journée normalement travaillée (en haute activité), quel que soit le nombre d’heures initialement prévu, celles-ci sont considérées comme faites et l’agent est placé, par exemple, en congé de maladie ordinaire (CMO) pour ce jour. </a:t>
            </a: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 Si l’agent est en maladie sur une journée non travaillée (période d’activité « à zéro »), l’agent est malgré tout placé en CMO pour ce jour. </a:t>
            </a: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 Si l’agent est en maladie sur une journée où il a posé et on lui a validé un jour de congé annuel, il a droit au report de son congé annuel, conformément à la position du juge européen. </a:t>
            </a:r>
          </a:p>
          <a:p>
            <a:pPr algn="just">
              <a:buNone/>
            </a:pPr>
            <a:r>
              <a:rPr lang="fr-FR" dirty="0">
                <a:solidFill>
                  <a:schemeClr val="accent5">
                    <a:lumMod val="75000"/>
                  </a:schemeClr>
                </a:solidFill>
                <a:effectLst/>
                <a:ea typeface="Calibri" panose="020F0502020204030204" pitchFamily="34" charset="0"/>
                <a:cs typeface="Times New Roman" panose="02020603050405020304" pitchFamily="18" charset="0"/>
              </a:rPr>
              <a:t>CJUE affaire C-78/11 du 21.06.2012 </a:t>
            </a:r>
          </a:p>
          <a:p>
            <a:pPr algn="just">
              <a:buNone/>
            </a:pPr>
            <a:endParaRPr lang="fr-FR" dirty="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88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1683-CE05-D293-14CF-FC96D4A003AA}"/>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3713EB-D3D6-C057-9898-84CF03101D6F}"/>
              </a:ext>
            </a:extLst>
          </p:cNvPr>
          <p:cNvSpPr>
            <a:spLocks noGrp="1"/>
          </p:cNvSpPr>
          <p:nvPr>
            <p:ph type="sldNum" sz="quarter" idx="12"/>
          </p:nvPr>
        </p:nvSpPr>
        <p:spPr/>
        <p:txBody>
          <a:bodyPr/>
          <a:lstStyle/>
          <a:p>
            <a:fld id="{35CA00EC-326F-4234-9D5F-DAF858FD0017}" type="slidenum">
              <a:rPr lang="fr-FR" smtClean="0"/>
              <a:t>83</a:t>
            </a:fld>
            <a:endParaRPr lang="fr-FR"/>
          </a:p>
        </p:txBody>
      </p:sp>
      <p:sp>
        <p:nvSpPr>
          <p:cNvPr id="6" name="Triangle rectangle 5">
            <a:extLst>
              <a:ext uri="{FF2B5EF4-FFF2-40B4-BE49-F238E27FC236}">
                <a16:creationId xmlns:a16="http://schemas.microsoft.com/office/drawing/2014/main" id="{ED32E7B9-B1FA-8224-AE5D-5F6893B0DE2C}"/>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DEF823F-CF07-B63D-B2DE-BA6E4A280C3F}"/>
              </a:ext>
            </a:extLst>
          </p:cNvPr>
          <p:cNvSpPr txBox="1"/>
          <p:nvPr/>
        </p:nvSpPr>
        <p:spPr>
          <a:xfrm>
            <a:off x="838200" y="394640"/>
            <a:ext cx="10515599" cy="5940088"/>
          </a:xfrm>
          <a:prstGeom prst="rect">
            <a:avLst/>
          </a:prstGeom>
          <a:noFill/>
        </p:spPr>
        <p:txBody>
          <a:bodyPr wrap="square" rtlCol="0">
            <a:spAutoFit/>
          </a:bodyPr>
          <a:lstStyle/>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Dans tous les cas, le planning d’annualisation n’a pas à être modifié et les droits à maladie sont décomptés en jours, sans distinction selon le nombre d’heures que l’agent devait réaliser sur les jours concernés.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Il est toutefois à noter que le juge administratif a admis que l'employeur puisse définir les conséquences des arrêts de travail concernant des agents travaillant selon un cycle annuel en termes de journée forfaitaire de travail de 7 heures.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A ainsi été jugée légale la délibération d'un conseil départemental concernant les agents techniques des collèges qui a adopté les principes suivants :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 Lorsque la maladie se produit sur des jours de présence des élèves, le temps supérieur à la durée légale de 7 heures, prévu dans l'horaire de travail de l'agent et qui n'aura pas été effectué en raison de la maladie, sera réparti à son planning sur les journées de travail à venir. En revanche, lorsque la maladie se produit sur les jours de congés annuels ou des jours de repos lié au dépassement de la durée légale, ces jours de repos ou de congés sont suspendus par l'arrêt maladie : ce sont ainsi des journées de 7 heures de travail qui sont créditées au bénéfice de l'agent à son planning ».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sz="2000" i="1" dirty="0">
                <a:solidFill>
                  <a:schemeClr val="accent5">
                    <a:lumMod val="75000"/>
                  </a:schemeClr>
                </a:solidFill>
                <a:effectLst/>
                <a:ea typeface="Calibri" panose="020F0502020204030204" pitchFamily="34" charset="0"/>
                <a:cs typeface="Times New Roman" panose="02020603050405020304" pitchFamily="18" charset="0"/>
              </a:rPr>
              <a:t>CE 426093 du 04.11.2020 </a:t>
            </a: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60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2F1A-50C7-CC2E-C910-B17E5F8DB58B}"/>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E87E215-A568-B5D9-2DFC-0D5210F2FA31}"/>
              </a:ext>
            </a:extLst>
          </p:cNvPr>
          <p:cNvSpPr>
            <a:spLocks noGrp="1"/>
          </p:cNvSpPr>
          <p:nvPr>
            <p:ph type="sldNum" sz="quarter" idx="12"/>
          </p:nvPr>
        </p:nvSpPr>
        <p:spPr/>
        <p:txBody>
          <a:bodyPr/>
          <a:lstStyle/>
          <a:p>
            <a:fld id="{35CA00EC-326F-4234-9D5F-DAF858FD0017}" type="slidenum">
              <a:rPr lang="fr-FR" smtClean="0"/>
              <a:t>84</a:t>
            </a:fld>
            <a:endParaRPr lang="fr-FR"/>
          </a:p>
        </p:txBody>
      </p:sp>
      <p:sp>
        <p:nvSpPr>
          <p:cNvPr id="6" name="Triangle rectangle 5">
            <a:extLst>
              <a:ext uri="{FF2B5EF4-FFF2-40B4-BE49-F238E27FC236}">
                <a16:creationId xmlns:a16="http://schemas.microsoft.com/office/drawing/2014/main" id="{137704E4-DBD1-6628-B610-21A35C378680}"/>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6578A7-88CA-2F9D-35CB-8E17B3E86B15}"/>
              </a:ext>
            </a:extLst>
          </p:cNvPr>
          <p:cNvSpPr txBox="1"/>
          <p:nvPr/>
        </p:nvSpPr>
        <p:spPr>
          <a:xfrm>
            <a:off x="838201" y="1445227"/>
            <a:ext cx="10515599" cy="3477875"/>
          </a:xfrm>
          <a:prstGeom prst="rect">
            <a:avLst/>
          </a:prstGeom>
          <a:noFill/>
        </p:spPr>
        <p:txBody>
          <a:bodyPr wrap="square" rtlCol="0">
            <a:spAutoFit/>
          </a:bodyPr>
          <a:lstStyle/>
          <a:p>
            <a:pPr algn="just">
              <a:buNone/>
            </a:pPr>
            <a:r>
              <a:rPr lang="fr-FR" sz="2000" b="1" dirty="0">
                <a:solidFill>
                  <a:schemeClr val="accent5">
                    <a:lumMod val="75000"/>
                  </a:schemeClr>
                </a:solidFill>
                <a:effectLst/>
                <a:ea typeface="Calibri" panose="020F0502020204030204" pitchFamily="34" charset="0"/>
                <a:cs typeface="Times New Roman" panose="02020603050405020304" pitchFamily="18" charset="0"/>
              </a:rPr>
              <a:t>L’employeur est alors compétent pour déterminer les conséquences des congés de maladie des agents dont le cycle de travail est annualisé, alternant des cycles horaires hauts et bas</a:t>
            </a:r>
            <a:r>
              <a:rPr lang="fr-FR" sz="2000" dirty="0">
                <a:solidFill>
                  <a:schemeClr val="accent5">
                    <a:lumMod val="75000"/>
                  </a:schemeClr>
                </a:solidFill>
                <a:effectLst/>
                <a:ea typeface="Calibri" panose="020F0502020204030204" pitchFamily="34" charset="0"/>
                <a:cs typeface="Times New Roman" panose="02020603050405020304" pitchFamily="18" charset="0"/>
              </a:rPr>
              <a:t>. </a:t>
            </a:r>
          </a:p>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Une délibération peut ainsi exiger des agents en arrêt de travail pour raisons médicales de « rendre » le temps qui excède la durée forfaitaire de 7 heures par jour, lorsque l’arrêt couvre un cycle haut.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a:p>
            <a:pPr algn="just">
              <a:buNone/>
            </a:pPr>
            <a:r>
              <a:rPr lang="fr-FR" sz="2000" dirty="0">
                <a:solidFill>
                  <a:schemeClr val="accent5">
                    <a:lumMod val="75000"/>
                  </a:schemeClr>
                </a:solidFill>
                <a:effectLst/>
                <a:ea typeface="Calibri" panose="020F0502020204030204" pitchFamily="34" charset="0"/>
                <a:cs typeface="Times New Roman" panose="02020603050405020304" pitchFamily="18" charset="0"/>
              </a:rPr>
              <a:t>A l’inverse, lorsque l’arrêt de travail intervient lors d’un cycle bas, durant lequel le temps de travail est inférieur à la durée forfaitaire, la possibilité pour les agents concernés de récupérer des heures de travail semble être laissée à la libre appréciation de l’employeur, sous réserve d’une appréciation souveraine du juge. </a:t>
            </a:r>
          </a:p>
          <a:p>
            <a:pPr algn="just">
              <a:buNone/>
            </a:pPr>
            <a:r>
              <a:rPr lang="fr-FR" sz="2000" i="1" dirty="0">
                <a:solidFill>
                  <a:schemeClr val="accent5">
                    <a:lumMod val="75000"/>
                  </a:schemeClr>
                </a:solidFill>
                <a:effectLst/>
                <a:ea typeface="Calibri" panose="020F0502020204030204" pitchFamily="34" charset="0"/>
                <a:cs typeface="Times New Roman" panose="02020603050405020304" pitchFamily="18" charset="0"/>
              </a:rPr>
              <a:t>QE n°41795 du 12.04.2022 </a:t>
            </a:r>
          </a:p>
          <a:p>
            <a:pPr algn="just">
              <a:buNone/>
            </a:pPr>
            <a:endParaRPr lang="fr-FR" sz="2000" dirty="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1E4C-5795-16B2-47CE-A678616ADB3D}"/>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D13E4F45-A72E-F155-00C1-73DF7A3AC7A0}"/>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717B7A7C-7509-E2AE-72F8-7A336CC69A85}"/>
              </a:ext>
            </a:extLst>
          </p:cNvPr>
          <p:cNvSpPr>
            <a:spLocks noGrp="1"/>
          </p:cNvSpPr>
          <p:nvPr>
            <p:ph type="sldNum" sz="quarter" idx="12"/>
          </p:nvPr>
        </p:nvSpPr>
        <p:spPr/>
        <p:txBody>
          <a:bodyPr/>
          <a:lstStyle/>
          <a:p>
            <a:fld id="{35CA00EC-326F-4234-9D5F-DAF858FD0017}" type="slidenum">
              <a:rPr lang="fr-FR" smtClean="0"/>
              <a:t>85</a:t>
            </a:fld>
            <a:endParaRPr lang="fr-FR"/>
          </a:p>
        </p:txBody>
      </p:sp>
      <p:sp>
        <p:nvSpPr>
          <p:cNvPr id="6" name="Triangle rectangle 5">
            <a:extLst>
              <a:ext uri="{FF2B5EF4-FFF2-40B4-BE49-F238E27FC236}">
                <a16:creationId xmlns:a16="http://schemas.microsoft.com/office/drawing/2014/main" id="{14036B93-85B9-CC53-757F-9CCF4B5D8218}"/>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2914AFF7-A4CC-E5FF-5354-2CC2F8077A3E}"/>
              </a:ext>
            </a:extLst>
          </p:cNvPr>
          <p:cNvSpPr>
            <a:spLocks noGrp="1"/>
          </p:cNvSpPr>
          <p:nvPr>
            <p:ph idx="1"/>
          </p:nvPr>
        </p:nvSpPr>
        <p:spPr>
          <a:xfrm>
            <a:off x="838200" y="452761"/>
            <a:ext cx="10515600" cy="1237927"/>
          </a:xfrm>
        </p:spPr>
        <p:txBody>
          <a:bodyPr>
            <a:normAutofit fontScale="92500" lnSpcReduction="20000"/>
          </a:bodyPr>
          <a:lstStyle/>
          <a:p>
            <a:pPr marL="0" indent="0" algn="just" rtl="0" eaLnBrk="1" latinLnBrk="0" hangingPunct="1">
              <a:buNone/>
            </a:pPr>
            <a:endParaRPr lang="fr-FR" sz="4500" b="1" dirty="0">
              <a:solidFill>
                <a:srgbClr val="C00000"/>
              </a:solidFill>
              <a:latin typeface="Century Gothic" panose="020B0502020202020204" pitchFamily="34" charset="0"/>
              <a:cs typeface="Times New Roman" panose="02020603050405020304" pitchFamily="18" charset="0"/>
            </a:endParaRPr>
          </a:p>
          <a:p>
            <a:pPr marL="0" indent="0" algn="just" rtl="0" eaLnBrk="1" latinLnBrk="0" hangingPunct="1">
              <a:buNone/>
            </a:pPr>
            <a:r>
              <a:rPr lang="fr-FR" sz="4500" b="1" kern="1200" dirty="0">
                <a:solidFill>
                  <a:srgbClr val="C00000"/>
                </a:solidFill>
                <a:effectLst/>
                <a:latin typeface="Century Gothic" panose="020B0502020202020204" pitchFamily="34" charset="0"/>
                <a:ea typeface="Calibri" panose="020F0502020204030204" pitchFamily="34" charset="0"/>
              </a:rPr>
              <a:t>Fin</a:t>
            </a:r>
            <a:endParaRPr lang="fr-FR" sz="4500" b="1" dirty="0">
              <a:effectLst/>
              <a:latin typeface="Century Gothic" panose="020B0502020202020204" pitchFamily="34" charset="0"/>
            </a:endParaRPr>
          </a:p>
        </p:txBody>
      </p:sp>
      <p:sp>
        <p:nvSpPr>
          <p:cNvPr id="13" name="ZoneTexte 12">
            <a:extLst>
              <a:ext uri="{FF2B5EF4-FFF2-40B4-BE49-F238E27FC236}">
                <a16:creationId xmlns:a16="http://schemas.microsoft.com/office/drawing/2014/main" id="{4EF950F9-E9BA-AEF0-5BB6-9A619B15D3E8}"/>
              </a:ext>
            </a:extLst>
          </p:cNvPr>
          <p:cNvSpPr txBox="1"/>
          <p:nvPr/>
        </p:nvSpPr>
        <p:spPr>
          <a:xfrm>
            <a:off x="4688854" y="3190473"/>
            <a:ext cx="4585716" cy="477054"/>
          </a:xfrm>
          <a:prstGeom prst="rect">
            <a:avLst/>
          </a:prstGeom>
          <a:noFill/>
        </p:spPr>
        <p:txBody>
          <a:bodyPr wrap="square" rtlCol="0">
            <a:spAutoFit/>
          </a:bodyPr>
          <a:lstStyle/>
          <a:p>
            <a:pPr algn="just">
              <a:buNone/>
            </a:pPr>
            <a:r>
              <a:rPr lang="fr-FR" sz="25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MERCI DE VOTRE ATTENTION</a:t>
            </a:r>
          </a:p>
        </p:txBody>
      </p:sp>
    </p:spTree>
    <p:extLst>
      <p:ext uri="{BB962C8B-B14F-4D97-AF65-F5344CB8AC3E}">
        <p14:creationId xmlns:p14="http://schemas.microsoft.com/office/powerpoint/2010/main" val="19785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2075-4A24-2FCD-CAB9-867C1B542BE0}"/>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081B9016-CDAD-09A5-CCA7-C00533DAE12C}"/>
              </a:ext>
            </a:extLst>
          </p:cNvPr>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7E55D3DF-C737-1F25-FF53-7229EB6593BC}"/>
              </a:ext>
            </a:extLst>
          </p:cNvPr>
          <p:cNvSpPr>
            <a:spLocks noGrp="1"/>
          </p:cNvSpPr>
          <p:nvPr>
            <p:ph idx="1"/>
          </p:nvPr>
        </p:nvSpPr>
        <p:spPr>
          <a:xfrm>
            <a:off x="838200" y="452761"/>
            <a:ext cx="10515600" cy="6178857"/>
          </a:xfrm>
        </p:spPr>
        <p:txBody>
          <a:bodyPr>
            <a:normAutofit/>
          </a:bodyPr>
          <a:lstStyle/>
          <a:p>
            <a:pPr marL="0" indent="0">
              <a:buClr>
                <a:srgbClr val="C00000"/>
              </a:buClr>
              <a:buNone/>
            </a:pPr>
            <a:r>
              <a:rPr lang="fr-FR" sz="4500" b="1" dirty="0">
                <a:solidFill>
                  <a:srgbClr val="C00000"/>
                </a:solidFill>
                <a:latin typeface="Century Gothic" panose="020B0502020202020204" pitchFamily="34" charset="0"/>
                <a:cs typeface="Times New Roman" panose="02020603050405020304" pitchFamily="18" charset="0"/>
              </a:rPr>
              <a:t>Le détachement</a:t>
            </a:r>
          </a:p>
          <a:p>
            <a:pPr marL="0" indent="0">
              <a:buClr>
                <a:srgbClr val="C00000"/>
              </a:buClr>
              <a:buNone/>
            </a:pPr>
            <a:r>
              <a:rPr lang="fr-FR" sz="2000" i="1" dirty="0">
                <a:latin typeface="Century Gothic" panose="020B0502020202020204" pitchFamily="34" charset="0"/>
                <a:cs typeface="Times New Roman" panose="02020603050405020304" pitchFamily="18" charset="0"/>
              </a:rPr>
              <a:t>La procédure</a:t>
            </a:r>
            <a:endParaRPr lang="fr-FR" sz="4400" i="1"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Nomination intervient uniquement sur un emploi créé ou vacant au tableau des emplois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Agent fait une demande écrite à son administration d’origine</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Administration origine ne peut s’opposer sauf en cas de nécessité de service (hors détachement de droit)</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Peut exiger un préavis de trois mois maximums</a:t>
            </a:r>
          </a:p>
          <a:p>
            <a:pPr lvl="1" algn="just">
              <a:spcBef>
                <a:spcPts val="1200"/>
              </a:spcBef>
              <a:buClr>
                <a:srgbClr val="C00000"/>
              </a:buClr>
            </a:pPr>
            <a:r>
              <a:rPr lang="fr-FR" sz="2000" dirty="0">
                <a:latin typeface="Calibri" panose="020F0502020204030204" pitchFamily="34" charset="0"/>
                <a:ea typeface="Calibri" panose="020F0502020204030204" pitchFamily="34" charset="0"/>
                <a:cs typeface="Calibri" panose="020F0502020204030204" pitchFamily="34" charset="0"/>
              </a:rPr>
              <a:t>Silence gardé pendant deux mois = acceptation </a:t>
            </a:r>
          </a:p>
          <a:p>
            <a:pPr lvl="1" algn="just">
              <a:buClr>
                <a:srgbClr val="C00000"/>
              </a:buCl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F0229A87-695F-2716-EB2B-B90241785E8A}"/>
              </a:ext>
            </a:extLst>
          </p:cNvPr>
          <p:cNvSpPr>
            <a:spLocks noGrp="1"/>
          </p:cNvSpPr>
          <p:nvPr>
            <p:ph type="sldNum" sz="quarter" idx="12"/>
          </p:nvPr>
        </p:nvSpPr>
        <p:spPr/>
        <p:txBody>
          <a:bodyPr/>
          <a:lstStyle/>
          <a:p>
            <a:fld id="{35CA00EC-326F-4234-9D5F-DAF858FD0017}" type="slidenum">
              <a:rPr lang="fr-FR" smtClean="0"/>
              <a:t>9</a:t>
            </a:fld>
            <a:endParaRPr lang="fr-FR"/>
          </a:p>
        </p:txBody>
      </p:sp>
      <p:sp>
        <p:nvSpPr>
          <p:cNvPr id="6" name="Triangle rectangle 5">
            <a:extLst>
              <a:ext uri="{FF2B5EF4-FFF2-40B4-BE49-F238E27FC236}">
                <a16:creationId xmlns:a16="http://schemas.microsoft.com/office/drawing/2014/main" id="{56709D44-02A4-1E77-8D63-455830FC4DCC}"/>
              </a:ext>
            </a:extLst>
          </p:cNvPr>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97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16543</TotalTime>
  <Words>7494</Words>
  <Application>Microsoft Office PowerPoint</Application>
  <PresentationFormat>Grand écran</PresentationFormat>
  <Paragraphs>934</Paragraphs>
  <Slides>85</Slides>
  <Notes>85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85</vt:i4>
      </vt:variant>
    </vt:vector>
  </HeadingPairs>
  <TitlesOfParts>
    <vt:vector size="93" baseType="lpstr">
      <vt:lpstr>Aptos</vt:lpstr>
      <vt:lpstr>Arial</vt:lpstr>
      <vt:lpstr>Calibri</vt:lpstr>
      <vt:lpstr>Calibri Light</vt:lpstr>
      <vt:lpstr>Century Gothic</vt:lpstr>
      <vt:lpstr>Times New Roman</vt:lpstr>
      <vt:lpstr>Wingdings</vt:lpstr>
      <vt:lpstr>Thème Office</vt:lpstr>
      <vt:lpstr>Présentation PowerPoint</vt:lpstr>
      <vt:lpstr>LA MOBILITÉ DES AGENTS PUBLICS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ACTUALITES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L’annualisation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de signalement des actes de violence, de discrimination, de harcèlement et d’agissements sexistes</dc:title>
  <dc:creator>Émilie Pla</dc:creator>
  <cp:lastModifiedBy>Soukaïna Ben Jaafar</cp:lastModifiedBy>
  <cp:revision>331</cp:revision>
  <cp:lastPrinted>2025-05-12T14:36:24Z</cp:lastPrinted>
  <dcterms:created xsi:type="dcterms:W3CDTF">2021-01-07T14:13:57Z</dcterms:created>
  <dcterms:modified xsi:type="dcterms:W3CDTF">2025-05-21T15:04:16Z</dcterms:modified>
</cp:coreProperties>
</file>