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83" r:id="rId2"/>
    <p:sldId id="259" r:id="rId3"/>
    <p:sldId id="284" r:id="rId4"/>
    <p:sldId id="262" r:id="rId5"/>
    <p:sldId id="265" r:id="rId6"/>
    <p:sldId id="303" r:id="rId7"/>
    <p:sldId id="304" r:id="rId8"/>
    <p:sldId id="305" r:id="rId9"/>
    <p:sldId id="306" r:id="rId10"/>
    <p:sldId id="331" r:id="rId11"/>
    <p:sldId id="332" r:id="rId12"/>
    <p:sldId id="330" r:id="rId13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67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450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402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3782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70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507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29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5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89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95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78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37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6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8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1FC82-85E0-4AA0-B963-6342D753528B}" type="datetimeFigureOut">
              <a:rPr lang="fr-FR" smtClean="0"/>
              <a:t>12/04/2018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7C0B97-1230-46BE-B47C-84B21E74E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56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6065" y="1137797"/>
            <a:ext cx="7766936" cy="2913036"/>
          </a:xfrm>
        </p:spPr>
        <p:txBody>
          <a:bodyPr>
            <a:noAutofit/>
          </a:bodyPr>
          <a:lstStyle/>
          <a:p>
            <a:pPr algn="ctr"/>
            <a:b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couple maire/président et son DGS</a:t>
            </a:r>
            <a:b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Clé de voute de l’efficacité de l’action publique locale</a:t>
            </a:r>
            <a:b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Conférence CDG 30 – Rodilhan 13 avril 2018</a:t>
            </a:r>
            <a:br>
              <a:rPr lang="fr-FR" sz="2800" dirty="0">
                <a:solidFill>
                  <a:schemeClr val="tx1"/>
                </a:solidFill>
              </a:rPr>
            </a:b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endParaRPr lang="fr-FR" sz="2000" dirty="0"/>
          </a:p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Maître Guillaume MERLAND</a:t>
            </a:r>
          </a:p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MB AVOCATS</a:t>
            </a:r>
          </a:p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Avocat au Barreau de Montpellier</a:t>
            </a:r>
          </a:p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rue Eugène Lisbonne</a:t>
            </a:r>
          </a:p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34000 Montpellier</a:t>
            </a:r>
          </a:p>
        </p:txBody>
      </p:sp>
    </p:spTree>
    <p:extLst>
      <p:ext uri="{BB962C8B-B14F-4D97-AF65-F5344CB8AC3E}">
        <p14:creationId xmlns:p14="http://schemas.microsoft.com/office/powerpoint/2010/main" val="721514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514350" indent="-514350" algn="just">
              <a:buAutoNum type="romanUcPeriod" startAt="2"/>
              <a:defRPr/>
            </a:pPr>
            <a:r>
              <a:rPr lang="fr-FR" sz="3500" b="1" dirty="0">
                <a:solidFill>
                  <a:schemeClr val="tx1"/>
                </a:solidFill>
                <a:latin typeface="+mj-lt"/>
              </a:rPr>
              <a:t>Un couple maire/DGS préservé par sa complémentarité</a:t>
            </a:r>
          </a:p>
          <a:p>
            <a:pPr marL="0" indent="0" algn="just">
              <a:buNone/>
              <a:defRPr/>
            </a:pPr>
            <a:endParaRPr lang="fr-FR" sz="2600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buNone/>
              <a:defRPr/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B. Une complémentarité mise en œuvre par des éléments clés</a:t>
            </a:r>
          </a:p>
          <a:p>
            <a:pPr algn="just">
              <a:buFontTx/>
              <a:buChar char="-"/>
              <a:defRPr/>
            </a:pPr>
            <a:r>
              <a:rPr lang="fr-FR" sz="2400">
                <a:solidFill>
                  <a:schemeClr val="tx1"/>
                </a:solidFill>
                <a:latin typeface="+mj-lt"/>
              </a:rPr>
              <a:t>Confiance réciproque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 algn="just">
              <a:buFontTx/>
              <a:buChar char="-"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Compétences partagées</a:t>
            </a:r>
          </a:p>
          <a:p>
            <a:pPr algn="just">
              <a:buFontTx/>
              <a:buChar char="-"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Respect mutuel</a:t>
            </a:r>
          </a:p>
          <a:p>
            <a:pPr lvl="2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9864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C06C8-54CA-4347-BC2E-BD2FEFA1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/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29AB28-D343-4ACB-A8AE-74509079F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En cas d’incompatibilité entre le maire et le DGS ?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tx1"/>
                </a:solidFill>
              </a:rPr>
              <a:t>Pour un statut spécifique aux DGS ?</a:t>
            </a:r>
          </a:p>
        </p:txBody>
      </p:sp>
    </p:spTree>
    <p:extLst>
      <p:ext uri="{BB962C8B-B14F-4D97-AF65-F5344CB8AC3E}">
        <p14:creationId xmlns:p14="http://schemas.microsoft.com/office/powerpoint/2010/main" val="339539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457200" lvl="1" indent="0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sz="2200" b="1" dirty="0">
              <a:solidFill>
                <a:prstClr val="black"/>
              </a:solidFill>
            </a:endParaRPr>
          </a:p>
          <a:p>
            <a:pPr marL="0" lvl="0" indent="0" algn="ctr">
              <a:buClr>
                <a:srgbClr val="5FCBEF"/>
              </a:buClr>
              <a:buNone/>
            </a:pPr>
            <a:endParaRPr lang="fr-FR" sz="20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4000" b="1" dirty="0">
                <a:solidFill>
                  <a:schemeClr val="tx1"/>
                </a:solidFill>
              </a:rPr>
              <a:t>MERCI DE VOTRE ATTENTION</a:t>
            </a:r>
          </a:p>
          <a:p>
            <a:pPr marL="0" lvl="0" indent="0" algn="ctr">
              <a:buClr>
                <a:srgbClr val="5FCBEF"/>
              </a:buClr>
              <a:buNone/>
            </a:pPr>
            <a:endParaRPr lang="fr-FR" sz="2000" b="1" dirty="0">
              <a:solidFill>
                <a:schemeClr val="tx1"/>
              </a:solidFill>
            </a:endParaRPr>
          </a:p>
          <a:p>
            <a:pPr marL="0" lvl="0" indent="0" algn="ctr">
              <a:buClr>
                <a:srgbClr val="5FCBEF"/>
              </a:buClr>
              <a:buNone/>
            </a:pPr>
            <a:endParaRPr lang="fr-FR" sz="2000" b="1" dirty="0">
              <a:solidFill>
                <a:schemeClr val="tx1"/>
              </a:solidFill>
            </a:endParaRPr>
          </a:p>
          <a:p>
            <a:pPr marL="0" lvl="0" indent="0" algn="ctr">
              <a:buClr>
                <a:srgbClr val="5FCBEF"/>
              </a:buClr>
              <a:buNone/>
            </a:pPr>
            <a:endParaRPr lang="fr-FR" sz="2000" b="1" dirty="0">
              <a:solidFill>
                <a:schemeClr val="tx1"/>
              </a:solidFill>
            </a:endParaRP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2800" b="1" dirty="0">
                <a:solidFill>
                  <a:schemeClr val="tx1"/>
                </a:solidFill>
              </a:rPr>
              <a:t>Maître Guillaume MERLAND</a:t>
            </a: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2800" b="1" dirty="0">
                <a:solidFill>
                  <a:schemeClr val="tx1"/>
                </a:solidFill>
              </a:rPr>
              <a:t>MB AVOCATS</a:t>
            </a: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2800" b="1" dirty="0">
                <a:solidFill>
                  <a:schemeClr val="tx1"/>
                </a:solidFill>
              </a:rPr>
              <a:t>Avocat au Barreau de Montpellier</a:t>
            </a: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2800" b="1" dirty="0">
                <a:solidFill>
                  <a:schemeClr val="tx1"/>
                </a:solidFill>
              </a:rPr>
              <a:t>8 rue Eugène Lisbonne</a:t>
            </a:r>
          </a:p>
          <a:p>
            <a:pPr marL="0" lvl="0" indent="0" algn="ctr">
              <a:buClr>
                <a:srgbClr val="5FCBEF"/>
              </a:buClr>
              <a:buNone/>
            </a:pPr>
            <a:r>
              <a:rPr lang="fr-FR" sz="2800" b="1" dirty="0">
                <a:solidFill>
                  <a:schemeClr val="tx1"/>
                </a:solidFill>
              </a:rPr>
              <a:t>34000 Montpellier</a:t>
            </a:r>
          </a:p>
          <a:p>
            <a:pPr marL="914400" lvl="2" indent="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sz="2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136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503" y="104503"/>
            <a:ext cx="8928463" cy="2383971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altLang="fr-FR" sz="3703" u="sng" dirty="0">
                <a:solidFill>
                  <a:srgbClr val="474747"/>
                </a:solidFill>
                <a:latin typeface="+mn-lt"/>
                <a:sym typeface="Didot" pitchFamily="-84" charset="0"/>
              </a:rPr>
              <a:t>PLAN</a:t>
            </a:r>
            <a:endParaRPr lang="en-US" altLang="fr-FR" sz="3703" u="sng" dirty="0">
              <a:solidFill>
                <a:srgbClr val="474747"/>
              </a:solidFill>
              <a:latin typeface="+mn-lt"/>
              <a:ea typeface="ヒラギノ明朝 ProN W3" pitchFamily="-84" charset="-128"/>
              <a:sym typeface="Didot" pitchFamily="-8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628503" y="1836965"/>
            <a:ext cx="8928463" cy="3554730"/>
          </a:xfrm>
        </p:spPr>
        <p:txBody>
          <a:bodyPr>
            <a:normAutofit/>
          </a:bodyPr>
          <a:lstStyle/>
          <a:p>
            <a:pPr marL="796850" indent="-571500">
              <a:buSzPct val="99000"/>
              <a:buAutoNum type="romanUcPeriod"/>
              <a:defRPr/>
            </a:pPr>
            <a:endParaRPr lang="en-US" altLang="fr-FR" sz="3200" dirty="0">
              <a:solidFill>
                <a:schemeClr val="tx1"/>
              </a:solidFill>
              <a:sym typeface="Didot" pitchFamily="-84" charset="0"/>
            </a:endParaRPr>
          </a:p>
          <a:p>
            <a:pPr marL="796850" indent="-571500">
              <a:buSzPct val="99000"/>
              <a:buAutoNum type="romanUcPeriod"/>
              <a:defRPr/>
            </a:pPr>
            <a:r>
              <a:rPr lang="fr-FR" altLang="fr-FR" sz="3200" dirty="0">
                <a:solidFill>
                  <a:schemeClr val="tx1"/>
                </a:solidFill>
                <a:ea typeface="ヒラギノ明朝 ProN W3" pitchFamily="-84" charset="-128"/>
                <a:sym typeface="Didot" pitchFamily="-84" charset="0"/>
              </a:rPr>
              <a:t>Un couple maire/DGS fragilisé par ses différences</a:t>
            </a:r>
          </a:p>
          <a:p>
            <a:pPr marL="796850" indent="-571500">
              <a:buSzPct val="99000"/>
              <a:buAutoNum type="romanUcPeriod"/>
              <a:defRPr/>
            </a:pPr>
            <a:r>
              <a:rPr lang="fr-FR" altLang="fr-FR" sz="3200" dirty="0">
                <a:solidFill>
                  <a:schemeClr val="tx1"/>
                </a:solidFill>
                <a:ea typeface="ヒラギノ明朝 ProN W3" pitchFamily="-84" charset="-128"/>
                <a:sym typeface="Didot" pitchFamily="-84" charset="0"/>
              </a:rPr>
              <a:t>Un couple maire/DGS préservé par sa complémentarité</a:t>
            </a:r>
            <a:endParaRPr lang="en-US" altLang="fr-FR" sz="3200" dirty="0">
              <a:solidFill>
                <a:schemeClr val="tx1"/>
              </a:solidFill>
              <a:ea typeface="ヒラギノ明朝 ProN W3" pitchFamily="-84" charset="-128"/>
              <a:sym typeface="Didot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64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77334" y="1330078"/>
            <a:ext cx="8596668" cy="4918321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I. Un couple maire/DGS fragilisé par ses différences</a:t>
            </a:r>
          </a:p>
          <a:p>
            <a:pPr lvl="1"/>
            <a:r>
              <a:rPr lang="fr-FR" sz="3000" b="1" dirty="0">
                <a:solidFill>
                  <a:schemeClr val="tx1"/>
                </a:solidFill>
              </a:rPr>
              <a:t>A.	Des différences liées à des légitimités distinctes</a:t>
            </a:r>
          </a:p>
          <a:p>
            <a:pPr lvl="1"/>
            <a:r>
              <a:rPr lang="fr-FR" sz="3000" b="1" dirty="0">
                <a:solidFill>
                  <a:schemeClr val="tx1"/>
                </a:solidFill>
              </a:rPr>
              <a:t>B.	Des différences nuancées par la perméabilité des frontières entre le maire et le DGS</a:t>
            </a:r>
          </a:p>
          <a:p>
            <a:pPr lvl="1"/>
            <a:r>
              <a:rPr lang="fr-FR" sz="3000" b="1" dirty="0">
                <a:solidFill>
                  <a:schemeClr val="tx1"/>
                </a:solidFill>
              </a:rPr>
              <a:t>C.	Des différences alimentées par l’intervention d’autres acteurs</a:t>
            </a:r>
          </a:p>
        </p:txBody>
      </p:sp>
    </p:spTree>
    <p:extLst>
      <p:ext uri="{BB962C8B-B14F-4D97-AF65-F5344CB8AC3E}">
        <p14:creationId xmlns:p14="http://schemas.microsoft.com/office/powerpoint/2010/main" val="768605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/>
          </p:cNvSpPr>
          <p:nvPr/>
        </p:nvSpPr>
        <p:spPr bwMode="auto">
          <a:xfrm>
            <a:off x="1091293" y="2942409"/>
            <a:ext cx="8719457" cy="18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l" eaLnBrk="0" hangingPunct="0">
              <a:spcBef>
                <a:spcPts val="3300"/>
              </a:spcBef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algn="l" eaLnBrk="0" hangingPunct="0">
              <a:spcBef>
                <a:spcPts val="3300"/>
              </a:spcBef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algn="l" eaLnBrk="0" hangingPunct="0">
              <a:spcBef>
                <a:spcPts val="3300"/>
              </a:spcBef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algn="l" eaLnBrk="0" hangingPunct="0">
              <a:spcBef>
                <a:spcPts val="3300"/>
              </a:spcBef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algn="l" eaLnBrk="0" hangingPunct="0">
              <a:spcBef>
                <a:spcPts val="3300"/>
              </a:spcBef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33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33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33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33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56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en-US" altLang="fr-FR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en-US" altLang="fr-FR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en-US" altLang="fr-FR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en-US" altLang="fr-FR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algn="just" eaLnBrk="1" hangingPunct="1">
              <a:buNone/>
              <a:defRPr/>
            </a:pPr>
            <a:r>
              <a:rPr lang="fr-FR" altLang="fr-FR" sz="3200" b="1" dirty="0">
                <a:latin typeface="+mj-lt"/>
                <a:ea typeface="MS PGothic" pitchFamily="34" charset="-128"/>
                <a:sym typeface="Didot" pitchFamily="-84" charset="0"/>
              </a:rPr>
              <a:t>A.	Des différences liées à des légitimités distinctes</a:t>
            </a:r>
          </a:p>
          <a:p>
            <a:pPr algn="just" eaLnBrk="1" hangingPunct="1">
              <a:buNone/>
              <a:defRPr/>
            </a:pPr>
            <a:r>
              <a:rPr lang="fr-FR" altLang="fr-FR" sz="2880" dirty="0">
                <a:latin typeface="Didot" pitchFamily="-84" charset="0"/>
                <a:ea typeface="MS PGothic" pitchFamily="34" charset="-128"/>
                <a:sym typeface="Didot" pitchFamily="-84" charset="0"/>
              </a:rPr>
              <a:t>1. </a:t>
            </a:r>
            <a:r>
              <a:rPr lang="fr-FR" altLang="fr-FR" sz="2400" dirty="0">
                <a:latin typeface="Didot" pitchFamily="-84" charset="0"/>
                <a:ea typeface="MS PGothic" pitchFamily="34" charset="-128"/>
                <a:sym typeface="Didot" pitchFamily="-84" charset="0"/>
              </a:rPr>
              <a:t>La légitimité politique du maire – une légitimité donnée</a:t>
            </a:r>
          </a:p>
          <a:p>
            <a:pPr algn="just" eaLnBrk="1" hangingPunct="1">
              <a:buNone/>
              <a:defRPr/>
            </a:pPr>
            <a:r>
              <a:rPr lang="fr-FR" altLang="fr-FR" sz="2400" dirty="0">
                <a:latin typeface="Didot" pitchFamily="-84" charset="0"/>
                <a:ea typeface="MS PGothic" pitchFamily="34" charset="-128"/>
                <a:sym typeface="Didot" pitchFamily="-84" charset="0"/>
              </a:rPr>
              <a:t>2. La légitimité administrative du DGS – une légitimité construite</a:t>
            </a:r>
          </a:p>
          <a:p>
            <a:pPr marL="352707" indent="-352707" algn="just" eaLnBrk="1" hangingPunct="1">
              <a:spcBef>
                <a:spcPct val="0"/>
              </a:spcBef>
              <a:buSzTx/>
              <a:buFontTx/>
              <a:buChar char="-"/>
              <a:defRPr/>
            </a:pPr>
            <a:endParaRPr lang="fr-FR" altLang="ja-JP" sz="2880" dirty="0"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fr-FR" altLang="ja-JP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fr-FR" altLang="ja-JP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eaLnBrk="1" hangingPunct="1">
              <a:spcBef>
                <a:spcPct val="0"/>
              </a:spcBef>
              <a:buSzTx/>
              <a:buFont typeface="Gill Sans" pitchFamily="-84" charset="0"/>
              <a:buNone/>
              <a:defRPr/>
            </a:pPr>
            <a:endParaRPr lang="en-US" altLang="ja-JP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  <a:p>
            <a:pPr marL="470276" indent="-470276" eaLnBrk="1" hangingPunct="1">
              <a:spcBef>
                <a:spcPct val="0"/>
              </a:spcBef>
              <a:buSzTx/>
              <a:buFontTx/>
              <a:buAutoNum type="alphaUcParenR"/>
              <a:defRPr/>
            </a:pPr>
            <a:endParaRPr lang="en-US" altLang="fr-FR" sz="2880" u="sng" dirty="0">
              <a:solidFill>
                <a:srgbClr val="474747"/>
              </a:solidFill>
              <a:latin typeface="Didot" pitchFamily="-84" charset="0"/>
              <a:ea typeface="MS PGothic" pitchFamily="34" charset="-128"/>
              <a:sym typeface="Didot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48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1428750" lvl="2" indent="-51435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rabicPeriod"/>
              <a:defRPr/>
            </a:pPr>
            <a:r>
              <a:rPr lang="fr-FR" sz="3200" b="1" dirty="0">
                <a:solidFill>
                  <a:schemeClr val="tx1"/>
                </a:solidFill>
              </a:rPr>
              <a:t>La légitimité politique du maire – une légitimité donnée</a:t>
            </a:r>
          </a:p>
          <a:p>
            <a:pPr marL="914400" lvl="2" indent="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endParaRPr lang="fr-FR" sz="2600" dirty="0">
              <a:solidFill>
                <a:schemeClr val="tx1"/>
              </a:solidFill>
            </a:endParaRPr>
          </a:p>
          <a:p>
            <a:pPr marL="1828800" lvl="3" indent="-45720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lphaLcPeriod"/>
              <a:defRPr/>
            </a:pPr>
            <a:r>
              <a:rPr lang="fr-FR" sz="2400" dirty="0">
                <a:solidFill>
                  <a:schemeClr val="tx1"/>
                </a:solidFill>
              </a:rPr>
              <a:t>Une légitimité liée à l’Histoire</a:t>
            </a:r>
          </a:p>
          <a:p>
            <a:pPr marL="1828800" lvl="3" indent="-45720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lphaLcPeriod"/>
              <a:defRPr/>
            </a:pPr>
            <a:endParaRPr lang="fr-FR" sz="2400" dirty="0">
              <a:solidFill>
                <a:schemeClr val="tx1"/>
              </a:solidFill>
            </a:endParaRPr>
          </a:p>
          <a:p>
            <a:pPr marL="1828800" lvl="3" indent="-45720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lphaLcPeriod"/>
              <a:defRPr/>
            </a:pPr>
            <a:r>
              <a:rPr lang="fr-FR" sz="2400" dirty="0">
                <a:solidFill>
                  <a:schemeClr val="tx1"/>
                </a:solidFill>
              </a:rPr>
              <a:t>Une légitimité liée au suffrage universel</a:t>
            </a:r>
          </a:p>
          <a:p>
            <a:pPr marL="1828800" lvl="3" indent="-45720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lphaLcPeriod"/>
              <a:defRPr/>
            </a:pPr>
            <a:endParaRPr lang="fr-FR" sz="2400" dirty="0">
              <a:solidFill>
                <a:schemeClr val="tx1"/>
              </a:solidFill>
            </a:endParaRPr>
          </a:p>
          <a:p>
            <a:pPr marL="1828800" lvl="3" indent="-457200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AutoNum type="alphaLcPeriod"/>
              <a:defRPr/>
            </a:pPr>
            <a:r>
              <a:rPr lang="fr-FR" sz="2400" dirty="0">
                <a:solidFill>
                  <a:schemeClr val="tx1"/>
                </a:solidFill>
              </a:rPr>
              <a:t>Une légitimité liée à la fonction entrepreneuriale du maire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957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 startAt="2"/>
              <a:defRPr/>
            </a:pPr>
            <a:r>
              <a:rPr lang="fr-FR" sz="3200" b="1" dirty="0">
                <a:solidFill>
                  <a:schemeClr val="tx1"/>
                </a:solidFill>
              </a:rPr>
              <a:t>La légitimité administrative du DGS – une légitimité construite</a:t>
            </a:r>
          </a:p>
          <a:p>
            <a:pPr marL="857250" lvl="1" indent="-457200" algn="just">
              <a:buAutoNum type="alphaLcPeriod"/>
              <a:defRPr/>
            </a:pPr>
            <a:endParaRPr lang="fr-FR" sz="2400" dirty="0">
              <a:solidFill>
                <a:schemeClr val="tx1"/>
              </a:solidFill>
            </a:endParaRPr>
          </a:p>
          <a:p>
            <a:pPr marL="857250" lvl="1" indent="-457200" algn="just">
              <a:buAutoNum type="alphaLcPeriod"/>
              <a:defRPr/>
            </a:pPr>
            <a:r>
              <a:rPr lang="fr-FR" sz="2400" dirty="0">
                <a:solidFill>
                  <a:schemeClr val="tx1"/>
                </a:solidFill>
              </a:rPr>
              <a:t>Une légitimité liée à l’expertise</a:t>
            </a:r>
          </a:p>
          <a:p>
            <a:pPr marL="857250" lvl="1" indent="-457200" algn="just">
              <a:buAutoNum type="alphaLcPeriod"/>
              <a:defRPr/>
            </a:pPr>
            <a:endParaRPr lang="fr-FR" sz="2400" dirty="0">
              <a:solidFill>
                <a:schemeClr val="tx1"/>
              </a:solidFill>
            </a:endParaRPr>
          </a:p>
          <a:p>
            <a:pPr marL="857250" lvl="1" indent="-457200" algn="just">
              <a:buAutoNum type="alphaLcPeriod"/>
              <a:defRPr/>
            </a:pPr>
            <a:r>
              <a:rPr lang="fr-FR" sz="2400" dirty="0">
                <a:solidFill>
                  <a:schemeClr val="tx1"/>
                </a:solidFill>
              </a:rPr>
              <a:t>Une légitimité liée au positionnement du DGS</a:t>
            </a:r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488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fr-FR" altLang="fr-FR" sz="2800" b="1" dirty="0"/>
              <a:t>B. </a:t>
            </a:r>
            <a:r>
              <a:rPr lang="fr-FR" altLang="fr-FR" sz="3200" b="1" dirty="0"/>
              <a:t>Des différences nuancées par la perméabilité des frontières entre le maire et le DGS</a:t>
            </a:r>
          </a:p>
          <a:p>
            <a:pPr marL="0" indent="0" algn="just">
              <a:buNone/>
              <a:defRPr/>
            </a:pPr>
            <a:endParaRPr lang="fr-FR" altLang="fr-FR" sz="2800" b="1" dirty="0"/>
          </a:p>
          <a:p>
            <a:pPr>
              <a:defRPr/>
            </a:pPr>
            <a:r>
              <a:rPr lang="fr-FR" dirty="0">
                <a:solidFill>
                  <a:schemeClr val="tx1"/>
                </a:solidFill>
              </a:rPr>
              <a:t>1.	</a:t>
            </a:r>
            <a:r>
              <a:rPr lang="fr-FR" sz="2400" dirty="0">
                <a:solidFill>
                  <a:schemeClr val="tx1"/>
                </a:solidFill>
              </a:rPr>
              <a:t>Le rôle politique des DGS</a:t>
            </a:r>
          </a:p>
          <a:p>
            <a:pPr>
              <a:defRPr/>
            </a:pPr>
            <a:endParaRPr lang="fr-FR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fr-FR" sz="2400" dirty="0">
                <a:solidFill>
                  <a:schemeClr val="tx1"/>
                </a:solidFill>
              </a:rPr>
              <a:t>2.	L’évolution managériale des maires</a:t>
            </a:r>
          </a:p>
        </p:txBody>
      </p:sp>
    </p:spTree>
    <p:extLst>
      <p:ext uri="{BB962C8B-B14F-4D97-AF65-F5344CB8AC3E}">
        <p14:creationId xmlns:p14="http://schemas.microsoft.com/office/powerpoint/2010/main" val="124208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457200" indent="-457200" algn="just">
              <a:buAutoNum type="alphaUcPeriod" startAt="3"/>
              <a:defRPr/>
            </a:pPr>
            <a:r>
              <a:rPr lang="fr-FR" sz="3200" b="1" dirty="0">
                <a:solidFill>
                  <a:schemeClr val="tx1"/>
                </a:solidFill>
                <a:latin typeface="+mj-lt"/>
              </a:rPr>
              <a:t>Des différences alimentées par l’intervention d’autres acteurs</a:t>
            </a:r>
          </a:p>
          <a:p>
            <a:pPr marL="457200" indent="-457200" algn="just">
              <a:buAutoNum type="alphaUcPeriod" startAt="3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AutoNum type="arabicPeriod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AutoNum type="arabicPeriod"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L’intervention des élus</a:t>
            </a:r>
          </a:p>
          <a:p>
            <a:pPr marL="457200" indent="-457200" algn="just">
              <a:buAutoNum type="arabicPeriod"/>
              <a:defRPr/>
            </a:pPr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AutoNum type="arabicPeriod"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L’intervention du directeur de cabinet</a:t>
            </a:r>
          </a:p>
          <a:p>
            <a:pPr marL="457200" indent="-457200" algn="just">
              <a:buAutoNum type="arabicPeriod"/>
              <a:defRPr/>
            </a:pPr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 marL="457200" indent="-457200" algn="just">
              <a:buAutoNum type="arabicPeriod"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L’intervention des autres agents</a:t>
            </a:r>
          </a:p>
          <a:p>
            <a:pPr lvl="2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1441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09600"/>
            <a:ext cx="8596668" cy="5810249"/>
          </a:xfrm>
        </p:spPr>
        <p:txBody>
          <a:bodyPr>
            <a:normAutofit/>
          </a:bodyPr>
          <a:lstStyle/>
          <a:p>
            <a:pPr marL="514350" indent="-514350" algn="just">
              <a:buAutoNum type="romanUcPeriod" startAt="2"/>
              <a:defRPr/>
            </a:pPr>
            <a:r>
              <a:rPr lang="fr-FR" sz="3500" b="1" dirty="0">
                <a:solidFill>
                  <a:schemeClr val="tx1"/>
                </a:solidFill>
                <a:latin typeface="+mj-lt"/>
              </a:rPr>
              <a:t>Un couple maire/DGS préservé par sa complémentarité</a:t>
            </a:r>
          </a:p>
          <a:p>
            <a:pPr marL="514350" indent="-514350" algn="just">
              <a:buAutoNum type="romanUcPeriod" startAt="2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buNone/>
              <a:defRPr/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A. Une complémentarité motivée par des objectifs communs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-	Mettre en œuvre les orientations politiques du maire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-	Satisfaire les besoins et attentes des administrés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-	Assurer une bonne gestion (administrative et financière) de la collectivité</a:t>
            </a:r>
          </a:p>
          <a:p>
            <a:pPr marL="0" indent="0" algn="just">
              <a:buNone/>
              <a:defRPr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-	Maîtriser le risque juridique</a:t>
            </a:r>
          </a:p>
          <a:p>
            <a:pPr marL="0" indent="0" algn="just">
              <a:buNone/>
              <a:defRPr/>
            </a:pPr>
            <a:endParaRPr lang="fr-FR" sz="2600" dirty="0">
              <a:solidFill>
                <a:schemeClr val="tx1"/>
              </a:solidFill>
              <a:latin typeface="+mj-lt"/>
            </a:endParaRPr>
          </a:p>
          <a:p>
            <a:pPr lvl="2" algn="just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defRPr/>
            </a:pPr>
            <a:endParaRPr lang="fr-FR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55736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950</TotalTime>
  <Words>220</Words>
  <Application>Microsoft Office PowerPoint</Application>
  <PresentationFormat>Grand écran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MS PGothic</vt:lpstr>
      <vt:lpstr>Arial</vt:lpstr>
      <vt:lpstr>Didot</vt:lpstr>
      <vt:lpstr>Gill Sans</vt:lpstr>
      <vt:lpstr>Trebuchet MS</vt:lpstr>
      <vt:lpstr>Wingdings 3</vt:lpstr>
      <vt:lpstr>ヒラギノ明朝 ProN W3</vt:lpstr>
      <vt:lpstr>Facette</vt:lpstr>
      <vt:lpstr>  Le couple maire/président et son DGS Clé de voute de l’efficacité de l’action publique locale  Conférence CDG 30 – Rodilhan 13 avril 2018 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MERLAND</dc:creator>
  <cp:lastModifiedBy>GUILLAUME</cp:lastModifiedBy>
  <cp:revision>78</cp:revision>
  <cp:lastPrinted>2017-03-24T11:18:46Z</cp:lastPrinted>
  <dcterms:created xsi:type="dcterms:W3CDTF">2016-06-03T09:49:58Z</dcterms:created>
  <dcterms:modified xsi:type="dcterms:W3CDTF">2018-04-12T06:40:21Z</dcterms:modified>
</cp:coreProperties>
</file>