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5" r:id="rId10"/>
    <p:sldId id="262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ED7-07B6-4828-B38D-FE48142E0201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2032-BA75-4D24-81B6-3E0EF5E43F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371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ED7-07B6-4828-B38D-FE48142E0201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2032-BA75-4D24-81B6-3E0EF5E43F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004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ED7-07B6-4828-B38D-FE48142E0201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2032-BA75-4D24-81B6-3E0EF5E43F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056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ED7-07B6-4828-B38D-FE48142E0201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2032-BA75-4D24-81B6-3E0EF5E43F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711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ED7-07B6-4828-B38D-FE48142E0201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2032-BA75-4D24-81B6-3E0EF5E43F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89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ED7-07B6-4828-B38D-FE48142E0201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2032-BA75-4D24-81B6-3E0EF5E43F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6247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ED7-07B6-4828-B38D-FE48142E0201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2032-BA75-4D24-81B6-3E0EF5E43F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5834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ED7-07B6-4828-B38D-FE48142E0201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2032-BA75-4D24-81B6-3E0EF5E43F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291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ED7-07B6-4828-B38D-FE48142E0201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2032-BA75-4D24-81B6-3E0EF5E43F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1719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ED7-07B6-4828-B38D-FE48142E0201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2032-BA75-4D24-81B6-3E0EF5E43F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1704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ED7-07B6-4828-B38D-FE48142E0201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2032-BA75-4D24-81B6-3E0EF5E43F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06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8CED7-07B6-4828-B38D-FE48142E0201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C2032-BA75-4D24-81B6-3E0EF5E43F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890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d&#233;cret%202018-101%20portant%20exp&#233;rimentation.pdf" TargetMode="External"/><Relationship Id="rId2" Type="http://schemas.openxmlformats.org/officeDocument/2006/relationships/hyperlink" Target="loi%202016-1547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arr&#234;t&#233;%202%20mars%202018%20CDG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d&#233;cret%202018-101%20portant%20exp&#233;rimentation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4500" dirty="0" smtClean="0">
                <a:latin typeface="Century Gothic" panose="020B0502020202020204" pitchFamily="34" charset="0"/>
              </a:rPr>
              <a:t>L’expérimentation de la médiation préalable obligatoire</a:t>
            </a:r>
            <a:endParaRPr lang="fr-FR" sz="4500" dirty="0">
              <a:latin typeface="Century Gothic" panose="020B0502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623954"/>
            <a:ext cx="9144000" cy="633845"/>
          </a:xfrm>
        </p:spPr>
        <p:txBody>
          <a:bodyPr/>
          <a:lstStyle/>
          <a:p>
            <a:r>
              <a:rPr lang="fr-FR" smtClean="0">
                <a:latin typeface="Century Gothic" panose="020B0502020202020204" pitchFamily="34" charset="0"/>
              </a:rPr>
              <a:t>Mai 2018</a:t>
            </a:r>
            <a:endParaRPr lang="fr-FR" dirty="0">
              <a:latin typeface="Century Gothic" panose="020B0502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92595" cy="98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43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140" y="3474604"/>
            <a:ext cx="2578100" cy="2070100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569027" y="706582"/>
            <a:ext cx="933103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5000" dirty="0" smtClean="0">
              <a:latin typeface="Century Gothic" panose="020B0502020202020204" pitchFamily="34" charset="0"/>
            </a:endParaRPr>
          </a:p>
          <a:p>
            <a:pPr algn="ctr"/>
            <a:r>
              <a:rPr lang="fr-FR" sz="5000" dirty="0" smtClean="0">
                <a:latin typeface="Century Gothic" panose="020B0502020202020204" pitchFamily="34" charset="0"/>
              </a:rPr>
              <a:t>Merci de votre attention</a:t>
            </a:r>
            <a:endParaRPr lang="fr-FR" sz="5000" dirty="0">
              <a:latin typeface="Century Gothic" panose="020B050202020202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96105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15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sz="3800" dirty="0" smtClean="0">
                <a:latin typeface="Century Gothic" panose="020B0502020202020204" pitchFamily="34" charset="0"/>
              </a:rPr>
              <a:t>Qu’est-ce que la médiation? </a:t>
            </a:r>
            <a:endParaRPr lang="fr-FR" sz="3800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500" dirty="0" smtClean="0">
                <a:latin typeface="Century Gothic" panose="020B0502020202020204" pitchFamily="34" charset="0"/>
              </a:rPr>
              <a:t>La médiation s’entend de </a:t>
            </a:r>
            <a:r>
              <a:rPr lang="fr-FR" sz="2500" b="1" dirty="0" smtClean="0">
                <a:latin typeface="Century Gothic" panose="020B0502020202020204" pitchFamily="34" charset="0"/>
              </a:rPr>
              <a:t>tout processus structuré </a:t>
            </a:r>
            <a:r>
              <a:rPr lang="fr-FR" sz="2500" dirty="0" smtClean="0">
                <a:latin typeface="Century Gothic" panose="020B0502020202020204" pitchFamily="34" charset="0"/>
              </a:rPr>
              <a:t>quelle qu'en soit la dénomination par lequel deux ou plusieurs parties tentent de parvenir à un accord en vue de la </a:t>
            </a:r>
            <a:r>
              <a:rPr lang="fr-FR" sz="2500" b="1" dirty="0" smtClean="0">
                <a:latin typeface="Century Gothic" panose="020B0502020202020204" pitchFamily="34" charset="0"/>
              </a:rPr>
              <a:t>résolution amiable </a:t>
            </a:r>
            <a:r>
              <a:rPr lang="fr-FR" sz="2500" dirty="0" smtClean="0">
                <a:latin typeface="Century Gothic" panose="020B0502020202020204" pitchFamily="34" charset="0"/>
              </a:rPr>
              <a:t>de leurs différends avec l’aide d’un tiers, le médiateur. (art L213-1 CJA) </a:t>
            </a:r>
          </a:p>
          <a:p>
            <a:pPr marL="0" indent="0" algn="just">
              <a:buNone/>
            </a:pPr>
            <a:endParaRPr lang="fr-FR" sz="2500" dirty="0" smtClean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fr-FR" sz="2500" b="1" dirty="0" smtClean="0">
                <a:latin typeface="Century Gothic" panose="020B0502020202020204" pitchFamily="34" charset="0"/>
              </a:rPr>
              <a:t>En qualité de tiers de confiance</a:t>
            </a:r>
            <a:r>
              <a:rPr lang="fr-FR" sz="2500" dirty="0" smtClean="0">
                <a:latin typeface="Century Gothic" panose="020B0502020202020204" pitchFamily="34" charset="0"/>
              </a:rPr>
              <a:t>, les CDG peuvent intervenir comme médiateur dans les litiges opposant les agents publics avec leurs employeurs. </a:t>
            </a:r>
          </a:p>
          <a:p>
            <a:pPr marL="0" indent="0" algn="just">
              <a:buNone/>
            </a:pPr>
            <a:endParaRPr lang="fr-FR" sz="2500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fr-FR" sz="2500" dirty="0" smtClean="0">
                <a:latin typeface="Century Gothic" panose="020B0502020202020204" pitchFamily="34" charset="0"/>
              </a:rPr>
              <a:t>Une mission </a:t>
            </a:r>
            <a:r>
              <a:rPr lang="fr-FR" sz="2500" b="1" dirty="0" smtClean="0">
                <a:latin typeface="Century Gothic" panose="020B0502020202020204" pitchFamily="34" charset="0"/>
              </a:rPr>
              <a:t>nouvelle et singulière </a:t>
            </a:r>
            <a:r>
              <a:rPr lang="fr-FR" sz="2500" dirty="0" smtClean="0">
                <a:latin typeface="Century Gothic" panose="020B0502020202020204" pitchFamily="34" charset="0"/>
              </a:rPr>
              <a:t>pour le CDG30.</a:t>
            </a:r>
          </a:p>
          <a:p>
            <a:pPr marL="0" indent="0" algn="just">
              <a:buNone/>
            </a:pPr>
            <a:endParaRPr lang="fr-FR" sz="2500" dirty="0" smtClean="0">
              <a:latin typeface="Century Gothic" panose="020B0502020202020204" pitchFamily="34" charset="0"/>
            </a:endParaRP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92595" cy="98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18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9391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4000" dirty="0" smtClean="0">
                <a:latin typeface="Century Gothic" panose="020B0502020202020204" pitchFamily="34" charset="0"/>
              </a:rPr>
              <a:t>Fondements réglementaires</a:t>
            </a:r>
            <a:endParaRPr lang="fr-FR" sz="4000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68611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2400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</a:t>
            </a:r>
            <a:r>
              <a:rPr lang="fr-FR" sz="2400" b="1" dirty="0" smtClean="0">
                <a:latin typeface="Century Gothic" panose="020B0502020202020204" pitchFamily="34" charset="0"/>
                <a:hlinkClick r:id="rId2" action="ppaction://hlinkfile"/>
              </a:rPr>
              <a:t>Article </a:t>
            </a:r>
            <a:r>
              <a:rPr lang="fr-FR" sz="2400" b="1" dirty="0" smtClean="0">
                <a:latin typeface="Century Gothic" panose="020B0502020202020204" pitchFamily="34" charset="0"/>
                <a:hlinkClick r:id="rId2" action="ppaction://hlinkfile"/>
              </a:rPr>
              <a:t>5 IV </a:t>
            </a:r>
            <a:r>
              <a:rPr lang="fr-FR" sz="2400" b="1" dirty="0" smtClean="0">
                <a:latin typeface="Century Gothic" panose="020B0502020202020204" pitchFamily="34" charset="0"/>
                <a:hlinkClick r:id="rId2" action="ppaction://hlinkfile"/>
              </a:rPr>
              <a:t>de la loi </a:t>
            </a:r>
            <a:r>
              <a:rPr lang="fr-FR" sz="2400" b="1" dirty="0">
                <a:latin typeface="Century Gothic" panose="020B0502020202020204" pitchFamily="34" charset="0"/>
                <a:hlinkClick r:id="rId2" action="ppaction://hlinkfile"/>
              </a:rPr>
              <a:t>n°2016-1547 du 18 novembre </a:t>
            </a:r>
            <a:r>
              <a:rPr lang="fr-FR" sz="2400" b="1" dirty="0" smtClean="0">
                <a:latin typeface="Century Gothic" panose="020B0502020202020204" pitchFamily="34" charset="0"/>
                <a:hlinkClick r:id="rId2" action="ppaction://hlinkfile"/>
              </a:rPr>
              <a:t>2016 </a:t>
            </a:r>
            <a:r>
              <a:rPr lang="fr-FR" sz="2400" dirty="0">
                <a:latin typeface="Century Gothic" panose="020B0502020202020204" pitchFamily="34" charset="0"/>
              </a:rPr>
              <a:t>de modernisation </a:t>
            </a:r>
            <a:r>
              <a:rPr lang="fr-FR" sz="2400" dirty="0" smtClean="0">
                <a:latin typeface="Century Gothic" panose="020B0502020202020204" pitchFamily="34" charset="0"/>
              </a:rPr>
              <a:t>de la </a:t>
            </a:r>
            <a:r>
              <a:rPr lang="fr-FR" sz="2400" dirty="0">
                <a:latin typeface="Century Gothic" panose="020B0502020202020204" pitchFamily="34" charset="0"/>
              </a:rPr>
              <a:t>justice du XXIème </a:t>
            </a:r>
            <a:r>
              <a:rPr lang="fr-FR" sz="2400" dirty="0" smtClean="0">
                <a:latin typeface="Century Gothic" panose="020B0502020202020204" pitchFamily="34" charset="0"/>
              </a:rPr>
              <a:t>siècle qui prévoit le dispositif à titre expérimental pour une durée de 4 ans, soit jusqu’au </a:t>
            </a:r>
            <a:r>
              <a:rPr lang="fr-FR" sz="2400" b="1" dirty="0" smtClean="0">
                <a:latin typeface="Century Gothic" panose="020B0502020202020204" pitchFamily="34" charset="0"/>
              </a:rPr>
              <a:t>18 novembre 2020.</a:t>
            </a:r>
          </a:p>
          <a:p>
            <a:pPr algn="just"/>
            <a:endParaRPr lang="fr-FR" sz="2400" b="1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fr-FR" sz="2400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</a:t>
            </a:r>
            <a:r>
              <a:rPr lang="fr-FR" sz="2400" b="1" dirty="0" smtClean="0">
                <a:latin typeface="Century Gothic" panose="020B0502020202020204" pitchFamily="34" charset="0"/>
                <a:hlinkClick r:id="rId3" action="ppaction://hlinkfile"/>
              </a:rPr>
              <a:t>Décret </a:t>
            </a:r>
            <a:r>
              <a:rPr lang="fr-FR" sz="2400" b="1" dirty="0">
                <a:latin typeface="Century Gothic" panose="020B0502020202020204" pitchFamily="34" charset="0"/>
                <a:hlinkClick r:id="rId3" action="ppaction://hlinkfile"/>
              </a:rPr>
              <a:t>n°2018-101 du 16 février 2018 </a:t>
            </a:r>
            <a:r>
              <a:rPr lang="fr-FR" sz="2400" dirty="0">
                <a:latin typeface="Century Gothic" panose="020B0502020202020204" pitchFamily="34" charset="0"/>
              </a:rPr>
              <a:t>portant expérimentation d’une procédure de MPO en matière de litiges de la fonction publique et de litiges </a:t>
            </a:r>
            <a:r>
              <a:rPr lang="fr-FR" sz="2400" dirty="0" smtClean="0">
                <a:latin typeface="Century Gothic" panose="020B0502020202020204" pitchFamily="34" charset="0"/>
              </a:rPr>
              <a:t>sociaux.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fr-FR" sz="2400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fr-FR" sz="2400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</a:t>
            </a:r>
            <a:r>
              <a:rPr lang="fr-FR" sz="2400" b="1" dirty="0" smtClean="0">
                <a:latin typeface="Century Gothic" panose="020B0502020202020204" pitchFamily="34" charset="0"/>
                <a:hlinkClick r:id="rId4" action="ppaction://hlinkfile"/>
              </a:rPr>
              <a:t>Arrêté </a:t>
            </a:r>
            <a:r>
              <a:rPr lang="fr-FR" sz="2400" b="1" dirty="0">
                <a:latin typeface="Century Gothic" panose="020B0502020202020204" pitchFamily="34" charset="0"/>
                <a:hlinkClick r:id="rId4" action="ppaction://hlinkfile"/>
              </a:rPr>
              <a:t>du 2 mars 2018 </a:t>
            </a:r>
            <a:r>
              <a:rPr lang="fr-FR" sz="2400" dirty="0">
                <a:latin typeface="Century Gothic" panose="020B0502020202020204" pitchFamily="34" charset="0"/>
              </a:rPr>
              <a:t>relatif à l’expérimentation d’une procédure de médiation préalable obligatoire en matière de litiges de la </a:t>
            </a:r>
            <a:r>
              <a:rPr lang="fr-FR" sz="2400" dirty="0" smtClean="0">
                <a:latin typeface="Century Gothic" panose="020B0502020202020204" pitchFamily="34" charset="0"/>
              </a:rPr>
              <a:t>FPT, qui liste les 46 CDG volontaires.</a:t>
            </a:r>
            <a:endParaRPr lang="fr-FR" sz="2400" dirty="0">
              <a:latin typeface="Century Gothic" panose="020B0502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02" y="44772"/>
            <a:ext cx="1392595" cy="98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68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dirty="0" smtClean="0">
                <a:latin typeface="Century Gothic" panose="020B0502020202020204" pitchFamily="34" charset="0"/>
              </a:rPr>
              <a:t/>
            </a:r>
            <a:br>
              <a:rPr lang="fr-FR" sz="4000" dirty="0" smtClean="0">
                <a:latin typeface="Century Gothic" panose="020B0502020202020204" pitchFamily="34" charset="0"/>
              </a:rPr>
            </a:br>
            <a:r>
              <a:rPr lang="fr-FR" sz="4000" dirty="0" smtClean="0">
                <a:latin typeface="Century Gothic" panose="020B0502020202020204" pitchFamily="34" charset="0"/>
              </a:rPr>
              <a:t>Pourquoi le recours à la médiation ?</a:t>
            </a:r>
            <a:endParaRPr lang="fr-FR" sz="4000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2106180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b="1" dirty="0">
                <a:latin typeface="Century Gothic" panose="020B0502020202020204" pitchFamily="34" charset="0"/>
              </a:rPr>
              <a:t>R</a:t>
            </a:r>
            <a:r>
              <a:rPr lang="fr-FR" b="1" dirty="0" smtClean="0">
                <a:latin typeface="Century Gothic" panose="020B0502020202020204" pitchFamily="34" charset="0"/>
              </a:rPr>
              <a:t>établir </a:t>
            </a:r>
            <a:r>
              <a:rPr lang="fr-FR" b="1" dirty="0">
                <a:latin typeface="Century Gothic" panose="020B0502020202020204" pitchFamily="34" charset="0"/>
              </a:rPr>
              <a:t>le dialogue </a:t>
            </a:r>
            <a:r>
              <a:rPr lang="fr-FR" b="1" dirty="0" smtClean="0">
                <a:latin typeface="Century Gothic" panose="020B0502020202020204" pitchFamily="34" charset="0"/>
              </a:rPr>
              <a:t>et </a:t>
            </a:r>
            <a:r>
              <a:rPr lang="fr-FR" b="1" dirty="0">
                <a:latin typeface="Century Gothic" panose="020B0502020202020204" pitchFamily="34" charset="0"/>
              </a:rPr>
              <a:t>une relation de confiance </a:t>
            </a:r>
            <a:r>
              <a:rPr lang="fr-FR" dirty="0" smtClean="0">
                <a:latin typeface="Century Gothic" panose="020B0502020202020204" pitchFamily="34" charset="0"/>
              </a:rPr>
              <a:t>entre les parties</a:t>
            </a:r>
          </a:p>
          <a:p>
            <a:pPr algn="just"/>
            <a:endParaRPr lang="fr-FR" sz="1800" dirty="0">
              <a:latin typeface="Century Gothic" panose="020B0502020202020204" pitchFamily="34" charset="0"/>
            </a:endParaRPr>
          </a:p>
          <a:p>
            <a:pPr algn="just"/>
            <a:r>
              <a:rPr lang="fr-FR" b="1" dirty="0" smtClean="0">
                <a:latin typeface="Century Gothic" panose="020B0502020202020204" pitchFamily="34" charset="0"/>
              </a:rPr>
              <a:t>Eviter </a:t>
            </a:r>
            <a:r>
              <a:rPr lang="fr-FR" b="1" dirty="0">
                <a:latin typeface="Century Gothic" panose="020B0502020202020204" pitchFamily="34" charset="0"/>
              </a:rPr>
              <a:t>le contentieux </a:t>
            </a:r>
            <a:r>
              <a:rPr lang="fr-FR" dirty="0">
                <a:latin typeface="Century Gothic" panose="020B0502020202020204" pitchFamily="34" charset="0"/>
              </a:rPr>
              <a:t>(</a:t>
            </a:r>
            <a:r>
              <a:rPr lang="fr-FR" dirty="0" smtClean="0">
                <a:latin typeface="Century Gothic" panose="020B0502020202020204" pitchFamily="34" charset="0"/>
              </a:rPr>
              <a:t>coût</a:t>
            </a:r>
            <a:r>
              <a:rPr lang="fr-FR" dirty="0">
                <a:latin typeface="Century Gothic" panose="020B0502020202020204" pitchFamily="34" charset="0"/>
              </a:rPr>
              <a:t>, </a:t>
            </a:r>
            <a:r>
              <a:rPr lang="fr-FR" dirty="0" smtClean="0">
                <a:latin typeface="Century Gothic" panose="020B0502020202020204" pitchFamily="34" charset="0"/>
              </a:rPr>
              <a:t>durée)</a:t>
            </a:r>
          </a:p>
          <a:p>
            <a:pPr algn="just"/>
            <a:endParaRPr lang="fr-FR" sz="1600" dirty="0" smtClean="0">
              <a:latin typeface="Century Gothic" panose="020B0502020202020204" pitchFamily="34" charset="0"/>
            </a:endParaRPr>
          </a:p>
          <a:p>
            <a:pPr algn="just"/>
            <a:r>
              <a:rPr lang="fr-FR" dirty="0" smtClean="0">
                <a:latin typeface="Century Gothic" panose="020B0502020202020204" pitchFamily="34" charset="0"/>
              </a:rPr>
              <a:t>Garanties </a:t>
            </a:r>
            <a:r>
              <a:rPr lang="fr-FR" b="1" dirty="0" smtClean="0">
                <a:latin typeface="Century Gothic" panose="020B0502020202020204" pitchFamily="34" charset="0"/>
              </a:rPr>
              <a:t>d’impartialité, de confidentialité et de respect de l’ordre public </a:t>
            </a:r>
          </a:p>
          <a:p>
            <a:pPr algn="just"/>
            <a:endParaRPr lang="fr-FR" sz="1600" dirty="0" smtClean="0">
              <a:latin typeface="Century Gothic" panose="020B0502020202020204" pitchFamily="34" charset="0"/>
            </a:endParaRPr>
          </a:p>
          <a:p>
            <a:pPr algn="just"/>
            <a:r>
              <a:rPr lang="fr-FR" dirty="0" smtClean="0">
                <a:latin typeface="Century Gothic" panose="020B0502020202020204" pitchFamily="34" charset="0"/>
              </a:rPr>
              <a:t>Une médiation </a:t>
            </a:r>
            <a:r>
              <a:rPr lang="fr-FR" b="1" dirty="0" smtClean="0">
                <a:latin typeface="Century Gothic" panose="020B0502020202020204" pitchFamily="34" charset="0"/>
              </a:rPr>
              <a:t>réparatrice et conciliatrice </a:t>
            </a:r>
            <a:r>
              <a:rPr lang="fr-FR" dirty="0" smtClean="0">
                <a:latin typeface="Century Gothic" panose="020B0502020202020204" pitchFamily="34" charset="0"/>
              </a:rPr>
              <a:t>(la solution appartient aux parties et non au juge)</a:t>
            </a:r>
          </a:p>
          <a:p>
            <a:pPr algn="just"/>
            <a:endParaRPr lang="fr-FR" sz="1600" dirty="0" smtClean="0">
              <a:latin typeface="Century Gothic" panose="020B0502020202020204" pitchFamily="34" charset="0"/>
            </a:endParaRPr>
          </a:p>
          <a:p>
            <a:pPr algn="just"/>
            <a:r>
              <a:rPr lang="fr-FR" dirty="0" smtClean="0">
                <a:latin typeface="Century Gothic" panose="020B0502020202020204" pitchFamily="34" charset="0"/>
              </a:rPr>
              <a:t>En cas de succès, l’expérimentation a vocation </a:t>
            </a:r>
            <a:r>
              <a:rPr lang="fr-FR" b="1" dirty="0" smtClean="0">
                <a:latin typeface="Century Gothic" panose="020B0502020202020204" pitchFamily="34" charset="0"/>
              </a:rPr>
              <a:t>à se généraliser</a:t>
            </a:r>
            <a:r>
              <a:rPr lang="fr-FR" dirty="0" smtClean="0">
                <a:latin typeface="Century Gothic" panose="020B0502020202020204" pitchFamily="34" charset="0"/>
              </a:rPr>
              <a:t> à l’ensemble des collectivités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02" y="44772"/>
            <a:ext cx="1392595" cy="98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42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>
            <a:normAutofit/>
          </a:bodyPr>
          <a:lstStyle/>
          <a:p>
            <a:pPr algn="ctr"/>
            <a:r>
              <a:rPr lang="fr-FR" sz="4000" dirty="0" smtClean="0">
                <a:latin typeface="Century Gothic" panose="020B0502020202020204" pitchFamily="34" charset="0"/>
              </a:rPr>
              <a:t>Les modalités de recours</a:t>
            </a:r>
            <a:endParaRPr lang="fr-FR" sz="4000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17880"/>
            <a:ext cx="10515600" cy="5103702"/>
          </a:xfrm>
        </p:spPr>
        <p:txBody>
          <a:bodyPr>
            <a:normAutofit fontScale="55000" lnSpcReduction="20000"/>
          </a:bodyPr>
          <a:lstStyle/>
          <a:p>
            <a:pPr algn="just"/>
            <a:endParaRPr lang="fr-FR" sz="3500" dirty="0" smtClean="0">
              <a:latin typeface="Century Gothic" panose="020B0502020202020204" pitchFamily="34" charset="0"/>
            </a:endParaRPr>
          </a:p>
          <a:p>
            <a:pPr algn="just"/>
            <a:r>
              <a:rPr lang="fr-FR" sz="3800" b="1" dirty="0" smtClean="0">
                <a:latin typeface="Century Gothic" panose="020B0502020202020204" pitchFamily="34" charset="0"/>
              </a:rPr>
              <a:t>46 </a:t>
            </a:r>
            <a:r>
              <a:rPr lang="fr-FR" sz="3800" b="1" dirty="0">
                <a:latin typeface="Century Gothic" panose="020B0502020202020204" pitchFamily="34" charset="0"/>
              </a:rPr>
              <a:t>CDG </a:t>
            </a:r>
            <a:r>
              <a:rPr lang="fr-FR" sz="3800" dirty="0">
                <a:latin typeface="Century Gothic" panose="020B0502020202020204" pitchFamily="34" charset="0"/>
              </a:rPr>
              <a:t>se sont inscrits dans cette expérimentation avec l’appui de </a:t>
            </a:r>
            <a:r>
              <a:rPr lang="fr-FR" sz="3800" b="1" dirty="0">
                <a:latin typeface="Century Gothic" panose="020B0502020202020204" pitchFamily="34" charset="0"/>
              </a:rPr>
              <a:t>la </a:t>
            </a:r>
            <a:r>
              <a:rPr lang="fr-FR" sz="3800" b="1" dirty="0" smtClean="0">
                <a:latin typeface="Century Gothic" panose="020B0502020202020204" pitchFamily="34" charset="0"/>
              </a:rPr>
              <a:t>FNCDG</a:t>
            </a:r>
          </a:p>
          <a:p>
            <a:pPr algn="just"/>
            <a:endParaRPr lang="fr-FR" sz="3300" dirty="0">
              <a:latin typeface="Century Gothic" panose="020B0502020202020204" pitchFamily="34" charset="0"/>
            </a:endParaRPr>
          </a:p>
          <a:p>
            <a:pPr algn="just"/>
            <a:r>
              <a:rPr lang="fr-FR" sz="3800" b="1" dirty="0">
                <a:latin typeface="Century Gothic" panose="020B0502020202020204" pitchFamily="34" charset="0"/>
              </a:rPr>
              <a:t>La volonté du CDG 30 </a:t>
            </a:r>
            <a:r>
              <a:rPr lang="fr-FR" sz="3800" dirty="0">
                <a:latin typeface="Century Gothic" panose="020B0502020202020204" pitchFamily="34" charset="0"/>
              </a:rPr>
              <a:t>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fr-FR" sz="3800" dirty="0" smtClean="0">
                <a:latin typeface="Century Gothic" panose="020B0502020202020204" pitchFamily="34" charset="0"/>
              </a:rPr>
              <a:t>l’un des premiers </a:t>
            </a:r>
            <a:r>
              <a:rPr lang="fr-FR" sz="3800" dirty="0">
                <a:latin typeface="Century Gothic" panose="020B0502020202020204" pitchFamily="34" charset="0"/>
              </a:rPr>
              <a:t>à s’être porté </a:t>
            </a:r>
            <a:r>
              <a:rPr lang="fr-FR" sz="3800" b="1" dirty="0" smtClean="0">
                <a:latin typeface="Century Gothic" panose="020B0502020202020204" pitchFamily="34" charset="0"/>
              </a:rPr>
              <a:t>volontaire</a:t>
            </a:r>
            <a:r>
              <a:rPr lang="fr-FR" sz="3800" dirty="0" smtClean="0">
                <a:latin typeface="Century Gothic" panose="020B0502020202020204" pitchFamily="34" charset="0"/>
              </a:rPr>
              <a:t> au niveau régional</a:t>
            </a:r>
            <a:endParaRPr lang="fr-FR" sz="3800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fr-FR" sz="3800" dirty="0">
                <a:latin typeface="Century Gothic" panose="020B0502020202020204" pitchFamily="34" charset="0"/>
              </a:rPr>
              <a:t>continuer en tant que </a:t>
            </a:r>
            <a:r>
              <a:rPr lang="fr-FR" sz="3800" b="1" dirty="0">
                <a:latin typeface="Century Gothic" panose="020B0502020202020204" pitchFamily="34" charset="0"/>
              </a:rPr>
              <a:t>tiers de confiance </a:t>
            </a:r>
            <a:r>
              <a:rPr lang="fr-FR" sz="3800" dirty="0">
                <a:latin typeface="Century Gothic" panose="020B0502020202020204" pitchFamily="34" charset="0"/>
              </a:rPr>
              <a:t>à aider les collectivités dans un contexte de contentieux de plus en plus </a:t>
            </a:r>
            <a:r>
              <a:rPr lang="fr-FR" sz="3800" dirty="0" smtClean="0">
                <a:latin typeface="Century Gothic" panose="020B0502020202020204" pitchFamily="34" charset="0"/>
              </a:rPr>
              <a:t>accru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fr-FR" sz="3300" dirty="0" smtClean="0">
              <a:latin typeface="Century Gothic" panose="020B0502020202020204" pitchFamily="34" charset="0"/>
            </a:endParaRPr>
          </a:p>
          <a:p>
            <a:pPr algn="just"/>
            <a:r>
              <a:rPr lang="fr-FR" sz="3800" dirty="0" smtClean="0">
                <a:latin typeface="Century Gothic" panose="020B0502020202020204" pitchFamily="34" charset="0"/>
              </a:rPr>
              <a:t>Mission exercée </a:t>
            </a:r>
            <a:r>
              <a:rPr lang="fr-FR" sz="3800" b="1" dirty="0" smtClean="0">
                <a:latin typeface="Century Gothic" panose="020B0502020202020204" pitchFamily="34" charset="0"/>
              </a:rPr>
              <a:t>au titre du conseil et assistance juridique </a:t>
            </a:r>
            <a:r>
              <a:rPr lang="fr-FR" sz="3800" dirty="0" smtClean="0">
                <a:latin typeface="Century Gothic" panose="020B0502020202020204" pitchFamily="34" charset="0"/>
              </a:rPr>
              <a:t>ouverte à toutes les collectivités affiliées et non affiliées intéressées</a:t>
            </a:r>
          </a:p>
          <a:p>
            <a:pPr algn="just"/>
            <a:endParaRPr lang="fr-FR" sz="3300" dirty="0" smtClean="0">
              <a:latin typeface="Century Gothic" panose="020B0502020202020204" pitchFamily="34" charset="0"/>
            </a:endParaRPr>
          </a:p>
          <a:p>
            <a:pPr algn="just"/>
            <a:r>
              <a:rPr lang="fr-FR" sz="3800" dirty="0" smtClean="0">
                <a:latin typeface="Century Gothic" panose="020B0502020202020204" pitchFamily="34" charset="0"/>
              </a:rPr>
              <a:t>À compter </a:t>
            </a:r>
            <a:r>
              <a:rPr lang="fr-FR" sz="3800" b="1" dirty="0" smtClean="0">
                <a:latin typeface="Century Gothic" panose="020B0502020202020204" pitchFamily="34" charset="0"/>
              </a:rPr>
              <a:t>du 1</a:t>
            </a:r>
            <a:r>
              <a:rPr lang="fr-FR" sz="3800" b="1" baseline="30000" dirty="0" smtClean="0">
                <a:latin typeface="Century Gothic" panose="020B0502020202020204" pitchFamily="34" charset="0"/>
              </a:rPr>
              <a:t>er</a:t>
            </a:r>
            <a:r>
              <a:rPr lang="fr-FR" sz="3800" b="1" dirty="0" smtClean="0">
                <a:latin typeface="Century Gothic" panose="020B0502020202020204" pitchFamily="34" charset="0"/>
              </a:rPr>
              <a:t> avril 2018</a:t>
            </a:r>
            <a:r>
              <a:rPr lang="fr-FR" sz="3800" dirty="0" smtClean="0">
                <a:latin typeface="Century Gothic" panose="020B0502020202020204" pitchFamily="34" charset="0"/>
              </a:rPr>
              <a:t>, pour une période courant jusqu’au </a:t>
            </a:r>
            <a:r>
              <a:rPr lang="fr-FR" sz="3800" b="1" dirty="0" smtClean="0">
                <a:latin typeface="Century Gothic" panose="020B0502020202020204" pitchFamily="34" charset="0"/>
              </a:rPr>
              <a:t>18 novembre 2020</a:t>
            </a:r>
          </a:p>
          <a:p>
            <a:pPr algn="just"/>
            <a:endParaRPr lang="fr-FR" sz="3300" dirty="0" smtClean="0">
              <a:latin typeface="Century Gothic" panose="020B0502020202020204" pitchFamily="34" charset="0"/>
            </a:endParaRPr>
          </a:p>
          <a:p>
            <a:pPr algn="just"/>
            <a:r>
              <a:rPr lang="fr-FR" sz="3800" dirty="0" smtClean="0">
                <a:latin typeface="Century Gothic" panose="020B0502020202020204" pitchFamily="34" charset="0"/>
              </a:rPr>
              <a:t>Une délibération doit être prise par la collectivité et une convention doit être signée avec le CDG30  </a:t>
            </a:r>
            <a:r>
              <a:rPr lang="fr-FR" sz="3800" b="1" dirty="0" smtClean="0">
                <a:latin typeface="Century Gothic" panose="020B0502020202020204" pitchFamily="34" charset="0"/>
              </a:rPr>
              <a:t>avant le 1</a:t>
            </a:r>
            <a:r>
              <a:rPr lang="fr-FR" sz="3800" b="1" baseline="30000" dirty="0" smtClean="0">
                <a:latin typeface="Century Gothic" panose="020B0502020202020204" pitchFamily="34" charset="0"/>
              </a:rPr>
              <a:t>er</a:t>
            </a:r>
            <a:r>
              <a:rPr lang="fr-FR" sz="3800" b="1" dirty="0" smtClean="0">
                <a:latin typeface="Century Gothic" panose="020B0502020202020204" pitchFamily="34" charset="0"/>
              </a:rPr>
              <a:t> septembre 2018</a:t>
            </a:r>
            <a:endParaRPr lang="fr-FR" dirty="0" smtClean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02" y="44772"/>
            <a:ext cx="1392595" cy="98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47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09914"/>
            <a:ext cx="10515600" cy="983134"/>
          </a:xfrm>
        </p:spPr>
        <p:txBody>
          <a:bodyPr>
            <a:normAutofit/>
          </a:bodyPr>
          <a:lstStyle/>
          <a:p>
            <a:pPr algn="ctr"/>
            <a:r>
              <a:rPr lang="fr-FR" sz="3800" dirty="0" smtClean="0">
                <a:latin typeface="Century Gothic" panose="020B0502020202020204" pitchFamily="34" charset="0"/>
              </a:rPr>
              <a:t>Le champ de l’expérimentation: 7 </a:t>
            </a:r>
            <a:r>
              <a:rPr lang="fr-FR" sz="3800" dirty="0" smtClean="0">
                <a:latin typeface="Century Gothic" panose="020B0502020202020204" pitchFamily="34" charset="0"/>
              </a:rPr>
              <a:t>cas</a:t>
            </a:r>
            <a:br>
              <a:rPr lang="fr-FR" sz="3800" dirty="0" smtClean="0">
                <a:latin typeface="Century Gothic" panose="020B0502020202020204" pitchFamily="34" charset="0"/>
              </a:rPr>
            </a:br>
            <a:r>
              <a:rPr lang="fr-FR" sz="2700" dirty="0" smtClean="0">
                <a:latin typeface="Century Gothic" panose="020B0502020202020204" pitchFamily="34" charset="0"/>
                <a:hlinkClick r:id="rId2" action="ppaction://hlinkfile"/>
              </a:rPr>
              <a:t>(art 1 du décret n°2018-101 du 16 février 2018)</a:t>
            </a:r>
            <a:endParaRPr lang="fr-FR" sz="2700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48261"/>
            <a:ext cx="10851574" cy="50421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900" dirty="0" smtClean="0">
                <a:latin typeface="Century Gothic" panose="020B0502020202020204" pitchFamily="34" charset="0"/>
              </a:rPr>
              <a:t>• Les </a:t>
            </a:r>
            <a:r>
              <a:rPr lang="fr-FR" sz="1900" dirty="0">
                <a:latin typeface="Century Gothic" panose="020B0502020202020204" pitchFamily="34" charset="0"/>
              </a:rPr>
              <a:t>décisions administratives individuelles défavorables relatives </a:t>
            </a:r>
            <a:r>
              <a:rPr lang="fr-FR" sz="1900" b="1" dirty="0">
                <a:latin typeface="Century Gothic" panose="020B0502020202020204" pitchFamily="34" charset="0"/>
              </a:rPr>
              <a:t>à l’un des </a:t>
            </a:r>
            <a:r>
              <a:rPr lang="fr-FR" sz="1900" b="1" dirty="0" smtClean="0">
                <a:latin typeface="Century Gothic" panose="020B0502020202020204" pitchFamily="34" charset="0"/>
              </a:rPr>
              <a:t>éléments de rémunération,</a:t>
            </a:r>
          </a:p>
          <a:p>
            <a:pPr marL="0" indent="0" algn="just">
              <a:buNone/>
            </a:pPr>
            <a:r>
              <a:rPr lang="fr-FR" sz="1900" dirty="0" smtClean="0">
                <a:latin typeface="Century Gothic" panose="020B0502020202020204" pitchFamily="34" charset="0"/>
              </a:rPr>
              <a:t>• Les décisions </a:t>
            </a:r>
            <a:r>
              <a:rPr lang="fr-FR" sz="1900" b="1" dirty="0">
                <a:latin typeface="Century Gothic" panose="020B0502020202020204" pitchFamily="34" charset="0"/>
              </a:rPr>
              <a:t>de refus de détachement, de placement en disponibilité ou de </a:t>
            </a:r>
            <a:r>
              <a:rPr lang="fr-FR" sz="1900" b="1" dirty="0" smtClean="0">
                <a:latin typeface="Century Gothic" panose="020B0502020202020204" pitchFamily="34" charset="0"/>
              </a:rPr>
              <a:t>congés sans traitement,</a:t>
            </a:r>
            <a:endParaRPr lang="fr-FR" sz="1900" b="1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fr-FR" sz="1900" dirty="0" smtClean="0">
                <a:latin typeface="Century Gothic" panose="020B0502020202020204" pitchFamily="34" charset="0"/>
              </a:rPr>
              <a:t>• Les </a:t>
            </a:r>
            <a:r>
              <a:rPr lang="fr-FR" sz="1900" dirty="0">
                <a:latin typeface="Century Gothic" panose="020B0502020202020204" pitchFamily="34" charset="0"/>
              </a:rPr>
              <a:t>décisions administratives individuelles défavorables relatives </a:t>
            </a:r>
            <a:r>
              <a:rPr lang="fr-FR" sz="1900" b="1" dirty="0">
                <a:latin typeface="Century Gothic" panose="020B0502020202020204" pitchFamily="34" charset="0"/>
              </a:rPr>
              <a:t>à la réintégration </a:t>
            </a:r>
            <a:r>
              <a:rPr lang="fr-FR" sz="1900" b="1" dirty="0" smtClean="0">
                <a:latin typeface="Century Gothic" panose="020B0502020202020204" pitchFamily="34" charset="0"/>
              </a:rPr>
              <a:t>à l’issue </a:t>
            </a:r>
            <a:r>
              <a:rPr lang="fr-FR" sz="1900" b="1" dirty="0">
                <a:latin typeface="Century Gothic" panose="020B0502020202020204" pitchFamily="34" charset="0"/>
              </a:rPr>
              <a:t>d’un détachement, d’un placement en disponibilité, d’un congé parental ou </a:t>
            </a:r>
            <a:r>
              <a:rPr lang="fr-FR" sz="1900" b="1" dirty="0" smtClean="0">
                <a:latin typeface="Century Gothic" panose="020B0502020202020204" pitchFamily="34" charset="0"/>
              </a:rPr>
              <a:t>d’un congé </a:t>
            </a:r>
            <a:r>
              <a:rPr lang="fr-FR" sz="1900" b="1" dirty="0">
                <a:latin typeface="Century Gothic" panose="020B0502020202020204" pitchFamily="34" charset="0"/>
              </a:rPr>
              <a:t>sans </a:t>
            </a:r>
            <a:r>
              <a:rPr lang="fr-FR" sz="1900" b="1" dirty="0" smtClean="0">
                <a:latin typeface="Century Gothic" panose="020B0502020202020204" pitchFamily="34" charset="0"/>
              </a:rPr>
              <a:t>traitement,</a:t>
            </a:r>
            <a:endParaRPr lang="fr-FR" sz="1900" b="1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fr-FR" sz="1900" dirty="0" smtClean="0">
                <a:latin typeface="Century Gothic" panose="020B0502020202020204" pitchFamily="34" charset="0"/>
              </a:rPr>
              <a:t>• Les </a:t>
            </a:r>
            <a:r>
              <a:rPr lang="fr-FR" sz="1900" dirty="0">
                <a:latin typeface="Century Gothic" panose="020B0502020202020204" pitchFamily="34" charset="0"/>
              </a:rPr>
              <a:t>décisions administratives individuelles défavorables relatives </a:t>
            </a:r>
            <a:r>
              <a:rPr lang="fr-FR" sz="1900" b="1" dirty="0">
                <a:latin typeface="Century Gothic" panose="020B0502020202020204" pitchFamily="34" charset="0"/>
              </a:rPr>
              <a:t>au classement </a:t>
            </a:r>
            <a:r>
              <a:rPr lang="fr-FR" sz="1900" b="1" dirty="0" smtClean="0">
                <a:latin typeface="Century Gothic" panose="020B0502020202020204" pitchFamily="34" charset="0"/>
              </a:rPr>
              <a:t>de l’agent </a:t>
            </a:r>
            <a:r>
              <a:rPr lang="fr-FR" sz="1900" b="1" dirty="0">
                <a:latin typeface="Century Gothic" panose="020B0502020202020204" pitchFamily="34" charset="0"/>
              </a:rPr>
              <a:t>à l’issue d’un avancement de grade ou d’un changement de corps obtenu </a:t>
            </a:r>
            <a:r>
              <a:rPr lang="fr-FR" sz="1900" b="1" dirty="0" smtClean="0">
                <a:latin typeface="Century Gothic" panose="020B0502020202020204" pitchFamily="34" charset="0"/>
              </a:rPr>
              <a:t>par promotion interne,</a:t>
            </a:r>
            <a:endParaRPr lang="fr-FR" sz="1900" b="1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fr-FR" sz="1900" dirty="0" smtClean="0">
                <a:latin typeface="Century Gothic" panose="020B0502020202020204" pitchFamily="34" charset="0"/>
              </a:rPr>
              <a:t>• Les </a:t>
            </a:r>
            <a:r>
              <a:rPr lang="fr-FR" sz="1900" dirty="0">
                <a:latin typeface="Century Gothic" panose="020B0502020202020204" pitchFamily="34" charset="0"/>
              </a:rPr>
              <a:t>décisions administratives individuelles défavorables relatives </a:t>
            </a:r>
            <a:r>
              <a:rPr lang="fr-FR" sz="1900" b="1" dirty="0">
                <a:latin typeface="Century Gothic" panose="020B0502020202020204" pitchFamily="34" charset="0"/>
              </a:rPr>
              <a:t>à la </a:t>
            </a:r>
            <a:r>
              <a:rPr lang="fr-FR" sz="1900" b="1" dirty="0" smtClean="0">
                <a:latin typeface="Century Gothic" panose="020B0502020202020204" pitchFamily="34" charset="0"/>
              </a:rPr>
              <a:t>formation professionnelle,</a:t>
            </a:r>
            <a:endParaRPr lang="fr-FR" sz="1900" b="1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fr-FR" sz="1900" dirty="0" smtClean="0">
                <a:latin typeface="Century Gothic" panose="020B0502020202020204" pitchFamily="34" charset="0"/>
              </a:rPr>
              <a:t>• Les </a:t>
            </a:r>
            <a:r>
              <a:rPr lang="fr-FR" sz="1900" dirty="0">
                <a:latin typeface="Century Gothic" panose="020B0502020202020204" pitchFamily="34" charset="0"/>
              </a:rPr>
              <a:t>décisions administratives individuelles défavorables relatives </a:t>
            </a:r>
            <a:r>
              <a:rPr lang="fr-FR" sz="1900" b="1" dirty="0">
                <a:latin typeface="Century Gothic" panose="020B0502020202020204" pitchFamily="34" charset="0"/>
              </a:rPr>
              <a:t>aux </a:t>
            </a:r>
            <a:r>
              <a:rPr lang="fr-FR" sz="1900" b="1" dirty="0" smtClean="0">
                <a:latin typeface="Century Gothic" panose="020B0502020202020204" pitchFamily="34" charset="0"/>
              </a:rPr>
              <a:t>mesures appropriées </a:t>
            </a:r>
            <a:r>
              <a:rPr lang="fr-FR" sz="1900" b="1" dirty="0">
                <a:latin typeface="Century Gothic" panose="020B0502020202020204" pitchFamily="34" charset="0"/>
              </a:rPr>
              <a:t>prises par les employeurs publics à l’égard des travailleurs </a:t>
            </a:r>
            <a:r>
              <a:rPr lang="fr-FR" sz="1900" b="1" dirty="0" smtClean="0">
                <a:latin typeface="Century Gothic" panose="020B0502020202020204" pitchFamily="34" charset="0"/>
              </a:rPr>
              <a:t>handicapés</a:t>
            </a:r>
            <a:r>
              <a:rPr lang="fr-FR" sz="1900" dirty="0" smtClean="0">
                <a:latin typeface="Century Gothic" panose="020B0502020202020204" pitchFamily="34" charset="0"/>
              </a:rPr>
              <a:t>,</a:t>
            </a:r>
            <a:endParaRPr lang="fr-FR" sz="1900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fr-FR" sz="1900" dirty="0" smtClean="0">
                <a:latin typeface="Century Gothic" panose="020B0502020202020204" pitchFamily="34" charset="0"/>
              </a:rPr>
              <a:t>• Les </a:t>
            </a:r>
            <a:r>
              <a:rPr lang="fr-FR" sz="1900" dirty="0">
                <a:latin typeface="Century Gothic" panose="020B0502020202020204" pitchFamily="34" charset="0"/>
              </a:rPr>
              <a:t>décisions administratives individuelles </a:t>
            </a:r>
            <a:r>
              <a:rPr lang="fr-FR" sz="1900" dirty="0" smtClean="0">
                <a:latin typeface="Century Gothic" panose="020B0502020202020204" pitchFamily="34" charset="0"/>
              </a:rPr>
              <a:t>défavorables relatives </a:t>
            </a:r>
            <a:r>
              <a:rPr lang="fr-FR" sz="1900" b="1" dirty="0">
                <a:latin typeface="Century Gothic" panose="020B0502020202020204" pitchFamily="34" charset="0"/>
              </a:rPr>
              <a:t>à l’aménagement des </a:t>
            </a:r>
            <a:r>
              <a:rPr lang="fr-FR" sz="1900" b="1" dirty="0" smtClean="0">
                <a:latin typeface="Century Gothic" panose="020B0502020202020204" pitchFamily="34" charset="0"/>
              </a:rPr>
              <a:t>conditions de </a:t>
            </a:r>
            <a:r>
              <a:rPr lang="fr-FR" sz="1900" b="1" dirty="0">
                <a:latin typeface="Century Gothic" panose="020B0502020202020204" pitchFamily="34" charset="0"/>
              </a:rPr>
              <a:t>travail des fonctionnaires reconnus inaptes à l’exercice de leurs fonctions</a:t>
            </a:r>
            <a:r>
              <a:rPr lang="fr-FR" sz="1900" dirty="0">
                <a:latin typeface="Century Gothic" panose="020B0502020202020204" pitchFamily="34" charset="0"/>
              </a:rPr>
              <a:t>.</a:t>
            </a:r>
            <a:endParaRPr lang="fr-FR" sz="1900" dirty="0" smtClean="0">
              <a:latin typeface="Century Gothic" panose="020B0502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02" y="109914"/>
            <a:ext cx="1392595" cy="98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09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44772"/>
            <a:ext cx="10515600" cy="817673"/>
          </a:xfrm>
        </p:spPr>
        <p:txBody>
          <a:bodyPr>
            <a:normAutofit/>
          </a:bodyPr>
          <a:lstStyle/>
          <a:p>
            <a:pPr algn="ctr"/>
            <a:r>
              <a:rPr lang="fr-FR" sz="4000" dirty="0" smtClean="0">
                <a:latin typeface="Century Gothic" panose="020B0502020202020204" pitchFamily="34" charset="0"/>
              </a:rPr>
              <a:t>Le rôle du médiateur</a:t>
            </a:r>
            <a:endParaRPr lang="fr-FR" sz="4000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862445"/>
            <a:ext cx="10515600" cy="573578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 smtClean="0">
                <a:latin typeface="Century Gothic" panose="020B0502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fr-FR" dirty="0" smtClean="0">
                <a:latin typeface="Century Gothic" panose="020B0502020202020204" pitchFamily="34" charset="0"/>
              </a:rPr>
              <a:t>• </a:t>
            </a:r>
            <a:r>
              <a:rPr lang="fr-FR" sz="2900" b="1" dirty="0" smtClean="0">
                <a:latin typeface="Century Gothic" panose="020B0502020202020204" pitchFamily="34" charset="0"/>
              </a:rPr>
              <a:t>Ses qualités</a:t>
            </a:r>
            <a:r>
              <a:rPr lang="fr-FR" sz="2900" dirty="0" smtClean="0">
                <a:latin typeface="Century Gothic" panose="020B0502020202020204" pitchFamily="34" charset="0"/>
              </a:rPr>
              <a:t>: impartialité, indépendance, neutralité, diligence et loyauté</a:t>
            </a:r>
          </a:p>
          <a:p>
            <a:pPr marL="0" indent="0" algn="just">
              <a:buNone/>
            </a:pPr>
            <a:endParaRPr lang="fr-FR" sz="1400" dirty="0" smtClean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fr-FR" sz="2900" dirty="0" smtClean="0">
                <a:latin typeface="Century Gothic" panose="020B0502020202020204" pitchFamily="34" charset="0"/>
              </a:rPr>
              <a:t>• </a:t>
            </a:r>
            <a:r>
              <a:rPr lang="fr-FR" sz="2900" b="1" dirty="0" smtClean="0">
                <a:latin typeface="Century Gothic" panose="020B0502020202020204" pitchFamily="34" charset="0"/>
              </a:rPr>
              <a:t>Ses garanties</a:t>
            </a:r>
            <a:r>
              <a:rPr lang="fr-FR" sz="2900" dirty="0" smtClean="0">
                <a:latin typeface="Century Gothic" panose="020B0502020202020204" pitchFamily="34" charset="0"/>
              </a:rPr>
              <a:t>: probité et honorabilité</a:t>
            </a:r>
            <a:endParaRPr lang="fr-FR" sz="1900" dirty="0" smtClean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endParaRPr lang="fr-FR" sz="1900" dirty="0" smtClean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fr-FR" sz="2900" dirty="0" smtClean="0">
                <a:latin typeface="Century Gothic" panose="020B0502020202020204" pitchFamily="34" charset="0"/>
              </a:rPr>
              <a:t>• </a:t>
            </a:r>
            <a:r>
              <a:rPr lang="fr-FR" sz="2900" b="1" dirty="0" smtClean="0">
                <a:latin typeface="Century Gothic" panose="020B0502020202020204" pitchFamily="34" charset="0"/>
              </a:rPr>
              <a:t>Une formation </a:t>
            </a:r>
            <a:r>
              <a:rPr lang="fr-FR" sz="2900" b="1" dirty="0">
                <a:latin typeface="Century Gothic" panose="020B0502020202020204" pitchFamily="34" charset="0"/>
              </a:rPr>
              <a:t>spécifique </a:t>
            </a:r>
            <a:r>
              <a:rPr lang="fr-FR" sz="2900" b="1" dirty="0" smtClean="0">
                <a:latin typeface="Century Gothic" panose="020B0502020202020204" pitchFamily="34" charset="0"/>
              </a:rPr>
              <a:t>d’une </a:t>
            </a:r>
            <a:r>
              <a:rPr lang="fr-FR" sz="2900" b="1" dirty="0" smtClean="0">
                <a:latin typeface="Century Gothic" panose="020B0502020202020204" pitchFamily="34" charset="0"/>
              </a:rPr>
              <a:t>durée d’environ 100h </a:t>
            </a:r>
            <a:r>
              <a:rPr lang="fr-FR" sz="2900" dirty="0">
                <a:latin typeface="Century Gothic" panose="020B0502020202020204" pitchFamily="34" charset="0"/>
              </a:rPr>
              <a:t>et un agrément de </a:t>
            </a:r>
            <a:r>
              <a:rPr lang="fr-FR" sz="2900" dirty="0" smtClean="0">
                <a:latin typeface="Century Gothic" panose="020B0502020202020204" pitchFamily="34" charset="0"/>
              </a:rPr>
              <a:t>médiateur</a:t>
            </a:r>
          </a:p>
          <a:p>
            <a:pPr marL="0" indent="0" algn="just">
              <a:buNone/>
            </a:pPr>
            <a:endParaRPr lang="fr-FR" sz="1900" dirty="0" smtClean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fr-FR" sz="2900" dirty="0" smtClean="0">
                <a:latin typeface="Century Gothic" panose="020B0502020202020204" pitchFamily="34" charset="0"/>
              </a:rPr>
              <a:t>•</a:t>
            </a:r>
            <a:r>
              <a:rPr lang="fr-FR" sz="2900" b="1" dirty="0" smtClean="0">
                <a:latin typeface="Century Gothic" panose="020B0502020202020204" pitchFamily="34" charset="0"/>
              </a:rPr>
              <a:t>Une actualisation </a:t>
            </a:r>
            <a:r>
              <a:rPr lang="fr-FR" sz="2900" dirty="0" smtClean="0">
                <a:latin typeface="Century Gothic" panose="020B0502020202020204" pitchFamily="34" charset="0"/>
              </a:rPr>
              <a:t>régulière de ses connaissances </a:t>
            </a:r>
            <a:r>
              <a:rPr lang="fr-FR" sz="2900" dirty="0">
                <a:latin typeface="Century Gothic" panose="020B0502020202020204" pitchFamily="34" charset="0"/>
              </a:rPr>
              <a:t>théoriques </a:t>
            </a:r>
            <a:r>
              <a:rPr lang="fr-FR" sz="2900" dirty="0" smtClean="0">
                <a:latin typeface="Century Gothic" panose="020B0502020202020204" pitchFamily="34" charset="0"/>
              </a:rPr>
              <a:t>et pratiques</a:t>
            </a:r>
          </a:p>
          <a:p>
            <a:pPr marL="0" indent="0" algn="just">
              <a:buNone/>
            </a:pPr>
            <a:endParaRPr lang="fr-FR" sz="1900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fr-FR" sz="2900" dirty="0" smtClean="0">
                <a:latin typeface="Century Gothic" panose="020B0502020202020204" pitchFamily="34" charset="0"/>
              </a:rPr>
              <a:t>• </a:t>
            </a:r>
            <a:r>
              <a:rPr lang="fr-FR" sz="2900" b="1" dirty="0" smtClean="0">
                <a:latin typeface="Century Gothic" panose="020B0502020202020204" pitchFamily="34" charset="0"/>
              </a:rPr>
              <a:t>Une obligation de moyen et non de résultat</a:t>
            </a:r>
            <a:r>
              <a:rPr lang="fr-FR" sz="2900" dirty="0" smtClean="0">
                <a:latin typeface="Century Gothic" panose="020B0502020202020204" pitchFamily="34" charset="0"/>
              </a:rPr>
              <a:t>: il est le garant du déroulement apaisé du processus (charte </a:t>
            </a:r>
            <a:r>
              <a:rPr lang="fr-FR" sz="2900" dirty="0">
                <a:latin typeface="Century Gothic" panose="020B0502020202020204" pitchFamily="34" charset="0"/>
              </a:rPr>
              <a:t>du </a:t>
            </a:r>
            <a:r>
              <a:rPr lang="fr-FR" sz="2900" dirty="0" smtClean="0">
                <a:latin typeface="Century Gothic" panose="020B0502020202020204" pitchFamily="34" charset="0"/>
              </a:rPr>
              <a:t>médiateur)</a:t>
            </a:r>
            <a:endParaRPr lang="fr-FR" sz="2900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endParaRPr lang="fr-FR" sz="1900" dirty="0" smtClean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fr-FR" sz="2900" dirty="0" smtClean="0">
                <a:latin typeface="Century Gothic" panose="020B0502020202020204" pitchFamily="34" charset="0"/>
              </a:rPr>
              <a:t>• Il est </a:t>
            </a:r>
            <a:r>
              <a:rPr lang="fr-FR" sz="2900" b="1" dirty="0" smtClean="0">
                <a:latin typeface="Century Gothic" panose="020B0502020202020204" pitchFamily="34" charset="0"/>
              </a:rPr>
              <a:t>un facilitateur </a:t>
            </a:r>
            <a:r>
              <a:rPr lang="fr-FR" sz="2900" dirty="0" smtClean="0">
                <a:latin typeface="Century Gothic" panose="020B0502020202020204" pitchFamily="34" charset="0"/>
              </a:rPr>
              <a:t>et fait émerger </a:t>
            </a:r>
            <a:r>
              <a:rPr lang="fr-FR" sz="2900" b="1" dirty="0" smtClean="0">
                <a:latin typeface="Century Gothic" panose="020B0502020202020204" pitchFamily="34" charset="0"/>
              </a:rPr>
              <a:t>une solution </a:t>
            </a:r>
            <a:r>
              <a:rPr lang="fr-FR" sz="2900" dirty="0" smtClean="0">
                <a:latin typeface="Century Gothic" panose="020B0502020202020204" pitchFamily="34" charset="0"/>
              </a:rPr>
              <a:t>apportée par les parties</a:t>
            </a:r>
          </a:p>
          <a:p>
            <a:pPr marL="0" indent="0" algn="just">
              <a:buNone/>
            </a:pPr>
            <a:endParaRPr lang="fr-FR" sz="1900" dirty="0" smtClean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fr-FR" sz="2900" dirty="0" smtClean="0">
                <a:latin typeface="Century Gothic" panose="020B0502020202020204" pitchFamily="34" charset="0"/>
              </a:rPr>
              <a:t>• Le </a:t>
            </a:r>
            <a:r>
              <a:rPr lang="fr-FR" sz="2900" dirty="0">
                <a:latin typeface="Century Gothic" panose="020B0502020202020204" pitchFamily="34" charset="0"/>
              </a:rPr>
              <a:t>conciliateur </a:t>
            </a:r>
            <a:r>
              <a:rPr lang="fr-FR" sz="2900" dirty="0" smtClean="0">
                <a:latin typeface="Century Gothic" panose="020B0502020202020204" pitchFamily="34" charset="0"/>
              </a:rPr>
              <a:t>lui engage </a:t>
            </a:r>
            <a:r>
              <a:rPr lang="fr-FR" sz="2900" dirty="0">
                <a:latin typeface="Century Gothic" panose="020B0502020202020204" pitchFamily="34" charset="0"/>
              </a:rPr>
              <a:t>sa responsabilité et propose une solution aux parties</a:t>
            </a:r>
            <a:r>
              <a:rPr lang="fr-FR" sz="2900" dirty="0" smtClean="0">
                <a:latin typeface="Century Gothic" panose="020B0502020202020204" pitchFamily="34" charset="0"/>
              </a:rPr>
              <a:t>.</a:t>
            </a:r>
            <a:endParaRPr lang="fr-FR" dirty="0"/>
          </a:p>
          <a:p>
            <a:pPr marL="0" indent="0" algn="just">
              <a:buNone/>
            </a:pPr>
            <a:endParaRPr lang="fr-FR" dirty="0" smtClean="0"/>
          </a:p>
          <a:p>
            <a:pPr algn="just"/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02" y="44772"/>
            <a:ext cx="1392595" cy="98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23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42109" y="94961"/>
            <a:ext cx="10515600" cy="996084"/>
          </a:xfrm>
        </p:spPr>
        <p:txBody>
          <a:bodyPr>
            <a:normAutofit/>
          </a:bodyPr>
          <a:lstStyle/>
          <a:p>
            <a:pPr algn="ctr"/>
            <a:r>
              <a:rPr lang="fr-FR" sz="3200" dirty="0" smtClean="0">
                <a:latin typeface="Century Gothic" panose="020B0502020202020204" pitchFamily="34" charset="0"/>
              </a:rPr>
              <a:t>La mise en œuvre de cette expérimentation</a:t>
            </a:r>
            <a:endParaRPr lang="fr-FR" sz="3200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186005"/>
            <a:ext cx="10515600" cy="535608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sz="3100" u="sng" dirty="0" smtClean="0">
                <a:latin typeface="Century Gothic" panose="020B0502020202020204" pitchFamily="34" charset="0"/>
              </a:rPr>
              <a:t>Un processus en 4 étapes</a:t>
            </a:r>
          </a:p>
          <a:p>
            <a:pPr marL="0" indent="0">
              <a:buNone/>
            </a:pPr>
            <a:endParaRPr lang="fr-FR" sz="1500" u="sng" dirty="0" smtClean="0">
              <a:latin typeface="Century Gothic" panose="020B050202020202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fr-FR" sz="2400" b="1" dirty="0" smtClean="0">
                <a:latin typeface="Century Gothic" panose="020B0502020202020204" pitchFamily="34" charset="0"/>
              </a:rPr>
              <a:t>La saisine du médiateur</a:t>
            </a:r>
          </a:p>
          <a:p>
            <a:pPr marL="0" indent="0" algn="just">
              <a:buNone/>
            </a:pPr>
            <a:r>
              <a:rPr lang="fr-FR" sz="2400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	 Dans un délai de 2 mois, par écrit, interruption du délai de recours contentieux</a:t>
            </a:r>
          </a:p>
          <a:p>
            <a:pPr marL="0" indent="0" algn="just">
              <a:buNone/>
            </a:pPr>
            <a:endParaRPr lang="fr-FR" sz="2400" dirty="0" smtClean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fr-FR" sz="2400" b="1" dirty="0" smtClean="0">
                <a:latin typeface="Century Gothic" panose="020B0502020202020204" pitchFamily="34" charset="0"/>
              </a:rPr>
              <a:t>2.   L’accord des parties sur le principe de la médiation</a:t>
            </a:r>
          </a:p>
          <a:p>
            <a:pPr marL="457200" lvl="1" indent="0" algn="just">
              <a:buNone/>
            </a:pPr>
            <a:r>
              <a:rPr lang="fr-FR" sz="2000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	</a:t>
            </a:r>
            <a:r>
              <a:rPr lang="fr-FR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 information des parties sur les principes de la médiation et sur les obligations de confidentialité</a:t>
            </a:r>
          </a:p>
          <a:p>
            <a:pPr marL="457200" lvl="1" indent="0" algn="just">
              <a:buNone/>
            </a:pPr>
            <a:endParaRPr lang="fr-FR" dirty="0" smtClean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fr-FR" sz="2400" b="1" dirty="0" smtClean="0">
                <a:latin typeface="Century Gothic" panose="020B0502020202020204" pitchFamily="34" charset="0"/>
              </a:rPr>
              <a:t>3.   L’instruction de la médiation</a:t>
            </a:r>
          </a:p>
          <a:p>
            <a:pPr marL="457200" lvl="1" indent="0" algn="just">
              <a:buNone/>
            </a:pPr>
            <a:r>
              <a:rPr lang="fr-FR" sz="2000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	</a:t>
            </a:r>
            <a:r>
              <a:rPr lang="fr-FR" sz="2600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</a:t>
            </a:r>
            <a:r>
              <a:rPr lang="fr-FR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analyse et confrontation des arguments, assistance possible, temps de parole laissé à chacun, interruption possible pour prendre l’attache de conseils</a:t>
            </a:r>
          </a:p>
          <a:p>
            <a:pPr marL="457200" lvl="1" indent="0" algn="just">
              <a:buNone/>
            </a:pPr>
            <a:r>
              <a:rPr lang="fr-FR" sz="2000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	</a:t>
            </a:r>
            <a:endParaRPr lang="fr-FR" sz="2000" dirty="0" smtClean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fr-FR" sz="2400" b="1" dirty="0" smtClean="0">
                <a:latin typeface="Century Gothic" panose="020B0502020202020204" pitchFamily="34" charset="0"/>
              </a:rPr>
              <a:t>4.   L’accord ou l’échec de la médiation</a:t>
            </a:r>
          </a:p>
          <a:p>
            <a:pPr marL="0" indent="0" algn="just">
              <a:buNone/>
            </a:pPr>
            <a:r>
              <a:rPr lang="fr-FR" sz="2400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	</a:t>
            </a:r>
            <a:r>
              <a:rPr lang="fr-FR" sz="2600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</a:t>
            </a:r>
            <a:r>
              <a:rPr lang="fr-FR" sz="2400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 accord écrit rédigé par les parties et respectueux de l’ordre public</a:t>
            </a:r>
          </a:p>
          <a:p>
            <a:pPr marL="0" indent="0" algn="just">
              <a:buNone/>
            </a:pPr>
            <a:r>
              <a:rPr lang="fr-FR" sz="2400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	</a:t>
            </a:r>
            <a:r>
              <a:rPr lang="fr-FR" sz="2600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</a:t>
            </a:r>
            <a:r>
              <a:rPr lang="fr-FR" sz="2400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 désistement de l’une des parties ou aucun accord trouvé</a:t>
            </a:r>
            <a:endParaRPr lang="fr-FR" sz="2400" dirty="0" smtClean="0">
              <a:latin typeface="Century Gothic" panose="020B0502020202020204" pitchFamily="34" charset="0"/>
            </a:endParaRP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02" y="0"/>
            <a:ext cx="1392595" cy="98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40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96105" y="385907"/>
            <a:ext cx="10515600" cy="757093"/>
          </a:xfrm>
        </p:spPr>
        <p:txBody>
          <a:bodyPr>
            <a:normAutofit/>
          </a:bodyPr>
          <a:lstStyle/>
          <a:p>
            <a:pPr algn="ctr"/>
            <a:r>
              <a:rPr lang="fr-FR" sz="3200" dirty="0" smtClean="0">
                <a:latin typeface="Century Gothic" panose="020B0502020202020204" pitchFamily="34" charset="0"/>
              </a:rPr>
              <a:t>Les outils à retrouver sur le site Internet du CDG 30</a:t>
            </a:r>
            <a:endParaRPr lang="fr-FR" sz="3200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07027" y="1684770"/>
            <a:ext cx="10515600" cy="4689620"/>
          </a:xfrm>
        </p:spPr>
        <p:txBody>
          <a:bodyPr>
            <a:normAutofit/>
          </a:bodyPr>
          <a:lstStyle/>
          <a:p>
            <a:pPr algn="just"/>
            <a:r>
              <a:rPr lang="fr-FR" sz="2500" b="1" dirty="0" smtClean="0">
                <a:latin typeface="Century Gothic" panose="020B0502020202020204" pitchFamily="34" charset="0"/>
              </a:rPr>
              <a:t>La convention </a:t>
            </a:r>
            <a:r>
              <a:rPr lang="fr-FR" sz="2500" dirty="0" smtClean="0">
                <a:latin typeface="Century Gothic" panose="020B0502020202020204" pitchFamily="34" charset="0"/>
              </a:rPr>
              <a:t>à </a:t>
            </a:r>
            <a:r>
              <a:rPr lang="fr-FR" sz="2500" dirty="0">
                <a:latin typeface="Century Gothic" panose="020B0502020202020204" pitchFamily="34" charset="0"/>
              </a:rPr>
              <a:t>s</a:t>
            </a:r>
            <a:r>
              <a:rPr lang="fr-FR" sz="2500" dirty="0" smtClean="0">
                <a:latin typeface="Century Gothic" panose="020B0502020202020204" pitchFamily="34" charset="0"/>
              </a:rPr>
              <a:t>igner avec le CDG 30 pour les collectivités affiliées et non affiliées</a:t>
            </a:r>
          </a:p>
          <a:p>
            <a:pPr algn="just"/>
            <a:endParaRPr lang="fr-FR" sz="2000" dirty="0">
              <a:latin typeface="Century Gothic" panose="020B0502020202020204" pitchFamily="34" charset="0"/>
            </a:endParaRPr>
          </a:p>
          <a:p>
            <a:pPr algn="just"/>
            <a:r>
              <a:rPr lang="fr-FR" sz="2500" dirty="0" smtClean="0">
                <a:latin typeface="Century Gothic" panose="020B0502020202020204" pitchFamily="34" charset="0"/>
              </a:rPr>
              <a:t>Un modèle </a:t>
            </a:r>
            <a:r>
              <a:rPr lang="fr-FR" sz="2500" b="1" dirty="0">
                <a:latin typeface="Century Gothic" panose="020B0502020202020204" pitchFamily="34" charset="0"/>
              </a:rPr>
              <a:t>de délibération </a:t>
            </a:r>
            <a:r>
              <a:rPr lang="fr-FR" sz="2500" dirty="0">
                <a:latin typeface="Century Gothic" panose="020B0502020202020204" pitchFamily="34" charset="0"/>
              </a:rPr>
              <a:t>d'adhésion à la MPO </a:t>
            </a:r>
            <a:endParaRPr lang="fr-FR" sz="2500" dirty="0" smtClean="0">
              <a:latin typeface="Century Gothic" panose="020B0502020202020204" pitchFamily="34" charset="0"/>
            </a:endParaRPr>
          </a:p>
          <a:p>
            <a:pPr algn="just"/>
            <a:endParaRPr lang="fr-FR" sz="2000" dirty="0">
              <a:latin typeface="Century Gothic" panose="020B0502020202020204" pitchFamily="34" charset="0"/>
            </a:endParaRPr>
          </a:p>
          <a:p>
            <a:pPr algn="just"/>
            <a:r>
              <a:rPr lang="fr-FR" sz="2500" dirty="0" smtClean="0">
                <a:latin typeface="Century Gothic" panose="020B0502020202020204" pitchFamily="34" charset="0"/>
              </a:rPr>
              <a:t>La </a:t>
            </a:r>
            <a:r>
              <a:rPr lang="fr-FR" sz="2500" b="1" dirty="0" smtClean="0">
                <a:latin typeface="Century Gothic" panose="020B0502020202020204" pitchFamily="34" charset="0"/>
              </a:rPr>
              <a:t>plaquette de communication </a:t>
            </a:r>
            <a:r>
              <a:rPr lang="fr-FR" sz="2500" dirty="0" smtClean="0">
                <a:latin typeface="Century Gothic" panose="020B0502020202020204" pitchFamily="34" charset="0"/>
              </a:rPr>
              <a:t>de la FNCDG</a:t>
            </a:r>
          </a:p>
          <a:p>
            <a:pPr algn="just"/>
            <a:endParaRPr lang="fr-FR" sz="2000" dirty="0">
              <a:latin typeface="Century Gothic" panose="020B0502020202020204" pitchFamily="34" charset="0"/>
            </a:endParaRPr>
          </a:p>
          <a:p>
            <a:pPr algn="just"/>
            <a:r>
              <a:rPr lang="fr-FR" sz="2500" b="1" dirty="0" smtClean="0">
                <a:latin typeface="Century Gothic" panose="020B0502020202020204" pitchFamily="34" charset="0"/>
              </a:rPr>
              <a:t>La charte </a:t>
            </a:r>
            <a:r>
              <a:rPr lang="fr-FR" sz="2500" dirty="0">
                <a:latin typeface="Century Gothic" panose="020B0502020202020204" pitchFamily="34" charset="0"/>
              </a:rPr>
              <a:t>des </a:t>
            </a:r>
            <a:r>
              <a:rPr lang="fr-FR" sz="2500" dirty="0" smtClean="0">
                <a:latin typeface="Century Gothic" panose="020B0502020202020204" pitchFamily="34" charset="0"/>
              </a:rPr>
              <a:t>médiateurs</a:t>
            </a:r>
          </a:p>
          <a:p>
            <a:pPr marL="0" indent="0" algn="just">
              <a:buNone/>
            </a:pPr>
            <a:r>
              <a:rPr lang="fr-FR" sz="2500" dirty="0" smtClean="0">
                <a:latin typeface="Century Gothic" panose="020B0502020202020204" pitchFamily="34" charset="0"/>
              </a:rPr>
              <a:t> </a:t>
            </a:r>
          </a:p>
          <a:p>
            <a:pPr algn="just"/>
            <a:r>
              <a:rPr lang="fr-FR" sz="2500" b="1" dirty="0" smtClean="0">
                <a:latin typeface="Century Gothic" panose="020B0502020202020204" pitchFamily="34" charset="0"/>
              </a:rPr>
              <a:t>Le diaporama </a:t>
            </a:r>
            <a:r>
              <a:rPr lang="fr-FR" sz="2500" dirty="0" smtClean="0">
                <a:latin typeface="Century Gothic" panose="020B0502020202020204" pitchFamily="34" charset="0"/>
              </a:rPr>
              <a:t>de présentation du dispositif</a:t>
            </a:r>
            <a:endParaRPr lang="fr-FR" sz="2500" dirty="0">
              <a:latin typeface="Century Gothic" panose="020B0502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96105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43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1106</TotalTime>
  <Words>679</Words>
  <Application>Microsoft Office PowerPoint</Application>
  <PresentationFormat>Grand écran</PresentationFormat>
  <Paragraphs>87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Wingdings</vt:lpstr>
      <vt:lpstr>Thème Office</vt:lpstr>
      <vt:lpstr>L’expérimentation de la médiation préalable obligatoire</vt:lpstr>
      <vt:lpstr> Qu’est-ce que la médiation? </vt:lpstr>
      <vt:lpstr>Fondements réglementaires</vt:lpstr>
      <vt:lpstr> Pourquoi le recours à la médiation ?</vt:lpstr>
      <vt:lpstr>Les modalités de recours</vt:lpstr>
      <vt:lpstr>Le champ de l’expérimentation: 7 cas (art 1 du décret n°2018-101 du 16 février 2018)</vt:lpstr>
      <vt:lpstr>Le rôle du médiateur</vt:lpstr>
      <vt:lpstr>La mise en œuvre de cette expérimentation</vt:lpstr>
      <vt:lpstr>Les outils à retrouver sur le site Internet du CDG 30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L’expérimentation de la médiation préalable obligatoire</dc:title>
  <dc:creator>Berangere PICARD</dc:creator>
  <cp:lastModifiedBy>Berangere PICARD</cp:lastModifiedBy>
  <cp:revision>60</cp:revision>
  <dcterms:created xsi:type="dcterms:W3CDTF">2018-04-06T11:50:26Z</dcterms:created>
  <dcterms:modified xsi:type="dcterms:W3CDTF">2018-05-28T12:41:09Z</dcterms:modified>
</cp:coreProperties>
</file>