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0" r:id="rId3"/>
    <p:sldId id="259" r:id="rId4"/>
    <p:sldId id="278" r:id="rId5"/>
    <p:sldId id="261" r:id="rId6"/>
    <p:sldId id="263" r:id="rId7"/>
    <p:sldId id="265" r:id="rId8"/>
    <p:sldId id="269" r:id="rId9"/>
    <p:sldId id="271" r:id="rId10"/>
    <p:sldId id="273" r:id="rId11"/>
    <p:sldId id="275" r:id="rId12"/>
    <p:sldId id="277" r:id="rId13"/>
    <p:sldId id="279" r:id="rId14"/>
    <p:sldId id="281" r:id="rId15"/>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73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35484C3-183C-4C31-AC4D-A0E2F081D5CE}" type="doc">
      <dgm:prSet loTypeId="urn:microsoft.com/office/officeart/2005/8/layout/chevron2" loCatId="list" qsTypeId="urn:microsoft.com/office/officeart/2005/8/quickstyle/simple1" qsCatId="simple" csTypeId="urn:microsoft.com/office/officeart/2005/8/colors/colorful4" csCatId="colorful" phldr="1"/>
      <dgm:spPr/>
      <dgm:t>
        <a:bodyPr/>
        <a:lstStyle/>
        <a:p>
          <a:endParaRPr lang="fr-FR"/>
        </a:p>
      </dgm:t>
    </dgm:pt>
    <dgm:pt modelId="{83ABECE3-77A8-4870-9529-03E26BB0AD8B}">
      <dgm:prSet phldrT="[Texte]" custT="1"/>
      <dgm:spPr/>
      <dgm:t>
        <a:bodyPr/>
        <a:lstStyle/>
        <a:p>
          <a:r>
            <a:rPr lang="fr-FR" sz="1400" dirty="0"/>
            <a:t>Réaffectation pour raison de santé</a:t>
          </a:r>
        </a:p>
      </dgm:t>
    </dgm:pt>
    <dgm:pt modelId="{662D880F-956F-4D31-81D2-AA3EA6BE8831}" type="parTrans" cxnId="{93FAEAA2-71D2-49A0-A539-5F5B72B7BCFE}">
      <dgm:prSet/>
      <dgm:spPr/>
      <dgm:t>
        <a:bodyPr/>
        <a:lstStyle/>
        <a:p>
          <a:endParaRPr lang="fr-FR"/>
        </a:p>
      </dgm:t>
    </dgm:pt>
    <dgm:pt modelId="{5C5CDFD6-3DBB-4322-9A28-14EB8DFD2BA7}" type="sibTrans" cxnId="{93FAEAA2-71D2-49A0-A539-5F5B72B7BCFE}">
      <dgm:prSet/>
      <dgm:spPr/>
      <dgm:t>
        <a:bodyPr/>
        <a:lstStyle/>
        <a:p>
          <a:endParaRPr lang="fr-FR"/>
        </a:p>
      </dgm:t>
    </dgm:pt>
    <dgm:pt modelId="{F9B366DC-B654-4BBA-ADFA-8BE4901126A0}">
      <dgm:prSet phldrT="[Texte]"/>
      <dgm:spPr/>
      <dgm:t>
        <a:bodyPr/>
        <a:lstStyle/>
        <a:p>
          <a:r>
            <a:rPr lang="fr-FR" dirty="0"/>
            <a:t>Médecin du travail: Restrictions d’aptitude ou inaptitude au poste</a:t>
          </a:r>
        </a:p>
      </dgm:t>
    </dgm:pt>
    <dgm:pt modelId="{6914628D-1689-4B72-AFEA-529D27B4EEF2}" type="parTrans" cxnId="{32F239C3-CAA4-4C26-94D4-BD58401B88CD}">
      <dgm:prSet/>
      <dgm:spPr/>
      <dgm:t>
        <a:bodyPr/>
        <a:lstStyle/>
        <a:p>
          <a:endParaRPr lang="fr-FR"/>
        </a:p>
      </dgm:t>
    </dgm:pt>
    <dgm:pt modelId="{E7D2775A-36FB-4EF6-A267-4CA611543D45}" type="sibTrans" cxnId="{32F239C3-CAA4-4C26-94D4-BD58401B88CD}">
      <dgm:prSet/>
      <dgm:spPr/>
      <dgm:t>
        <a:bodyPr/>
        <a:lstStyle/>
        <a:p>
          <a:endParaRPr lang="fr-FR"/>
        </a:p>
      </dgm:t>
    </dgm:pt>
    <dgm:pt modelId="{A05D6683-8527-4581-AB75-88E10329695C}">
      <dgm:prSet phldrT="[Texte]"/>
      <dgm:spPr/>
      <dgm:t>
        <a:bodyPr/>
        <a:lstStyle/>
        <a:p>
          <a:r>
            <a:rPr lang="fr-FR" dirty="0"/>
            <a:t>Reclassement non statutaire</a:t>
          </a:r>
        </a:p>
      </dgm:t>
    </dgm:pt>
    <dgm:pt modelId="{59B3CC57-F09A-45A2-ABF1-D52F11F2B9C3}" type="parTrans" cxnId="{A23D5F45-62E9-4608-8186-5064F8A19A30}">
      <dgm:prSet/>
      <dgm:spPr/>
      <dgm:t>
        <a:bodyPr/>
        <a:lstStyle/>
        <a:p>
          <a:endParaRPr lang="fr-FR"/>
        </a:p>
      </dgm:t>
    </dgm:pt>
    <dgm:pt modelId="{8DE5A886-F6C3-494A-AC69-8F3662AAA2E2}" type="sibTrans" cxnId="{A23D5F45-62E9-4608-8186-5064F8A19A30}">
      <dgm:prSet/>
      <dgm:spPr/>
      <dgm:t>
        <a:bodyPr/>
        <a:lstStyle/>
        <a:p>
          <a:endParaRPr lang="fr-FR"/>
        </a:p>
      </dgm:t>
    </dgm:pt>
    <dgm:pt modelId="{722AB514-2FCF-41E5-A1B0-6543E0985D7B}">
      <dgm:prSet phldrT="[Texte]"/>
      <dgm:spPr/>
      <dgm:t>
        <a:bodyPr/>
        <a:lstStyle/>
        <a:p>
          <a:r>
            <a:rPr lang="fr-FR" dirty="0"/>
            <a:t>Comité médical: Inaptitude à la fonction</a:t>
          </a:r>
        </a:p>
      </dgm:t>
    </dgm:pt>
    <dgm:pt modelId="{ECB8F131-507A-4A92-8856-D6C39611FC0A}" type="parTrans" cxnId="{DE1CC64F-8B30-4483-A9F7-18A9FB861164}">
      <dgm:prSet/>
      <dgm:spPr/>
      <dgm:t>
        <a:bodyPr/>
        <a:lstStyle/>
        <a:p>
          <a:endParaRPr lang="fr-FR"/>
        </a:p>
      </dgm:t>
    </dgm:pt>
    <dgm:pt modelId="{08A0C46E-8BF0-48E4-824D-7C43A79E7C26}" type="sibTrans" cxnId="{DE1CC64F-8B30-4483-A9F7-18A9FB861164}">
      <dgm:prSet/>
      <dgm:spPr/>
      <dgm:t>
        <a:bodyPr/>
        <a:lstStyle/>
        <a:p>
          <a:endParaRPr lang="fr-FR"/>
        </a:p>
      </dgm:t>
    </dgm:pt>
    <dgm:pt modelId="{23FD9176-51DD-46A2-9513-18CB7134E982}">
      <dgm:prSet phldrT="[Texte]"/>
      <dgm:spPr/>
      <dgm:t>
        <a:bodyPr/>
        <a:lstStyle/>
        <a:p>
          <a:r>
            <a:rPr lang="fr-FR" dirty="0"/>
            <a:t>Reclassement statutaire</a:t>
          </a:r>
        </a:p>
      </dgm:t>
    </dgm:pt>
    <dgm:pt modelId="{ADA614DB-7494-417B-B0A8-6583159F8FE2}" type="parTrans" cxnId="{80E4EF09-0DD3-4C00-819A-E47458A3F246}">
      <dgm:prSet/>
      <dgm:spPr/>
      <dgm:t>
        <a:bodyPr/>
        <a:lstStyle/>
        <a:p>
          <a:endParaRPr lang="fr-FR"/>
        </a:p>
      </dgm:t>
    </dgm:pt>
    <dgm:pt modelId="{E4C8F004-AF82-488D-8F34-D768FF39BDFC}" type="sibTrans" cxnId="{80E4EF09-0DD3-4C00-819A-E47458A3F246}">
      <dgm:prSet/>
      <dgm:spPr/>
      <dgm:t>
        <a:bodyPr/>
        <a:lstStyle/>
        <a:p>
          <a:endParaRPr lang="fr-FR"/>
        </a:p>
      </dgm:t>
    </dgm:pt>
    <dgm:pt modelId="{5CAF80F9-888B-48F4-98B9-D0C8DA84498D}">
      <dgm:prSet phldrT="[Texte]"/>
      <dgm:spPr/>
      <dgm:t>
        <a:bodyPr/>
        <a:lstStyle/>
        <a:p>
          <a:r>
            <a:rPr lang="fr-FR" dirty="0"/>
            <a:t>RH: Changement d’affectation en interne </a:t>
          </a:r>
        </a:p>
      </dgm:t>
    </dgm:pt>
    <dgm:pt modelId="{AB601048-8650-4495-9820-8B4885FA18A8}" type="parTrans" cxnId="{CD4932E7-DBE1-4EDA-90B6-DB3C69D69F0C}">
      <dgm:prSet/>
      <dgm:spPr/>
      <dgm:t>
        <a:bodyPr/>
        <a:lstStyle/>
        <a:p>
          <a:endParaRPr lang="fr-FR"/>
        </a:p>
      </dgm:t>
    </dgm:pt>
    <dgm:pt modelId="{9263A11E-0694-4F96-B6E1-8928D0B56A6E}" type="sibTrans" cxnId="{CD4932E7-DBE1-4EDA-90B6-DB3C69D69F0C}">
      <dgm:prSet/>
      <dgm:spPr/>
      <dgm:t>
        <a:bodyPr/>
        <a:lstStyle/>
        <a:p>
          <a:endParaRPr lang="fr-FR"/>
        </a:p>
      </dgm:t>
    </dgm:pt>
    <dgm:pt modelId="{7A4ABC8D-86A5-4897-B795-31D8ABFEC061}">
      <dgm:prSet/>
      <dgm:spPr/>
      <dgm:t>
        <a:bodyPr/>
        <a:lstStyle/>
        <a:p>
          <a:r>
            <a:rPr lang="fr-FR" dirty="0"/>
            <a:t>Comité médical: Inaptitude à la fonction</a:t>
          </a:r>
        </a:p>
      </dgm:t>
    </dgm:pt>
    <dgm:pt modelId="{0ED7080C-4284-49D4-B5E9-6D05D30D5352}" type="parTrans" cxnId="{462F4550-5136-4C6B-8897-8D97585EEC93}">
      <dgm:prSet/>
      <dgm:spPr/>
      <dgm:t>
        <a:bodyPr/>
        <a:lstStyle/>
        <a:p>
          <a:endParaRPr lang="fr-FR"/>
        </a:p>
      </dgm:t>
    </dgm:pt>
    <dgm:pt modelId="{610B7FF3-4649-4687-A891-A214840BECD4}" type="sibTrans" cxnId="{462F4550-5136-4C6B-8897-8D97585EEC93}">
      <dgm:prSet/>
      <dgm:spPr/>
      <dgm:t>
        <a:bodyPr/>
        <a:lstStyle/>
        <a:p>
          <a:endParaRPr lang="fr-FR"/>
        </a:p>
      </dgm:t>
    </dgm:pt>
    <dgm:pt modelId="{2DE7C70A-0A74-42B3-AE4B-4346F11552BC}">
      <dgm:prSet/>
      <dgm:spPr/>
      <dgm:t>
        <a:bodyPr/>
        <a:lstStyle/>
        <a:p>
          <a:r>
            <a:rPr lang="fr-FR" dirty="0"/>
            <a:t>RH: Changement d’affectation en interne pouvant correspondre à un changement de métier (fonction)</a:t>
          </a:r>
        </a:p>
      </dgm:t>
    </dgm:pt>
    <dgm:pt modelId="{837A0F1F-3AC6-4867-9CFD-99B7CA9537D1}" type="parTrans" cxnId="{3D026649-CBB0-44AC-945B-F61F701B1DC9}">
      <dgm:prSet/>
      <dgm:spPr/>
      <dgm:t>
        <a:bodyPr/>
        <a:lstStyle/>
        <a:p>
          <a:endParaRPr lang="fr-FR"/>
        </a:p>
      </dgm:t>
    </dgm:pt>
    <dgm:pt modelId="{53204697-19CB-4694-9F2A-BC214213BEB0}" type="sibTrans" cxnId="{3D026649-CBB0-44AC-945B-F61F701B1DC9}">
      <dgm:prSet/>
      <dgm:spPr/>
      <dgm:t>
        <a:bodyPr/>
        <a:lstStyle/>
        <a:p>
          <a:endParaRPr lang="fr-FR"/>
        </a:p>
      </dgm:t>
    </dgm:pt>
    <dgm:pt modelId="{95C51F5E-DB36-41E0-8BAB-3670F9F96180}">
      <dgm:prSet/>
      <dgm:spPr/>
      <dgm:t>
        <a:bodyPr/>
        <a:lstStyle/>
        <a:p>
          <a:r>
            <a:rPr lang="fr-FR" dirty="0"/>
            <a:t>RH: Maintien du grade antérieur de l’agent  </a:t>
          </a:r>
        </a:p>
      </dgm:t>
    </dgm:pt>
    <dgm:pt modelId="{5B0F4C74-90A1-492F-AABA-76CA5E2A9B49}" type="parTrans" cxnId="{F235BED7-1FE0-4306-885A-AE58E73A6847}">
      <dgm:prSet/>
      <dgm:spPr/>
      <dgm:t>
        <a:bodyPr/>
        <a:lstStyle/>
        <a:p>
          <a:endParaRPr lang="fr-FR"/>
        </a:p>
      </dgm:t>
    </dgm:pt>
    <dgm:pt modelId="{4E770717-B7D8-4DF6-A839-69C82EC5F910}" type="sibTrans" cxnId="{F235BED7-1FE0-4306-885A-AE58E73A6847}">
      <dgm:prSet/>
      <dgm:spPr/>
      <dgm:t>
        <a:bodyPr/>
        <a:lstStyle/>
        <a:p>
          <a:endParaRPr lang="fr-FR"/>
        </a:p>
      </dgm:t>
    </dgm:pt>
    <dgm:pt modelId="{73DD59F8-74AD-410E-AB4D-058EF63FD615}">
      <dgm:prSet/>
      <dgm:spPr/>
      <dgm:t>
        <a:bodyPr/>
        <a:lstStyle/>
        <a:p>
          <a:r>
            <a:rPr lang="fr-FR" dirty="0"/>
            <a:t>RH: Changement d’affectation en interne correspondant à un changement de métier (fonction)</a:t>
          </a:r>
        </a:p>
      </dgm:t>
    </dgm:pt>
    <dgm:pt modelId="{CEA55448-DADE-443D-A8FE-EAE6ED1ED889}" type="parTrans" cxnId="{0A7B55FF-8AEF-4808-9C29-333221E4300D}">
      <dgm:prSet/>
      <dgm:spPr/>
      <dgm:t>
        <a:bodyPr/>
        <a:lstStyle/>
        <a:p>
          <a:endParaRPr lang="fr-FR"/>
        </a:p>
      </dgm:t>
    </dgm:pt>
    <dgm:pt modelId="{924165A3-CCE5-4A4D-AB44-329D16E02E03}" type="sibTrans" cxnId="{0A7B55FF-8AEF-4808-9C29-333221E4300D}">
      <dgm:prSet/>
      <dgm:spPr/>
      <dgm:t>
        <a:bodyPr/>
        <a:lstStyle/>
        <a:p>
          <a:endParaRPr lang="fr-FR"/>
        </a:p>
      </dgm:t>
    </dgm:pt>
    <dgm:pt modelId="{1250E73E-C7A5-4788-B208-1F21870B8672}">
      <dgm:prSet phldrT="[Texte]"/>
      <dgm:spPr/>
      <dgm:t>
        <a:bodyPr/>
        <a:lstStyle/>
        <a:p>
          <a:r>
            <a:rPr lang="fr-FR" dirty="0"/>
            <a:t>RH / agent: Demande de reclassement</a:t>
          </a:r>
        </a:p>
      </dgm:t>
    </dgm:pt>
    <dgm:pt modelId="{8E24507E-E8B1-4F16-8F42-704ACDF49CCB}" type="parTrans" cxnId="{7F140029-1D6B-478D-A356-9DF6C29C0CA4}">
      <dgm:prSet/>
      <dgm:spPr/>
      <dgm:t>
        <a:bodyPr/>
        <a:lstStyle/>
        <a:p>
          <a:endParaRPr lang="fr-FR"/>
        </a:p>
      </dgm:t>
    </dgm:pt>
    <dgm:pt modelId="{D14EFAB4-92A3-4968-9C21-81795EE7DCCC}" type="sibTrans" cxnId="{7F140029-1D6B-478D-A356-9DF6C29C0CA4}">
      <dgm:prSet/>
      <dgm:spPr/>
      <dgm:t>
        <a:bodyPr/>
        <a:lstStyle/>
        <a:p>
          <a:endParaRPr lang="fr-FR"/>
        </a:p>
      </dgm:t>
    </dgm:pt>
    <dgm:pt modelId="{368320E8-24F2-4203-9130-699B24F0FFBD}" type="pres">
      <dgm:prSet presAssocID="{835484C3-183C-4C31-AC4D-A0E2F081D5CE}" presName="linearFlow" presStyleCnt="0">
        <dgm:presLayoutVars>
          <dgm:dir/>
          <dgm:animLvl val="lvl"/>
          <dgm:resizeHandles val="exact"/>
        </dgm:presLayoutVars>
      </dgm:prSet>
      <dgm:spPr/>
      <dgm:t>
        <a:bodyPr/>
        <a:lstStyle/>
        <a:p>
          <a:endParaRPr lang="fr-FR"/>
        </a:p>
      </dgm:t>
    </dgm:pt>
    <dgm:pt modelId="{15133A7F-702B-4528-9A35-7698F924C0DD}" type="pres">
      <dgm:prSet presAssocID="{83ABECE3-77A8-4870-9529-03E26BB0AD8B}" presName="composite" presStyleCnt="0"/>
      <dgm:spPr/>
    </dgm:pt>
    <dgm:pt modelId="{8BEF4DF1-1BE8-4A1F-9D1D-8EAE6DE89AEB}" type="pres">
      <dgm:prSet presAssocID="{83ABECE3-77A8-4870-9529-03E26BB0AD8B}" presName="parentText" presStyleLbl="alignNode1" presStyleIdx="0" presStyleCnt="3">
        <dgm:presLayoutVars>
          <dgm:chMax val="1"/>
          <dgm:bulletEnabled val="1"/>
        </dgm:presLayoutVars>
      </dgm:prSet>
      <dgm:spPr/>
      <dgm:t>
        <a:bodyPr/>
        <a:lstStyle/>
        <a:p>
          <a:endParaRPr lang="fr-FR"/>
        </a:p>
      </dgm:t>
    </dgm:pt>
    <dgm:pt modelId="{EC8D3516-FCA2-4EE1-A712-CC2804EAE933}" type="pres">
      <dgm:prSet presAssocID="{83ABECE3-77A8-4870-9529-03E26BB0AD8B}" presName="descendantText" presStyleLbl="alignAcc1" presStyleIdx="0" presStyleCnt="3" custLinFactNeighborX="-423" custLinFactNeighborY="2879">
        <dgm:presLayoutVars>
          <dgm:bulletEnabled val="1"/>
        </dgm:presLayoutVars>
      </dgm:prSet>
      <dgm:spPr/>
      <dgm:t>
        <a:bodyPr/>
        <a:lstStyle/>
        <a:p>
          <a:endParaRPr lang="fr-FR"/>
        </a:p>
      </dgm:t>
    </dgm:pt>
    <dgm:pt modelId="{1D1B7FED-C446-4647-A212-D9CFA7249368}" type="pres">
      <dgm:prSet presAssocID="{5C5CDFD6-3DBB-4322-9A28-14EB8DFD2BA7}" presName="sp" presStyleCnt="0"/>
      <dgm:spPr/>
    </dgm:pt>
    <dgm:pt modelId="{BFB0892F-CFBD-444F-9299-A44E4DCD0DA7}" type="pres">
      <dgm:prSet presAssocID="{A05D6683-8527-4581-AB75-88E10329695C}" presName="composite" presStyleCnt="0"/>
      <dgm:spPr/>
    </dgm:pt>
    <dgm:pt modelId="{7C2A122E-04C1-4CB9-8EE4-F6C934172315}" type="pres">
      <dgm:prSet presAssocID="{A05D6683-8527-4581-AB75-88E10329695C}" presName="parentText" presStyleLbl="alignNode1" presStyleIdx="1" presStyleCnt="3">
        <dgm:presLayoutVars>
          <dgm:chMax val="1"/>
          <dgm:bulletEnabled val="1"/>
        </dgm:presLayoutVars>
      </dgm:prSet>
      <dgm:spPr/>
      <dgm:t>
        <a:bodyPr/>
        <a:lstStyle/>
        <a:p>
          <a:endParaRPr lang="fr-FR"/>
        </a:p>
      </dgm:t>
    </dgm:pt>
    <dgm:pt modelId="{E95AFCB2-E083-408F-B6BC-CEC240FCACC2}" type="pres">
      <dgm:prSet presAssocID="{A05D6683-8527-4581-AB75-88E10329695C}" presName="descendantText" presStyleLbl="alignAcc1" presStyleIdx="1" presStyleCnt="3">
        <dgm:presLayoutVars>
          <dgm:bulletEnabled val="1"/>
        </dgm:presLayoutVars>
      </dgm:prSet>
      <dgm:spPr/>
      <dgm:t>
        <a:bodyPr/>
        <a:lstStyle/>
        <a:p>
          <a:endParaRPr lang="fr-FR"/>
        </a:p>
      </dgm:t>
    </dgm:pt>
    <dgm:pt modelId="{58488880-D571-4250-BCC3-933B3100B806}" type="pres">
      <dgm:prSet presAssocID="{8DE5A886-F6C3-494A-AC69-8F3662AAA2E2}" presName="sp" presStyleCnt="0"/>
      <dgm:spPr/>
    </dgm:pt>
    <dgm:pt modelId="{0669A1E4-D1FD-4985-96FE-08AD10ADCDA9}" type="pres">
      <dgm:prSet presAssocID="{23FD9176-51DD-46A2-9513-18CB7134E982}" presName="composite" presStyleCnt="0"/>
      <dgm:spPr/>
    </dgm:pt>
    <dgm:pt modelId="{4691737E-23CB-48CC-9908-C1F87CE90CFB}" type="pres">
      <dgm:prSet presAssocID="{23FD9176-51DD-46A2-9513-18CB7134E982}" presName="parentText" presStyleLbl="alignNode1" presStyleIdx="2" presStyleCnt="3">
        <dgm:presLayoutVars>
          <dgm:chMax val="1"/>
          <dgm:bulletEnabled val="1"/>
        </dgm:presLayoutVars>
      </dgm:prSet>
      <dgm:spPr/>
      <dgm:t>
        <a:bodyPr/>
        <a:lstStyle/>
        <a:p>
          <a:endParaRPr lang="fr-FR"/>
        </a:p>
      </dgm:t>
    </dgm:pt>
    <dgm:pt modelId="{E1FC3E3F-1E54-4FC5-B5BC-8E6D83366752}" type="pres">
      <dgm:prSet presAssocID="{23FD9176-51DD-46A2-9513-18CB7134E982}" presName="descendantText" presStyleLbl="alignAcc1" presStyleIdx="2" presStyleCnt="3">
        <dgm:presLayoutVars>
          <dgm:bulletEnabled val="1"/>
        </dgm:presLayoutVars>
      </dgm:prSet>
      <dgm:spPr/>
      <dgm:t>
        <a:bodyPr/>
        <a:lstStyle/>
        <a:p>
          <a:endParaRPr lang="fr-FR"/>
        </a:p>
      </dgm:t>
    </dgm:pt>
  </dgm:ptLst>
  <dgm:cxnLst>
    <dgm:cxn modelId="{462F4550-5136-4C6B-8897-8D97585EEC93}" srcId="{A05D6683-8527-4581-AB75-88E10329695C}" destId="{7A4ABC8D-86A5-4897-B795-31D8ABFEC061}" srcOrd="0" destOrd="0" parTransId="{0ED7080C-4284-49D4-B5E9-6D05D30D5352}" sibTransId="{610B7FF3-4649-4687-A891-A214840BECD4}"/>
    <dgm:cxn modelId="{F235BED7-1FE0-4306-885A-AE58E73A6847}" srcId="{A05D6683-8527-4581-AB75-88E10329695C}" destId="{95C51F5E-DB36-41E0-8BAB-3670F9F96180}" srcOrd="2" destOrd="0" parTransId="{5B0F4C74-90A1-492F-AABA-76CA5E2A9B49}" sibTransId="{4E770717-B7D8-4DF6-A839-69C82EC5F910}"/>
    <dgm:cxn modelId="{46691C71-3F02-4DB4-AA28-1B5A49DC57D6}" type="presOf" srcId="{7A4ABC8D-86A5-4897-B795-31D8ABFEC061}" destId="{E95AFCB2-E083-408F-B6BC-CEC240FCACC2}" srcOrd="0" destOrd="0" presId="urn:microsoft.com/office/officeart/2005/8/layout/chevron2"/>
    <dgm:cxn modelId="{32F239C3-CAA4-4C26-94D4-BD58401B88CD}" srcId="{83ABECE3-77A8-4870-9529-03E26BB0AD8B}" destId="{F9B366DC-B654-4BBA-ADFA-8BE4901126A0}" srcOrd="0" destOrd="0" parTransId="{6914628D-1689-4B72-AFEA-529D27B4EEF2}" sibTransId="{E7D2775A-36FB-4EF6-A267-4CA611543D45}"/>
    <dgm:cxn modelId="{CC94F299-7125-484E-9449-BF9BE29E8EDF}" type="presOf" srcId="{73DD59F8-74AD-410E-AB4D-058EF63FD615}" destId="{E1FC3E3F-1E54-4FC5-B5BC-8E6D83366752}" srcOrd="0" destOrd="2" presId="urn:microsoft.com/office/officeart/2005/8/layout/chevron2"/>
    <dgm:cxn modelId="{7F140029-1D6B-478D-A356-9DF6C29C0CA4}" srcId="{23FD9176-51DD-46A2-9513-18CB7134E982}" destId="{1250E73E-C7A5-4788-B208-1F21870B8672}" srcOrd="1" destOrd="0" parTransId="{8E24507E-E8B1-4F16-8F42-704ACDF49CCB}" sibTransId="{D14EFAB4-92A3-4968-9C21-81795EE7DCCC}"/>
    <dgm:cxn modelId="{CC328751-14DC-42DB-A818-8438F6F5400F}" type="presOf" srcId="{835484C3-183C-4C31-AC4D-A0E2F081D5CE}" destId="{368320E8-24F2-4203-9130-699B24F0FFBD}" srcOrd="0" destOrd="0" presId="urn:microsoft.com/office/officeart/2005/8/layout/chevron2"/>
    <dgm:cxn modelId="{959862BF-B438-49C5-A424-9D29E29E8A05}" type="presOf" srcId="{2DE7C70A-0A74-42B3-AE4B-4346F11552BC}" destId="{E95AFCB2-E083-408F-B6BC-CEC240FCACC2}" srcOrd="0" destOrd="1" presId="urn:microsoft.com/office/officeart/2005/8/layout/chevron2"/>
    <dgm:cxn modelId="{4089DF51-FD5B-4734-BA1E-5E0073B7DC52}" type="presOf" srcId="{23FD9176-51DD-46A2-9513-18CB7134E982}" destId="{4691737E-23CB-48CC-9908-C1F87CE90CFB}" srcOrd="0" destOrd="0" presId="urn:microsoft.com/office/officeart/2005/8/layout/chevron2"/>
    <dgm:cxn modelId="{EB02AEAD-F7DA-4E20-BD81-84CB7DCF7E9C}" type="presOf" srcId="{722AB514-2FCF-41E5-A1B0-6543E0985D7B}" destId="{E1FC3E3F-1E54-4FC5-B5BC-8E6D83366752}" srcOrd="0" destOrd="0" presId="urn:microsoft.com/office/officeart/2005/8/layout/chevron2"/>
    <dgm:cxn modelId="{80E4EF09-0DD3-4C00-819A-E47458A3F246}" srcId="{835484C3-183C-4C31-AC4D-A0E2F081D5CE}" destId="{23FD9176-51DD-46A2-9513-18CB7134E982}" srcOrd="2" destOrd="0" parTransId="{ADA614DB-7494-417B-B0A8-6583159F8FE2}" sibTransId="{E4C8F004-AF82-488D-8F34-D768FF39BDFC}"/>
    <dgm:cxn modelId="{0A7B55FF-8AEF-4808-9C29-333221E4300D}" srcId="{23FD9176-51DD-46A2-9513-18CB7134E982}" destId="{73DD59F8-74AD-410E-AB4D-058EF63FD615}" srcOrd="2" destOrd="0" parTransId="{CEA55448-DADE-443D-A8FE-EAE6ED1ED889}" sibTransId="{924165A3-CCE5-4A4D-AB44-329D16E02E03}"/>
    <dgm:cxn modelId="{A5D71285-F0F3-4F9F-B8CF-0A6487104A13}" type="presOf" srcId="{95C51F5E-DB36-41E0-8BAB-3670F9F96180}" destId="{E95AFCB2-E083-408F-B6BC-CEC240FCACC2}" srcOrd="0" destOrd="2" presId="urn:microsoft.com/office/officeart/2005/8/layout/chevron2"/>
    <dgm:cxn modelId="{321E9C39-9B9E-448F-B448-93557D171D6B}" type="presOf" srcId="{A05D6683-8527-4581-AB75-88E10329695C}" destId="{7C2A122E-04C1-4CB9-8EE4-F6C934172315}" srcOrd="0" destOrd="0" presId="urn:microsoft.com/office/officeart/2005/8/layout/chevron2"/>
    <dgm:cxn modelId="{2483AEB5-1D03-46CD-B500-9C1877F17BB8}" type="presOf" srcId="{F9B366DC-B654-4BBA-ADFA-8BE4901126A0}" destId="{EC8D3516-FCA2-4EE1-A712-CC2804EAE933}" srcOrd="0" destOrd="0" presId="urn:microsoft.com/office/officeart/2005/8/layout/chevron2"/>
    <dgm:cxn modelId="{CD4932E7-DBE1-4EDA-90B6-DB3C69D69F0C}" srcId="{83ABECE3-77A8-4870-9529-03E26BB0AD8B}" destId="{5CAF80F9-888B-48F4-98B9-D0C8DA84498D}" srcOrd="1" destOrd="0" parTransId="{AB601048-8650-4495-9820-8B4885FA18A8}" sibTransId="{9263A11E-0694-4F96-B6E1-8928D0B56A6E}"/>
    <dgm:cxn modelId="{A23D5F45-62E9-4608-8186-5064F8A19A30}" srcId="{835484C3-183C-4C31-AC4D-A0E2F081D5CE}" destId="{A05D6683-8527-4581-AB75-88E10329695C}" srcOrd="1" destOrd="0" parTransId="{59B3CC57-F09A-45A2-ABF1-D52F11F2B9C3}" sibTransId="{8DE5A886-F6C3-494A-AC69-8F3662AAA2E2}"/>
    <dgm:cxn modelId="{9A370699-D50C-4886-BB9D-1D853609317A}" type="presOf" srcId="{5CAF80F9-888B-48F4-98B9-D0C8DA84498D}" destId="{EC8D3516-FCA2-4EE1-A712-CC2804EAE933}" srcOrd="0" destOrd="1" presId="urn:microsoft.com/office/officeart/2005/8/layout/chevron2"/>
    <dgm:cxn modelId="{86AD2DC9-53D4-4687-9A33-B264594A7CC6}" type="presOf" srcId="{1250E73E-C7A5-4788-B208-1F21870B8672}" destId="{E1FC3E3F-1E54-4FC5-B5BC-8E6D83366752}" srcOrd="0" destOrd="1" presId="urn:microsoft.com/office/officeart/2005/8/layout/chevron2"/>
    <dgm:cxn modelId="{93FAEAA2-71D2-49A0-A539-5F5B72B7BCFE}" srcId="{835484C3-183C-4C31-AC4D-A0E2F081D5CE}" destId="{83ABECE3-77A8-4870-9529-03E26BB0AD8B}" srcOrd="0" destOrd="0" parTransId="{662D880F-956F-4D31-81D2-AA3EA6BE8831}" sibTransId="{5C5CDFD6-3DBB-4322-9A28-14EB8DFD2BA7}"/>
    <dgm:cxn modelId="{3D026649-CBB0-44AC-945B-F61F701B1DC9}" srcId="{A05D6683-8527-4581-AB75-88E10329695C}" destId="{2DE7C70A-0A74-42B3-AE4B-4346F11552BC}" srcOrd="1" destOrd="0" parTransId="{837A0F1F-3AC6-4867-9CFD-99B7CA9537D1}" sibTransId="{53204697-19CB-4694-9F2A-BC214213BEB0}"/>
    <dgm:cxn modelId="{DE1CC64F-8B30-4483-A9F7-18A9FB861164}" srcId="{23FD9176-51DD-46A2-9513-18CB7134E982}" destId="{722AB514-2FCF-41E5-A1B0-6543E0985D7B}" srcOrd="0" destOrd="0" parTransId="{ECB8F131-507A-4A92-8856-D6C39611FC0A}" sibTransId="{08A0C46E-8BF0-48E4-824D-7C43A79E7C26}"/>
    <dgm:cxn modelId="{B705D0E0-2934-49C0-81D1-E73981C119AD}" type="presOf" srcId="{83ABECE3-77A8-4870-9529-03E26BB0AD8B}" destId="{8BEF4DF1-1BE8-4A1F-9D1D-8EAE6DE89AEB}" srcOrd="0" destOrd="0" presId="urn:microsoft.com/office/officeart/2005/8/layout/chevron2"/>
    <dgm:cxn modelId="{36FE58C5-4B4E-42C2-A3C7-A4F88031816D}" type="presParOf" srcId="{368320E8-24F2-4203-9130-699B24F0FFBD}" destId="{15133A7F-702B-4528-9A35-7698F924C0DD}" srcOrd="0" destOrd="0" presId="urn:microsoft.com/office/officeart/2005/8/layout/chevron2"/>
    <dgm:cxn modelId="{04BF59B2-628B-4F2E-B413-A1ADD8649ECC}" type="presParOf" srcId="{15133A7F-702B-4528-9A35-7698F924C0DD}" destId="{8BEF4DF1-1BE8-4A1F-9D1D-8EAE6DE89AEB}" srcOrd="0" destOrd="0" presId="urn:microsoft.com/office/officeart/2005/8/layout/chevron2"/>
    <dgm:cxn modelId="{19763165-DE1C-41A1-ABED-AC0F85054C02}" type="presParOf" srcId="{15133A7F-702B-4528-9A35-7698F924C0DD}" destId="{EC8D3516-FCA2-4EE1-A712-CC2804EAE933}" srcOrd="1" destOrd="0" presId="urn:microsoft.com/office/officeart/2005/8/layout/chevron2"/>
    <dgm:cxn modelId="{E0615986-989C-4DD5-A9A2-E2AEB7BB653A}" type="presParOf" srcId="{368320E8-24F2-4203-9130-699B24F0FFBD}" destId="{1D1B7FED-C446-4647-A212-D9CFA7249368}" srcOrd="1" destOrd="0" presId="urn:microsoft.com/office/officeart/2005/8/layout/chevron2"/>
    <dgm:cxn modelId="{CB942956-BE0D-42E6-BCEA-285C4B7BDDA2}" type="presParOf" srcId="{368320E8-24F2-4203-9130-699B24F0FFBD}" destId="{BFB0892F-CFBD-444F-9299-A44E4DCD0DA7}" srcOrd="2" destOrd="0" presId="urn:microsoft.com/office/officeart/2005/8/layout/chevron2"/>
    <dgm:cxn modelId="{005F667C-EC4B-4A09-A2B4-135E567CFE6B}" type="presParOf" srcId="{BFB0892F-CFBD-444F-9299-A44E4DCD0DA7}" destId="{7C2A122E-04C1-4CB9-8EE4-F6C934172315}" srcOrd="0" destOrd="0" presId="urn:microsoft.com/office/officeart/2005/8/layout/chevron2"/>
    <dgm:cxn modelId="{4E877745-7B04-4D38-9C49-81262EADF19C}" type="presParOf" srcId="{BFB0892F-CFBD-444F-9299-A44E4DCD0DA7}" destId="{E95AFCB2-E083-408F-B6BC-CEC240FCACC2}" srcOrd="1" destOrd="0" presId="urn:microsoft.com/office/officeart/2005/8/layout/chevron2"/>
    <dgm:cxn modelId="{6D5B1E30-C77F-4B1E-8213-85053E84C566}" type="presParOf" srcId="{368320E8-24F2-4203-9130-699B24F0FFBD}" destId="{58488880-D571-4250-BCC3-933B3100B806}" srcOrd="3" destOrd="0" presId="urn:microsoft.com/office/officeart/2005/8/layout/chevron2"/>
    <dgm:cxn modelId="{330F8CC1-A4E0-47D4-B7CD-9FFDD4D52BA6}" type="presParOf" srcId="{368320E8-24F2-4203-9130-699B24F0FFBD}" destId="{0669A1E4-D1FD-4985-96FE-08AD10ADCDA9}" srcOrd="4" destOrd="0" presId="urn:microsoft.com/office/officeart/2005/8/layout/chevron2"/>
    <dgm:cxn modelId="{251EEC9B-65F5-4091-8DB1-CEE821D50184}" type="presParOf" srcId="{0669A1E4-D1FD-4985-96FE-08AD10ADCDA9}" destId="{4691737E-23CB-48CC-9908-C1F87CE90CFB}" srcOrd="0" destOrd="0" presId="urn:microsoft.com/office/officeart/2005/8/layout/chevron2"/>
    <dgm:cxn modelId="{494A20A0-792B-4E58-AC84-EE6EAE581C21}" type="presParOf" srcId="{0669A1E4-D1FD-4985-96FE-08AD10ADCDA9}" destId="{E1FC3E3F-1E54-4FC5-B5BC-8E6D83366752}"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EF4DF1-1BE8-4A1F-9D1D-8EAE6DE89AEB}">
      <dsp:nvSpPr>
        <dsp:cNvPr id="0" name=""/>
        <dsp:cNvSpPr/>
      </dsp:nvSpPr>
      <dsp:spPr>
        <a:xfrm rot="5400000">
          <a:off x="-236694" y="240770"/>
          <a:ext cx="1577961" cy="1104573"/>
        </a:xfrm>
        <a:prstGeom prst="chevron">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fr-FR" sz="1400" kern="1200" dirty="0"/>
            <a:t>Réaffectation pour raison de santé</a:t>
          </a:r>
        </a:p>
      </dsp:txBody>
      <dsp:txXfrm rot="-5400000">
        <a:off x="1" y="556363"/>
        <a:ext cx="1104573" cy="473388"/>
      </dsp:txXfrm>
    </dsp:sp>
    <dsp:sp modelId="{EC8D3516-FCA2-4EE1-A712-CC2804EAE933}">
      <dsp:nvSpPr>
        <dsp:cNvPr id="0" name=""/>
        <dsp:cNvSpPr/>
      </dsp:nvSpPr>
      <dsp:spPr>
        <a:xfrm rot="5400000">
          <a:off x="2690402" y="-1570117"/>
          <a:ext cx="1026214" cy="4233689"/>
        </a:xfrm>
        <a:prstGeom prst="round2SameRect">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fr-FR" sz="1400" kern="1200" dirty="0"/>
            <a:t>Médecin du travail: Restrictions d’aptitude ou inaptitude au poste</a:t>
          </a:r>
        </a:p>
        <a:p>
          <a:pPr marL="114300" lvl="1" indent="-114300" algn="l" defTabSz="622300">
            <a:lnSpc>
              <a:spcPct val="90000"/>
            </a:lnSpc>
            <a:spcBef>
              <a:spcPct val="0"/>
            </a:spcBef>
            <a:spcAft>
              <a:spcPct val="15000"/>
            </a:spcAft>
            <a:buChar char="••"/>
          </a:pPr>
          <a:r>
            <a:rPr lang="fr-FR" sz="1400" kern="1200" dirty="0"/>
            <a:t>RH: Changement d’affectation en interne </a:t>
          </a:r>
        </a:p>
      </dsp:txBody>
      <dsp:txXfrm rot="-5400000">
        <a:off x="1086665" y="83716"/>
        <a:ext cx="4183593" cy="926022"/>
      </dsp:txXfrm>
    </dsp:sp>
    <dsp:sp modelId="{7C2A122E-04C1-4CB9-8EE4-F6C934172315}">
      <dsp:nvSpPr>
        <dsp:cNvPr id="0" name=""/>
        <dsp:cNvSpPr/>
      </dsp:nvSpPr>
      <dsp:spPr>
        <a:xfrm rot="5400000">
          <a:off x="-236694" y="1624580"/>
          <a:ext cx="1577961" cy="1104573"/>
        </a:xfrm>
        <a:prstGeom prst="chevron">
          <a:avLst/>
        </a:prstGeom>
        <a:solidFill>
          <a:schemeClr val="accent4">
            <a:hueOff val="5197846"/>
            <a:satOff val="-23984"/>
            <a:lumOff val="883"/>
            <a:alphaOff val="0"/>
          </a:schemeClr>
        </a:solidFill>
        <a:ln w="12700" cap="flat" cmpd="sng" algn="ctr">
          <a:solidFill>
            <a:schemeClr val="accent4">
              <a:hueOff val="5197846"/>
              <a:satOff val="-23984"/>
              <a:lumOff val="88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fr-FR" sz="1400" kern="1200" dirty="0"/>
            <a:t>Reclassement non statutaire</a:t>
          </a:r>
        </a:p>
      </dsp:txBody>
      <dsp:txXfrm rot="-5400000">
        <a:off x="1" y="1940173"/>
        <a:ext cx="1104573" cy="473388"/>
      </dsp:txXfrm>
    </dsp:sp>
    <dsp:sp modelId="{E95AFCB2-E083-408F-B6BC-CEC240FCACC2}">
      <dsp:nvSpPr>
        <dsp:cNvPr id="0" name=""/>
        <dsp:cNvSpPr/>
      </dsp:nvSpPr>
      <dsp:spPr>
        <a:xfrm rot="5400000">
          <a:off x="2708580" y="-216120"/>
          <a:ext cx="1025675" cy="4233689"/>
        </a:xfrm>
        <a:prstGeom prst="round2SameRect">
          <a:avLst/>
        </a:prstGeom>
        <a:solidFill>
          <a:schemeClr val="lt1">
            <a:alpha val="90000"/>
            <a:hueOff val="0"/>
            <a:satOff val="0"/>
            <a:lumOff val="0"/>
            <a:alphaOff val="0"/>
          </a:schemeClr>
        </a:solidFill>
        <a:ln w="12700" cap="flat" cmpd="sng" algn="ctr">
          <a:solidFill>
            <a:schemeClr val="accent4">
              <a:hueOff val="5197846"/>
              <a:satOff val="-23984"/>
              <a:lumOff val="883"/>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fr-FR" sz="1400" kern="1200" dirty="0"/>
            <a:t>Comité médical: Inaptitude à la fonction</a:t>
          </a:r>
        </a:p>
        <a:p>
          <a:pPr marL="114300" lvl="1" indent="-114300" algn="l" defTabSz="622300">
            <a:lnSpc>
              <a:spcPct val="90000"/>
            </a:lnSpc>
            <a:spcBef>
              <a:spcPct val="0"/>
            </a:spcBef>
            <a:spcAft>
              <a:spcPct val="15000"/>
            </a:spcAft>
            <a:buChar char="••"/>
          </a:pPr>
          <a:r>
            <a:rPr lang="fr-FR" sz="1400" kern="1200" dirty="0"/>
            <a:t>RH: Changement d’affectation en interne pouvant correspondre à un changement de métier (fonction)</a:t>
          </a:r>
        </a:p>
        <a:p>
          <a:pPr marL="114300" lvl="1" indent="-114300" algn="l" defTabSz="622300">
            <a:lnSpc>
              <a:spcPct val="90000"/>
            </a:lnSpc>
            <a:spcBef>
              <a:spcPct val="0"/>
            </a:spcBef>
            <a:spcAft>
              <a:spcPct val="15000"/>
            </a:spcAft>
            <a:buChar char="••"/>
          </a:pPr>
          <a:r>
            <a:rPr lang="fr-FR" sz="1400" kern="1200" dirty="0"/>
            <a:t>RH: Maintien du grade antérieur de l’agent  </a:t>
          </a:r>
        </a:p>
      </dsp:txBody>
      <dsp:txXfrm rot="-5400000">
        <a:off x="1104574" y="1437955"/>
        <a:ext cx="4183620" cy="925537"/>
      </dsp:txXfrm>
    </dsp:sp>
    <dsp:sp modelId="{4691737E-23CB-48CC-9908-C1F87CE90CFB}">
      <dsp:nvSpPr>
        <dsp:cNvPr id="0" name=""/>
        <dsp:cNvSpPr/>
      </dsp:nvSpPr>
      <dsp:spPr>
        <a:xfrm rot="5400000">
          <a:off x="-236694" y="3008391"/>
          <a:ext cx="1577961" cy="1104573"/>
        </a:xfrm>
        <a:prstGeom prst="chevron">
          <a:avLst/>
        </a:prstGeom>
        <a:solidFill>
          <a:schemeClr val="accent4">
            <a:hueOff val="10395692"/>
            <a:satOff val="-47968"/>
            <a:lumOff val="1765"/>
            <a:alphaOff val="0"/>
          </a:schemeClr>
        </a:solidFill>
        <a:ln w="12700" cap="flat" cmpd="sng" algn="ctr">
          <a:solidFill>
            <a:schemeClr val="accent4">
              <a:hueOff val="10395692"/>
              <a:satOff val="-47968"/>
              <a:lumOff val="176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fr-FR" sz="1400" kern="1200" dirty="0"/>
            <a:t>Reclassement statutaire</a:t>
          </a:r>
        </a:p>
      </dsp:txBody>
      <dsp:txXfrm rot="-5400000">
        <a:off x="1" y="3323984"/>
        <a:ext cx="1104573" cy="473388"/>
      </dsp:txXfrm>
    </dsp:sp>
    <dsp:sp modelId="{E1FC3E3F-1E54-4FC5-B5BC-8E6D83366752}">
      <dsp:nvSpPr>
        <dsp:cNvPr id="0" name=""/>
        <dsp:cNvSpPr/>
      </dsp:nvSpPr>
      <dsp:spPr>
        <a:xfrm rot="5400000">
          <a:off x="2708580" y="1167690"/>
          <a:ext cx="1025675" cy="4233689"/>
        </a:xfrm>
        <a:prstGeom prst="round2SameRect">
          <a:avLst/>
        </a:prstGeom>
        <a:solidFill>
          <a:schemeClr val="lt1">
            <a:alpha val="90000"/>
            <a:hueOff val="0"/>
            <a:satOff val="0"/>
            <a:lumOff val="0"/>
            <a:alphaOff val="0"/>
          </a:schemeClr>
        </a:solidFill>
        <a:ln w="12700" cap="flat" cmpd="sng" algn="ctr">
          <a:solidFill>
            <a:schemeClr val="accent4">
              <a:hueOff val="10395692"/>
              <a:satOff val="-47968"/>
              <a:lumOff val="1765"/>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fr-FR" sz="1400" kern="1200" dirty="0"/>
            <a:t>Comité médical: Inaptitude à la fonction</a:t>
          </a:r>
        </a:p>
        <a:p>
          <a:pPr marL="114300" lvl="1" indent="-114300" algn="l" defTabSz="622300">
            <a:lnSpc>
              <a:spcPct val="90000"/>
            </a:lnSpc>
            <a:spcBef>
              <a:spcPct val="0"/>
            </a:spcBef>
            <a:spcAft>
              <a:spcPct val="15000"/>
            </a:spcAft>
            <a:buChar char="••"/>
          </a:pPr>
          <a:r>
            <a:rPr lang="fr-FR" sz="1400" kern="1200" dirty="0"/>
            <a:t>RH / agent: Demande de reclassement</a:t>
          </a:r>
        </a:p>
        <a:p>
          <a:pPr marL="114300" lvl="1" indent="-114300" algn="l" defTabSz="622300">
            <a:lnSpc>
              <a:spcPct val="90000"/>
            </a:lnSpc>
            <a:spcBef>
              <a:spcPct val="0"/>
            </a:spcBef>
            <a:spcAft>
              <a:spcPct val="15000"/>
            </a:spcAft>
            <a:buChar char="••"/>
          </a:pPr>
          <a:r>
            <a:rPr lang="fr-FR" sz="1400" kern="1200" dirty="0"/>
            <a:t>RH: Changement d’affectation en interne correspondant à un changement de métier (fonction)</a:t>
          </a:r>
        </a:p>
      </dsp:txBody>
      <dsp:txXfrm rot="-5400000">
        <a:off x="1104574" y="2821766"/>
        <a:ext cx="4183620" cy="925537"/>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65837FE5-164C-4247-95E0-9482A011AA0D}" type="datetimeFigureOut">
              <a:rPr lang="fr-FR" smtClean="0"/>
              <a:t>28/05/2018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1C6F0D6-34F9-41FE-A770-81C926E203A2}" type="slidenum">
              <a:rPr lang="fr-FR" smtClean="0"/>
              <a:t>‹N°›</a:t>
            </a:fld>
            <a:endParaRPr lang="fr-FR"/>
          </a:p>
        </p:txBody>
      </p:sp>
    </p:spTree>
    <p:extLst>
      <p:ext uri="{BB962C8B-B14F-4D97-AF65-F5344CB8AC3E}">
        <p14:creationId xmlns:p14="http://schemas.microsoft.com/office/powerpoint/2010/main" val="22743807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5837FE5-164C-4247-95E0-9482A011AA0D}" type="datetimeFigureOut">
              <a:rPr lang="fr-FR" smtClean="0"/>
              <a:t>28/05/2018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1C6F0D6-34F9-41FE-A770-81C926E203A2}" type="slidenum">
              <a:rPr lang="fr-FR" smtClean="0"/>
              <a:t>‹N°›</a:t>
            </a:fld>
            <a:endParaRPr lang="fr-FR"/>
          </a:p>
        </p:txBody>
      </p:sp>
    </p:spTree>
    <p:extLst>
      <p:ext uri="{BB962C8B-B14F-4D97-AF65-F5344CB8AC3E}">
        <p14:creationId xmlns:p14="http://schemas.microsoft.com/office/powerpoint/2010/main" val="36343841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5837FE5-164C-4247-95E0-9482A011AA0D}" type="datetimeFigureOut">
              <a:rPr lang="fr-FR" smtClean="0"/>
              <a:t>28/05/2018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1C6F0D6-34F9-41FE-A770-81C926E203A2}" type="slidenum">
              <a:rPr lang="fr-FR" smtClean="0"/>
              <a:t>‹N°›</a:t>
            </a:fld>
            <a:endParaRPr lang="fr-FR"/>
          </a:p>
        </p:txBody>
      </p:sp>
    </p:spTree>
    <p:extLst>
      <p:ext uri="{BB962C8B-B14F-4D97-AF65-F5344CB8AC3E}">
        <p14:creationId xmlns:p14="http://schemas.microsoft.com/office/powerpoint/2010/main" val="41777759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Sous-titre 2">
    <p:spTree>
      <p:nvGrpSpPr>
        <p:cNvPr id="1" name=""/>
        <p:cNvGrpSpPr/>
        <p:nvPr/>
      </p:nvGrpSpPr>
      <p:grpSpPr>
        <a:xfrm>
          <a:off x="0" y="0"/>
          <a:ext cx="0" cy="0"/>
          <a:chOff x="0" y="0"/>
          <a:chExt cx="0" cy="0"/>
        </a:xfrm>
      </p:grpSpPr>
      <p:sp>
        <p:nvSpPr>
          <p:cNvPr id="2" name="Title 1"/>
          <p:cNvSpPr>
            <a:spLocks noGrp="1"/>
          </p:cNvSpPr>
          <p:nvPr>
            <p:ph type="title"/>
          </p:nvPr>
        </p:nvSpPr>
        <p:spPr>
          <a:xfrm>
            <a:off x="838200" y="1852613"/>
            <a:ext cx="9237717" cy="1325563"/>
          </a:xfrm>
          <a:prstGeom prst="rect">
            <a:avLst/>
          </a:prstGeom>
        </p:spPr>
        <p:txBody>
          <a:bodyPr/>
          <a:lstStyle>
            <a:lvl1pPr>
              <a:defRPr>
                <a:latin typeface="Helvetica Neue" charset="0"/>
                <a:ea typeface="Helvetica Neue" charset="0"/>
                <a:cs typeface="Helvetica Neue" charset="0"/>
              </a:defRPr>
            </a:lvl1pPr>
          </a:lstStyle>
          <a:p>
            <a:r>
              <a:rPr lang="fr-FR" smtClean="0"/>
              <a:t>Cliquez et modifiez le titre</a:t>
            </a:r>
            <a:endParaRPr lang="en-US" dirty="0"/>
          </a:p>
        </p:txBody>
      </p:sp>
      <p:sp>
        <p:nvSpPr>
          <p:cNvPr id="5" name="Date Placeholder 4"/>
          <p:cNvSpPr>
            <a:spLocks noGrp="1"/>
          </p:cNvSpPr>
          <p:nvPr>
            <p:ph type="dt" sz="half" idx="10"/>
          </p:nvPr>
        </p:nvSpPr>
        <p:spPr/>
        <p:txBody>
          <a:bodyPr/>
          <a:lstStyle/>
          <a:p>
            <a:fld id="{A6E3B763-91A0-3548-9B73-8553433C3A72}" type="datetimeFigureOut">
              <a:rPr lang="fr-FR" smtClean="0"/>
              <a:t>28/05/2018</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3AE13946-C36C-CF49-A112-777AF055A602}" type="slidenum">
              <a:rPr lang="fr-FR" smtClean="0"/>
              <a:t>‹N°›</a:t>
            </a:fld>
            <a:endParaRPr lang="fr-FR"/>
          </a:p>
        </p:txBody>
      </p:sp>
      <p:pic>
        <p:nvPicPr>
          <p:cNvPr id="9" name="Imag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349" y="3013948"/>
            <a:ext cx="6833869" cy="3844052"/>
          </a:xfrm>
          <a:prstGeom prst="rect">
            <a:avLst/>
          </a:prstGeom>
        </p:spPr>
      </p:pic>
    </p:spTree>
    <p:extLst>
      <p:ext uri="{BB962C8B-B14F-4D97-AF65-F5344CB8AC3E}">
        <p14:creationId xmlns:p14="http://schemas.microsoft.com/office/powerpoint/2010/main" val="27452272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16" name="Title 1"/>
          <p:cNvSpPr>
            <a:spLocks noGrp="1"/>
          </p:cNvSpPr>
          <p:nvPr>
            <p:ph type="title"/>
          </p:nvPr>
        </p:nvSpPr>
        <p:spPr>
          <a:xfrm>
            <a:off x="838200" y="1852613"/>
            <a:ext cx="9237717" cy="1325563"/>
          </a:xfrm>
          <a:prstGeom prst="rect">
            <a:avLst/>
          </a:prstGeom>
        </p:spPr>
        <p:txBody>
          <a:bodyPr/>
          <a:lstStyle>
            <a:lvl1pPr>
              <a:defRPr>
                <a:latin typeface="Helvetica Neue" charset="0"/>
                <a:ea typeface="Helvetica Neue" charset="0"/>
                <a:cs typeface="Helvetica Neue" charset="0"/>
              </a:defRPr>
            </a:lvl1pPr>
          </a:lstStyle>
          <a:p>
            <a:r>
              <a:rPr lang="fr-FR" smtClean="0"/>
              <a:t>Cliquez et modifiez le titre</a:t>
            </a:r>
            <a:endParaRPr lang="en-US" dirty="0"/>
          </a:p>
        </p:txBody>
      </p:sp>
      <p:sp>
        <p:nvSpPr>
          <p:cNvPr id="18" name="Date Placeholder 4"/>
          <p:cNvSpPr>
            <a:spLocks noGrp="1"/>
          </p:cNvSpPr>
          <p:nvPr>
            <p:ph type="dt" sz="half" idx="10"/>
          </p:nvPr>
        </p:nvSpPr>
        <p:spPr>
          <a:xfrm>
            <a:off x="838200" y="6356352"/>
            <a:ext cx="2743200" cy="365125"/>
          </a:xfrm>
        </p:spPr>
        <p:txBody>
          <a:bodyPr/>
          <a:lstStyle/>
          <a:p>
            <a:fld id="{A6E3B763-91A0-3548-9B73-8553433C3A72}" type="datetimeFigureOut">
              <a:rPr lang="fr-FR" smtClean="0"/>
              <a:t>28/05/2018</a:t>
            </a:fld>
            <a:endParaRPr lang="fr-FR"/>
          </a:p>
        </p:txBody>
      </p:sp>
      <p:sp>
        <p:nvSpPr>
          <p:cNvPr id="20" name="Footer Placeholder 5"/>
          <p:cNvSpPr>
            <a:spLocks noGrp="1"/>
          </p:cNvSpPr>
          <p:nvPr>
            <p:ph type="ftr" sz="quarter" idx="11"/>
          </p:nvPr>
        </p:nvSpPr>
        <p:spPr>
          <a:xfrm>
            <a:off x="4038600" y="6356352"/>
            <a:ext cx="4114800" cy="365125"/>
          </a:xfrm>
        </p:spPr>
        <p:txBody>
          <a:bodyPr/>
          <a:lstStyle/>
          <a:p>
            <a:endParaRPr lang="fr-FR"/>
          </a:p>
        </p:txBody>
      </p:sp>
      <p:sp>
        <p:nvSpPr>
          <p:cNvPr id="21" name="Slide Number Placeholder 6"/>
          <p:cNvSpPr>
            <a:spLocks noGrp="1"/>
          </p:cNvSpPr>
          <p:nvPr>
            <p:ph type="sldNum" sz="quarter" idx="12"/>
          </p:nvPr>
        </p:nvSpPr>
        <p:spPr>
          <a:xfrm>
            <a:off x="8610600" y="6356352"/>
            <a:ext cx="2743200" cy="365125"/>
          </a:xfrm>
        </p:spPr>
        <p:txBody>
          <a:bodyPr/>
          <a:lstStyle/>
          <a:p>
            <a:fld id="{3AE13946-C36C-CF49-A112-777AF055A602}" type="slidenum">
              <a:rPr lang="fr-FR" smtClean="0"/>
              <a:t>‹N°›</a:t>
            </a:fld>
            <a:endParaRPr lang="fr-FR"/>
          </a:p>
        </p:txBody>
      </p:sp>
      <p:pic>
        <p:nvPicPr>
          <p:cNvPr id="22" name="Image 2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349" y="3013948"/>
            <a:ext cx="6833869" cy="3844052"/>
          </a:xfrm>
          <a:prstGeom prst="rect">
            <a:avLst/>
          </a:prstGeom>
        </p:spPr>
      </p:pic>
    </p:spTree>
    <p:extLst>
      <p:ext uri="{BB962C8B-B14F-4D97-AF65-F5344CB8AC3E}">
        <p14:creationId xmlns:p14="http://schemas.microsoft.com/office/powerpoint/2010/main" val="32136747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5837FE5-164C-4247-95E0-9482A011AA0D}" type="datetimeFigureOut">
              <a:rPr lang="fr-FR" smtClean="0"/>
              <a:t>28/05/2018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1C6F0D6-34F9-41FE-A770-81C926E203A2}" type="slidenum">
              <a:rPr lang="fr-FR" smtClean="0"/>
              <a:t>‹N°›</a:t>
            </a:fld>
            <a:endParaRPr lang="fr-FR"/>
          </a:p>
        </p:txBody>
      </p:sp>
    </p:spTree>
    <p:extLst>
      <p:ext uri="{BB962C8B-B14F-4D97-AF65-F5344CB8AC3E}">
        <p14:creationId xmlns:p14="http://schemas.microsoft.com/office/powerpoint/2010/main" val="26431175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65837FE5-164C-4247-95E0-9482A011AA0D}" type="datetimeFigureOut">
              <a:rPr lang="fr-FR" smtClean="0"/>
              <a:t>28/05/2018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1C6F0D6-34F9-41FE-A770-81C926E203A2}" type="slidenum">
              <a:rPr lang="fr-FR" smtClean="0"/>
              <a:t>‹N°›</a:t>
            </a:fld>
            <a:endParaRPr lang="fr-FR"/>
          </a:p>
        </p:txBody>
      </p:sp>
    </p:spTree>
    <p:extLst>
      <p:ext uri="{BB962C8B-B14F-4D97-AF65-F5344CB8AC3E}">
        <p14:creationId xmlns:p14="http://schemas.microsoft.com/office/powerpoint/2010/main" val="8398956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65837FE5-164C-4247-95E0-9482A011AA0D}" type="datetimeFigureOut">
              <a:rPr lang="fr-FR" smtClean="0"/>
              <a:t>28/05/2018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1C6F0D6-34F9-41FE-A770-81C926E203A2}" type="slidenum">
              <a:rPr lang="fr-FR" smtClean="0"/>
              <a:t>‹N°›</a:t>
            </a:fld>
            <a:endParaRPr lang="fr-FR"/>
          </a:p>
        </p:txBody>
      </p:sp>
    </p:spTree>
    <p:extLst>
      <p:ext uri="{BB962C8B-B14F-4D97-AF65-F5344CB8AC3E}">
        <p14:creationId xmlns:p14="http://schemas.microsoft.com/office/powerpoint/2010/main" val="1803817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65837FE5-164C-4247-95E0-9482A011AA0D}" type="datetimeFigureOut">
              <a:rPr lang="fr-FR" smtClean="0"/>
              <a:t>28/05/2018</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11C6F0D6-34F9-41FE-A770-81C926E203A2}" type="slidenum">
              <a:rPr lang="fr-FR" smtClean="0"/>
              <a:t>‹N°›</a:t>
            </a:fld>
            <a:endParaRPr lang="fr-FR"/>
          </a:p>
        </p:txBody>
      </p:sp>
    </p:spTree>
    <p:extLst>
      <p:ext uri="{BB962C8B-B14F-4D97-AF65-F5344CB8AC3E}">
        <p14:creationId xmlns:p14="http://schemas.microsoft.com/office/powerpoint/2010/main" val="20230163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65837FE5-164C-4247-95E0-9482A011AA0D}" type="datetimeFigureOut">
              <a:rPr lang="fr-FR" smtClean="0"/>
              <a:t>28/05/2018</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11C6F0D6-34F9-41FE-A770-81C926E203A2}" type="slidenum">
              <a:rPr lang="fr-FR" smtClean="0"/>
              <a:t>‹N°›</a:t>
            </a:fld>
            <a:endParaRPr lang="fr-FR"/>
          </a:p>
        </p:txBody>
      </p:sp>
    </p:spTree>
    <p:extLst>
      <p:ext uri="{BB962C8B-B14F-4D97-AF65-F5344CB8AC3E}">
        <p14:creationId xmlns:p14="http://schemas.microsoft.com/office/powerpoint/2010/main" val="2363552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65837FE5-164C-4247-95E0-9482A011AA0D}" type="datetimeFigureOut">
              <a:rPr lang="fr-FR" smtClean="0"/>
              <a:t>28/05/2018</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11C6F0D6-34F9-41FE-A770-81C926E203A2}" type="slidenum">
              <a:rPr lang="fr-FR" smtClean="0"/>
              <a:t>‹N°›</a:t>
            </a:fld>
            <a:endParaRPr lang="fr-FR"/>
          </a:p>
        </p:txBody>
      </p:sp>
    </p:spTree>
    <p:extLst>
      <p:ext uri="{BB962C8B-B14F-4D97-AF65-F5344CB8AC3E}">
        <p14:creationId xmlns:p14="http://schemas.microsoft.com/office/powerpoint/2010/main" val="25536275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65837FE5-164C-4247-95E0-9482A011AA0D}" type="datetimeFigureOut">
              <a:rPr lang="fr-FR" smtClean="0"/>
              <a:t>28/05/2018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1C6F0D6-34F9-41FE-A770-81C926E203A2}" type="slidenum">
              <a:rPr lang="fr-FR" smtClean="0"/>
              <a:t>‹N°›</a:t>
            </a:fld>
            <a:endParaRPr lang="fr-FR"/>
          </a:p>
        </p:txBody>
      </p:sp>
    </p:spTree>
    <p:extLst>
      <p:ext uri="{BB962C8B-B14F-4D97-AF65-F5344CB8AC3E}">
        <p14:creationId xmlns:p14="http://schemas.microsoft.com/office/powerpoint/2010/main" val="17781228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65837FE5-164C-4247-95E0-9482A011AA0D}" type="datetimeFigureOut">
              <a:rPr lang="fr-FR" smtClean="0"/>
              <a:t>28/05/2018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1C6F0D6-34F9-41FE-A770-81C926E203A2}" type="slidenum">
              <a:rPr lang="fr-FR" smtClean="0"/>
              <a:t>‹N°›</a:t>
            </a:fld>
            <a:endParaRPr lang="fr-FR"/>
          </a:p>
        </p:txBody>
      </p:sp>
    </p:spTree>
    <p:extLst>
      <p:ext uri="{BB962C8B-B14F-4D97-AF65-F5344CB8AC3E}">
        <p14:creationId xmlns:p14="http://schemas.microsoft.com/office/powerpoint/2010/main" val="38296022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837FE5-164C-4247-95E0-9482A011AA0D}" type="datetimeFigureOut">
              <a:rPr lang="fr-FR" smtClean="0"/>
              <a:t>28/05/2018</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C6F0D6-34F9-41FE-A770-81C926E203A2}" type="slidenum">
              <a:rPr lang="fr-FR" smtClean="0"/>
              <a:t>‹N°›</a:t>
            </a:fld>
            <a:endParaRPr lang="fr-FR"/>
          </a:p>
        </p:txBody>
      </p:sp>
    </p:spTree>
    <p:extLst>
      <p:ext uri="{BB962C8B-B14F-4D97-AF65-F5344CB8AC3E}">
        <p14:creationId xmlns:p14="http://schemas.microsoft.com/office/powerpoint/2010/main" val="1181659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 id="2147483662"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cid:image001.jpg@01D34DC5.6DF7F8A0"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hyperlink" Target="handicap@cdg30.fr" TargetMode="Externa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2191715"/>
            <a:ext cx="9144000" cy="1752488"/>
          </a:xfrm>
        </p:spPr>
        <p:txBody>
          <a:bodyPr>
            <a:normAutofit fontScale="90000"/>
          </a:bodyPr>
          <a:lstStyle/>
          <a:p>
            <a:r>
              <a:rPr lang="fr-FR" dirty="0" smtClean="0">
                <a:solidFill>
                  <a:schemeClr val="accent1">
                    <a:lumMod val="75000"/>
                  </a:schemeClr>
                </a:solidFill>
                <a:latin typeface="+mn-lt"/>
              </a:rPr>
              <a:t>Handicap et </a:t>
            </a:r>
            <a:br>
              <a:rPr lang="fr-FR" dirty="0" smtClean="0">
                <a:solidFill>
                  <a:schemeClr val="accent1">
                    <a:lumMod val="75000"/>
                  </a:schemeClr>
                </a:solidFill>
                <a:latin typeface="+mn-lt"/>
              </a:rPr>
            </a:br>
            <a:r>
              <a:rPr lang="fr-FR" dirty="0" smtClean="0">
                <a:solidFill>
                  <a:schemeClr val="accent1">
                    <a:lumMod val="75000"/>
                  </a:schemeClr>
                </a:solidFill>
                <a:latin typeface="+mn-lt"/>
              </a:rPr>
              <a:t>Médiation Préalable Obligatoire</a:t>
            </a:r>
            <a:endParaRPr lang="fr-FR" dirty="0">
              <a:solidFill>
                <a:schemeClr val="accent1">
                  <a:lumMod val="75000"/>
                </a:schemeClr>
              </a:solidFill>
              <a:latin typeface="+mn-lt"/>
            </a:endParaRPr>
          </a:p>
        </p:txBody>
      </p:sp>
      <p:sp>
        <p:nvSpPr>
          <p:cNvPr id="3" name="Sous-titre 2"/>
          <p:cNvSpPr>
            <a:spLocks noGrp="1"/>
          </p:cNvSpPr>
          <p:nvPr>
            <p:ph type="subTitle" idx="1"/>
          </p:nvPr>
        </p:nvSpPr>
        <p:spPr>
          <a:xfrm>
            <a:off x="1524000" y="4339988"/>
            <a:ext cx="9144000" cy="917812"/>
          </a:xfrm>
        </p:spPr>
        <p:txBody>
          <a:bodyPr>
            <a:normAutofit fontScale="25000" lnSpcReduction="20000"/>
          </a:bodyPr>
          <a:lstStyle/>
          <a:p>
            <a:r>
              <a:rPr lang="fr-FR" sz="11200" dirty="0" smtClean="0">
                <a:latin typeface="Century Gothic" panose="020B0502020202020204" pitchFamily="34" charset="0"/>
              </a:rPr>
              <a:t>CDG 30</a:t>
            </a:r>
          </a:p>
          <a:p>
            <a:r>
              <a:rPr lang="fr-FR" sz="11200" dirty="0" smtClean="0">
                <a:latin typeface="Century Gothic" panose="020B0502020202020204" pitchFamily="34" charset="0"/>
              </a:rPr>
              <a:t>29 et 31 Mai 2018</a:t>
            </a:r>
          </a:p>
          <a:p>
            <a:endParaRPr lang="fr-FR" dirty="0"/>
          </a:p>
          <a:p>
            <a:endParaRPr lang="fr-FR" dirty="0" smtClean="0"/>
          </a:p>
          <a:p>
            <a:pPr algn="l"/>
            <a:endParaRPr lang="fr-FR" sz="4400" b="1" i="1" dirty="0" smtClean="0"/>
          </a:p>
          <a:p>
            <a:pPr algn="l"/>
            <a:endParaRPr lang="fr-FR" sz="4400" b="1" i="1" dirty="0"/>
          </a:p>
          <a:p>
            <a:pPr algn="l"/>
            <a:endParaRPr lang="fr-FR" sz="4400" b="1" i="1" dirty="0" smtClean="0"/>
          </a:p>
          <a:p>
            <a:pPr algn="l"/>
            <a:r>
              <a:rPr lang="fr-FR" sz="4400" b="1" i="1" dirty="0" smtClean="0"/>
              <a:t>Selon document </a:t>
            </a:r>
            <a:r>
              <a:rPr lang="fr-FR" sz="4400" b="1" i="1" dirty="0" err="1" smtClean="0"/>
              <a:t>Handipacte</a:t>
            </a:r>
            <a:r>
              <a:rPr lang="fr-FR" sz="4400" b="1" i="1" dirty="0" smtClean="0"/>
              <a:t> Occitanie Mai 2018</a:t>
            </a:r>
            <a:endParaRPr lang="fr-FR" sz="4400" b="1" i="1" dirty="0"/>
          </a:p>
        </p:txBody>
      </p:sp>
      <p:pic>
        <p:nvPicPr>
          <p:cNvPr id="4" name="Imag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015211" y="408078"/>
            <a:ext cx="2674513" cy="1783638"/>
          </a:xfrm>
          <a:prstGeom prst="rect">
            <a:avLst/>
          </a:prstGeom>
        </p:spPr>
      </p:pic>
      <p:pic>
        <p:nvPicPr>
          <p:cNvPr id="5" name="Image 4" descr="cid:image001.jpg@01D1E109.F2B4B760"/>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832514" y="760413"/>
            <a:ext cx="1937982" cy="1245808"/>
          </a:xfrm>
          <a:prstGeom prst="rect">
            <a:avLst/>
          </a:prstGeom>
          <a:noFill/>
          <a:ln>
            <a:noFill/>
          </a:ln>
        </p:spPr>
      </p:pic>
    </p:spTree>
    <p:extLst>
      <p:ext uri="{BB962C8B-B14F-4D97-AF65-F5344CB8AC3E}">
        <p14:creationId xmlns:p14="http://schemas.microsoft.com/office/powerpoint/2010/main" val="11150677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962384" y="1189292"/>
            <a:ext cx="8818033" cy="5613845"/>
          </a:xfrm>
          <a:prstGeom prst="rect">
            <a:avLst/>
          </a:prstGeom>
        </p:spPr>
        <p:txBody>
          <a:bodyPr wrap="square">
            <a:spAutoFit/>
          </a:bodyPr>
          <a:lstStyle/>
          <a:p>
            <a:pPr marL="265113" lvl="1" algn="just">
              <a:lnSpc>
                <a:spcPct val="115000"/>
              </a:lnSpc>
            </a:pPr>
            <a:r>
              <a:rPr lang="fr-FR" b="1" u="sng" dirty="0">
                <a:solidFill>
                  <a:srgbClr val="B21E3F"/>
                </a:solidFill>
              </a:rPr>
              <a:t>L’obligation de reclassement, un périmètre qui évolue régulièrement : </a:t>
            </a:r>
          </a:p>
          <a:p>
            <a:pPr marL="550863" lvl="1" indent="-285750" algn="just">
              <a:lnSpc>
                <a:spcPct val="115000"/>
              </a:lnSpc>
              <a:buFont typeface="Arial" panose="020B0604020202020204" pitchFamily="34" charset="0"/>
              <a:buChar char="•"/>
            </a:pPr>
            <a:endParaRPr lang="fr-FR" dirty="0" smtClean="0"/>
          </a:p>
          <a:p>
            <a:pPr marL="550863" lvl="1" indent="-285750" algn="just">
              <a:lnSpc>
                <a:spcPct val="115000"/>
              </a:lnSpc>
              <a:buFont typeface="Arial" panose="020B0604020202020204" pitchFamily="34" charset="0"/>
              <a:buChar char="•"/>
            </a:pPr>
            <a:r>
              <a:rPr lang="fr-FR" dirty="0" smtClean="0"/>
              <a:t>L’employeur </a:t>
            </a:r>
            <a:r>
              <a:rPr lang="fr-FR" dirty="0"/>
              <a:t>est </a:t>
            </a:r>
            <a:r>
              <a:rPr lang="fr-FR" b="1" dirty="0">
                <a:solidFill>
                  <a:srgbClr val="B21E3F"/>
                </a:solidFill>
              </a:rPr>
              <a:t>tenu à une obligation de reclassement. </a:t>
            </a:r>
            <a:endParaRPr lang="fr-FR" dirty="0"/>
          </a:p>
          <a:p>
            <a:pPr marL="265113" lvl="1" algn="just">
              <a:lnSpc>
                <a:spcPct val="115000"/>
              </a:lnSpc>
            </a:pPr>
            <a:endParaRPr lang="fr-FR" sz="800" dirty="0"/>
          </a:p>
          <a:p>
            <a:pPr marL="550863" lvl="1" indent="-285750" algn="just">
              <a:lnSpc>
                <a:spcPct val="115000"/>
              </a:lnSpc>
              <a:buFont typeface="Arial" panose="020B0604020202020204" pitchFamily="34" charset="0"/>
              <a:buChar char="•"/>
            </a:pPr>
            <a:r>
              <a:rPr lang="fr-FR" dirty="0"/>
              <a:t>Il s’agit d’une </a:t>
            </a:r>
            <a:r>
              <a:rPr lang="fr-FR" b="1" dirty="0">
                <a:solidFill>
                  <a:srgbClr val="B21E3F"/>
                </a:solidFill>
              </a:rPr>
              <a:t>obligation de moyens renforcés et non de résultat </a:t>
            </a:r>
            <a:r>
              <a:rPr lang="fr-FR" dirty="0"/>
              <a:t>: l’employeur se doit donc de </a:t>
            </a:r>
            <a:r>
              <a:rPr lang="fr-FR" b="1" dirty="0">
                <a:solidFill>
                  <a:srgbClr val="B21E3F"/>
                </a:solidFill>
              </a:rPr>
              <a:t>rechercher les solutions possibles </a:t>
            </a:r>
            <a:r>
              <a:rPr lang="fr-FR" dirty="0"/>
              <a:t>pour l’agent en matière de postes disponibles, à court comme à moyen </a:t>
            </a:r>
            <a:r>
              <a:rPr lang="fr-FR" dirty="0" smtClean="0"/>
              <a:t>terme, en interne et/ou en externe. </a:t>
            </a:r>
            <a:endParaRPr lang="fr-FR" dirty="0"/>
          </a:p>
          <a:p>
            <a:pPr marL="265113" lvl="1" algn="just">
              <a:lnSpc>
                <a:spcPct val="115000"/>
              </a:lnSpc>
            </a:pPr>
            <a:endParaRPr lang="fr-FR" sz="800" dirty="0"/>
          </a:p>
          <a:p>
            <a:pPr marL="550863" lvl="1" indent="-285750" algn="just">
              <a:lnSpc>
                <a:spcPct val="115000"/>
              </a:lnSpc>
              <a:buFont typeface="Arial" panose="020B0604020202020204" pitchFamily="34" charset="0"/>
              <a:buChar char="•"/>
            </a:pPr>
            <a:r>
              <a:rPr lang="fr-FR" dirty="0"/>
              <a:t>Dans le cas où le reclassement s'avère impossible, </a:t>
            </a:r>
            <a:r>
              <a:rPr lang="fr-FR" b="1" dirty="0">
                <a:solidFill>
                  <a:srgbClr val="B21E3F"/>
                </a:solidFill>
              </a:rPr>
              <a:t>faute d'emploi vacant</a:t>
            </a:r>
            <a:r>
              <a:rPr lang="fr-FR" dirty="0"/>
              <a:t>, ou si </a:t>
            </a:r>
            <a:r>
              <a:rPr lang="fr-FR" b="1" dirty="0">
                <a:solidFill>
                  <a:srgbClr val="B21E3F"/>
                </a:solidFill>
              </a:rPr>
              <a:t>l'intéressé refuse la proposition qui lui est faite</a:t>
            </a:r>
            <a:r>
              <a:rPr lang="fr-FR" dirty="0"/>
              <a:t>, il appartient à l'employeur de prononcer, dans les conditions applicables à l'intéressé, son </a:t>
            </a:r>
            <a:r>
              <a:rPr lang="fr-FR" dirty="0" smtClean="0"/>
              <a:t>licenciement ou sa mise en retraite pour invalidité.</a:t>
            </a:r>
          </a:p>
          <a:p>
            <a:pPr marL="550863" lvl="1" indent="-285750" algn="just">
              <a:lnSpc>
                <a:spcPct val="115000"/>
              </a:lnSpc>
              <a:buFont typeface="Arial" panose="020B0604020202020204" pitchFamily="34" charset="0"/>
              <a:buChar char="•"/>
            </a:pPr>
            <a:endParaRPr lang="fr-FR" sz="800" b="1" dirty="0">
              <a:solidFill>
                <a:srgbClr val="B21E3F"/>
              </a:solidFill>
            </a:endParaRPr>
          </a:p>
          <a:p>
            <a:pPr marL="550863" lvl="1" indent="-285750" algn="just" defTabSz="457200">
              <a:lnSpc>
                <a:spcPct val="115000"/>
              </a:lnSpc>
              <a:buFont typeface="Arial" panose="020B0604020202020204" pitchFamily="34" charset="0"/>
              <a:buChar char="•"/>
            </a:pPr>
            <a:r>
              <a:rPr lang="fr-FR" dirty="0">
                <a:solidFill>
                  <a:prstClr val="black"/>
                </a:solidFill>
              </a:rPr>
              <a:t>En cas de </a:t>
            </a:r>
            <a:r>
              <a:rPr lang="fr-FR" b="1" dirty="0">
                <a:solidFill>
                  <a:srgbClr val="B21E3F"/>
                </a:solidFill>
              </a:rPr>
              <a:t>contentieux</a:t>
            </a:r>
            <a:r>
              <a:rPr lang="fr-FR" dirty="0">
                <a:solidFill>
                  <a:prstClr val="black"/>
                </a:solidFill>
              </a:rPr>
              <a:t> et pour toute </a:t>
            </a:r>
            <a:r>
              <a:rPr lang="fr-FR" b="1" dirty="0">
                <a:solidFill>
                  <a:srgbClr val="B21E3F"/>
                </a:solidFill>
              </a:rPr>
              <a:t>poursuite de la démarche </a:t>
            </a:r>
            <a:r>
              <a:rPr lang="fr-FR" dirty="0">
                <a:solidFill>
                  <a:prstClr val="black"/>
                </a:solidFill>
              </a:rPr>
              <a:t>(reclassement, licenciement pour inaptitude…), le juge administratif examinera les </a:t>
            </a:r>
            <a:r>
              <a:rPr lang="fr-FR" b="1" dirty="0">
                <a:solidFill>
                  <a:srgbClr val="B21E3F"/>
                </a:solidFill>
              </a:rPr>
              <a:t>preuves</a:t>
            </a:r>
            <a:r>
              <a:rPr lang="fr-FR" dirty="0">
                <a:solidFill>
                  <a:prstClr val="black"/>
                </a:solidFill>
              </a:rPr>
              <a:t> apportées par l’employeur pour justifier de la </a:t>
            </a:r>
            <a:r>
              <a:rPr lang="fr-FR" b="1" dirty="0">
                <a:solidFill>
                  <a:srgbClr val="B21E3F"/>
                </a:solidFill>
              </a:rPr>
              <a:t>recherche</a:t>
            </a:r>
            <a:r>
              <a:rPr lang="fr-FR" dirty="0">
                <a:solidFill>
                  <a:prstClr val="black"/>
                </a:solidFill>
              </a:rPr>
              <a:t> de l’aménagement de </a:t>
            </a:r>
            <a:r>
              <a:rPr lang="fr-FR" dirty="0" smtClean="0">
                <a:solidFill>
                  <a:prstClr val="black"/>
                </a:solidFill>
              </a:rPr>
              <a:t>poste. </a:t>
            </a:r>
            <a:r>
              <a:rPr lang="fr-FR" b="1" dirty="0" smtClean="0">
                <a:solidFill>
                  <a:srgbClr val="B21E3F"/>
                </a:solidFill>
              </a:rPr>
              <a:t>Tous </a:t>
            </a:r>
            <a:r>
              <a:rPr lang="fr-FR" b="1" dirty="0">
                <a:solidFill>
                  <a:srgbClr val="B21E3F"/>
                </a:solidFill>
              </a:rPr>
              <a:t>les documents doivent être présentés </a:t>
            </a:r>
            <a:r>
              <a:rPr lang="fr-FR" b="1" dirty="0" smtClean="0">
                <a:solidFill>
                  <a:srgbClr val="B21E3F"/>
                </a:solidFill>
              </a:rPr>
              <a:t> </a:t>
            </a:r>
            <a:endParaRPr lang="fr-FR" b="1" dirty="0">
              <a:solidFill>
                <a:srgbClr val="B21E3F"/>
              </a:solidFill>
            </a:endParaRPr>
          </a:p>
          <a:p>
            <a:pPr marL="550863" lvl="1" indent="-285750" algn="just">
              <a:lnSpc>
                <a:spcPct val="115000"/>
              </a:lnSpc>
              <a:buFont typeface="Arial" panose="020B0604020202020204" pitchFamily="34" charset="0"/>
              <a:buChar char="•"/>
            </a:pPr>
            <a:endParaRPr lang="fr-FR" dirty="0"/>
          </a:p>
          <a:p>
            <a:pPr marL="550863" lvl="1" indent="-285750" algn="just">
              <a:lnSpc>
                <a:spcPct val="115000"/>
              </a:lnSpc>
              <a:buFont typeface="Arial" panose="020B0604020202020204" pitchFamily="34" charset="0"/>
              <a:buChar char="•"/>
            </a:pPr>
            <a:endParaRPr lang="fr-FR" dirty="0"/>
          </a:p>
        </p:txBody>
      </p:sp>
      <p:sp>
        <p:nvSpPr>
          <p:cNvPr id="6" name="Titre 3"/>
          <p:cNvSpPr txBox="1">
            <a:spLocks/>
          </p:cNvSpPr>
          <p:nvPr/>
        </p:nvSpPr>
        <p:spPr>
          <a:xfrm>
            <a:off x="1524000" y="167352"/>
            <a:ext cx="9144000" cy="657838"/>
          </a:xfrm>
          <a:prstGeom prst="rect">
            <a:avLst/>
          </a:prstGeom>
        </p:spPr>
        <p:txBody>
          <a:bodyPr anchor="b"/>
          <a:lstStyle>
            <a:lvl1pPr algn="l" defTabSz="914400" rtl="0" eaLnBrk="1" latinLnBrk="0" hangingPunct="1">
              <a:lnSpc>
                <a:spcPct val="90000"/>
              </a:lnSpc>
              <a:spcBef>
                <a:spcPct val="0"/>
              </a:spcBef>
              <a:buNone/>
              <a:defRPr sz="6000" kern="1200">
                <a:solidFill>
                  <a:schemeClr val="tx1"/>
                </a:solidFill>
                <a:latin typeface="Helvetica Neue" charset="0"/>
                <a:ea typeface="Helvetica Neue" charset="0"/>
                <a:cs typeface="Helvetica Neue" charset="0"/>
              </a:defRPr>
            </a:lvl1pPr>
          </a:lstStyle>
          <a:p>
            <a:pPr algn="ctr"/>
            <a:r>
              <a:rPr lang="fr-FR" sz="3200" b="1" dirty="0" smtClean="0">
                <a:solidFill>
                  <a:schemeClr val="accent2"/>
                </a:solidFill>
              </a:rPr>
              <a:t>Le </a:t>
            </a:r>
            <a:r>
              <a:rPr lang="fr-FR" sz="3200" b="1" dirty="0">
                <a:solidFill>
                  <a:schemeClr val="accent2"/>
                </a:solidFill>
              </a:rPr>
              <a:t>reclassement statutaire</a:t>
            </a:r>
          </a:p>
        </p:txBody>
      </p:sp>
      <p:sp>
        <p:nvSpPr>
          <p:cNvPr id="12" name="Flèche vers le bas 11"/>
          <p:cNvSpPr/>
          <p:nvPr/>
        </p:nvSpPr>
        <p:spPr>
          <a:xfrm>
            <a:off x="1826924" y="1915362"/>
            <a:ext cx="902368" cy="4942639"/>
          </a:xfrm>
          <a:prstGeom prst="downArrow">
            <a:avLst/>
          </a:prstGeom>
          <a:solidFill>
            <a:schemeClr val="accent1">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Rectangle à coins arrondis 15"/>
          <p:cNvSpPr/>
          <p:nvPr/>
        </p:nvSpPr>
        <p:spPr>
          <a:xfrm>
            <a:off x="1593832" y="4642690"/>
            <a:ext cx="1408428" cy="673768"/>
          </a:xfrm>
          <a:prstGeom prst="round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La mobilité</a:t>
            </a:r>
          </a:p>
        </p:txBody>
      </p:sp>
    </p:spTree>
    <p:extLst>
      <p:ext uri="{BB962C8B-B14F-4D97-AF65-F5344CB8AC3E}">
        <p14:creationId xmlns:p14="http://schemas.microsoft.com/office/powerpoint/2010/main" val="22559101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Image 13"/>
          <p:cNvPicPr>
            <a:picLocks noChangeAspect="1"/>
          </p:cNvPicPr>
          <p:nvPr/>
        </p:nvPicPr>
        <p:blipFill>
          <a:blip r:embed="rId2"/>
          <a:stretch>
            <a:fillRect/>
          </a:stretch>
        </p:blipFill>
        <p:spPr>
          <a:xfrm>
            <a:off x="3721859" y="2430813"/>
            <a:ext cx="647412" cy="1079607"/>
          </a:xfrm>
          <a:prstGeom prst="rect">
            <a:avLst/>
          </a:prstGeom>
        </p:spPr>
      </p:pic>
      <p:sp>
        <p:nvSpPr>
          <p:cNvPr id="15" name="ZoneTexte 14"/>
          <p:cNvSpPr txBox="1"/>
          <p:nvPr/>
        </p:nvSpPr>
        <p:spPr>
          <a:xfrm>
            <a:off x="1738559" y="1268784"/>
            <a:ext cx="5235567" cy="400110"/>
          </a:xfrm>
          <a:prstGeom prst="rect">
            <a:avLst/>
          </a:prstGeom>
          <a:solidFill>
            <a:schemeClr val="bg1"/>
          </a:solidFill>
        </p:spPr>
        <p:txBody>
          <a:bodyPr wrap="square" rtlCol="0">
            <a:spAutoFit/>
          </a:bodyPr>
          <a:lstStyle/>
          <a:p>
            <a:r>
              <a:rPr lang="fr-FR" sz="2000" b="1" u="sng" dirty="0">
                <a:solidFill>
                  <a:srgbClr val="B21E3F"/>
                </a:solidFill>
                <a:latin typeface="+mj-lt"/>
              </a:rPr>
              <a:t>En synthèse : les droits et devoirs</a:t>
            </a:r>
          </a:p>
        </p:txBody>
      </p:sp>
      <p:pic>
        <p:nvPicPr>
          <p:cNvPr id="16" name="Image 1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49075" y="4443085"/>
            <a:ext cx="1346540" cy="1346540"/>
          </a:xfrm>
          <a:prstGeom prst="rect">
            <a:avLst/>
          </a:prstGeom>
        </p:spPr>
      </p:pic>
      <p:cxnSp>
        <p:nvCxnSpPr>
          <p:cNvPr id="17" name="Connecteur droit avec flèche 16"/>
          <p:cNvCxnSpPr>
            <a:stCxn id="14" idx="3"/>
            <a:endCxn id="19" idx="1"/>
          </p:cNvCxnSpPr>
          <p:nvPr/>
        </p:nvCxnSpPr>
        <p:spPr>
          <a:xfrm flipV="1">
            <a:off x="4369271" y="2397120"/>
            <a:ext cx="1490264" cy="573497"/>
          </a:xfrm>
          <a:prstGeom prst="straightConnector1">
            <a:avLst/>
          </a:prstGeom>
          <a:ln w="12700">
            <a:tailEnd type="triangle"/>
          </a:ln>
        </p:spPr>
        <p:style>
          <a:lnRef idx="1">
            <a:schemeClr val="accent2"/>
          </a:lnRef>
          <a:fillRef idx="0">
            <a:schemeClr val="accent2"/>
          </a:fillRef>
          <a:effectRef idx="0">
            <a:schemeClr val="accent2"/>
          </a:effectRef>
          <a:fontRef idx="minor">
            <a:schemeClr val="tx1"/>
          </a:fontRef>
        </p:style>
      </p:cxnSp>
      <p:cxnSp>
        <p:nvCxnSpPr>
          <p:cNvPr id="18" name="Connecteur droit avec flèche 17"/>
          <p:cNvCxnSpPr>
            <a:stCxn id="14" idx="3"/>
            <a:endCxn id="20" idx="1"/>
          </p:cNvCxnSpPr>
          <p:nvPr/>
        </p:nvCxnSpPr>
        <p:spPr>
          <a:xfrm>
            <a:off x="4369272" y="2970617"/>
            <a:ext cx="1490263" cy="270991"/>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sp>
        <p:nvSpPr>
          <p:cNvPr id="19" name="Rectangle à coins arrondis 18"/>
          <p:cNvSpPr/>
          <p:nvPr/>
        </p:nvSpPr>
        <p:spPr>
          <a:xfrm>
            <a:off x="5859536" y="2136603"/>
            <a:ext cx="4334933" cy="521032"/>
          </a:xfrm>
          <a:prstGeom prst="roundRect">
            <a:avLst/>
          </a:prstGeom>
          <a:ln/>
        </p:spPr>
        <p:style>
          <a:lnRef idx="3">
            <a:schemeClr val="lt1"/>
          </a:lnRef>
          <a:fillRef idx="1">
            <a:schemeClr val="accent2"/>
          </a:fillRef>
          <a:effectRef idx="1">
            <a:schemeClr val="accent2"/>
          </a:effectRef>
          <a:fontRef idx="minor">
            <a:schemeClr val="lt1"/>
          </a:fontRef>
        </p:style>
        <p:txBody>
          <a:bodyPr rtlCol="0" anchor="ctr"/>
          <a:lstStyle/>
          <a:p>
            <a:pPr algn="ctr"/>
            <a:r>
              <a:rPr lang="fr-FR" sz="1200" b="1" dirty="0"/>
              <a:t>L’agent peut faire valoir son </a:t>
            </a:r>
            <a:r>
              <a:rPr lang="fr-FR" sz="1200" b="1" u="sng" dirty="0"/>
              <a:t>droit</a:t>
            </a:r>
            <a:r>
              <a:rPr lang="fr-FR" sz="1200" b="1" dirty="0"/>
              <a:t> au reclassement</a:t>
            </a:r>
          </a:p>
        </p:txBody>
      </p:sp>
      <p:sp>
        <p:nvSpPr>
          <p:cNvPr id="20" name="Rectangle à coins arrondis 19"/>
          <p:cNvSpPr/>
          <p:nvPr/>
        </p:nvSpPr>
        <p:spPr>
          <a:xfrm>
            <a:off x="5859535" y="2930340"/>
            <a:ext cx="4334933" cy="622535"/>
          </a:xfrm>
          <a:prstGeom prst="roundRect">
            <a:avLst/>
          </a:prstGeom>
          <a:solidFill>
            <a:schemeClr val="accent6"/>
          </a:solidFill>
          <a:ln/>
        </p:spPr>
        <p:style>
          <a:lnRef idx="3">
            <a:schemeClr val="lt1"/>
          </a:lnRef>
          <a:fillRef idx="1">
            <a:schemeClr val="accent2"/>
          </a:fillRef>
          <a:effectRef idx="1">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sz="1200" b="1" dirty="0"/>
              <a:t>L’agent doit s’investir dans son propre parcours de reconversion professionnelle : </a:t>
            </a:r>
            <a:r>
              <a:rPr lang="fr-FR" sz="1200" dirty="0"/>
              <a:t>réaliser un bilan de compétences, faire des formations, mobiliser les acteurs et dispositifs…</a:t>
            </a:r>
            <a:endParaRPr lang="fr-FR" sz="1200" b="1" dirty="0"/>
          </a:p>
        </p:txBody>
      </p:sp>
      <p:cxnSp>
        <p:nvCxnSpPr>
          <p:cNvPr id="21" name="Connecteur droit avec flèche 20"/>
          <p:cNvCxnSpPr>
            <a:stCxn id="16" idx="3"/>
            <a:endCxn id="22" idx="1"/>
          </p:cNvCxnSpPr>
          <p:nvPr/>
        </p:nvCxnSpPr>
        <p:spPr>
          <a:xfrm flipV="1">
            <a:off x="4695616" y="4246657"/>
            <a:ext cx="1163919" cy="869699"/>
          </a:xfrm>
          <a:prstGeom prst="straightConnector1">
            <a:avLst/>
          </a:prstGeom>
          <a:ln>
            <a:tailEnd type="triangle"/>
          </a:ln>
        </p:spPr>
        <p:style>
          <a:lnRef idx="3">
            <a:schemeClr val="accent4"/>
          </a:lnRef>
          <a:fillRef idx="0">
            <a:schemeClr val="accent4"/>
          </a:fillRef>
          <a:effectRef idx="2">
            <a:schemeClr val="accent4"/>
          </a:effectRef>
          <a:fontRef idx="minor">
            <a:schemeClr val="tx1"/>
          </a:fontRef>
        </p:style>
      </p:cxnSp>
      <p:sp>
        <p:nvSpPr>
          <p:cNvPr id="22" name="Rectangle à coins arrondis 21"/>
          <p:cNvSpPr/>
          <p:nvPr/>
        </p:nvSpPr>
        <p:spPr>
          <a:xfrm>
            <a:off x="5859535" y="3825578"/>
            <a:ext cx="4334933" cy="842156"/>
          </a:xfrm>
          <a:prstGeom prst="roundRect">
            <a:avLst/>
          </a:prstGeom>
          <a:ln/>
        </p:spPr>
        <p:style>
          <a:lnRef idx="3">
            <a:schemeClr val="lt1"/>
          </a:lnRef>
          <a:fillRef idx="1">
            <a:schemeClr val="accent4"/>
          </a:fillRef>
          <a:effectRef idx="1">
            <a:schemeClr val="accent4"/>
          </a:effectRef>
          <a:fontRef idx="minor">
            <a:schemeClr val="lt1"/>
          </a:fontRef>
        </p:style>
        <p:txBody>
          <a:bodyPr rtlCol="0" anchor="ctr"/>
          <a:lstStyle/>
          <a:p>
            <a:pPr algn="ctr"/>
            <a:r>
              <a:rPr lang="fr-FR" sz="1200" b="1" dirty="0"/>
              <a:t>Une obligation de rechercher à reclasser </a:t>
            </a:r>
            <a:r>
              <a:rPr lang="fr-FR" sz="1200" b="1" u="sng" dirty="0"/>
              <a:t>par tous les moyens</a:t>
            </a:r>
          </a:p>
        </p:txBody>
      </p:sp>
      <p:sp>
        <p:nvSpPr>
          <p:cNvPr id="32" name="Rectangle à coins arrondis 31"/>
          <p:cNvSpPr/>
          <p:nvPr/>
        </p:nvSpPr>
        <p:spPr>
          <a:xfrm>
            <a:off x="5859535" y="4928251"/>
            <a:ext cx="4334933" cy="881722"/>
          </a:xfrm>
          <a:prstGeom prst="roundRect">
            <a:avLst/>
          </a:prstGeom>
          <a:ln/>
        </p:spPr>
        <p:style>
          <a:lnRef idx="3">
            <a:schemeClr val="lt1"/>
          </a:lnRef>
          <a:fillRef idx="1">
            <a:schemeClr val="accent5"/>
          </a:fillRef>
          <a:effectRef idx="1">
            <a:schemeClr val="accent5"/>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sz="1200" b="1" dirty="0"/>
              <a:t>Une connaissance des aides et acteurs susceptibles d’intervenir dans l’aménagement du poste qui est nécessaire</a:t>
            </a:r>
          </a:p>
        </p:txBody>
      </p:sp>
      <p:cxnSp>
        <p:nvCxnSpPr>
          <p:cNvPr id="33" name="Connecteur droit avec flèche 32"/>
          <p:cNvCxnSpPr>
            <a:stCxn id="16" idx="3"/>
            <a:endCxn id="32" idx="1"/>
          </p:cNvCxnSpPr>
          <p:nvPr/>
        </p:nvCxnSpPr>
        <p:spPr>
          <a:xfrm>
            <a:off x="4695616" y="5116356"/>
            <a:ext cx="1163919" cy="252757"/>
          </a:xfrm>
          <a:prstGeom prst="straightConnector1">
            <a:avLst/>
          </a:prstGeom>
          <a:ln>
            <a:tailEnd type="triangle"/>
          </a:ln>
        </p:spPr>
        <p:style>
          <a:lnRef idx="1">
            <a:schemeClr val="accent5"/>
          </a:lnRef>
          <a:fillRef idx="0">
            <a:schemeClr val="accent5"/>
          </a:fillRef>
          <a:effectRef idx="0">
            <a:schemeClr val="accent5"/>
          </a:effectRef>
          <a:fontRef idx="minor">
            <a:schemeClr val="tx1"/>
          </a:fontRef>
        </p:style>
      </p:cxnSp>
      <p:sp>
        <p:nvSpPr>
          <p:cNvPr id="34" name="Titre 3"/>
          <p:cNvSpPr txBox="1">
            <a:spLocks/>
          </p:cNvSpPr>
          <p:nvPr/>
        </p:nvSpPr>
        <p:spPr>
          <a:xfrm>
            <a:off x="1524000" y="167352"/>
            <a:ext cx="9144000" cy="864582"/>
          </a:xfrm>
          <a:prstGeom prst="rect">
            <a:avLst/>
          </a:prstGeom>
        </p:spPr>
        <p:txBody>
          <a:bodyPr anchor="b"/>
          <a:lstStyle>
            <a:lvl1pPr algn="l" defTabSz="914400" rtl="0" eaLnBrk="1" latinLnBrk="0" hangingPunct="1">
              <a:lnSpc>
                <a:spcPct val="90000"/>
              </a:lnSpc>
              <a:spcBef>
                <a:spcPct val="0"/>
              </a:spcBef>
              <a:buNone/>
              <a:defRPr sz="6000" kern="1200">
                <a:solidFill>
                  <a:schemeClr val="tx1"/>
                </a:solidFill>
                <a:latin typeface="Helvetica Neue" charset="0"/>
                <a:ea typeface="Helvetica Neue" charset="0"/>
                <a:cs typeface="Helvetica Neue" charset="0"/>
              </a:defRPr>
            </a:lvl1pPr>
          </a:lstStyle>
          <a:p>
            <a:pPr algn="ctr"/>
            <a:r>
              <a:rPr lang="fr-FR" sz="3200" b="1" dirty="0" smtClean="0">
                <a:solidFill>
                  <a:schemeClr val="accent2"/>
                </a:solidFill>
              </a:rPr>
              <a:t>Le </a:t>
            </a:r>
            <a:r>
              <a:rPr lang="fr-FR" sz="3200" b="1" dirty="0">
                <a:solidFill>
                  <a:schemeClr val="accent2"/>
                </a:solidFill>
              </a:rPr>
              <a:t>reclassement statutaire</a:t>
            </a:r>
          </a:p>
        </p:txBody>
      </p:sp>
      <p:sp>
        <p:nvSpPr>
          <p:cNvPr id="35" name="Flèche vers le bas 34"/>
          <p:cNvSpPr/>
          <p:nvPr/>
        </p:nvSpPr>
        <p:spPr>
          <a:xfrm>
            <a:off x="1826924" y="1915362"/>
            <a:ext cx="902368" cy="4942639"/>
          </a:xfrm>
          <a:prstGeom prst="downArrow">
            <a:avLst/>
          </a:prstGeom>
          <a:solidFill>
            <a:schemeClr val="accent1">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7" name="Rectangle à coins arrondis 36"/>
          <p:cNvSpPr/>
          <p:nvPr/>
        </p:nvSpPr>
        <p:spPr>
          <a:xfrm>
            <a:off x="1593832" y="4642690"/>
            <a:ext cx="1408428" cy="673768"/>
          </a:xfrm>
          <a:prstGeom prst="round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La mobilité</a:t>
            </a:r>
          </a:p>
        </p:txBody>
      </p:sp>
    </p:spTree>
    <p:extLst>
      <p:ext uri="{BB962C8B-B14F-4D97-AF65-F5344CB8AC3E}">
        <p14:creationId xmlns:p14="http://schemas.microsoft.com/office/powerpoint/2010/main" val="4150942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barn(inVertical)">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14"/>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22" presetClass="entr" presetSubtype="4" fill="hold" nodeType="clickEffect">
                                  <p:stCondLst>
                                    <p:cond delay="0"/>
                                  </p:stCondLst>
                                  <p:childTnLst>
                                    <p:set>
                                      <p:cBhvr>
                                        <p:cTn id="15" dur="1" fill="hold">
                                          <p:stCondLst>
                                            <p:cond delay="0"/>
                                          </p:stCondLst>
                                        </p:cTn>
                                        <p:tgtEl>
                                          <p:spTgt spid="17"/>
                                        </p:tgtEl>
                                        <p:attrNameLst>
                                          <p:attrName>style.visibility</p:attrName>
                                        </p:attrNameLst>
                                      </p:cBhvr>
                                      <p:to>
                                        <p:strVal val="visible"/>
                                      </p:to>
                                    </p:set>
                                    <p:animEffect transition="in" filter="wipe(down)">
                                      <p:cBhvr>
                                        <p:cTn id="16" dur="500"/>
                                        <p:tgtEl>
                                          <p:spTgt spid="17"/>
                                        </p:tgtEl>
                                      </p:cBhvr>
                                    </p:animEffect>
                                  </p:childTnLst>
                                </p:cTn>
                              </p:par>
                              <p:par>
                                <p:cTn id="17" presetID="22" presetClass="entr" presetSubtype="4" fill="hold" grpId="0" nodeType="withEffect">
                                  <p:stCondLst>
                                    <p:cond delay="0"/>
                                  </p:stCondLst>
                                  <p:childTnLst>
                                    <p:set>
                                      <p:cBhvr>
                                        <p:cTn id="18" dur="1" fill="hold">
                                          <p:stCondLst>
                                            <p:cond delay="0"/>
                                          </p:stCondLst>
                                        </p:cTn>
                                        <p:tgtEl>
                                          <p:spTgt spid="19"/>
                                        </p:tgtEl>
                                        <p:attrNameLst>
                                          <p:attrName>style.visibility</p:attrName>
                                        </p:attrNameLst>
                                      </p:cBhvr>
                                      <p:to>
                                        <p:strVal val="visible"/>
                                      </p:to>
                                    </p:set>
                                    <p:animEffect transition="in" filter="wipe(down)">
                                      <p:cBhvr>
                                        <p:cTn id="19" dur="500"/>
                                        <p:tgtEl>
                                          <p:spTgt spid="19"/>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nodeType="clickEffect">
                                  <p:stCondLst>
                                    <p:cond delay="0"/>
                                  </p:stCondLst>
                                  <p:childTnLst>
                                    <p:set>
                                      <p:cBhvr>
                                        <p:cTn id="23" dur="1" fill="hold">
                                          <p:stCondLst>
                                            <p:cond delay="0"/>
                                          </p:stCondLst>
                                        </p:cTn>
                                        <p:tgtEl>
                                          <p:spTgt spid="18"/>
                                        </p:tgtEl>
                                        <p:attrNameLst>
                                          <p:attrName>style.visibility</p:attrName>
                                        </p:attrNameLst>
                                      </p:cBhvr>
                                      <p:to>
                                        <p:strVal val="visible"/>
                                      </p:to>
                                    </p:set>
                                    <p:animEffect transition="in" filter="wipe(down)">
                                      <p:cBhvr>
                                        <p:cTn id="24" dur="500"/>
                                        <p:tgtEl>
                                          <p:spTgt spid="18"/>
                                        </p:tgtEl>
                                      </p:cBhvr>
                                    </p:animEffect>
                                  </p:childTnLst>
                                </p:cTn>
                              </p:par>
                              <p:par>
                                <p:cTn id="25" presetID="22" presetClass="entr" presetSubtype="4" fill="hold" grpId="0" nodeType="withEffect">
                                  <p:stCondLst>
                                    <p:cond delay="0"/>
                                  </p:stCondLst>
                                  <p:childTnLst>
                                    <p:set>
                                      <p:cBhvr>
                                        <p:cTn id="26" dur="1" fill="hold">
                                          <p:stCondLst>
                                            <p:cond delay="0"/>
                                          </p:stCondLst>
                                        </p:cTn>
                                        <p:tgtEl>
                                          <p:spTgt spid="20"/>
                                        </p:tgtEl>
                                        <p:attrNameLst>
                                          <p:attrName>style.visibility</p:attrName>
                                        </p:attrNameLst>
                                      </p:cBhvr>
                                      <p:to>
                                        <p:strVal val="visible"/>
                                      </p:to>
                                    </p:set>
                                    <p:animEffect transition="in" filter="wipe(down)">
                                      <p:cBhvr>
                                        <p:cTn id="27" dur="500"/>
                                        <p:tgtEl>
                                          <p:spTgt spid="20"/>
                                        </p:tgtEl>
                                      </p:cBhvr>
                                    </p:animEffec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nodeType="clickEffect">
                                  <p:stCondLst>
                                    <p:cond delay="0"/>
                                  </p:stCondLst>
                                  <p:childTnLst>
                                    <p:set>
                                      <p:cBhvr>
                                        <p:cTn id="31" dur="1" fill="hold">
                                          <p:stCondLst>
                                            <p:cond delay="0"/>
                                          </p:stCondLst>
                                        </p:cTn>
                                        <p:tgtEl>
                                          <p:spTgt spid="16"/>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22" presetClass="entr" presetSubtype="4" fill="hold" nodeType="clickEffect">
                                  <p:stCondLst>
                                    <p:cond delay="0"/>
                                  </p:stCondLst>
                                  <p:childTnLst>
                                    <p:set>
                                      <p:cBhvr>
                                        <p:cTn id="35" dur="1" fill="hold">
                                          <p:stCondLst>
                                            <p:cond delay="0"/>
                                          </p:stCondLst>
                                        </p:cTn>
                                        <p:tgtEl>
                                          <p:spTgt spid="21"/>
                                        </p:tgtEl>
                                        <p:attrNameLst>
                                          <p:attrName>style.visibility</p:attrName>
                                        </p:attrNameLst>
                                      </p:cBhvr>
                                      <p:to>
                                        <p:strVal val="visible"/>
                                      </p:to>
                                    </p:set>
                                    <p:animEffect transition="in" filter="wipe(down)">
                                      <p:cBhvr>
                                        <p:cTn id="36" dur="500"/>
                                        <p:tgtEl>
                                          <p:spTgt spid="21"/>
                                        </p:tgtEl>
                                      </p:cBhvr>
                                    </p:animEffect>
                                  </p:childTnLst>
                                </p:cTn>
                              </p:par>
                              <p:par>
                                <p:cTn id="37" presetID="22" presetClass="entr" presetSubtype="4" fill="hold" grpId="0" nodeType="withEffect">
                                  <p:stCondLst>
                                    <p:cond delay="0"/>
                                  </p:stCondLst>
                                  <p:childTnLst>
                                    <p:set>
                                      <p:cBhvr>
                                        <p:cTn id="38" dur="1" fill="hold">
                                          <p:stCondLst>
                                            <p:cond delay="0"/>
                                          </p:stCondLst>
                                        </p:cTn>
                                        <p:tgtEl>
                                          <p:spTgt spid="22"/>
                                        </p:tgtEl>
                                        <p:attrNameLst>
                                          <p:attrName>style.visibility</p:attrName>
                                        </p:attrNameLst>
                                      </p:cBhvr>
                                      <p:to>
                                        <p:strVal val="visible"/>
                                      </p:to>
                                    </p:set>
                                    <p:animEffect transition="in" filter="wipe(down)">
                                      <p:cBhvr>
                                        <p:cTn id="39" dur="500"/>
                                        <p:tgtEl>
                                          <p:spTgt spid="22"/>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4" fill="hold" nodeType="clickEffect">
                                  <p:stCondLst>
                                    <p:cond delay="0"/>
                                  </p:stCondLst>
                                  <p:childTnLst>
                                    <p:set>
                                      <p:cBhvr>
                                        <p:cTn id="43" dur="1" fill="hold">
                                          <p:stCondLst>
                                            <p:cond delay="0"/>
                                          </p:stCondLst>
                                        </p:cTn>
                                        <p:tgtEl>
                                          <p:spTgt spid="33"/>
                                        </p:tgtEl>
                                        <p:attrNameLst>
                                          <p:attrName>style.visibility</p:attrName>
                                        </p:attrNameLst>
                                      </p:cBhvr>
                                      <p:to>
                                        <p:strVal val="visible"/>
                                      </p:to>
                                    </p:set>
                                    <p:animEffect transition="in" filter="wipe(down)">
                                      <p:cBhvr>
                                        <p:cTn id="44" dur="500"/>
                                        <p:tgtEl>
                                          <p:spTgt spid="33"/>
                                        </p:tgtEl>
                                      </p:cBhvr>
                                    </p:animEffect>
                                  </p:childTnLst>
                                </p:cTn>
                              </p:par>
                              <p:par>
                                <p:cTn id="45" presetID="22" presetClass="entr" presetSubtype="4" fill="hold" grpId="0" nodeType="withEffect">
                                  <p:stCondLst>
                                    <p:cond delay="0"/>
                                  </p:stCondLst>
                                  <p:childTnLst>
                                    <p:set>
                                      <p:cBhvr>
                                        <p:cTn id="46" dur="1" fill="hold">
                                          <p:stCondLst>
                                            <p:cond delay="0"/>
                                          </p:stCondLst>
                                        </p:cTn>
                                        <p:tgtEl>
                                          <p:spTgt spid="32"/>
                                        </p:tgtEl>
                                        <p:attrNameLst>
                                          <p:attrName>style.visibility</p:attrName>
                                        </p:attrNameLst>
                                      </p:cBhvr>
                                      <p:to>
                                        <p:strVal val="visible"/>
                                      </p:to>
                                    </p:set>
                                    <p:animEffect transition="in" filter="wipe(down)">
                                      <p:cBhvr>
                                        <p:cTn id="47"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9" grpId="0" animBg="1"/>
      <p:bldP spid="20" grpId="0" animBg="1"/>
      <p:bldP spid="22" grpId="0" animBg="1"/>
      <p:bldP spid="3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à coins arrondis 6"/>
          <p:cNvSpPr/>
          <p:nvPr/>
        </p:nvSpPr>
        <p:spPr>
          <a:xfrm>
            <a:off x="4622766" y="1915362"/>
            <a:ext cx="4572000" cy="919401"/>
          </a:xfrm>
          <a:prstGeom prst="roundRect">
            <a:avLst/>
          </a:prstGeom>
          <a:solidFill>
            <a:schemeClr val="tx1">
              <a:lumMod val="75000"/>
              <a:lumOff val="25000"/>
            </a:schemeClr>
          </a:solidFill>
        </p:spPr>
        <p:style>
          <a:lnRef idx="3">
            <a:schemeClr val="lt1"/>
          </a:lnRef>
          <a:fillRef idx="1">
            <a:schemeClr val="accent2"/>
          </a:fillRef>
          <a:effectRef idx="1">
            <a:schemeClr val="accent2"/>
          </a:effectRef>
          <a:fontRef idx="minor">
            <a:schemeClr val="lt1"/>
          </a:fontRef>
        </p:style>
        <p:txBody>
          <a:bodyPr>
            <a:spAutoFit/>
          </a:bodyPr>
          <a:lstStyle/>
          <a:p>
            <a:pPr algn="ctr"/>
            <a:r>
              <a:rPr lang="fr-FR" sz="1600" dirty="0"/>
              <a:t>En matière de handicap et de maintien dans l’emploi, les agents et les employeurs disposent de droits et de devoirs !</a:t>
            </a:r>
          </a:p>
        </p:txBody>
      </p:sp>
      <p:sp>
        <p:nvSpPr>
          <p:cNvPr id="8" name="Rectangle à coins arrondis 7"/>
          <p:cNvSpPr/>
          <p:nvPr/>
        </p:nvSpPr>
        <p:spPr>
          <a:xfrm>
            <a:off x="3349075" y="3322393"/>
            <a:ext cx="3149600" cy="1464231"/>
          </a:xfrm>
          <a:prstGeom prst="roundRect">
            <a:avLst/>
          </a:prstGeom>
          <a:solidFill>
            <a:schemeClr val="accent1"/>
          </a:solidFill>
        </p:spPr>
        <p:style>
          <a:lnRef idx="3">
            <a:schemeClr val="lt1"/>
          </a:lnRef>
          <a:fillRef idx="1">
            <a:schemeClr val="accent2"/>
          </a:fillRef>
          <a:effectRef idx="1">
            <a:schemeClr val="accent2"/>
          </a:effectRef>
          <a:fontRef idx="minor">
            <a:schemeClr val="lt1"/>
          </a:fontRef>
        </p:style>
        <p:txBody>
          <a:bodyPr wrap="square">
            <a:spAutoFit/>
          </a:bodyPr>
          <a:lstStyle/>
          <a:p>
            <a:pPr algn="ctr"/>
            <a:r>
              <a:rPr lang="fr-FR" sz="1600" dirty="0"/>
              <a:t>L’ensemble des acteurs pluridisciplinaires doivent aller dans le même sens pour sécuriser et accompagner le parcours de l’agent</a:t>
            </a:r>
          </a:p>
        </p:txBody>
      </p:sp>
      <p:sp>
        <p:nvSpPr>
          <p:cNvPr id="35" name="Rectangle à coins arrondis 34"/>
          <p:cNvSpPr>
            <a:spLocks/>
          </p:cNvSpPr>
          <p:nvPr/>
        </p:nvSpPr>
        <p:spPr>
          <a:xfrm>
            <a:off x="7095033" y="3731499"/>
            <a:ext cx="3149600" cy="646986"/>
          </a:xfrm>
          <a:prstGeom prst="roundRect">
            <a:avLst/>
          </a:prstGeom>
          <a:solidFill>
            <a:schemeClr val="accent4"/>
          </a:solidFill>
        </p:spPr>
        <p:style>
          <a:lnRef idx="3">
            <a:schemeClr val="lt1"/>
          </a:lnRef>
          <a:fillRef idx="1">
            <a:schemeClr val="accent2"/>
          </a:fillRef>
          <a:effectRef idx="1">
            <a:schemeClr val="accent2"/>
          </a:effectRef>
          <a:fontRef idx="minor">
            <a:schemeClr val="lt1"/>
          </a:fontRef>
        </p:style>
        <p:txBody>
          <a:bodyPr wrap="square" anchor="ctr">
            <a:spAutoFit/>
          </a:bodyPr>
          <a:lstStyle/>
          <a:p>
            <a:pPr algn="ctr"/>
            <a:r>
              <a:rPr lang="fr-FR" sz="1600" dirty="0"/>
              <a:t>L’agent lui-même doit être moteur de son propre parcours</a:t>
            </a:r>
          </a:p>
        </p:txBody>
      </p:sp>
      <p:cxnSp>
        <p:nvCxnSpPr>
          <p:cNvPr id="10" name="Connecteur droit avec flèche 9"/>
          <p:cNvCxnSpPr>
            <a:stCxn id="7" idx="2"/>
            <a:endCxn id="8" idx="0"/>
          </p:cNvCxnSpPr>
          <p:nvPr/>
        </p:nvCxnSpPr>
        <p:spPr>
          <a:xfrm flipH="1">
            <a:off x="4923876" y="2834762"/>
            <a:ext cx="1984891" cy="487630"/>
          </a:xfrm>
          <a:prstGeom prst="straightConnector1">
            <a:avLst/>
          </a:prstGeom>
          <a:ln w="19050">
            <a:solidFill>
              <a:schemeClr val="accent1">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6" name="Connecteur droit avec flèche 35"/>
          <p:cNvCxnSpPr>
            <a:stCxn id="7" idx="2"/>
            <a:endCxn id="35" idx="0"/>
          </p:cNvCxnSpPr>
          <p:nvPr/>
        </p:nvCxnSpPr>
        <p:spPr>
          <a:xfrm>
            <a:off x="6908767" y="2834763"/>
            <a:ext cx="1761067" cy="896737"/>
          </a:xfrm>
          <a:prstGeom prst="straightConnector1">
            <a:avLst/>
          </a:prstGeom>
          <a:ln>
            <a:tailEnd type="triangle"/>
          </a:ln>
        </p:spPr>
        <p:style>
          <a:lnRef idx="1">
            <a:schemeClr val="accent4"/>
          </a:lnRef>
          <a:fillRef idx="0">
            <a:schemeClr val="accent4"/>
          </a:fillRef>
          <a:effectRef idx="0">
            <a:schemeClr val="accent4"/>
          </a:effectRef>
          <a:fontRef idx="minor">
            <a:schemeClr val="tx1"/>
          </a:fontRef>
        </p:style>
      </p:cxnSp>
      <p:cxnSp>
        <p:nvCxnSpPr>
          <p:cNvPr id="39" name="Connecteur droit avec flèche 38"/>
          <p:cNvCxnSpPr>
            <a:stCxn id="35" idx="2"/>
            <a:endCxn id="44" idx="0"/>
          </p:cNvCxnSpPr>
          <p:nvPr/>
        </p:nvCxnSpPr>
        <p:spPr>
          <a:xfrm flipH="1">
            <a:off x="6908767" y="4378486"/>
            <a:ext cx="1761067" cy="875873"/>
          </a:xfrm>
          <a:prstGeom prst="straightConnector1">
            <a:avLst/>
          </a:prstGeom>
          <a:ln w="19050">
            <a:tailEnd type="triangle"/>
          </a:ln>
        </p:spPr>
        <p:style>
          <a:lnRef idx="1">
            <a:schemeClr val="accent5"/>
          </a:lnRef>
          <a:fillRef idx="0">
            <a:schemeClr val="accent5"/>
          </a:fillRef>
          <a:effectRef idx="0">
            <a:schemeClr val="accent5"/>
          </a:effectRef>
          <a:fontRef idx="minor">
            <a:schemeClr val="tx1"/>
          </a:fontRef>
        </p:style>
      </p:cxnSp>
      <p:sp>
        <p:nvSpPr>
          <p:cNvPr id="44" name="Rectangle à coins arrondis 43"/>
          <p:cNvSpPr/>
          <p:nvPr/>
        </p:nvSpPr>
        <p:spPr>
          <a:xfrm>
            <a:off x="4622766" y="5254358"/>
            <a:ext cx="4572000" cy="646986"/>
          </a:xfrm>
          <a:prstGeom prst="roundRect">
            <a:avLst/>
          </a:prstGeom>
          <a:solidFill>
            <a:schemeClr val="accent3"/>
          </a:solidFill>
        </p:spPr>
        <p:style>
          <a:lnRef idx="3">
            <a:schemeClr val="lt1"/>
          </a:lnRef>
          <a:fillRef idx="1">
            <a:schemeClr val="accent2"/>
          </a:fillRef>
          <a:effectRef idx="1">
            <a:schemeClr val="accent2"/>
          </a:effectRef>
          <a:fontRef idx="minor">
            <a:schemeClr val="lt1"/>
          </a:fontRef>
        </p:style>
        <p:txBody>
          <a:bodyPr>
            <a:spAutoFit/>
          </a:bodyPr>
          <a:lstStyle/>
          <a:p>
            <a:pPr algn="ctr"/>
            <a:r>
              <a:rPr lang="fr-FR" sz="1600" dirty="0"/>
              <a:t>Ce n’est qu’à ce prix que les solutions peuvent émerger !</a:t>
            </a:r>
          </a:p>
        </p:txBody>
      </p:sp>
      <p:cxnSp>
        <p:nvCxnSpPr>
          <p:cNvPr id="47" name="Connecteur droit avec flèche 46"/>
          <p:cNvCxnSpPr>
            <a:stCxn id="8" idx="2"/>
            <a:endCxn id="44" idx="0"/>
          </p:cNvCxnSpPr>
          <p:nvPr/>
        </p:nvCxnSpPr>
        <p:spPr>
          <a:xfrm>
            <a:off x="4923876" y="4786624"/>
            <a:ext cx="1984891" cy="467735"/>
          </a:xfrm>
          <a:prstGeom prst="straightConnector1">
            <a:avLst/>
          </a:prstGeom>
          <a:ln>
            <a:tailEnd type="triangle"/>
          </a:ln>
        </p:spPr>
        <p:style>
          <a:lnRef idx="1">
            <a:schemeClr val="accent4"/>
          </a:lnRef>
          <a:fillRef idx="0">
            <a:schemeClr val="accent4"/>
          </a:fillRef>
          <a:effectRef idx="0">
            <a:schemeClr val="accent4"/>
          </a:effectRef>
          <a:fontRef idx="minor">
            <a:schemeClr val="tx1"/>
          </a:fontRef>
        </p:style>
      </p:cxnSp>
      <p:sp>
        <p:nvSpPr>
          <p:cNvPr id="2" name="Espace réservé du numéro de diapositive 1">
            <a:extLst>
              <a:ext uri="{FF2B5EF4-FFF2-40B4-BE49-F238E27FC236}">
                <a16:creationId xmlns="" xmlns:a16="http://schemas.microsoft.com/office/drawing/2014/main" id="{1B3C8DF6-FF66-4D64-A572-7088A0F032FC}"/>
              </a:ext>
            </a:extLst>
          </p:cNvPr>
          <p:cNvSpPr>
            <a:spLocks noGrp="1"/>
          </p:cNvSpPr>
          <p:nvPr>
            <p:ph type="sldNum" sz="quarter" idx="12"/>
          </p:nvPr>
        </p:nvSpPr>
        <p:spPr>
          <a:xfrm>
            <a:off x="8254776" y="6460078"/>
            <a:ext cx="537554" cy="365125"/>
          </a:xfrm>
        </p:spPr>
        <p:txBody>
          <a:bodyPr/>
          <a:lstStyle/>
          <a:p>
            <a:fld id="{46D4F244-EDB4-4A87-A664-329EAF5915D8}" type="slidenum">
              <a:rPr lang="fr-FR" b="1" spc="100">
                <a:solidFill>
                  <a:schemeClr val="bg1"/>
                </a:solidFill>
                <a:latin typeface="Century Gothic" panose="020B0502020202020204" pitchFamily="34" charset="0"/>
                <a:ea typeface="+mj-ea"/>
                <a:cs typeface="+mj-cs"/>
              </a:rPr>
              <a:pPr/>
              <a:t>12</a:t>
            </a:fld>
            <a:endParaRPr lang="fr-FR" sz="1400" b="1" spc="100" dirty="0">
              <a:solidFill>
                <a:schemeClr val="bg1"/>
              </a:solidFill>
              <a:latin typeface="Century Gothic" panose="020B0502020202020204" pitchFamily="34" charset="0"/>
              <a:ea typeface="+mj-ea"/>
              <a:cs typeface="+mj-cs"/>
            </a:endParaRPr>
          </a:p>
        </p:txBody>
      </p:sp>
      <p:sp>
        <p:nvSpPr>
          <p:cNvPr id="13" name="Titre 3"/>
          <p:cNvSpPr txBox="1">
            <a:spLocks/>
          </p:cNvSpPr>
          <p:nvPr/>
        </p:nvSpPr>
        <p:spPr>
          <a:xfrm>
            <a:off x="1524000" y="167352"/>
            <a:ext cx="9144000" cy="864582"/>
          </a:xfrm>
          <a:prstGeom prst="rect">
            <a:avLst/>
          </a:prstGeom>
        </p:spPr>
        <p:txBody>
          <a:bodyPr anchor="b"/>
          <a:lstStyle>
            <a:lvl1pPr algn="l" defTabSz="914400" rtl="0" eaLnBrk="1" latinLnBrk="0" hangingPunct="1">
              <a:lnSpc>
                <a:spcPct val="90000"/>
              </a:lnSpc>
              <a:spcBef>
                <a:spcPct val="0"/>
              </a:spcBef>
              <a:buNone/>
              <a:defRPr sz="6000" kern="1200">
                <a:solidFill>
                  <a:schemeClr val="tx1"/>
                </a:solidFill>
                <a:latin typeface="Helvetica Neue" charset="0"/>
                <a:ea typeface="Helvetica Neue" charset="0"/>
                <a:cs typeface="Helvetica Neue" charset="0"/>
              </a:defRPr>
            </a:lvl1pPr>
          </a:lstStyle>
          <a:p>
            <a:pPr algn="ctr"/>
            <a:r>
              <a:rPr lang="fr-FR" sz="3200" b="1" dirty="0" smtClean="0">
                <a:solidFill>
                  <a:schemeClr val="accent2"/>
                </a:solidFill>
              </a:rPr>
              <a:t>En Conclusion</a:t>
            </a:r>
            <a:endParaRPr lang="fr-FR" sz="3200" b="1" dirty="0">
              <a:solidFill>
                <a:schemeClr val="accent2"/>
              </a:solidFill>
            </a:endParaRPr>
          </a:p>
        </p:txBody>
      </p:sp>
      <p:sp>
        <p:nvSpPr>
          <p:cNvPr id="14" name="Flèche vers le bas 13"/>
          <p:cNvSpPr/>
          <p:nvPr/>
        </p:nvSpPr>
        <p:spPr>
          <a:xfrm>
            <a:off x="1826924" y="1915362"/>
            <a:ext cx="902368" cy="4942639"/>
          </a:xfrm>
          <a:prstGeom prst="downArrow">
            <a:avLst/>
          </a:prstGeom>
          <a:solidFill>
            <a:schemeClr val="accent1">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Rectangle à coins arrondis 14"/>
          <p:cNvSpPr/>
          <p:nvPr/>
        </p:nvSpPr>
        <p:spPr>
          <a:xfrm>
            <a:off x="1563630" y="3092270"/>
            <a:ext cx="1438630" cy="673768"/>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solidFill>
                  <a:schemeClr val="bg1">
                    <a:lumMod val="50000"/>
                  </a:schemeClr>
                </a:solidFill>
              </a:rPr>
              <a:t>L’aménagement</a:t>
            </a:r>
          </a:p>
        </p:txBody>
      </p:sp>
      <p:sp>
        <p:nvSpPr>
          <p:cNvPr id="16" name="Rectangle à coins arrondis 15"/>
          <p:cNvSpPr/>
          <p:nvPr/>
        </p:nvSpPr>
        <p:spPr>
          <a:xfrm>
            <a:off x="1593832" y="4642690"/>
            <a:ext cx="1408428" cy="673768"/>
          </a:xfrm>
          <a:prstGeom prst="round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La mobilité</a:t>
            </a:r>
          </a:p>
        </p:txBody>
      </p:sp>
      <p:sp>
        <p:nvSpPr>
          <p:cNvPr id="17" name="Ellipse 16"/>
          <p:cNvSpPr/>
          <p:nvPr/>
        </p:nvSpPr>
        <p:spPr>
          <a:xfrm>
            <a:off x="1480110" y="2842883"/>
            <a:ext cx="421105" cy="403520"/>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solidFill>
                  <a:schemeClr val="tx1"/>
                </a:solidFill>
              </a:rPr>
              <a:t>1</a:t>
            </a:r>
          </a:p>
        </p:txBody>
      </p:sp>
      <p:sp>
        <p:nvSpPr>
          <p:cNvPr id="18" name="Ellipse 17"/>
          <p:cNvSpPr/>
          <p:nvPr/>
        </p:nvSpPr>
        <p:spPr>
          <a:xfrm>
            <a:off x="1528007" y="4429895"/>
            <a:ext cx="421105" cy="403520"/>
          </a:xfrm>
          <a:prstGeom prst="ellipse">
            <a:avLst/>
          </a:prstGeom>
          <a:solidFill>
            <a:schemeClr val="tx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2</a:t>
            </a:r>
          </a:p>
        </p:txBody>
      </p:sp>
    </p:spTree>
    <p:extLst>
      <p:ext uri="{BB962C8B-B14F-4D97-AF65-F5344CB8AC3E}">
        <p14:creationId xmlns:p14="http://schemas.microsoft.com/office/powerpoint/2010/main" val="8548728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50878" y="682389"/>
            <a:ext cx="10249468" cy="5813945"/>
          </a:xfrm>
        </p:spPr>
        <p:txBody>
          <a:bodyPr>
            <a:normAutofit fontScale="90000"/>
          </a:bodyPr>
          <a:lstStyle/>
          <a:p>
            <a:r>
              <a:rPr lang="fr-FR" sz="3600" dirty="0" smtClean="0">
                <a:latin typeface="Calibri" panose="020F0502020204030204" pitchFamily="34" charset="0"/>
              </a:rPr>
              <a:t/>
            </a:r>
            <a:br>
              <a:rPr lang="fr-FR" sz="3600" dirty="0" smtClean="0">
                <a:latin typeface="Calibri" panose="020F0502020204030204" pitchFamily="34" charset="0"/>
              </a:rPr>
            </a:br>
            <a:r>
              <a:rPr lang="fr-FR" sz="3600" dirty="0">
                <a:latin typeface="Calibri" panose="020F0502020204030204" pitchFamily="34" charset="0"/>
              </a:rPr>
              <a:t/>
            </a:r>
            <a:br>
              <a:rPr lang="fr-FR" sz="3600" dirty="0">
                <a:latin typeface="Calibri" panose="020F0502020204030204" pitchFamily="34" charset="0"/>
              </a:rPr>
            </a:br>
            <a:r>
              <a:rPr lang="fr-FR" sz="3600" dirty="0" smtClean="0">
                <a:latin typeface="Calibri" panose="020F0502020204030204" pitchFamily="34" charset="0"/>
              </a:rPr>
              <a:t/>
            </a:r>
            <a:br>
              <a:rPr lang="fr-FR" sz="3600" dirty="0" smtClean="0">
                <a:latin typeface="Calibri" panose="020F0502020204030204" pitchFamily="34" charset="0"/>
              </a:rPr>
            </a:br>
            <a:r>
              <a:rPr lang="fr-FR" sz="3600" dirty="0" smtClean="0">
                <a:latin typeface="Calibri" panose="020F0502020204030204" pitchFamily="34" charset="0"/>
              </a:rPr>
              <a:t>Une </a:t>
            </a:r>
            <a:r>
              <a:rPr lang="fr-FR" sz="3600" dirty="0">
                <a:latin typeface="Calibri" panose="020F0502020204030204" pitchFamily="34" charset="0"/>
              </a:rPr>
              <a:t>auxiliaire de puériculture qui ne peut plus exercer son </a:t>
            </a:r>
            <a:r>
              <a:rPr lang="fr-FR" sz="3600" dirty="0" smtClean="0">
                <a:latin typeface="Calibri" panose="020F0502020204030204" pitchFamily="34" charset="0"/>
              </a:rPr>
              <a:t>métier </a:t>
            </a:r>
            <a:r>
              <a:rPr lang="fr-FR" sz="3600" dirty="0">
                <a:latin typeface="Calibri" panose="020F0502020204030204" pitchFamily="34" charset="0"/>
              </a:rPr>
              <a:t>pour des raisons de santé a suivi un parcours de </a:t>
            </a:r>
            <a:r>
              <a:rPr lang="fr-FR" sz="3600" dirty="0" smtClean="0">
                <a:latin typeface="Calibri" panose="020F0502020204030204" pitchFamily="34" charset="0"/>
              </a:rPr>
              <a:t>reconversion </a:t>
            </a:r>
            <a:r>
              <a:rPr lang="fr-FR" sz="3600" dirty="0">
                <a:latin typeface="Calibri" panose="020F0502020204030204" pitchFamily="34" charset="0"/>
              </a:rPr>
              <a:t>professionnelle vers un emploi administratif. </a:t>
            </a:r>
            <a:r>
              <a:rPr lang="fr-FR" sz="3600" dirty="0" smtClean="0">
                <a:latin typeface="Calibri" panose="020F0502020204030204" pitchFamily="34" charset="0"/>
              </a:rPr>
              <a:t/>
            </a:r>
            <a:br>
              <a:rPr lang="fr-FR" sz="3600" dirty="0" smtClean="0">
                <a:latin typeface="Calibri" panose="020F0502020204030204" pitchFamily="34" charset="0"/>
              </a:rPr>
            </a:br>
            <a:r>
              <a:rPr lang="fr-FR" sz="3600" dirty="0">
                <a:latin typeface="Calibri" panose="020F0502020204030204" pitchFamily="34" charset="0"/>
              </a:rPr>
              <a:t/>
            </a:r>
            <a:br>
              <a:rPr lang="fr-FR" sz="3600" dirty="0">
                <a:latin typeface="Calibri" panose="020F0502020204030204" pitchFamily="34" charset="0"/>
              </a:rPr>
            </a:br>
            <a:r>
              <a:rPr lang="fr-FR" sz="3600" dirty="0" smtClean="0">
                <a:latin typeface="Calibri" panose="020F0502020204030204" pitchFamily="34" charset="0"/>
              </a:rPr>
              <a:t>L’employeur qui </a:t>
            </a:r>
            <a:r>
              <a:rPr lang="fr-FR" sz="3600" dirty="0">
                <a:latin typeface="Calibri" panose="020F0502020204030204" pitchFamily="34" charset="0"/>
              </a:rPr>
              <a:t>n’a aucun poste à lui proposer, envisage un </a:t>
            </a:r>
            <a:r>
              <a:rPr lang="fr-FR" sz="3600" dirty="0" smtClean="0">
                <a:latin typeface="Calibri" panose="020F0502020204030204" pitchFamily="34" charset="0"/>
              </a:rPr>
              <a:t>placement </a:t>
            </a:r>
            <a:r>
              <a:rPr lang="fr-FR" sz="3600" dirty="0">
                <a:latin typeface="Calibri" panose="020F0502020204030204" pitchFamily="34" charset="0"/>
              </a:rPr>
              <a:t>en </a:t>
            </a:r>
            <a:r>
              <a:rPr lang="fr-FR" sz="3600" dirty="0" smtClean="0">
                <a:latin typeface="Calibri" panose="020F0502020204030204" pitchFamily="34" charset="0"/>
              </a:rPr>
              <a:t>retraite </a:t>
            </a:r>
            <a:r>
              <a:rPr lang="fr-FR" sz="3600" dirty="0">
                <a:latin typeface="Calibri" panose="020F0502020204030204" pitchFamily="34" charset="0"/>
              </a:rPr>
              <a:t>pour invalidité. </a:t>
            </a:r>
            <a:r>
              <a:rPr lang="fr-FR" sz="3600" dirty="0" smtClean="0">
                <a:latin typeface="Calibri" panose="020F0502020204030204" pitchFamily="34" charset="0"/>
              </a:rPr>
              <a:t/>
            </a:r>
            <a:br>
              <a:rPr lang="fr-FR" sz="3600" dirty="0" smtClean="0">
                <a:latin typeface="Calibri" panose="020F0502020204030204" pitchFamily="34" charset="0"/>
              </a:rPr>
            </a:br>
            <a:r>
              <a:rPr lang="fr-FR" sz="3600" dirty="0" smtClean="0">
                <a:latin typeface="Calibri" panose="020F0502020204030204" pitchFamily="34" charset="0"/>
              </a:rPr>
              <a:t/>
            </a:r>
            <a:br>
              <a:rPr lang="fr-FR" sz="3600" dirty="0" smtClean="0">
                <a:latin typeface="Calibri" panose="020F0502020204030204" pitchFamily="34" charset="0"/>
              </a:rPr>
            </a:br>
            <a:r>
              <a:rPr lang="fr-FR" sz="3600" dirty="0" smtClean="0">
                <a:latin typeface="Calibri" panose="020F0502020204030204" pitchFamily="34" charset="0"/>
              </a:rPr>
              <a:t>La </a:t>
            </a:r>
            <a:r>
              <a:rPr lang="fr-FR" sz="3600" dirty="0">
                <a:latin typeface="Calibri" panose="020F0502020204030204" pitchFamily="34" charset="0"/>
              </a:rPr>
              <a:t>médiation va permettre à l’agent et son </a:t>
            </a:r>
            <a:r>
              <a:rPr lang="fr-FR" sz="3600" dirty="0" smtClean="0">
                <a:latin typeface="Calibri" panose="020F0502020204030204" pitchFamily="34" charset="0"/>
              </a:rPr>
              <a:t>employeur de </a:t>
            </a:r>
            <a:r>
              <a:rPr lang="fr-FR" sz="3600" dirty="0">
                <a:latin typeface="Calibri" panose="020F0502020204030204" pitchFamily="34" charset="0"/>
              </a:rPr>
              <a:t>dialoguer. </a:t>
            </a:r>
            <a:r>
              <a:rPr lang="fr-FR" sz="3600" dirty="0" smtClean="0">
                <a:latin typeface="Calibri" panose="020F0502020204030204" pitchFamily="34" charset="0"/>
              </a:rPr>
              <a:t/>
            </a:r>
            <a:br>
              <a:rPr lang="fr-FR" sz="3600" dirty="0" smtClean="0">
                <a:latin typeface="Calibri" panose="020F0502020204030204" pitchFamily="34" charset="0"/>
              </a:rPr>
            </a:br>
            <a:r>
              <a:rPr lang="fr-FR" sz="3600" dirty="0" smtClean="0">
                <a:latin typeface="Calibri" panose="020F0502020204030204" pitchFamily="34" charset="0"/>
              </a:rPr>
              <a:t>L’agent </a:t>
            </a:r>
            <a:r>
              <a:rPr lang="fr-FR" sz="3600" dirty="0">
                <a:latin typeface="Calibri" panose="020F0502020204030204" pitchFamily="34" charset="0"/>
              </a:rPr>
              <a:t>qui </a:t>
            </a:r>
            <a:r>
              <a:rPr lang="fr-FR" sz="3600" dirty="0" smtClean="0">
                <a:latin typeface="Calibri" panose="020F0502020204030204" pitchFamily="34" charset="0"/>
              </a:rPr>
              <a:t>a connaissance </a:t>
            </a:r>
            <a:r>
              <a:rPr lang="fr-FR" sz="3600" dirty="0">
                <a:latin typeface="Calibri" panose="020F0502020204030204" pitchFamily="34" charset="0"/>
              </a:rPr>
              <a:t>du reclassement </a:t>
            </a:r>
            <a:r>
              <a:rPr lang="fr-FR" sz="3600" dirty="0" smtClean="0">
                <a:latin typeface="Calibri" panose="020F0502020204030204" pitchFamily="34" charset="0"/>
              </a:rPr>
              <a:t>d’une </a:t>
            </a:r>
            <a:r>
              <a:rPr lang="fr-FR" sz="3600" dirty="0">
                <a:latin typeface="Calibri" panose="020F0502020204030204" pitchFamily="34" charset="0"/>
              </a:rPr>
              <a:t>collègue il y a deux ans, ne comprend pas qu’on lui </a:t>
            </a:r>
            <a:r>
              <a:rPr lang="fr-FR" sz="3600" dirty="0" smtClean="0">
                <a:latin typeface="Calibri" panose="020F0502020204030204" pitchFamily="34" charset="0"/>
              </a:rPr>
              <a:t>réserve </a:t>
            </a:r>
            <a:r>
              <a:rPr lang="fr-FR" sz="3600" dirty="0">
                <a:latin typeface="Calibri" panose="020F0502020204030204" pitchFamily="34" charset="0"/>
              </a:rPr>
              <a:t>un traitement différent.</a:t>
            </a:r>
            <a:r>
              <a:rPr lang="fr-FR" dirty="0"/>
              <a:t/>
            </a:r>
            <a:br>
              <a:rPr lang="fr-FR" dirty="0"/>
            </a:br>
            <a:r>
              <a:rPr lang="fr-FR" dirty="0"/>
              <a:t/>
            </a:r>
            <a:br>
              <a:rPr lang="fr-FR" dirty="0"/>
            </a:br>
            <a:r>
              <a:rPr lang="fr-FR" dirty="0"/>
              <a:t/>
            </a:r>
            <a:br>
              <a:rPr lang="fr-FR" dirty="0"/>
            </a:br>
            <a:endParaRPr lang="fr-FR" dirty="0"/>
          </a:p>
        </p:txBody>
      </p:sp>
    </p:spTree>
    <p:extLst>
      <p:ext uri="{BB962C8B-B14F-4D97-AF65-F5344CB8AC3E}">
        <p14:creationId xmlns:p14="http://schemas.microsoft.com/office/powerpoint/2010/main" val="2961888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1852613"/>
            <a:ext cx="9237717" cy="3128820"/>
          </a:xfrm>
        </p:spPr>
        <p:txBody>
          <a:bodyPr>
            <a:normAutofit fontScale="90000"/>
          </a:bodyPr>
          <a:lstStyle/>
          <a:p>
            <a:pPr algn="ctr"/>
            <a:r>
              <a:rPr lang="fr-FR" sz="5400" b="1" dirty="0">
                <a:solidFill>
                  <a:schemeClr val="accent1"/>
                </a:solidFill>
                <a:latin typeface="Century Gothic" panose="020B0502020202020204" pitchFamily="34" charset="0"/>
              </a:rPr>
              <a:t> </a:t>
            </a:r>
            <a:r>
              <a:rPr lang="fr-FR" sz="5400" b="1" dirty="0">
                <a:solidFill>
                  <a:schemeClr val="accent1">
                    <a:lumMod val="75000"/>
                  </a:schemeClr>
                </a:solidFill>
                <a:latin typeface="Century Gothic" panose="020B0502020202020204" pitchFamily="34" charset="0"/>
              </a:rPr>
              <a:t>Merci pour votre attention</a:t>
            </a:r>
            <a:r>
              <a:rPr lang="fr-FR" sz="5400" b="1" dirty="0">
                <a:solidFill>
                  <a:schemeClr val="accent1"/>
                </a:solidFill>
                <a:latin typeface="Century Gothic" panose="020B0502020202020204" pitchFamily="34" charset="0"/>
              </a:rPr>
              <a:t/>
            </a:r>
            <a:br>
              <a:rPr lang="fr-FR" sz="5400" b="1" dirty="0">
                <a:solidFill>
                  <a:schemeClr val="accent1"/>
                </a:solidFill>
                <a:latin typeface="Century Gothic" panose="020B0502020202020204" pitchFamily="34" charset="0"/>
              </a:rPr>
            </a:br>
            <a:r>
              <a:rPr lang="fr-FR" sz="5400" b="1" dirty="0">
                <a:solidFill>
                  <a:schemeClr val="accent1"/>
                </a:solidFill>
                <a:latin typeface="Century Gothic" panose="020B0502020202020204" pitchFamily="34" charset="0"/>
              </a:rPr>
              <a:t/>
            </a:r>
            <a:br>
              <a:rPr lang="fr-FR" sz="5400" b="1" dirty="0">
                <a:solidFill>
                  <a:schemeClr val="accent1"/>
                </a:solidFill>
                <a:latin typeface="Century Gothic" panose="020B0502020202020204" pitchFamily="34" charset="0"/>
              </a:rPr>
            </a:br>
            <a:r>
              <a:rPr lang="fr-FR" sz="3100" b="1" dirty="0">
                <a:solidFill>
                  <a:srgbClr val="FF0000"/>
                </a:solidFill>
                <a:latin typeface="Century Gothic" panose="020B0502020202020204" pitchFamily="34" charset="0"/>
              </a:rPr>
              <a:t>Pour tout conseil et/ou accompagnement : </a:t>
            </a:r>
            <a:r>
              <a:rPr lang="fr-FR" sz="3100" b="1" dirty="0">
                <a:solidFill>
                  <a:schemeClr val="accent1"/>
                </a:solidFill>
                <a:latin typeface="Century Gothic" panose="020B0502020202020204" pitchFamily="34" charset="0"/>
              </a:rPr>
              <a:t/>
            </a:r>
            <a:br>
              <a:rPr lang="fr-FR" sz="3100" b="1" dirty="0">
                <a:solidFill>
                  <a:schemeClr val="accent1"/>
                </a:solidFill>
                <a:latin typeface="Century Gothic" panose="020B0502020202020204" pitchFamily="34" charset="0"/>
              </a:rPr>
            </a:br>
            <a:r>
              <a:rPr lang="fr-FR" sz="3100" b="1" dirty="0">
                <a:solidFill>
                  <a:schemeClr val="accent1"/>
                </a:solidFill>
                <a:latin typeface="Century Gothic" panose="020B0502020202020204" pitchFamily="34" charset="0"/>
              </a:rPr>
              <a:t/>
            </a:r>
            <a:br>
              <a:rPr lang="fr-FR" sz="3100" b="1" dirty="0">
                <a:solidFill>
                  <a:schemeClr val="accent1"/>
                </a:solidFill>
                <a:latin typeface="Century Gothic" panose="020B0502020202020204" pitchFamily="34" charset="0"/>
              </a:rPr>
            </a:br>
            <a:r>
              <a:rPr lang="fr-FR" sz="3100" b="1" dirty="0">
                <a:solidFill>
                  <a:schemeClr val="accent1">
                    <a:lumMod val="75000"/>
                  </a:schemeClr>
                </a:solidFill>
                <a:latin typeface="Century Gothic" panose="020B0502020202020204" pitchFamily="34" charset="0"/>
              </a:rPr>
              <a:t>Mission Handicap</a:t>
            </a:r>
            <a:r>
              <a:rPr lang="fr-FR" sz="3100" dirty="0">
                <a:latin typeface="Century Gothic" panose="020B0502020202020204" pitchFamily="34" charset="0"/>
              </a:rPr>
              <a:t/>
            </a:r>
            <a:br>
              <a:rPr lang="fr-FR" sz="3100" dirty="0">
                <a:latin typeface="Century Gothic" panose="020B0502020202020204" pitchFamily="34" charset="0"/>
              </a:rPr>
            </a:br>
            <a:r>
              <a:rPr lang="fr-FR" sz="3100" dirty="0">
                <a:latin typeface="Century Gothic" panose="020B0502020202020204" pitchFamily="34" charset="0"/>
              </a:rPr>
              <a:t/>
            </a:r>
            <a:br>
              <a:rPr lang="fr-FR" sz="3100" dirty="0">
                <a:latin typeface="Century Gothic" panose="020B0502020202020204" pitchFamily="34" charset="0"/>
              </a:rPr>
            </a:br>
            <a:r>
              <a:rPr lang="fr-FR" sz="2200" dirty="0">
                <a:latin typeface="Century Gothic" panose="020B0502020202020204" pitchFamily="34" charset="0"/>
              </a:rPr>
              <a:t>Brigitte MONIER</a:t>
            </a:r>
            <a:br>
              <a:rPr lang="fr-FR" sz="2200" dirty="0">
                <a:latin typeface="Century Gothic" panose="020B0502020202020204" pitchFamily="34" charset="0"/>
              </a:rPr>
            </a:br>
            <a:r>
              <a:rPr lang="fr-FR" sz="2200" dirty="0">
                <a:latin typeface="Century Gothic" panose="020B0502020202020204" pitchFamily="34" charset="0"/>
              </a:rPr>
              <a:t>Fabrice ERASMI</a:t>
            </a:r>
            <a:r>
              <a:rPr lang="fr-FR" sz="3100" dirty="0">
                <a:latin typeface="Century Gothic" panose="020B0502020202020204" pitchFamily="34" charset="0"/>
              </a:rPr>
              <a:t/>
            </a:r>
            <a:br>
              <a:rPr lang="fr-FR" sz="3100" dirty="0">
                <a:latin typeface="Century Gothic" panose="020B0502020202020204" pitchFamily="34" charset="0"/>
              </a:rPr>
            </a:br>
            <a:r>
              <a:rPr lang="fr-FR" sz="3100" dirty="0">
                <a:latin typeface="Century Gothic" panose="020B0502020202020204" pitchFamily="34" charset="0"/>
              </a:rPr>
              <a:t/>
            </a:r>
            <a:br>
              <a:rPr lang="fr-FR" sz="3100" dirty="0">
                <a:latin typeface="Century Gothic" panose="020B0502020202020204" pitchFamily="34" charset="0"/>
              </a:rPr>
            </a:br>
            <a:r>
              <a:rPr lang="fr-FR" sz="2200" dirty="0">
                <a:latin typeface="Century Gothic" panose="020B0502020202020204" pitchFamily="34" charset="0"/>
              </a:rPr>
              <a:t>Tél : 07 86 11 91 80</a:t>
            </a:r>
            <a:r>
              <a:rPr lang="fr-FR" sz="3100" dirty="0">
                <a:latin typeface="Century Gothic" panose="020B0502020202020204" pitchFamily="34" charset="0"/>
              </a:rPr>
              <a:t/>
            </a:r>
            <a:br>
              <a:rPr lang="fr-FR" sz="3100" dirty="0">
                <a:latin typeface="Century Gothic" panose="020B0502020202020204" pitchFamily="34" charset="0"/>
              </a:rPr>
            </a:br>
            <a:r>
              <a:rPr lang="fr-FR" sz="3100" dirty="0">
                <a:latin typeface="Century Gothic" panose="020B0502020202020204" pitchFamily="34" charset="0"/>
              </a:rPr>
              <a:t/>
            </a:r>
            <a:br>
              <a:rPr lang="fr-FR" sz="3100" dirty="0">
                <a:latin typeface="Century Gothic" panose="020B0502020202020204" pitchFamily="34" charset="0"/>
              </a:rPr>
            </a:br>
            <a:r>
              <a:rPr lang="fr-FR" sz="3100" dirty="0">
                <a:latin typeface="Century Gothic" panose="020B0502020202020204" pitchFamily="34" charset="0"/>
              </a:rPr>
              <a:t>Mail : </a:t>
            </a:r>
            <a:r>
              <a:rPr lang="fr-FR" sz="3100" u="sng" dirty="0">
                <a:solidFill>
                  <a:schemeClr val="accent1">
                    <a:lumMod val="75000"/>
                  </a:schemeClr>
                </a:solidFill>
                <a:latin typeface="Century Gothic" panose="020B0502020202020204" pitchFamily="34" charset="0"/>
                <a:hlinkClick r:id="rId2" action="ppaction://hlinkfile"/>
              </a:rPr>
              <a:t>handicap@cdg30.fr</a:t>
            </a:r>
            <a:endParaRPr lang="fr-FR" sz="3100" dirty="0">
              <a:solidFill>
                <a:schemeClr val="accent1">
                  <a:lumMod val="75000"/>
                </a:schemeClr>
              </a:solidFill>
            </a:endParaRPr>
          </a:p>
        </p:txBody>
      </p:sp>
    </p:spTree>
    <p:extLst>
      <p:ext uri="{BB962C8B-B14F-4D97-AF65-F5344CB8AC3E}">
        <p14:creationId xmlns:p14="http://schemas.microsoft.com/office/powerpoint/2010/main" val="16426247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79143" y="2224586"/>
            <a:ext cx="10926170" cy="2359310"/>
          </a:xfrm>
        </p:spPr>
        <p:txBody>
          <a:bodyPr>
            <a:normAutofit fontScale="90000"/>
          </a:bodyPr>
          <a:lstStyle/>
          <a:p>
            <a:r>
              <a:rPr lang="fr-FR" sz="3600" b="1" dirty="0" smtClean="0">
                <a:solidFill>
                  <a:schemeClr val="accent2"/>
                </a:solidFill>
                <a:latin typeface="Helvetica Neue"/>
              </a:rPr>
              <a:t/>
            </a:r>
            <a:br>
              <a:rPr lang="fr-FR" sz="3600" b="1" dirty="0" smtClean="0">
                <a:solidFill>
                  <a:schemeClr val="accent2"/>
                </a:solidFill>
                <a:latin typeface="Helvetica Neue"/>
              </a:rPr>
            </a:br>
            <a:r>
              <a:rPr lang="fr-FR" sz="3600" b="1" dirty="0" smtClean="0">
                <a:solidFill>
                  <a:schemeClr val="accent2"/>
                </a:solidFill>
                <a:latin typeface="Helvetica Neue"/>
              </a:rPr>
              <a:t>Sont </a:t>
            </a:r>
            <a:r>
              <a:rPr lang="fr-FR" sz="3600" b="1" dirty="0">
                <a:solidFill>
                  <a:schemeClr val="accent2"/>
                </a:solidFill>
                <a:latin typeface="Helvetica Neue"/>
              </a:rPr>
              <a:t> particulièrement </a:t>
            </a:r>
            <a:r>
              <a:rPr lang="fr-FR" sz="3600" b="1" dirty="0" smtClean="0">
                <a:solidFill>
                  <a:schemeClr val="accent2"/>
                </a:solidFill>
                <a:latin typeface="Helvetica Neue"/>
              </a:rPr>
              <a:t>concernés les recours contentieux suivants :</a:t>
            </a:r>
            <a:r>
              <a:rPr lang="fr-FR" sz="3100" dirty="0" smtClean="0">
                <a:latin typeface="Calibri" panose="020F0502020204030204" pitchFamily="34" charset="0"/>
              </a:rPr>
              <a:t/>
            </a:r>
            <a:br>
              <a:rPr lang="fr-FR" sz="3100" dirty="0" smtClean="0">
                <a:latin typeface="Calibri" panose="020F0502020204030204" pitchFamily="34" charset="0"/>
              </a:rPr>
            </a:br>
            <a:r>
              <a:rPr lang="fr-FR" sz="3100" dirty="0" smtClean="0">
                <a:latin typeface="Calibri" panose="020F0502020204030204" pitchFamily="34" charset="0"/>
              </a:rPr>
              <a:t/>
            </a:r>
            <a:br>
              <a:rPr lang="fr-FR" sz="3100" dirty="0" smtClean="0">
                <a:latin typeface="Calibri" panose="020F0502020204030204" pitchFamily="34" charset="0"/>
              </a:rPr>
            </a:br>
            <a:r>
              <a:rPr lang="fr-FR" sz="3100" b="1" dirty="0" smtClean="0">
                <a:solidFill>
                  <a:schemeClr val="accent1"/>
                </a:solidFill>
                <a:latin typeface="Calibri" panose="020F0502020204030204" pitchFamily="34" charset="0"/>
              </a:rPr>
              <a:t>5.</a:t>
            </a:r>
            <a:r>
              <a:rPr lang="fr-FR" sz="3100" dirty="0" smtClean="0">
                <a:latin typeface="Calibri" panose="020F0502020204030204" pitchFamily="34" charset="0"/>
              </a:rPr>
              <a:t/>
            </a:r>
            <a:br>
              <a:rPr lang="fr-FR" sz="3100" dirty="0" smtClean="0">
                <a:latin typeface="Calibri" panose="020F0502020204030204" pitchFamily="34" charset="0"/>
              </a:rPr>
            </a:br>
            <a:r>
              <a:rPr lang="fr-FR" sz="3100" dirty="0" smtClean="0">
                <a:latin typeface="Calibri" panose="020F0502020204030204" pitchFamily="34" charset="0"/>
              </a:rPr>
              <a:t>Décisions </a:t>
            </a:r>
            <a:r>
              <a:rPr lang="fr-FR" sz="3100" dirty="0">
                <a:latin typeface="Calibri" panose="020F0502020204030204" pitchFamily="34" charset="0"/>
              </a:rPr>
              <a:t>administratives individuelles défavorables relatives à la formation </a:t>
            </a:r>
            <a:r>
              <a:rPr lang="fr-FR" sz="3100" dirty="0" smtClean="0">
                <a:latin typeface="Calibri" panose="020F0502020204030204" pitchFamily="34" charset="0"/>
              </a:rPr>
              <a:t>professionnelle </a:t>
            </a:r>
            <a:r>
              <a:rPr lang="fr-FR" sz="3100" dirty="0">
                <a:latin typeface="Calibri" panose="020F0502020204030204" pitchFamily="34" charset="0"/>
              </a:rPr>
              <a:t>tout au long </a:t>
            </a:r>
            <a:r>
              <a:rPr lang="fr-FR" sz="3100" dirty="0" smtClean="0">
                <a:latin typeface="Calibri" panose="020F0502020204030204" pitchFamily="34" charset="0"/>
              </a:rPr>
              <a:t>de </a:t>
            </a:r>
            <a:r>
              <a:rPr lang="fr-FR" sz="3100" dirty="0">
                <a:latin typeface="Calibri" panose="020F0502020204030204" pitchFamily="34" charset="0"/>
              </a:rPr>
              <a:t>la vie, </a:t>
            </a:r>
            <a:br>
              <a:rPr lang="fr-FR" sz="3100" dirty="0">
                <a:latin typeface="Calibri" panose="020F0502020204030204" pitchFamily="34" charset="0"/>
              </a:rPr>
            </a:br>
            <a:r>
              <a:rPr lang="fr-FR" sz="3100" b="1" dirty="0">
                <a:solidFill>
                  <a:schemeClr val="accent1"/>
                </a:solidFill>
                <a:latin typeface="Calibri" panose="020F0502020204030204" pitchFamily="34" charset="0"/>
              </a:rPr>
              <a:t>6.</a:t>
            </a:r>
            <a:r>
              <a:rPr lang="fr-FR" sz="3100" dirty="0">
                <a:latin typeface="Calibri" panose="020F0502020204030204" pitchFamily="34" charset="0"/>
              </a:rPr>
              <a:t/>
            </a:r>
            <a:br>
              <a:rPr lang="fr-FR" sz="3100" dirty="0">
                <a:latin typeface="Calibri" panose="020F0502020204030204" pitchFamily="34" charset="0"/>
              </a:rPr>
            </a:br>
            <a:r>
              <a:rPr lang="fr-FR" sz="3100" dirty="0">
                <a:latin typeface="Calibri" panose="020F0502020204030204" pitchFamily="34" charset="0"/>
              </a:rPr>
              <a:t>Décisions administratives individuelles défavorables relatives aux mesures </a:t>
            </a:r>
            <a:r>
              <a:rPr lang="fr-FR" sz="3100" dirty="0" smtClean="0">
                <a:latin typeface="Calibri" panose="020F0502020204030204" pitchFamily="34" charset="0"/>
              </a:rPr>
              <a:t>appropriées </a:t>
            </a:r>
            <a:r>
              <a:rPr lang="fr-FR" sz="3100" dirty="0">
                <a:latin typeface="Calibri" panose="020F0502020204030204" pitchFamily="34" charset="0"/>
              </a:rPr>
              <a:t>prises par les </a:t>
            </a:r>
            <a:r>
              <a:rPr lang="fr-FR" sz="3100" dirty="0" smtClean="0">
                <a:latin typeface="Calibri" panose="020F0502020204030204" pitchFamily="34" charset="0"/>
              </a:rPr>
              <a:t>employeurs </a:t>
            </a:r>
            <a:r>
              <a:rPr lang="fr-FR" sz="3100" dirty="0">
                <a:latin typeface="Calibri" panose="020F0502020204030204" pitchFamily="34" charset="0"/>
              </a:rPr>
              <a:t>publics à l'égard des </a:t>
            </a:r>
            <a:r>
              <a:rPr lang="fr-FR" sz="3100" dirty="0" smtClean="0">
                <a:latin typeface="Calibri" panose="020F0502020204030204" pitchFamily="34" charset="0"/>
              </a:rPr>
              <a:t>travailleurs handicapés en application de </a:t>
            </a:r>
            <a:r>
              <a:rPr lang="fr-FR" sz="3100" dirty="0">
                <a:latin typeface="Calibri" panose="020F0502020204030204" pitchFamily="34" charset="0"/>
              </a:rPr>
              <a:t>l'article 6 </a:t>
            </a:r>
            <a:r>
              <a:rPr lang="fr-FR" sz="3100" dirty="0" err="1">
                <a:latin typeface="Calibri" panose="020F0502020204030204" pitchFamily="34" charset="0"/>
              </a:rPr>
              <a:t>sexies</a:t>
            </a:r>
            <a:r>
              <a:rPr lang="fr-FR" sz="3100" dirty="0">
                <a:latin typeface="Calibri" panose="020F0502020204030204" pitchFamily="34" charset="0"/>
              </a:rPr>
              <a:t> de la loi </a:t>
            </a:r>
            <a:r>
              <a:rPr lang="fr-FR" sz="3100" dirty="0" smtClean="0">
                <a:latin typeface="Calibri" panose="020F0502020204030204" pitchFamily="34" charset="0"/>
              </a:rPr>
              <a:t>n</a:t>
            </a:r>
            <a:r>
              <a:rPr lang="fr-FR" sz="3100" dirty="0">
                <a:latin typeface="Calibri" panose="020F0502020204030204" pitchFamily="34" charset="0"/>
              </a:rPr>
              <a:t>° </a:t>
            </a:r>
            <a:r>
              <a:rPr lang="fr-FR" sz="3100" dirty="0" smtClean="0">
                <a:latin typeface="Calibri" panose="020F0502020204030204" pitchFamily="34" charset="0"/>
              </a:rPr>
              <a:t>83-634 du </a:t>
            </a:r>
            <a:r>
              <a:rPr lang="fr-FR" sz="3100" dirty="0">
                <a:latin typeface="Calibri" panose="020F0502020204030204" pitchFamily="34" charset="0"/>
              </a:rPr>
              <a:t>13/07/1983, </a:t>
            </a:r>
            <a:br>
              <a:rPr lang="fr-FR" sz="3100" dirty="0">
                <a:latin typeface="Calibri" panose="020F0502020204030204" pitchFamily="34" charset="0"/>
              </a:rPr>
            </a:br>
            <a:r>
              <a:rPr lang="fr-FR" sz="3100" b="1" dirty="0">
                <a:solidFill>
                  <a:schemeClr val="accent1"/>
                </a:solidFill>
                <a:latin typeface="Calibri" panose="020F0502020204030204" pitchFamily="34" charset="0"/>
              </a:rPr>
              <a:t>7.</a:t>
            </a:r>
            <a:r>
              <a:rPr lang="fr-FR" sz="3100" dirty="0">
                <a:latin typeface="Calibri" panose="020F0502020204030204" pitchFamily="34" charset="0"/>
              </a:rPr>
              <a:t/>
            </a:r>
            <a:br>
              <a:rPr lang="fr-FR" sz="3100" dirty="0">
                <a:latin typeface="Calibri" panose="020F0502020204030204" pitchFamily="34" charset="0"/>
              </a:rPr>
            </a:br>
            <a:r>
              <a:rPr lang="fr-FR" sz="3100" dirty="0">
                <a:latin typeface="Calibri" panose="020F0502020204030204" pitchFamily="34" charset="0"/>
              </a:rPr>
              <a:t>Décisions administratives individuelles défavorables </a:t>
            </a:r>
            <a:r>
              <a:rPr lang="fr-FR" sz="3100" dirty="0" smtClean="0">
                <a:latin typeface="Calibri" panose="020F0502020204030204" pitchFamily="34" charset="0"/>
              </a:rPr>
              <a:t>concernant l'aménagement des </a:t>
            </a:r>
            <a:r>
              <a:rPr lang="fr-FR" sz="3100" dirty="0">
                <a:latin typeface="Calibri" panose="020F0502020204030204" pitchFamily="34" charset="0"/>
              </a:rPr>
              <a:t>conditions de travail </a:t>
            </a:r>
            <a:r>
              <a:rPr lang="fr-FR" sz="3100" dirty="0" smtClean="0">
                <a:latin typeface="Calibri" panose="020F0502020204030204" pitchFamily="34" charset="0"/>
              </a:rPr>
              <a:t>des </a:t>
            </a:r>
            <a:r>
              <a:rPr lang="fr-FR" sz="3100" dirty="0">
                <a:latin typeface="Calibri" panose="020F0502020204030204" pitchFamily="34" charset="0"/>
              </a:rPr>
              <a:t>fonctionnaires qui ne sont plus en mesure d'exercer leurs </a:t>
            </a:r>
            <a:r>
              <a:rPr lang="fr-FR" sz="3100" dirty="0" smtClean="0">
                <a:latin typeface="Calibri" panose="020F0502020204030204" pitchFamily="34" charset="0"/>
              </a:rPr>
              <a:t>fonctions </a:t>
            </a:r>
            <a:r>
              <a:rPr lang="fr-FR" sz="3100" dirty="0">
                <a:latin typeface="Calibri" panose="020F0502020204030204" pitchFamily="34" charset="0"/>
              </a:rPr>
              <a:t>dans les conditions prévues par </a:t>
            </a:r>
            <a:br>
              <a:rPr lang="fr-FR" sz="3100" dirty="0">
                <a:latin typeface="Calibri" panose="020F0502020204030204" pitchFamily="34" charset="0"/>
              </a:rPr>
            </a:br>
            <a:r>
              <a:rPr lang="fr-FR" sz="3100" dirty="0">
                <a:latin typeface="Calibri" panose="020F0502020204030204" pitchFamily="34" charset="0"/>
              </a:rPr>
              <a:t>l’article </a:t>
            </a:r>
            <a:r>
              <a:rPr lang="fr-FR" sz="3100" dirty="0" smtClean="0">
                <a:latin typeface="Calibri" panose="020F0502020204030204" pitchFamily="34" charset="0"/>
              </a:rPr>
              <a:t>1</a:t>
            </a:r>
            <a:r>
              <a:rPr lang="fr-FR" sz="3100" baseline="30000" dirty="0" smtClean="0">
                <a:latin typeface="Calibri" panose="020F0502020204030204" pitchFamily="34" charset="0"/>
              </a:rPr>
              <a:t>er</a:t>
            </a:r>
            <a:r>
              <a:rPr lang="fr-FR" sz="3100" dirty="0">
                <a:latin typeface="Calibri" panose="020F0502020204030204" pitchFamily="34" charset="0"/>
              </a:rPr>
              <a:t> </a:t>
            </a:r>
            <a:r>
              <a:rPr lang="fr-FR" sz="3100" dirty="0" smtClean="0">
                <a:latin typeface="Calibri" panose="020F0502020204030204" pitchFamily="34" charset="0"/>
              </a:rPr>
              <a:t>du décret </a:t>
            </a:r>
            <a:r>
              <a:rPr lang="fr-FR" sz="3100" dirty="0">
                <a:latin typeface="Calibri" panose="020F0502020204030204" pitchFamily="34" charset="0"/>
              </a:rPr>
              <a:t>n° 85-1054 30/09/1985. </a:t>
            </a:r>
            <a:r>
              <a:rPr lang="fr-FR" dirty="0"/>
              <a:t/>
            </a:r>
            <a:br>
              <a:rPr lang="fr-FR" dirty="0"/>
            </a:br>
            <a:endParaRPr lang="fr-FR" dirty="0"/>
          </a:p>
        </p:txBody>
      </p:sp>
    </p:spTree>
    <p:extLst>
      <p:ext uri="{BB962C8B-B14F-4D97-AF65-F5344CB8AC3E}">
        <p14:creationId xmlns:p14="http://schemas.microsoft.com/office/powerpoint/2010/main" val="15575754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re 3"/>
          <p:cNvSpPr txBox="1">
            <a:spLocks/>
          </p:cNvSpPr>
          <p:nvPr/>
        </p:nvSpPr>
        <p:spPr>
          <a:xfrm>
            <a:off x="1524000" y="167352"/>
            <a:ext cx="9144000" cy="864582"/>
          </a:xfrm>
          <a:prstGeom prst="rect">
            <a:avLst/>
          </a:prstGeom>
        </p:spPr>
        <p:txBody>
          <a:bodyPr anchor="b"/>
          <a:lstStyle>
            <a:lvl1pPr algn="l" defTabSz="914400" rtl="0" eaLnBrk="1" latinLnBrk="0" hangingPunct="1">
              <a:lnSpc>
                <a:spcPct val="90000"/>
              </a:lnSpc>
              <a:spcBef>
                <a:spcPct val="0"/>
              </a:spcBef>
              <a:buNone/>
              <a:defRPr sz="6000" kern="1200">
                <a:solidFill>
                  <a:schemeClr val="tx1"/>
                </a:solidFill>
                <a:latin typeface="Helvetica Neue" charset="0"/>
                <a:ea typeface="Helvetica Neue" charset="0"/>
                <a:cs typeface="Helvetica Neue" charset="0"/>
              </a:defRPr>
            </a:lvl1pPr>
          </a:lstStyle>
          <a:p>
            <a:pPr algn="ctr"/>
            <a:r>
              <a:rPr lang="fr-FR" sz="3200" b="1" dirty="0" smtClean="0">
                <a:solidFill>
                  <a:schemeClr val="accent2"/>
                </a:solidFill>
              </a:rPr>
              <a:t>Définition </a:t>
            </a:r>
            <a:r>
              <a:rPr lang="fr-FR" sz="3200" b="1" dirty="0">
                <a:solidFill>
                  <a:schemeClr val="accent2"/>
                </a:solidFill>
              </a:rPr>
              <a:t>du handicap et l'obligation de compensation</a:t>
            </a:r>
          </a:p>
        </p:txBody>
      </p:sp>
      <p:grpSp>
        <p:nvGrpSpPr>
          <p:cNvPr id="9" name="Groupe 8"/>
          <p:cNvGrpSpPr/>
          <p:nvPr/>
        </p:nvGrpSpPr>
        <p:grpSpPr>
          <a:xfrm>
            <a:off x="2495600" y="1158777"/>
            <a:ext cx="7532748" cy="1884981"/>
            <a:chOff x="805625" y="0"/>
            <a:chExt cx="7532748" cy="2135038"/>
          </a:xfrm>
          <a:solidFill>
            <a:srgbClr val="B21E3F"/>
          </a:solidFill>
        </p:grpSpPr>
        <p:sp>
          <p:nvSpPr>
            <p:cNvPr id="10" name="Rectangle à coins arrondis 9"/>
            <p:cNvSpPr/>
            <p:nvPr/>
          </p:nvSpPr>
          <p:spPr>
            <a:xfrm>
              <a:off x="805625" y="0"/>
              <a:ext cx="7532748" cy="2135038"/>
            </a:xfrm>
            <a:prstGeom prst="roundRect">
              <a:avLst>
                <a:gd name="adj" fmla="val 10000"/>
              </a:avLst>
            </a:prstGeom>
            <a:grpFill/>
            <a:ln>
              <a:solidFill>
                <a:schemeClr val="tx1">
                  <a:lumMod val="50000"/>
                  <a:lumOff val="50000"/>
                </a:schemeClr>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11" name="Rectangle 10"/>
            <p:cNvSpPr/>
            <p:nvPr/>
          </p:nvSpPr>
          <p:spPr>
            <a:xfrm>
              <a:off x="868158" y="62533"/>
              <a:ext cx="7407682" cy="2009972"/>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36195" tIns="24130" rIns="36195" bIns="24130" numCol="1" spcCol="1270" anchor="ctr" anchorCtr="0">
              <a:noAutofit/>
            </a:bodyPr>
            <a:lstStyle/>
            <a:p>
              <a:pPr algn="ctr" defTabSz="844550">
                <a:lnSpc>
                  <a:spcPct val="90000"/>
                </a:lnSpc>
                <a:spcBef>
                  <a:spcPct val="0"/>
                </a:spcBef>
                <a:spcAft>
                  <a:spcPct val="35000"/>
                </a:spcAft>
              </a:pPr>
              <a:r>
                <a:rPr lang="fr-FR" b="1" dirty="0">
                  <a:latin typeface="Calibri" pitchFamily="34" charset="0"/>
                </a:rPr>
                <a:t>Loi n°2005-102 du 11 février 2005</a:t>
              </a:r>
            </a:p>
            <a:p>
              <a:pPr algn="ctr" defTabSz="844550">
                <a:lnSpc>
                  <a:spcPct val="90000"/>
                </a:lnSpc>
                <a:spcBef>
                  <a:spcPct val="0"/>
                </a:spcBef>
                <a:spcAft>
                  <a:spcPct val="35000"/>
                </a:spcAft>
              </a:pPr>
              <a:r>
                <a:rPr lang="fr-FR" dirty="0">
                  <a:latin typeface="Calibri" pitchFamily="34" charset="0"/>
                </a:rPr>
                <a:t>Art.L.114 : « Constitue un handicap, au sens de la présente loi, toute limitation d’activité ou restriction de participation à la vie en société subie dans son environnement par une personne en raison d’une altération substantielle, durable ou définitive d’une ou plusieurs fonctions physiques, sensorielles, mentales, cognitives ou psychiques, d’un polyhandicap ou d’un trouble de santé invalidant. »</a:t>
              </a:r>
              <a:endParaRPr lang="fr-FR" dirty="0"/>
            </a:p>
          </p:txBody>
        </p:sp>
      </p:grpSp>
      <p:grpSp>
        <p:nvGrpSpPr>
          <p:cNvPr id="12" name="Groupe 11"/>
          <p:cNvGrpSpPr/>
          <p:nvPr/>
        </p:nvGrpSpPr>
        <p:grpSpPr>
          <a:xfrm>
            <a:off x="4542120" y="3418608"/>
            <a:ext cx="3022699" cy="1018504"/>
            <a:chOff x="5656" y="124531"/>
            <a:chExt cx="3022699" cy="1511349"/>
          </a:xfrm>
        </p:grpSpPr>
        <p:sp>
          <p:nvSpPr>
            <p:cNvPr id="13" name="Rectangle à coins arrondis 12"/>
            <p:cNvSpPr/>
            <p:nvPr/>
          </p:nvSpPr>
          <p:spPr>
            <a:xfrm>
              <a:off x="5656" y="124531"/>
              <a:ext cx="3022699" cy="1511349"/>
            </a:xfrm>
            <a:prstGeom prst="roundRect">
              <a:avLst>
                <a:gd name="adj" fmla="val 10000"/>
              </a:avLst>
            </a:prstGeom>
            <a:solidFill>
              <a:schemeClr val="bg1">
                <a:lumMod val="85000"/>
                <a:alpha val="90000"/>
              </a:schemeClr>
            </a:solidFill>
            <a:ln>
              <a:solidFill>
                <a:schemeClr val="tx1">
                  <a:lumMod val="50000"/>
                  <a:lumOff val="50000"/>
                </a:schemeClr>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14" name="Rectangle 13"/>
            <p:cNvSpPr/>
            <p:nvPr/>
          </p:nvSpPr>
          <p:spPr>
            <a:xfrm>
              <a:off x="49922" y="168797"/>
              <a:ext cx="2934167" cy="142281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6195" tIns="24130" rIns="36195" bIns="24130" numCol="1" spcCol="1270" anchor="ctr" anchorCtr="0">
              <a:noAutofit/>
            </a:bodyPr>
            <a:lstStyle/>
            <a:p>
              <a:pPr algn="ctr" defTabSz="889000">
                <a:lnSpc>
                  <a:spcPct val="90000"/>
                </a:lnSpc>
                <a:spcBef>
                  <a:spcPct val="0"/>
                </a:spcBef>
                <a:spcAft>
                  <a:spcPct val="35000"/>
                </a:spcAft>
              </a:pPr>
              <a:r>
                <a:rPr lang="fr-FR" sz="1600" dirty="0">
                  <a:solidFill>
                    <a:schemeClr val="tx1"/>
                  </a:solidFill>
                  <a:latin typeface="Calibri" pitchFamily="34" charset="0"/>
                  <a:cs typeface="Calibri" pitchFamily="34" charset="0"/>
                </a:rPr>
                <a:t>Limitation d’activité : difficultés qu’une personne peut rencontrer pour mener une activité</a:t>
              </a:r>
            </a:p>
          </p:txBody>
        </p:sp>
      </p:grpSp>
      <p:cxnSp>
        <p:nvCxnSpPr>
          <p:cNvPr id="15" name="Connecteur droit 14"/>
          <p:cNvCxnSpPr/>
          <p:nvPr/>
        </p:nvCxnSpPr>
        <p:spPr>
          <a:xfrm>
            <a:off x="3791744" y="3043758"/>
            <a:ext cx="0" cy="3220972"/>
          </a:xfrm>
          <a:prstGeom prst="line">
            <a:avLst/>
          </a:prstGeom>
        </p:spPr>
        <p:style>
          <a:lnRef idx="1">
            <a:schemeClr val="dk1"/>
          </a:lnRef>
          <a:fillRef idx="0">
            <a:schemeClr val="dk1"/>
          </a:fillRef>
          <a:effectRef idx="0">
            <a:schemeClr val="dk1"/>
          </a:effectRef>
          <a:fontRef idx="minor">
            <a:schemeClr val="tx1"/>
          </a:fontRef>
        </p:style>
      </p:cxnSp>
      <p:cxnSp>
        <p:nvCxnSpPr>
          <p:cNvPr id="16" name="Connecteur droit 15"/>
          <p:cNvCxnSpPr>
            <a:endCxn id="13" idx="1"/>
          </p:cNvCxnSpPr>
          <p:nvPr/>
        </p:nvCxnSpPr>
        <p:spPr>
          <a:xfrm>
            <a:off x="3791745" y="3927860"/>
            <a:ext cx="750375" cy="0"/>
          </a:xfrm>
          <a:prstGeom prst="line">
            <a:avLst/>
          </a:prstGeom>
        </p:spPr>
        <p:style>
          <a:lnRef idx="1">
            <a:schemeClr val="dk1"/>
          </a:lnRef>
          <a:fillRef idx="0">
            <a:schemeClr val="dk1"/>
          </a:fillRef>
          <a:effectRef idx="0">
            <a:schemeClr val="dk1"/>
          </a:effectRef>
          <a:fontRef idx="minor">
            <a:schemeClr val="tx1"/>
          </a:fontRef>
        </p:style>
      </p:cxnSp>
      <p:cxnSp>
        <p:nvCxnSpPr>
          <p:cNvPr id="17" name="Connecteur droit 16"/>
          <p:cNvCxnSpPr/>
          <p:nvPr/>
        </p:nvCxnSpPr>
        <p:spPr>
          <a:xfrm>
            <a:off x="3791745" y="5013176"/>
            <a:ext cx="750375" cy="0"/>
          </a:xfrm>
          <a:prstGeom prst="line">
            <a:avLst/>
          </a:prstGeom>
        </p:spPr>
        <p:style>
          <a:lnRef idx="1">
            <a:schemeClr val="dk1"/>
          </a:lnRef>
          <a:fillRef idx="0">
            <a:schemeClr val="dk1"/>
          </a:fillRef>
          <a:effectRef idx="0">
            <a:schemeClr val="dk1"/>
          </a:effectRef>
          <a:fontRef idx="minor">
            <a:schemeClr val="tx1"/>
          </a:fontRef>
        </p:style>
      </p:cxnSp>
      <p:cxnSp>
        <p:nvCxnSpPr>
          <p:cNvPr id="19" name="Connecteur droit 18"/>
          <p:cNvCxnSpPr/>
          <p:nvPr/>
        </p:nvCxnSpPr>
        <p:spPr>
          <a:xfrm>
            <a:off x="3791745" y="6237312"/>
            <a:ext cx="750375" cy="0"/>
          </a:xfrm>
          <a:prstGeom prst="line">
            <a:avLst/>
          </a:prstGeom>
        </p:spPr>
        <p:style>
          <a:lnRef idx="1">
            <a:schemeClr val="dk1"/>
          </a:lnRef>
          <a:fillRef idx="0">
            <a:schemeClr val="dk1"/>
          </a:fillRef>
          <a:effectRef idx="0">
            <a:schemeClr val="dk1"/>
          </a:effectRef>
          <a:fontRef idx="minor">
            <a:schemeClr val="tx1"/>
          </a:fontRef>
        </p:style>
      </p:cxnSp>
      <p:grpSp>
        <p:nvGrpSpPr>
          <p:cNvPr id="20" name="Groupe 19"/>
          <p:cNvGrpSpPr/>
          <p:nvPr/>
        </p:nvGrpSpPr>
        <p:grpSpPr>
          <a:xfrm>
            <a:off x="4511825" y="5716084"/>
            <a:ext cx="3022699" cy="1097293"/>
            <a:chOff x="0" y="483393"/>
            <a:chExt cx="9144000" cy="4572000"/>
          </a:xfrm>
        </p:grpSpPr>
        <p:sp>
          <p:nvSpPr>
            <p:cNvPr id="21" name="Rectangle à coins arrondis 20"/>
            <p:cNvSpPr/>
            <p:nvPr/>
          </p:nvSpPr>
          <p:spPr>
            <a:xfrm>
              <a:off x="0" y="483393"/>
              <a:ext cx="9144000" cy="4572000"/>
            </a:xfrm>
            <a:prstGeom prst="roundRect">
              <a:avLst>
                <a:gd name="adj" fmla="val 10000"/>
              </a:avLst>
            </a:prstGeom>
            <a:solidFill>
              <a:schemeClr val="bg1">
                <a:lumMod val="85000"/>
                <a:alpha val="90000"/>
              </a:schemeClr>
            </a:solidFill>
            <a:ln>
              <a:solidFill>
                <a:schemeClr val="tx1">
                  <a:lumMod val="50000"/>
                  <a:lumOff val="50000"/>
                </a:schemeClr>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22" name="Rectangle 21"/>
            <p:cNvSpPr/>
            <p:nvPr/>
          </p:nvSpPr>
          <p:spPr>
            <a:xfrm>
              <a:off x="133909" y="617302"/>
              <a:ext cx="8876182" cy="430418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2395" tIns="74930" rIns="112395" bIns="74930" numCol="1" spcCol="1270" anchor="ctr" anchorCtr="0">
              <a:noAutofit/>
            </a:bodyPr>
            <a:lstStyle/>
            <a:p>
              <a:pPr algn="ctr" defTabSz="844550">
                <a:lnSpc>
                  <a:spcPct val="90000"/>
                </a:lnSpc>
                <a:spcBef>
                  <a:spcPct val="0"/>
                </a:spcBef>
                <a:spcAft>
                  <a:spcPct val="35000"/>
                </a:spcAft>
              </a:pPr>
              <a:r>
                <a:rPr lang="fr-FR" sz="1600" dirty="0">
                  <a:solidFill>
                    <a:schemeClr val="tx1"/>
                  </a:solidFill>
                  <a:latin typeface="Calibri" pitchFamily="34" charset="0"/>
                  <a:cs typeface="Calibri" pitchFamily="34" charset="0"/>
                </a:rPr>
                <a:t>Diversité des handicaps : types de handicap, origine du handicap, visibilité ou invisibilité du handicap</a:t>
              </a:r>
            </a:p>
          </p:txBody>
        </p:sp>
      </p:grpSp>
      <p:grpSp>
        <p:nvGrpSpPr>
          <p:cNvPr id="23" name="Groupe 22"/>
          <p:cNvGrpSpPr/>
          <p:nvPr/>
        </p:nvGrpSpPr>
        <p:grpSpPr>
          <a:xfrm>
            <a:off x="4511825" y="4581948"/>
            <a:ext cx="3022699" cy="1007292"/>
            <a:chOff x="5656" y="1069125"/>
            <a:chExt cx="3022699" cy="1511349"/>
          </a:xfrm>
        </p:grpSpPr>
        <p:sp>
          <p:nvSpPr>
            <p:cNvPr id="24" name="Rectangle à coins arrondis 23"/>
            <p:cNvSpPr/>
            <p:nvPr/>
          </p:nvSpPr>
          <p:spPr>
            <a:xfrm>
              <a:off x="5656" y="1069125"/>
              <a:ext cx="3022699" cy="1511349"/>
            </a:xfrm>
            <a:prstGeom prst="roundRect">
              <a:avLst>
                <a:gd name="adj" fmla="val 10000"/>
              </a:avLst>
            </a:prstGeom>
            <a:solidFill>
              <a:schemeClr val="bg1">
                <a:lumMod val="85000"/>
                <a:alpha val="90000"/>
              </a:schemeClr>
            </a:solidFill>
            <a:ln>
              <a:solidFill>
                <a:schemeClr val="tx1">
                  <a:lumMod val="50000"/>
                  <a:lumOff val="50000"/>
                </a:schemeClr>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25" name="Rectangle 24"/>
            <p:cNvSpPr/>
            <p:nvPr/>
          </p:nvSpPr>
          <p:spPr>
            <a:xfrm>
              <a:off x="49922" y="1113391"/>
              <a:ext cx="2934167" cy="142281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8100" tIns="25400" rIns="38100" bIns="25400" numCol="1" spcCol="1270" anchor="ctr" anchorCtr="0">
              <a:noAutofit/>
            </a:bodyPr>
            <a:lstStyle/>
            <a:p>
              <a:pPr algn="ctr" defTabSz="889000">
                <a:lnSpc>
                  <a:spcPct val="90000"/>
                </a:lnSpc>
                <a:spcBef>
                  <a:spcPct val="0"/>
                </a:spcBef>
                <a:spcAft>
                  <a:spcPct val="35000"/>
                </a:spcAft>
              </a:pPr>
              <a:r>
                <a:rPr lang="fr-FR" sz="1600" dirty="0">
                  <a:solidFill>
                    <a:schemeClr val="tx1"/>
                  </a:solidFill>
                  <a:latin typeface="Calibri" pitchFamily="34" charset="0"/>
                  <a:cs typeface="Calibri" pitchFamily="34" charset="0"/>
                </a:rPr>
                <a:t>Restriction de participation : problèmes qu’une personne peut rencontrer pour participer à une situation réelle</a:t>
              </a:r>
            </a:p>
          </p:txBody>
        </p:sp>
      </p:grpSp>
    </p:spTree>
    <p:extLst>
      <p:ext uri="{BB962C8B-B14F-4D97-AF65-F5344CB8AC3E}">
        <p14:creationId xmlns:p14="http://schemas.microsoft.com/office/powerpoint/2010/main" val="4133330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additive="base">
                                        <p:cTn id="7" dur="500" fill="hold"/>
                                        <p:tgtEl>
                                          <p:spTgt spid="15"/>
                                        </p:tgtEl>
                                        <p:attrNameLst>
                                          <p:attrName>ppt_x</p:attrName>
                                        </p:attrNameLst>
                                      </p:cBhvr>
                                      <p:tavLst>
                                        <p:tav tm="0">
                                          <p:val>
                                            <p:strVal val="0-#ppt_w/2"/>
                                          </p:val>
                                        </p:tav>
                                        <p:tav tm="100000">
                                          <p:val>
                                            <p:strVal val="#ppt_x"/>
                                          </p:val>
                                        </p:tav>
                                      </p:tavLst>
                                    </p:anim>
                                    <p:anim calcmode="lin" valueType="num">
                                      <p:cBhvr additive="base">
                                        <p:cTn id="8" dur="500" fill="hold"/>
                                        <p:tgtEl>
                                          <p:spTgt spid="15"/>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16"/>
                                        </p:tgtEl>
                                        <p:attrNameLst>
                                          <p:attrName>style.visibility</p:attrName>
                                        </p:attrNameLst>
                                      </p:cBhvr>
                                      <p:to>
                                        <p:strVal val="visible"/>
                                      </p:to>
                                    </p:set>
                                    <p:anim calcmode="lin" valueType="num">
                                      <p:cBhvr additive="base">
                                        <p:cTn id="11" dur="500" fill="hold"/>
                                        <p:tgtEl>
                                          <p:spTgt spid="16"/>
                                        </p:tgtEl>
                                        <p:attrNameLst>
                                          <p:attrName>ppt_x</p:attrName>
                                        </p:attrNameLst>
                                      </p:cBhvr>
                                      <p:tavLst>
                                        <p:tav tm="0">
                                          <p:val>
                                            <p:strVal val="0-#ppt_w/2"/>
                                          </p:val>
                                        </p:tav>
                                        <p:tav tm="100000">
                                          <p:val>
                                            <p:strVal val="#ppt_x"/>
                                          </p:val>
                                        </p:tav>
                                      </p:tavLst>
                                    </p:anim>
                                    <p:anim calcmode="lin" valueType="num">
                                      <p:cBhvr additive="base">
                                        <p:cTn id="12" dur="500" fill="hold"/>
                                        <p:tgtEl>
                                          <p:spTgt spid="16"/>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12"/>
                                        </p:tgtEl>
                                        <p:attrNameLst>
                                          <p:attrName>style.visibility</p:attrName>
                                        </p:attrNameLst>
                                      </p:cBhvr>
                                      <p:to>
                                        <p:strVal val="visible"/>
                                      </p:to>
                                    </p:set>
                                    <p:anim calcmode="lin" valueType="num">
                                      <p:cBhvr additive="base">
                                        <p:cTn id="15" dur="500" fill="hold"/>
                                        <p:tgtEl>
                                          <p:spTgt spid="12"/>
                                        </p:tgtEl>
                                        <p:attrNameLst>
                                          <p:attrName>ppt_x</p:attrName>
                                        </p:attrNameLst>
                                      </p:cBhvr>
                                      <p:tavLst>
                                        <p:tav tm="0">
                                          <p:val>
                                            <p:strVal val="0-#ppt_w/2"/>
                                          </p:val>
                                        </p:tav>
                                        <p:tav tm="100000">
                                          <p:val>
                                            <p:strVal val="#ppt_x"/>
                                          </p:val>
                                        </p:tav>
                                      </p:tavLst>
                                    </p:anim>
                                    <p:anim calcmode="lin" valueType="num">
                                      <p:cBhvr additive="base">
                                        <p:cTn id="16" dur="500" fill="hold"/>
                                        <p:tgtEl>
                                          <p:spTgt spid="12"/>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8" fill="hold" nodeType="clickEffect">
                                  <p:stCondLst>
                                    <p:cond delay="0"/>
                                  </p:stCondLst>
                                  <p:childTnLst>
                                    <p:set>
                                      <p:cBhvr>
                                        <p:cTn id="20" dur="1" fill="hold">
                                          <p:stCondLst>
                                            <p:cond delay="0"/>
                                          </p:stCondLst>
                                        </p:cTn>
                                        <p:tgtEl>
                                          <p:spTgt spid="17"/>
                                        </p:tgtEl>
                                        <p:attrNameLst>
                                          <p:attrName>style.visibility</p:attrName>
                                        </p:attrNameLst>
                                      </p:cBhvr>
                                      <p:to>
                                        <p:strVal val="visible"/>
                                      </p:to>
                                    </p:set>
                                    <p:anim calcmode="lin" valueType="num">
                                      <p:cBhvr additive="base">
                                        <p:cTn id="21" dur="500" fill="hold"/>
                                        <p:tgtEl>
                                          <p:spTgt spid="17"/>
                                        </p:tgtEl>
                                        <p:attrNameLst>
                                          <p:attrName>ppt_x</p:attrName>
                                        </p:attrNameLst>
                                      </p:cBhvr>
                                      <p:tavLst>
                                        <p:tav tm="0">
                                          <p:val>
                                            <p:strVal val="0-#ppt_w/2"/>
                                          </p:val>
                                        </p:tav>
                                        <p:tav tm="100000">
                                          <p:val>
                                            <p:strVal val="#ppt_x"/>
                                          </p:val>
                                        </p:tav>
                                      </p:tavLst>
                                    </p:anim>
                                    <p:anim calcmode="lin" valueType="num">
                                      <p:cBhvr additive="base">
                                        <p:cTn id="22" dur="500" fill="hold"/>
                                        <p:tgtEl>
                                          <p:spTgt spid="17"/>
                                        </p:tgtEl>
                                        <p:attrNameLst>
                                          <p:attrName>ppt_y</p:attrName>
                                        </p:attrNameLst>
                                      </p:cBhvr>
                                      <p:tavLst>
                                        <p:tav tm="0">
                                          <p:val>
                                            <p:strVal val="#ppt_y"/>
                                          </p:val>
                                        </p:tav>
                                        <p:tav tm="100000">
                                          <p:val>
                                            <p:strVal val="#ppt_y"/>
                                          </p:val>
                                        </p:tav>
                                      </p:tavLst>
                                    </p:anim>
                                  </p:childTnLst>
                                </p:cTn>
                              </p:par>
                              <p:par>
                                <p:cTn id="23" presetID="2" presetClass="entr" presetSubtype="8" fill="hold" nodeType="withEffect">
                                  <p:stCondLst>
                                    <p:cond delay="0"/>
                                  </p:stCondLst>
                                  <p:childTnLst>
                                    <p:set>
                                      <p:cBhvr>
                                        <p:cTn id="24" dur="1" fill="hold">
                                          <p:stCondLst>
                                            <p:cond delay="0"/>
                                          </p:stCondLst>
                                        </p:cTn>
                                        <p:tgtEl>
                                          <p:spTgt spid="23"/>
                                        </p:tgtEl>
                                        <p:attrNameLst>
                                          <p:attrName>style.visibility</p:attrName>
                                        </p:attrNameLst>
                                      </p:cBhvr>
                                      <p:to>
                                        <p:strVal val="visible"/>
                                      </p:to>
                                    </p:set>
                                    <p:anim calcmode="lin" valueType="num">
                                      <p:cBhvr additive="base">
                                        <p:cTn id="25" dur="500" fill="hold"/>
                                        <p:tgtEl>
                                          <p:spTgt spid="23"/>
                                        </p:tgtEl>
                                        <p:attrNameLst>
                                          <p:attrName>ppt_x</p:attrName>
                                        </p:attrNameLst>
                                      </p:cBhvr>
                                      <p:tavLst>
                                        <p:tav tm="0">
                                          <p:val>
                                            <p:strVal val="0-#ppt_w/2"/>
                                          </p:val>
                                        </p:tav>
                                        <p:tav tm="100000">
                                          <p:val>
                                            <p:strVal val="#ppt_x"/>
                                          </p:val>
                                        </p:tav>
                                      </p:tavLst>
                                    </p:anim>
                                    <p:anim calcmode="lin" valueType="num">
                                      <p:cBhvr additive="base">
                                        <p:cTn id="26" dur="500" fill="hold"/>
                                        <p:tgtEl>
                                          <p:spTgt spid="23"/>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19"/>
                                        </p:tgtEl>
                                        <p:attrNameLst>
                                          <p:attrName>style.visibility</p:attrName>
                                        </p:attrNameLst>
                                      </p:cBhvr>
                                      <p:to>
                                        <p:strVal val="visible"/>
                                      </p:to>
                                    </p:set>
                                    <p:anim calcmode="lin" valueType="num">
                                      <p:cBhvr additive="base">
                                        <p:cTn id="31" dur="500" fill="hold"/>
                                        <p:tgtEl>
                                          <p:spTgt spid="19"/>
                                        </p:tgtEl>
                                        <p:attrNameLst>
                                          <p:attrName>ppt_x</p:attrName>
                                        </p:attrNameLst>
                                      </p:cBhvr>
                                      <p:tavLst>
                                        <p:tav tm="0">
                                          <p:val>
                                            <p:strVal val="0-#ppt_w/2"/>
                                          </p:val>
                                        </p:tav>
                                        <p:tav tm="100000">
                                          <p:val>
                                            <p:strVal val="#ppt_x"/>
                                          </p:val>
                                        </p:tav>
                                      </p:tavLst>
                                    </p:anim>
                                    <p:anim calcmode="lin" valueType="num">
                                      <p:cBhvr additive="base">
                                        <p:cTn id="32" dur="500" fill="hold"/>
                                        <p:tgtEl>
                                          <p:spTgt spid="19"/>
                                        </p:tgtEl>
                                        <p:attrNameLst>
                                          <p:attrName>ppt_y</p:attrName>
                                        </p:attrNameLst>
                                      </p:cBhvr>
                                      <p:tavLst>
                                        <p:tav tm="0">
                                          <p:val>
                                            <p:strVal val="#ppt_y"/>
                                          </p:val>
                                        </p:tav>
                                        <p:tav tm="100000">
                                          <p:val>
                                            <p:strVal val="#ppt_y"/>
                                          </p:val>
                                        </p:tav>
                                      </p:tavLst>
                                    </p:anim>
                                  </p:childTnLst>
                                </p:cTn>
                              </p:par>
                              <p:par>
                                <p:cTn id="33" presetID="2" presetClass="entr" presetSubtype="8" fill="hold" nodeType="withEffect">
                                  <p:stCondLst>
                                    <p:cond delay="0"/>
                                  </p:stCondLst>
                                  <p:childTnLst>
                                    <p:set>
                                      <p:cBhvr>
                                        <p:cTn id="34" dur="1" fill="hold">
                                          <p:stCondLst>
                                            <p:cond delay="0"/>
                                          </p:stCondLst>
                                        </p:cTn>
                                        <p:tgtEl>
                                          <p:spTgt spid="20"/>
                                        </p:tgtEl>
                                        <p:attrNameLst>
                                          <p:attrName>style.visibility</p:attrName>
                                        </p:attrNameLst>
                                      </p:cBhvr>
                                      <p:to>
                                        <p:strVal val="visible"/>
                                      </p:to>
                                    </p:set>
                                    <p:anim calcmode="lin" valueType="num">
                                      <p:cBhvr additive="base">
                                        <p:cTn id="35" dur="500" fill="hold"/>
                                        <p:tgtEl>
                                          <p:spTgt spid="20"/>
                                        </p:tgtEl>
                                        <p:attrNameLst>
                                          <p:attrName>ppt_x</p:attrName>
                                        </p:attrNameLst>
                                      </p:cBhvr>
                                      <p:tavLst>
                                        <p:tav tm="0">
                                          <p:val>
                                            <p:strVal val="0-#ppt_w/2"/>
                                          </p:val>
                                        </p:tav>
                                        <p:tav tm="100000">
                                          <p:val>
                                            <p:strVal val="#ppt_x"/>
                                          </p:val>
                                        </p:tav>
                                      </p:tavLst>
                                    </p:anim>
                                    <p:anim calcmode="lin" valueType="num">
                                      <p:cBhvr additive="base">
                                        <p:cTn id="36" dur="500" fill="hold"/>
                                        <p:tgtEl>
                                          <p:spTgt spid="2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2"/>
          <a:stretch>
            <a:fillRect/>
          </a:stretch>
        </p:blipFill>
        <p:spPr>
          <a:xfrm>
            <a:off x="1091822" y="1696648"/>
            <a:ext cx="10031104" cy="5161352"/>
          </a:xfrm>
          <a:prstGeom prst="rect">
            <a:avLst/>
          </a:prstGeom>
        </p:spPr>
      </p:pic>
      <p:sp>
        <p:nvSpPr>
          <p:cNvPr id="5" name="Rectangle 4"/>
          <p:cNvSpPr/>
          <p:nvPr/>
        </p:nvSpPr>
        <p:spPr>
          <a:xfrm>
            <a:off x="1091821" y="1296537"/>
            <a:ext cx="7903819" cy="400110"/>
          </a:xfrm>
          <a:prstGeom prst="rect">
            <a:avLst/>
          </a:prstGeom>
        </p:spPr>
        <p:txBody>
          <a:bodyPr wrap="square">
            <a:spAutoFit/>
          </a:bodyPr>
          <a:lstStyle/>
          <a:p>
            <a:pPr marL="285750" indent="-285750" algn="just">
              <a:buFont typeface="Symbol" panose="05050102010706020507" pitchFamily="18" charset="2"/>
              <a:buChar char="®"/>
            </a:pPr>
            <a:r>
              <a:rPr lang="fr-FR" sz="2000" dirty="0"/>
              <a:t>Pour rappel, voici </a:t>
            </a:r>
            <a:r>
              <a:rPr lang="fr-FR" sz="2000" b="1" dirty="0">
                <a:solidFill>
                  <a:srgbClr val="B21E3F"/>
                </a:solidFill>
              </a:rPr>
              <a:t>les étapes du maintien dans l’emploi </a:t>
            </a:r>
            <a:r>
              <a:rPr lang="fr-FR" dirty="0"/>
              <a:t>: </a:t>
            </a:r>
          </a:p>
        </p:txBody>
      </p:sp>
      <p:sp>
        <p:nvSpPr>
          <p:cNvPr id="6" name="Titre 5"/>
          <p:cNvSpPr>
            <a:spLocks noGrp="1"/>
          </p:cNvSpPr>
          <p:nvPr>
            <p:ph type="title"/>
          </p:nvPr>
        </p:nvSpPr>
        <p:spPr>
          <a:xfrm>
            <a:off x="1610435" y="409433"/>
            <a:ext cx="8447965" cy="887104"/>
          </a:xfrm>
        </p:spPr>
        <p:txBody>
          <a:bodyPr>
            <a:normAutofit fontScale="90000"/>
          </a:bodyPr>
          <a:lstStyle/>
          <a:p>
            <a:pPr algn="ctr"/>
            <a:r>
              <a:rPr lang="fr-FR" sz="3600" b="1" dirty="0" smtClean="0">
                <a:solidFill>
                  <a:schemeClr val="accent2"/>
                </a:solidFill>
              </a:rPr>
              <a:t>Définition </a:t>
            </a:r>
            <a:r>
              <a:rPr lang="fr-FR" sz="3600" b="1" dirty="0">
                <a:solidFill>
                  <a:schemeClr val="accent2"/>
                </a:solidFill>
              </a:rPr>
              <a:t>du handicap et l'obligation de compensation</a:t>
            </a:r>
            <a:r>
              <a:rPr lang="fr-FR" b="1" dirty="0">
                <a:solidFill>
                  <a:schemeClr val="accent2"/>
                </a:solidFill>
              </a:rPr>
              <a:t/>
            </a:r>
            <a:br>
              <a:rPr lang="fr-FR" b="1" dirty="0">
                <a:solidFill>
                  <a:schemeClr val="accent2"/>
                </a:solidFill>
              </a:rPr>
            </a:br>
            <a:endParaRPr lang="fr-FR" dirty="0"/>
          </a:p>
        </p:txBody>
      </p:sp>
    </p:spTree>
    <p:extLst>
      <p:ext uri="{BB962C8B-B14F-4D97-AF65-F5344CB8AC3E}">
        <p14:creationId xmlns:p14="http://schemas.microsoft.com/office/powerpoint/2010/main" val="23716148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Image 12"/>
          <p:cNvPicPr>
            <a:picLocks noChangeAspect="1"/>
          </p:cNvPicPr>
          <p:nvPr/>
        </p:nvPicPr>
        <p:blipFill>
          <a:blip r:embed="rId2"/>
          <a:stretch>
            <a:fillRect/>
          </a:stretch>
        </p:blipFill>
        <p:spPr>
          <a:xfrm>
            <a:off x="4621235" y="2809782"/>
            <a:ext cx="3165568" cy="3165568"/>
          </a:xfrm>
          <a:prstGeom prst="rect">
            <a:avLst/>
          </a:prstGeom>
        </p:spPr>
      </p:pic>
      <p:sp>
        <p:nvSpPr>
          <p:cNvPr id="14" name="Rectangle à coins arrondis 13"/>
          <p:cNvSpPr/>
          <p:nvPr/>
        </p:nvSpPr>
        <p:spPr>
          <a:xfrm>
            <a:off x="2414337" y="5596605"/>
            <a:ext cx="2778148" cy="757490"/>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just"/>
            <a:r>
              <a:rPr lang="fr-FR" sz="1600" b="1" i="1" u="sng" dirty="0">
                <a:solidFill>
                  <a:schemeClr val="bg1"/>
                </a:solidFill>
                <a:latin typeface="Calibri Light" panose="020F0302020204030204"/>
              </a:rPr>
              <a:t>Inaptitude à la fonction</a:t>
            </a:r>
          </a:p>
          <a:p>
            <a:pPr algn="just"/>
            <a:r>
              <a:rPr lang="fr-FR" sz="1600" i="1" dirty="0">
                <a:solidFill>
                  <a:schemeClr val="bg1"/>
                </a:solidFill>
                <a:latin typeface="Calibri Light" panose="020F0302020204030204"/>
              </a:rPr>
              <a:t>« Je dois changer de métier »</a:t>
            </a:r>
          </a:p>
        </p:txBody>
      </p:sp>
      <p:sp>
        <p:nvSpPr>
          <p:cNvPr id="15" name="Rectangle à coins arrondis 14"/>
          <p:cNvSpPr/>
          <p:nvPr/>
        </p:nvSpPr>
        <p:spPr>
          <a:xfrm>
            <a:off x="1678251" y="2829829"/>
            <a:ext cx="2685203" cy="135716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r-FR" sz="1600" b="1" i="1" u="sng" dirty="0">
                <a:solidFill>
                  <a:schemeClr val="bg1"/>
                </a:solidFill>
                <a:latin typeface="Calibri Light" panose="020F0302020204030204"/>
              </a:rPr>
              <a:t>Restriction d’aptitude</a:t>
            </a:r>
          </a:p>
          <a:p>
            <a:pPr algn="just"/>
            <a:r>
              <a:rPr lang="fr-FR" sz="1600" i="1" dirty="0">
                <a:solidFill>
                  <a:schemeClr val="bg1"/>
                </a:solidFill>
                <a:latin typeface="Calibri Light" panose="020F0302020204030204"/>
              </a:rPr>
              <a:t>« J’ai besoin d’un aménagement de mon poste de travail pour répondre à une limitation de tâche »</a:t>
            </a:r>
          </a:p>
        </p:txBody>
      </p:sp>
      <p:sp>
        <p:nvSpPr>
          <p:cNvPr id="16" name="Rectangle à coins arrondis 15"/>
          <p:cNvSpPr/>
          <p:nvPr/>
        </p:nvSpPr>
        <p:spPr>
          <a:xfrm>
            <a:off x="1676400" y="1245870"/>
            <a:ext cx="8795657" cy="1291993"/>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lvl="0" algn="just"/>
            <a:r>
              <a:rPr lang="fr-FR" sz="1600" b="1" i="1" u="sng" dirty="0">
                <a:solidFill>
                  <a:schemeClr val="bg1"/>
                </a:solidFill>
                <a:latin typeface="Calibri Light" panose="020F0302020204030204"/>
              </a:rPr>
              <a:t>Le maintien dans l’emploi</a:t>
            </a:r>
          </a:p>
          <a:p>
            <a:pPr lvl="0" algn="just"/>
            <a:r>
              <a:rPr lang="fr-FR" sz="1600" dirty="0">
                <a:solidFill>
                  <a:schemeClr val="bg1"/>
                </a:solidFill>
                <a:latin typeface="Calibri Light" panose="020F0302020204030204"/>
              </a:rPr>
              <a:t>« Je suis concerné par le maintien dans l’emploi dès qu’un problème de santé impacte de manière récurrente ou durable mon activité professionnelle. Cela concerne donc beaucoup de situations notamment les restrictions d’aptitude, les réaffectations pour raison de santé, les retours à l’emploi après une absence longue pour maladie et le reclassement professionnel »</a:t>
            </a:r>
          </a:p>
        </p:txBody>
      </p:sp>
      <p:sp>
        <p:nvSpPr>
          <p:cNvPr id="17" name="Rectangle à coins arrondis 16"/>
          <p:cNvSpPr/>
          <p:nvPr/>
        </p:nvSpPr>
        <p:spPr>
          <a:xfrm>
            <a:off x="7648074" y="3863021"/>
            <a:ext cx="2823982" cy="105909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just"/>
            <a:r>
              <a:rPr lang="fr-FR" sz="1600" b="1" i="1" u="sng" dirty="0">
                <a:solidFill>
                  <a:schemeClr val="bg1"/>
                </a:solidFill>
                <a:latin typeface="Calibri Light" panose="020F0302020204030204"/>
              </a:rPr>
              <a:t>Inaptitude au poste</a:t>
            </a:r>
          </a:p>
          <a:p>
            <a:pPr algn="just"/>
            <a:r>
              <a:rPr lang="fr-FR" sz="1600" i="1" dirty="0">
                <a:solidFill>
                  <a:schemeClr val="bg1"/>
                </a:solidFill>
                <a:latin typeface="Calibri Light" panose="020F0302020204030204"/>
              </a:rPr>
              <a:t>« Je ne peux plus continuer à exercer dans le même service »</a:t>
            </a:r>
          </a:p>
        </p:txBody>
      </p:sp>
      <p:sp>
        <p:nvSpPr>
          <p:cNvPr id="18" name="Titre 3"/>
          <p:cNvSpPr txBox="1">
            <a:spLocks/>
          </p:cNvSpPr>
          <p:nvPr/>
        </p:nvSpPr>
        <p:spPr>
          <a:xfrm>
            <a:off x="1524000" y="167352"/>
            <a:ext cx="9144000" cy="864582"/>
          </a:xfrm>
          <a:prstGeom prst="rect">
            <a:avLst/>
          </a:prstGeom>
        </p:spPr>
        <p:txBody>
          <a:bodyPr anchor="b"/>
          <a:lstStyle>
            <a:lvl1pPr algn="l" defTabSz="914400" rtl="0" eaLnBrk="1" latinLnBrk="0" hangingPunct="1">
              <a:lnSpc>
                <a:spcPct val="90000"/>
              </a:lnSpc>
              <a:spcBef>
                <a:spcPct val="0"/>
              </a:spcBef>
              <a:buNone/>
              <a:defRPr sz="6000" kern="1200">
                <a:solidFill>
                  <a:schemeClr val="tx1"/>
                </a:solidFill>
                <a:latin typeface="Helvetica Neue" charset="0"/>
                <a:ea typeface="Helvetica Neue" charset="0"/>
                <a:cs typeface="Helvetica Neue" charset="0"/>
              </a:defRPr>
            </a:lvl1pPr>
          </a:lstStyle>
          <a:p>
            <a:pPr algn="ctr"/>
            <a:r>
              <a:rPr lang="fr-FR" sz="3200" b="1" dirty="0" smtClean="0">
                <a:solidFill>
                  <a:schemeClr val="accent2"/>
                </a:solidFill>
              </a:rPr>
              <a:t>Définition </a:t>
            </a:r>
            <a:r>
              <a:rPr lang="fr-FR" sz="3200" b="1" dirty="0">
                <a:solidFill>
                  <a:schemeClr val="accent2"/>
                </a:solidFill>
              </a:rPr>
              <a:t>du handicap et l'obligation de compensation</a:t>
            </a:r>
          </a:p>
        </p:txBody>
      </p:sp>
    </p:spTree>
    <p:extLst>
      <p:ext uri="{BB962C8B-B14F-4D97-AF65-F5344CB8AC3E}">
        <p14:creationId xmlns:p14="http://schemas.microsoft.com/office/powerpoint/2010/main" val="26097216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down)">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randombar(horizontal)">
                                      <p:cBhvr>
                                        <p:cTn id="12" dur="500"/>
                                        <p:tgtEl>
                                          <p:spTgt spid="16"/>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randombar(horizontal)">
                                      <p:cBhvr>
                                        <p:cTn id="17" dur="500"/>
                                        <p:tgtEl>
                                          <p:spTgt spid="15"/>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randombar(horizontal)">
                                      <p:cBhvr>
                                        <p:cTn id="22" dur="500"/>
                                        <p:tgtEl>
                                          <p:spTgt spid="17"/>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randombar(horizontal)">
                                      <p:cBhvr>
                                        <p:cTn id="2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6" grpId="0" animBg="1"/>
      <p:bldP spid="1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1604010" y="1257301"/>
            <a:ext cx="8894264" cy="655499"/>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just"/>
            <a:r>
              <a:rPr lang="fr-FR" sz="1400" b="1" i="1" u="sng" dirty="0">
                <a:solidFill>
                  <a:schemeClr val="bg1"/>
                </a:solidFill>
                <a:latin typeface="Calibri Light" panose="020F0302020204030204"/>
              </a:rPr>
              <a:t>Définition de l’aménagement de poste : </a:t>
            </a:r>
          </a:p>
          <a:p>
            <a:pPr algn="just"/>
            <a:r>
              <a:rPr lang="fr-FR" sz="1400" i="1" dirty="0">
                <a:solidFill>
                  <a:schemeClr val="bg1"/>
                </a:solidFill>
                <a:latin typeface="Calibri Light" panose="020F0302020204030204"/>
              </a:rPr>
              <a:t>« Suite à la constatation d’une ou plusieurs restrictions d’aptitude, le médecin du travail préconise des adaptations dans la réalisation de mes tâches visant à respecter ce que je ne suis plus en capacité de faire »</a:t>
            </a:r>
          </a:p>
        </p:txBody>
      </p:sp>
      <p:sp>
        <p:nvSpPr>
          <p:cNvPr id="5" name="Rectangle 4"/>
          <p:cNvSpPr/>
          <p:nvPr/>
        </p:nvSpPr>
        <p:spPr>
          <a:xfrm>
            <a:off x="2962383" y="2046507"/>
            <a:ext cx="7543212" cy="4281172"/>
          </a:xfrm>
          <a:prstGeom prst="rect">
            <a:avLst/>
          </a:prstGeom>
        </p:spPr>
        <p:txBody>
          <a:bodyPr wrap="square">
            <a:spAutoFit/>
          </a:bodyPr>
          <a:lstStyle/>
          <a:p>
            <a:pPr marL="265113" lvl="1" algn="just">
              <a:lnSpc>
                <a:spcPct val="115000"/>
              </a:lnSpc>
            </a:pPr>
            <a:r>
              <a:rPr lang="fr-FR" b="1" u="sng" dirty="0">
                <a:solidFill>
                  <a:srgbClr val="B21E3F"/>
                </a:solidFill>
              </a:rPr>
              <a:t>Un rappel juridique : </a:t>
            </a:r>
          </a:p>
          <a:p>
            <a:pPr marL="265113" lvl="1" algn="just">
              <a:lnSpc>
                <a:spcPct val="115000"/>
              </a:lnSpc>
            </a:pPr>
            <a:endParaRPr lang="fr-FR" sz="1000" b="1" u="sng" dirty="0">
              <a:solidFill>
                <a:srgbClr val="B21E3F"/>
              </a:solidFill>
            </a:endParaRPr>
          </a:p>
          <a:p>
            <a:pPr marL="550863" lvl="1" indent="-285750" algn="just">
              <a:lnSpc>
                <a:spcPct val="115000"/>
              </a:lnSpc>
              <a:buFont typeface="Arial" panose="020B0604020202020204" pitchFamily="34" charset="0"/>
              <a:buChar char="•"/>
            </a:pPr>
            <a:r>
              <a:rPr lang="fr-FR" dirty="0"/>
              <a:t>Il est </a:t>
            </a:r>
            <a:r>
              <a:rPr lang="fr-FR" b="1" dirty="0">
                <a:solidFill>
                  <a:srgbClr val="B21E3F"/>
                </a:solidFill>
              </a:rPr>
              <a:t>obligatoire</a:t>
            </a:r>
            <a:r>
              <a:rPr lang="fr-FR" dirty="0"/>
              <a:t> d’aménager un poste de travail.</a:t>
            </a:r>
          </a:p>
          <a:p>
            <a:pPr marL="550863" lvl="1" indent="-285750" algn="just">
              <a:lnSpc>
                <a:spcPct val="115000"/>
              </a:lnSpc>
              <a:buFont typeface="Arial" panose="020B0604020202020204" pitchFamily="34" charset="0"/>
              <a:buChar char="•"/>
            </a:pPr>
            <a:endParaRPr lang="fr-FR" sz="1000" dirty="0"/>
          </a:p>
          <a:p>
            <a:pPr marL="550863" lvl="1" indent="-285750" algn="just">
              <a:lnSpc>
                <a:spcPct val="115000"/>
              </a:lnSpc>
              <a:buFont typeface="Arial" panose="020B0604020202020204" pitchFamily="34" charset="0"/>
              <a:buChar char="•"/>
            </a:pPr>
            <a:r>
              <a:rPr lang="fr-FR" dirty="0"/>
              <a:t>L’avis de </a:t>
            </a:r>
            <a:r>
              <a:rPr lang="fr-FR" b="1" dirty="0">
                <a:solidFill>
                  <a:srgbClr val="B21E3F"/>
                </a:solidFill>
              </a:rPr>
              <a:t>restriction</a:t>
            </a:r>
            <a:r>
              <a:rPr lang="fr-FR" dirty="0"/>
              <a:t> du médecin du travail </a:t>
            </a:r>
            <a:r>
              <a:rPr lang="fr-FR" b="1" dirty="0">
                <a:solidFill>
                  <a:srgbClr val="B21E3F"/>
                </a:solidFill>
              </a:rPr>
              <a:t>implique</a:t>
            </a:r>
            <a:r>
              <a:rPr lang="fr-FR" dirty="0"/>
              <a:t> un aménagement, quelle que soit sa nature et s’impose à l’employeur</a:t>
            </a:r>
          </a:p>
          <a:p>
            <a:pPr algn="just"/>
            <a:endParaRPr lang="fr-FR" sz="1000" dirty="0"/>
          </a:p>
          <a:p>
            <a:pPr marL="550863" lvl="1" indent="-285750" algn="just">
              <a:lnSpc>
                <a:spcPct val="115000"/>
              </a:lnSpc>
              <a:buFont typeface="Arial" panose="020B0604020202020204" pitchFamily="34" charset="0"/>
              <a:buChar char="•"/>
            </a:pPr>
            <a:r>
              <a:rPr lang="fr-FR" dirty="0"/>
              <a:t>Cette obligation s’apprécie dans une </a:t>
            </a:r>
            <a:r>
              <a:rPr lang="fr-FR" b="1" dirty="0">
                <a:solidFill>
                  <a:srgbClr val="B21E3F"/>
                </a:solidFill>
              </a:rPr>
              <a:t>logique de proportionnalité</a:t>
            </a:r>
            <a:r>
              <a:rPr lang="fr-FR" dirty="0"/>
              <a:t>, on parlera </a:t>
            </a:r>
            <a:r>
              <a:rPr lang="fr-FR" b="1" dirty="0">
                <a:solidFill>
                  <a:srgbClr val="B21E3F"/>
                </a:solidFill>
              </a:rPr>
              <a:t>d’aménagement « raisonnable » </a:t>
            </a:r>
            <a:r>
              <a:rPr lang="fr-FR" dirty="0"/>
              <a:t>du poste de travail. C’est un principe introduit par </a:t>
            </a:r>
            <a:r>
              <a:rPr lang="fr-FR" b="1" dirty="0">
                <a:solidFill>
                  <a:srgbClr val="B21E3F"/>
                </a:solidFill>
              </a:rPr>
              <a:t>la loi de 2005.</a:t>
            </a:r>
          </a:p>
          <a:p>
            <a:pPr marL="550863" lvl="1" indent="-285750" algn="just">
              <a:lnSpc>
                <a:spcPct val="115000"/>
              </a:lnSpc>
              <a:buFont typeface="Arial" panose="020B0604020202020204" pitchFamily="34" charset="0"/>
              <a:buChar char="•"/>
            </a:pPr>
            <a:endParaRPr lang="fr-FR" sz="1000" dirty="0"/>
          </a:p>
          <a:p>
            <a:pPr marL="550863" lvl="1" indent="-285750" algn="just">
              <a:lnSpc>
                <a:spcPct val="115000"/>
              </a:lnSpc>
              <a:buFont typeface="Arial" panose="020B0604020202020204" pitchFamily="34" charset="0"/>
              <a:buChar char="•"/>
            </a:pPr>
            <a:r>
              <a:rPr lang="fr-FR" dirty="0"/>
              <a:t>Le caractère </a:t>
            </a:r>
            <a:r>
              <a:rPr lang="fr-FR" b="1" dirty="0">
                <a:solidFill>
                  <a:srgbClr val="B21E3F"/>
                </a:solidFill>
              </a:rPr>
              <a:t>raisonnable</a:t>
            </a:r>
            <a:r>
              <a:rPr lang="fr-FR" dirty="0"/>
              <a:t> s’appuie sur trois critères : </a:t>
            </a:r>
          </a:p>
          <a:p>
            <a:pPr marL="1008063" lvl="2" indent="-285750" algn="just">
              <a:lnSpc>
                <a:spcPct val="115000"/>
              </a:lnSpc>
              <a:buFont typeface="Symbol" panose="05050102010706020507" pitchFamily="18" charset="2"/>
              <a:buChar char="®"/>
            </a:pPr>
            <a:r>
              <a:rPr lang="fr-FR" dirty="0"/>
              <a:t>Le </a:t>
            </a:r>
            <a:r>
              <a:rPr lang="fr-FR" b="1" dirty="0">
                <a:solidFill>
                  <a:srgbClr val="B21E3F"/>
                </a:solidFill>
              </a:rPr>
              <a:t>coût</a:t>
            </a:r>
            <a:r>
              <a:rPr lang="fr-FR" dirty="0"/>
              <a:t> qu’il représente ; </a:t>
            </a:r>
          </a:p>
          <a:p>
            <a:pPr marL="1008063" lvl="2" indent="-285750" algn="just">
              <a:lnSpc>
                <a:spcPct val="115000"/>
              </a:lnSpc>
              <a:buFont typeface="Symbol" panose="05050102010706020507" pitchFamily="18" charset="2"/>
              <a:buChar char="®"/>
            </a:pPr>
            <a:r>
              <a:rPr lang="fr-FR" dirty="0"/>
              <a:t>La </a:t>
            </a:r>
            <a:r>
              <a:rPr lang="fr-FR" b="1" dirty="0">
                <a:solidFill>
                  <a:srgbClr val="B21E3F"/>
                </a:solidFill>
              </a:rPr>
              <a:t>taille</a:t>
            </a:r>
            <a:r>
              <a:rPr lang="fr-FR" dirty="0"/>
              <a:t> et les </a:t>
            </a:r>
            <a:r>
              <a:rPr lang="fr-FR" b="1" dirty="0">
                <a:solidFill>
                  <a:srgbClr val="B21E3F"/>
                </a:solidFill>
              </a:rPr>
              <a:t>moyens</a:t>
            </a:r>
            <a:r>
              <a:rPr lang="fr-FR" dirty="0"/>
              <a:t> de l’établissement ;</a:t>
            </a:r>
          </a:p>
          <a:p>
            <a:pPr marL="1008063" lvl="2" indent="-285750" algn="just">
              <a:lnSpc>
                <a:spcPct val="115000"/>
              </a:lnSpc>
              <a:buFont typeface="Symbol" panose="05050102010706020507" pitchFamily="18" charset="2"/>
              <a:buChar char="®"/>
            </a:pPr>
            <a:r>
              <a:rPr lang="fr-FR" dirty="0"/>
              <a:t>La possibilité </a:t>
            </a:r>
            <a:r>
              <a:rPr lang="fr-FR" b="1" dirty="0">
                <a:solidFill>
                  <a:srgbClr val="B21E3F"/>
                </a:solidFill>
              </a:rPr>
              <a:t>d’obtenir des aides d’un fonds public</a:t>
            </a:r>
            <a:r>
              <a:rPr lang="fr-FR" dirty="0"/>
              <a:t>.</a:t>
            </a:r>
          </a:p>
        </p:txBody>
      </p:sp>
      <p:sp>
        <p:nvSpPr>
          <p:cNvPr id="6" name="Titre 3"/>
          <p:cNvSpPr txBox="1">
            <a:spLocks/>
          </p:cNvSpPr>
          <p:nvPr/>
        </p:nvSpPr>
        <p:spPr>
          <a:xfrm>
            <a:off x="1524000" y="167352"/>
            <a:ext cx="9144000" cy="864582"/>
          </a:xfrm>
          <a:prstGeom prst="rect">
            <a:avLst/>
          </a:prstGeom>
        </p:spPr>
        <p:txBody>
          <a:bodyPr anchor="b"/>
          <a:lstStyle>
            <a:lvl1pPr algn="l" defTabSz="914400" rtl="0" eaLnBrk="1" latinLnBrk="0" hangingPunct="1">
              <a:lnSpc>
                <a:spcPct val="90000"/>
              </a:lnSpc>
              <a:spcBef>
                <a:spcPct val="0"/>
              </a:spcBef>
              <a:buNone/>
              <a:defRPr sz="6000" kern="1200">
                <a:solidFill>
                  <a:schemeClr val="tx1"/>
                </a:solidFill>
                <a:latin typeface="Helvetica Neue" charset="0"/>
                <a:ea typeface="Helvetica Neue" charset="0"/>
                <a:cs typeface="Helvetica Neue" charset="0"/>
              </a:defRPr>
            </a:lvl1pPr>
          </a:lstStyle>
          <a:p>
            <a:pPr algn="ctr"/>
            <a:r>
              <a:rPr lang="fr-FR" sz="3200" b="1" dirty="0" smtClean="0">
                <a:solidFill>
                  <a:schemeClr val="accent2"/>
                </a:solidFill>
              </a:rPr>
              <a:t>Définition </a:t>
            </a:r>
            <a:r>
              <a:rPr lang="fr-FR" sz="3200" b="1" dirty="0">
                <a:solidFill>
                  <a:schemeClr val="accent2"/>
                </a:solidFill>
              </a:rPr>
              <a:t>du handicap et l'obligation de compensation</a:t>
            </a:r>
          </a:p>
        </p:txBody>
      </p:sp>
      <p:sp>
        <p:nvSpPr>
          <p:cNvPr id="7" name="Flèche vers le bas 6"/>
          <p:cNvSpPr/>
          <p:nvPr/>
        </p:nvSpPr>
        <p:spPr>
          <a:xfrm>
            <a:off x="1826924" y="1915362"/>
            <a:ext cx="902368" cy="4942639"/>
          </a:xfrm>
          <a:prstGeom prst="downArrow">
            <a:avLst/>
          </a:prstGeom>
          <a:solidFill>
            <a:schemeClr val="accent1">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Rectangle à coins arrondis 9"/>
          <p:cNvSpPr/>
          <p:nvPr/>
        </p:nvSpPr>
        <p:spPr>
          <a:xfrm>
            <a:off x="1563630" y="3092270"/>
            <a:ext cx="1438630" cy="673768"/>
          </a:xfrm>
          <a:prstGeom prst="round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L’aménagement</a:t>
            </a:r>
          </a:p>
        </p:txBody>
      </p:sp>
    </p:spTree>
    <p:extLst>
      <p:ext uri="{BB962C8B-B14F-4D97-AF65-F5344CB8AC3E}">
        <p14:creationId xmlns:p14="http://schemas.microsoft.com/office/powerpoint/2010/main" val="6184975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4" presetClass="entr" presetSubtype="10" fill="hold" nodeType="clickEffect">
                                  <p:stCondLst>
                                    <p:cond delay="0"/>
                                  </p:stCondLst>
                                  <p:childTnLst>
                                    <p:set>
                                      <p:cBhvr>
                                        <p:cTn id="23" dur="1" fill="hold">
                                          <p:stCondLst>
                                            <p:cond delay="0"/>
                                          </p:stCondLst>
                                        </p:cTn>
                                        <p:tgtEl>
                                          <p:spTgt spid="5">
                                            <p:txEl>
                                              <p:pRg st="6" end="6"/>
                                            </p:txEl>
                                          </p:spTgt>
                                        </p:tgtEl>
                                        <p:attrNameLst>
                                          <p:attrName>style.visibility</p:attrName>
                                        </p:attrNameLst>
                                      </p:cBhvr>
                                      <p:to>
                                        <p:strVal val="visible"/>
                                      </p:to>
                                    </p:set>
                                    <p:animEffect transition="in" filter="randombar(horizontal)">
                                      <p:cBhvr>
                                        <p:cTn id="24" dur="500"/>
                                        <p:tgtEl>
                                          <p:spTgt spid="5">
                                            <p:txEl>
                                              <p:pRg st="6" end="6"/>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4" presetClass="entr" presetSubtype="10" fill="hold" nodeType="clickEffect">
                                  <p:stCondLst>
                                    <p:cond delay="0"/>
                                  </p:stCondLst>
                                  <p:childTnLst>
                                    <p:set>
                                      <p:cBhvr>
                                        <p:cTn id="28" dur="1" fill="hold">
                                          <p:stCondLst>
                                            <p:cond delay="0"/>
                                          </p:stCondLst>
                                        </p:cTn>
                                        <p:tgtEl>
                                          <p:spTgt spid="5">
                                            <p:txEl>
                                              <p:pRg st="8" end="8"/>
                                            </p:txEl>
                                          </p:spTgt>
                                        </p:tgtEl>
                                        <p:attrNameLst>
                                          <p:attrName>style.visibility</p:attrName>
                                        </p:attrNameLst>
                                      </p:cBhvr>
                                      <p:to>
                                        <p:strVal val="visible"/>
                                      </p:to>
                                    </p:set>
                                    <p:animEffect transition="in" filter="randombar(horizontal)">
                                      <p:cBhvr>
                                        <p:cTn id="29" dur="500"/>
                                        <p:tgtEl>
                                          <p:spTgt spid="5">
                                            <p:txEl>
                                              <p:pRg st="8" end="8"/>
                                            </p:txEl>
                                          </p:spTgt>
                                        </p:tgtEl>
                                      </p:cBhvr>
                                    </p:animEffect>
                                  </p:childTnLst>
                                </p:cTn>
                              </p:par>
                              <p:par>
                                <p:cTn id="30" presetID="14" presetClass="entr" presetSubtype="10" fill="hold" nodeType="withEffect">
                                  <p:stCondLst>
                                    <p:cond delay="0"/>
                                  </p:stCondLst>
                                  <p:childTnLst>
                                    <p:set>
                                      <p:cBhvr>
                                        <p:cTn id="31" dur="1" fill="hold">
                                          <p:stCondLst>
                                            <p:cond delay="0"/>
                                          </p:stCondLst>
                                        </p:cTn>
                                        <p:tgtEl>
                                          <p:spTgt spid="5">
                                            <p:txEl>
                                              <p:pRg st="9" end="9"/>
                                            </p:txEl>
                                          </p:spTgt>
                                        </p:tgtEl>
                                        <p:attrNameLst>
                                          <p:attrName>style.visibility</p:attrName>
                                        </p:attrNameLst>
                                      </p:cBhvr>
                                      <p:to>
                                        <p:strVal val="visible"/>
                                      </p:to>
                                    </p:set>
                                    <p:animEffect transition="in" filter="randombar(horizontal)">
                                      <p:cBhvr>
                                        <p:cTn id="32" dur="500"/>
                                        <p:tgtEl>
                                          <p:spTgt spid="5">
                                            <p:txEl>
                                              <p:pRg st="9" end="9"/>
                                            </p:txEl>
                                          </p:spTgt>
                                        </p:tgtEl>
                                      </p:cBhvr>
                                    </p:animEffect>
                                  </p:childTnLst>
                                </p:cTn>
                              </p:par>
                              <p:par>
                                <p:cTn id="33" presetID="14" presetClass="entr" presetSubtype="10" fill="hold" nodeType="withEffect">
                                  <p:stCondLst>
                                    <p:cond delay="0"/>
                                  </p:stCondLst>
                                  <p:childTnLst>
                                    <p:set>
                                      <p:cBhvr>
                                        <p:cTn id="34" dur="1" fill="hold">
                                          <p:stCondLst>
                                            <p:cond delay="0"/>
                                          </p:stCondLst>
                                        </p:cTn>
                                        <p:tgtEl>
                                          <p:spTgt spid="5">
                                            <p:txEl>
                                              <p:pRg st="10" end="10"/>
                                            </p:txEl>
                                          </p:spTgt>
                                        </p:tgtEl>
                                        <p:attrNameLst>
                                          <p:attrName>style.visibility</p:attrName>
                                        </p:attrNameLst>
                                      </p:cBhvr>
                                      <p:to>
                                        <p:strVal val="visible"/>
                                      </p:to>
                                    </p:set>
                                    <p:animEffect transition="in" filter="randombar(horizontal)">
                                      <p:cBhvr>
                                        <p:cTn id="35" dur="500"/>
                                        <p:tgtEl>
                                          <p:spTgt spid="5">
                                            <p:txEl>
                                              <p:pRg st="10" end="10"/>
                                            </p:txEl>
                                          </p:spTgt>
                                        </p:tgtEl>
                                      </p:cBhvr>
                                    </p:animEffect>
                                  </p:childTnLst>
                                </p:cTn>
                              </p:par>
                              <p:par>
                                <p:cTn id="36" presetID="14" presetClass="entr" presetSubtype="10" fill="hold" nodeType="withEffect">
                                  <p:stCondLst>
                                    <p:cond delay="0"/>
                                  </p:stCondLst>
                                  <p:childTnLst>
                                    <p:set>
                                      <p:cBhvr>
                                        <p:cTn id="37" dur="1" fill="hold">
                                          <p:stCondLst>
                                            <p:cond delay="0"/>
                                          </p:stCondLst>
                                        </p:cTn>
                                        <p:tgtEl>
                                          <p:spTgt spid="5">
                                            <p:txEl>
                                              <p:pRg st="11" end="11"/>
                                            </p:txEl>
                                          </p:spTgt>
                                        </p:tgtEl>
                                        <p:attrNameLst>
                                          <p:attrName>style.visibility</p:attrName>
                                        </p:attrNameLst>
                                      </p:cBhvr>
                                      <p:to>
                                        <p:strVal val="visible"/>
                                      </p:to>
                                    </p:set>
                                    <p:animEffect transition="in" filter="randombar(horizontal)">
                                      <p:cBhvr>
                                        <p:cTn id="38" dur="500"/>
                                        <p:tgtEl>
                                          <p:spTgt spid="5">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3"/>
          <p:cNvSpPr txBox="1">
            <a:spLocks/>
          </p:cNvSpPr>
          <p:nvPr/>
        </p:nvSpPr>
        <p:spPr>
          <a:xfrm>
            <a:off x="1524000" y="167352"/>
            <a:ext cx="9144000" cy="864582"/>
          </a:xfrm>
          <a:prstGeom prst="rect">
            <a:avLst/>
          </a:prstGeom>
        </p:spPr>
        <p:txBody>
          <a:bodyPr anchor="b"/>
          <a:lstStyle>
            <a:lvl1pPr algn="l" defTabSz="914400" rtl="0" eaLnBrk="1" latinLnBrk="0" hangingPunct="1">
              <a:lnSpc>
                <a:spcPct val="90000"/>
              </a:lnSpc>
              <a:spcBef>
                <a:spcPct val="0"/>
              </a:spcBef>
              <a:buNone/>
              <a:defRPr sz="6000" kern="1200">
                <a:solidFill>
                  <a:schemeClr val="tx1"/>
                </a:solidFill>
                <a:latin typeface="Helvetica Neue" charset="0"/>
                <a:ea typeface="Helvetica Neue" charset="0"/>
                <a:cs typeface="Helvetica Neue" charset="0"/>
              </a:defRPr>
            </a:lvl1pPr>
          </a:lstStyle>
          <a:p>
            <a:pPr algn="ctr"/>
            <a:r>
              <a:rPr lang="fr-FR" sz="3200" b="1" dirty="0" smtClean="0">
                <a:solidFill>
                  <a:schemeClr val="accent2"/>
                </a:solidFill>
              </a:rPr>
              <a:t>Définition </a:t>
            </a:r>
            <a:r>
              <a:rPr lang="fr-FR" sz="3200" b="1" dirty="0">
                <a:solidFill>
                  <a:schemeClr val="accent2"/>
                </a:solidFill>
              </a:rPr>
              <a:t>du handicap et l'obligation de compensation</a:t>
            </a:r>
          </a:p>
        </p:txBody>
      </p:sp>
      <p:pic>
        <p:nvPicPr>
          <p:cNvPr id="4" name="Image 3"/>
          <p:cNvPicPr>
            <a:picLocks noChangeAspect="1"/>
          </p:cNvPicPr>
          <p:nvPr/>
        </p:nvPicPr>
        <p:blipFill>
          <a:blip r:embed="rId2"/>
          <a:stretch>
            <a:fillRect/>
          </a:stretch>
        </p:blipFill>
        <p:spPr>
          <a:xfrm>
            <a:off x="6122585" y="2717174"/>
            <a:ext cx="1266265" cy="2111592"/>
          </a:xfrm>
          <a:prstGeom prst="rect">
            <a:avLst/>
          </a:prstGeom>
        </p:spPr>
      </p:pic>
      <p:sp>
        <p:nvSpPr>
          <p:cNvPr id="5" name="ZoneTexte 4"/>
          <p:cNvSpPr txBox="1"/>
          <p:nvPr/>
        </p:nvSpPr>
        <p:spPr>
          <a:xfrm>
            <a:off x="3182072" y="1200293"/>
            <a:ext cx="2775858" cy="369332"/>
          </a:xfrm>
          <a:prstGeom prst="rect">
            <a:avLst/>
          </a:prstGeom>
          <a:noFill/>
        </p:spPr>
        <p:txBody>
          <a:bodyPr wrap="square" rtlCol="0">
            <a:spAutoFit/>
          </a:bodyPr>
          <a:lstStyle/>
          <a:p>
            <a:r>
              <a:rPr lang="fr-FR" b="1" u="sng" dirty="0">
                <a:solidFill>
                  <a:srgbClr val="B21E3F"/>
                </a:solidFill>
                <a:latin typeface="+mj-lt"/>
              </a:rPr>
              <a:t>Les types d’aménagement</a:t>
            </a:r>
          </a:p>
        </p:txBody>
      </p:sp>
      <p:sp>
        <p:nvSpPr>
          <p:cNvPr id="6" name="ZoneTexte 5"/>
          <p:cNvSpPr txBox="1"/>
          <p:nvPr/>
        </p:nvSpPr>
        <p:spPr>
          <a:xfrm>
            <a:off x="3182072" y="3486804"/>
            <a:ext cx="2775858" cy="369332"/>
          </a:xfrm>
          <a:prstGeom prst="rect">
            <a:avLst/>
          </a:prstGeom>
          <a:noFill/>
        </p:spPr>
        <p:txBody>
          <a:bodyPr wrap="square" rtlCol="0">
            <a:spAutoFit/>
          </a:bodyPr>
          <a:lstStyle/>
          <a:p>
            <a:r>
              <a:rPr lang="fr-FR" b="1" u="sng" dirty="0">
                <a:solidFill>
                  <a:srgbClr val="B21E3F"/>
                </a:solidFill>
                <a:latin typeface="+mj-lt"/>
              </a:rPr>
              <a:t>Les aides :</a:t>
            </a:r>
          </a:p>
        </p:txBody>
      </p:sp>
      <p:sp>
        <p:nvSpPr>
          <p:cNvPr id="7" name="ZoneTexte 6"/>
          <p:cNvSpPr txBox="1"/>
          <p:nvPr/>
        </p:nvSpPr>
        <p:spPr>
          <a:xfrm>
            <a:off x="8243783" y="1211178"/>
            <a:ext cx="2625986" cy="369332"/>
          </a:xfrm>
          <a:prstGeom prst="rect">
            <a:avLst/>
          </a:prstGeom>
          <a:noFill/>
        </p:spPr>
        <p:txBody>
          <a:bodyPr wrap="square" rtlCol="0">
            <a:spAutoFit/>
          </a:bodyPr>
          <a:lstStyle/>
          <a:p>
            <a:r>
              <a:rPr lang="fr-FR" b="1" u="sng" dirty="0">
                <a:solidFill>
                  <a:srgbClr val="B21E3F"/>
                </a:solidFill>
                <a:latin typeface="+mj-lt"/>
              </a:rPr>
              <a:t>Les acteurs internes :</a:t>
            </a:r>
          </a:p>
        </p:txBody>
      </p:sp>
      <p:sp>
        <p:nvSpPr>
          <p:cNvPr id="8" name="ZoneTexte 7"/>
          <p:cNvSpPr txBox="1"/>
          <p:nvPr/>
        </p:nvSpPr>
        <p:spPr>
          <a:xfrm>
            <a:off x="8243783" y="3606695"/>
            <a:ext cx="2775858" cy="369332"/>
          </a:xfrm>
          <a:prstGeom prst="rect">
            <a:avLst/>
          </a:prstGeom>
          <a:noFill/>
        </p:spPr>
        <p:txBody>
          <a:bodyPr wrap="square" rtlCol="0">
            <a:spAutoFit/>
          </a:bodyPr>
          <a:lstStyle/>
          <a:p>
            <a:r>
              <a:rPr lang="fr-FR" b="1" u="sng" dirty="0">
                <a:solidFill>
                  <a:srgbClr val="B21E3F"/>
                </a:solidFill>
                <a:latin typeface="+mj-lt"/>
              </a:rPr>
              <a:t>Les acteurs externes :</a:t>
            </a:r>
          </a:p>
        </p:txBody>
      </p:sp>
      <p:sp>
        <p:nvSpPr>
          <p:cNvPr id="10" name="ZoneTexte 9"/>
          <p:cNvSpPr txBox="1"/>
          <p:nvPr/>
        </p:nvSpPr>
        <p:spPr>
          <a:xfrm>
            <a:off x="8438068" y="4109607"/>
            <a:ext cx="3178676" cy="2308324"/>
          </a:xfrm>
          <a:prstGeom prst="rect">
            <a:avLst/>
          </a:prstGeom>
          <a:solidFill>
            <a:schemeClr val="bg1"/>
          </a:solidFill>
        </p:spPr>
        <p:txBody>
          <a:bodyPr wrap="square" rtlCol="0">
            <a:spAutoFit/>
          </a:bodyPr>
          <a:lstStyle/>
          <a:p>
            <a:r>
              <a:rPr lang="fr-FR" sz="1600" b="1" i="1" dirty="0" smtClean="0"/>
              <a:t>Référent Mission Handicap du CDG dans le cadre d’une réflexion pluridisciplinaire</a:t>
            </a:r>
          </a:p>
          <a:p>
            <a:r>
              <a:rPr lang="fr-FR" sz="1600" b="1" i="1" dirty="0" smtClean="0"/>
              <a:t>Infirmier du Service Santé</a:t>
            </a:r>
          </a:p>
          <a:p>
            <a:r>
              <a:rPr lang="fr-FR" sz="1600" b="1" i="1" dirty="0" smtClean="0"/>
              <a:t>Agents de Prévention</a:t>
            </a:r>
          </a:p>
          <a:p>
            <a:r>
              <a:rPr lang="fr-FR" sz="1600" b="1" i="1" dirty="0" smtClean="0"/>
              <a:t>Ergonome</a:t>
            </a:r>
          </a:p>
          <a:p>
            <a:r>
              <a:rPr lang="fr-FR" sz="1600" b="1" i="1" dirty="0" smtClean="0"/>
              <a:t>Psychologue du Travail</a:t>
            </a:r>
          </a:p>
          <a:p>
            <a:r>
              <a:rPr lang="fr-FR" sz="1600" b="1" i="1" dirty="0" smtClean="0"/>
              <a:t>Prestations Ponctuelles Spécifiques</a:t>
            </a:r>
          </a:p>
          <a:p>
            <a:r>
              <a:rPr lang="fr-FR" sz="1600" b="1" i="1" dirty="0" smtClean="0"/>
              <a:t>Autres Prestataires</a:t>
            </a:r>
            <a:endParaRPr lang="fr-FR" sz="1600" b="1" i="1" dirty="0"/>
          </a:p>
        </p:txBody>
      </p:sp>
      <p:sp>
        <p:nvSpPr>
          <p:cNvPr id="11" name="ZoneTexte 10"/>
          <p:cNvSpPr txBox="1"/>
          <p:nvPr/>
        </p:nvSpPr>
        <p:spPr>
          <a:xfrm>
            <a:off x="3299760" y="1639956"/>
            <a:ext cx="2786743" cy="1077218"/>
          </a:xfrm>
          <a:prstGeom prst="rect">
            <a:avLst/>
          </a:prstGeom>
          <a:noFill/>
        </p:spPr>
        <p:txBody>
          <a:bodyPr wrap="square" rtlCol="0">
            <a:spAutoFit/>
          </a:bodyPr>
          <a:lstStyle/>
          <a:p>
            <a:pPr marL="285750" indent="-285750">
              <a:buFont typeface="Arial" panose="020B0604020202020204" pitchFamily="34" charset="0"/>
              <a:buChar char="•"/>
            </a:pPr>
            <a:r>
              <a:rPr lang="fr-FR" sz="1600" b="1" i="1" dirty="0"/>
              <a:t>Organisationnel </a:t>
            </a:r>
          </a:p>
          <a:p>
            <a:pPr marL="285750" indent="-285750">
              <a:buFont typeface="Arial" panose="020B0604020202020204" pitchFamily="34" charset="0"/>
              <a:buChar char="•"/>
            </a:pPr>
            <a:r>
              <a:rPr lang="fr-FR" sz="1600" b="1" i="1" dirty="0"/>
              <a:t>Matériel </a:t>
            </a:r>
          </a:p>
          <a:p>
            <a:pPr marL="285750" indent="-285750">
              <a:buFont typeface="Arial" panose="020B0604020202020204" pitchFamily="34" charset="0"/>
              <a:buChar char="•"/>
            </a:pPr>
            <a:r>
              <a:rPr lang="fr-FR" sz="1600" b="1" i="1" dirty="0"/>
              <a:t>Humain</a:t>
            </a:r>
          </a:p>
          <a:p>
            <a:pPr marL="285750" indent="-285750">
              <a:buFont typeface="Arial" panose="020B0604020202020204" pitchFamily="34" charset="0"/>
              <a:buChar char="•"/>
            </a:pPr>
            <a:r>
              <a:rPr lang="fr-FR" sz="1600" b="1" i="1" dirty="0"/>
              <a:t>Horaire</a:t>
            </a:r>
          </a:p>
        </p:txBody>
      </p:sp>
      <p:pic>
        <p:nvPicPr>
          <p:cNvPr id="12" name="Image 11"/>
          <p:cNvPicPr>
            <a:picLocks noChangeAspect="1"/>
          </p:cNvPicPr>
          <p:nvPr/>
        </p:nvPicPr>
        <p:blipFill>
          <a:blip r:embed="rId3"/>
          <a:stretch>
            <a:fillRect/>
          </a:stretch>
        </p:blipFill>
        <p:spPr>
          <a:xfrm>
            <a:off x="3472625" y="4000059"/>
            <a:ext cx="1433353" cy="2024896"/>
          </a:xfrm>
          <a:prstGeom prst="rect">
            <a:avLst/>
          </a:prstGeom>
        </p:spPr>
      </p:pic>
      <p:sp>
        <p:nvSpPr>
          <p:cNvPr id="13" name="Flèche droite 12"/>
          <p:cNvSpPr/>
          <p:nvPr/>
        </p:nvSpPr>
        <p:spPr>
          <a:xfrm rot="13007795">
            <a:off x="5245885" y="2400700"/>
            <a:ext cx="1136876" cy="533400"/>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r-FR"/>
          </a:p>
        </p:txBody>
      </p:sp>
      <p:sp>
        <p:nvSpPr>
          <p:cNvPr id="14" name="Flèche droite 13"/>
          <p:cNvSpPr/>
          <p:nvPr/>
        </p:nvSpPr>
        <p:spPr>
          <a:xfrm rot="19054478">
            <a:off x="7157267" y="2395230"/>
            <a:ext cx="1136876" cy="533400"/>
          </a:xfrm>
          <a:prstGeom prst="right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fr-FR"/>
          </a:p>
        </p:txBody>
      </p:sp>
      <p:sp>
        <p:nvSpPr>
          <p:cNvPr id="15" name="Flèche droite 14"/>
          <p:cNvSpPr/>
          <p:nvPr/>
        </p:nvSpPr>
        <p:spPr>
          <a:xfrm rot="2007357">
            <a:off x="7188124" y="4118048"/>
            <a:ext cx="1136876" cy="533400"/>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fr-FR"/>
          </a:p>
        </p:txBody>
      </p:sp>
      <p:sp>
        <p:nvSpPr>
          <p:cNvPr id="16" name="Flèche droite 15"/>
          <p:cNvSpPr/>
          <p:nvPr/>
        </p:nvSpPr>
        <p:spPr>
          <a:xfrm rot="8603762">
            <a:off x="5380622" y="4192758"/>
            <a:ext cx="1136876" cy="533400"/>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fr-FR"/>
          </a:p>
        </p:txBody>
      </p:sp>
      <p:sp>
        <p:nvSpPr>
          <p:cNvPr id="17" name="ZoneTexte 16"/>
          <p:cNvSpPr txBox="1"/>
          <p:nvPr/>
        </p:nvSpPr>
        <p:spPr>
          <a:xfrm>
            <a:off x="8283632" y="2085613"/>
            <a:ext cx="3127049" cy="830997"/>
          </a:xfrm>
          <a:prstGeom prst="rect">
            <a:avLst/>
          </a:prstGeom>
          <a:noFill/>
        </p:spPr>
        <p:txBody>
          <a:bodyPr wrap="square" rtlCol="0">
            <a:spAutoFit/>
          </a:bodyPr>
          <a:lstStyle/>
          <a:p>
            <a:pPr marL="285750" indent="-285750">
              <a:buFont typeface="Arial" panose="020B0604020202020204" pitchFamily="34" charset="0"/>
              <a:buChar char="•"/>
            </a:pPr>
            <a:r>
              <a:rPr lang="fr-FR" sz="1600" b="1" i="1" dirty="0"/>
              <a:t>DRH</a:t>
            </a:r>
          </a:p>
          <a:p>
            <a:pPr marL="285750" indent="-285750">
              <a:buFont typeface="Arial" panose="020B0604020202020204" pitchFamily="34" charset="0"/>
              <a:buChar char="•"/>
            </a:pPr>
            <a:r>
              <a:rPr lang="fr-FR" sz="1600" b="1" i="1" dirty="0" smtClean="0"/>
              <a:t>Autorité Territoriale</a:t>
            </a:r>
          </a:p>
          <a:p>
            <a:pPr marL="285750" indent="-285750">
              <a:buFont typeface="Arial" panose="020B0604020202020204" pitchFamily="34" charset="0"/>
              <a:buChar char="•"/>
            </a:pPr>
            <a:r>
              <a:rPr lang="fr-FR" sz="1600" b="1" i="1" dirty="0" smtClean="0"/>
              <a:t>Représentants </a:t>
            </a:r>
            <a:r>
              <a:rPr lang="fr-FR" sz="1600" b="1" i="1" dirty="0"/>
              <a:t>du </a:t>
            </a:r>
            <a:r>
              <a:rPr lang="fr-FR" sz="1600" b="1" i="1" dirty="0" smtClean="0"/>
              <a:t>personnel</a:t>
            </a:r>
            <a:endParaRPr lang="fr-FR" sz="1600" b="1" i="1" dirty="0"/>
          </a:p>
        </p:txBody>
      </p:sp>
      <p:sp>
        <p:nvSpPr>
          <p:cNvPr id="18" name="Flèche vers le bas 17"/>
          <p:cNvSpPr/>
          <p:nvPr/>
        </p:nvSpPr>
        <p:spPr>
          <a:xfrm>
            <a:off x="1826924" y="1915362"/>
            <a:ext cx="902368" cy="4942639"/>
          </a:xfrm>
          <a:prstGeom prst="downArrow">
            <a:avLst/>
          </a:prstGeom>
          <a:solidFill>
            <a:schemeClr val="accent1">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Rectangle à coins arrondis 18"/>
          <p:cNvSpPr/>
          <p:nvPr/>
        </p:nvSpPr>
        <p:spPr>
          <a:xfrm>
            <a:off x="1563630" y="3092270"/>
            <a:ext cx="1438630" cy="673768"/>
          </a:xfrm>
          <a:prstGeom prst="round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L’aménagement</a:t>
            </a:r>
          </a:p>
        </p:txBody>
      </p:sp>
    </p:spTree>
    <p:extLst>
      <p:ext uri="{BB962C8B-B14F-4D97-AF65-F5344CB8AC3E}">
        <p14:creationId xmlns:p14="http://schemas.microsoft.com/office/powerpoint/2010/main" val="2383396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barn(inVertical)">
                                      <p:cBhvr>
                                        <p:cTn id="15" dur="500"/>
                                        <p:tgtEl>
                                          <p:spTgt spid="11"/>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13"/>
                                        </p:tgtEl>
                                        <p:attrNameLst>
                                          <p:attrName>style.visibility</p:attrName>
                                        </p:attrNameLst>
                                      </p:cBhvr>
                                      <p:to>
                                        <p:strVal val="visible"/>
                                      </p:to>
                                    </p:set>
                                    <p:animEffect transition="in" filter="barn(inVertical)">
                                      <p:cBhvr>
                                        <p:cTn id="18" dur="500"/>
                                        <p:tgtEl>
                                          <p:spTgt spid="13"/>
                                        </p:tgtEl>
                                      </p:cBhvr>
                                    </p:animEffect>
                                  </p:childTnLst>
                                </p:cTn>
                              </p:par>
                            </p:childTnLst>
                          </p:cTn>
                        </p:par>
                      </p:childTnLst>
                    </p:cTn>
                  </p:par>
                  <p:par>
                    <p:cTn id="19" fill="hold">
                      <p:stCondLst>
                        <p:cond delay="indefinite"/>
                      </p:stCondLst>
                      <p:childTnLst>
                        <p:par>
                          <p:cTn id="20" fill="hold">
                            <p:stCondLst>
                              <p:cond delay="0"/>
                            </p:stCondLst>
                            <p:childTnLst>
                              <p:par>
                                <p:cTn id="21" presetID="14" presetClass="entr" presetSubtype="1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animEffect transition="in" filter="randombar(horizontal)">
                                      <p:cBhvr>
                                        <p:cTn id="23" dur="500"/>
                                        <p:tgtEl>
                                          <p:spTgt spid="14"/>
                                        </p:tgtEl>
                                      </p:cBhvr>
                                    </p:animEffect>
                                  </p:childTnLst>
                                </p:cTn>
                              </p:par>
                              <p:par>
                                <p:cTn id="24" presetID="14" presetClass="entr" presetSubtype="10" fill="hold" grpId="0" nodeType="withEffect">
                                  <p:stCondLst>
                                    <p:cond delay="0"/>
                                  </p:stCondLst>
                                  <p:childTnLst>
                                    <p:set>
                                      <p:cBhvr>
                                        <p:cTn id="25" dur="1" fill="hold">
                                          <p:stCondLst>
                                            <p:cond delay="0"/>
                                          </p:stCondLst>
                                        </p:cTn>
                                        <p:tgtEl>
                                          <p:spTgt spid="17"/>
                                        </p:tgtEl>
                                        <p:attrNameLst>
                                          <p:attrName>style.visibility</p:attrName>
                                        </p:attrNameLst>
                                      </p:cBhvr>
                                      <p:to>
                                        <p:strVal val="visible"/>
                                      </p:to>
                                    </p:set>
                                    <p:animEffect transition="in" filter="randombar(horizontal)">
                                      <p:cBhvr>
                                        <p:cTn id="26" dur="500"/>
                                        <p:tgtEl>
                                          <p:spTgt spid="17"/>
                                        </p:tgtEl>
                                      </p:cBhvr>
                                    </p:animEffect>
                                  </p:childTnLst>
                                </p:cTn>
                              </p:par>
                              <p:par>
                                <p:cTn id="27" presetID="14" presetClass="entr" presetSubtype="10" fill="hold" grpId="0" nodeType="with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randombar(horizontal)">
                                      <p:cBhvr>
                                        <p:cTn id="29" dur="500"/>
                                        <p:tgtEl>
                                          <p:spTgt spid="7"/>
                                        </p:tgtEl>
                                      </p:cBhvr>
                                    </p:animEffect>
                                  </p:childTnLst>
                                </p:cTn>
                              </p:par>
                            </p:childTnLst>
                          </p:cTn>
                        </p:par>
                      </p:childTnLst>
                    </p:cTn>
                  </p:par>
                  <p:par>
                    <p:cTn id="30" fill="hold">
                      <p:stCondLst>
                        <p:cond delay="indefinite"/>
                      </p:stCondLst>
                      <p:childTnLst>
                        <p:par>
                          <p:cTn id="31" fill="hold">
                            <p:stCondLst>
                              <p:cond delay="0"/>
                            </p:stCondLst>
                            <p:childTnLst>
                              <p:par>
                                <p:cTn id="32" presetID="14" presetClass="entr" presetSubtype="10" fill="hold" grpId="0" nodeType="clickEffect">
                                  <p:stCondLst>
                                    <p:cond delay="0"/>
                                  </p:stCondLst>
                                  <p:childTnLst>
                                    <p:set>
                                      <p:cBhvr>
                                        <p:cTn id="33" dur="1" fill="hold">
                                          <p:stCondLst>
                                            <p:cond delay="0"/>
                                          </p:stCondLst>
                                        </p:cTn>
                                        <p:tgtEl>
                                          <p:spTgt spid="8"/>
                                        </p:tgtEl>
                                        <p:attrNameLst>
                                          <p:attrName>style.visibility</p:attrName>
                                        </p:attrNameLst>
                                      </p:cBhvr>
                                      <p:to>
                                        <p:strVal val="visible"/>
                                      </p:to>
                                    </p:set>
                                    <p:animEffect transition="in" filter="randombar(horizontal)">
                                      <p:cBhvr>
                                        <p:cTn id="34" dur="500"/>
                                        <p:tgtEl>
                                          <p:spTgt spid="8"/>
                                        </p:tgtEl>
                                      </p:cBhvr>
                                    </p:animEffect>
                                  </p:childTnLst>
                                </p:cTn>
                              </p:par>
                              <p:par>
                                <p:cTn id="35" presetID="14" presetClass="entr" presetSubtype="10" fill="hold" grpId="0" nodeType="withEffect">
                                  <p:stCondLst>
                                    <p:cond delay="0"/>
                                  </p:stCondLst>
                                  <p:childTnLst>
                                    <p:set>
                                      <p:cBhvr>
                                        <p:cTn id="36" dur="1" fill="hold">
                                          <p:stCondLst>
                                            <p:cond delay="0"/>
                                          </p:stCondLst>
                                        </p:cTn>
                                        <p:tgtEl>
                                          <p:spTgt spid="15"/>
                                        </p:tgtEl>
                                        <p:attrNameLst>
                                          <p:attrName>style.visibility</p:attrName>
                                        </p:attrNameLst>
                                      </p:cBhvr>
                                      <p:to>
                                        <p:strVal val="visible"/>
                                      </p:to>
                                    </p:set>
                                    <p:animEffect transition="in" filter="randombar(horizontal)">
                                      <p:cBhvr>
                                        <p:cTn id="37" dur="500"/>
                                        <p:tgtEl>
                                          <p:spTgt spid="15"/>
                                        </p:tgtEl>
                                      </p:cBhvr>
                                    </p:animEffect>
                                  </p:childTnLst>
                                </p:cTn>
                              </p:par>
                              <p:par>
                                <p:cTn id="38" presetID="14" presetClass="entr" presetSubtype="10" fill="hold" grpId="0" nodeType="withEffect">
                                  <p:stCondLst>
                                    <p:cond delay="0"/>
                                  </p:stCondLst>
                                  <p:childTnLst>
                                    <p:set>
                                      <p:cBhvr>
                                        <p:cTn id="39" dur="1" fill="hold">
                                          <p:stCondLst>
                                            <p:cond delay="0"/>
                                          </p:stCondLst>
                                        </p:cTn>
                                        <p:tgtEl>
                                          <p:spTgt spid="10"/>
                                        </p:tgtEl>
                                        <p:attrNameLst>
                                          <p:attrName>style.visibility</p:attrName>
                                        </p:attrNameLst>
                                      </p:cBhvr>
                                      <p:to>
                                        <p:strVal val="visible"/>
                                      </p:to>
                                    </p:set>
                                    <p:animEffect transition="in" filter="randombar(horizontal)">
                                      <p:cBhvr>
                                        <p:cTn id="40" dur="500"/>
                                        <p:tgtEl>
                                          <p:spTgt spid="10"/>
                                        </p:tgtEl>
                                      </p:cBhvr>
                                    </p:animEffect>
                                  </p:childTnLst>
                                </p:cTn>
                              </p:par>
                            </p:childTnLst>
                          </p:cTn>
                        </p:par>
                      </p:childTnLst>
                    </p:cTn>
                  </p:par>
                  <p:par>
                    <p:cTn id="41" fill="hold">
                      <p:stCondLst>
                        <p:cond delay="indefinite"/>
                      </p:stCondLst>
                      <p:childTnLst>
                        <p:par>
                          <p:cTn id="42" fill="hold">
                            <p:stCondLst>
                              <p:cond delay="0"/>
                            </p:stCondLst>
                            <p:childTnLst>
                              <p:par>
                                <p:cTn id="43" presetID="14" presetClass="entr" presetSubtype="10" fill="hold" grpId="0" nodeType="clickEffect">
                                  <p:stCondLst>
                                    <p:cond delay="0"/>
                                  </p:stCondLst>
                                  <p:childTnLst>
                                    <p:set>
                                      <p:cBhvr>
                                        <p:cTn id="44" dur="1" fill="hold">
                                          <p:stCondLst>
                                            <p:cond delay="0"/>
                                          </p:stCondLst>
                                        </p:cTn>
                                        <p:tgtEl>
                                          <p:spTgt spid="16"/>
                                        </p:tgtEl>
                                        <p:attrNameLst>
                                          <p:attrName>style.visibility</p:attrName>
                                        </p:attrNameLst>
                                      </p:cBhvr>
                                      <p:to>
                                        <p:strVal val="visible"/>
                                      </p:to>
                                    </p:set>
                                    <p:animEffect transition="in" filter="randombar(horizontal)">
                                      <p:cBhvr>
                                        <p:cTn id="45" dur="500"/>
                                        <p:tgtEl>
                                          <p:spTgt spid="16"/>
                                        </p:tgtEl>
                                      </p:cBhvr>
                                    </p:animEffect>
                                  </p:childTnLst>
                                </p:cTn>
                              </p:par>
                              <p:par>
                                <p:cTn id="46" presetID="14" presetClass="entr" presetSubtype="10" fill="hold" nodeType="withEffect">
                                  <p:stCondLst>
                                    <p:cond delay="0"/>
                                  </p:stCondLst>
                                  <p:childTnLst>
                                    <p:set>
                                      <p:cBhvr>
                                        <p:cTn id="47" dur="1" fill="hold">
                                          <p:stCondLst>
                                            <p:cond delay="0"/>
                                          </p:stCondLst>
                                        </p:cTn>
                                        <p:tgtEl>
                                          <p:spTgt spid="12"/>
                                        </p:tgtEl>
                                        <p:attrNameLst>
                                          <p:attrName>style.visibility</p:attrName>
                                        </p:attrNameLst>
                                      </p:cBhvr>
                                      <p:to>
                                        <p:strVal val="visible"/>
                                      </p:to>
                                    </p:set>
                                    <p:animEffect transition="in" filter="randombar(horizontal)">
                                      <p:cBhvr>
                                        <p:cTn id="48" dur="500"/>
                                        <p:tgtEl>
                                          <p:spTgt spid="12"/>
                                        </p:tgtEl>
                                      </p:cBhvr>
                                    </p:animEffect>
                                  </p:childTnLst>
                                </p:cTn>
                              </p:par>
                              <p:par>
                                <p:cTn id="49" presetID="14" presetClass="entr" presetSubtype="10" fill="hold" grpId="0" nodeType="withEffect">
                                  <p:stCondLst>
                                    <p:cond delay="0"/>
                                  </p:stCondLst>
                                  <p:childTnLst>
                                    <p:set>
                                      <p:cBhvr>
                                        <p:cTn id="50" dur="1" fill="hold">
                                          <p:stCondLst>
                                            <p:cond delay="0"/>
                                          </p:stCondLst>
                                        </p:cTn>
                                        <p:tgtEl>
                                          <p:spTgt spid="6"/>
                                        </p:tgtEl>
                                        <p:attrNameLst>
                                          <p:attrName>style.visibility</p:attrName>
                                        </p:attrNameLst>
                                      </p:cBhvr>
                                      <p:to>
                                        <p:strVal val="visible"/>
                                      </p:to>
                                    </p:set>
                                    <p:animEffect transition="in" filter="randombar(horizontal)">
                                      <p:cBhvr>
                                        <p:cTn id="51"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10" grpId="0" animBg="1"/>
      <p:bldP spid="11" grpId="0"/>
      <p:bldP spid="13" grpId="0" animBg="1"/>
      <p:bldP spid="14" grpId="0" animBg="1"/>
      <p:bldP spid="15" grpId="0" animBg="1"/>
      <p:bldP spid="16" grpId="0" animBg="1"/>
      <p:bldP spid="1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3"/>
          <p:cNvSpPr txBox="1">
            <a:spLocks/>
          </p:cNvSpPr>
          <p:nvPr/>
        </p:nvSpPr>
        <p:spPr>
          <a:xfrm>
            <a:off x="1524000" y="167352"/>
            <a:ext cx="9144000" cy="864582"/>
          </a:xfrm>
          <a:prstGeom prst="rect">
            <a:avLst/>
          </a:prstGeom>
        </p:spPr>
        <p:txBody>
          <a:bodyPr anchor="b"/>
          <a:lstStyle>
            <a:lvl1pPr algn="l" defTabSz="914400" rtl="0" eaLnBrk="1" latinLnBrk="0" hangingPunct="1">
              <a:lnSpc>
                <a:spcPct val="90000"/>
              </a:lnSpc>
              <a:spcBef>
                <a:spcPct val="0"/>
              </a:spcBef>
              <a:buNone/>
              <a:defRPr sz="6000" kern="1200">
                <a:solidFill>
                  <a:schemeClr val="tx1"/>
                </a:solidFill>
                <a:latin typeface="Helvetica Neue" charset="0"/>
                <a:ea typeface="Helvetica Neue" charset="0"/>
                <a:cs typeface="Helvetica Neue" charset="0"/>
              </a:defRPr>
            </a:lvl1pPr>
          </a:lstStyle>
          <a:p>
            <a:pPr algn="ctr"/>
            <a:r>
              <a:rPr lang="fr-FR" sz="3200" b="1" dirty="0" smtClean="0">
                <a:solidFill>
                  <a:schemeClr val="accent2"/>
                </a:solidFill>
              </a:rPr>
              <a:t>Définition </a:t>
            </a:r>
            <a:r>
              <a:rPr lang="fr-FR" sz="3200" b="1" dirty="0">
                <a:solidFill>
                  <a:schemeClr val="accent2"/>
                </a:solidFill>
              </a:rPr>
              <a:t>du handicap et l'obligation de compensation</a:t>
            </a:r>
          </a:p>
        </p:txBody>
      </p:sp>
      <p:pic>
        <p:nvPicPr>
          <p:cNvPr id="18" name="Image 17"/>
          <p:cNvPicPr>
            <a:picLocks noChangeAspect="1"/>
          </p:cNvPicPr>
          <p:nvPr/>
        </p:nvPicPr>
        <p:blipFill>
          <a:blip r:embed="rId2"/>
          <a:stretch>
            <a:fillRect/>
          </a:stretch>
        </p:blipFill>
        <p:spPr>
          <a:xfrm>
            <a:off x="3839790" y="2186855"/>
            <a:ext cx="647412" cy="1079607"/>
          </a:xfrm>
          <a:prstGeom prst="rect">
            <a:avLst/>
          </a:prstGeom>
        </p:spPr>
      </p:pic>
      <p:sp>
        <p:nvSpPr>
          <p:cNvPr id="19" name="ZoneTexte 18"/>
          <p:cNvSpPr txBox="1"/>
          <p:nvPr/>
        </p:nvSpPr>
        <p:spPr>
          <a:xfrm>
            <a:off x="1839184" y="1181684"/>
            <a:ext cx="4256816" cy="400110"/>
          </a:xfrm>
          <a:prstGeom prst="rect">
            <a:avLst/>
          </a:prstGeom>
          <a:noFill/>
        </p:spPr>
        <p:txBody>
          <a:bodyPr wrap="square" rtlCol="0">
            <a:spAutoFit/>
          </a:bodyPr>
          <a:lstStyle/>
          <a:p>
            <a:r>
              <a:rPr lang="fr-FR" sz="2000" b="1" u="sng" dirty="0">
                <a:solidFill>
                  <a:srgbClr val="B21E3F"/>
                </a:solidFill>
                <a:latin typeface="+mj-lt"/>
              </a:rPr>
              <a:t>En synthèse : les droits et devoirs</a:t>
            </a:r>
          </a:p>
        </p:txBody>
      </p:sp>
      <p:pic>
        <p:nvPicPr>
          <p:cNvPr id="20" name="Image 1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67006" y="4199127"/>
            <a:ext cx="1346540" cy="1346540"/>
          </a:xfrm>
          <a:prstGeom prst="rect">
            <a:avLst/>
          </a:prstGeom>
        </p:spPr>
      </p:pic>
      <p:cxnSp>
        <p:nvCxnSpPr>
          <p:cNvPr id="21" name="Connecteur droit avec flèche 20"/>
          <p:cNvCxnSpPr>
            <a:stCxn id="18" idx="3"/>
            <a:endCxn id="23" idx="1"/>
          </p:cNvCxnSpPr>
          <p:nvPr/>
        </p:nvCxnSpPr>
        <p:spPr>
          <a:xfrm flipV="1">
            <a:off x="4487202" y="2193676"/>
            <a:ext cx="1490264" cy="532983"/>
          </a:xfrm>
          <a:prstGeom prst="straightConnector1">
            <a:avLst/>
          </a:prstGeom>
          <a:ln w="12700">
            <a:tailEnd type="triangle"/>
          </a:ln>
        </p:spPr>
        <p:style>
          <a:lnRef idx="1">
            <a:schemeClr val="accent2"/>
          </a:lnRef>
          <a:fillRef idx="0">
            <a:schemeClr val="accent2"/>
          </a:fillRef>
          <a:effectRef idx="0">
            <a:schemeClr val="accent2"/>
          </a:effectRef>
          <a:fontRef idx="minor">
            <a:schemeClr val="tx1"/>
          </a:fontRef>
        </p:style>
      </p:cxnSp>
      <p:cxnSp>
        <p:nvCxnSpPr>
          <p:cNvPr id="22" name="Connecteur droit avec flèche 21"/>
          <p:cNvCxnSpPr>
            <a:stCxn id="18" idx="3"/>
            <a:endCxn id="24" idx="1"/>
          </p:cNvCxnSpPr>
          <p:nvPr/>
        </p:nvCxnSpPr>
        <p:spPr>
          <a:xfrm>
            <a:off x="4487202" y="2726658"/>
            <a:ext cx="1490264" cy="386926"/>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sp>
        <p:nvSpPr>
          <p:cNvPr id="23" name="Rectangle à coins arrondis 22"/>
          <p:cNvSpPr/>
          <p:nvPr/>
        </p:nvSpPr>
        <p:spPr>
          <a:xfrm>
            <a:off x="5977467" y="1892645"/>
            <a:ext cx="4334933" cy="602061"/>
          </a:xfrm>
          <a:prstGeom prst="roundRect">
            <a:avLst/>
          </a:prstGeom>
          <a:ln/>
        </p:spPr>
        <p:style>
          <a:lnRef idx="3">
            <a:schemeClr val="lt1"/>
          </a:lnRef>
          <a:fillRef idx="1">
            <a:schemeClr val="accent2"/>
          </a:fillRef>
          <a:effectRef idx="1">
            <a:schemeClr val="accent2"/>
          </a:effectRef>
          <a:fontRef idx="minor">
            <a:schemeClr val="lt1"/>
          </a:fontRef>
        </p:style>
        <p:txBody>
          <a:bodyPr rtlCol="0" anchor="ctr"/>
          <a:lstStyle/>
          <a:p>
            <a:pPr algn="ctr"/>
            <a:r>
              <a:rPr lang="fr-FR" sz="1400" b="1" u="sng" dirty="0"/>
              <a:t>Un droit </a:t>
            </a:r>
            <a:r>
              <a:rPr lang="fr-FR" sz="1400" b="1" dirty="0"/>
              <a:t>à l’aménagement du poste de travail et à la compensation du handicap </a:t>
            </a:r>
          </a:p>
        </p:txBody>
      </p:sp>
      <p:sp>
        <p:nvSpPr>
          <p:cNvPr id="24" name="Rectangle à coins arrondis 23"/>
          <p:cNvSpPr/>
          <p:nvPr/>
        </p:nvSpPr>
        <p:spPr>
          <a:xfrm>
            <a:off x="5977467" y="2831588"/>
            <a:ext cx="4334933" cy="563992"/>
          </a:xfrm>
          <a:prstGeom prst="roundRect">
            <a:avLst/>
          </a:prstGeom>
          <a:solidFill>
            <a:schemeClr val="accent6"/>
          </a:solidFill>
          <a:ln/>
        </p:spPr>
        <p:style>
          <a:lnRef idx="3">
            <a:schemeClr val="lt1"/>
          </a:lnRef>
          <a:fillRef idx="1">
            <a:schemeClr val="accent2"/>
          </a:fillRef>
          <a:effectRef idx="1">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sz="1400" b="1" dirty="0"/>
              <a:t>L’agent a l’obligation d’essayer les aménagements proposés </a:t>
            </a:r>
          </a:p>
        </p:txBody>
      </p:sp>
      <p:cxnSp>
        <p:nvCxnSpPr>
          <p:cNvPr id="25" name="Connecteur droit avec flèche 24"/>
          <p:cNvCxnSpPr>
            <a:stCxn id="20" idx="3"/>
            <a:endCxn id="26" idx="1"/>
          </p:cNvCxnSpPr>
          <p:nvPr/>
        </p:nvCxnSpPr>
        <p:spPr>
          <a:xfrm flipV="1">
            <a:off x="4813547" y="4203475"/>
            <a:ext cx="1163919" cy="668922"/>
          </a:xfrm>
          <a:prstGeom prst="straightConnector1">
            <a:avLst/>
          </a:prstGeom>
          <a:ln>
            <a:tailEnd type="triangle"/>
          </a:ln>
        </p:spPr>
        <p:style>
          <a:lnRef idx="3">
            <a:schemeClr val="accent4"/>
          </a:lnRef>
          <a:fillRef idx="0">
            <a:schemeClr val="accent4"/>
          </a:fillRef>
          <a:effectRef idx="2">
            <a:schemeClr val="accent4"/>
          </a:effectRef>
          <a:fontRef idx="minor">
            <a:schemeClr val="tx1"/>
          </a:fontRef>
        </p:style>
      </p:cxnSp>
      <p:sp>
        <p:nvSpPr>
          <p:cNvPr id="26" name="Rectangle à coins arrondis 25"/>
          <p:cNvSpPr/>
          <p:nvPr/>
        </p:nvSpPr>
        <p:spPr>
          <a:xfrm>
            <a:off x="5977466" y="3902744"/>
            <a:ext cx="4334933" cy="601463"/>
          </a:xfrm>
          <a:prstGeom prst="roundRect">
            <a:avLst/>
          </a:prstGeom>
          <a:ln/>
        </p:spPr>
        <p:style>
          <a:lnRef idx="3">
            <a:schemeClr val="lt1"/>
          </a:lnRef>
          <a:fillRef idx="1">
            <a:schemeClr val="accent4"/>
          </a:fillRef>
          <a:effectRef idx="1">
            <a:schemeClr val="accent4"/>
          </a:effectRef>
          <a:fontRef idx="minor">
            <a:schemeClr val="lt1"/>
          </a:fontRef>
        </p:style>
        <p:txBody>
          <a:bodyPr rtlCol="0" anchor="ctr"/>
          <a:lstStyle/>
          <a:p>
            <a:pPr algn="ctr"/>
            <a:r>
              <a:rPr lang="fr-FR" sz="1400" b="1" u="sng" dirty="0"/>
              <a:t>Une obligation </a:t>
            </a:r>
            <a:r>
              <a:rPr lang="fr-FR" sz="1400" b="1" dirty="0"/>
              <a:t>d’aménager le poste qui s’entend de manière raisonnable </a:t>
            </a:r>
          </a:p>
        </p:txBody>
      </p:sp>
      <p:sp>
        <p:nvSpPr>
          <p:cNvPr id="27" name="Rectangle à coins arrondis 26"/>
          <p:cNvSpPr/>
          <p:nvPr/>
        </p:nvSpPr>
        <p:spPr>
          <a:xfrm>
            <a:off x="5977466" y="5104350"/>
            <a:ext cx="4334933" cy="736381"/>
          </a:xfrm>
          <a:prstGeom prst="roundRect">
            <a:avLst/>
          </a:prstGeom>
          <a:ln/>
        </p:spPr>
        <p:style>
          <a:lnRef idx="3">
            <a:schemeClr val="lt1"/>
          </a:lnRef>
          <a:fillRef idx="1">
            <a:schemeClr val="accent5"/>
          </a:fillRef>
          <a:effectRef idx="1">
            <a:schemeClr val="accent5"/>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sz="1400" b="1" dirty="0"/>
              <a:t>Une connaissance des aides et acteurs susceptibles d’intervenir dans l’aménagement du poste qui est nécessaire</a:t>
            </a:r>
          </a:p>
        </p:txBody>
      </p:sp>
      <p:cxnSp>
        <p:nvCxnSpPr>
          <p:cNvPr id="28" name="Connecteur droit avec flèche 27"/>
          <p:cNvCxnSpPr>
            <a:stCxn id="20" idx="3"/>
            <a:endCxn id="27" idx="1"/>
          </p:cNvCxnSpPr>
          <p:nvPr/>
        </p:nvCxnSpPr>
        <p:spPr>
          <a:xfrm>
            <a:off x="4813547" y="4872398"/>
            <a:ext cx="1163919" cy="600143"/>
          </a:xfrm>
          <a:prstGeom prst="straightConnector1">
            <a:avLst/>
          </a:prstGeom>
          <a:ln>
            <a:tailEnd type="triangle"/>
          </a:ln>
        </p:spPr>
        <p:style>
          <a:lnRef idx="1">
            <a:schemeClr val="accent5"/>
          </a:lnRef>
          <a:fillRef idx="0">
            <a:schemeClr val="accent5"/>
          </a:fillRef>
          <a:effectRef idx="0">
            <a:schemeClr val="accent5"/>
          </a:effectRef>
          <a:fontRef idx="minor">
            <a:schemeClr val="tx1"/>
          </a:fontRef>
        </p:style>
      </p:cxnSp>
      <p:sp>
        <p:nvSpPr>
          <p:cNvPr id="32" name="Flèche vers le bas 31"/>
          <p:cNvSpPr/>
          <p:nvPr/>
        </p:nvSpPr>
        <p:spPr>
          <a:xfrm>
            <a:off x="1826924" y="1915362"/>
            <a:ext cx="902368" cy="4942639"/>
          </a:xfrm>
          <a:prstGeom prst="downArrow">
            <a:avLst/>
          </a:prstGeom>
          <a:solidFill>
            <a:schemeClr val="accent1">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3" name="Rectangle à coins arrondis 32"/>
          <p:cNvSpPr/>
          <p:nvPr/>
        </p:nvSpPr>
        <p:spPr>
          <a:xfrm>
            <a:off x="1563630" y="3092270"/>
            <a:ext cx="1438630" cy="673768"/>
          </a:xfrm>
          <a:prstGeom prst="round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L’aménagement</a:t>
            </a:r>
          </a:p>
        </p:txBody>
      </p:sp>
    </p:spTree>
    <p:extLst>
      <p:ext uri="{BB962C8B-B14F-4D97-AF65-F5344CB8AC3E}">
        <p14:creationId xmlns:p14="http://schemas.microsoft.com/office/powerpoint/2010/main" val="33434592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barn(inVertical)">
                                      <p:cBhvr>
                                        <p:cTn id="7" dur="5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18"/>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22" presetClass="entr" presetSubtype="4" fill="hold" nodeType="clickEffect">
                                  <p:stCondLst>
                                    <p:cond delay="0"/>
                                  </p:stCondLst>
                                  <p:childTnLst>
                                    <p:set>
                                      <p:cBhvr>
                                        <p:cTn id="15" dur="1" fill="hold">
                                          <p:stCondLst>
                                            <p:cond delay="0"/>
                                          </p:stCondLst>
                                        </p:cTn>
                                        <p:tgtEl>
                                          <p:spTgt spid="21"/>
                                        </p:tgtEl>
                                        <p:attrNameLst>
                                          <p:attrName>style.visibility</p:attrName>
                                        </p:attrNameLst>
                                      </p:cBhvr>
                                      <p:to>
                                        <p:strVal val="visible"/>
                                      </p:to>
                                    </p:set>
                                    <p:animEffect transition="in" filter="wipe(down)">
                                      <p:cBhvr>
                                        <p:cTn id="16" dur="500"/>
                                        <p:tgtEl>
                                          <p:spTgt spid="21"/>
                                        </p:tgtEl>
                                      </p:cBhvr>
                                    </p:animEffect>
                                  </p:childTnLst>
                                </p:cTn>
                              </p:par>
                              <p:par>
                                <p:cTn id="17" presetID="22" presetClass="entr" presetSubtype="4" fill="hold" grpId="0" nodeType="withEffect">
                                  <p:stCondLst>
                                    <p:cond delay="0"/>
                                  </p:stCondLst>
                                  <p:childTnLst>
                                    <p:set>
                                      <p:cBhvr>
                                        <p:cTn id="18" dur="1" fill="hold">
                                          <p:stCondLst>
                                            <p:cond delay="0"/>
                                          </p:stCondLst>
                                        </p:cTn>
                                        <p:tgtEl>
                                          <p:spTgt spid="23"/>
                                        </p:tgtEl>
                                        <p:attrNameLst>
                                          <p:attrName>style.visibility</p:attrName>
                                        </p:attrNameLst>
                                      </p:cBhvr>
                                      <p:to>
                                        <p:strVal val="visible"/>
                                      </p:to>
                                    </p:set>
                                    <p:animEffect transition="in" filter="wipe(down)">
                                      <p:cBhvr>
                                        <p:cTn id="19" dur="500"/>
                                        <p:tgtEl>
                                          <p:spTgt spid="23"/>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nodeType="clickEffect">
                                  <p:stCondLst>
                                    <p:cond delay="0"/>
                                  </p:stCondLst>
                                  <p:childTnLst>
                                    <p:set>
                                      <p:cBhvr>
                                        <p:cTn id="23" dur="1" fill="hold">
                                          <p:stCondLst>
                                            <p:cond delay="0"/>
                                          </p:stCondLst>
                                        </p:cTn>
                                        <p:tgtEl>
                                          <p:spTgt spid="22"/>
                                        </p:tgtEl>
                                        <p:attrNameLst>
                                          <p:attrName>style.visibility</p:attrName>
                                        </p:attrNameLst>
                                      </p:cBhvr>
                                      <p:to>
                                        <p:strVal val="visible"/>
                                      </p:to>
                                    </p:set>
                                    <p:animEffect transition="in" filter="wipe(down)">
                                      <p:cBhvr>
                                        <p:cTn id="24" dur="500"/>
                                        <p:tgtEl>
                                          <p:spTgt spid="22"/>
                                        </p:tgtEl>
                                      </p:cBhvr>
                                    </p:animEffect>
                                  </p:childTnLst>
                                </p:cTn>
                              </p:par>
                              <p:par>
                                <p:cTn id="25" presetID="22" presetClass="entr" presetSubtype="4" fill="hold" grpId="0" nodeType="withEffect">
                                  <p:stCondLst>
                                    <p:cond delay="0"/>
                                  </p:stCondLst>
                                  <p:childTnLst>
                                    <p:set>
                                      <p:cBhvr>
                                        <p:cTn id="26" dur="1" fill="hold">
                                          <p:stCondLst>
                                            <p:cond delay="0"/>
                                          </p:stCondLst>
                                        </p:cTn>
                                        <p:tgtEl>
                                          <p:spTgt spid="24"/>
                                        </p:tgtEl>
                                        <p:attrNameLst>
                                          <p:attrName>style.visibility</p:attrName>
                                        </p:attrNameLst>
                                      </p:cBhvr>
                                      <p:to>
                                        <p:strVal val="visible"/>
                                      </p:to>
                                    </p:set>
                                    <p:animEffect transition="in" filter="wipe(down)">
                                      <p:cBhvr>
                                        <p:cTn id="27" dur="500"/>
                                        <p:tgtEl>
                                          <p:spTgt spid="24"/>
                                        </p:tgtEl>
                                      </p:cBhvr>
                                    </p:animEffec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nodeType="clickEffect">
                                  <p:stCondLst>
                                    <p:cond delay="0"/>
                                  </p:stCondLst>
                                  <p:childTnLst>
                                    <p:set>
                                      <p:cBhvr>
                                        <p:cTn id="31" dur="1" fill="hold">
                                          <p:stCondLst>
                                            <p:cond delay="0"/>
                                          </p:stCondLst>
                                        </p:cTn>
                                        <p:tgtEl>
                                          <p:spTgt spid="20"/>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22" presetClass="entr" presetSubtype="4" fill="hold" nodeType="clickEffect">
                                  <p:stCondLst>
                                    <p:cond delay="0"/>
                                  </p:stCondLst>
                                  <p:childTnLst>
                                    <p:set>
                                      <p:cBhvr>
                                        <p:cTn id="35" dur="1" fill="hold">
                                          <p:stCondLst>
                                            <p:cond delay="0"/>
                                          </p:stCondLst>
                                        </p:cTn>
                                        <p:tgtEl>
                                          <p:spTgt spid="25"/>
                                        </p:tgtEl>
                                        <p:attrNameLst>
                                          <p:attrName>style.visibility</p:attrName>
                                        </p:attrNameLst>
                                      </p:cBhvr>
                                      <p:to>
                                        <p:strVal val="visible"/>
                                      </p:to>
                                    </p:set>
                                    <p:animEffect transition="in" filter="wipe(down)">
                                      <p:cBhvr>
                                        <p:cTn id="36" dur="500"/>
                                        <p:tgtEl>
                                          <p:spTgt spid="25"/>
                                        </p:tgtEl>
                                      </p:cBhvr>
                                    </p:animEffect>
                                  </p:childTnLst>
                                </p:cTn>
                              </p:par>
                              <p:par>
                                <p:cTn id="37" presetID="22" presetClass="entr" presetSubtype="4" fill="hold" grpId="0" nodeType="withEffect">
                                  <p:stCondLst>
                                    <p:cond delay="0"/>
                                  </p:stCondLst>
                                  <p:childTnLst>
                                    <p:set>
                                      <p:cBhvr>
                                        <p:cTn id="38" dur="1" fill="hold">
                                          <p:stCondLst>
                                            <p:cond delay="0"/>
                                          </p:stCondLst>
                                        </p:cTn>
                                        <p:tgtEl>
                                          <p:spTgt spid="26"/>
                                        </p:tgtEl>
                                        <p:attrNameLst>
                                          <p:attrName>style.visibility</p:attrName>
                                        </p:attrNameLst>
                                      </p:cBhvr>
                                      <p:to>
                                        <p:strVal val="visible"/>
                                      </p:to>
                                    </p:set>
                                    <p:animEffect transition="in" filter="wipe(down)">
                                      <p:cBhvr>
                                        <p:cTn id="39" dur="500"/>
                                        <p:tgtEl>
                                          <p:spTgt spid="26"/>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4" fill="hold" nodeType="clickEffect">
                                  <p:stCondLst>
                                    <p:cond delay="0"/>
                                  </p:stCondLst>
                                  <p:childTnLst>
                                    <p:set>
                                      <p:cBhvr>
                                        <p:cTn id="43" dur="1" fill="hold">
                                          <p:stCondLst>
                                            <p:cond delay="0"/>
                                          </p:stCondLst>
                                        </p:cTn>
                                        <p:tgtEl>
                                          <p:spTgt spid="28"/>
                                        </p:tgtEl>
                                        <p:attrNameLst>
                                          <p:attrName>style.visibility</p:attrName>
                                        </p:attrNameLst>
                                      </p:cBhvr>
                                      <p:to>
                                        <p:strVal val="visible"/>
                                      </p:to>
                                    </p:set>
                                    <p:animEffect transition="in" filter="wipe(down)">
                                      <p:cBhvr>
                                        <p:cTn id="44" dur="500"/>
                                        <p:tgtEl>
                                          <p:spTgt spid="28"/>
                                        </p:tgtEl>
                                      </p:cBhvr>
                                    </p:animEffect>
                                  </p:childTnLst>
                                </p:cTn>
                              </p:par>
                              <p:par>
                                <p:cTn id="45" presetID="22" presetClass="entr" presetSubtype="4" fill="hold" grpId="0" nodeType="withEffect">
                                  <p:stCondLst>
                                    <p:cond delay="0"/>
                                  </p:stCondLst>
                                  <p:childTnLst>
                                    <p:set>
                                      <p:cBhvr>
                                        <p:cTn id="46" dur="1" fill="hold">
                                          <p:stCondLst>
                                            <p:cond delay="0"/>
                                          </p:stCondLst>
                                        </p:cTn>
                                        <p:tgtEl>
                                          <p:spTgt spid="27"/>
                                        </p:tgtEl>
                                        <p:attrNameLst>
                                          <p:attrName>style.visibility</p:attrName>
                                        </p:attrNameLst>
                                      </p:cBhvr>
                                      <p:to>
                                        <p:strVal val="visible"/>
                                      </p:to>
                                    </p:set>
                                    <p:animEffect transition="in" filter="wipe(down)">
                                      <p:cBhvr>
                                        <p:cTn id="47"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3" grpId="0" animBg="1"/>
      <p:bldP spid="24" grpId="0" animBg="1"/>
      <p:bldP spid="26" grpId="0" animBg="1"/>
      <p:bldP spid="2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688708" y="1330102"/>
            <a:ext cx="7543212" cy="410882"/>
          </a:xfrm>
          <a:prstGeom prst="rect">
            <a:avLst/>
          </a:prstGeom>
        </p:spPr>
        <p:txBody>
          <a:bodyPr wrap="square">
            <a:spAutoFit/>
          </a:bodyPr>
          <a:lstStyle/>
          <a:p>
            <a:pPr marL="265113" lvl="1" algn="just">
              <a:lnSpc>
                <a:spcPct val="115000"/>
              </a:lnSpc>
            </a:pPr>
            <a:r>
              <a:rPr lang="fr-FR" b="1" u="sng" dirty="0">
                <a:solidFill>
                  <a:srgbClr val="B21E3F"/>
                </a:solidFill>
              </a:rPr>
              <a:t>Des notions à distinguer : </a:t>
            </a:r>
          </a:p>
        </p:txBody>
      </p:sp>
      <p:graphicFrame>
        <p:nvGraphicFramePr>
          <p:cNvPr id="15" name="Diagramme 14"/>
          <p:cNvGraphicFramePr/>
          <p:nvPr>
            <p:extLst/>
          </p:nvPr>
        </p:nvGraphicFramePr>
        <p:xfrm>
          <a:off x="3409323" y="1920917"/>
          <a:ext cx="5338263" cy="43537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6" name="Ellipse 15"/>
          <p:cNvSpPr/>
          <p:nvPr/>
        </p:nvSpPr>
        <p:spPr>
          <a:xfrm>
            <a:off x="8931614" y="3165541"/>
            <a:ext cx="1486918" cy="1163200"/>
          </a:xfrm>
          <a:prstGeom prst="ellipse">
            <a:avLst/>
          </a:prstGeom>
          <a:ln>
            <a:solidFill>
              <a:srgbClr val="92D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fr-FR" sz="1100" dirty="0"/>
              <a:t>Iniquité de salaire</a:t>
            </a:r>
          </a:p>
          <a:p>
            <a:pPr algn="ctr"/>
            <a:r>
              <a:rPr lang="fr-FR" sz="1100" dirty="0"/>
              <a:t>Formation</a:t>
            </a:r>
          </a:p>
          <a:p>
            <a:pPr algn="ctr"/>
            <a:r>
              <a:rPr lang="fr-FR" sz="1100" dirty="0"/>
              <a:t>Intégration/tutorat  </a:t>
            </a:r>
          </a:p>
        </p:txBody>
      </p:sp>
      <p:sp>
        <p:nvSpPr>
          <p:cNvPr id="17" name="Ellipse 16"/>
          <p:cNvSpPr/>
          <p:nvPr/>
        </p:nvSpPr>
        <p:spPr>
          <a:xfrm>
            <a:off x="8920308" y="4583085"/>
            <a:ext cx="1484548" cy="1163200"/>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fr-FR" sz="1100" dirty="0"/>
              <a:t>Perte des primes</a:t>
            </a:r>
          </a:p>
          <a:p>
            <a:pPr algn="ctr"/>
            <a:r>
              <a:rPr lang="fr-FR" sz="1100" dirty="0"/>
              <a:t>Formation</a:t>
            </a:r>
          </a:p>
          <a:p>
            <a:pPr algn="ctr"/>
            <a:r>
              <a:rPr lang="fr-FR" sz="1100" dirty="0"/>
              <a:t>Intégration/tutorat </a:t>
            </a:r>
          </a:p>
        </p:txBody>
      </p:sp>
      <p:sp>
        <p:nvSpPr>
          <p:cNvPr id="18" name="Ellipse 17"/>
          <p:cNvSpPr/>
          <p:nvPr/>
        </p:nvSpPr>
        <p:spPr>
          <a:xfrm>
            <a:off x="8920308" y="1835018"/>
            <a:ext cx="1427336" cy="991584"/>
          </a:xfrm>
          <a:prstGeom prst="ellipse">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fr-FR" sz="1100" dirty="0"/>
              <a:t>Formation</a:t>
            </a:r>
          </a:p>
          <a:p>
            <a:pPr algn="ctr"/>
            <a:r>
              <a:rPr lang="fr-FR" sz="1100" dirty="0"/>
              <a:t>Intégration </a:t>
            </a:r>
          </a:p>
        </p:txBody>
      </p:sp>
      <p:sp>
        <p:nvSpPr>
          <p:cNvPr id="2" name="Espace réservé du numéro de diapositive 1">
            <a:extLst>
              <a:ext uri="{FF2B5EF4-FFF2-40B4-BE49-F238E27FC236}">
                <a16:creationId xmlns="" xmlns:a16="http://schemas.microsoft.com/office/drawing/2014/main" id="{F1C3D58A-B864-43C9-B446-4452746BFF23}"/>
              </a:ext>
            </a:extLst>
          </p:cNvPr>
          <p:cNvSpPr>
            <a:spLocks noGrp="1"/>
          </p:cNvSpPr>
          <p:nvPr>
            <p:ph type="sldNum" sz="quarter" idx="12"/>
          </p:nvPr>
        </p:nvSpPr>
        <p:spPr>
          <a:xfrm>
            <a:off x="8254776" y="6460078"/>
            <a:ext cx="537554" cy="365125"/>
          </a:xfrm>
        </p:spPr>
        <p:txBody>
          <a:bodyPr/>
          <a:lstStyle/>
          <a:p>
            <a:fld id="{46D4F244-EDB4-4A87-A664-329EAF5915D8}" type="slidenum">
              <a:rPr lang="fr-FR" b="1" spc="100">
                <a:solidFill>
                  <a:schemeClr val="bg1"/>
                </a:solidFill>
                <a:latin typeface="Century Gothic" panose="020B0502020202020204" pitchFamily="34" charset="0"/>
                <a:ea typeface="+mj-ea"/>
                <a:cs typeface="+mj-cs"/>
              </a:rPr>
              <a:pPr/>
              <a:t>9</a:t>
            </a:fld>
            <a:endParaRPr lang="fr-FR" sz="1400" b="1" spc="100" dirty="0">
              <a:solidFill>
                <a:schemeClr val="bg1"/>
              </a:solidFill>
              <a:latin typeface="Century Gothic" panose="020B0502020202020204" pitchFamily="34" charset="0"/>
              <a:ea typeface="+mj-ea"/>
              <a:cs typeface="+mj-cs"/>
            </a:endParaRPr>
          </a:p>
        </p:txBody>
      </p:sp>
      <p:sp>
        <p:nvSpPr>
          <p:cNvPr id="19" name="Titre 3"/>
          <p:cNvSpPr txBox="1">
            <a:spLocks/>
          </p:cNvSpPr>
          <p:nvPr/>
        </p:nvSpPr>
        <p:spPr>
          <a:xfrm>
            <a:off x="1524000" y="167352"/>
            <a:ext cx="9144000" cy="864582"/>
          </a:xfrm>
          <a:prstGeom prst="rect">
            <a:avLst/>
          </a:prstGeom>
        </p:spPr>
        <p:txBody>
          <a:bodyPr anchor="b"/>
          <a:lstStyle>
            <a:lvl1pPr algn="l" defTabSz="914400" rtl="0" eaLnBrk="1" latinLnBrk="0" hangingPunct="1">
              <a:lnSpc>
                <a:spcPct val="90000"/>
              </a:lnSpc>
              <a:spcBef>
                <a:spcPct val="0"/>
              </a:spcBef>
              <a:buNone/>
              <a:defRPr sz="6000" kern="1200">
                <a:solidFill>
                  <a:schemeClr val="tx1"/>
                </a:solidFill>
                <a:latin typeface="Helvetica Neue" charset="0"/>
                <a:ea typeface="Helvetica Neue" charset="0"/>
                <a:cs typeface="Helvetica Neue" charset="0"/>
              </a:defRPr>
            </a:lvl1pPr>
          </a:lstStyle>
          <a:p>
            <a:pPr algn="ctr"/>
            <a:r>
              <a:rPr lang="fr-FR" sz="3200" b="1" dirty="0" smtClean="0">
                <a:solidFill>
                  <a:schemeClr val="accent2"/>
                </a:solidFill>
              </a:rPr>
              <a:t>Le </a:t>
            </a:r>
            <a:r>
              <a:rPr lang="fr-FR" sz="3200" b="1" dirty="0">
                <a:solidFill>
                  <a:schemeClr val="accent2"/>
                </a:solidFill>
              </a:rPr>
              <a:t>reclassement statutaire</a:t>
            </a:r>
          </a:p>
        </p:txBody>
      </p:sp>
      <p:sp>
        <p:nvSpPr>
          <p:cNvPr id="20" name="Flèche vers le bas 19"/>
          <p:cNvSpPr/>
          <p:nvPr/>
        </p:nvSpPr>
        <p:spPr>
          <a:xfrm>
            <a:off x="1826924" y="1915362"/>
            <a:ext cx="902368" cy="4942639"/>
          </a:xfrm>
          <a:prstGeom prst="downArrow">
            <a:avLst/>
          </a:prstGeom>
          <a:solidFill>
            <a:schemeClr val="accent1">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 name="Rectangle à coins arrondis 21"/>
          <p:cNvSpPr/>
          <p:nvPr/>
        </p:nvSpPr>
        <p:spPr>
          <a:xfrm>
            <a:off x="1593832" y="4642690"/>
            <a:ext cx="1408428" cy="673768"/>
          </a:xfrm>
          <a:prstGeom prst="round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smtClean="0"/>
              <a:t>La mobilité</a:t>
            </a:r>
            <a:endParaRPr lang="fr-FR" sz="1400" b="1" dirty="0"/>
          </a:p>
        </p:txBody>
      </p:sp>
    </p:spTree>
    <p:extLst>
      <p:ext uri="{BB962C8B-B14F-4D97-AF65-F5344CB8AC3E}">
        <p14:creationId xmlns:p14="http://schemas.microsoft.com/office/powerpoint/2010/main" val="21295927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4" fill="hold" grpId="0" nodeType="clickEffect">
                                  <p:stCondLst>
                                    <p:cond delay="0"/>
                                  </p:stCondLst>
                                  <p:childTnLst>
                                    <p:set>
                                      <p:cBhvr>
                                        <p:cTn id="10" dur="1" fill="hold">
                                          <p:stCondLst>
                                            <p:cond delay="0"/>
                                          </p:stCondLst>
                                        </p:cTn>
                                        <p:tgtEl>
                                          <p:spTgt spid="15"/>
                                        </p:tgtEl>
                                        <p:attrNameLst>
                                          <p:attrName>style.visibility</p:attrName>
                                        </p:attrNameLst>
                                      </p:cBhvr>
                                      <p:to>
                                        <p:strVal val="visible"/>
                                      </p:to>
                                    </p:set>
                                    <p:animEffect transition="in" filter="wipe(down)">
                                      <p:cBhvr>
                                        <p:cTn id="11" dur="500"/>
                                        <p:tgtEl>
                                          <p:spTgt spid="15"/>
                                        </p:tgtEl>
                                      </p:cBhvr>
                                    </p:animEffect>
                                  </p:childTnLst>
                                </p:cTn>
                              </p:par>
                              <p:par>
                                <p:cTn id="12" presetID="22" presetClass="entr" presetSubtype="4" fill="hold" grpId="0" nodeType="withEffect">
                                  <p:stCondLst>
                                    <p:cond delay="0"/>
                                  </p:stCondLst>
                                  <p:childTnLst>
                                    <p:set>
                                      <p:cBhvr>
                                        <p:cTn id="13" dur="1" fill="hold">
                                          <p:stCondLst>
                                            <p:cond delay="0"/>
                                          </p:stCondLst>
                                        </p:cTn>
                                        <p:tgtEl>
                                          <p:spTgt spid="18"/>
                                        </p:tgtEl>
                                        <p:attrNameLst>
                                          <p:attrName>style.visibility</p:attrName>
                                        </p:attrNameLst>
                                      </p:cBhvr>
                                      <p:to>
                                        <p:strVal val="visible"/>
                                      </p:to>
                                    </p:set>
                                    <p:animEffect transition="in" filter="wipe(down)">
                                      <p:cBhvr>
                                        <p:cTn id="14" dur="500"/>
                                        <p:tgtEl>
                                          <p:spTgt spid="18"/>
                                        </p:tgtEl>
                                      </p:cBhvr>
                                    </p:animEffect>
                                  </p:childTnLst>
                                </p:cTn>
                              </p:par>
                              <p:par>
                                <p:cTn id="15" presetID="22" presetClass="entr" presetSubtype="4" fill="hold" grpId="0" nodeType="with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wipe(down)">
                                      <p:cBhvr>
                                        <p:cTn id="17" dur="500"/>
                                        <p:tgtEl>
                                          <p:spTgt spid="16"/>
                                        </p:tgtEl>
                                      </p:cBhvr>
                                    </p:animEffect>
                                  </p:childTnLst>
                                </p:cTn>
                              </p:par>
                              <p:par>
                                <p:cTn id="18" presetID="22" presetClass="entr" presetSubtype="4" fill="hold" grpId="0" nodeType="withEffect">
                                  <p:stCondLst>
                                    <p:cond delay="0"/>
                                  </p:stCondLst>
                                  <p:childTnLst>
                                    <p:set>
                                      <p:cBhvr>
                                        <p:cTn id="19" dur="1" fill="hold">
                                          <p:stCondLst>
                                            <p:cond delay="0"/>
                                          </p:stCondLst>
                                        </p:cTn>
                                        <p:tgtEl>
                                          <p:spTgt spid="17"/>
                                        </p:tgtEl>
                                        <p:attrNameLst>
                                          <p:attrName>style.visibility</p:attrName>
                                        </p:attrNameLst>
                                      </p:cBhvr>
                                      <p:to>
                                        <p:strVal val="visible"/>
                                      </p:to>
                                    </p:set>
                                    <p:animEffect transition="in" filter="wipe(down)">
                                      <p:cBhvr>
                                        <p:cTn id="20"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5" grpId="0">
        <p:bldAsOne/>
      </p:bldGraphic>
      <p:bldP spid="16" grpId="0" animBg="1"/>
      <p:bldP spid="17" grpId="0" animBg="1"/>
      <p:bldP spid="18" grpId="0" animBg="1"/>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72</TotalTime>
  <Words>900</Words>
  <Application>Microsoft Office PowerPoint</Application>
  <PresentationFormat>Grand écran</PresentationFormat>
  <Paragraphs>123</Paragraphs>
  <Slides>14</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14</vt:i4>
      </vt:variant>
    </vt:vector>
  </HeadingPairs>
  <TitlesOfParts>
    <vt:vector size="21" baseType="lpstr">
      <vt:lpstr>Arial</vt:lpstr>
      <vt:lpstr>Calibri</vt:lpstr>
      <vt:lpstr>Calibri Light</vt:lpstr>
      <vt:lpstr>Century Gothic</vt:lpstr>
      <vt:lpstr>Helvetica Neue</vt:lpstr>
      <vt:lpstr>Symbol</vt:lpstr>
      <vt:lpstr>Thème Office</vt:lpstr>
      <vt:lpstr>Handicap et  Médiation Préalable Obligatoire</vt:lpstr>
      <vt:lpstr> Sont  particulièrement concernés les recours contentieux suivants :  5. Décisions administratives individuelles défavorables relatives à la formation professionnelle tout au long de la vie,  6. Décisions administratives individuelles défavorables relatives aux mesures appropriées prises par les employeurs publics à l'égard des travailleurs handicapés en application de l'article 6 sexies de la loi n° 83-634 du 13/07/1983,  7. Décisions administratives individuelles défavorables concernant l'aménagement des conditions de travail des fonctionnaires qui ne sont plus en mesure d'exercer leurs fonctions dans les conditions prévues par  l’article 1er du décret n° 85-1054 30/09/1985.  </vt:lpstr>
      <vt:lpstr>Présentation PowerPoint</vt:lpstr>
      <vt:lpstr>Définition du handicap et l'obligation de compensation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   Une auxiliaire de puériculture qui ne peut plus exercer son métier pour des raisons de santé a suivi un parcours de reconversion professionnelle vers un emploi administratif.   L’employeur qui n’a aucun poste à lui proposer, envisage un placement en retraite pour invalidité.   La médiation va permettre à l’agent et son employeur de dialoguer.  L’agent qui a connaissance du reclassement d’une collègue il y a deux ans, ne comprend pas qu’on lui réserve un traitement différent.   </vt:lpstr>
      <vt:lpstr> Merci pour votre attention  Pour tout conseil et/ou accompagnement :   Mission Handicap  Brigitte MONIER Fabrice ERASMI  Tél : 07 86 11 91 80  Mail : handicap@cdg30.fr</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Handicap et  Médiation Préalable Obligatoire</dc:title>
  <dc:creator>Brigitte Monnier</dc:creator>
  <cp:lastModifiedBy>Brigitte Monnier</cp:lastModifiedBy>
  <cp:revision>14</cp:revision>
  <dcterms:created xsi:type="dcterms:W3CDTF">2018-05-25T16:06:43Z</dcterms:created>
  <dcterms:modified xsi:type="dcterms:W3CDTF">2018-05-28T13:25:44Z</dcterms:modified>
</cp:coreProperties>
</file>