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6" r:id="rId6"/>
    <p:sldId id="258" r:id="rId7"/>
    <p:sldId id="259" r:id="rId8"/>
    <p:sldId id="260" r:id="rId9"/>
    <p:sldId id="267" r:id="rId10"/>
    <p:sldId id="269" r:id="rId11"/>
    <p:sldId id="261" r:id="rId12"/>
    <p:sldId id="271" r:id="rId13"/>
    <p:sldId id="265" r:id="rId14"/>
    <p:sldId id="262" r:id="rId1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7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00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5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11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89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24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83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91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71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170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06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CED7-07B6-4828-B38D-FE48142E0201}" type="datetimeFigureOut">
              <a:rPr lang="fr-FR" smtClean="0"/>
              <a:t>08/10/2018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2032-BA75-4D24-81B6-3E0EF5E43F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90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500" dirty="0" smtClean="0">
                <a:latin typeface="Century Gothic" panose="020B0502020202020204" pitchFamily="34" charset="0"/>
              </a:rPr>
              <a:t>L’expérimentation de la médiation préalable obligatoire</a:t>
            </a:r>
            <a:endParaRPr lang="fr-FR" sz="4500" dirty="0">
              <a:latin typeface="Century Gothic" panose="020B0502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623954"/>
            <a:ext cx="9144000" cy="633845"/>
          </a:xfrm>
        </p:spPr>
        <p:txBody>
          <a:bodyPr/>
          <a:lstStyle/>
          <a:p>
            <a:r>
              <a:rPr lang="fr-FR" dirty="0" smtClean="0">
                <a:latin typeface="Century Gothic" panose="020B0502020202020204" pitchFamily="34" charset="0"/>
              </a:rPr>
              <a:t>Mardi 9 octobre 2018</a:t>
            </a:r>
            <a:endParaRPr lang="fr-FR" dirty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4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7618" y="138936"/>
            <a:ext cx="9636182" cy="1118796"/>
          </a:xfrm>
        </p:spPr>
        <p:txBody>
          <a:bodyPr/>
          <a:lstStyle/>
          <a:p>
            <a:pPr algn="ctr"/>
            <a:r>
              <a:rPr lang="fr-FR" dirty="0" smtClean="0">
                <a:latin typeface="Century Gothic" panose="020B0502020202020204" pitchFamily="34" charset="0"/>
                <a:cs typeface="David" panose="020E0502060401010101" pitchFamily="34" charset="-79"/>
              </a:rPr>
              <a:t>Schéma explicatif</a:t>
            </a:r>
            <a:endParaRPr lang="fr-FR" dirty="0">
              <a:latin typeface="Century Gothic" panose="020B0502020202020204" pitchFamily="34" charset="0"/>
              <a:cs typeface="David" panose="020E0502060401010101" pitchFamily="34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298864" y="3532909"/>
            <a:ext cx="95492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ier 9"/>
          <p:cNvSpPr/>
          <p:nvPr/>
        </p:nvSpPr>
        <p:spPr>
          <a:xfrm>
            <a:off x="1717618" y="3421207"/>
            <a:ext cx="236912" cy="223404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762348" y="1825625"/>
            <a:ext cx="21000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Décision individuelle défavorable de classement suite à avancement de grade</a:t>
            </a:r>
          </a:p>
          <a:p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Multiplier 11"/>
          <p:cNvSpPr/>
          <p:nvPr/>
        </p:nvSpPr>
        <p:spPr>
          <a:xfrm>
            <a:off x="6641177" y="3382241"/>
            <a:ext cx="166254" cy="301336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763982" y="3969327"/>
            <a:ext cx="293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Délai de 2 mois de recours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2260023" y="3875788"/>
            <a:ext cx="4381154" cy="25997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èche vers le bas 16"/>
          <p:cNvSpPr/>
          <p:nvPr/>
        </p:nvSpPr>
        <p:spPr>
          <a:xfrm>
            <a:off x="4983480" y="2782988"/>
            <a:ext cx="297180" cy="749921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132070" y="2183130"/>
            <a:ext cx="1675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Saisine du médiateur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Multiplier 18"/>
          <p:cNvSpPr/>
          <p:nvPr/>
        </p:nvSpPr>
        <p:spPr>
          <a:xfrm>
            <a:off x="8406939" y="3292620"/>
            <a:ext cx="320040" cy="48057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8515350" y="2926080"/>
            <a:ext cx="2217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Fin de la médiation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V="1">
            <a:off x="8726979" y="3901785"/>
            <a:ext cx="2005791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8858245" y="3998860"/>
            <a:ext cx="249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Nouveau délai de 2 mois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31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2109" y="94961"/>
            <a:ext cx="10515600" cy="996084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Century Gothic" panose="020B0502020202020204" pitchFamily="34" charset="0"/>
              </a:rPr>
              <a:t>La mise en œuvre de cette expérimentation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186005"/>
            <a:ext cx="10515600" cy="53560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100" u="sng" dirty="0" smtClean="0">
                <a:latin typeface="Century Gothic" panose="020B0502020202020204" pitchFamily="34" charset="0"/>
              </a:rPr>
              <a:t>Un processus en 4 étapes</a:t>
            </a:r>
          </a:p>
          <a:p>
            <a:pPr marL="0" indent="0">
              <a:buNone/>
            </a:pPr>
            <a:endParaRPr lang="fr-FR" sz="1500" u="sng" dirty="0" smtClean="0">
              <a:latin typeface="Century Gothic" panose="020B0502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La saisine du médiateur</a:t>
            </a:r>
          </a:p>
          <a:p>
            <a:pPr marL="0" indent="0" algn="just">
              <a:buNone/>
            </a:pP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 Dans un délai de 2 mois, par écrit, interruption du délai de recours contentieux</a:t>
            </a:r>
          </a:p>
          <a:p>
            <a:pPr marL="0" indent="0" algn="just">
              <a:buNone/>
            </a:pPr>
            <a:endParaRPr lang="fr-FR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2.   L’accord des parties sur le principe de la médiation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 information des parties sur les principes de la médiation et sur les obligations de confidentialité</a:t>
            </a:r>
          </a:p>
          <a:p>
            <a:pPr marL="457200" lvl="1" indent="0" algn="just">
              <a:buNone/>
            </a:pPr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3.   L’instruction de la médiation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analyse et confrontation des arguments, assistance possible, temps de parole laissé à chacun, interruption possible pour prendre l’attache de conseils</a:t>
            </a:r>
          </a:p>
          <a:p>
            <a:pPr marL="457200" lvl="1" indent="0" algn="just">
              <a:buNone/>
            </a:pPr>
            <a:r>
              <a:rPr lang="fr-FR" sz="20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endParaRPr lang="fr-FR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4.   L’accord ou l’échec de la médiation</a:t>
            </a:r>
          </a:p>
          <a:p>
            <a:pPr marL="0" indent="0" algn="just">
              <a:buNone/>
            </a:pP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 accord écrit rédigé par les parties et respectueux de l’ordre public</a:t>
            </a:r>
          </a:p>
          <a:p>
            <a:pPr marL="0" indent="0" algn="just">
              <a:buNone/>
            </a:pP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r>
              <a:rPr lang="fr-FR" sz="26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 désistement de l’une des parties ou aucun accord trouvé</a:t>
            </a:r>
            <a:endParaRPr lang="fr-FR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574222" y="-345269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latin typeface="Century Gothic" panose="020B0502020202020204" pitchFamily="34" charset="0"/>
                <a:cs typeface="David" panose="020E0502060401010101" pitchFamily="34" charset="-79"/>
              </a:rPr>
              <a:t>Procédure de saisine du médiateur</a:t>
            </a:r>
            <a:endParaRPr lang="fr-FR" dirty="0">
              <a:latin typeface="Century Gothic" panose="020B0502020202020204" pitchFamily="34" charset="0"/>
              <a:cs typeface="David" panose="020E0502060401010101" pitchFamily="34" charset="-79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4384964" y="577371"/>
            <a:ext cx="3054927" cy="950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Décision individuelle défavorable de refus de NBI</a:t>
            </a:r>
          </a:p>
          <a:p>
            <a:pPr algn="ctr"/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3683891" y="2309228"/>
            <a:ext cx="1071994" cy="120071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prstDash val="dash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6832022" y="2309228"/>
            <a:ext cx="909798" cy="1249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678469" y="3369243"/>
            <a:ext cx="2881854" cy="10493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Saisine du tribunal par l’agent dans les 2 mois de recours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741820" y="3371423"/>
            <a:ext cx="2935510" cy="10471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Saisine du médiateur du CDG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3804805" y="4016006"/>
            <a:ext cx="3448050" cy="527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1" y="155391"/>
            <a:ext cx="1392595" cy="983134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166755" y="1902934"/>
            <a:ext cx="4062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92D05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Saisine dans le délai de 2 mois par l’agent</a:t>
            </a:r>
            <a:endParaRPr lang="fr-FR" dirty="0">
              <a:solidFill>
                <a:srgbClr val="92D05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22518" y="3559123"/>
            <a:ext cx="4351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Le tribunal transmet le dossier au médiateur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15" name="Connecteur droit avec flèche 14"/>
          <p:cNvCxnSpPr>
            <a:stCxn id="4" idx="4"/>
          </p:cNvCxnSpPr>
          <p:nvPr/>
        </p:nvCxnSpPr>
        <p:spPr>
          <a:xfrm flipH="1">
            <a:off x="5912427" y="1527464"/>
            <a:ext cx="1" cy="302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9209575" y="4471919"/>
            <a:ext cx="0" cy="654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9384594" y="4584614"/>
            <a:ext cx="270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Instruction de la demande 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7874030" y="5126546"/>
            <a:ext cx="2803299" cy="9625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Fin de la médiation (accord ou non entre les parties)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3804805" y="5600700"/>
            <a:ext cx="3937016" cy="710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683891" y="5765610"/>
            <a:ext cx="4637149" cy="646331"/>
          </a:xfrm>
          <a:prstGeom prst="rect">
            <a:avLst/>
          </a:prstGeom>
          <a:noFill/>
        </p:spPr>
        <p:txBody>
          <a:bodyPr vert="horz" wrap="square" rtlCol="0" anchor="t" anchorCtr="0">
            <a:spAutoFit/>
          </a:bodyPr>
          <a:lstStyle/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Les délais de recours </a:t>
            </a:r>
          </a:p>
          <a:p>
            <a:pPr algn="ctr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recommencent à courir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678469" y="5039262"/>
            <a:ext cx="3017520" cy="11370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Saisine par l’agent du tribunal dans </a:t>
            </a:r>
            <a:r>
              <a:rPr lang="fr-FR" dirty="0" smtClean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 </a:t>
            </a:r>
            <a:r>
              <a:rPr lang="fr-FR" dirty="0">
                <a:solidFill>
                  <a:schemeClr val="dk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délais de 2 mois</a:t>
            </a:r>
          </a:p>
        </p:txBody>
      </p:sp>
    </p:spTree>
    <p:extLst>
      <p:ext uri="{BB962C8B-B14F-4D97-AF65-F5344CB8AC3E}">
        <p14:creationId xmlns:p14="http://schemas.microsoft.com/office/powerpoint/2010/main" val="1176977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6105" y="385907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Century Gothic" panose="020B0502020202020204" pitchFamily="34" charset="0"/>
              </a:rPr>
              <a:t>Les outils à retrouver sur le site Internet du CDG 30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7027" y="1684770"/>
            <a:ext cx="10515600" cy="4689620"/>
          </a:xfrm>
        </p:spPr>
        <p:txBody>
          <a:bodyPr>
            <a:normAutofit/>
          </a:bodyPr>
          <a:lstStyle/>
          <a:p>
            <a:pPr algn="just"/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La convention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à </a:t>
            </a:r>
            <a:r>
              <a:rPr lang="fr-FR" sz="2500" dirty="0">
                <a:latin typeface="David" panose="020E0502060401010101" pitchFamily="34" charset="-79"/>
                <a:cs typeface="David" panose="020E0502060401010101" pitchFamily="34" charset="-79"/>
              </a:rPr>
              <a:t>s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igner avec le CDG 30 pour les collectivités affiliées et non affiliées</a:t>
            </a:r>
          </a:p>
          <a:p>
            <a:pPr algn="just"/>
            <a:endParaRPr lang="fr-FR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Un modèle </a:t>
            </a:r>
            <a:r>
              <a:rPr lang="fr-FR" sz="2500" b="1" dirty="0">
                <a:latin typeface="David" panose="020E0502060401010101" pitchFamily="34" charset="-79"/>
                <a:cs typeface="David" panose="020E0502060401010101" pitchFamily="34" charset="-79"/>
              </a:rPr>
              <a:t>de délibération </a:t>
            </a:r>
            <a:r>
              <a:rPr lang="fr-FR" sz="2500" dirty="0">
                <a:latin typeface="David" panose="020E0502060401010101" pitchFamily="34" charset="-79"/>
                <a:cs typeface="David" panose="020E0502060401010101" pitchFamily="34" charset="-79"/>
              </a:rPr>
              <a:t>d'adhésion à la MPO </a:t>
            </a:r>
            <a:endParaRPr lang="fr-FR" sz="25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fr-FR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La </a:t>
            </a:r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plaquette de communication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de la FNCDG</a:t>
            </a:r>
          </a:p>
          <a:p>
            <a:pPr algn="just"/>
            <a:endParaRPr lang="fr-FR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La charte </a:t>
            </a:r>
            <a:r>
              <a:rPr lang="fr-FR" sz="2500" dirty="0">
                <a:latin typeface="David" panose="020E0502060401010101" pitchFamily="34" charset="-79"/>
                <a:cs typeface="David" panose="020E0502060401010101" pitchFamily="34" charset="-79"/>
              </a:rPr>
              <a:t>des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médiateurs</a:t>
            </a:r>
          </a:p>
          <a:p>
            <a:pPr marL="0" indent="0" algn="just">
              <a:buNone/>
            </a:pP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algn="just"/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Le diaporama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de présentation du dispositif</a:t>
            </a:r>
            <a:endParaRPr lang="fr-FR" sz="25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96105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4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140" y="3474604"/>
            <a:ext cx="2578100" cy="20701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569027" y="706582"/>
            <a:ext cx="93310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5000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5000" dirty="0" smtClean="0">
                <a:latin typeface="Century Gothic" panose="020B0502020202020204" pitchFamily="34" charset="0"/>
              </a:rPr>
              <a:t>Merci de votre attention</a:t>
            </a:r>
            <a:endParaRPr lang="fr-FR" sz="5000" dirty="0">
              <a:latin typeface="Century Gothic" panose="020B0502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96105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5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sz="3800" dirty="0" smtClean="0">
                <a:latin typeface="Century Gothic" panose="020B0502020202020204" pitchFamily="34" charset="0"/>
              </a:rPr>
              <a:t>Qu’est-ce que la médiation? </a:t>
            </a:r>
            <a:endParaRPr lang="fr-FR" sz="38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La médiation s’entend de </a:t>
            </a:r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tout processus structuré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quelle qu'en soit la dénomination par lequel deux ou plusieurs parties tentent de parvenir à un accord en vue de la </a:t>
            </a:r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résolution amiable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de leurs différends avec l’aide d’un tiers, le médiateur. (art L213-1 CJA) </a:t>
            </a:r>
          </a:p>
          <a:p>
            <a:pPr marL="0" indent="0" algn="just">
              <a:buNone/>
            </a:pPr>
            <a:endParaRPr lang="fr-FR" sz="25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En qualité de tiers de confiance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, les CDG peuvent intervenir comme médiateur dans les litiges opposant les agents publics avec leurs employeurs. </a:t>
            </a:r>
          </a:p>
          <a:p>
            <a:pPr marL="0" indent="0" algn="just">
              <a:buNone/>
            </a:pPr>
            <a:endParaRPr lang="fr-FR" sz="25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Une mission </a:t>
            </a:r>
            <a:r>
              <a:rPr lang="fr-FR" sz="25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nouvelle et singulière </a:t>
            </a:r>
            <a:r>
              <a:rPr lang="fr-FR" sz="2500" dirty="0" smtClean="0">
                <a:latin typeface="David" panose="020E0502060401010101" pitchFamily="34" charset="-79"/>
                <a:cs typeface="David" panose="020E0502060401010101" pitchFamily="34" charset="-79"/>
              </a:rPr>
              <a:t>pour le CDG30.</a:t>
            </a:r>
          </a:p>
          <a:p>
            <a:pPr marL="0" indent="0" algn="just">
              <a:buNone/>
            </a:pPr>
            <a:endParaRPr lang="fr-FR" sz="2500" dirty="0" smtClean="0">
              <a:latin typeface="Century Gothic" panose="020B05020202020202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939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Fondements réglementaires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68611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dirty="0" smtClean="0">
                <a:latin typeface="Century Gothic" panose="020B0502020202020204" pitchFamily="34" charset="0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Article 5 de la loi </a:t>
            </a:r>
            <a:r>
              <a:rPr lang="fr-FR" sz="2400" b="1" dirty="0">
                <a:latin typeface="David" panose="020E0502060401010101" pitchFamily="34" charset="-79"/>
                <a:cs typeface="David" panose="020E0502060401010101" pitchFamily="34" charset="-79"/>
              </a:rPr>
              <a:t>n°2016-1547 du 18 novembre </a:t>
            </a: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2016 </a:t>
            </a:r>
            <a:r>
              <a:rPr lang="fr-FR" sz="2400" dirty="0">
                <a:latin typeface="David" panose="020E0502060401010101" pitchFamily="34" charset="-79"/>
                <a:cs typeface="David" panose="020E0502060401010101" pitchFamily="34" charset="-79"/>
              </a:rPr>
              <a:t>de modernisation 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de la </a:t>
            </a:r>
            <a:r>
              <a:rPr lang="fr-FR" sz="2400" dirty="0">
                <a:latin typeface="David" panose="020E0502060401010101" pitchFamily="34" charset="-79"/>
                <a:cs typeface="David" panose="020E0502060401010101" pitchFamily="34" charset="-79"/>
              </a:rPr>
              <a:t>justice du XXIème 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siècle qui prévoit le dispositif à titre expérimental pour une durée de 4 ans, soit jusqu’au </a:t>
            </a: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18 novembre 2020.</a:t>
            </a:r>
          </a:p>
          <a:p>
            <a:pPr algn="just"/>
            <a:endParaRPr lang="fr-FR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Décret </a:t>
            </a:r>
            <a:r>
              <a:rPr lang="fr-FR" sz="2400" b="1" dirty="0">
                <a:latin typeface="David" panose="020E0502060401010101" pitchFamily="34" charset="-79"/>
                <a:cs typeface="David" panose="020E0502060401010101" pitchFamily="34" charset="-79"/>
              </a:rPr>
              <a:t>n°2018-101 du 16 février 2018 </a:t>
            </a:r>
            <a:r>
              <a:rPr lang="fr-FR" sz="2400" dirty="0">
                <a:latin typeface="David" panose="020E0502060401010101" pitchFamily="34" charset="-79"/>
                <a:cs typeface="David" panose="020E0502060401010101" pitchFamily="34" charset="-79"/>
              </a:rPr>
              <a:t>portant expérimentation d’une procédure de MPO en matière de litiges de la fonction publique et de litiges 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sociaux.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</a:t>
            </a:r>
            <a:r>
              <a:rPr lang="fr-FR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Arrêté </a:t>
            </a:r>
            <a:r>
              <a:rPr lang="fr-FR" sz="2400" b="1" dirty="0">
                <a:latin typeface="David" panose="020E0502060401010101" pitchFamily="34" charset="-79"/>
                <a:cs typeface="David" panose="020E0502060401010101" pitchFamily="34" charset="-79"/>
              </a:rPr>
              <a:t>du 2 mars 2018 </a:t>
            </a:r>
            <a:r>
              <a:rPr lang="fr-FR" sz="2400" dirty="0">
                <a:latin typeface="David" panose="020E0502060401010101" pitchFamily="34" charset="-79"/>
                <a:cs typeface="David" panose="020E0502060401010101" pitchFamily="34" charset="-79"/>
              </a:rPr>
              <a:t>relatif à l’expérimentation d’une procédure de médiation préalable obligatoire en matière de litiges de la </a:t>
            </a:r>
            <a:r>
              <a:rPr lang="fr-FR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FPT, qui liste les 46 CDG volontaires.</a:t>
            </a:r>
            <a:endParaRPr lang="fr-FR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8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/>
            </a:r>
            <a:br>
              <a:rPr lang="fr-FR" sz="4000" dirty="0" smtClean="0">
                <a:latin typeface="Century Gothic" panose="020B0502020202020204" pitchFamily="34" charset="0"/>
              </a:rPr>
            </a:br>
            <a:r>
              <a:rPr lang="fr-FR" sz="4000" dirty="0" smtClean="0">
                <a:latin typeface="Century Gothic" panose="020B0502020202020204" pitchFamily="34" charset="0"/>
              </a:rPr>
              <a:t>Pourquoi le recours à la médiation ?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10618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b="1" dirty="0">
                <a:latin typeface="David" panose="020E0502060401010101" pitchFamily="34" charset="-79"/>
                <a:cs typeface="David" panose="020E0502060401010101" pitchFamily="34" charset="-79"/>
              </a:rPr>
              <a:t>R</a:t>
            </a:r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établir </a:t>
            </a:r>
            <a:r>
              <a:rPr lang="fr-FR" b="1" dirty="0">
                <a:latin typeface="David" panose="020E0502060401010101" pitchFamily="34" charset="-79"/>
                <a:cs typeface="David" panose="020E0502060401010101" pitchFamily="34" charset="-79"/>
              </a:rPr>
              <a:t>le dialogue </a:t>
            </a:r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et </a:t>
            </a:r>
            <a:r>
              <a:rPr lang="fr-FR" b="1" dirty="0">
                <a:latin typeface="David" panose="020E0502060401010101" pitchFamily="34" charset="-79"/>
                <a:cs typeface="David" panose="020E0502060401010101" pitchFamily="34" charset="-79"/>
              </a:rPr>
              <a:t>une relation de confiance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entre les parties</a:t>
            </a:r>
          </a:p>
          <a:p>
            <a:pPr algn="just"/>
            <a:endParaRPr lang="fr-FR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Eviter </a:t>
            </a:r>
            <a:r>
              <a:rPr lang="fr-FR" b="1" dirty="0">
                <a:latin typeface="David" panose="020E0502060401010101" pitchFamily="34" charset="-79"/>
                <a:cs typeface="David" panose="020E0502060401010101" pitchFamily="34" charset="-79"/>
              </a:rPr>
              <a:t>le contentieux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coût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durée, désamorcer avant le recours)</a:t>
            </a:r>
          </a:p>
          <a:p>
            <a:pPr algn="just"/>
            <a:endParaRPr lang="fr-FR" sz="1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Garanties </a:t>
            </a:r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d’impartialité, de confidentialité et de respect de l’ordre public </a:t>
            </a:r>
          </a:p>
          <a:p>
            <a:pPr algn="just"/>
            <a:endParaRPr lang="fr-FR" sz="1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Une médiation </a:t>
            </a:r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réparatrice et conciliatrice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(la solution appartient aux parties et non au juge)</a:t>
            </a:r>
          </a:p>
          <a:p>
            <a:pPr algn="just"/>
            <a:endParaRPr lang="fr-FR" sz="16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En cas de succès, l’expérimentation a vocation </a:t>
            </a:r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à se généraliser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</a:rPr>
              <a:t> à l’ensemble des collectivités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68144"/>
            <a:ext cx="10515600" cy="1325563"/>
          </a:xfrm>
        </p:spPr>
        <p:txBody>
          <a:bodyPr/>
          <a:lstStyle/>
          <a:p>
            <a:pPr algn="ctr"/>
            <a:r>
              <a:rPr lang="fr-FR" sz="4000" dirty="0">
                <a:solidFill>
                  <a:prstClr val="black"/>
                </a:solidFill>
                <a:latin typeface="Century Gothic" panose="020B0502020202020204" pitchFamily="34" charset="0"/>
              </a:rPr>
              <a:t>Pourquoi le recours à la médiation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24891"/>
            <a:ext cx="10515600" cy="445207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fr-FR" sz="15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just"/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Evoquer</a:t>
            </a:r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les </a:t>
            </a:r>
            <a:r>
              <a:rPr lang="fr-FR" sz="2400" b="1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sources du conflit </a:t>
            </a:r>
            <a:r>
              <a:rPr lang="fr-FR" sz="2400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pour trouver un </a:t>
            </a:r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compromis</a:t>
            </a:r>
          </a:p>
          <a:p>
            <a:pPr lvl="0" algn="just"/>
            <a:endParaRPr lang="fr-FR" sz="1500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lvl="0" algn="just"/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Aboutir à</a:t>
            </a:r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une solution juste </a:t>
            </a:r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pour les deux parties (gagnant-gagnant)</a:t>
            </a:r>
          </a:p>
          <a:p>
            <a:pPr lvl="0" algn="just"/>
            <a:endParaRPr lang="fr-FR" sz="1500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lvl="0" algn="just"/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Les parties </a:t>
            </a:r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peuvent interrompre la médiation à tout moment</a:t>
            </a:r>
          </a:p>
          <a:p>
            <a:pPr lvl="0" algn="just"/>
            <a:endParaRPr lang="fr-FR" sz="1500" b="1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lvl="0" algn="just"/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Possibilité de </a:t>
            </a:r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se faire assister d’un tiers qui aide à l’échange</a:t>
            </a:r>
          </a:p>
          <a:p>
            <a:pPr lvl="0" algn="just"/>
            <a:endParaRPr lang="fr-FR" sz="1500" dirty="0" smtClean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lvl="0" algn="just"/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La médiation est </a:t>
            </a:r>
            <a:r>
              <a:rPr lang="fr-FR" sz="2400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un outil de management</a:t>
            </a:r>
            <a:r>
              <a:rPr lang="fr-FR" sz="2400" b="1" dirty="0" smtClean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, les deux parties peuvent y retrouver leur légitimité</a:t>
            </a:r>
          </a:p>
          <a:p>
            <a:pPr lvl="0" algn="just"/>
            <a:endParaRPr lang="fr-FR" sz="24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fr-FR" sz="24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fr-FR" sz="2600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/>
            <a:endParaRPr lang="fr-FR" sz="2600" dirty="0">
              <a:latin typeface="Century Gothic" panose="020B0502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3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Les modalités de recours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7880"/>
            <a:ext cx="10515600" cy="5103702"/>
          </a:xfrm>
        </p:spPr>
        <p:txBody>
          <a:bodyPr>
            <a:normAutofit fontScale="55000" lnSpcReduction="20000"/>
          </a:bodyPr>
          <a:lstStyle/>
          <a:p>
            <a:pPr algn="just"/>
            <a:endParaRPr lang="fr-FR" sz="3500" dirty="0" smtClean="0">
              <a:latin typeface="Century Gothic" panose="020B0502020202020204" pitchFamily="34" charset="0"/>
            </a:endParaRPr>
          </a:p>
          <a:p>
            <a:pPr algn="just"/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46 </a:t>
            </a:r>
            <a:r>
              <a:rPr lang="fr-FR" sz="3800" b="1" dirty="0">
                <a:latin typeface="David" panose="020E0502060401010101" pitchFamily="34" charset="-79"/>
                <a:cs typeface="David" panose="020E0502060401010101" pitchFamily="34" charset="-79"/>
              </a:rPr>
              <a:t>CDG </a:t>
            </a:r>
            <a:r>
              <a:rPr lang="fr-FR" sz="3800" dirty="0">
                <a:latin typeface="David" panose="020E0502060401010101" pitchFamily="34" charset="-79"/>
                <a:cs typeface="David" panose="020E0502060401010101" pitchFamily="34" charset="-79"/>
              </a:rPr>
              <a:t>se sont inscrits dans cette expérimentation avec l’appui de </a:t>
            </a:r>
            <a:r>
              <a:rPr lang="fr-FR" sz="3800" b="1" dirty="0">
                <a:latin typeface="David" panose="020E0502060401010101" pitchFamily="34" charset="-79"/>
                <a:cs typeface="David" panose="020E0502060401010101" pitchFamily="34" charset="-79"/>
              </a:rPr>
              <a:t>la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FNCDG</a:t>
            </a:r>
          </a:p>
          <a:p>
            <a:pPr algn="just"/>
            <a:endParaRPr lang="fr-FR" sz="33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3800" b="1" dirty="0">
                <a:latin typeface="David" panose="020E0502060401010101" pitchFamily="34" charset="-79"/>
                <a:cs typeface="David" panose="020E0502060401010101" pitchFamily="34" charset="-79"/>
              </a:rPr>
              <a:t>La volonté du CDG 30 </a:t>
            </a:r>
            <a:r>
              <a:rPr lang="fr-FR" sz="3800" dirty="0">
                <a:latin typeface="David" panose="020E0502060401010101" pitchFamily="34" charset="-79"/>
                <a:cs typeface="David" panose="020E0502060401010101" pitchFamily="34" charset="-79"/>
              </a:rPr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l’un des premiers </a:t>
            </a:r>
            <a:r>
              <a:rPr lang="fr-FR" sz="3800" dirty="0">
                <a:latin typeface="David" panose="020E0502060401010101" pitchFamily="34" charset="-79"/>
                <a:cs typeface="David" panose="020E0502060401010101" pitchFamily="34" charset="-79"/>
              </a:rPr>
              <a:t>à s’être porté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volontaire</a:t>
            </a:r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 au niveau régional</a:t>
            </a:r>
            <a:endParaRPr lang="fr-FR" sz="3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sz="3800" dirty="0">
                <a:latin typeface="David" panose="020E0502060401010101" pitchFamily="34" charset="-79"/>
                <a:cs typeface="David" panose="020E0502060401010101" pitchFamily="34" charset="-79"/>
              </a:rPr>
              <a:t>continuer en tant que </a:t>
            </a:r>
            <a:r>
              <a:rPr lang="fr-FR" sz="3800" b="1" dirty="0">
                <a:latin typeface="David" panose="020E0502060401010101" pitchFamily="34" charset="-79"/>
                <a:cs typeface="David" panose="020E0502060401010101" pitchFamily="34" charset="-79"/>
              </a:rPr>
              <a:t>tiers de confiance </a:t>
            </a:r>
            <a:r>
              <a:rPr lang="fr-FR" sz="3800" dirty="0">
                <a:latin typeface="David" panose="020E0502060401010101" pitchFamily="34" charset="-79"/>
                <a:cs typeface="David" panose="020E0502060401010101" pitchFamily="34" charset="-79"/>
              </a:rPr>
              <a:t>à aider les collectivités dans un contexte de contentieux de plus en plus </a:t>
            </a:r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accru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FR" sz="33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Mission exercée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au titre du conseil et assistance juridique </a:t>
            </a:r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ouverte à toutes les collectivités affiliées et non affiliées intéressées</a:t>
            </a:r>
          </a:p>
          <a:p>
            <a:pPr algn="just"/>
            <a:endParaRPr lang="fr-FR" sz="33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À compter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du 1</a:t>
            </a:r>
            <a:r>
              <a:rPr lang="fr-FR" sz="3800" b="1" baseline="30000" dirty="0" smtClean="0">
                <a:latin typeface="David" panose="020E0502060401010101" pitchFamily="34" charset="-79"/>
                <a:cs typeface="David" panose="020E0502060401010101" pitchFamily="34" charset="-79"/>
              </a:rPr>
              <a:t>er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avril 2018</a:t>
            </a:r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, pour une période courant jusqu’au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18 novembre 2020</a:t>
            </a:r>
          </a:p>
          <a:p>
            <a:pPr algn="just"/>
            <a:endParaRPr lang="fr-FR" sz="33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fr-FR" sz="3800" dirty="0" smtClean="0">
                <a:latin typeface="David" panose="020E0502060401010101" pitchFamily="34" charset="-79"/>
                <a:cs typeface="David" panose="020E0502060401010101" pitchFamily="34" charset="-79"/>
              </a:rPr>
              <a:t>Une délibération doit être prise par la collectivité et une convention doit être signée avec le CDG30  </a:t>
            </a:r>
            <a:r>
              <a:rPr lang="fr-FR" sz="3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avant le 31 décembre 2018</a:t>
            </a:r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4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9914"/>
            <a:ext cx="10515600" cy="983134"/>
          </a:xfrm>
        </p:spPr>
        <p:txBody>
          <a:bodyPr>
            <a:normAutofit/>
          </a:bodyPr>
          <a:lstStyle/>
          <a:p>
            <a:pPr algn="ctr"/>
            <a:r>
              <a:rPr lang="fr-FR" sz="3800" dirty="0" smtClean="0">
                <a:latin typeface="Century Gothic" panose="020B0502020202020204" pitchFamily="34" charset="0"/>
              </a:rPr>
              <a:t>Le champ de l’expérimentation: 7 cas</a:t>
            </a:r>
            <a:endParaRPr lang="fr-FR" sz="38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8261"/>
            <a:ext cx="10851574" cy="50421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1900" dirty="0" smtClean="0">
                <a:latin typeface="Century Gothic" panose="020B0502020202020204" pitchFamily="34" charset="0"/>
              </a:rPr>
              <a:t>• </a:t>
            </a: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à l’un des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éléments de rémunération,</a:t>
            </a: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décisions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de refus de détachement, de placement en disponibilité ou de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congés sans traitement,</a:t>
            </a:r>
            <a:endParaRPr lang="fr-FR" sz="21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à la réintégration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à l’issue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d’un détachement, d’un placement en disponibilité, d’un congé parental ou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d’un congé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sans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traitement,</a:t>
            </a:r>
            <a:endParaRPr lang="fr-FR" sz="21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au classement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de l’agent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à l’issue d’un avancement de grade ou d’un changement de corps obtenu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par promotion interne,</a:t>
            </a:r>
            <a:endParaRPr lang="fr-FR" sz="21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à la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formation professionnelle,</a:t>
            </a:r>
            <a:endParaRPr lang="fr-FR" sz="21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aux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mesures appropriées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prises par les employeurs publics à l’égard des travailleurs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handicapés</a:t>
            </a: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endParaRPr lang="fr-FR" sz="21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Les 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décisions administratives individuelles </a:t>
            </a:r>
            <a:r>
              <a:rPr lang="fr-FR" sz="2100" dirty="0" smtClean="0">
                <a:latin typeface="David" panose="020E0502060401010101" pitchFamily="34" charset="-79"/>
                <a:cs typeface="David" panose="020E0502060401010101" pitchFamily="34" charset="-79"/>
              </a:rPr>
              <a:t>défavorables relatives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à l’aménagement des </a:t>
            </a:r>
            <a:r>
              <a:rPr lang="fr-FR" sz="21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conditions de </a:t>
            </a:r>
            <a:r>
              <a:rPr lang="fr-FR" sz="2100" b="1" dirty="0">
                <a:latin typeface="David" panose="020E0502060401010101" pitchFamily="34" charset="-79"/>
                <a:cs typeface="David" panose="020E0502060401010101" pitchFamily="34" charset="-79"/>
              </a:rPr>
              <a:t>travail des fonctionnaires reconnus inaptes à l’exercice de leurs fonctions</a:t>
            </a:r>
            <a:r>
              <a:rPr lang="fr-FR" sz="21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fr-FR" sz="21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109914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0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4772"/>
            <a:ext cx="10515600" cy="817673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Le rôle du médiateur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62445"/>
            <a:ext cx="10515600" cy="57357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fr-FR" dirty="0" smtClean="0">
                <a:latin typeface="Century Gothic" panose="020B0502020202020204" pitchFamily="34" charset="0"/>
              </a:rPr>
              <a:t>•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Ses qualités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: impartialité, indépendance, neutralité, diligence et loyauté</a:t>
            </a:r>
          </a:p>
          <a:p>
            <a:pPr marL="0" indent="0" algn="just">
              <a:buNone/>
            </a:pPr>
            <a:endParaRPr lang="fr-FR" sz="1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Ses garanties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: probité et honorabilité</a:t>
            </a:r>
            <a:endParaRPr lang="fr-FR" sz="19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fr-FR" sz="19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Une formation </a:t>
            </a:r>
            <a:r>
              <a:rPr lang="fr-FR" sz="2900" b="1" dirty="0">
                <a:latin typeface="David" panose="020E0502060401010101" pitchFamily="34" charset="-79"/>
                <a:cs typeface="David" panose="020E0502060401010101" pitchFamily="34" charset="-79"/>
              </a:rPr>
              <a:t>spécifique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d’une durée d’environ 100h,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un </a:t>
            </a:r>
            <a:r>
              <a:rPr lang="fr-FR" sz="2900" dirty="0">
                <a:latin typeface="David" panose="020E0502060401010101" pitchFamily="34" charset="-79"/>
                <a:cs typeface="David" panose="020E0502060401010101" pitchFamily="34" charset="-79"/>
              </a:rPr>
              <a:t>agrément de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médiateur et un réseau</a:t>
            </a:r>
          </a:p>
          <a:p>
            <a:pPr marL="0" indent="0" algn="just">
              <a:buNone/>
            </a:pPr>
            <a:endParaRPr lang="fr-FR" sz="19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Une actualisation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régulière de ses connaissances </a:t>
            </a:r>
            <a:r>
              <a:rPr lang="fr-FR" sz="2900" dirty="0">
                <a:latin typeface="David" panose="020E0502060401010101" pitchFamily="34" charset="-79"/>
                <a:cs typeface="David" panose="020E0502060401010101" pitchFamily="34" charset="-79"/>
              </a:rPr>
              <a:t>théoriques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et pratiques</a:t>
            </a:r>
          </a:p>
          <a:p>
            <a:pPr marL="0" indent="0" algn="just">
              <a:buNone/>
            </a:pPr>
            <a:endParaRPr lang="fr-FR" sz="19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Une obligation de moyen et non de résultat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: il est le garant du déroulement apaisé du processus (charte </a:t>
            </a:r>
            <a:r>
              <a:rPr lang="fr-FR" sz="2900" dirty="0">
                <a:latin typeface="David" panose="020E0502060401010101" pitchFamily="34" charset="-79"/>
                <a:cs typeface="David" panose="020E0502060401010101" pitchFamily="34" charset="-79"/>
              </a:rPr>
              <a:t>du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médiateur)</a:t>
            </a:r>
            <a:endParaRPr lang="fr-FR" sz="29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fr-FR" sz="19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Il est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un facilitateur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et fait émerger </a:t>
            </a:r>
            <a:r>
              <a:rPr lang="fr-FR" sz="29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une solution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apportée par les parties</a:t>
            </a:r>
          </a:p>
          <a:p>
            <a:pPr marL="0" indent="0" algn="just">
              <a:buNone/>
            </a:pPr>
            <a:endParaRPr lang="fr-FR" sz="19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• Le </a:t>
            </a:r>
            <a:r>
              <a:rPr lang="fr-FR" sz="2900" dirty="0">
                <a:latin typeface="David" panose="020E0502060401010101" pitchFamily="34" charset="-79"/>
                <a:cs typeface="David" panose="020E0502060401010101" pitchFamily="34" charset="-79"/>
              </a:rPr>
              <a:t>conciliateur 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lui engage </a:t>
            </a:r>
            <a:r>
              <a:rPr lang="fr-FR" sz="2900" dirty="0">
                <a:latin typeface="David" panose="020E0502060401010101" pitchFamily="34" charset="-79"/>
                <a:cs typeface="David" panose="020E0502060401010101" pitchFamily="34" charset="-79"/>
              </a:rPr>
              <a:t>sa responsabilité et propose une solution aux parties</a:t>
            </a:r>
            <a:r>
              <a:rPr lang="fr-FR" sz="2900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02" y="44772"/>
            <a:ext cx="1392595" cy="98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dirty="0" smtClean="0">
                <a:latin typeface="Century Gothic" panose="020B0502020202020204" pitchFamily="34" charset="0"/>
              </a:rPr>
              <a:t>Les modalités pratiques de la médiation</a:t>
            </a:r>
            <a:endParaRPr lang="fr-FR" sz="4000" dirty="0"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0145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L’information aux agents</a:t>
            </a:r>
          </a:p>
          <a:p>
            <a:pPr marL="0" lvl="1" indent="0" algn="just">
              <a:spcBef>
                <a:spcPts val="1000"/>
              </a:spcBef>
              <a:buNone/>
            </a:pP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Les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collectivités devront mentionner obligatoirement dans les décisions individuelles concernées les délais et voies de recours à la MPO ainsi que les coordonnées du médiateur.</a:t>
            </a:r>
          </a:p>
          <a:p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fr-FR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L’interruption des délais de recours</a:t>
            </a:r>
            <a:endParaRPr lang="fr-FR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 algn="just">
              <a:buNone/>
            </a:pP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La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MPO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doit être engagée dans les délais de recours contentieux de deux mois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à compter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de la notification de la décision portant grief auprès du médiateur compétent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.</a:t>
            </a:r>
          </a:p>
          <a:p>
            <a:pPr marL="457200" lvl="1" indent="0" algn="just">
              <a:buNone/>
            </a:pP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 La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saisine 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du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médiateur interrompt le délai de recours contentieux et suspend les délais de prescription. Les délais recommencent à courir à compter de la date à laquelle soit l'une </a:t>
            </a:r>
            <a:r>
              <a:rPr lang="fr-FR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des </a:t>
            </a:r>
            <a:r>
              <a:rPr lang="fr-FR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parties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ou les deux, soit le médiateur déclarent que la médiation est terminée</a:t>
            </a: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.</a:t>
            </a:r>
            <a:endParaRPr lang="fr-FR" dirty="0">
              <a:latin typeface="David" panose="020E0502060401010101" pitchFamily="34" charset="-79"/>
              <a:cs typeface="David" panose="020E0502060401010101" pitchFamily="34" charset="-79"/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r>
              <a:rPr lang="fr-FR" dirty="0" smtClean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	 </a:t>
            </a:r>
            <a:r>
              <a:rPr lang="fr-FR" dirty="0"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Mais l’exercice d’un recours gracieux ou hiérarchique après l’organisation de la médiation n’interrompt pas de nouveau le délai de recours. </a:t>
            </a:r>
          </a:p>
          <a:p>
            <a:pPr marL="457200" lvl="1" indent="0">
              <a:buNone/>
            </a:pPr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Wingdings" panose="05000000000000000000" pitchFamily="2" charset="2"/>
              <a:buChar char="Ä"/>
            </a:pPr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Ä"/>
            </a:pPr>
            <a:endParaRPr lang="fr-FR" dirty="0" smtClean="0">
              <a:latin typeface="David" panose="020E0502060401010101" pitchFamily="34" charset="-79"/>
              <a:cs typeface="David" panose="020E0502060401010101" pitchFamily="34" charset="-79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388404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3783</TotalTime>
  <Words>869</Words>
  <Application>Microsoft Office PowerPoint</Application>
  <PresentationFormat>Grand écran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David</vt:lpstr>
      <vt:lpstr>Times New Roman</vt:lpstr>
      <vt:lpstr>Wingdings</vt:lpstr>
      <vt:lpstr>Thème Office</vt:lpstr>
      <vt:lpstr>L’expérimentation de la médiation préalable obligatoire</vt:lpstr>
      <vt:lpstr> Qu’est-ce que la médiation? </vt:lpstr>
      <vt:lpstr>Fondements réglementaires</vt:lpstr>
      <vt:lpstr> Pourquoi le recours à la médiation ?</vt:lpstr>
      <vt:lpstr>Pourquoi le recours à la médiation ?</vt:lpstr>
      <vt:lpstr>Les modalités de recours</vt:lpstr>
      <vt:lpstr>Le champ de l’expérimentation: 7 cas</vt:lpstr>
      <vt:lpstr>Le rôle du médiateur</vt:lpstr>
      <vt:lpstr>Les modalités pratiques de la médiation</vt:lpstr>
      <vt:lpstr>Schéma explicatif</vt:lpstr>
      <vt:lpstr>La mise en œuvre de cette expérimentation</vt:lpstr>
      <vt:lpstr>Procédure de saisine du médiateur</vt:lpstr>
      <vt:lpstr>Les outils à retrouver sur le site Internet du CDG 30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L’expérimentation de la médiation préalable obligatoire</dc:title>
  <dc:creator>Berangere PICARD</dc:creator>
  <cp:lastModifiedBy>Nathalie NA. ARIOLI</cp:lastModifiedBy>
  <cp:revision>77</cp:revision>
  <cp:lastPrinted>2018-09-24T07:50:45Z</cp:lastPrinted>
  <dcterms:created xsi:type="dcterms:W3CDTF">2018-04-06T11:50:26Z</dcterms:created>
  <dcterms:modified xsi:type="dcterms:W3CDTF">2018-10-08T14:49:20Z</dcterms:modified>
</cp:coreProperties>
</file>