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sldIdLst>
    <p:sldId id="257" r:id="rId2"/>
    <p:sldId id="515" r:id="rId3"/>
    <p:sldId id="545" r:id="rId4"/>
    <p:sldId id="540" r:id="rId5"/>
    <p:sldId id="543" r:id="rId6"/>
    <p:sldId id="544" r:id="rId7"/>
    <p:sldId id="542" r:id="rId8"/>
    <p:sldId id="258" r:id="rId9"/>
    <p:sldId id="512" r:id="rId10"/>
    <p:sldId id="284" r:id="rId11"/>
    <p:sldId id="420" r:id="rId12"/>
    <p:sldId id="421" r:id="rId13"/>
    <p:sldId id="516" r:id="rId14"/>
    <p:sldId id="517" r:id="rId15"/>
    <p:sldId id="424" r:id="rId16"/>
    <p:sldId id="573" r:id="rId17"/>
    <p:sldId id="514" r:id="rId18"/>
    <p:sldId id="572" r:id="rId19"/>
    <p:sldId id="569" r:id="rId20"/>
    <p:sldId id="570" r:id="rId21"/>
    <p:sldId id="571" r:id="rId22"/>
    <p:sldId id="583" r:id="rId23"/>
    <p:sldId id="518" r:id="rId24"/>
    <p:sldId id="582" r:id="rId25"/>
    <p:sldId id="575" r:id="rId26"/>
    <p:sldId id="576" r:id="rId27"/>
    <p:sldId id="579" r:id="rId28"/>
    <p:sldId id="566" r:id="rId29"/>
    <p:sldId id="581" r:id="rId30"/>
    <p:sldId id="519" r:id="rId31"/>
    <p:sldId id="525" r:id="rId32"/>
    <p:sldId id="520" r:id="rId33"/>
    <p:sldId id="521" r:id="rId34"/>
    <p:sldId id="523" r:id="rId35"/>
    <p:sldId id="577" r:id="rId36"/>
    <p:sldId id="524" r:id="rId37"/>
    <p:sldId id="578" r:id="rId38"/>
    <p:sldId id="522" r:id="rId39"/>
    <p:sldId id="526" r:id="rId40"/>
    <p:sldId id="527" r:id="rId41"/>
    <p:sldId id="528" r:id="rId42"/>
    <p:sldId id="531" r:id="rId43"/>
    <p:sldId id="535" r:id="rId44"/>
    <p:sldId id="565" r:id="rId45"/>
    <p:sldId id="567" r:id="rId46"/>
    <p:sldId id="309" r:id="rId47"/>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006763A2-BDC6-4390-B5A5-10EA35E7B5E6}">
          <p14:sldIdLst>
            <p14:sldId id="257"/>
            <p14:sldId id="515"/>
            <p14:sldId id="545"/>
            <p14:sldId id="540"/>
            <p14:sldId id="543"/>
            <p14:sldId id="544"/>
            <p14:sldId id="542"/>
            <p14:sldId id="258"/>
            <p14:sldId id="512"/>
            <p14:sldId id="284"/>
            <p14:sldId id="420"/>
            <p14:sldId id="421"/>
            <p14:sldId id="516"/>
            <p14:sldId id="517"/>
            <p14:sldId id="424"/>
            <p14:sldId id="573"/>
            <p14:sldId id="514"/>
            <p14:sldId id="572"/>
            <p14:sldId id="569"/>
            <p14:sldId id="570"/>
            <p14:sldId id="571"/>
            <p14:sldId id="583"/>
            <p14:sldId id="518"/>
            <p14:sldId id="582"/>
            <p14:sldId id="575"/>
            <p14:sldId id="576"/>
            <p14:sldId id="579"/>
            <p14:sldId id="566"/>
            <p14:sldId id="581"/>
            <p14:sldId id="519"/>
            <p14:sldId id="525"/>
            <p14:sldId id="520"/>
            <p14:sldId id="521"/>
            <p14:sldId id="523"/>
            <p14:sldId id="577"/>
            <p14:sldId id="524"/>
            <p14:sldId id="578"/>
            <p14:sldId id="522"/>
            <p14:sldId id="526"/>
            <p14:sldId id="527"/>
            <p14:sldId id="528"/>
            <p14:sldId id="531"/>
            <p14:sldId id="535"/>
            <p14:sldId id="565"/>
            <p14:sldId id="567"/>
          </p14:sldIdLst>
        </p14:section>
        <p14:section name="Section sans titre" id="{4FF1488B-07D9-40BF-A6F5-B511B31F0D11}">
          <p14:sldIdLst>
            <p14:sldId id="30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825" autoAdjust="0"/>
    <p:restoredTop sz="86647" autoAdjust="0"/>
  </p:normalViewPr>
  <p:slideViewPr>
    <p:cSldViewPr snapToGrid="0">
      <p:cViewPr varScale="1">
        <p:scale>
          <a:sx n="100" d="100"/>
          <a:sy n="100" d="100"/>
        </p:scale>
        <p:origin x="213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E6BB140-AB69-4DBF-AE7A-3BBD9CEF4719}" type="datetimeFigureOut">
              <a:rPr lang="fr-FR" smtClean="0"/>
              <a:t>16/11/2018</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12F8833-1EDD-4F69-9042-58FD089C26DF}" type="slidenum">
              <a:rPr lang="fr-FR" smtClean="0"/>
              <a:t>‹N°›</a:t>
            </a:fld>
            <a:endParaRPr lang="fr-FR"/>
          </a:p>
        </p:txBody>
      </p:sp>
    </p:spTree>
    <p:extLst>
      <p:ext uri="{BB962C8B-B14F-4D97-AF65-F5344CB8AC3E}">
        <p14:creationId xmlns:p14="http://schemas.microsoft.com/office/powerpoint/2010/main" val="924069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12F8833-1EDD-4F69-9042-58FD089C26DF}" type="slidenum">
              <a:rPr lang="fr-FR" smtClean="0"/>
              <a:t>1</a:t>
            </a:fld>
            <a:endParaRPr lang="fr-FR"/>
          </a:p>
        </p:txBody>
      </p:sp>
    </p:spTree>
    <p:extLst>
      <p:ext uri="{BB962C8B-B14F-4D97-AF65-F5344CB8AC3E}">
        <p14:creationId xmlns:p14="http://schemas.microsoft.com/office/powerpoint/2010/main" val="3976172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AD1C3260-AB35-414E-94E9-497F38CDFD65}" type="datetime1">
              <a:rPr lang="fr-FR" smtClean="0"/>
              <a:t>16/11/2018</a:t>
            </a:fld>
            <a:endParaRPr lang="fr-FR"/>
          </a:p>
        </p:txBody>
      </p:sp>
      <p:sp>
        <p:nvSpPr>
          <p:cNvPr id="5" name="Espace réservé du pied de page 4"/>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2094800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66E14E9-84D2-45DA-9320-8738E58467DE}" type="datetime1">
              <a:rPr lang="fr-FR" smtClean="0"/>
              <a:t>16/11/2018</a:t>
            </a:fld>
            <a:endParaRPr lang="fr-FR"/>
          </a:p>
        </p:txBody>
      </p:sp>
      <p:sp>
        <p:nvSpPr>
          <p:cNvPr id="5" name="Espace réservé du pied de page 4"/>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2143893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960F13B-9A34-4ED4-A110-CB6878D7D860}" type="datetime1">
              <a:rPr lang="fr-FR" smtClean="0"/>
              <a:t>16/11/2018</a:t>
            </a:fld>
            <a:endParaRPr lang="fr-FR"/>
          </a:p>
        </p:txBody>
      </p:sp>
      <p:sp>
        <p:nvSpPr>
          <p:cNvPr id="5" name="Espace réservé du pied de page 4"/>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2022324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AA627E0-CD58-4BB8-8EBB-20967B0EFD61}" type="datetime1">
              <a:rPr lang="fr-FR" smtClean="0"/>
              <a:t>16/11/2018</a:t>
            </a:fld>
            <a:endParaRPr lang="fr-FR"/>
          </a:p>
        </p:txBody>
      </p:sp>
      <p:sp>
        <p:nvSpPr>
          <p:cNvPr id="5" name="Espace réservé du pied de page 4"/>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4228507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9203AF8E-983C-486A-B4AC-9329251F9706}" type="datetime1">
              <a:rPr lang="fr-FR" smtClean="0"/>
              <a:t>16/11/2018</a:t>
            </a:fld>
            <a:endParaRPr lang="fr-FR"/>
          </a:p>
        </p:txBody>
      </p:sp>
      <p:sp>
        <p:nvSpPr>
          <p:cNvPr id="5" name="Espace réservé du pied de page 4"/>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3032288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0ECEBCF-4114-4896-BE0C-08F10B346252}" type="datetime1">
              <a:rPr lang="fr-FR" smtClean="0"/>
              <a:t>16/11/2018</a:t>
            </a:fld>
            <a:endParaRPr lang="fr-FR"/>
          </a:p>
        </p:txBody>
      </p:sp>
      <p:sp>
        <p:nvSpPr>
          <p:cNvPr id="6" name="Espace réservé du pied de page 5"/>
          <p:cNvSpPr>
            <a:spLocks noGrp="1"/>
          </p:cNvSpPr>
          <p:nvPr>
            <p:ph type="ftr" sz="quarter" idx="11"/>
          </p:nvPr>
        </p:nvSpPr>
        <p:spPr/>
        <p:txBody>
          <a:bodyPr/>
          <a:lstStyle/>
          <a:p>
            <a:r>
              <a:rPr lang="it-IT"/>
              <a:t>CDG 30 - Me Arnaud DIMEGLIO - 14.11.2018</a:t>
            </a:r>
            <a:endParaRPr lang="fr-FR"/>
          </a:p>
        </p:txBody>
      </p:sp>
      <p:sp>
        <p:nvSpPr>
          <p:cNvPr id="7" name="Espace réservé du numéro de diapositive 6"/>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3078739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F73A152-E0D0-429A-99D3-172BFB9DC7F0}" type="datetime1">
              <a:rPr lang="fr-FR" smtClean="0"/>
              <a:t>16/11/2018</a:t>
            </a:fld>
            <a:endParaRPr lang="fr-FR"/>
          </a:p>
        </p:txBody>
      </p:sp>
      <p:sp>
        <p:nvSpPr>
          <p:cNvPr id="8" name="Espace réservé du pied de page 7"/>
          <p:cNvSpPr>
            <a:spLocks noGrp="1"/>
          </p:cNvSpPr>
          <p:nvPr>
            <p:ph type="ftr" sz="quarter" idx="11"/>
          </p:nvPr>
        </p:nvSpPr>
        <p:spPr/>
        <p:txBody>
          <a:bodyPr/>
          <a:lstStyle/>
          <a:p>
            <a:r>
              <a:rPr lang="it-IT"/>
              <a:t>CDG 30 - Me Arnaud DIMEGLIO - 14.11.2018</a:t>
            </a:r>
            <a:endParaRPr lang="fr-FR"/>
          </a:p>
        </p:txBody>
      </p:sp>
      <p:sp>
        <p:nvSpPr>
          <p:cNvPr id="9" name="Espace réservé du numéro de diapositive 8"/>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588130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C5F61ED4-ECF4-41CD-88AC-A3E8D8F50630}" type="datetime1">
              <a:rPr lang="fr-FR" smtClean="0"/>
              <a:t>16/11/2018</a:t>
            </a:fld>
            <a:endParaRPr lang="fr-FR"/>
          </a:p>
        </p:txBody>
      </p:sp>
      <p:sp>
        <p:nvSpPr>
          <p:cNvPr id="4" name="Espace réservé du pied de page 3"/>
          <p:cNvSpPr>
            <a:spLocks noGrp="1"/>
          </p:cNvSpPr>
          <p:nvPr>
            <p:ph type="ftr" sz="quarter" idx="11"/>
          </p:nvPr>
        </p:nvSpPr>
        <p:spPr/>
        <p:txBody>
          <a:bodyPr/>
          <a:lstStyle/>
          <a:p>
            <a:r>
              <a:rPr lang="it-IT"/>
              <a:t>CDG 30 - Me Arnaud DIMEGLIO - 14.11.2018</a:t>
            </a:r>
            <a:endParaRPr lang="fr-FR"/>
          </a:p>
        </p:txBody>
      </p:sp>
      <p:sp>
        <p:nvSpPr>
          <p:cNvPr id="5" name="Espace réservé du numéro de diapositive 4"/>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3222407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9BA2EE2-2138-4E6F-A28B-62975A2D74C7}" type="datetime1">
              <a:rPr lang="fr-FR" smtClean="0"/>
              <a:t>16/11/2018</a:t>
            </a:fld>
            <a:endParaRPr lang="fr-FR"/>
          </a:p>
        </p:txBody>
      </p:sp>
      <p:sp>
        <p:nvSpPr>
          <p:cNvPr id="3" name="Espace réservé du pied de page 2"/>
          <p:cNvSpPr>
            <a:spLocks noGrp="1"/>
          </p:cNvSpPr>
          <p:nvPr>
            <p:ph type="ftr" sz="quarter" idx="11"/>
          </p:nvPr>
        </p:nvSpPr>
        <p:spPr/>
        <p:txBody>
          <a:bodyPr/>
          <a:lstStyle/>
          <a:p>
            <a:r>
              <a:rPr lang="it-IT"/>
              <a:t>CDG 30 - Me Arnaud DIMEGLIO - 14.11.2018</a:t>
            </a:r>
            <a:endParaRPr lang="fr-FR"/>
          </a:p>
        </p:txBody>
      </p:sp>
      <p:sp>
        <p:nvSpPr>
          <p:cNvPr id="4" name="Espace réservé du numéro de diapositive 3"/>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3074016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E7EF4D5C-CCBD-4975-96DF-080BCF2702EB}" type="datetime1">
              <a:rPr lang="fr-FR" smtClean="0"/>
              <a:t>16/11/2018</a:t>
            </a:fld>
            <a:endParaRPr lang="fr-FR"/>
          </a:p>
        </p:txBody>
      </p:sp>
      <p:sp>
        <p:nvSpPr>
          <p:cNvPr id="6" name="Espace réservé du pied de page 5"/>
          <p:cNvSpPr>
            <a:spLocks noGrp="1"/>
          </p:cNvSpPr>
          <p:nvPr>
            <p:ph type="ftr" sz="quarter" idx="11"/>
          </p:nvPr>
        </p:nvSpPr>
        <p:spPr/>
        <p:txBody>
          <a:bodyPr/>
          <a:lstStyle/>
          <a:p>
            <a:r>
              <a:rPr lang="it-IT"/>
              <a:t>CDG 30 - Me Arnaud DIMEGLIO - 14.11.2018</a:t>
            </a:r>
            <a:endParaRPr lang="fr-FR"/>
          </a:p>
        </p:txBody>
      </p:sp>
      <p:sp>
        <p:nvSpPr>
          <p:cNvPr id="7" name="Espace réservé du numéro de diapositive 6"/>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886365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82D81009-9270-4E22-A4F5-C288E4A4D0A7}" type="datetime1">
              <a:rPr lang="fr-FR" smtClean="0"/>
              <a:t>16/11/2018</a:t>
            </a:fld>
            <a:endParaRPr lang="fr-FR"/>
          </a:p>
        </p:txBody>
      </p:sp>
      <p:sp>
        <p:nvSpPr>
          <p:cNvPr id="6" name="Espace réservé du pied de page 5"/>
          <p:cNvSpPr>
            <a:spLocks noGrp="1"/>
          </p:cNvSpPr>
          <p:nvPr>
            <p:ph type="ftr" sz="quarter" idx="11"/>
          </p:nvPr>
        </p:nvSpPr>
        <p:spPr/>
        <p:txBody>
          <a:bodyPr/>
          <a:lstStyle/>
          <a:p>
            <a:r>
              <a:rPr lang="it-IT"/>
              <a:t>CDG 30 - Me Arnaud DIMEGLIO - 14.11.2018</a:t>
            </a:r>
            <a:endParaRPr lang="fr-FR"/>
          </a:p>
        </p:txBody>
      </p:sp>
      <p:sp>
        <p:nvSpPr>
          <p:cNvPr id="7" name="Espace réservé du numéro de diapositive 6"/>
          <p:cNvSpPr>
            <a:spLocks noGrp="1"/>
          </p:cNvSpPr>
          <p:nvPr>
            <p:ph type="sldNum" sz="quarter" idx="12"/>
          </p:nvPr>
        </p:nvSpPr>
        <p:spPr/>
        <p:txBody>
          <a:bodyPr/>
          <a:lstStyle/>
          <a:p>
            <a:fld id="{DEBEAB55-672D-43D3-9127-E4078D1BB625}" type="slidenum">
              <a:rPr lang="fr-FR" smtClean="0"/>
              <a:t>‹N°›</a:t>
            </a:fld>
            <a:endParaRPr lang="fr-FR"/>
          </a:p>
        </p:txBody>
      </p:sp>
    </p:spTree>
    <p:extLst>
      <p:ext uri="{BB962C8B-B14F-4D97-AF65-F5344CB8AC3E}">
        <p14:creationId xmlns:p14="http://schemas.microsoft.com/office/powerpoint/2010/main" val="4006843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E5D7AE-3FB9-4DE9-810A-DD920960744D}" type="datetime1">
              <a:rPr lang="fr-FR" smtClean="0"/>
              <a:t>16/11/2018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CDG 30 - Me Arnaud DIMEGLIO - 14.11.2018</a:t>
            </a:r>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BEAB55-672D-43D3-9127-E4078D1BB625}" type="slidenum">
              <a:rPr lang="fr-FR" smtClean="0"/>
              <a:t>‹N°›</a:t>
            </a:fld>
            <a:endParaRPr lang="fr-FR"/>
          </a:p>
        </p:txBody>
      </p:sp>
    </p:spTree>
    <p:extLst>
      <p:ext uri="{BB962C8B-B14F-4D97-AF65-F5344CB8AC3E}">
        <p14:creationId xmlns:p14="http://schemas.microsoft.com/office/powerpoint/2010/main" val="1565175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imeglio-avocat.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copwatchnord-idf.or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lefigaro.fr/conjoncture/2016/10/19/20002-20161019ARTFIG00273-fonctionnaires-ce-que-proposent-les-candidats-a-la-primaire-de-la-droite.php"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copwatchnord-idf.or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avocat@arnaud-dimeglio.com" TargetMode="External"/><Relationship Id="rId2" Type="http://schemas.openxmlformats.org/officeDocument/2006/relationships/hyperlink" Target="https://dimeglio-avocat.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alpha val="2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86685" y="575733"/>
            <a:ext cx="10515600" cy="5093547"/>
          </a:xfrm>
        </p:spPr>
        <p:txBody>
          <a:bodyPr>
            <a:normAutofit lnSpcReduction="10000"/>
          </a:bodyPr>
          <a:lstStyle/>
          <a:p>
            <a:pPr marL="0" indent="0" algn="ctr">
              <a:spcAft>
                <a:spcPts val="0"/>
              </a:spcAft>
              <a:buNone/>
            </a:pPr>
            <a:endParaRPr lang="fr-FR" sz="3600" b="1" dirty="0"/>
          </a:p>
          <a:p>
            <a:pPr marL="0" indent="0" algn="ctr">
              <a:buNone/>
            </a:pPr>
            <a:r>
              <a:rPr lang="fr-FR" sz="3900" b="1" dirty="0">
                <a:effectLst/>
              </a:rPr>
              <a:t>CONTEXTE </a:t>
            </a:r>
            <a:r>
              <a:rPr lang="fr-FR" sz="3900" b="1" dirty="0" smtClean="0">
                <a:effectLst/>
              </a:rPr>
              <a:t>GÉNÉRAL </a:t>
            </a:r>
            <a:r>
              <a:rPr lang="fr-FR" sz="3900" b="1" dirty="0">
                <a:effectLst/>
              </a:rPr>
              <a:t>ET ENJEUX DE L’UTILISATION  DES OUTILS </a:t>
            </a:r>
            <a:r>
              <a:rPr lang="fr-FR" sz="3900" b="1" dirty="0" smtClean="0">
                <a:effectLst/>
              </a:rPr>
              <a:t>NUMÉRIQUES </a:t>
            </a:r>
            <a:endParaRPr lang="fr-FR" sz="3900" b="1" dirty="0">
              <a:effectLst/>
            </a:endParaRPr>
          </a:p>
          <a:p>
            <a:pPr marL="0" indent="0" algn="ctr">
              <a:buNone/>
            </a:pPr>
            <a:r>
              <a:rPr lang="fr-FR" sz="3200" b="1" dirty="0"/>
              <a:t>CDG 30 </a:t>
            </a:r>
          </a:p>
          <a:p>
            <a:pPr marL="0" indent="0" algn="ctr">
              <a:buNone/>
            </a:pPr>
            <a:r>
              <a:rPr lang="fr-FR" sz="3200" b="1" dirty="0"/>
              <a:t>NIMES </a:t>
            </a:r>
          </a:p>
          <a:p>
            <a:pPr marL="0" indent="0" algn="ctr">
              <a:buNone/>
            </a:pPr>
            <a:endParaRPr lang="fr-FR" sz="3200" dirty="0">
              <a:effectLst/>
            </a:endParaRPr>
          </a:p>
          <a:p>
            <a:pPr marL="0" indent="0" algn="ctr">
              <a:spcAft>
                <a:spcPts val="0"/>
              </a:spcAft>
              <a:buNone/>
            </a:pPr>
            <a:r>
              <a:rPr lang="fr-FR" sz="3200" b="1" dirty="0">
                <a:effectLst/>
              </a:rPr>
              <a:t>Par </a:t>
            </a:r>
            <a:r>
              <a:rPr lang="fr-FR" sz="3200" b="1" dirty="0"/>
              <a:t>Me Arnaud DIMEGLIO </a:t>
            </a:r>
          </a:p>
          <a:p>
            <a:pPr marL="0" indent="0" algn="ctr">
              <a:spcAft>
                <a:spcPts val="0"/>
              </a:spcAft>
              <a:buNone/>
            </a:pPr>
            <a:r>
              <a:rPr lang="fr-FR" sz="3200" b="1" dirty="0">
                <a:effectLst/>
              </a:rPr>
              <a:t>Avocat </a:t>
            </a:r>
          </a:p>
          <a:p>
            <a:pPr marL="0" indent="0" algn="ctr">
              <a:spcAft>
                <a:spcPts val="0"/>
              </a:spcAft>
              <a:buNone/>
            </a:pPr>
            <a:r>
              <a:rPr lang="fr-FR" sz="3200" b="1" dirty="0">
                <a:hlinkClick r:id="rId3"/>
              </a:rPr>
              <a:t>http://www.dimeglio-avocat.com</a:t>
            </a:r>
            <a:r>
              <a:rPr lang="fr-FR" sz="3200" b="1" dirty="0"/>
              <a:t> </a:t>
            </a:r>
            <a:endParaRPr lang="fr-FR" sz="3200" b="1" dirty="0">
              <a:effectLst/>
            </a:endParaRPr>
          </a:p>
          <a:p>
            <a:endParaRPr lang="fr-FR" dirty="0"/>
          </a:p>
        </p:txBody>
      </p:sp>
      <p:sp>
        <p:nvSpPr>
          <p:cNvPr id="2" name="Espace réservé de la date 1">
            <a:extLst>
              <a:ext uri="{FF2B5EF4-FFF2-40B4-BE49-F238E27FC236}">
                <a16:creationId xmlns:a16="http://schemas.microsoft.com/office/drawing/2014/main" id="{6D06F5F4-DE61-4ACB-B628-613DC996054F}"/>
              </a:ext>
            </a:extLst>
          </p:cNvPr>
          <p:cNvSpPr>
            <a:spLocks noGrp="1"/>
          </p:cNvSpPr>
          <p:nvPr>
            <p:ph type="dt" sz="half" idx="10"/>
          </p:nvPr>
        </p:nvSpPr>
        <p:spPr/>
        <p:txBody>
          <a:bodyPr/>
          <a:lstStyle/>
          <a:p>
            <a:fld id="{F24E1DD1-DA88-4EA7-BE28-DC1BBBB0E516}" type="datetime1">
              <a:rPr lang="fr-FR" smtClean="0"/>
              <a:t>16/11/2018</a:t>
            </a:fld>
            <a:endParaRPr lang="fr-FR"/>
          </a:p>
        </p:txBody>
      </p:sp>
      <p:sp>
        <p:nvSpPr>
          <p:cNvPr id="4" name="Espace réservé du pied de page 3">
            <a:extLst>
              <a:ext uri="{FF2B5EF4-FFF2-40B4-BE49-F238E27FC236}">
                <a16:creationId xmlns:a16="http://schemas.microsoft.com/office/drawing/2014/main" id="{B9C6336C-21F2-4C04-A19F-02AD080594E3}"/>
              </a:ext>
            </a:extLst>
          </p:cNvPr>
          <p:cNvSpPr>
            <a:spLocks noGrp="1"/>
          </p:cNvSpPr>
          <p:nvPr>
            <p:ph type="ftr" sz="quarter" idx="11"/>
          </p:nvPr>
        </p:nvSpPr>
        <p:spPr/>
        <p:txBody>
          <a:bodyPr/>
          <a:lstStyle/>
          <a:p>
            <a:r>
              <a:rPr lang="it-IT"/>
              <a:t>CDG 30 - Me Arnaud DIMEGLIO - 14.11.2018</a:t>
            </a:r>
            <a:endParaRPr lang="fr-FR"/>
          </a:p>
        </p:txBody>
      </p:sp>
      <p:sp>
        <p:nvSpPr>
          <p:cNvPr id="5" name="Espace réservé du numéro de diapositive 4">
            <a:extLst>
              <a:ext uri="{FF2B5EF4-FFF2-40B4-BE49-F238E27FC236}">
                <a16:creationId xmlns:a16="http://schemas.microsoft.com/office/drawing/2014/main" id="{963F243E-C0CD-4F4B-BB0D-2CD364E3B022}"/>
              </a:ext>
            </a:extLst>
          </p:cNvPr>
          <p:cNvSpPr>
            <a:spLocks noGrp="1"/>
          </p:cNvSpPr>
          <p:nvPr>
            <p:ph type="sldNum" sz="quarter" idx="12"/>
          </p:nvPr>
        </p:nvSpPr>
        <p:spPr/>
        <p:txBody>
          <a:bodyPr/>
          <a:lstStyle/>
          <a:p>
            <a:fld id="{DEBEAB55-672D-43D3-9127-E4078D1BB625}" type="slidenum">
              <a:rPr lang="fr-FR" smtClean="0"/>
              <a:t>1</a:t>
            </a:fld>
            <a:endParaRPr lang="fr-FR"/>
          </a:p>
        </p:txBody>
      </p:sp>
    </p:spTree>
    <p:extLst>
      <p:ext uri="{BB962C8B-B14F-4D97-AF65-F5344CB8AC3E}">
        <p14:creationId xmlns:p14="http://schemas.microsoft.com/office/powerpoint/2010/main" val="3754796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alpha val="2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328286"/>
            <a:ext cx="10515600" cy="5293895"/>
          </a:xfrm>
        </p:spPr>
        <p:txBody>
          <a:bodyPr>
            <a:normAutofit fontScale="92500" lnSpcReduction="20000"/>
          </a:bodyPr>
          <a:lstStyle/>
          <a:p>
            <a:pPr marL="0" indent="0">
              <a:buNone/>
            </a:pPr>
            <a:endParaRPr lang="fr-FR" dirty="0"/>
          </a:p>
          <a:p>
            <a:pPr fontAlgn="base">
              <a:buFont typeface="Wingdings" panose="05000000000000000000" pitchFamily="2" charset="2"/>
              <a:buChar char="ü"/>
            </a:pPr>
            <a:r>
              <a:rPr lang="fr-FR" b="1" dirty="0"/>
              <a:t>Article 10 de la CEDH relatif à la liberté d’expression </a:t>
            </a:r>
            <a:endParaRPr lang="fr-FR" dirty="0"/>
          </a:p>
          <a:p>
            <a:pPr algn="just" fontAlgn="base"/>
            <a:r>
              <a:rPr lang="fr-FR" dirty="0"/>
              <a:t>« </a:t>
            </a:r>
            <a:r>
              <a:rPr lang="fr-FR" i="1" dirty="0"/>
              <a:t>1. Toute personne a </a:t>
            </a:r>
            <a:r>
              <a:rPr lang="fr-FR" b="1" i="1" dirty="0"/>
              <a:t>droit</a:t>
            </a:r>
            <a:r>
              <a:rPr lang="fr-FR" i="1" dirty="0"/>
              <a:t> à la liberté d’expression. Ce droit comprend la liberté d’opinion et la liberté de recevoir ou de communiquer des informations ou des idées sans qu’il puisse y avoir ingérence d’autorités publiques et sans considération de frontière. Le présent article n’empêche pas les Etats de soumettre les entreprises de radiodiffusion, de cinéma ou de télévision à un régime d’autorisations.</a:t>
            </a:r>
            <a:endParaRPr lang="fr-FR" dirty="0"/>
          </a:p>
          <a:p>
            <a:pPr algn="just" fontAlgn="base"/>
            <a:r>
              <a:rPr lang="fr-FR" i="1" dirty="0"/>
              <a:t> 2. L’exercice de ces libertés comportant des </a:t>
            </a:r>
            <a:r>
              <a:rPr lang="fr-FR" b="1" i="1" dirty="0"/>
              <a:t>devoirs</a:t>
            </a:r>
            <a:r>
              <a:rPr lang="fr-FR" i="1" dirty="0"/>
              <a:t> et des responsabilités peut être soumis à certaines formalités, conditions, restrictions ou sanctions prévues par la loi, qui constituent des mesures </a:t>
            </a:r>
            <a:r>
              <a:rPr lang="fr-FR" b="1" i="1" dirty="0"/>
              <a:t>nécessaires</a:t>
            </a:r>
            <a:r>
              <a:rPr lang="fr-FR" i="1" dirty="0"/>
              <a:t>, dans une société démocratique, à la sécurité nationale, à l’intégrité territoriale ou à la sûreté publique, à la défense de l’ordre et à la prévention du crime, à la protection de la santé ou de la morale, à la protection de la </a:t>
            </a:r>
            <a:r>
              <a:rPr lang="fr-FR" b="1" i="1" dirty="0"/>
              <a:t>réputation</a:t>
            </a:r>
            <a:r>
              <a:rPr lang="fr-FR" i="1" dirty="0"/>
              <a:t> ou </a:t>
            </a:r>
            <a:r>
              <a:rPr lang="fr-FR" b="1" i="1" dirty="0"/>
              <a:t>des droits d’autrui</a:t>
            </a:r>
            <a:r>
              <a:rPr lang="fr-FR" i="1" dirty="0"/>
              <a:t>, pour empêcher la divulgation d’informations confidentielles ou pour garantir l’autorité et l’impartialité du pouvoir judiciaire</a:t>
            </a:r>
            <a:r>
              <a:rPr lang="fr-FR" dirty="0"/>
              <a:t> ».</a:t>
            </a:r>
          </a:p>
          <a:p>
            <a:pPr marL="0" indent="0">
              <a:buNone/>
            </a:pPr>
            <a:endParaRPr lang="fr-FR" dirty="0"/>
          </a:p>
        </p:txBody>
      </p:sp>
      <p:sp>
        <p:nvSpPr>
          <p:cNvPr id="4" name="Titre 1"/>
          <p:cNvSpPr>
            <a:spLocks noGrp="1"/>
          </p:cNvSpPr>
          <p:nvPr>
            <p:ph type="title"/>
          </p:nvPr>
        </p:nvSpPr>
        <p:spPr>
          <a:xfrm>
            <a:off x="838200" y="365125"/>
            <a:ext cx="10515600" cy="1168253"/>
          </a:xfrm>
        </p:spPr>
        <p:txBody>
          <a:bodyPr>
            <a:normAutofit/>
          </a:bodyPr>
          <a:lstStyle/>
          <a:p>
            <a:pPr algn="ctr"/>
            <a:r>
              <a:rPr lang="fr-FR" b="1" u="sng" dirty="0">
                <a:latin typeface="Times New Roman" panose="02020603050405020304" pitchFamily="18" charset="0"/>
                <a:cs typeface="Times New Roman" panose="02020603050405020304" pitchFamily="18" charset="0"/>
              </a:rPr>
              <a:t>LIBERTE D’EXPRESSION</a:t>
            </a:r>
            <a:endParaRPr lang="fr-FR" dirty="0"/>
          </a:p>
        </p:txBody>
      </p:sp>
      <p:sp>
        <p:nvSpPr>
          <p:cNvPr id="2" name="Espace réservé de la date 1">
            <a:extLst>
              <a:ext uri="{FF2B5EF4-FFF2-40B4-BE49-F238E27FC236}">
                <a16:creationId xmlns:a16="http://schemas.microsoft.com/office/drawing/2014/main" id="{B8278C63-5504-4C42-B88B-7078641F5C84}"/>
              </a:ext>
            </a:extLst>
          </p:cNvPr>
          <p:cNvSpPr>
            <a:spLocks noGrp="1"/>
          </p:cNvSpPr>
          <p:nvPr>
            <p:ph type="dt" sz="half" idx="10"/>
          </p:nvPr>
        </p:nvSpPr>
        <p:spPr/>
        <p:txBody>
          <a:bodyPr/>
          <a:lstStyle/>
          <a:p>
            <a:fld id="{7E2B5D84-6A93-4E13-9F95-2C6BFB68DB13}" type="datetime1">
              <a:rPr lang="fr-FR" smtClean="0"/>
              <a:t>16/11/2018</a:t>
            </a:fld>
            <a:endParaRPr lang="fr-FR"/>
          </a:p>
        </p:txBody>
      </p:sp>
      <p:sp>
        <p:nvSpPr>
          <p:cNvPr id="5" name="Espace réservé du pied de page 4">
            <a:extLst>
              <a:ext uri="{FF2B5EF4-FFF2-40B4-BE49-F238E27FC236}">
                <a16:creationId xmlns:a16="http://schemas.microsoft.com/office/drawing/2014/main" id="{3256F59D-53F8-4FBC-9481-639D5E48643A}"/>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9DDB2D75-85B6-44EA-9618-09D0479BCBD2}"/>
              </a:ext>
            </a:extLst>
          </p:cNvPr>
          <p:cNvSpPr>
            <a:spLocks noGrp="1"/>
          </p:cNvSpPr>
          <p:nvPr>
            <p:ph type="sldNum" sz="quarter" idx="12"/>
          </p:nvPr>
        </p:nvSpPr>
        <p:spPr/>
        <p:txBody>
          <a:bodyPr/>
          <a:lstStyle/>
          <a:p>
            <a:fld id="{DEBEAB55-672D-43D3-9127-E4078D1BB625}" type="slidenum">
              <a:rPr lang="fr-FR" smtClean="0"/>
              <a:t>10</a:t>
            </a:fld>
            <a:endParaRPr lang="fr-FR"/>
          </a:p>
        </p:txBody>
      </p:sp>
    </p:spTree>
    <p:extLst>
      <p:ext uri="{BB962C8B-B14F-4D97-AF65-F5344CB8AC3E}">
        <p14:creationId xmlns:p14="http://schemas.microsoft.com/office/powerpoint/2010/main" val="1351105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marL="0" indent="0">
              <a:buNone/>
            </a:pPr>
            <a:endParaRPr lang="fr-FR" dirty="0"/>
          </a:p>
          <a:p>
            <a:pPr>
              <a:buFont typeface="Wingdings" panose="05000000000000000000" pitchFamily="2" charset="2"/>
              <a:buChar char="ü"/>
            </a:pPr>
            <a:r>
              <a:rPr lang="fr-FR" b="1" dirty="0"/>
              <a:t>Loi n° 83-634 du 13 juillet 1983 portant droits et obligations des fonctionnaires. Loi dite loi Le </a:t>
            </a:r>
            <a:r>
              <a:rPr lang="fr-FR" b="1" dirty="0" err="1"/>
              <a:t>Pors</a:t>
            </a:r>
            <a:endParaRPr lang="fr-FR" b="1" dirty="0"/>
          </a:p>
          <a:p>
            <a:pPr marL="0" indent="0">
              <a:buNone/>
            </a:pPr>
            <a:endParaRPr lang="fr-FR" dirty="0"/>
          </a:p>
          <a:p>
            <a:pPr marL="0" indent="0">
              <a:buNone/>
            </a:pPr>
            <a:r>
              <a:rPr lang="fr-FR" dirty="0"/>
              <a:t>Article 6 : La liberté d'opinion est garantie aux fonctionnaires. </a:t>
            </a:r>
          </a:p>
          <a:p>
            <a:pPr marL="0" indent="0">
              <a:buNone/>
            </a:pPr>
            <a:endParaRPr lang="fr-FR" dirty="0"/>
          </a:p>
          <a:p>
            <a:pPr>
              <a:buFontTx/>
              <a:buChar char="-"/>
            </a:pPr>
            <a:r>
              <a:rPr lang="fr-FR" dirty="0"/>
              <a:t>Devoir de réserve</a:t>
            </a:r>
          </a:p>
          <a:p>
            <a:pPr>
              <a:buFontTx/>
              <a:buChar char="-"/>
            </a:pPr>
            <a:r>
              <a:rPr lang="fr-FR" dirty="0"/>
              <a:t>Discrétion professionnelle </a:t>
            </a:r>
          </a:p>
          <a:p>
            <a:pPr>
              <a:buFontTx/>
              <a:buChar char="-"/>
            </a:pPr>
            <a:r>
              <a:rPr lang="fr-FR" dirty="0"/>
              <a:t>Secret professionnel </a:t>
            </a:r>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Times New Roman" panose="02020603050405020304" pitchFamily="18" charset="0"/>
                <a:cs typeface="Times New Roman" panose="02020603050405020304" pitchFamily="18" charset="0"/>
              </a:rPr>
              <a:t>LIBERTE D’EXPRESSION</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2A295528-5415-4CCB-9AE6-8D5A523EBA83}"/>
              </a:ext>
            </a:extLst>
          </p:cNvPr>
          <p:cNvSpPr>
            <a:spLocks noGrp="1"/>
          </p:cNvSpPr>
          <p:nvPr>
            <p:ph type="dt" sz="half" idx="10"/>
          </p:nvPr>
        </p:nvSpPr>
        <p:spPr/>
        <p:txBody>
          <a:bodyPr/>
          <a:lstStyle/>
          <a:p>
            <a:fld id="{C2C408DD-401B-49D9-BA1A-718E891B5856}" type="datetime1">
              <a:rPr lang="fr-FR" smtClean="0"/>
              <a:t>16/11/2018</a:t>
            </a:fld>
            <a:endParaRPr lang="fr-FR"/>
          </a:p>
        </p:txBody>
      </p:sp>
      <p:sp>
        <p:nvSpPr>
          <p:cNvPr id="5" name="Espace réservé du pied de page 4">
            <a:extLst>
              <a:ext uri="{FF2B5EF4-FFF2-40B4-BE49-F238E27FC236}">
                <a16:creationId xmlns:a16="http://schemas.microsoft.com/office/drawing/2014/main" id="{C765F0D2-3682-42C2-9D9B-38585E87D067}"/>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02E4381B-D4C9-475F-855C-E44F447966AC}"/>
              </a:ext>
            </a:extLst>
          </p:cNvPr>
          <p:cNvSpPr>
            <a:spLocks noGrp="1"/>
          </p:cNvSpPr>
          <p:nvPr>
            <p:ph type="sldNum" sz="quarter" idx="12"/>
          </p:nvPr>
        </p:nvSpPr>
        <p:spPr/>
        <p:txBody>
          <a:bodyPr/>
          <a:lstStyle/>
          <a:p>
            <a:fld id="{DEBEAB55-672D-43D3-9127-E4078D1BB625}" type="slidenum">
              <a:rPr lang="fr-FR" smtClean="0"/>
              <a:t>11</a:t>
            </a:fld>
            <a:endParaRPr lang="fr-FR"/>
          </a:p>
        </p:txBody>
      </p:sp>
    </p:spTree>
    <p:extLst>
      <p:ext uri="{BB962C8B-B14F-4D97-AF65-F5344CB8AC3E}">
        <p14:creationId xmlns:p14="http://schemas.microsoft.com/office/powerpoint/2010/main" val="3115395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marL="0" indent="0">
              <a:buNone/>
            </a:pPr>
            <a:endParaRPr lang="fr-FR" dirty="0"/>
          </a:p>
          <a:p>
            <a:pPr>
              <a:buFont typeface="Wingdings" panose="05000000000000000000" pitchFamily="2" charset="2"/>
              <a:buChar char="ü"/>
            </a:pPr>
            <a:r>
              <a:rPr lang="fr-FR" u="sng" dirty="0"/>
              <a:t>Article 29 alinéa 1 de la loi de 1881 </a:t>
            </a:r>
          </a:p>
          <a:p>
            <a:pPr marL="0" indent="0">
              <a:buNone/>
            </a:pPr>
            <a:endParaRPr lang="fr-FR" dirty="0"/>
          </a:p>
          <a:p>
            <a:pPr marL="0" indent="0" algn="just">
              <a:buNone/>
            </a:pPr>
            <a:r>
              <a:rPr lang="fr-FR" i="1" dirty="0"/>
              <a:t>Toute allégation ou imputation d’un </a:t>
            </a:r>
            <a:r>
              <a:rPr lang="fr-FR" b="1" i="1" dirty="0"/>
              <a:t>fait</a:t>
            </a:r>
            <a:r>
              <a:rPr lang="fr-FR" i="1" dirty="0"/>
              <a:t> qui porte atteinte à l’honneur ou à la considération de la personne ou du corps auquel le fait est imputé est une </a:t>
            </a:r>
            <a:r>
              <a:rPr lang="fr-FR" b="1" i="1" dirty="0"/>
              <a:t>diffamation</a:t>
            </a:r>
            <a:r>
              <a:rPr lang="fr-FR" i="1" dirty="0"/>
              <a:t>. La publication directe ou par voie de reproduction de cette allégation ou de cette imputation est punissable, même si elle est faite sous forme dubitative ou si elle vise une personne ou un corps non expressément nommés, mais dont l’identification est rendue possible par les termes des discours, cris, menaces, écrits ou imprimés, placards ou affiches incriminés</a:t>
            </a: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dirty="0"/>
              <a:t> </a:t>
            </a:r>
            <a:br>
              <a:rPr lang="fr-FR" dirty="0"/>
            </a:br>
            <a:endParaRPr lang="fr-FR" dirty="0"/>
          </a:p>
        </p:txBody>
      </p:sp>
      <p:sp>
        <p:nvSpPr>
          <p:cNvPr id="2" name="Espace réservé de la date 1">
            <a:extLst>
              <a:ext uri="{FF2B5EF4-FFF2-40B4-BE49-F238E27FC236}">
                <a16:creationId xmlns:a16="http://schemas.microsoft.com/office/drawing/2014/main" id="{F5D124F8-07E1-4167-B4D7-FE595D34842A}"/>
              </a:ext>
            </a:extLst>
          </p:cNvPr>
          <p:cNvSpPr>
            <a:spLocks noGrp="1"/>
          </p:cNvSpPr>
          <p:nvPr>
            <p:ph type="dt" sz="half" idx="10"/>
          </p:nvPr>
        </p:nvSpPr>
        <p:spPr/>
        <p:txBody>
          <a:bodyPr/>
          <a:lstStyle/>
          <a:p>
            <a:fld id="{DF6AA1BD-D341-40ED-85E8-249A88818521}" type="datetime1">
              <a:rPr lang="fr-FR" smtClean="0"/>
              <a:t>16/11/2018</a:t>
            </a:fld>
            <a:endParaRPr lang="fr-FR"/>
          </a:p>
        </p:txBody>
      </p:sp>
      <p:sp>
        <p:nvSpPr>
          <p:cNvPr id="5" name="Espace réservé du pied de page 4">
            <a:extLst>
              <a:ext uri="{FF2B5EF4-FFF2-40B4-BE49-F238E27FC236}">
                <a16:creationId xmlns:a16="http://schemas.microsoft.com/office/drawing/2014/main" id="{C32B5F42-7A9F-41DC-9F91-929CAF0D0F5A}"/>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E095295C-2B00-4F2B-9684-5E721DF0C0B1}"/>
              </a:ext>
            </a:extLst>
          </p:cNvPr>
          <p:cNvSpPr>
            <a:spLocks noGrp="1"/>
          </p:cNvSpPr>
          <p:nvPr>
            <p:ph type="sldNum" sz="quarter" idx="12"/>
          </p:nvPr>
        </p:nvSpPr>
        <p:spPr/>
        <p:txBody>
          <a:bodyPr/>
          <a:lstStyle/>
          <a:p>
            <a:fld id="{DEBEAB55-672D-43D3-9127-E4078D1BB625}" type="slidenum">
              <a:rPr lang="fr-FR" smtClean="0"/>
              <a:t>12</a:t>
            </a:fld>
            <a:endParaRPr lang="fr-FR"/>
          </a:p>
        </p:txBody>
      </p:sp>
    </p:spTree>
    <p:extLst>
      <p:ext uri="{BB962C8B-B14F-4D97-AF65-F5344CB8AC3E}">
        <p14:creationId xmlns:p14="http://schemas.microsoft.com/office/powerpoint/2010/main" val="1639786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marL="0" indent="0">
              <a:buNone/>
            </a:pPr>
            <a:r>
              <a:rPr lang="fr-FR" u="sng" dirty="0"/>
              <a:t>Conditions </a:t>
            </a:r>
          </a:p>
          <a:p>
            <a:pPr marL="0" indent="0">
              <a:buNone/>
            </a:pPr>
            <a:endParaRPr lang="fr-FR" dirty="0"/>
          </a:p>
          <a:p>
            <a:pPr>
              <a:buFont typeface="Wingdings" panose="05000000000000000000" pitchFamily="2" charset="2"/>
              <a:buChar char="ü"/>
            </a:pPr>
            <a:r>
              <a:rPr lang="fr-FR" dirty="0"/>
              <a:t>Faits précis </a:t>
            </a:r>
          </a:p>
          <a:p>
            <a:pPr>
              <a:buFont typeface="Wingdings" panose="05000000000000000000" pitchFamily="2" charset="2"/>
              <a:buChar char="ü"/>
            </a:pPr>
            <a:r>
              <a:rPr lang="fr-FR" dirty="0"/>
              <a:t> Atteinte à l’honneur et à la considération </a:t>
            </a:r>
          </a:p>
          <a:p>
            <a:pPr>
              <a:buFont typeface="Wingdings" panose="05000000000000000000" pitchFamily="2" charset="2"/>
              <a:buChar char="ü"/>
            </a:pPr>
            <a:r>
              <a:rPr lang="fr-FR" dirty="0"/>
              <a:t> par voie d’affirmation ou d’insinuation </a:t>
            </a:r>
          </a:p>
          <a:p>
            <a:pPr marL="0" indent="0">
              <a:buNone/>
            </a:pPr>
            <a:endParaRPr lang="fr-FR" dirty="0"/>
          </a:p>
          <a:p>
            <a:pPr marL="0" indent="0">
              <a:buNone/>
            </a:pPr>
            <a:r>
              <a:rPr lang="fr-FR" u="sng" dirty="0"/>
              <a:t>Défense :</a:t>
            </a:r>
          </a:p>
          <a:p>
            <a:pPr marL="0" indent="0">
              <a:buNone/>
            </a:pPr>
            <a:endParaRPr lang="fr-FR" dirty="0"/>
          </a:p>
          <a:p>
            <a:pPr>
              <a:buFont typeface="Wingdings" panose="05000000000000000000" pitchFamily="2" charset="2"/>
              <a:buChar char="ü"/>
            </a:pPr>
            <a:r>
              <a:rPr lang="fr-FR" dirty="0"/>
              <a:t> bonne foi </a:t>
            </a:r>
          </a:p>
          <a:p>
            <a:pPr>
              <a:buFont typeface="Wingdings" panose="05000000000000000000" pitchFamily="2" charset="2"/>
              <a:buChar char="ü"/>
            </a:pPr>
            <a:r>
              <a:rPr lang="fr-FR" dirty="0"/>
              <a:t> exception de vérité </a:t>
            </a:r>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u="sng" dirty="0"/>
              <a:t> </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096B1346-CD83-43B2-A876-D05669412B42}"/>
              </a:ext>
            </a:extLst>
          </p:cNvPr>
          <p:cNvSpPr>
            <a:spLocks noGrp="1"/>
          </p:cNvSpPr>
          <p:nvPr>
            <p:ph type="dt" sz="half" idx="10"/>
          </p:nvPr>
        </p:nvSpPr>
        <p:spPr/>
        <p:txBody>
          <a:bodyPr/>
          <a:lstStyle/>
          <a:p>
            <a:fld id="{3D186125-5F0D-4DED-90FA-AD75991C87F6}" type="datetime1">
              <a:rPr lang="fr-FR" smtClean="0"/>
              <a:t>16/11/2018</a:t>
            </a:fld>
            <a:endParaRPr lang="fr-FR"/>
          </a:p>
        </p:txBody>
      </p:sp>
      <p:sp>
        <p:nvSpPr>
          <p:cNvPr id="5" name="Espace réservé du pied de page 4">
            <a:extLst>
              <a:ext uri="{FF2B5EF4-FFF2-40B4-BE49-F238E27FC236}">
                <a16:creationId xmlns:a16="http://schemas.microsoft.com/office/drawing/2014/main" id="{B92E07CF-57FD-400A-BC8F-183834B5284D}"/>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43FD8B66-71C2-4D29-ADC0-E1E38491202E}"/>
              </a:ext>
            </a:extLst>
          </p:cNvPr>
          <p:cNvSpPr>
            <a:spLocks noGrp="1"/>
          </p:cNvSpPr>
          <p:nvPr>
            <p:ph type="sldNum" sz="quarter" idx="12"/>
          </p:nvPr>
        </p:nvSpPr>
        <p:spPr/>
        <p:txBody>
          <a:bodyPr/>
          <a:lstStyle/>
          <a:p>
            <a:fld id="{DEBEAB55-672D-43D3-9127-E4078D1BB625}" type="slidenum">
              <a:rPr lang="fr-FR" smtClean="0"/>
              <a:t>13</a:t>
            </a:fld>
            <a:endParaRPr lang="fr-FR"/>
          </a:p>
        </p:txBody>
      </p:sp>
    </p:spTree>
    <p:extLst>
      <p:ext uri="{BB962C8B-B14F-4D97-AF65-F5344CB8AC3E}">
        <p14:creationId xmlns:p14="http://schemas.microsoft.com/office/powerpoint/2010/main" val="3398440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a:buFont typeface="Wingdings" panose="05000000000000000000" pitchFamily="2" charset="2"/>
              <a:buChar char="ü"/>
            </a:pPr>
            <a:r>
              <a:rPr lang="fr-FR" b="1" u="sng" dirty="0"/>
              <a:t>Procédure : </a:t>
            </a:r>
          </a:p>
          <a:p>
            <a:pPr marL="0" indent="0">
              <a:buNone/>
            </a:pPr>
            <a:endParaRPr lang="fr-FR" b="1" u="sng" dirty="0"/>
          </a:p>
          <a:p>
            <a:pPr marL="1371600" lvl="3" indent="0">
              <a:buNone/>
            </a:pPr>
            <a:r>
              <a:rPr lang="fr-FR" sz="2800" b="1" u="sng" dirty="0"/>
              <a:t>Prescription </a:t>
            </a:r>
          </a:p>
          <a:p>
            <a:pPr lvl="3">
              <a:buFontTx/>
              <a:buChar char="-"/>
            </a:pPr>
            <a:r>
              <a:rPr lang="fr-FR" sz="2800" dirty="0"/>
              <a:t>3 mois </a:t>
            </a:r>
          </a:p>
          <a:p>
            <a:pPr lvl="3">
              <a:buFontTx/>
              <a:buChar char="-"/>
            </a:pPr>
            <a:r>
              <a:rPr lang="fr-FR" sz="2800" b="1" dirty="0"/>
              <a:t> </a:t>
            </a:r>
            <a:r>
              <a:rPr lang="fr-FR" sz="2800" dirty="0"/>
              <a:t>à compter de la publication </a:t>
            </a:r>
          </a:p>
          <a:p>
            <a:pPr marL="1371600" lvl="3" indent="0">
              <a:buNone/>
            </a:pPr>
            <a:r>
              <a:rPr lang="fr-FR" sz="2800" b="1" u="sng" dirty="0"/>
              <a:t> </a:t>
            </a:r>
          </a:p>
          <a:p>
            <a:pPr marL="1371600" lvl="3" indent="0">
              <a:buNone/>
            </a:pPr>
            <a:r>
              <a:rPr lang="fr-FR" sz="2800" b="1" u="sng" dirty="0"/>
              <a:t>Nullité </a:t>
            </a:r>
          </a:p>
          <a:p>
            <a:pPr lvl="3">
              <a:buFontTx/>
              <a:buChar char="-"/>
            </a:pPr>
            <a:r>
              <a:rPr lang="fr-FR" sz="2800" dirty="0"/>
              <a:t>Élection de domicile </a:t>
            </a:r>
          </a:p>
          <a:p>
            <a:pPr lvl="3">
              <a:buFontTx/>
              <a:buChar char="-"/>
            </a:pPr>
            <a:r>
              <a:rPr lang="fr-FR" sz="2800" dirty="0"/>
              <a:t>Notification au Procureur </a:t>
            </a:r>
          </a:p>
          <a:p>
            <a:pPr lvl="3">
              <a:buFontTx/>
              <a:buChar char="-"/>
            </a:pPr>
            <a:r>
              <a:rPr lang="fr-FR" sz="2800" dirty="0"/>
              <a:t>Qualification  </a:t>
            </a:r>
          </a:p>
          <a:p>
            <a:pPr>
              <a:buFontTx/>
              <a:buChar char="-"/>
            </a:pPr>
            <a:endParaRPr lang="fr-FR" b="1" u="sng"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dirty="0"/>
              <a:t> </a:t>
            </a:r>
            <a:br>
              <a:rPr lang="fr-FR" dirty="0"/>
            </a:br>
            <a:endParaRPr lang="fr-FR" dirty="0"/>
          </a:p>
        </p:txBody>
      </p:sp>
      <p:sp>
        <p:nvSpPr>
          <p:cNvPr id="2" name="Espace réservé de la date 1">
            <a:extLst>
              <a:ext uri="{FF2B5EF4-FFF2-40B4-BE49-F238E27FC236}">
                <a16:creationId xmlns:a16="http://schemas.microsoft.com/office/drawing/2014/main" id="{69520D30-3466-41B0-ADCB-7BC5676BE2BD}"/>
              </a:ext>
            </a:extLst>
          </p:cNvPr>
          <p:cNvSpPr>
            <a:spLocks noGrp="1"/>
          </p:cNvSpPr>
          <p:nvPr>
            <p:ph type="dt" sz="half" idx="10"/>
          </p:nvPr>
        </p:nvSpPr>
        <p:spPr/>
        <p:txBody>
          <a:bodyPr/>
          <a:lstStyle/>
          <a:p>
            <a:fld id="{1FD9E373-CF7F-4536-A1F7-AD12BAF534EE}" type="datetime1">
              <a:rPr lang="fr-FR" smtClean="0"/>
              <a:t>16/11/2018</a:t>
            </a:fld>
            <a:endParaRPr lang="fr-FR"/>
          </a:p>
        </p:txBody>
      </p:sp>
      <p:sp>
        <p:nvSpPr>
          <p:cNvPr id="5" name="Espace réservé du pied de page 4">
            <a:extLst>
              <a:ext uri="{FF2B5EF4-FFF2-40B4-BE49-F238E27FC236}">
                <a16:creationId xmlns:a16="http://schemas.microsoft.com/office/drawing/2014/main" id="{2B53B077-35DA-439C-9E39-8BC286EEA290}"/>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99544A25-EE4A-4B4B-B741-C0F4F0251986}"/>
              </a:ext>
            </a:extLst>
          </p:cNvPr>
          <p:cNvSpPr>
            <a:spLocks noGrp="1"/>
          </p:cNvSpPr>
          <p:nvPr>
            <p:ph type="sldNum" sz="quarter" idx="12"/>
          </p:nvPr>
        </p:nvSpPr>
        <p:spPr/>
        <p:txBody>
          <a:bodyPr/>
          <a:lstStyle/>
          <a:p>
            <a:fld id="{DEBEAB55-672D-43D3-9127-E4078D1BB625}" type="slidenum">
              <a:rPr lang="fr-FR" smtClean="0"/>
              <a:t>14</a:t>
            </a:fld>
            <a:endParaRPr lang="fr-FR"/>
          </a:p>
        </p:txBody>
      </p:sp>
    </p:spTree>
    <p:extLst>
      <p:ext uri="{BB962C8B-B14F-4D97-AF65-F5344CB8AC3E}">
        <p14:creationId xmlns:p14="http://schemas.microsoft.com/office/powerpoint/2010/main" val="2403635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a:buFont typeface="Wingdings" panose="05000000000000000000" pitchFamily="2" charset="2"/>
              <a:buChar char="ü"/>
            </a:pPr>
            <a:r>
              <a:rPr lang="fr-FR" b="1" u="sng" dirty="0"/>
              <a:t>CAS DE DIFFAMATION </a:t>
            </a:r>
          </a:p>
          <a:p>
            <a:pPr marL="0" indent="0">
              <a:buNone/>
            </a:pPr>
            <a:endParaRPr lang="fr-FR" u="sng" dirty="0"/>
          </a:p>
          <a:p>
            <a:r>
              <a:rPr lang="fr-FR" u="sng" dirty="0"/>
              <a:t>Diffamation envers </a:t>
            </a:r>
            <a:r>
              <a:rPr lang="fr-FR" dirty="0"/>
              <a:t>:</a:t>
            </a:r>
          </a:p>
          <a:p>
            <a:pPr marL="0" indent="0">
              <a:buNone/>
            </a:pPr>
            <a:r>
              <a:rPr lang="fr-FR" dirty="0"/>
              <a:t>-les cours, les tribunaux, les armées de terre, de mer ou de l'air, les </a:t>
            </a:r>
            <a:r>
              <a:rPr lang="fr-FR" b="1" dirty="0"/>
              <a:t>corps constitués </a:t>
            </a:r>
            <a:r>
              <a:rPr lang="fr-FR" dirty="0"/>
              <a:t>et </a:t>
            </a:r>
          </a:p>
          <a:p>
            <a:pPr marL="0" indent="0">
              <a:buNone/>
            </a:pPr>
            <a:r>
              <a:rPr lang="fr-FR" dirty="0"/>
              <a:t>- les </a:t>
            </a:r>
            <a:r>
              <a:rPr lang="fr-FR" b="1" dirty="0"/>
              <a:t>administrations publiques</a:t>
            </a:r>
            <a:r>
              <a:rPr lang="fr-FR" dirty="0"/>
              <a:t>. </a:t>
            </a:r>
          </a:p>
          <a:p>
            <a:pPr marL="0" indent="0">
              <a:buNone/>
            </a:pPr>
            <a:r>
              <a:rPr lang="fr-FR" dirty="0"/>
              <a:t>(article 30)</a:t>
            </a:r>
          </a:p>
          <a:p>
            <a:pPr marL="0" indent="0">
              <a:buNone/>
            </a:pPr>
            <a:endParaRPr lang="fr-FR" dirty="0"/>
          </a:p>
          <a:p>
            <a:pPr marL="0" indent="0">
              <a:buNone/>
            </a:pPr>
            <a:r>
              <a:rPr lang="fr-FR" dirty="0"/>
              <a:t>Amende de </a:t>
            </a:r>
            <a:r>
              <a:rPr lang="fr-FR" b="1" dirty="0"/>
              <a:t>45 000 euros</a:t>
            </a:r>
            <a:endParaRPr lang="fr-FR" dirty="0"/>
          </a:p>
          <a:p>
            <a:pPr marL="0" indent="0">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F81D890A-F57C-4713-A231-01944FF22C96}"/>
              </a:ext>
            </a:extLst>
          </p:cNvPr>
          <p:cNvSpPr>
            <a:spLocks noGrp="1"/>
          </p:cNvSpPr>
          <p:nvPr>
            <p:ph type="dt" sz="half" idx="10"/>
          </p:nvPr>
        </p:nvSpPr>
        <p:spPr/>
        <p:txBody>
          <a:bodyPr/>
          <a:lstStyle/>
          <a:p>
            <a:fld id="{E2F33E08-E578-47B5-989F-1965F58CFD9A}" type="datetime1">
              <a:rPr lang="fr-FR" smtClean="0"/>
              <a:t>16/11/2018</a:t>
            </a:fld>
            <a:endParaRPr lang="fr-FR"/>
          </a:p>
        </p:txBody>
      </p:sp>
      <p:sp>
        <p:nvSpPr>
          <p:cNvPr id="5" name="Espace réservé du pied de page 4">
            <a:extLst>
              <a:ext uri="{FF2B5EF4-FFF2-40B4-BE49-F238E27FC236}">
                <a16:creationId xmlns:a16="http://schemas.microsoft.com/office/drawing/2014/main" id="{FC127F8F-35D6-4361-8F11-9869FAD3E367}"/>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0F082EFA-FE15-4CED-8B16-450174223D95}"/>
              </a:ext>
            </a:extLst>
          </p:cNvPr>
          <p:cNvSpPr>
            <a:spLocks noGrp="1"/>
          </p:cNvSpPr>
          <p:nvPr>
            <p:ph type="sldNum" sz="quarter" idx="12"/>
          </p:nvPr>
        </p:nvSpPr>
        <p:spPr/>
        <p:txBody>
          <a:bodyPr/>
          <a:lstStyle/>
          <a:p>
            <a:fld id="{DEBEAB55-672D-43D3-9127-E4078D1BB625}" type="slidenum">
              <a:rPr lang="fr-FR" smtClean="0"/>
              <a:t>15</a:t>
            </a:fld>
            <a:endParaRPr lang="fr-FR"/>
          </a:p>
        </p:txBody>
      </p:sp>
    </p:spTree>
    <p:extLst>
      <p:ext uri="{BB962C8B-B14F-4D97-AF65-F5344CB8AC3E}">
        <p14:creationId xmlns:p14="http://schemas.microsoft.com/office/powerpoint/2010/main" val="2107634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518615"/>
            <a:ext cx="10515600" cy="6339385"/>
          </a:xfrm>
        </p:spPr>
        <p:txBody>
          <a:bodyPr>
            <a:normAutofit/>
          </a:bodyPr>
          <a:lstStyle/>
          <a:p>
            <a:pPr marL="0" lvl="0" indent="0">
              <a:buNone/>
            </a:pPr>
            <a:endParaRPr lang="fr-FR" sz="1800" b="1" u="sng" dirty="0"/>
          </a:p>
          <a:p>
            <a:r>
              <a:rPr lang="fr-FR" sz="2300" b="1" u="sng" dirty="0"/>
              <a:t>Diffamation commise envers une administration publique</a:t>
            </a:r>
          </a:p>
          <a:p>
            <a:endParaRPr lang="fr-FR" sz="2300" dirty="0"/>
          </a:p>
          <a:p>
            <a:pPr marL="0" lvl="0" indent="0">
              <a:buNone/>
            </a:pPr>
            <a:r>
              <a:rPr lang="fr-FR" sz="2300" b="1" u="sng" dirty="0"/>
              <a:t>TGI Paris, 14 octobre 2011, </a:t>
            </a:r>
            <a:r>
              <a:rPr lang="fr-FR" sz="2300" b="1" i="1" u="sng" dirty="0"/>
              <a:t>Claude Guéant c/ Free et autres</a:t>
            </a:r>
            <a:r>
              <a:rPr lang="fr-FR" sz="2300" b="1" i="1" dirty="0"/>
              <a:t>.</a:t>
            </a:r>
            <a:endParaRPr lang="fr-FR" sz="2300" dirty="0"/>
          </a:p>
          <a:p>
            <a:pPr marL="0" indent="0" algn="just">
              <a:buNone/>
            </a:pPr>
            <a:r>
              <a:rPr lang="fr-FR" sz="2300" dirty="0"/>
              <a:t>Monsieur Claude Guéant, agissant en qualité de ministre de l’intérieur, de l’outre mer, des collectivités territoriales et de l’immigration a assigné </a:t>
            </a:r>
            <a:r>
              <a:rPr lang="fr-FR" sz="2300" u="sng" dirty="0"/>
              <a:t>le site  </a:t>
            </a:r>
            <a:r>
              <a:rPr lang="fr-FR" sz="2300" u="sng" dirty="0">
                <a:hlinkClick r:id="rId2"/>
              </a:rPr>
              <a:t>https://copwatchnord-idf.org/</a:t>
            </a:r>
            <a:r>
              <a:rPr lang="fr-FR" sz="2300" dirty="0"/>
              <a:t> pour la diffusion de propos diffamatoires envers une administration publique :</a:t>
            </a:r>
          </a:p>
          <a:p>
            <a:pPr marL="457200" lvl="1" indent="0" algn="just">
              <a:buNone/>
            </a:pPr>
            <a:r>
              <a:rPr lang="fr-FR" dirty="0"/>
              <a:t> « </a:t>
            </a:r>
            <a:r>
              <a:rPr lang="fr-FR" i="1" dirty="0"/>
              <a:t>Un laboratoire où CRS et PAF s’entraînent à chasser le migrant, à l’humilier, à le torturer psychologiquement. Calais possède sans doute la PAF la plus violente de France </a:t>
            </a:r>
            <a:r>
              <a:rPr lang="fr-FR" dirty="0"/>
              <a:t>». </a:t>
            </a:r>
          </a:p>
          <a:p>
            <a:pPr marL="0" indent="0" algn="just">
              <a:buNone/>
            </a:pPr>
            <a:endParaRPr lang="fr-FR" sz="2300" dirty="0"/>
          </a:p>
          <a:p>
            <a:pPr marL="0" indent="0" algn="just">
              <a:buNone/>
            </a:pPr>
            <a:r>
              <a:rPr lang="fr-FR" sz="2300" dirty="0"/>
              <a:t>Ces faits étant à la fois précis, susceptibles de preuve, et contraires à l’honneur et à la considération, ils sont ainsi diffamatoires envers ces services.</a:t>
            </a:r>
          </a:p>
          <a:p>
            <a:endParaRPr lang="fr-FR" sz="5500" b="1" u="sng" dirty="0"/>
          </a:p>
          <a:p>
            <a:pPr marL="0" indent="0">
              <a:buNone/>
            </a:pPr>
            <a:endParaRPr lang="fr-FR" dirty="0"/>
          </a:p>
        </p:txBody>
      </p:sp>
      <p:sp>
        <p:nvSpPr>
          <p:cNvPr id="4" name="Titre 1"/>
          <p:cNvSpPr>
            <a:spLocks noGrp="1"/>
          </p:cNvSpPr>
          <p:nvPr>
            <p:ph type="title"/>
          </p:nvPr>
        </p:nvSpPr>
        <p:spPr>
          <a:xfrm>
            <a:off x="838200" y="668741"/>
            <a:ext cx="10515600" cy="286602"/>
          </a:xfrm>
        </p:spPr>
        <p:txBody>
          <a:bodyPr>
            <a:normAutofit fontScale="90000"/>
          </a:bodyPr>
          <a:lstStyle/>
          <a:p>
            <a:pPr algn="ctr"/>
            <a:r>
              <a:rPr lang="fr-FR" b="1" u="sng" dirty="0">
                <a:latin typeface="+mn-lt"/>
              </a:rPr>
              <a:t>DIFFAMATION</a:t>
            </a:r>
            <a:br>
              <a:rPr lang="fr-FR" b="1" u="sng" dirty="0">
                <a:latin typeface="+mn-lt"/>
              </a:rPr>
            </a:br>
            <a:r>
              <a:rPr lang="fr-FR" dirty="0"/>
              <a:t/>
            </a:r>
            <a:br>
              <a:rPr lang="fr-FR" dirty="0"/>
            </a:br>
            <a:endParaRPr lang="fr-FR" dirty="0"/>
          </a:p>
        </p:txBody>
      </p:sp>
      <p:sp>
        <p:nvSpPr>
          <p:cNvPr id="2" name="Espace réservé de la date 1">
            <a:extLst>
              <a:ext uri="{FF2B5EF4-FFF2-40B4-BE49-F238E27FC236}">
                <a16:creationId xmlns:a16="http://schemas.microsoft.com/office/drawing/2014/main" id="{239C7C75-BA61-4EAB-BD24-0654E0B59479}"/>
              </a:ext>
            </a:extLst>
          </p:cNvPr>
          <p:cNvSpPr>
            <a:spLocks noGrp="1"/>
          </p:cNvSpPr>
          <p:nvPr>
            <p:ph type="dt" sz="half" idx="10"/>
          </p:nvPr>
        </p:nvSpPr>
        <p:spPr/>
        <p:txBody>
          <a:bodyPr/>
          <a:lstStyle/>
          <a:p>
            <a:fld id="{1C95A625-3C7F-457B-B5C4-E7DD5BFB0E0C}" type="datetime1">
              <a:rPr lang="fr-FR" smtClean="0"/>
              <a:t>16/11/2018</a:t>
            </a:fld>
            <a:endParaRPr lang="fr-FR"/>
          </a:p>
        </p:txBody>
      </p:sp>
      <p:sp>
        <p:nvSpPr>
          <p:cNvPr id="5" name="Espace réservé du pied de page 4">
            <a:extLst>
              <a:ext uri="{FF2B5EF4-FFF2-40B4-BE49-F238E27FC236}">
                <a16:creationId xmlns:a16="http://schemas.microsoft.com/office/drawing/2014/main" id="{1921A1FA-CD57-4BF9-A4B0-42D3E11E3DA5}"/>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8DC6D7DF-0A81-49DB-95D8-FC1646F2F813}"/>
              </a:ext>
            </a:extLst>
          </p:cNvPr>
          <p:cNvSpPr>
            <a:spLocks noGrp="1"/>
          </p:cNvSpPr>
          <p:nvPr>
            <p:ph type="sldNum" sz="quarter" idx="12"/>
          </p:nvPr>
        </p:nvSpPr>
        <p:spPr/>
        <p:txBody>
          <a:bodyPr/>
          <a:lstStyle/>
          <a:p>
            <a:fld id="{DEBEAB55-672D-43D3-9127-E4078D1BB625}" type="slidenum">
              <a:rPr lang="fr-FR" smtClean="0"/>
              <a:t>16</a:t>
            </a:fld>
            <a:endParaRPr lang="fr-FR"/>
          </a:p>
        </p:txBody>
      </p:sp>
    </p:spTree>
    <p:extLst>
      <p:ext uri="{BB962C8B-B14F-4D97-AF65-F5344CB8AC3E}">
        <p14:creationId xmlns:p14="http://schemas.microsoft.com/office/powerpoint/2010/main" val="3820208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r>
              <a:rPr lang="fr-FR" dirty="0"/>
              <a:t>Diffamation </a:t>
            </a:r>
            <a:r>
              <a:rPr lang="fr-FR" b="1" u="sng" dirty="0"/>
              <a:t>à raison de leurs fonctions ou de leur qualité</a:t>
            </a:r>
            <a:r>
              <a:rPr lang="fr-FR" dirty="0"/>
              <a:t>, envers un </a:t>
            </a:r>
            <a:r>
              <a:rPr lang="fr-FR" u="sng" dirty="0"/>
              <a:t>fonctionnaire public</a:t>
            </a:r>
            <a:r>
              <a:rPr lang="fr-FR" dirty="0"/>
              <a:t>, </a:t>
            </a:r>
            <a:r>
              <a:rPr lang="fr-FR" u="sng" dirty="0"/>
              <a:t>un dépositaire ou agent de l'autorité publique</a:t>
            </a:r>
            <a:r>
              <a:rPr lang="fr-FR" dirty="0"/>
              <a:t>, un citoyen chargé d'un service ou d'un mandat public temporaire ou permanent (article 31)</a:t>
            </a:r>
          </a:p>
          <a:p>
            <a:pPr marL="0" indent="0">
              <a:buNone/>
            </a:pPr>
            <a:endParaRPr lang="fr-FR" dirty="0"/>
          </a:p>
          <a:p>
            <a:pPr lvl="1">
              <a:buFont typeface="Wingdings" panose="05000000000000000000" pitchFamily="2" charset="2"/>
              <a:buChar char="Ø"/>
            </a:pPr>
            <a:r>
              <a:rPr lang="fr-FR" dirty="0"/>
              <a:t>Amende de </a:t>
            </a:r>
            <a:r>
              <a:rPr lang="fr-FR" b="1" dirty="0"/>
              <a:t>45 000 euros</a:t>
            </a:r>
            <a:endParaRPr lang="fr-FR" dirty="0"/>
          </a:p>
          <a:p>
            <a:pPr marL="0" indent="0">
              <a:buNone/>
            </a:pPr>
            <a:endParaRPr lang="fr-FR" dirty="0"/>
          </a:p>
          <a:p>
            <a:r>
              <a:rPr lang="fr-FR" dirty="0"/>
              <a:t>La diffamation contre les mêmes personnes concernant </a:t>
            </a:r>
            <a:r>
              <a:rPr lang="fr-FR" b="1" dirty="0"/>
              <a:t>la </a:t>
            </a:r>
            <a:r>
              <a:rPr lang="fr-FR" b="1" u="sng" dirty="0"/>
              <a:t>vie privée </a:t>
            </a:r>
            <a:r>
              <a:rPr lang="fr-FR" dirty="0"/>
              <a:t>relève de l'article 32 </a:t>
            </a:r>
          </a:p>
          <a:p>
            <a:pPr marL="0" indent="0">
              <a:buNone/>
            </a:pPr>
            <a:endParaRPr lang="fr-FR" dirty="0"/>
          </a:p>
          <a:p>
            <a:pPr lvl="1">
              <a:buFont typeface="Wingdings" panose="05000000000000000000" pitchFamily="2" charset="2"/>
              <a:buChar char="Ø"/>
            </a:pPr>
            <a:r>
              <a:rPr lang="fr-FR" dirty="0"/>
              <a:t> </a:t>
            </a:r>
            <a:r>
              <a:rPr lang="fr-FR" b="1" dirty="0"/>
              <a:t>12 000 Euros </a:t>
            </a:r>
            <a:r>
              <a:rPr lang="fr-FR" dirty="0"/>
              <a:t>d’amende </a:t>
            </a:r>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2C2D3161-4FFD-4DA4-926A-A37A57C5DCC2}"/>
              </a:ext>
            </a:extLst>
          </p:cNvPr>
          <p:cNvSpPr>
            <a:spLocks noGrp="1"/>
          </p:cNvSpPr>
          <p:nvPr>
            <p:ph type="dt" sz="half" idx="10"/>
          </p:nvPr>
        </p:nvSpPr>
        <p:spPr/>
        <p:txBody>
          <a:bodyPr/>
          <a:lstStyle/>
          <a:p>
            <a:fld id="{97339F9A-3E29-4B90-B13C-0F51AAE5FC40}" type="datetime1">
              <a:rPr lang="fr-FR" smtClean="0"/>
              <a:t>16/11/2018</a:t>
            </a:fld>
            <a:endParaRPr lang="fr-FR"/>
          </a:p>
        </p:txBody>
      </p:sp>
      <p:sp>
        <p:nvSpPr>
          <p:cNvPr id="5" name="Espace réservé du pied de page 4">
            <a:extLst>
              <a:ext uri="{FF2B5EF4-FFF2-40B4-BE49-F238E27FC236}">
                <a16:creationId xmlns:a16="http://schemas.microsoft.com/office/drawing/2014/main" id="{ECEDC6BD-45F3-44EA-B57C-3FAF8D6EFDA0}"/>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11BA196A-C45C-4370-A844-2C61911DEB78}"/>
              </a:ext>
            </a:extLst>
          </p:cNvPr>
          <p:cNvSpPr>
            <a:spLocks noGrp="1"/>
          </p:cNvSpPr>
          <p:nvPr>
            <p:ph type="sldNum" sz="quarter" idx="12"/>
          </p:nvPr>
        </p:nvSpPr>
        <p:spPr/>
        <p:txBody>
          <a:bodyPr/>
          <a:lstStyle/>
          <a:p>
            <a:fld id="{DEBEAB55-672D-43D3-9127-E4078D1BB625}" type="slidenum">
              <a:rPr lang="fr-FR" smtClean="0"/>
              <a:t>17</a:t>
            </a:fld>
            <a:endParaRPr lang="fr-FR"/>
          </a:p>
        </p:txBody>
      </p:sp>
    </p:spTree>
    <p:extLst>
      <p:ext uri="{BB962C8B-B14F-4D97-AF65-F5344CB8AC3E}">
        <p14:creationId xmlns:p14="http://schemas.microsoft.com/office/powerpoint/2010/main" val="426321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518615"/>
            <a:ext cx="10515600" cy="6339385"/>
          </a:xfrm>
        </p:spPr>
        <p:txBody>
          <a:bodyPr>
            <a:normAutofit fontScale="32500" lnSpcReduction="20000"/>
          </a:bodyPr>
          <a:lstStyle/>
          <a:p>
            <a:pPr marL="0" lvl="0" indent="0">
              <a:buNone/>
            </a:pPr>
            <a:endParaRPr lang="fr-FR" sz="5500" b="1" u="sng" dirty="0"/>
          </a:p>
          <a:p>
            <a:r>
              <a:rPr lang="fr-FR" sz="5500" b="1" u="sng" dirty="0"/>
              <a:t>Diffamation commise par une personne publique envers une personne publique</a:t>
            </a:r>
          </a:p>
          <a:p>
            <a:pPr marL="0" lvl="0" indent="0">
              <a:buNone/>
            </a:pPr>
            <a:r>
              <a:rPr lang="fr-FR" sz="5500" b="1" u="sng" dirty="0"/>
              <a:t>CA Montpellier, 12 octobre 2015</a:t>
            </a:r>
            <a:endParaRPr lang="fr-FR" sz="5500" dirty="0"/>
          </a:p>
          <a:p>
            <a:pPr marL="0" indent="0" algn="just">
              <a:buNone/>
            </a:pPr>
            <a:r>
              <a:rPr lang="fr-FR" sz="5500" dirty="0"/>
              <a:t>Une fonctionnaire de la police nationale avait été révoquée en raison des propos excessifs et diffamatoires tenus à l’encontre de ses supérieurs hiérarchiques </a:t>
            </a:r>
            <a:r>
              <a:rPr lang="fr-FR" sz="5500" u="sng" dirty="0"/>
              <a:t>sur un blog</a:t>
            </a:r>
            <a:r>
              <a:rPr lang="fr-FR" sz="5500" dirty="0"/>
              <a:t>:</a:t>
            </a:r>
          </a:p>
          <a:p>
            <a:pPr marL="0" indent="0" algn="just">
              <a:buNone/>
            </a:pPr>
            <a:r>
              <a:rPr lang="fr-FR" sz="5500" i="1" dirty="0"/>
              <a:t>« « ( … ) Et prions Dieu pour notre protection et la protection de la France, au vu de la protection policière … à Marseille. Si Dieu n’existe pas, il y a doute. </a:t>
            </a:r>
            <a:r>
              <a:rPr lang="fr-FR" sz="5500" b="1" i="1" dirty="0"/>
              <a:t>Pour ce qui est de votre protection par la « Police aux fous de Marseille, il n’y a plus aucun doute sur sa non existence</a:t>
            </a:r>
            <a:r>
              <a:rPr lang="fr-FR" sz="5500" i="1" dirty="0"/>
              <a:t>.».</a:t>
            </a:r>
            <a:endParaRPr lang="fr-FR" sz="5500" dirty="0"/>
          </a:p>
          <a:p>
            <a:pPr marL="0" indent="0" algn="just">
              <a:buNone/>
            </a:pPr>
            <a:r>
              <a:rPr lang="fr-FR" sz="5500" i="1" dirty="0"/>
              <a:t>« </a:t>
            </a:r>
            <a:r>
              <a:rPr lang="fr-FR" sz="5500" b="1" i="1" dirty="0"/>
              <a:t>A Marseille, il n’était pas au courant le chef des chefs de la Police Aux Fou de cette affaire de djihadistes. quand la France entière, elle l’était, au courant. </a:t>
            </a:r>
            <a:r>
              <a:rPr lang="fr-FR" sz="5500" i="1" dirty="0"/>
              <a:t>Il avait peut-être une panne. . . de courant, bien sûr ». </a:t>
            </a:r>
            <a:endParaRPr lang="fr-FR" sz="5500" dirty="0"/>
          </a:p>
          <a:p>
            <a:pPr marL="0" indent="0" algn="just">
              <a:buNone/>
            </a:pPr>
            <a:r>
              <a:rPr lang="fr-FR" sz="5500" b="1" i="1" dirty="0"/>
              <a:t>« Faut dire que rien n’a changé, c’est tout comme avant</a:t>
            </a:r>
            <a:r>
              <a:rPr lang="fr-FR" sz="5500" i="1" dirty="0"/>
              <a:t>, avec les mêmes, puisqu’on recommence la même histoire avec les mêmes, plutôt le même, celui que les « frères de la côte » nous ont aimablement renvoyé, grâce à un mouvement de maçons très gauches quant à la gestion de la « maison poulaga ». blablabla. tenue blanche et blancs bonnets ».</a:t>
            </a:r>
            <a:br>
              <a:rPr lang="fr-FR" sz="5500" i="1" dirty="0"/>
            </a:br>
            <a:r>
              <a:rPr lang="fr-FR" sz="5500" i="1" dirty="0"/>
              <a:t>« </a:t>
            </a:r>
            <a:r>
              <a:rPr lang="fr-FR" sz="5500" b="1" i="1" dirty="0"/>
              <a:t>La Police aux fous, PAF, </a:t>
            </a:r>
            <a:r>
              <a:rPr lang="fr-FR" sz="5500" i="1" dirty="0"/>
              <a:t>fait encore d’elle, dans la fange fraternelle méditerranéen, quand les Frères de s’arrangent avec la vérité, si je mens »</a:t>
            </a:r>
            <a:endParaRPr lang="fr-FR" sz="5500" dirty="0"/>
          </a:p>
          <a:p>
            <a:pPr marL="0" indent="0" algn="just">
              <a:buNone/>
            </a:pPr>
            <a:r>
              <a:rPr lang="fr-FR" sz="5500" i="1" dirty="0"/>
              <a:t>« Pas étonnant que les portes ne ferment pas dans la « maison poulaga », surtout à Marseille, à cause de l’équerre bancale et du compas qu’on cale pour tenir la porte ouverte et avoir des courants d’air ( … ) »</a:t>
            </a:r>
            <a:endParaRPr lang="fr-FR" sz="5500" dirty="0"/>
          </a:p>
          <a:p>
            <a:pPr marL="0" indent="0" algn="just">
              <a:buNone/>
            </a:pPr>
            <a:r>
              <a:rPr lang="fr-FR" sz="5500" i="1" dirty="0"/>
              <a:t>« </a:t>
            </a:r>
            <a:r>
              <a:rPr lang="fr-FR" sz="5500" b="1" i="1" dirty="0"/>
              <a:t>Plutôt que de réagir sans peur contre un chef de service [Monsieur A.] et d’en punir l’incompétence, lui l’auteur de tant de souffrances, le « </a:t>
            </a:r>
            <a:r>
              <a:rPr lang="fr-FR" sz="5500" b="1" i="1" dirty="0" err="1"/>
              <a:t>MAL-faiteur</a:t>
            </a:r>
            <a:r>
              <a:rPr lang="fr-FR" sz="5500" b="1" i="1" dirty="0"/>
              <a:t> », vous avez « couvert » par votre silence de graves négligences, des délits que sont des agissements discriminatoires, violences policières, harcèlement moral et/ou sexuel, faux en écriture publique, subornation de témoins, j’en passe et des meilleurs, les agents qui trépassent d’une telle gestion cataclysmique ou comique, à s’en tenir les côtes de rir</a:t>
            </a:r>
            <a:r>
              <a:rPr lang="fr-FR" sz="5500" i="1" dirty="0"/>
              <a:t>e. »</a:t>
            </a:r>
            <a:endParaRPr lang="fr-FR" sz="5500" dirty="0"/>
          </a:p>
          <a:p>
            <a:pPr marL="0" indent="0" algn="just">
              <a:buNone/>
            </a:pPr>
            <a:r>
              <a:rPr lang="fr-FR" sz="5500" i="1" dirty="0"/>
              <a:t>« Qu’y puis-je mais, si la France retombe sur lui, le « </a:t>
            </a:r>
            <a:r>
              <a:rPr lang="fr-FR" sz="5500" i="1" dirty="0" err="1"/>
              <a:t>hAshashin</a:t>
            </a:r>
            <a:r>
              <a:rPr lang="fr-FR" sz="5500" i="1" dirty="0"/>
              <a:t> » (en arabe, donc langage politiquement correct ! Ne le dîtes plus avec des fleurs, mais dîtes le en arabe) et </a:t>
            </a:r>
            <a:r>
              <a:rPr lang="fr-FR" sz="5500" b="1" i="1" dirty="0"/>
              <a:t>que cette affaire risque de devenir la tombe de son ministre</a:t>
            </a:r>
            <a:r>
              <a:rPr lang="fr-FR" sz="5500" i="1" dirty="0"/>
              <a:t>. ( … ) »</a:t>
            </a:r>
            <a:endParaRPr lang="fr-FR" sz="5500" dirty="0"/>
          </a:p>
          <a:p>
            <a:pPr marL="0" indent="0">
              <a:buNone/>
            </a:pPr>
            <a:endParaRPr lang="fr-FR" dirty="0"/>
          </a:p>
        </p:txBody>
      </p:sp>
      <p:sp>
        <p:nvSpPr>
          <p:cNvPr id="4" name="Titre 1"/>
          <p:cNvSpPr>
            <a:spLocks noGrp="1"/>
          </p:cNvSpPr>
          <p:nvPr>
            <p:ph type="title"/>
          </p:nvPr>
        </p:nvSpPr>
        <p:spPr>
          <a:xfrm>
            <a:off x="838200" y="668741"/>
            <a:ext cx="10515600" cy="286602"/>
          </a:xfrm>
        </p:spPr>
        <p:txBody>
          <a:bodyPr>
            <a:normAutofit fontScale="90000"/>
          </a:bodyPr>
          <a:lstStyle/>
          <a:p>
            <a:pPr algn="ctr"/>
            <a:r>
              <a:rPr lang="fr-FR" b="1" u="sng" dirty="0">
                <a:latin typeface="+mn-lt"/>
              </a:rPr>
              <a:t>DIFFAMATION</a:t>
            </a:r>
            <a:br>
              <a:rPr lang="fr-FR" b="1" u="sng" dirty="0">
                <a:latin typeface="+mn-lt"/>
              </a:rPr>
            </a:br>
            <a:r>
              <a:rPr lang="fr-FR" dirty="0"/>
              <a:t/>
            </a:r>
            <a:br>
              <a:rPr lang="fr-FR" dirty="0"/>
            </a:br>
            <a:endParaRPr lang="fr-FR" dirty="0"/>
          </a:p>
        </p:txBody>
      </p:sp>
      <p:sp>
        <p:nvSpPr>
          <p:cNvPr id="2" name="Espace réservé de la date 1">
            <a:extLst>
              <a:ext uri="{FF2B5EF4-FFF2-40B4-BE49-F238E27FC236}">
                <a16:creationId xmlns:a16="http://schemas.microsoft.com/office/drawing/2014/main" id="{FAC1DF12-3D0D-47BF-B9DE-9F321C101D36}"/>
              </a:ext>
            </a:extLst>
          </p:cNvPr>
          <p:cNvSpPr>
            <a:spLocks noGrp="1"/>
          </p:cNvSpPr>
          <p:nvPr>
            <p:ph type="dt" sz="half" idx="10"/>
          </p:nvPr>
        </p:nvSpPr>
        <p:spPr/>
        <p:txBody>
          <a:bodyPr/>
          <a:lstStyle/>
          <a:p>
            <a:fld id="{46A2E2CF-96DE-4E33-9F55-D21D19744418}" type="datetime1">
              <a:rPr lang="fr-FR" smtClean="0"/>
              <a:t>16/11/2018</a:t>
            </a:fld>
            <a:endParaRPr lang="fr-FR"/>
          </a:p>
        </p:txBody>
      </p:sp>
      <p:sp>
        <p:nvSpPr>
          <p:cNvPr id="5" name="Espace réservé du pied de page 4">
            <a:extLst>
              <a:ext uri="{FF2B5EF4-FFF2-40B4-BE49-F238E27FC236}">
                <a16:creationId xmlns:a16="http://schemas.microsoft.com/office/drawing/2014/main" id="{208A2576-5890-43F6-BC4B-67A5955CDF24}"/>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9588E211-D222-4FEC-8ED1-0B9644C0A28B}"/>
              </a:ext>
            </a:extLst>
          </p:cNvPr>
          <p:cNvSpPr>
            <a:spLocks noGrp="1"/>
          </p:cNvSpPr>
          <p:nvPr>
            <p:ph type="sldNum" sz="quarter" idx="12"/>
          </p:nvPr>
        </p:nvSpPr>
        <p:spPr/>
        <p:txBody>
          <a:bodyPr/>
          <a:lstStyle/>
          <a:p>
            <a:fld id="{DEBEAB55-672D-43D3-9127-E4078D1BB625}" type="slidenum">
              <a:rPr lang="fr-FR" smtClean="0"/>
              <a:t>18</a:t>
            </a:fld>
            <a:endParaRPr lang="fr-FR"/>
          </a:p>
        </p:txBody>
      </p:sp>
    </p:spTree>
    <p:extLst>
      <p:ext uri="{BB962C8B-B14F-4D97-AF65-F5344CB8AC3E}">
        <p14:creationId xmlns:p14="http://schemas.microsoft.com/office/powerpoint/2010/main" val="4002188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145406"/>
            <a:ext cx="10515600" cy="5712594"/>
          </a:xfrm>
        </p:spPr>
        <p:txBody>
          <a:bodyPr>
            <a:normAutofit fontScale="85000" lnSpcReduction="20000"/>
          </a:bodyPr>
          <a:lstStyle/>
          <a:p>
            <a:pPr lvl="0"/>
            <a:r>
              <a:rPr lang="fr-FR" b="1" u="sng" dirty="0"/>
              <a:t>Diffamation commise par une personne publique envers une personne privée</a:t>
            </a:r>
            <a:endParaRPr lang="fr-FR" dirty="0"/>
          </a:p>
          <a:p>
            <a:pPr marL="0" lvl="0" indent="0">
              <a:buNone/>
            </a:pPr>
            <a:r>
              <a:rPr lang="fr-FR" u="sng" dirty="0"/>
              <a:t>CA Versailles, 8</a:t>
            </a:r>
            <a:r>
              <a:rPr lang="fr-FR" u="sng" baseline="30000" dirty="0"/>
              <a:t>ème</a:t>
            </a:r>
            <a:r>
              <a:rPr lang="fr-FR" u="sng" dirty="0"/>
              <a:t> ch., 26 avril 2007</a:t>
            </a:r>
            <a:endParaRPr lang="fr-FR" dirty="0"/>
          </a:p>
          <a:p>
            <a:pPr marL="0" indent="0" algn="just">
              <a:buNone/>
            </a:pPr>
            <a:r>
              <a:rPr lang="fr-FR" dirty="0"/>
              <a:t>Le </a:t>
            </a:r>
            <a:r>
              <a:rPr lang="fr-FR" u="sng" dirty="0"/>
              <a:t>maire</a:t>
            </a:r>
            <a:r>
              <a:rPr lang="fr-FR" dirty="0"/>
              <a:t> de la ville de Puteaux a été condamné pour la diffusion sur le site officiel de la ville de documents diffamatoires rédigés par le </a:t>
            </a:r>
            <a:r>
              <a:rPr lang="fr-FR" u="sng" dirty="0"/>
              <a:t>maire-adjoint</a:t>
            </a:r>
            <a:r>
              <a:rPr lang="fr-FR" dirty="0"/>
              <a:t> qui mettaient en cause le responsable du </a:t>
            </a:r>
            <a:r>
              <a:rPr lang="fr-FR" u="sng" dirty="0"/>
              <a:t>blog « monputeaux.com »</a:t>
            </a:r>
            <a:r>
              <a:rPr lang="fr-FR" dirty="0"/>
              <a:t>. </a:t>
            </a:r>
          </a:p>
          <a:p>
            <a:pPr marL="0" indent="0" algn="just">
              <a:buNone/>
            </a:pPr>
            <a:r>
              <a:rPr lang="fr-FR" dirty="0"/>
              <a:t>Le maire-adjoint avait écrit une lettre au préfet des Hauts-de-Seine dans laquelle il stigmatisait le responsable du blog « Monputeaux.com » et dénonçait sa</a:t>
            </a:r>
            <a:r>
              <a:rPr lang="fr-FR" b="1" dirty="0"/>
              <a:t> </a:t>
            </a:r>
          </a:p>
          <a:p>
            <a:pPr marL="0" indent="0" algn="just">
              <a:buNone/>
            </a:pPr>
            <a:r>
              <a:rPr lang="fr-FR" b="1" i="1" dirty="0"/>
              <a:t>« fâcheuse habitude de photographier les enfants et de les approcher sans l’autorisation de leurs parents »</a:t>
            </a:r>
            <a:r>
              <a:rPr lang="fr-FR" b="1" dirty="0"/>
              <a:t>. </a:t>
            </a:r>
          </a:p>
          <a:p>
            <a:pPr marL="0" indent="0" algn="just">
              <a:buNone/>
            </a:pPr>
            <a:r>
              <a:rPr lang="fr-FR" dirty="0"/>
              <a:t>Ces propos insinuent qu’il aurait des « </a:t>
            </a:r>
            <a:r>
              <a:rPr lang="fr-FR" b="1" i="1" dirty="0"/>
              <a:t>aurait des penchants pédophiles et constituerait donc une menace pour les enfants de la ville</a:t>
            </a:r>
            <a:r>
              <a:rPr lang="fr-FR" b="1" dirty="0"/>
              <a:t> </a:t>
            </a:r>
            <a:r>
              <a:rPr lang="fr-FR" dirty="0"/>
              <a:t>». </a:t>
            </a:r>
          </a:p>
          <a:p>
            <a:pPr marL="0" indent="0" algn="just">
              <a:buNone/>
            </a:pPr>
            <a:r>
              <a:rPr lang="fr-FR" dirty="0"/>
              <a:t>Ce texte ainsi que la réponse du préfet avaient ensuite été mis en ligne sur le site municipal.</a:t>
            </a:r>
          </a:p>
          <a:p>
            <a:pPr marL="0" indent="0" algn="just">
              <a:buNone/>
            </a:pPr>
            <a:r>
              <a:rPr lang="fr-FR" dirty="0"/>
              <a:t>Prenant en compte le fait qu’une </a:t>
            </a:r>
            <a:r>
              <a:rPr lang="fr-FR" u="sng" dirty="0"/>
              <a:t>insinuation</a:t>
            </a:r>
            <a:r>
              <a:rPr lang="fr-FR" dirty="0"/>
              <a:t> est admise en droit comme un procédé diffamatoire tombant sous le coup de la loi du 29 juillet 1881, la cour d’appel a confirmé la diffamation publique au sens de l’article 23 de cette loi, texte dont la cour rappelle qu’il est applicable à la communication par internet. </a:t>
            </a:r>
          </a:p>
          <a:p>
            <a:pPr marL="0" indent="0">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br>
              <a:rPr lang="fr-FR" b="1" u="sng" dirty="0">
                <a:latin typeface="+mn-lt"/>
              </a:rPr>
            </a:br>
            <a:r>
              <a:rPr lang="fr-FR" dirty="0"/>
              <a:t/>
            </a:r>
            <a:br>
              <a:rPr lang="fr-FR" dirty="0"/>
            </a:br>
            <a:endParaRPr lang="fr-FR" dirty="0"/>
          </a:p>
        </p:txBody>
      </p:sp>
      <p:sp>
        <p:nvSpPr>
          <p:cNvPr id="2" name="Espace réservé de la date 1">
            <a:extLst>
              <a:ext uri="{FF2B5EF4-FFF2-40B4-BE49-F238E27FC236}">
                <a16:creationId xmlns:a16="http://schemas.microsoft.com/office/drawing/2014/main" id="{FC1A60F2-A755-46ED-9F4F-09D9FD52D3B4}"/>
              </a:ext>
            </a:extLst>
          </p:cNvPr>
          <p:cNvSpPr>
            <a:spLocks noGrp="1"/>
          </p:cNvSpPr>
          <p:nvPr>
            <p:ph type="dt" sz="half" idx="10"/>
          </p:nvPr>
        </p:nvSpPr>
        <p:spPr/>
        <p:txBody>
          <a:bodyPr/>
          <a:lstStyle/>
          <a:p>
            <a:fld id="{7C5AAF8F-8712-4207-A6B5-A203955D2270}" type="datetime1">
              <a:rPr lang="fr-FR" smtClean="0"/>
              <a:t>16/11/2018</a:t>
            </a:fld>
            <a:endParaRPr lang="fr-FR"/>
          </a:p>
        </p:txBody>
      </p:sp>
      <p:sp>
        <p:nvSpPr>
          <p:cNvPr id="5" name="Espace réservé du pied de page 4">
            <a:extLst>
              <a:ext uri="{FF2B5EF4-FFF2-40B4-BE49-F238E27FC236}">
                <a16:creationId xmlns:a16="http://schemas.microsoft.com/office/drawing/2014/main" id="{49349DA7-D0D3-47A1-92E1-48A5A5CB99B5}"/>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E5960D27-9B3A-4DD7-8E09-94B99E949471}"/>
              </a:ext>
            </a:extLst>
          </p:cNvPr>
          <p:cNvSpPr>
            <a:spLocks noGrp="1"/>
          </p:cNvSpPr>
          <p:nvPr>
            <p:ph type="sldNum" sz="quarter" idx="12"/>
          </p:nvPr>
        </p:nvSpPr>
        <p:spPr/>
        <p:txBody>
          <a:bodyPr/>
          <a:lstStyle/>
          <a:p>
            <a:fld id="{DEBEAB55-672D-43D3-9127-E4078D1BB625}" type="slidenum">
              <a:rPr lang="fr-FR" smtClean="0"/>
              <a:t>19</a:t>
            </a:fld>
            <a:endParaRPr lang="fr-FR"/>
          </a:p>
        </p:txBody>
      </p:sp>
    </p:spTree>
    <p:extLst>
      <p:ext uri="{BB962C8B-B14F-4D97-AF65-F5344CB8AC3E}">
        <p14:creationId xmlns:p14="http://schemas.microsoft.com/office/powerpoint/2010/main" val="1097573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CCD3B1-8F73-45D2-B36E-AC86E4985F53}"/>
              </a:ext>
            </a:extLst>
          </p:cNvPr>
          <p:cNvSpPr>
            <a:spLocks noGrp="1"/>
          </p:cNvSpPr>
          <p:nvPr>
            <p:ph type="title"/>
          </p:nvPr>
        </p:nvSpPr>
        <p:spPr/>
        <p:txBody>
          <a:bodyPr/>
          <a:lstStyle/>
          <a:p>
            <a:pPr algn="ctr"/>
            <a:r>
              <a:rPr lang="fr-FR" b="1" u="sng" dirty="0">
                <a:latin typeface="+mn-lt"/>
              </a:rPr>
              <a:t>INTRODUCTION</a:t>
            </a:r>
          </a:p>
        </p:txBody>
      </p:sp>
      <p:sp>
        <p:nvSpPr>
          <p:cNvPr id="3" name="Espace réservé du contenu 2">
            <a:extLst>
              <a:ext uri="{FF2B5EF4-FFF2-40B4-BE49-F238E27FC236}">
                <a16:creationId xmlns:a16="http://schemas.microsoft.com/office/drawing/2014/main" id="{FB93201F-5A9A-478B-9E0A-199306579342}"/>
              </a:ext>
            </a:extLst>
          </p:cNvPr>
          <p:cNvSpPr>
            <a:spLocks noGrp="1"/>
          </p:cNvSpPr>
          <p:nvPr>
            <p:ph idx="1"/>
          </p:nvPr>
        </p:nvSpPr>
        <p:spPr/>
        <p:txBody>
          <a:bodyPr>
            <a:normAutofit/>
          </a:bodyPr>
          <a:lstStyle/>
          <a:p>
            <a:pPr>
              <a:buFont typeface="Wingdings" panose="05000000000000000000" pitchFamily="2" charset="2"/>
              <a:buChar char="ü"/>
            </a:pPr>
            <a:r>
              <a:rPr lang="fr-FR" dirty="0"/>
              <a:t>Les fonctionnaires ont </a:t>
            </a:r>
            <a:r>
              <a:rPr lang="fr-FR" u="sng" dirty="0"/>
              <a:t>mauvaise réputation, </a:t>
            </a:r>
            <a:r>
              <a:rPr lang="fr-FR" dirty="0"/>
              <a:t>surtout quand les comptes publics se dégradent, et que les politiques </a:t>
            </a:r>
            <a:r>
              <a:rPr lang="fr-FR" dirty="0">
                <a:hlinkClick r:id="rId2">
                  <a:extLst>
                    <a:ext uri="{A12FA001-AC4F-418D-AE19-62706E023703}">
                      <ahyp:hlinkClr xmlns="" xmlns:ahyp="http://schemas.microsoft.com/office/drawing/2018/hyperlinkcolor" val="tx"/>
                    </a:ext>
                  </a:extLst>
                </a:hlinkClick>
              </a:rPr>
              <a:t>entendent réduire drastiquement les effectifs, et sinon supprimer, modifier profondément leur statut</a:t>
            </a:r>
            <a:endParaRPr lang="fr-FR" dirty="0"/>
          </a:p>
          <a:p>
            <a:pPr marL="0" indent="0">
              <a:buNone/>
            </a:pPr>
            <a:endParaRPr lang="fr-FR" dirty="0"/>
          </a:p>
          <a:p>
            <a:pPr>
              <a:buFont typeface="Wingdings" panose="05000000000000000000" pitchFamily="2" charset="2"/>
              <a:buChar char="ü"/>
            </a:pPr>
            <a:r>
              <a:rPr lang="fr-FR" u="sng" dirty="0"/>
              <a:t>Internet</a:t>
            </a:r>
            <a:r>
              <a:rPr lang="fr-FR" dirty="0"/>
              <a:t> : </a:t>
            </a:r>
          </a:p>
          <a:p>
            <a:pPr marL="457200" lvl="1" indent="0">
              <a:buNone/>
            </a:pPr>
            <a:r>
              <a:rPr lang="fr-FR" dirty="0"/>
              <a:t>Révolution de l’information </a:t>
            </a:r>
          </a:p>
          <a:p>
            <a:pPr marL="0" indent="0">
              <a:buNone/>
            </a:pPr>
            <a:r>
              <a:rPr lang="fr-FR" dirty="0"/>
              <a:t>	- ubiquité </a:t>
            </a:r>
          </a:p>
          <a:p>
            <a:pPr marL="0" indent="0">
              <a:buNone/>
            </a:pPr>
            <a:r>
              <a:rPr lang="fr-FR" dirty="0"/>
              <a:t>	- pérennité </a:t>
            </a:r>
          </a:p>
          <a:p>
            <a:pPr marL="0" indent="0">
              <a:buNone/>
            </a:pPr>
            <a:endParaRPr lang="fr-FR" dirty="0"/>
          </a:p>
          <a:p>
            <a:pPr>
              <a:buFont typeface="Wingdings" panose="05000000000000000000" pitchFamily="2" charset="2"/>
              <a:buChar char="ü"/>
            </a:pPr>
            <a:endParaRPr lang="fr-FR" dirty="0"/>
          </a:p>
        </p:txBody>
      </p:sp>
      <p:sp>
        <p:nvSpPr>
          <p:cNvPr id="4" name="Espace réservé de la date 3">
            <a:extLst>
              <a:ext uri="{FF2B5EF4-FFF2-40B4-BE49-F238E27FC236}">
                <a16:creationId xmlns:a16="http://schemas.microsoft.com/office/drawing/2014/main" id="{16CF6375-D47A-42A4-B385-67D931EC473A}"/>
              </a:ext>
            </a:extLst>
          </p:cNvPr>
          <p:cNvSpPr>
            <a:spLocks noGrp="1"/>
          </p:cNvSpPr>
          <p:nvPr>
            <p:ph type="dt" sz="half" idx="10"/>
          </p:nvPr>
        </p:nvSpPr>
        <p:spPr/>
        <p:txBody>
          <a:bodyPr/>
          <a:lstStyle/>
          <a:p>
            <a:fld id="{84183AE6-133C-43DC-A9A8-D015DA766D6E}" type="datetime1">
              <a:rPr lang="fr-FR" smtClean="0"/>
              <a:t>16/11/2018</a:t>
            </a:fld>
            <a:endParaRPr lang="fr-FR"/>
          </a:p>
        </p:txBody>
      </p:sp>
      <p:sp>
        <p:nvSpPr>
          <p:cNvPr id="5" name="Espace réservé du pied de page 4">
            <a:extLst>
              <a:ext uri="{FF2B5EF4-FFF2-40B4-BE49-F238E27FC236}">
                <a16:creationId xmlns:a16="http://schemas.microsoft.com/office/drawing/2014/main" id="{E1E3724A-9023-44B3-8D4C-385E6FC81AE3}"/>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66B8E2C9-AA40-4653-837D-E8D0970695E0}"/>
              </a:ext>
            </a:extLst>
          </p:cNvPr>
          <p:cNvSpPr>
            <a:spLocks noGrp="1"/>
          </p:cNvSpPr>
          <p:nvPr>
            <p:ph type="sldNum" sz="quarter" idx="12"/>
          </p:nvPr>
        </p:nvSpPr>
        <p:spPr/>
        <p:txBody>
          <a:bodyPr/>
          <a:lstStyle/>
          <a:p>
            <a:fld id="{DEBEAB55-672D-43D3-9127-E4078D1BB625}" type="slidenum">
              <a:rPr lang="fr-FR" smtClean="0"/>
              <a:t>2</a:t>
            </a:fld>
            <a:endParaRPr lang="fr-FR"/>
          </a:p>
        </p:txBody>
      </p:sp>
    </p:spTree>
    <p:extLst>
      <p:ext uri="{BB962C8B-B14F-4D97-AF65-F5344CB8AC3E}">
        <p14:creationId xmlns:p14="http://schemas.microsoft.com/office/powerpoint/2010/main" val="991424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887104"/>
            <a:ext cx="10515600" cy="5970896"/>
          </a:xfrm>
        </p:spPr>
        <p:txBody>
          <a:bodyPr>
            <a:normAutofit fontScale="62500" lnSpcReduction="20000"/>
          </a:bodyPr>
          <a:lstStyle/>
          <a:p>
            <a:pPr marL="0" indent="0">
              <a:buNone/>
            </a:pPr>
            <a:r>
              <a:rPr lang="fr-FR" b="1" dirty="0"/>
              <a:t> </a:t>
            </a:r>
            <a:endParaRPr lang="fr-FR" sz="3200" dirty="0"/>
          </a:p>
          <a:p>
            <a:r>
              <a:rPr lang="fr-FR" sz="3200" b="1" u="sng" dirty="0"/>
              <a:t>Absence de propos suffisamment diffamatoires :</a:t>
            </a:r>
            <a:r>
              <a:rPr lang="fr-FR" sz="3200" b="1" dirty="0"/>
              <a:t> </a:t>
            </a:r>
            <a:endParaRPr lang="fr-FR" sz="3200" dirty="0"/>
          </a:p>
          <a:p>
            <a:pPr marL="0" lvl="0" indent="0">
              <a:buNone/>
            </a:pPr>
            <a:r>
              <a:rPr lang="fr-FR" sz="3200" b="1" u="sng" dirty="0"/>
              <a:t>TGI Bobigny, 14</a:t>
            </a:r>
            <a:r>
              <a:rPr lang="fr-FR" sz="3200" b="1" u="sng" baseline="30000" dirty="0"/>
              <a:t>ème</a:t>
            </a:r>
            <a:r>
              <a:rPr lang="fr-FR" sz="3200" b="1" u="sng" dirty="0"/>
              <a:t> chambre, 21 juin 2007, </a:t>
            </a:r>
            <a:r>
              <a:rPr lang="fr-FR" sz="3200" b="1" u="sng" dirty="0" err="1"/>
              <a:t>Jean-françois</a:t>
            </a:r>
            <a:r>
              <a:rPr lang="fr-FR" sz="3200" b="1" u="sng" dirty="0"/>
              <a:t> L. / Henri T.</a:t>
            </a:r>
            <a:endParaRPr lang="fr-FR" sz="3200" b="1" dirty="0"/>
          </a:p>
          <a:p>
            <a:pPr marL="0" indent="0">
              <a:buNone/>
            </a:pPr>
            <a:r>
              <a:rPr lang="fr-FR" sz="3200" dirty="0"/>
              <a:t>Le TGI de Bobigny a condamné un fonctionnaire syndicaliste pour diffamation publique envers un citoyen chargé d’un mandat public. Celui-ci avait tenu des propos dénonçant la politique de l’emploi du député-maire de Drancy dans le journal du syndicat CGT des fonctionnaires territoriaux de la ville de Drancy :</a:t>
            </a:r>
          </a:p>
          <a:p>
            <a:pPr marL="0" indent="0">
              <a:buNone/>
            </a:pPr>
            <a:r>
              <a:rPr lang="fr-FR" sz="3200" i="1" dirty="0"/>
              <a:t>« Malgré les 339 postes d’agents publics disponibles tout de suite, combien iront aux Drancéens ? Sans doute aucun car le grand lessivage des employés habitant Drancy a commencé en mars 2001. (…) Le tragique des situations ainsi créées </a:t>
            </a:r>
            <a:r>
              <a:rPr lang="fr-FR" sz="3200" b="1" i="1" dirty="0"/>
              <a:t>dépasse les limites du traitement humain, du droit et du comportement civilisé ». (…) La politique de l’emploi à Drancy est l’image de celle du gouvernement, elle accentue le nombre des chômeurs. De plus, faute d’une politique de l’emploi au service de la population, elle renforce la précarité en recrutant des contractuels, en usant des faiblesses du contrôle de légalité de la Préfecture ».</a:t>
            </a:r>
            <a:endParaRPr lang="fr-FR" sz="3200" dirty="0"/>
          </a:p>
          <a:p>
            <a:pPr marL="0" indent="0">
              <a:buNone/>
            </a:pPr>
            <a:r>
              <a:rPr lang="fr-FR" sz="3200" dirty="0"/>
              <a:t>Selon le tribunal, il y a diffamation notamment du fait qu’il a été allégué que l’on a « </a:t>
            </a:r>
            <a:r>
              <a:rPr lang="fr-FR" sz="3200" i="1" dirty="0"/>
              <a:t>détourné le droit en usant des faiblesses du contrôle de la préfecture</a:t>
            </a:r>
            <a:r>
              <a:rPr lang="fr-FR" sz="3200" dirty="0"/>
              <a:t> » et du fait que la personne visée était le maire. Le TGI estime en effet que bien que le maire n’ait pas été nommément désigné, l’identification était possible en ce sens qu’il « </a:t>
            </a:r>
            <a:r>
              <a:rPr lang="fr-FR" sz="3200" i="1" dirty="0"/>
              <a:t>n’était parlé que de lui dans les deux feuillets du journal</a:t>
            </a:r>
            <a:r>
              <a:rPr lang="fr-FR" sz="3200" dirty="0"/>
              <a:t> ». Le tribunal retient par ailleurs, qu’outre le journal, la publication a eu lieu sur Internet, ce qui a rendu possible à tout public d’accéder à cet article.</a:t>
            </a:r>
            <a:br>
              <a:rPr lang="fr-FR" sz="3200" dirty="0"/>
            </a:br>
            <a:r>
              <a:rPr lang="fr-FR" sz="3200" dirty="0"/>
              <a:t>Le délit de diffamation publique étant caractérisé, le fonctionnaire syndicaliste a été condamné à une amende délictuelle de 1000 euros, 4000 euros de dommages et intérêts ainsi qu’à une publication judiciaire dans le prochain numéro du syndicat CGT de la ville de Drancy et sur le site Internet litigieux</a:t>
            </a:r>
          </a:p>
          <a:p>
            <a:pPr marL="0" indent="0">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20E434AE-2B24-405B-B54D-6E47D081C031}"/>
              </a:ext>
            </a:extLst>
          </p:cNvPr>
          <p:cNvSpPr>
            <a:spLocks noGrp="1"/>
          </p:cNvSpPr>
          <p:nvPr>
            <p:ph type="dt" sz="half" idx="10"/>
          </p:nvPr>
        </p:nvSpPr>
        <p:spPr/>
        <p:txBody>
          <a:bodyPr/>
          <a:lstStyle/>
          <a:p>
            <a:fld id="{5BED346A-28F4-41F3-BD58-C437A3BAB523}" type="datetime1">
              <a:rPr lang="fr-FR" smtClean="0"/>
              <a:t>16/11/2018</a:t>
            </a:fld>
            <a:endParaRPr lang="fr-FR"/>
          </a:p>
        </p:txBody>
      </p:sp>
      <p:sp>
        <p:nvSpPr>
          <p:cNvPr id="5" name="Espace réservé du pied de page 4">
            <a:extLst>
              <a:ext uri="{FF2B5EF4-FFF2-40B4-BE49-F238E27FC236}">
                <a16:creationId xmlns:a16="http://schemas.microsoft.com/office/drawing/2014/main" id="{D6F026E8-83FD-42AA-B832-120AE8900236}"/>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2CFF06ED-65AA-4664-AF4C-5F10D0ED915A}"/>
              </a:ext>
            </a:extLst>
          </p:cNvPr>
          <p:cNvSpPr>
            <a:spLocks noGrp="1"/>
          </p:cNvSpPr>
          <p:nvPr>
            <p:ph type="sldNum" sz="quarter" idx="12"/>
          </p:nvPr>
        </p:nvSpPr>
        <p:spPr/>
        <p:txBody>
          <a:bodyPr/>
          <a:lstStyle/>
          <a:p>
            <a:fld id="{DEBEAB55-672D-43D3-9127-E4078D1BB625}" type="slidenum">
              <a:rPr lang="fr-FR" smtClean="0"/>
              <a:t>20</a:t>
            </a:fld>
            <a:endParaRPr lang="fr-FR"/>
          </a:p>
        </p:txBody>
      </p:sp>
    </p:spTree>
    <p:extLst>
      <p:ext uri="{BB962C8B-B14F-4D97-AF65-F5344CB8AC3E}">
        <p14:creationId xmlns:p14="http://schemas.microsoft.com/office/powerpoint/2010/main" val="2557679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887104"/>
            <a:ext cx="10515600" cy="5970896"/>
          </a:xfrm>
        </p:spPr>
        <p:txBody>
          <a:bodyPr>
            <a:normAutofit fontScale="85000" lnSpcReduction="20000"/>
          </a:bodyPr>
          <a:lstStyle/>
          <a:p>
            <a:pPr marL="0" indent="0">
              <a:buNone/>
            </a:pPr>
            <a:r>
              <a:rPr lang="fr-FR" b="1" dirty="0"/>
              <a:t> </a:t>
            </a:r>
            <a:endParaRPr lang="fr-FR" sz="3200" dirty="0"/>
          </a:p>
          <a:p>
            <a:r>
              <a:rPr lang="fr-FR" sz="3200" b="1" u="sng" dirty="0"/>
              <a:t>Absence de propos suffisamment diffamatoires :</a:t>
            </a:r>
            <a:r>
              <a:rPr lang="fr-FR" sz="3200" b="1" dirty="0"/>
              <a:t> </a:t>
            </a:r>
          </a:p>
          <a:p>
            <a:pPr marL="0" indent="0">
              <a:buNone/>
            </a:pPr>
            <a:endParaRPr lang="fr-FR" sz="3200" dirty="0"/>
          </a:p>
          <a:p>
            <a:pPr marL="0" indent="0">
              <a:buNone/>
            </a:pPr>
            <a:r>
              <a:rPr lang="fr-FR" b="1" u="sng" dirty="0"/>
              <a:t>CA Paris, 11</a:t>
            </a:r>
            <a:r>
              <a:rPr lang="fr-FR" b="1" u="sng" baseline="30000" dirty="0"/>
              <a:t>ème</a:t>
            </a:r>
            <a:r>
              <a:rPr lang="fr-FR" b="1" u="sng" dirty="0"/>
              <a:t> chambre, section A, 16 avril 2018, Henri T. / Jean-Christophe L.</a:t>
            </a:r>
            <a:endParaRPr lang="fr-FR" dirty="0"/>
          </a:p>
          <a:p>
            <a:pPr marL="0" indent="0">
              <a:buNone/>
            </a:pPr>
            <a:r>
              <a:rPr lang="fr-FR" dirty="0"/>
              <a:t> </a:t>
            </a:r>
          </a:p>
          <a:p>
            <a:pPr marL="0" indent="0" algn="just">
              <a:buNone/>
            </a:pPr>
            <a:r>
              <a:rPr lang="fr-FR" dirty="0"/>
              <a:t>Le jugement de première instance est toutefois infirmée par la Cour d’appel de Paris car les propos ne sont pas suffisamment diffamatoires, ils traduisent le droit à la liberté d’expression du fonctionnaire syndicaliste : « </a:t>
            </a:r>
            <a:r>
              <a:rPr lang="fr-FR" i="1" dirty="0"/>
              <a:t>Mais considérant que, si l’on peut reconnaître dans l’article poursuivi, sans qu’il y soit expressément nommé, Jean-Christophe L., à côté de son conseil municipal, </a:t>
            </a:r>
            <a:r>
              <a:rPr lang="fr-FR" b="1" i="1" dirty="0"/>
              <a:t>l’imputation que la politique de l’emploi menée par le maire de Drancy renforce la précarité des Drancéens, “en recrutant des contractuels” et “en usant des faiblesses du contrôle de légalité de la préfecture”, </a:t>
            </a:r>
            <a:r>
              <a:rPr lang="fr-FR" i="1" dirty="0"/>
              <a:t>l’accusation que la partie civile est responsable de la brutalité de la politique municipale de l’emploi et, sans craindre les hyperboles, que “</a:t>
            </a:r>
            <a:r>
              <a:rPr lang="fr-FR" b="1" i="1" dirty="0"/>
              <a:t>le tragique des situations ainsi créées dépasse les limites du traitement humain” </a:t>
            </a:r>
            <a:r>
              <a:rPr lang="fr-FR" i="1" dirty="0"/>
              <a:t>traduisent </a:t>
            </a:r>
            <a:r>
              <a:rPr lang="fr-FR" i="1" u="sng" dirty="0"/>
              <a:t>l’expression d’un libre droit de critique à l’égard du premier employeur de la ville, sans excéder les limites de la polémique </a:t>
            </a:r>
            <a:r>
              <a:rPr lang="fr-FR" i="1" dirty="0"/>
              <a:t>pouvant être vive dans le domaine syndical, ce qu’aucun lecteur d’une gazette de la C.G.T. ne peut ignorer</a:t>
            </a:r>
            <a:r>
              <a:rPr lang="fr-FR" dirty="0"/>
              <a:t> ».</a:t>
            </a:r>
          </a:p>
          <a:p>
            <a:pPr marL="0" indent="0">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DIFFAMATION</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C5B9C3E6-AF1D-48A5-95B6-DEA153640203}"/>
              </a:ext>
            </a:extLst>
          </p:cNvPr>
          <p:cNvSpPr>
            <a:spLocks noGrp="1"/>
          </p:cNvSpPr>
          <p:nvPr>
            <p:ph type="dt" sz="half" idx="10"/>
          </p:nvPr>
        </p:nvSpPr>
        <p:spPr/>
        <p:txBody>
          <a:bodyPr/>
          <a:lstStyle/>
          <a:p>
            <a:fld id="{9D95EB07-B268-47CA-9A40-9274194CE089}" type="datetime1">
              <a:rPr lang="fr-FR" smtClean="0"/>
              <a:t>16/11/2018</a:t>
            </a:fld>
            <a:endParaRPr lang="fr-FR"/>
          </a:p>
        </p:txBody>
      </p:sp>
      <p:sp>
        <p:nvSpPr>
          <p:cNvPr id="5" name="Espace réservé du pied de page 4">
            <a:extLst>
              <a:ext uri="{FF2B5EF4-FFF2-40B4-BE49-F238E27FC236}">
                <a16:creationId xmlns:a16="http://schemas.microsoft.com/office/drawing/2014/main" id="{AF149976-73E3-457B-8EF6-9940F50A833E}"/>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17413B28-C506-4476-881B-FC3E0C79FB5A}"/>
              </a:ext>
            </a:extLst>
          </p:cNvPr>
          <p:cNvSpPr>
            <a:spLocks noGrp="1"/>
          </p:cNvSpPr>
          <p:nvPr>
            <p:ph type="sldNum" sz="quarter" idx="12"/>
          </p:nvPr>
        </p:nvSpPr>
        <p:spPr/>
        <p:txBody>
          <a:bodyPr/>
          <a:lstStyle/>
          <a:p>
            <a:fld id="{DEBEAB55-672D-43D3-9127-E4078D1BB625}" type="slidenum">
              <a:rPr lang="fr-FR" smtClean="0"/>
              <a:t>21</a:t>
            </a:fld>
            <a:endParaRPr lang="fr-FR"/>
          </a:p>
        </p:txBody>
      </p:sp>
    </p:spTree>
    <p:extLst>
      <p:ext uri="{BB962C8B-B14F-4D97-AF65-F5344CB8AC3E}">
        <p14:creationId xmlns:p14="http://schemas.microsoft.com/office/powerpoint/2010/main" val="2700649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fontScale="92500" lnSpcReduction="10000"/>
          </a:bodyPr>
          <a:lstStyle/>
          <a:p>
            <a:pPr marL="0" indent="0">
              <a:buNone/>
            </a:pPr>
            <a:endParaRPr lang="fr-FR" dirty="0"/>
          </a:p>
          <a:p>
            <a:r>
              <a:rPr lang="fr-FR" u="sng" dirty="0"/>
              <a:t>La diffamation est non publique lorsque les allégations sont prononcées</a:t>
            </a:r>
            <a:r>
              <a:rPr lang="fr-FR" dirty="0"/>
              <a:t> :</a:t>
            </a:r>
          </a:p>
          <a:p>
            <a:pPr lvl="1">
              <a:buFontTx/>
              <a:buChar char="-"/>
            </a:pPr>
            <a:r>
              <a:rPr lang="fr-FR" dirty="0"/>
              <a:t>par son auteur à la victime sans qu'aucune tierce personne ne soit présente </a:t>
            </a:r>
          </a:p>
          <a:p>
            <a:pPr lvl="1">
              <a:buFontTx/>
              <a:buChar char="-"/>
            </a:pPr>
            <a:r>
              <a:rPr lang="fr-FR" dirty="0"/>
              <a:t>devant un cercle restreint de personnes partageant les mêmes intérêts, que la victime soit présente ou non. </a:t>
            </a:r>
          </a:p>
          <a:p>
            <a:pPr marL="266700" lvl="1" indent="-266700"/>
            <a:r>
              <a:rPr lang="fr-FR" sz="2600" dirty="0"/>
              <a:t>Lors d’une </a:t>
            </a:r>
            <a:r>
              <a:rPr lang="fr-FR" sz="2600" u="sng" dirty="0"/>
              <a:t>réunion</a:t>
            </a:r>
          </a:p>
          <a:p>
            <a:r>
              <a:rPr lang="fr-FR" dirty="0"/>
              <a:t>Dans certains cas, une diffamation sur un </a:t>
            </a:r>
            <a:r>
              <a:rPr lang="fr-FR" u="sng" dirty="0"/>
              <a:t>réseau social </a:t>
            </a:r>
            <a:r>
              <a:rPr lang="fr-FR" dirty="0"/>
              <a:t>peut être considérée comme non publique. Si la diffamation a été diffusée sur un compte accessible uniquement à un nombre restreint d'</a:t>
            </a:r>
            <a:r>
              <a:rPr lang="fr-FR" i="1" dirty="0"/>
              <a:t>amis</a:t>
            </a:r>
            <a:r>
              <a:rPr lang="fr-FR" dirty="0"/>
              <a:t> sélectionnés par l'auteur des propos, il s'agit d'une diffamation non publique.</a:t>
            </a:r>
          </a:p>
          <a:p>
            <a:r>
              <a:rPr lang="fr-FR" dirty="0"/>
              <a:t>La diffamation non publique est punie par une </a:t>
            </a:r>
            <a:r>
              <a:rPr lang="fr-FR" u="sng" dirty="0"/>
              <a:t>contravention de 38 € maximum</a:t>
            </a:r>
            <a:r>
              <a:rPr lang="fr-FR" dirty="0"/>
              <a:t>.</a:t>
            </a:r>
          </a:p>
          <a:p>
            <a:pPr marL="457200" lvl="1" indent="0">
              <a:buNone/>
            </a:pPr>
            <a:r>
              <a:rPr lang="fr-FR" b="1" dirty="0"/>
              <a:t>Article R621-1: «</a:t>
            </a:r>
            <a:r>
              <a:rPr lang="fr-FR" b="1" i="1" dirty="0"/>
              <a:t> </a:t>
            </a:r>
            <a:r>
              <a:rPr lang="fr-FR" i="1" dirty="0"/>
              <a:t>La diffamation non publique envers une personne est punie de l'amende prévue pour les contraventions de la 1re classe</a:t>
            </a:r>
            <a:r>
              <a:rPr lang="fr-FR" dirty="0"/>
              <a:t> ».</a:t>
            </a:r>
          </a:p>
          <a:p>
            <a:endParaRPr lang="fr-FR" dirty="0"/>
          </a:p>
          <a:p>
            <a:endParaRPr lang="fr-FR" dirty="0"/>
          </a:p>
          <a:p>
            <a:pPr marL="0" indent="0">
              <a:buNone/>
            </a:pPr>
            <a:endParaRPr lang="fr-FR" dirty="0"/>
          </a:p>
          <a:p>
            <a:endParaRPr lang="fr-FR" dirty="0"/>
          </a:p>
          <a:p>
            <a:endParaRPr lang="fr-FR" dirty="0"/>
          </a:p>
          <a:p>
            <a:pPr>
              <a:buFont typeface="Wingdings" panose="05000000000000000000" pitchFamily="2" charset="2"/>
              <a:buChar char="ü"/>
            </a:pPr>
            <a:endParaRPr lang="fr-FR" dirty="0"/>
          </a:p>
        </p:txBody>
      </p:sp>
      <p:sp>
        <p:nvSpPr>
          <p:cNvPr id="4" name="Titre 1"/>
          <p:cNvSpPr>
            <a:spLocks noGrp="1"/>
          </p:cNvSpPr>
          <p:nvPr>
            <p:ph type="title"/>
          </p:nvPr>
        </p:nvSpPr>
        <p:spPr>
          <a:xfrm>
            <a:off x="838200" y="365125"/>
            <a:ext cx="10515600" cy="1168253"/>
          </a:xfrm>
        </p:spPr>
        <p:txBody>
          <a:bodyPr>
            <a:normAutofit/>
          </a:bodyPr>
          <a:lstStyle/>
          <a:p>
            <a:pPr algn="ctr"/>
            <a:r>
              <a:rPr lang="fr-FR" b="1" u="sng" dirty="0">
                <a:latin typeface="+mn-lt"/>
              </a:rPr>
              <a:t>DIFFAMATION NON PUBLIQUE</a:t>
            </a:r>
            <a:endParaRPr lang="fr-FR" dirty="0"/>
          </a:p>
        </p:txBody>
      </p:sp>
      <p:sp>
        <p:nvSpPr>
          <p:cNvPr id="2" name="Espace réservé de la date 1">
            <a:extLst>
              <a:ext uri="{FF2B5EF4-FFF2-40B4-BE49-F238E27FC236}">
                <a16:creationId xmlns:a16="http://schemas.microsoft.com/office/drawing/2014/main" id="{8B938629-B122-4F07-871B-9113B7C25DBA}"/>
              </a:ext>
            </a:extLst>
          </p:cNvPr>
          <p:cNvSpPr>
            <a:spLocks noGrp="1"/>
          </p:cNvSpPr>
          <p:nvPr>
            <p:ph type="dt" sz="half" idx="10"/>
          </p:nvPr>
        </p:nvSpPr>
        <p:spPr/>
        <p:txBody>
          <a:bodyPr/>
          <a:lstStyle/>
          <a:p>
            <a:fld id="{EC86E9DD-6711-4A85-AEDC-7977EE2EDE6E}" type="datetime1">
              <a:rPr lang="fr-FR" smtClean="0"/>
              <a:t>16/11/2018</a:t>
            </a:fld>
            <a:endParaRPr lang="fr-FR"/>
          </a:p>
        </p:txBody>
      </p:sp>
      <p:sp>
        <p:nvSpPr>
          <p:cNvPr id="5" name="Espace réservé du pied de page 4">
            <a:extLst>
              <a:ext uri="{FF2B5EF4-FFF2-40B4-BE49-F238E27FC236}">
                <a16:creationId xmlns:a16="http://schemas.microsoft.com/office/drawing/2014/main" id="{9C36946B-91D2-4D9C-B60D-E375657559CD}"/>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DE7F95D4-2B31-40D6-AACD-D0BCCA1B5FAC}"/>
              </a:ext>
            </a:extLst>
          </p:cNvPr>
          <p:cNvSpPr>
            <a:spLocks noGrp="1"/>
          </p:cNvSpPr>
          <p:nvPr>
            <p:ph type="sldNum" sz="quarter" idx="12"/>
          </p:nvPr>
        </p:nvSpPr>
        <p:spPr/>
        <p:txBody>
          <a:bodyPr/>
          <a:lstStyle/>
          <a:p>
            <a:fld id="{DEBEAB55-672D-43D3-9127-E4078D1BB625}" type="slidenum">
              <a:rPr lang="fr-FR" smtClean="0"/>
              <a:t>22</a:t>
            </a:fld>
            <a:endParaRPr lang="fr-FR"/>
          </a:p>
        </p:txBody>
      </p:sp>
    </p:spTree>
    <p:extLst>
      <p:ext uri="{BB962C8B-B14F-4D97-AF65-F5344CB8AC3E}">
        <p14:creationId xmlns:p14="http://schemas.microsoft.com/office/powerpoint/2010/main" val="1117395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a:buFont typeface="Wingdings" panose="05000000000000000000" pitchFamily="2" charset="2"/>
              <a:buChar char="ü"/>
            </a:pPr>
            <a:r>
              <a:rPr lang="fr-FR" u="sng" dirty="0"/>
              <a:t>Article 29 alinéa 2 Loi de 1881 </a:t>
            </a:r>
          </a:p>
          <a:p>
            <a:pPr marL="0" indent="0">
              <a:buNone/>
            </a:pPr>
            <a:endParaRPr lang="fr-FR" dirty="0"/>
          </a:p>
          <a:p>
            <a:pPr marL="0" indent="0">
              <a:buNone/>
            </a:pPr>
            <a:r>
              <a:rPr lang="fr-FR" dirty="0"/>
              <a:t>« Toute expression outrageante, termes de mépris ou invective qui ne renferme l’imputation </a:t>
            </a:r>
            <a:r>
              <a:rPr lang="fr-FR" u="sng" dirty="0"/>
              <a:t>d’aucun fait </a:t>
            </a:r>
            <a:r>
              <a:rPr lang="fr-FR" dirty="0"/>
              <a:t>est une </a:t>
            </a:r>
            <a:r>
              <a:rPr lang="fr-FR" b="1" dirty="0"/>
              <a:t>injure »</a:t>
            </a:r>
          </a:p>
          <a:p>
            <a:pPr marL="0" indent="0">
              <a:buNone/>
            </a:pPr>
            <a:endParaRPr lang="fr-FR" b="1" dirty="0"/>
          </a:p>
          <a:p>
            <a:pPr>
              <a:buFont typeface="Wingdings" panose="05000000000000000000" pitchFamily="2" charset="2"/>
              <a:buChar char="ü"/>
            </a:pPr>
            <a:r>
              <a:rPr lang="fr-FR" dirty="0"/>
              <a:t> Excuse de provocation </a:t>
            </a:r>
          </a:p>
          <a:p>
            <a:pPr>
              <a:buFont typeface="Wingdings" panose="05000000000000000000" pitchFamily="2" charset="2"/>
              <a:buChar char="ü"/>
            </a:pPr>
            <a:r>
              <a:rPr lang="fr-FR" dirty="0"/>
              <a:t> Procédure : idem diffamation </a:t>
            </a:r>
          </a:p>
          <a:p>
            <a:pPr lvl="1">
              <a:buFontTx/>
              <a:buChar char="-"/>
            </a:pPr>
            <a:r>
              <a:rPr lang="fr-FR" dirty="0"/>
              <a:t>Prescription </a:t>
            </a:r>
          </a:p>
          <a:p>
            <a:pPr lvl="1">
              <a:buFontTx/>
              <a:buChar char="-"/>
            </a:pPr>
            <a:r>
              <a:rPr lang="fr-FR" dirty="0"/>
              <a:t> Nullité </a:t>
            </a:r>
          </a:p>
          <a:p>
            <a:pPr>
              <a:buFont typeface="Wingdings" panose="05000000000000000000" pitchFamily="2" charset="2"/>
              <a:buChar char="ü"/>
            </a:pPr>
            <a:r>
              <a:rPr lang="fr-FR" dirty="0"/>
              <a:t> Sanction : 12 000 euros </a:t>
            </a:r>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INJURE</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63B35B53-40C8-4EA0-9A07-79BC516E5AC8}"/>
              </a:ext>
            </a:extLst>
          </p:cNvPr>
          <p:cNvSpPr>
            <a:spLocks noGrp="1"/>
          </p:cNvSpPr>
          <p:nvPr>
            <p:ph type="dt" sz="half" idx="10"/>
          </p:nvPr>
        </p:nvSpPr>
        <p:spPr/>
        <p:txBody>
          <a:bodyPr/>
          <a:lstStyle/>
          <a:p>
            <a:fld id="{C81938A3-4779-4250-842F-AC70112D4479}" type="datetime1">
              <a:rPr lang="fr-FR" smtClean="0"/>
              <a:t>16/11/2018</a:t>
            </a:fld>
            <a:endParaRPr lang="fr-FR"/>
          </a:p>
        </p:txBody>
      </p:sp>
      <p:sp>
        <p:nvSpPr>
          <p:cNvPr id="5" name="Espace réservé du pied de page 4">
            <a:extLst>
              <a:ext uri="{FF2B5EF4-FFF2-40B4-BE49-F238E27FC236}">
                <a16:creationId xmlns:a16="http://schemas.microsoft.com/office/drawing/2014/main" id="{23726E19-A04A-4D52-9671-E18F2C7F1E29}"/>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E0133C5B-CBB7-4299-A0DD-81D903112D57}"/>
              </a:ext>
            </a:extLst>
          </p:cNvPr>
          <p:cNvSpPr>
            <a:spLocks noGrp="1"/>
          </p:cNvSpPr>
          <p:nvPr>
            <p:ph type="sldNum" sz="quarter" idx="12"/>
          </p:nvPr>
        </p:nvSpPr>
        <p:spPr/>
        <p:txBody>
          <a:bodyPr/>
          <a:lstStyle/>
          <a:p>
            <a:fld id="{DEBEAB55-672D-43D3-9127-E4078D1BB625}" type="slidenum">
              <a:rPr lang="fr-FR" smtClean="0"/>
              <a:t>23</a:t>
            </a:fld>
            <a:endParaRPr lang="fr-FR"/>
          </a:p>
        </p:txBody>
      </p:sp>
    </p:spTree>
    <p:extLst>
      <p:ext uri="{BB962C8B-B14F-4D97-AF65-F5344CB8AC3E}">
        <p14:creationId xmlns:p14="http://schemas.microsoft.com/office/powerpoint/2010/main" val="4340247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577840"/>
          </a:xfrm>
        </p:spPr>
        <p:txBody>
          <a:bodyPr>
            <a:normAutofit fontScale="92500"/>
          </a:bodyPr>
          <a:lstStyle/>
          <a:p>
            <a:pPr>
              <a:buFont typeface="Wingdings" panose="05000000000000000000" pitchFamily="2" charset="2"/>
              <a:buChar char="ü"/>
            </a:pPr>
            <a:endParaRPr lang="fr-FR" u="sng" dirty="0"/>
          </a:p>
          <a:p>
            <a:pPr>
              <a:buFont typeface="Wingdings" panose="05000000000000000000" pitchFamily="2" charset="2"/>
              <a:buChar char="ü"/>
            </a:pPr>
            <a:r>
              <a:rPr lang="fr-FR" u="sng" dirty="0"/>
              <a:t>Injure envers une administration ou un fonctionnaire dans l’exercice de ses fonctions:</a:t>
            </a:r>
          </a:p>
          <a:p>
            <a:pPr marL="0" indent="0">
              <a:buNone/>
            </a:pPr>
            <a:endParaRPr lang="fr-FR" u="sng" dirty="0"/>
          </a:p>
          <a:p>
            <a:pPr marL="457200" lvl="1" indent="0" algn="just">
              <a:buNone/>
            </a:pPr>
            <a:r>
              <a:rPr lang="fr-FR" u="sng" dirty="0"/>
              <a:t>Article 33 alinéa 1 Loi de 1881 :</a:t>
            </a:r>
          </a:p>
          <a:p>
            <a:pPr marL="457200" lvl="1" indent="0" algn="just">
              <a:buNone/>
            </a:pPr>
            <a:r>
              <a:rPr lang="fr-FR" dirty="0"/>
              <a:t>« </a:t>
            </a:r>
            <a:r>
              <a:rPr lang="fr-FR" i="1" dirty="0"/>
              <a:t>L'injure commise par les mêmes moyens envers les corps ou les personnes désignés par les articles 30 et 31 de la présente loi sera punie d'une amende de 12 000 euros</a:t>
            </a:r>
            <a:r>
              <a:rPr lang="fr-FR" dirty="0"/>
              <a:t>. »</a:t>
            </a:r>
          </a:p>
          <a:p>
            <a:pPr marL="0" indent="0" algn="just">
              <a:buNone/>
            </a:pPr>
            <a:endParaRPr lang="fr-FR" u="sng" dirty="0"/>
          </a:p>
          <a:p>
            <a:pPr algn="just">
              <a:buFont typeface="Wingdings" panose="05000000000000000000" pitchFamily="2" charset="2"/>
              <a:buChar char="ü"/>
            </a:pPr>
            <a:r>
              <a:rPr lang="fr-FR" u="sng" dirty="0"/>
              <a:t>Injure envers un fonctionnaire dans le cadre de sa vie privée</a:t>
            </a:r>
            <a:r>
              <a:rPr lang="fr-FR" dirty="0"/>
              <a:t>:</a:t>
            </a:r>
          </a:p>
          <a:p>
            <a:pPr marL="0" indent="0" algn="just">
              <a:buNone/>
            </a:pPr>
            <a:endParaRPr lang="fr-FR" dirty="0"/>
          </a:p>
          <a:p>
            <a:pPr marL="457200" lvl="1" indent="0" algn="just">
              <a:buNone/>
            </a:pPr>
            <a:r>
              <a:rPr lang="fr-FR" u="sng" dirty="0"/>
              <a:t>Article 33 alinéa 2 Loi de 1881</a:t>
            </a:r>
            <a:r>
              <a:rPr lang="fr-FR" dirty="0"/>
              <a:t>:</a:t>
            </a:r>
          </a:p>
          <a:p>
            <a:pPr marL="457200" lvl="1" indent="0" algn="just">
              <a:buNone/>
            </a:pPr>
            <a:r>
              <a:rPr lang="fr-FR" dirty="0"/>
              <a:t>« </a:t>
            </a:r>
            <a:r>
              <a:rPr lang="fr-FR" i="1" dirty="0"/>
              <a:t>L'injure commise de la même manière envers les particuliers, lorsqu'elle n'aura pas été précédée de provocations, sera punie d'une amende de 12 000 euros</a:t>
            </a:r>
            <a:r>
              <a:rPr lang="fr-FR" dirty="0"/>
              <a:t> ».</a:t>
            </a:r>
          </a:p>
          <a:p>
            <a:pPr marL="0" indent="0">
              <a:buNone/>
            </a:pPr>
            <a:endParaRPr lang="fr-FR" u="sng" dirty="0"/>
          </a:p>
          <a:p>
            <a:pPr marL="0" indent="0">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INJURE</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71D3618F-E0B1-4C8A-BCBB-E2870417B27B}"/>
              </a:ext>
            </a:extLst>
          </p:cNvPr>
          <p:cNvSpPr>
            <a:spLocks noGrp="1"/>
          </p:cNvSpPr>
          <p:nvPr>
            <p:ph type="dt" sz="half" idx="10"/>
          </p:nvPr>
        </p:nvSpPr>
        <p:spPr/>
        <p:txBody>
          <a:bodyPr/>
          <a:lstStyle/>
          <a:p>
            <a:fld id="{2D17C162-4D48-450A-BC3E-5C687C733ED2}" type="datetime1">
              <a:rPr lang="fr-FR" smtClean="0"/>
              <a:t>16/11/2018</a:t>
            </a:fld>
            <a:endParaRPr lang="fr-FR"/>
          </a:p>
        </p:txBody>
      </p:sp>
      <p:sp>
        <p:nvSpPr>
          <p:cNvPr id="5" name="Espace réservé du pied de page 4">
            <a:extLst>
              <a:ext uri="{FF2B5EF4-FFF2-40B4-BE49-F238E27FC236}">
                <a16:creationId xmlns:a16="http://schemas.microsoft.com/office/drawing/2014/main" id="{41C12BB2-7345-4DEE-82DB-243B094E920A}"/>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A76D51DC-3159-47F8-B028-12411D9A3A7E}"/>
              </a:ext>
            </a:extLst>
          </p:cNvPr>
          <p:cNvSpPr>
            <a:spLocks noGrp="1"/>
          </p:cNvSpPr>
          <p:nvPr>
            <p:ph type="sldNum" sz="quarter" idx="12"/>
          </p:nvPr>
        </p:nvSpPr>
        <p:spPr/>
        <p:txBody>
          <a:bodyPr/>
          <a:lstStyle/>
          <a:p>
            <a:fld id="{DEBEAB55-672D-43D3-9127-E4078D1BB625}" type="slidenum">
              <a:rPr lang="fr-FR" smtClean="0"/>
              <a:t>24</a:t>
            </a:fld>
            <a:endParaRPr lang="fr-FR"/>
          </a:p>
        </p:txBody>
      </p:sp>
    </p:spTree>
    <p:extLst>
      <p:ext uri="{BB962C8B-B14F-4D97-AF65-F5344CB8AC3E}">
        <p14:creationId xmlns:p14="http://schemas.microsoft.com/office/powerpoint/2010/main" val="1745760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lvl="0">
              <a:buFont typeface="Wingdings" panose="05000000000000000000" pitchFamily="2" charset="2"/>
              <a:buChar char="ü"/>
            </a:pPr>
            <a:r>
              <a:rPr lang="fr-FR" b="1" u="sng" dirty="0"/>
              <a:t>Injure commise envers un agent public</a:t>
            </a:r>
            <a:endParaRPr lang="fr-FR" dirty="0"/>
          </a:p>
          <a:p>
            <a:pPr marL="0" indent="0">
              <a:buNone/>
            </a:pPr>
            <a:r>
              <a:rPr lang="fr-FR" b="1" u="sng" dirty="0"/>
              <a:t>CAA Nantes 21 janvier 2016</a:t>
            </a:r>
            <a:endParaRPr lang="fr-FR" dirty="0"/>
          </a:p>
          <a:p>
            <a:pPr marL="0" indent="0" algn="just">
              <a:buNone/>
            </a:pPr>
            <a:r>
              <a:rPr lang="fr-FR" dirty="0"/>
              <a:t>Dans un arrêt du 21 janvier 2016, la cour administrative d’appel de Nantes sanctionne les propos injurieux tenus </a:t>
            </a:r>
            <a:r>
              <a:rPr lang="fr-FR" u="sng" dirty="0"/>
              <a:t>envers un agent public</a:t>
            </a:r>
            <a:r>
              <a:rPr lang="fr-FR" dirty="0"/>
              <a:t>.</a:t>
            </a:r>
          </a:p>
          <a:p>
            <a:pPr marL="0" indent="0" algn="just">
              <a:buNone/>
            </a:pPr>
            <a:r>
              <a:rPr lang="fr-FR" dirty="0"/>
              <a:t>Le maire de Montargis a  révoqué un agent de catégorie B qui avait publié un commentaire injurieux sur la page </a:t>
            </a:r>
            <a:r>
              <a:rPr lang="fr-FR" u="sng" dirty="0"/>
              <a:t>Facebook</a:t>
            </a:r>
            <a:r>
              <a:rPr lang="fr-FR" dirty="0"/>
              <a:t> de l’entreprise dirigée par le </a:t>
            </a:r>
            <a:r>
              <a:rPr lang="fr-FR" u="sng" dirty="0"/>
              <a:t>premier adjoint</a:t>
            </a:r>
            <a:r>
              <a:rPr lang="fr-FR" dirty="0"/>
              <a:t> de la commune.</a:t>
            </a:r>
          </a:p>
          <a:p>
            <a:pPr marL="0" indent="0" algn="just">
              <a:buNone/>
            </a:pPr>
            <a:r>
              <a:rPr lang="fr-FR" dirty="0"/>
              <a:t>Non seulement, il avait tenu des propos injurieux portant atteinte à la </a:t>
            </a:r>
            <a:r>
              <a:rPr lang="fr-FR" u="sng" dirty="0"/>
              <a:t>réputation</a:t>
            </a:r>
            <a:r>
              <a:rPr lang="fr-FR" dirty="0"/>
              <a:t> d’un élu mais il avait commis un manquement à son </a:t>
            </a:r>
            <a:r>
              <a:rPr lang="fr-FR" u="sng" dirty="0"/>
              <a:t>devoir de réserve</a:t>
            </a:r>
            <a:r>
              <a:rPr lang="fr-FR" dirty="0"/>
              <a:t>.</a:t>
            </a:r>
          </a:p>
          <a:p>
            <a:pPr>
              <a:buFont typeface="Wingdings" panose="05000000000000000000" pitchFamily="2" charset="2"/>
              <a:buChar char="ü"/>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INJURE</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4BC1B453-CC60-4806-9B46-2B18664C5822}"/>
              </a:ext>
            </a:extLst>
          </p:cNvPr>
          <p:cNvSpPr>
            <a:spLocks noGrp="1"/>
          </p:cNvSpPr>
          <p:nvPr>
            <p:ph type="dt" sz="half" idx="10"/>
          </p:nvPr>
        </p:nvSpPr>
        <p:spPr/>
        <p:txBody>
          <a:bodyPr/>
          <a:lstStyle/>
          <a:p>
            <a:fld id="{D0DCD3DD-5B47-491D-801D-0DCBADEECD3A}" type="datetime1">
              <a:rPr lang="fr-FR" smtClean="0"/>
              <a:t>16/11/2018</a:t>
            </a:fld>
            <a:endParaRPr lang="fr-FR"/>
          </a:p>
        </p:txBody>
      </p:sp>
      <p:sp>
        <p:nvSpPr>
          <p:cNvPr id="5" name="Espace réservé du pied de page 4">
            <a:extLst>
              <a:ext uri="{FF2B5EF4-FFF2-40B4-BE49-F238E27FC236}">
                <a16:creationId xmlns:a16="http://schemas.microsoft.com/office/drawing/2014/main" id="{C33953EA-606F-4E89-B467-0C3194D86296}"/>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8CAB4E66-AB3A-43D9-8E68-6FBB3985FF57}"/>
              </a:ext>
            </a:extLst>
          </p:cNvPr>
          <p:cNvSpPr>
            <a:spLocks noGrp="1"/>
          </p:cNvSpPr>
          <p:nvPr>
            <p:ph type="sldNum" sz="quarter" idx="12"/>
          </p:nvPr>
        </p:nvSpPr>
        <p:spPr/>
        <p:txBody>
          <a:bodyPr/>
          <a:lstStyle/>
          <a:p>
            <a:fld id="{DEBEAB55-672D-43D3-9127-E4078D1BB625}" type="slidenum">
              <a:rPr lang="fr-FR" smtClean="0"/>
              <a:t>25</a:t>
            </a:fld>
            <a:endParaRPr lang="fr-FR"/>
          </a:p>
        </p:txBody>
      </p:sp>
    </p:spTree>
    <p:extLst>
      <p:ext uri="{BB962C8B-B14F-4D97-AF65-F5344CB8AC3E}">
        <p14:creationId xmlns:p14="http://schemas.microsoft.com/office/powerpoint/2010/main" val="3998249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lvl="0">
              <a:buFont typeface="Wingdings" panose="05000000000000000000" pitchFamily="2" charset="2"/>
              <a:buChar char="ü"/>
            </a:pPr>
            <a:r>
              <a:rPr lang="fr-FR" b="1" u="sng" dirty="0"/>
              <a:t>Injure commise envers une administration publique</a:t>
            </a:r>
            <a:endParaRPr lang="fr-FR" dirty="0"/>
          </a:p>
          <a:p>
            <a:pPr marL="0" lvl="0" indent="0" algn="just">
              <a:buNone/>
            </a:pPr>
            <a:r>
              <a:rPr lang="fr-FR" b="1" u="sng" dirty="0"/>
              <a:t>TGI Paris, 14 octobre 2011, </a:t>
            </a:r>
            <a:r>
              <a:rPr lang="fr-FR" b="1" i="1" u="sng" dirty="0"/>
              <a:t>Claude Guéant c/ Free et autres</a:t>
            </a:r>
            <a:r>
              <a:rPr lang="fr-FR" b="1" i="1" dirty="0"/>
              <a:t>.</a:t>
            </a:r>
            <a:endParaRPr lang="fr-FR" dirty="0"/>
          </a:p>
          <a:p>
            <a:pPr marL="0" indent="0" algn="just">
              <a:buNone/>
            </a:pPr>
            <a:r>
              <a:rPr lang="fr-FR" dirty="0"/>
              <a:t>Monsieur Claude Guéant, agissant en qualité de ministre de l’intérieur, de l’outre mer, des collectivités territoriales et de l’immigration a assigné le site  </a:t>
            </a:r>
            <a:r>
              <a:rPr lang="fr-FR" u="sng" dirty="0">
                <a:hlinkClick r:id="rId2"/>
              </a:rPr>
              <a:t>https://copwatchnord-idf.org/</a:t>
            </a:r>
            <a:r>
              <a:rPr lang="fr-FR" dirty="0"/>
              <a:t> pour la diffusion de propos injurieux envers une administration publique :</a:t>
            </a:r>
          </a:p>
          <a:p>
            <a:pPr marL="914400" lvl="2" indent="0" algn="just">
              <a:buNone/>
            </a:pPr>
            <a:r>
              <a:rPr lang="fr-FR" sz="2600" dirty="0"/>
              <a:t> « Nous n’hésiterons pas à user de termes sévères à l’égard de la Police et de la Gendarmerie, car </a:t>
            </a:r>
            <a:r>
              <a:rPr lang="fr-FR" sz="2600" b="1" dirty="0"/>
              <a:t>nous considérons ces institutions comme la fosse commune de l’humanité, le charnier de l’évolution, la mise à mort quotidienne de la déontologie et de l’éthique</a:t>
            </a:r>
            <a:r>
              <a:rPr lang="fr-FR" sz="2600" dirty="0"/>
              <a:t>, Nous serons sans équivoque ».</a:t>
            </a:r>
          </a:p>
          <a:p>
            <a:pPr marL="0" indent="0">
              <a:buNone/>
            </a:pPr>
            <a:endParaRPr lang="fr-FR" dirty="0"/>
          </a:p>
          <a:p>
            <a:pPr>
              <a:buFont typeface="Wingdings" panose="05000000000000000000" pitchFamily="2" charset="2"/>
              <a:buChar char="ü"/>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INJURE</a:t>
            </a:r>
            <a:r>
              <a:rPr lang="fr-FR" dirty="0"/>
              <a:t/>
            </a:r>
            <a:br>
              <a:rPr lang="fr-FR" dirty="0"/>
            </a:br>
            <a:endParaRPr lang="fr-FR" dirty="0"/>
          </a:p>
        </p:txBody>
      </p:sp>
      <p:sp>
        <p:nvSpPr>
          <p:cNvPr id="2" name="Espace réservé de la date 1">
            <a:extLst>
              <a:ext uri="{FF2B5EF4-FFF2-40B4-BE49-F238E27FC236}">
                <a16:creationId xmlns:a16="http://schemas.microsoft.com/office/drawing/2014/main" id="{2CA0B708-7113-4BB5-AC06-30DB5111B689}"/>
              </a:ext>
            </a:extLst>
          </p:cNvPr>
          <p:cNvSpPr>
            <a:spLocks noGrp="1"/>
          </p:cNvSpPr>
          <p:nvPr>
            <p:ph type="dt" sz="half" idx="10"/>
          </p:nvPr>
        </p:nvSpPr>
        <p:spPr/>
        <p:txBody>
          <a:bodyPr/>
          <a:lstStyle/>
          <a:p>
            <a:fld id="{78056650-8B8E-4A74-8B00-408B82F33DDD}" type="datetime1">
              <a:rPr lang="fr-FR" smtClean="0"/>
              <a:t>16/11/2018</a:t>
            </a:fld>
            <a:endParaRPr lang="fr-FR"/>
          </a:p>
        </p:txBody>
      </p:sp>
      <p:sp>
        <p:nvSpPr>
          <p:cNvPr id="5" name="Espace réservé du pied de page 4">
            <a:extLst>
              <a:ext uri="{FF2B5EF4-FFF2-40B4-BE49-F238E27FC236}">
                <a16:creationId xmlns:a16="http://schemas.microsoft.com/office/drawing/2014/main" id="{08EA4549-440D-443A-AB1F-E6F645789FF2}"/>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41D89583-E38D-4721-96BB-39004A86A3C3}"/>
              </a:ext>
            </a:extLst>
          </p:cNvPr>
          <p:cNvSpPr>
            <a:spLocks noGrp="1"/>
          </p:cNvSpPr>
          <p:nvPr>
            <p:ph type="sldNum" sz="quarter" idx="12"/>
          </p:nvPr>
        </p:nvSpPr>
        <p:spPr/>
        <p:txBody>
          <a:bodyPr/>
          <a:lstStyle/>
          <a:p>
            <a:fld id="{DEBEAB55-672D-43D3-9127-E4078D1BB625}" type="slidenum">
              <a:rPr lang="fr-FR" smtClean="0"/>
              <a:t>26</a:t>
            </a:fld>
            <a:endParaRPr lang="fr-FR"/>
          </a:p>
        </p:txBody>
      </p:sp>
    </p:spTree>
    <p:extLst>
      <p:ext uri="{BB962C8B-B14F-4D97-AF65-F5344CB8AC3E}">
        <p14:creationId xmlns:p14="http://schemas.microsoft.com/office/powerpoint/2010/main" val="942586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fontScale="85000" lnSpcReduction="10000"/>
          </a:bodyPr>
          <a:lstStyle/>
          <a:p>
            <a:pPr marL="0" indent="0">
              <a:buNone/>
            </a:pPr>
            <a:endParaRPr lang="fr-FR" dirty="0"/>
          </a:p>
          <a:p>
            <a:r>
              <a:rPr lang="fr-FR" u="sng" dirty="0"/>
              <a:t>L'injure est non publique lorsqu’elle est</a:t>
            </a:r>
            <a:r>
              <a:rPr lang="fr-FR" dirty="0"/>
              <a:t> :</a:t>
            </a:r>
          </a:p>
          <a:p>
            <a:pPr lvl="1">
              <a:buFontTx/>
              <a:buChar char="-"/>
            </a:pPr>
            <a:r>
              <a:rPr lang="fr-FR" dirty="0"/>
              <a:t> adressée par son auteur à sa victime sans qu'aucune tierce personne ne soit présente</a:t>
            </a:r>
          </a:p>
          <a:p>
            <a:pPr lvl="1">
              <a:buFontTx/>
              <a:buChar char="-"/>
            </a:pPr>
            <a:r>
              <a:rPr lang="fr-FR" dirty="0"/>
              <a:t>prononcée par son auteur devant un cercle restreint de personnes partageant les mêmes intérêts, en la présence ou en l'absence de la victime. Si les membres de ce cercle restreint sont tous liés par un même élément, qui peut être la relation professionnelle ou familiale, ils ne sont pas considérés comme des tiers par rapport à l'auteur de l'injure et à la victime. </a:t>
            </a:r>
          </a:p>
          <a:p>
            <a:r>
              <a:rPr lang="fr-FR" dirty="0"/>
              <a:t>Les injures prononcées sur un </a:t>
            </a:r>
            <a:r>
              <a:rPr lang="fr-FR" u="sng" dirty="0"/>
              <a:t>réseau social </a:t>
            </a:r>
            <a:r>
              <a:rPr lang="fr-FR" dirty="0"/>
              <a:t>sont considérées comme publiques si le compte est accessible par tous,</a:t>
            </a:r>
          </a:p>
          <a:p>
            <a:r>
              <a:rPr lang="fr-FR" dirty="0"/>
              <a:t>A l’inverse si l'injure a été diffusée sur un compte accessible uniquement à un nombre </a:t>
            </a:r>
            <a:r>
              <a:rPr lang="fr-FR" u="sng" dirty="0"/>
              <a:t>restreint d'</a:t>
            </a:r>
            <a:r>
              <a:rPr lang="fr-FR" i="1" u="sng" dirty="0"/>
              <a:t>amis </a:t>
            </a:r>
            <a:r>
              <a:rPr lang="fr-FR" dirty="0"/>
              <a:t>sélectionnés par l'auteur des propos, il s'agit d'une injure non publique.</a:t>
            </a:r>
          </a:p>
          <a:p>
            <a:r>
              <a:rPr lang="fr-FR" dirty="0"/>
              <a:t>L’injure non publique est punie par une </a:t>
            </a:r>
            <a:r>
              <a:rPr lang="fr-FR" u="sng" dirty="0"/>
              <a:t>contravention de 38 € maximum</a:t>
            </a:r>
            <a:r>
              <a:rPr lang="fr-FR" dirty="0"/>
              <a:t>.</a:t>
            </a:r>
          </a:p>
          <a:p>
            <a:pPr marL="457200" lvl="1" indent="0">
              <a:buNone/>
            </a:pPr>
            <a:r>
              <a:rPr lang="fr-FR" b="1" dirty="0"/>
              <a:t>Article R621-2: « </a:t>
            </a:r>
            <a:r>
              <a:rPr lang="fr-FR" i="1" dirty="0"/>
              <a:t>L'injure non publique envers une personne, lorsqu'elle n'a pas été précédée de provocation, est punie de l'amende prévue pour les contraventions de la 1re classe  </a:t>
            </a:r>
            <a:r>
              <a:rPr lang="fr-FR" dirty="0"/>
              <a:t>».</a:t>
            </a:r>
          </a:p>
          <a:p>
            <a:endParaRPr lang="fr-FR" dirty="0"/>
          </a:p>
          <a:p>
            <a:endParaRPr lang="fr-FR" dirty="0"/>
          </a:p>
          <a:p>
            <a:pPr>
              <a:buFont typeface="Wingdings" panose="05000000000000000000" pitchFamily="2" charset="2"/>
              <a:buChar char="ü"/>
            </a:pPr>
            <a:endParaRPr lang="fr-FR" dirty="0"/>
          </a:p>
        </p:txBody>
      </p:sp>
      <p:sp>
        <p:nvSpPr>
          <p:cNvPr id="4" name="Titre 1"/>
          <p:cNvSpPr>
            <a:spLocks noGrp="1"/>
          </p:cNvSpPr>
          <p:nvPr>
            <p:ph type="title"/>
          </p:nvPr>
        </p:nvSpPr>
        <p:spPr>
          <a:xfrm>
            <a:off x="838200" y="365125"/>
            <a:ext cx="10515600" cy="1168253"/>
          </a:xfrm>
        </p:spPr>
        <p:txBody>
          <a:bodyPr>
            <a:normAutofit/>
          </a:bodyPr>
          <a:lstStyle/>
          <a:p>
            <a:pPr algn="ctr"/>
            <a:r>
              <a:rPr lang="fr-FR" b="1" u="sng" dirty="0">
                <a:latin typeface="+mn-lt"/>
              </a:rPr>
              <a:t>INJURE NON PUBLIQUE</a:t>
            </a:r>
            <a:endParaRPr lang="fr-FR" dirty="0"/>
          </a:p>
        </p:txBody>
      </p:sp>
      <p:sp>
        <p:nvSpPr>
          <p:cNvPr id="2" name="Espace réservé de la date 1">
            <a:extLst>
              <a:ext uri="{FF2B5EF4-FFF2-40B4-BE49-F238E27FC236}">
                <a16:creationId xmlns:a16="http://schemas.microsoft.com/office/drawing/2014/main" id="{DF07557D-4B46-4107-B5EE-466B7A4B5BE5}"/>
              </a:ext>
            </a:extLst>
          </p:cNvPr>
          <p:cNvSpPr>
            <a:spLocks noGrp="1"/>
          </p:cNvSpPr>
          <p:nvPr>
            <p:ph type="dt" sz="half" idx="10"/>
          </p:nvPr>
        </p:nvSpPr>
        <p:spPr/>
        <p:txBody>
          <a:bodyPr/>
          <a:lstStyle/>
          <a:p>
            <a:fld id="{1F16102B-ECCC-4311-BD28-A50339681684}" type="datetime1">
              <a:rPr lang="fr-FR" smtClean="0"/>
              <a:t>16/11/2018</a:t>
            </a:fld>
            <a:endParaRPr lang="fr-FR"/>
          </a:p>
        </p:txBody>
      </p:sp>
      <p:sp>
        <p:nvSpPr>
          <p:cNvPr id="5" name="Espace réservé du pied de page 4">
            <a:extLst>
              <a:ext uri="{FF2B5EF4-FFF2-40B4-BE49-F238E27FC236}">
                <a16:creationId xmlns:a16="http://schemas.microsoft.com/office/drawing/2014/main" id="{64E24D7D-66AE-4108-B0EC-38DE90484875}"/>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65D6DAFA-3887-4C8A-96B7-CB666B42D404}"/>
              </a:ext>
            </a:extLst>
          </p:cNvPr>
          <p:cNvSpPr>
            <a:spLocks noGrp="1"/>
          </p:cNvSpPr>
          <p:nvPr>
            <p:ph type="sldNum" sz="quarter" idx="12"/>
          </p:nvPr>
        </p:nvSpPr>
        <p:spPr/>
        <p:txBody>
          <a:bodyPr/>
          <a:lstStyle/>
          <a:p>
            <a:fld id="{DEBEAB55-672D-43D3-9127-E4078D1BB625}" type="slidenum">
              <a:rPr lang="fr-FR" smtClean="0"/>
              <a:t>27</a:t>
            </a:fld>
            <a:endParaRPr lang="fr-FR"/>
          </a:p>
        </p:txBody>
      </p:sp>
    </p:spTree>
    <p:extLst>
      <p:ext uri="{BB962C8B-B14F-4D97-AF65-F5344CB8AC3E}">
        <p14:creationId xmlns:p14="http://schemas.microsoft.com/office/powerpoint/2010/main" val="7748609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6A3A64-754D-4373-AA90-B4A446AC9C46}"/>
              </a:ext>
            </a:extLst>
          </p:cNvPr>
          <p:cNvSpPr>
            <a:spLocks noGrp="1"/>
          </p:cNvSpPr>
          <p:nvPr>
            <p:ph type="title"/>
          </p:nvPr>
        </p:nvSpPr>
        <p:spPr/>
        <p:txBody>
          <a:bodyPr/>
          <a:lstStyle/>
          <a:p>
            <a:pPr algn="ctr"/>
            <a:r>
              <a:rPr lang="fr-FR" b="1" u="sng" dirty="0">
                <a:latin typeface="+mn-lt"/>
              </a:rPr>
              <a:t>OUTRAGE A AGENTS</a:t>
            </a:r>
          </a:p>
        </p:txBody>
      </p:sp>
      <p:sp>
        <p:nvSpPr>
          <p:cNvPr id="3" name="Espace réservé du contenu 2">
            <a:extLst>
              <a:ext uri="{FF2B5EF4-FFF2-40B4-BE49-F238E27FC236}">
                <a16:creationId xmlns:a16="http://schemas.microsoft.com/office/drawing/2014/main" id="{3D571A8A-835C-4906-BD6A-361A527035C1}"/>
              </a:ext>
            </a:extLst>
          </p:cNvPr>
          <p:cNvSpPr>
            <a:spLocks noGrp="1"/>
          </p:cNvSpPr>
          <p:nvPr>
            <p:ph idx="1"/>
          </p:nvPr>
        </p:nvSpPr>
        <p:spPr/>
        <p:txBody>
          <a:bodyPr>
            <a:normAutofit fontScale="92500" lnSpcReduction="20000"/>
          </a:bodyPr>
          <a:lstStyle/>
          <a:p>
            <a:pPr algn="just"/>
            <a:r>
              <a:rPr lang="fr-FR" u="sng" dirty="0"/>
              <a:t>L'article 433-5 du Code pénal</a:t>
            </a:r>
            <a:r>
              <a:rPr lang="fr-FR" dirty="0"/>
              <a:t> le définit ainsi :</a:t>
            </a:r>
          </a:p>
          <a:p>
            <a:pPr marL="0" indent="0" algn="just">
              <a:buNone/>
            </a:pPr>
            <a:r>
              <a:rPr lang="fr-FR" dirty="0"/>
              <a:t>« Constituent un outrage puni de 7 500 euros d'amende les paroles, gestes ou </a:t>
            </a:r>
            <a:r>
              <a:rPr lang="fr-FR" b="1" u="sng" dirty="0"/>
              <a:t>menaces</a:t>
            </a:r>
            <a:r>
              <a:rPr lang="fr-FR" dirty="0"/>
              <a:t>, </a:t>
            </a:r>
            <a:r>
              <a:rPr lang="fr-FR" b="1" u="sng" dirty="0"/>
              <a:t>les écrits ou images </a:t>
            </a:r>
            <a:r>
              <a:rPr lang="fr-FR" dirty="0"/>
              <a:t>de toute nature </a:t>
            </a:r>
            <a:r>
              <a:rPr lang="fr-FR" u="sng" dirty="0"/>
              <a:t>non rendus publics </a:t>
            </a:r>
            <a:r>
              <a:rPr lang="fr-FR" dirty="0"/>
              <a:t>ou l'envoi d'objets quelconques adressés à une </a:t>
            </a:r>
            <a:r>
              <a:rPr lang="fr-FR" u="sng" dirty="0"/>
              <a:t>personne chargée d'une mission de service public, dans l'exercice ou à l'occasion de l'exercice de sa mission, et de nature à porter </a:t>
            </a:r>
            <a:r>
              <a:rPr lang="fr-FR" b="1" u="sng" dirty="0"/>
              <a:t>atteinte à sa dignité</a:t>
            </a:r>
            <a:r>
              <a:rPr lang="fr-FR" u="sng" dirty="0"/>
              <a:t> ou au respect dû à la </a:t>
            </a:r>
            <a:r>
              <a:rPr lang="fr-FR" b="1" u="sng" dirty="0"/>
              <a:t>fonction</a:t>
            </a:r>
            <a:r>
              <a:rPr lang="fr-FR" u="sng" dirty="0"/>
              <a:t> dont elle est investie</a:t>
            </a:r>
            <a:r>
              <a:rPr lang="fr-FR" dirty="0"/>
              <a:t>. </a:t>
            </a:r>
          </a:p>
          <a:p>
            <a:pPr marL="0" indent="0" algn="just">
              <a:buNone/>
            </a:pPr>
            <a:r>
              <a:rPr lang="fr-FR" dirty="0"/>
              <a:t>Lorsqu'il est adressé à une personne </a:t>
            </a:r>
            <a:r>
              <a:rPr lang="fr-FR" u="sng" dirty="0"/>
              <a:t>dépositaire de l'autorité publique</a:t>
            </a:r>
            <a:r>
              <a:rPr lang="fr-FR" dirty="0"/>
              <a:t>, l'outrage est puni de un an d'emprisonnement et de 15 000 euros d'amende.</a:t>
            </a:r>
          </a:p>
          <a:p>
            <a:pPr marL="0" indent="0" algn="just">
              <a:buNone/>
            </a:pPr>
            <a:r>
              <a:rPr lang="fr-FR" dirty="0"/>
              <a:t>Lorsqu'il est commis en </a:t>
            </a:r>
            <a:r>
              <a:rPr lang="fr-FR" u="sng" dirty="0"/>
              <a:t>réunion</a:t>
            </a:r>
            <a:r>
              <a:rPr lang="fr-FR" dirty="0"/>
              <a:t>, l'outrage prévu au premier alinéa est puni de six mois d'emprisonnement et de 7 500 euros d'amende, et l'outrage prévu au deuxième alinéa est puni d'un an d'emprisonnement et de 15 000 euros d'amende. »</a:t>
            </a:r>
          </a:p>
          <a:p>
            <a:pPr marL="0" indent="0">
              <a:buNone/>
            </a:pPr>
            <a:endParaRPr lang="fr-FR" dirty="0"/>
          </a:p>
        </p:txBody>
      </p:sp>
      <p:sp>
        <p:nvSpPr>
          <p:cNvPr id="4" name="Espace réservé de la date 3">
            <a:extLst>
              <a:ext uri="{FF2B5EF4-FFF2-40B4-BE49-F238E27FC236}">
                <a16:creationId xmlns:a16="http://schemas.microsoft.com/office/drawing/2014/main" id="{25D3ABF6-9664-4AE7-8166-03A45CA4875F}"/>
              </a:ext>
            </a:extLst>
          </p:cNvPr>
          <p:cNvSpPr>
            <a:spLocks noGrp="1"/>
          </p:cNvSpPr>
          <p:nvPr>
            <p:ph type="dt" sz="half" idx="10"/>
          </p:nvPr>
        </p:nvSpPr>
        <p:spPr/>
        <p:txBody>
          <a:bodyPr/>
          <a:lstStyle/>
          <a:p>
            <a:fld id="{6104EBA4-514B-4E5A-A595-B0944B21C9BD}" type="datetime1">
              <a:rPr lang="fr-FR" smtClean="0"/>
              <a:t>16/11/2018</a:t>
            </a:fld>
            <a:endParaRPr lang="fr-FR"/>
          </a:p>
        </p:txBody>
      </p:sp>
      <p:sp>
        <p:nvSpPr>
          <p:cNvPr id="5" name="Espace réservé du pied de page 4">
            <a:extLst>
              <a:ext uri="{FF2B5EF4-FFF2-40B4-BE49-F238E27FC236}">
                <a16:creationId xmlns:a16="http://schemas.microsoft.com/office/drawing/2014/main" id="{C10D58EB-0E1B-4AF8-AFED-324AA025BDC6}"/>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6B95933D-403D-4B84-93B3-6E875F4B1A48}"/>
              </a:ext>
            </a:extLst>
          </p:cNvPr>
          <p:cNvSpPr>
            <a:spLocks noGrp="1"/>
          </p:cNvSpPr>
          <p:nvPr>
            <p:ph type="sldNum" sz="quarter" idx="12"/>
          </p:nvPr>
        </p:nvSpPr>
        <p:spPr/>
        <p:txBody>
          <a:bodyPr/>
          <a:lstStyle/>
          <a:p>
            <a:fld id="{DEBEAB55-672D-43D3-9127-E4078D1BB625}" type="slidenum">
              <a:rPr lang="fr-FR" smtClean="0"/>
              <a:t>28</a:t>
            </a:fld>
            <a:endParaRPr lang="fr-FR"/>
          </a:p>
        </p:txBody>
      </p:sp>
    </p:spTree>
    <p:extLst>
      <p:ext uri="{BB962C8B-B14F-4D97-AF65-F5344CB8AC3E}">
        <p14:creationId xmlns:p14="http://schemas.microsoft.com/office/powerpoint/2010/main" val="1949407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6A3A64-754D-4373-AA90-B4A446AC9C46}"/>
              </a:ext>
            </a:extLst>
          </p:cNvPr>
          <p:cNvSpPr>
            <a:spLocks noGrp="1"/>
          </p:cNvSpPr>
          <p:nvPr>
            <p:ph type="title"/>
          </p:nvPr>
        </p:nvSpPr>
        <p:spPr/>
        <p:txBody>
          <a:bodyPr/>
          <a:lstStyle/>
          <a:p>
            <a:pPr algn="ctr"/>
            <a:r>
              <a:rPr lang="fr-FR" b="1" u="sng" dirty="0">
                <a:latin typeface="+mn-lt"/>
              </a:rPr>
              <a:t>OUTRAGE A AGENTS</a:t>
            </a:r>
          </a:p>
        </p:txBody>
      </p:sp>
      <p:sp>
        <p:nvSpPr>
          <p:cNvPr id="3" name="Espace réservé du contenu 2">
            <a:extLst>
              <a:ext uri="{FF2B5EF4-FFF2-40B4-BE49-F238E27FC236}">
                <a16:creationId xmlns:a16="http://schemas.microsoft.com/office/drawing/2014/main" id="{3D571A8A-835C-4906-BD6A-361A527035C1}"/>
              </a:ext>
            </a:extLst>
          </p:cNvPr>
          <p:cNvSpPr>
            <a:spLocks noGrp="1"/>
          </p:cNvSpPr>
          <p:nvPr>
            <p:ph idx="1"/>
          </p:nvPr>
        </p:nvSpPr>
        <p:spPr/>
        <p:txBody>
          <a:bodyPr>
            <a:normAutofit/>
          </a:bodyPr>
          <a:lstStyle/>
          <a:p>
            <a:pPr marL="0" indent="0">
              <a:buNone/>
            </a:pPr>
            <a:r>
              <a:rPr lang="fr-FR" b="1" u="sng" dirty="0"/>
              <a:t>Tribunal correctionnel de Brest, 1</a:t>
            </a:r>
            <a:r>
              <a:rPr lang="fr-FR" b="1" u="sng" baseline="30000" dirty="0"/>
              <a:t>er</a:t>
            </a:r>
            <a:r>
              <a:rPr lang="fr-FR" b="1" u="sng" dirty="0"/>
              <a:t> octobre 2010</a:t>
            </a:r>
            <a:r>
              <a:rPr lang="fr-FR" dirty="0"/>
              <a:t> :</a:t>
            </a:r>
          </a:p>
          <a:p>
            <a:pPr marL="0" indent="0" algn="just">
              <a:buNone/>
            </a:pPr>
            <a:r>
              <a:rPr lang="fr-FR" dirty="0"/>
              <a:t>Constitue un outrage à agent le fait pour une personne d’ « insulter » les gendarmes du Faou sur le réseau social </a:t>
            </a:r>
            <a:r>
              <a:rPr lang="fr-FR" u="sng" dirty="0"/>
              <a:t>Facebook</a:t>
            </a:r>
            <a:r>
              <a:rPr lang="fr-FR" dirty="0"/>
              <a:t> quelques heures après avoir été contrôlé en état d’ébriété:</a:t>
            </a:r>
          </a:p>
          <a:p>
            <a:pPr marL="457200" lvl="1" indent="0" algn="just">
              <a:buNone/>
            </a:pPr>
            <a:r>
              <a:rPr lang="fr-FR" i="1" dirty="0"/>
              <a:t>«  BAIZE LES KEPI NIKER VS MERE BANTE DE FILS DE PUTE DE LA RENE DES PUTE… NIKER VS MERE VS ARIERE GRAN MERE ET TT VOTRE FAMILLE BANDE DE FILS DE PUTE DE VS MOR </a:t>
            </a:r>
            <a:r>
              <a:rPr lang="fr-FR" dirty="0"/>
              <a:t>».</a:t>
            </a:r>
          </a:p>
          <a:p>
            <a:pPr marL="457200" lvl="1" indent="0" algn="just">
              <a:buNone/>
            </a:pPr>
            <a:endParaRPr lang="fr-FR" dirty="0"/>
          </a:p>
          <a:p>
            <a:pPr marL="0" indent="0">
              <a:buNone/>
            </a:pPr>
            <a:r>
              <a:rPr lang="fr-FR" u="sng" dirty="0"/>
              <a:t>Sanction : </a:t>
            </a:r>
            <a:r>
              <a:rPr lang="fr-FR" dirty="0"/>
              <a:t>3 mois de prison ferme </a:t>
            </a:r>
          </a:p>
        </p:txBody>
      </p:sp>
      <p:sp>
        <p:nvSpPr>
          <p:cNvPr id="4" name="Espace réservé de la date 3">
            <a:extLst>
              <a:ext uri="{FF2B5EF4-FFF2-40B4-BE49-F238E27FC236}">
                <a16:creationId xmlns:a16="http://schemas.microsoft.com/office/drawing/2014/main" id="{0D361F3D-6475-4F00-B9BE-84B35BBBC2C5}"/>
              </a:ext>
            </a:extLst>
          </p:cNvPr>
          <p:cNvSpPr>
            <a:spLocks noGrp="1"/>
          </p:cNvSpPr>
          <p:nvPr>
            <p:ph type="dt" sz="half" idx="10"/>
          </p:nvPr>
        </p:nvSpPr>
        <p:spPr/>
        <p:txBody>
          <a:bodyPr/>
          <a:lstStyle/>
          <a:p>
            <a:fld id="{A67275FA-613C-416A-B043-AC7FF7D8FE41}" type="datetime1">
              <a:rPr lang="fr-FR" smtClean="0"/>
              <a:t>16/11/2018</a:t>
            </a:fld>
            <a:endParaRPr lang="fr-FR"/>
          </a:p>
        </p:txBody>
      </p:sp>
      <p:sp>
        <p:nvSpPr>
          <p:cNvPr id="5" name="Espace réservé du pied de page 4">
            <a:extLst>
              <a:ext uri="{FF2B5EF4-FFF2-40B4-BE49-F238E27FC236}">
                <a16:creationId xmlns:a16="http://schemas.microsoft.com/office/drawing/2014/main" id="{5BBBF065-FD74-4E3F-AD00-2E4D51247994}"/>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C94D213B-22AD-443C-B649-B67D7F2E0053}"/>
              </a:ext>
            </a:extLst>
          </p:cNvPr>
          <p:cNvSpPr>
            <a:spLocks noGrp="1"/>
          </p:cNvSpPr>
          <p:nvPr>
            <p:ph type="sldNum" sz="quarter" idx="12"/>
          </p:nvPr>
        </p:nvSpPr>
        <p:spPr/>
        <p:txBody>
          <a:bodyPr/>
          <a:lstStyle/>
          <a:p>
            <a:fld id="{DEBEAB55-672D-43D3-9127-E4078D1BB625}" type="slidenum">
              <a:rPr lang="fr-FR" smtClean="0"/>
              <a:t>29</a:t>
            </a:fld>
            <a:endParaRPr lang="fr-FR"/>
          </a:p>
        </p:txBody>
      </p:sp>
    </p:spTree>
    <p:extLst>
      <p:ext uri="{BB962C8B-B14F-4D97-AF65-F5344CB8AC3E}">
        <p14:creationId xmlns:p14="http://schemas.microsoft.com/office/powerpoint/2010/main" val="1768791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A0FBDD-E4C3-460E-8D90-05E0D70CDFFA}"/>
              </a:ext>
            </a:extLst>
          </p:cNvPr>
          <p:cNvSpPr>
            <a:spLocks noGrp="1"/>
          </p:cNvSpPr>
          <p:nvPr>
            <p:ph type="title"/>
          </p:nvPr>
        </p:nvSpPr>
        <p:spPr/>
        <p:txBody>
          <a:bodyPr/>
          <a:lstStyle/>
          <a:p>
            <a:pPr algn="ctr"/>
            <a:r>
              <a:rPr lang="fr-FR" b="1" u="sng" dirty="0">
                <a:latin typeface="+mn-lt"/>
              </a:rPr>
              <a:t>INTRODUCTION</a:t>
            </a:r>
            <a:endParaRPr lang="fr-FR" u="sng" dirty="0">
              <a:latin typeface="+mn-lt"/>
            </a:endParaRPr>
          </a:p>
        </p:txBody>
      </p:sp>
      <p:sp>
        <p:nvSpPr>
          <p:cNvPr id="3" name="Espace réservé du contenu 2">
            <a:extLst>
              <a:ext uri="{FF2B5EF4-FFF2-40B4-BE49-F238E27FC236}">
                <a16:creationId xmlns:a16="http://schemas.microsoft.com/office/drawing/2014/main" id="{826D343C-E58A-41A4-AD85-E87FEFC06EA7}"/>
              </a:ext>
            </a:extLst>
          </p:cNvPr>
          <p:cNvSpPr>
            <a:spLocks noGrp="1"/>
          </p:cNvSpPr>
          <p:nvPr>
            <p:ph idx="1"/>
          </p:nvPr>
        </p:nvSpPr>
        <p:spPr/>
        <p:txBody>
          <a:bodyPr>
            <a:normAutofit lnSpcReduction="10000"/>
          </a:bodyPr>
          <a:lstStyle/>
          <a:p>
            <a:pPr>
              <a:buFont typeface="Wingdings" panose="05000000000000000000" pitchFamily="2" charset="2"/>
              <a:buChar char="ü"/>
            </a:pPr>
            <a:r>
              <a:rPr lang="fr-FR" b="1" u="sng" dirty="0"/>
              <a:t>Avantages/Inconvénients</a:t>
            </a:r>
          </a:p>
          <a:p>
            <a:pPr lvl="1"/>
            <a:r>
              <a:rPr lang="fr-FR" dirty="0"/>
              <a:t>Démultiplication de l’information </a:t>
            </a:r>
          </a:p>
          <a:p>
            <a:pPr lvl="1"/>
            <a:r>
              <a:rPr lang="fr-FR" dirty="0"/>
              <a:t>X des risques d’atteintes à la réputation </a:t>
            </a:r>
          </a:p>
          <a:p>
            <a:pPr lvl="1"/>
            <a:r>
              <a:rPr lang="fr-FR" dirty="0"/>
              <a:t> l'Observatoire national de la délinquance a constaté une augmentation de 79 % d’outrage à agents dépositaires de l’autorité (entre 1996 et 2007)</a:t>
            </a:r>
          </a:p>
          <a:p>
            <a:pPr marL="457200" lvl="1" indent="0">
              <a:buNone/>
            </a:pPr>
            <a:endParaRPr lang="fr-FR" dirty="0"/>
          </a:p>
          <a:p>
            <a:pPr>
              <a:buFont typeface="Wingdings" panose="05000000000000000000" pitchFamily="2" charset="2"/>
              <a:buChar char="ü"/>
            </a:pPr>
            <a:r>
              <a:rPr lang="fr-FR" b="1" u="sng" dirty="0"/>
              <a:t>Droit inadapté</a:t>
            </a:r>
          </a:p>
          <a:p>
            <a:pPr lvl="1"/>
            <a:r>
              <a:rPr lang="fr-FR" dirty="0"/>
              <a:t>Le droit s’applique mais des pb d’adaptation</a:t>
            </a:r>
          </a:p>
          <a:p>
            <a:pPr lvl="1"/>
            <a:r>
              <a:rPr lang="fr-FR" dirty="0"/>
              <a:t>Ex : Loi de 1881 relative à la liberté d’expression (diffamation et injure)</a:t>
            </a:r>
          </a:p>
          <a:p>
            <a:pPr lvl="1"/>
            <a:r>
              <a:rPr lang="fr-FR" dirty="0"/>
              <a:t>Délai de prescription de 3 mois </a:t>
            </a:r>
          </a:p>
          <a:p>
            <a:pPr marL="0" indent="0">
              <a:buNone/>
            </a:pPr>
            <a:r>
              <a:rPr lang="fr-FR" dirty="0"/>
              <a:t>	</a:t>
            </a:r>
          </a:p>
        </p:txBody>
      </p:sp>
      <p:sp>
        <p:nvSpPr>
          <p:cNvPr id="4" name="Espace réservé de la date 3">
            <a:extLst>
              <a:ext uri="{FF2B5EF4-FFF2-40B4-BE49-F238E27FC236}">
                <a16:creationId xmlns:a16="http://schemas.microsoft.com/office/drawing/2014/main" id="{3A69DEC8-EFEF-455C-8C29-235FA98BEEBE}"/>
              </a:ext>
            </a:extLst>
          </p:cNvPr>
          <p:cNvSpPr>
            <a:spLocks noGrp="1"/>
          </p:cNvSpPr>
          <p:nvPr>
            <p:ph type="dt" sz="half" idx="10"/>
          </p:nvPr>
        </p:nvSpPr>
        <p:spPr/>
        <p:txBody>
          <a:bodyPr/>
          <a:lstStyle/>
          <a:p>
            <a:fld id="{C765335B-278A-4199-B5C0-B66AC9F5EA29}" type="datetime1">
              <a:rPr lang="fr-FR" smtClean="0"/>
              <a:t>16/11/2018</a:t>
            </a:fld>
            <a:endParaRPr lang="fr-FR"/>
          </a:p>
        </p:txBody>
      </p:sp>
      <p:sp>
        <p:nvSpPr>
          <p:cNvPr id="5" name="Espace réservé du pied de page 4">
            <a:extLst>
              <a:ext uri="{FF2B5EF4-FFF2-40B4-BE49-F238E27FC236}">
                <a16:creationId xmlns:a16="http://schemas.microsoft.com/office/drawing/2014/main" id="{E5622A6E-3D9D-42D4-A843-095E9078B6BC}"/>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C8459500-F739-4D0C-9816-0C3ED75B6477}"/>
              </a:ext>
            </a:extLst>
          </p:cNvPr>
          <p:cNvSpPr>
            <a:spLocks noGrp="1"/>
          </p:cNvSpPr>
          <p:nvPr>
            <p:ph type="sldNum" sz="quarter" idx="12"/>
          </p:nvPr>
        </p:nvSpPr>
        <p:spPr/>
        <p:txBody>
          <a:bodyPr/>
          <a:lstStyle/>
          <a:p>
            <a:fld id="{DEBEAB55-672D-43D3-9127-E4078D1BB625}" type="slidenum">
              <a:rPr lang="fr-FR" smtClean="0"/>
              <a:t>3</a:t>
            </a:fld>
            <a:endParaRPr lang="fr-FR"/>
          </a:p>
        </p:txBody>
      </p:sp>
    </p:spTree>
    <p:extLst>
      <p:ext uri="{BB962C8B-B14F-4D97-AF65-F5344CB8AC3E}">
        <p14:creationId xmlns:p14="http://schemas.microsoft.com/office/powerpoint/2010/main" val="2673530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fontScale="92500" lnSpcReduction="20000"/>
          </a:bodyPr>
          <a:lstStyle/>
          <a:p>
            <a:pPr fontAlgn="base">
              <a:buFont typeface="Wingdings" panose="05000000000000000000" pitchFamily="2" charset="2"/>
              <a:buChar char="ü"/>
            </a:pPr>
            <a:r>
              <a:rPr lang="fr-FR" u="sng" dirty="0"/>
              <a:t>A</a:t>
            </a:r>
            <a:r>
              <a:rPr lang="fr-FR" b="1" u="sng" dirty="0"/>
              <a:t>rticle 9</a:t>
            </a:r>
            <a:r>
              <a:rPr lang="fr-FR" b="1" dirty="0"/>
              <a:t> du code civil </a:t>
            </a:r>
            <a:r>
              <a:rPr lang="fr-FR" dirty="0"/>
              <a:t>:</a:t>
            </a:r>
          </a:p>
          <a:p>
            <a:pPr marL="0" indent="0" fontAlgn="base">
              <a:buNone/>
            </a:pPr>
            <a:r>
              <a:rPr lang="fr-FR" dirty="0"/>
              <a:t>« </a:t>
            </a:r>
            <a:r>
              <a:rPr lang="fr-FR" i="1" dirty="0"/>
              <a:t>Chacun a droit au respect de sa vie privée.</a:t>
            </a:r>
            <a:endParaRPr lang="fr-FR" dirty="0"/>
          </a:p>
          <a:p>
            <a:pPr marL="0" indent="0" fontAlgn="base">
              <a:buNone/>
            </a:pPr>
            <a:endParaRPr lang="fr-FR" b="1" dirty="0"/>
          </a:p>
          <a:p>
            <a:pPr fontAlgn="base">
              <a:buFont typeface="Wingdings" panose="05000000000000000000" pitchFamily="2" charset="2"/>
              <a:buChar char="ü"/>
            </a:pPr>
            <a:r>
              <a:rPr lang="fr-FR" b="1" dirty="0"/>
              <a:t>L’article </a:t>
            </a:r>
            <a:r>
              <a:rPr lang="fr-FR" b="1" u="sng" dirty="0"/>
              <a:t>226-1</a:t>
            </a:r>
            <a:r>
              <a:rPr lang="fr-FR" b="1" dirty="0"/>
              <a:t> du Code pénal</a:t>
            </a:r>
            <a:r>
              <a:rPr lang="fr-FR" dirty="0"/>
              <a:t> prévoit quant à lui :</a:t>
            </a:r>
          </a:p>
          <a:p>
            <a:pPr marL="0" indent="0" fontAlgn="base">
              <a:buNone/>
            </a:pPr>
            <a:r>
              <a:rPr lang="fr-FR" dirty="0"/>
              <a:t>«</a:t>
            </a:r>
            <a:r>
              <a:rPr lang="fr-FR" i="1" dirty="0"/>
              <a:t> Est puni d’un an d’emprisonnement et de 45 000 euros d’amende le fait, au moyen d’un procédé quelconque, volontairement de porter atteinte à l’intimité de la vie privée d’autrui :</a:t>
            </a:r>
            <a:endParaRPr lang="fr-FR" dirty="0"/>
          </a:p>
          <a:p>
            <a:pPr fontAlgn="base"/>
            <a:r>
              <a:rPr lang="fr-FR" i="1" dirty="0"/>
              <a:t>1° En captant, enregistrant ou transmettant, sans le consentement de leur auteur, des </a:t>
            </a:r>
            <a:r>
              <a:rPr lang="fr-FR" b="1" i="1" dirty="0"/>
              <a:t>paroles </a:t>
            </a:r>
            <a:r>
              <a:rPr lang="fr-FR" i="1" dirty="0"/>
              <a:t>prononcées à titre privé ou confidentiel ;</a:t>
            </a:r>
            <a:endParaRPr lang="fr-FR" dirty="0"/>
          </a:p>
          <a:p>
            <a:pPr fontAlgn="base"/>
            <a:r>
              <a:rPr lang="fr-FR" i="1" dirty="0"/>
              <a:t>2° En fixant, enregistrant ou transmettant, sans le consentement de celle-ci, l’</a:t>
            </a:r>
            <a:r>
              <a:rPr lang="fr-FR" b="1" i="1" dirty="0"/>
              <a:t>image </a:t>
            </a:r>
            <a:r>
              <a:rPr lang="fr-FR" i="1" dirty="0"/>
              <a:t>d’une personne se trouvant dans un lieu privé.</a:t>
            </a:r>
            <a:endParaRPr lang="fr-FR" dirty="0"/>
          </a:p>
          <a:p>
            <a:pPr marL="0" indent="0" fontAlgn="base">
              <a:buNone/>
            </a:pPr>
            <a:r>
              <a:rPr lang="fr-FR" i="1" dirty="0"/>
              <a:t>Lorsque les actes mentionnés au présent article ont été accomplis au vu et au su des intéressés sans qu’ils s’y soient opposés, alors qu’ils étaient en mesure de le faire, le consentement de ceux-ci est présumé </a:t>
            </a:r>
            <a:r>
              <a:rPr lang="fr-FR" dirty="0"/>
              <a:t>».</a:t>
            </a:r>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VIE PRIVEE</a:t>
            </a:r>
            <a:r>
              <a:rPr lang="fr-FR" u="sng" dirty="0"/>
              <a:t/>
            </a:r>
            <a:br>
              <a:rPr lang="fr-FR" u="sng" dirty="0"/>
            </a:br>
            <a:endParaRPr lang="fr-FR" u="sng" dirty="0"/>
          </a:p>
        </p:txBody>
      </p:sp>
      <p:sp>
        <p:nvSpPr>
          <p:cNvPr id="2" name="Espace réservé de la date 1">
            <a:extLst>
              <a:ext uri="{FF2B5EF4-FFF2-40B4-BE49-F238E27FC236}">
                <a16:creationId xmlns:a16="http://schemas.microsoft.com/office/drawing/2014/main" id="{A27B4F1C-0381-497F-9E0A-F111E304D3DB}"/>
              </a:ext>
            </a:extLst>
          </p:cNvPr>
          <p:cNvSpPr>
            <a:spLocks noGrp="1"/>
          </p:cNvSpPr>
          <p:nvPr>
            <p:ph type="dt" sz="half" idx="10"/>
          </p:nvPr>
        </p:nvSpPr>
        <p:spPr/>
        <p:txBody>
          <a:bodyPr/>
          <a:lstStyle/>
          <a:p>
            <a:fld id="{685E4CC4-CAA1-43BD-905E-3A592072B9C3}" type="datetime1">
              <a:rPr lang="fr-FR" smtClean="0"/>
              <a:t>16/11/2018</a:t>
            </a:fld>
            <a:endParaRPr lang="fr-FR"/>
          </a:p>
        </p:txBody>
      </p:sp>
      <p:sp>
        <p:nvSpPr>
          <p:cNvPr id="5" name="Espace réservé du pied de page 4">
            <a:extLst>
              <a:ext uri="{FF2B5EF4-FFF2-40B4-BE49-F238E27FC236}">
                <a16:creationId xmlns:a16="http://schemas.microsoft.com/office/drawing/2014/main" id="{3E8C87E4-059A-4985-8899-1FBDA0F0C8E1}"/>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8E719C63-A143-46D1-8CDA-87D29DE75C7F}"/>
              </a:ext>
            </a:extLst>
          </p:cNvPr>
          <p:cNvSpPr>
            <a:spLocks noGrp="1"/>
          </p:cNvSpPr>
          <p:nvPr>
            <p:ph type="sldNum" sz="quarter" idx="12"/>
          </p:nvPr>
        </p:nvSpPr>
        <p:spPr/>
        <p:txBody>
          <a:bodyPr/>
          <a:lstStyle/>
          <a:p>
            <a:fld id="{DEBEAB55-672D-43D3-9127-E4078D1BB625}" type="slidenum">
              <a:rPr lang="fr-FR" smtClean="0"/>
              <a:t>30</a:t>
            </a:fld>
            <a:endParaRPr lang="fr-FR"/>
          </a:p>
        </p:txBody>
      </p:sp>
    </p:spTree>
    <p:extLst>
      <p:ext uri="{BB962C8B-B14F-4D97-AF65-F5344CB8AC3E}">
        <p14:creationId xmlns:p14="http://schemas.microsoft.com/office/powerpoint/2010/main" val="13329824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9125" y="1089660"/>
            <a:ext cx="10515600" cy="5212715"/>
          </a:xfrm>
        </p:spPr>
        <p:txBody>
          <a:bodyPr>
            <a:normAutofit/>
          </a:bodyPr>
          <a:lstStyle/>
          <a:p>
            <a:pPr fontAlgn="base">
              <a:buFont typeface="Wingdings" panose="05000000000000000000" pitchFamily="2" charset="2"/>
              <a:buChar char="ü"/>
            </a:pPr>
            <a:r>
              <a:rPr lang="fr-FR" b="1" u="sng" dirty="0"/>
              <a:t>L’article 226-2-1 du Code pénal  </a:t>
            </a:r>
            <a:r>
              <a:rPr lang="fr-FR" sz="1400" dirty="0"/>
              <a:t>Créé par </a:t>
            </a:r>
            <a:r>
              <a:rPr lang="fr-FR" sz="1400" u="sng" dirty="0"/>
              <a:t>LOI n°2016-1321 du 7 octobre 2016 - art. 67</a:t>
            </a:r>
            <a:r>
              <a:rPr lang="fr-FR" sz="1400" dirty="0"/>
              <a:t> </a:t>
            </a:r>
          </a:p>
          <a:p>
            <a:r>
              <a:rPr lang="fr-FR" dirty="0"/>
              <a:t>Lorsque les délits prévus aux articles </a:t>
            </a:r>
            <a:r>
              <a:rPr lang="fr-FR" u="sng" dirty="0"/>
              <a:t>226-1 </a:t>
            </a:r>
            <a:r>
              <a:rPr lang="fr-FR" dirty="0"/>
              <a:t>et </a:t>
            </a:r>
            <a:r>
              <a:rPr lang="fr-FR" u="sng" dirty="0"/>
              <a:t>226-2</a:t>
            </a:r>
            <a:r>
              <a:rPr lang="fr-FR" dirty="0"/>
              <a:t> portent sur des paroles ou des images présentant </a:t>
            </a:r>
            <a:r>
              <a:rPr lang="fr-FR" b="1" dirty="0"/>
              <a:t>un caractère sexuel </a:t>
            </a:r>
            <a:r>
              <a:rPr lang="fr-FR" dirty="0"/>
              <a:t>prises dans un lieu public ou privé, les peines sont portées à deux ans d'emprisonnement et à 60 000 € d'amende.</a:t>
            </a:r>
          </a:p>
          <a:p>
            <a:r>
              <a:rPr lang="fr-FR" dirty="0"/>
              <a:t>Est puni des mêmes peines le fait, en l'absence d'accord de la personne pour la </a:t>
            </a:r>
            <a:r>
              <a:rPr lang="fr-FR" b="1" dirty="0"/>
              <a:t>diffusion</a:t>
            </a:r>
            <a:r>
              <a:rPr lang="fr-FR" dirty="0"/>
              <a:t>, de porter à la connaissance du public ou d'un tiers tout enregistrement ou tout document portant sur des paroles ou des images présentant un caractère sexuel, obtenu, avec le </a:t>
            </a:r>
            <a:r>
              <a:rPr lang="fr-FR" b="1" dirty="0"/>
              <a:t>consentement exprès </a:t>
            </a:r>
            <a:r>
              <a:rPr lang="fr-FR" dirty="0"/>
              <a:t>ou présumé de la personne ou par elle-même, à l'aide de l'un des actes prévus à l'article 226-1.</a:t>
            </a:r>
          </a:p>
        </p:txBody>
      </p:sp>
      <p:sp>
        <p:nvSpPr>
          <p:cNvPr id="4" name="Titre 1"/>
          <p:cNvSpPr>
            <a:spLocks noGrp="1"/>
          </p:cNvSpPr>
          <p:nvPr>
            <p:ph type="title"/>
          </p:nvPr>
        </p:nvSpPr>
        <p:spPr>
          <a:xfrm>
            <a:off x="838200" y="365125"/>
            <a:ext cx="10515600" cy="796925"/>
          </a:xfrm>
        </p:spPr>
        <p:txBody>
          <a:bodyPr>
            <a:normAutofit fontScale="90000"/>
          </a:bodyPr>
          <a:lstStyle/>
          <a:p>
            <a:pPr algn="ctr"/>
            <a:r>
              <a:rPr lang="fr-FR" b="1" u="sng" dirty="0">
                <a:latin typeface="+mn-lt"/>
              </a:rPr>
              <a:t>VIE PRIVEE</a:t>
            </a:r>
            <a:r>
              <a:rPr lang="fr-FR" u="sng" dirty="0"/>
              <a:t/>
            </a:r>
            <a:br>
              <a:rPr lang="fr-FR" u="sng" dirty="0"/>
            </a:br>
            <a:endParaRPr lang="fr-FR" u="sng" dirty="0"/>
          </a:p>
        </p:txBody>
      </p:sp>
      <p:sp>
        <p:nvSpPr>
          <p:cNvPr id="2" name="Espace réservé de la date 1">
            <a:extLst>
              <a:ext uri="{FF2B5EF4-FFF2-40B4-BE49-F238E27FC236}">
                <a16:creationId xmlns:a16="http://schemas.microsoft.com/office/drawing/2014/main" id="{87F007DB-C802-4042-BD6D-BDBBEE9C9BC2}"/>
              </a:ext>
            </a:extLst>
          </p:cNvPr>
          <p:cNvSpPr>
            <a:spLocks noGrp="1"/>
          </p:cNvSpPr>
          <p:nvPr>
            <p:ph type="dt" sz="half" idx="10"/>
          </p:nvPr>
        </p:nvSpPr>
        <p:spPr/>
        <p:txBody>
          <a:bodyPr/>
          <a:lstStyle/>
          <a:p>
            <a:fld id="{C8A892E4-7686-4AAF-88FE-1114D2D15F69}" type="datetime1">
              <a:rPr lang="fr-FR" smtClean="0"/>
              <a:t>16/11/2018</a:t>
            </a:fld>
            <a:endParaRPr lang="fr-FR"/>
          </a:p>
        </p:txBody>
      </p:sp>
      <p:sp>
        <p:nvSpPr>
          <p:cNvPr id="5" name="Espace réservé du pied de page 4">
            <a:extLst>
              <a:ext uri="{FF2B5EF4-FFF2-40B4-BE49-F238E27FC236}">
                <a16:creationId xmlns:a16="http://schemas.microsoft.com/office/drawing/2014/main" id="{7C17D47A-5B91-4BEA-AAAF-37FC411AF191}"/>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6F81A750-5B30-458D-A5E8-35093BA7EB14}"/>
              </a:ext>
            </a:extLst>
          </p:cNvPr>
          <p:cNvSpPr>
            <a:spLocks noGrp="1"/>
          </p:cNvSpPr>
          <p:nvPr>
            <p:ph type="sldNum" sz="quarter" idx="12"/>
          </p:nvPr>
        </p:nvSpPr>
        <p:spPr/>
        <p:txBody>
          <a:bodyPr/>
          <a:lstStyle/>
          <a:p>
            <a:fld id="{DEBEAB55-672D-43D3-9127-E4078D1BB625}" type="slidenum">
              <a:rPr lang="fr-FR" smtClean="0"/>
              <a:t>31</a:t>
            </a:fld>
            <a:endParaRPr lang="fr-FR"/>
          </a:p>
        </p:txBody>
      </p:sp>
    </p:spTree>
    <p:extLst>
      <p:ext uri="{BB962C8B-B14F-4D97-AF65-F5344CB8AC3E}">
        <p14:creationId xmlns:p14="http://schemas.microsoft.com/office/powerpoint/2010/main" val="41130571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05349-23E2-4E79-AD11-7DC4AD0895F7}"/>
              </a:ext>
            </a:extLst>
          </p:cNvPr>
          <p:cNvSpPr>
            <a:spLocks noGrp="1"/>
          </p:cNvSpPr>
          <p:nvPr>
            <p:ph type="title"/>
          </p:nvPr>
        </p:nvSpPr>
        <p:spPr/>
        <p:txBody>
          <a:bodyPr/>
          <a:lstStyle/>
          <a:p>
            <a:pPr algn="ctr"/>
            <a:r>
              <a:rPr lang="fr-FR" b="1" u="sng" dirty="0">
                <a:latin typeface="+mn-lt"/>
              </a:rPr>
              <a:t>OBLIGATIONS DÉONTOLOGIQUES </a:t>
            </a:r>
          </a:p>
        </p:txBody>
      </p:sp>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p:txBody>
          <a:bodyPr/>
          <a:lstStyle/>
          <a:p>
            <a:endParaRPr lang="fr-FR" dirty="0"/>
          </a:p>
          <a:p>
            <a:r>
              <a:rPr lang="fr-FR" dirty="0"/>
              <a:t>Le respect du secret professionnel</a:t>
            </a:r>
          </a:p>
          <a:p>
            <a:r>
              <a:rPr lang="fr-FR" dirty="0"/>
              <a:t>Le respect de l’obligation de réserve (aussi appelé principe de neutralité) et de la discrétion professionnelle,</a:t>
            </a:r>
          </a:p>
          <a:p>
            <a:r>
              <a:rPr lang="fr-FR" dirty="0"/>
              <a:t>L’obligation de dignité </a:t>
            </a:r>
          </a:p>
          <a:p>
            <a:r>
              <a:rPr lang="fr-FR" dirty="0"/>
              <a:t>L’abstention de tout acte ou propos de nature à porter atteinte à l’image, à la réputation de l’institution, et du corps auquel appartient le fonctionnaire</a:t>
            </a:r>
          </a:p>
          <a:p>
            <a:endParaRPr lang="fr-FR" dirty="0"/>
          </a:p>
          <a:p>
            <a:pPr marL="0" indent="0">
              <a:buNone/>
            </a:pPr>
            <a:endParaRPr lang="fr-FR" dirty="0"/>
          </a:p>
        </p:txBody>
      </p:sp>
      <p:sp>
        <p:nvSpPr>
          <p:cNvPr id="4" name="Espace réservé de la date 3">
            <a:extLst>
              <a:ext uri="{FF2B5EF4-FFF2-40B4-BE49-F238E27FC236}">
                <a16:creationId xmlns:a16="http://schemas.microsoft.com/office/drawing/2014/main" id="{618460CD-C8C1-4024-A5AE-9A6006C1A829}"/>
              </a:ext>
            </a:extLst>
          </p:cNvPr>
          <p:cNvSpPr>
            <a:spLocks noGrp="1"/>
          </p:cNvSpPr>
          <p:nvPr>
            <p:ph type="dt" sz="half" idx="10"/>
          </p:nvPr>
        </p:nvSpPr>
        <p:spPr/>
        <p:txBody>
          <a:bodyPr/>
          <a:lstStyle/>
          <a:p>
            <a:fld id="{9506464F-1620-40A7-8A99-DB9E9F7C2C84}" type="datetime1">
              <a:rPr lang="fr-FR" smtClean="0"/>
              <a:t>16/11/2018</a:t>
            </a:fld>
            <a:endParaRPr lang="fr-FR"/>
          </a:p>
        </p:txBody>
      </p:sp>
      <p:sp>
        <p:nvSpPr>
          <p:cNvPr id="5" name="Espace réservé du pied de page 4">
            <a:extLst>
              <a:ext uri="{FF2B5EF4-FFF2-40B4-BE49-F238E27FC236}">
                <a16:creationId xmlns:a16="http://schemas.microsoft.com/office/drawing/2014/main" id="{48FCE064-D0C4-4FC6-8CA2-7F85EE681565}"/>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75D0B61C-F57A-4989-AACE-401914DAAB0D}"/>
              </a:ext>
            </a:extLst>
          </p:cNvPr>
          <p:cNvSpPr>
            <a:spLocks noGrp="1"/>
          </p:cNvSpPr>
          <p:nvPr>
            <p:ph type="sldNum" sz="quarter" idx="12"/>
          </p:nvPr>
        </p:nvSpPr>
        <p:spPr/>
        <p:txBody>
          <a:bodyPr/>
          <a:lstStyle/>
          <a:p>
            <a:fld id="{DEBEAB55-672D-43D3-9127-E4078D1BB625}" type="slidenum">
              <a:rPr lang="fr-FR" smtClean="0"/>
              <a:t>32</a:t>
            </a:fld>
            <a:endParaRPr lang="fr-FR"/>
          </a:p>
        </p:txBody>
      </p:sp>
    </p:spTree>
    <p:extLst>
      <p:ext uri="{BB962C8B-B14F-4D97-AF65-F5344CB8AC3E}">
        <p14:creationId xmlns:p14="http://schemas.microsoft.com/office/powerpoint/2010/main" val="1458903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05349-23E2-4E79-AD11-7DC4AD0895F7}"/>
              </a:ext>
            </a:extLst>
          </p:cNvPr>
          <p:cNvSpPr>
            <a:spLocks noGrp="1"/>
          </p:cNvSpPr>
          <p:nvPr>
            <p:ph type="title"/>
          </p:nvPr>
        </p:nvSpPr>
        <p:spPr/>
        <p:txBody>
          <a:bodyPr/>
          <a:lstStyle/>
          <a:p>
            <a:pPr algn="ctr"/>
            <a:r>
              <a:rPr lang="fr-FR" b="1" u="sng" dirty="0">
                <a:latin typeface="+mn-lt"/>
              </a:rPr>
              <a:t>OBLIGATIONS DÉONTOLOGIQUES </a:t>
            </a:r>
          </a:p>
        </p:txBody>
      </p:sp>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a:xfrm>
            <a:off x="838200" y="1825624"/>
            <a:ext cx="10515600" cy="5032375"/>
          </a:xfrm>
        </p:spPr>
        <p:txBody>
          <a:bodyPr>
            <a:normAutofit fontScale="92500" lnSpcReduction="20000"/>
          </a:bodyPr>
          <a:lstStyle/>
          <a:p>
            <a:r>
              <a:rPr lang="fr-FR" u="sng" dirty="0"/>
              <a:t>Fautes en dehors du service </a:t>
            </a:r>
            <a:r>
              <a:rPr lang="fr-FR" dirty="0"/>
              <a:t>:</a:t>
            </a:r>
          </a:p>
          <a:p>
            <a:pPr>
              <a:buFontTx/>
              <a:buChar char="-"/>
            </a:pPr>
            <a:r>
              <a:rPr lang="fr-FR" dirty="0"/>
              <a:t> révocation d’un fonctionnaire de police qui a, au cours d’un repas de </a:t>
            </a:r>
            <a:r>
              <a:rPr lang="fr-FR" u="sng" dirty="0"/>
              <a:t>mariage</a:t>
            </a:r>
            <a:r>
              <a:rPr lang="fr-FR" dirty="0"/>
              <a:t>, </a:t>
            </a:r>
            <a:r>
              <a:rPr lang="fr-FR" u="sng" dirty="0"/>
              <a:t>proféré des menaces de mort </a:t>
            </a:r>
            <a:r>
              <a:rPr lang="fr-FR" dirty="0"/>
              <a:t>et porté des coups à son épouse est justifiée : “manquement grave aux obligations des agents des services actifs de la police nationale »</a:t>
            </a:r>
          </a:p>
          <a:p>
            <a:pPr>
              <a:buFontTx/>
              <a:buChar char="-"/>
            </a:pPr>
            <a:r>
              <a:rPr lang="fr-FR" dirty="0"/>
              <a:t>un policier qui, n’étant pas en service, provoque un </a:t>
            </a:r>
            <a:r>
              <a:rPr lang="fr-FR" u="sng" dirty="0"/>
              <a:t>accident</a:t>
            </a:r>
            <a:r>
              <a:rPr lang="fr-FR" dirty="0"/>
              <a:t> et blesse un autre conducteur alors qu’il circule dans son véhicule personnel en état d’imprégnation </a:t>
            </a:r>
            <a:r>
              <a:rPr lang="fr-FR" u="sng" dirty="0"/>
              <a:t>alcoolique</a:t>
            </a:r>
          </a:p>
          <a:p>
            <a:pPr>
              <a:buFontTx/>
              <a:buChar char="-"/>
            </a:pPr>
            <a:r>
              <a:rPr lang="fr-FR" dirty="0"/>
              <a:t> agent condamné pour avoir </a:t>
            </a:r>
            <a:r>
              <a:rPr lang="fr-FR" u="sng" dirty="0"/>
              <a:t>blessé par balles </a:t>
            </a:r>
            <a:r>
              <a:rPr lang="fr-FR" dirty="0"/>
              <a:t>un </a:t>
            </a:r>
            <a:r>
              <a:rPr lang="fr-FR" u="sng" dirty="0"/>
              <a:t>voisin</a:t>
            </a:r>
            <a:r>
              <a:rPr lang="fr-FR" dirty="0"/>
              <a:t>, à la suite d’une altercation</a:t>
            </a:r>
          </a:p>
          <a:p>
            <a:pPr>
              <a:buFontTx/>
              <a:buChar char="-"/>
            </a:pPr>
            <a:r>
              <a:rPr lang="fr-FR" dirty="0"/>
              <a:t> CRS cohabitant avec une </a:t>
            </a:r>
            <a:r>
              <a:rPr lang="fr-FR" u="sng" dirty="0"/>
              <a:t>prostituée</a:t>
            </a:r>
          </a:p>
          <a:p>
            <a:pPr>
              <a:buFontTx/>
              <a:buChar char="-"/>
            </a:pPr>
            <a:r>
              <a:rPr lang="fr-FR" dirty="0"/>
              <a:t>Le fait de participer à une compétition </a:t>
            </a:r>
            <a:r>
              <a:rPr lang="fr-FR" u="sng" dirty="0"/>
              <a:t>sportive</a:t>
            </a:r>
            <a:r>
              <a:rPr lang="fr-FR" dirty="0"/>
              <a:t> durant un </a:t>
            </a:r>
            <a:r>
              <a:rPr lang="fr-FR" u="sng" dirty="0"/>
              <a:t>congé maladi</a:t>
            </a:r>
            <a:r>
              <a:rPr lang="fr-FR" dirty="0"/>
              <a:t>e : manquement à l’obligation de loyauté du fonctionnaire à l’égard de son employeur</a:t>
            </a:r>
          </a:p>
          <a:p>
            <a:pPr marL="0" indent="0">
              <a:buNone/>
            </a:pPr>
            <a:endParaRPr lang="fr-FR" dirty="0"/>
          </a:p>
        </p:txBody>
      </p:sp>
      <p:sp>
        <p:nvSpPr>
          <p:cNvPr id="4" name="Espace réservé de la date 3">
            <a:extLst>
              <a:ext uri="{FF2B5EF4-FFF2-40B4-BE49-F238E27FC236}">
                <a16:creationId xmlns:a16="http://schemas.microsoft.com/office/drawing/2014/main" id="{3C3DE4E6-7762-4FDF-90DB-320881681052}"/>
              </a:ext>
            </a:extLst>
          </p:cNvPr>
          <p:cNvSpPr>
            <a:spLocks noGrp="1"/>
          </p:cNvSpPr>
          <p:nvPr>
            <p:ph type="dt" sz="half" idx="10"/>
          </p:nvPr>
        </p:nvSpPr>
        <p:spPr/>
        <p:txBody>
          <a:bodyPr/>
          <a:lstStyle/>
          <a:p>
            <a:fld id="{61DB24AC-7885-4537-8EAF-F647FAA59016}" type="datetime1">
              <a:rPr lang="fr-FR" smtClean="0"/>
              <a:t>16/11/2018</a:t>
            </a:fld>
            <a:endParaRPr lang="fr-FR"/>
          </a:p>
        </p:txBody>
      </p:sp>
      <p:sp>
        <p:nvSpPr>
          <p:cNvPr id="5" name="Espace réservé du pied de page 4">
            <a:extLst>
              <a:ext uri="{FF2B5EF4-FFF2-40B4-BE49-F238E27FC236}">
                <a16:creationId xmlns:a16="http://schemas.microsoft.com/office/drawing/2014/main" id="{820E4011-8ABB-4A0A-898A-E84E36310016}"/>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F9C60B1A-FAA2-4CA5-9E67-84120D6A2865}"/>
              </a:ext>
            </a:extLst>
          </p:cNvPr>
          <p:cNvSpPr>
            <a:spLocks noGrp="1"/>
          </p:cNvSpPr>
          <p:nvPr>
            <p:ph type="sldNum" sz="quarter" idx="12"/>
          </p:nvPr>
        </p:nvSpPr>
        <p:spPr/>
        <p:txBody>
          <a:bodyPr/>
          <a:lstStyle/>
          <a:p>
            <a:fld id="{DEBEAB55-672D-43D3-9127-E4078D1BB625}" type="slidenum">
              <a:rPr lang="fr-FR" smtClean="0"/>
              <a:t>33</a:t>
            </a:fld>
            <a:endParaRPr lang="fr-FR"/>
          </a:p>
        </p:txBody>
      </p:sp>
    </p:spTree>
    <p:extLst>
      <p:ext uri="{BB962C8B-B14F-4D97-AF65-F5344CB8AC3E}">
        <p14:creationId xmlns:p14="http://schemas.microsoft.com/office/powerpoint/2010/main" val="30881360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05349-23E2-4E79-AD11-7DC4AD0895F7}"/>
              </a:ext>
            </a:extLst>
          </p:cNvPr>
          <p:cNvSpPr>
            <a:spLocks noGrp="1"/>
          </p:cNvSpPr>
          <p:nvPr>
            <p:ph type="title"/>
          </p:nvPr>
        </p:nvSpPr>
        <p:spPr/>
        <p:txBody>
          <a:bodyPr/>
          <a:lstStyle/>
          <a:p>
            <a:pPr algn="ctr"/>
            <a:r>
              <a:rPr lang="fr-FR" b="1" u="sng" dirty="0">
                <a:latin typeface="+mn-lt"/>
              </a:rPr>
              <a:t>OBLIGATIONS DÉONTOLOGIQUES </a:t>
            </a:r>
          </a:p>
        </p:txBody>
      </p:sp>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a:xfrm>
            <a:off x="838200" y="1825624"/>
            <a:ext cx="10515600" cy="5032375"/>
          </a:xfrm>
        </p:spPr>
        <p:txBody>
          <a:bodyPr>
            <a:normAutofit/>
          </a:bodyPr>
          <a:lstStyle/>
          <a:p>
            <a:r>
              <a:rPr lang="fr-FR" u="sng" dirty="0"/>
              <a:t>Fautes en dehors du service </a:t>
            </a:r>
            <a:r>
              <a:rPr lang="fr-FR" dirty="0"/>
              <a:t>:</a:t>
            </a:r>
          </a:p>
          <a:p>
            <a:pPr>
              <a:buFontTx/>
              <a:buChar char="-"/>
            </a:pPr>
            <a:r>
              <a:rPr lang="fr-FR" dirty="0"/>
              <a:t>policier ayant fait </a:t>
            </a:r>
            <a:r>
              <a:rPr lang="fr-FR" u="sng" dirty="0"/>
              <a:t>usage </a:t>
            </a:r>
            <a:r>
              <a:rPr lang="fr-FR" dirty="0"/>
              <a:t>de </a:t>
            </a:r>
            <a:r>
              <a:rPr lang="fr-FR" u="sng" dirty="0"/>
              <a:t>haschich et d’héroïne </a:t>
            </a:r>
            <a:r>
              <a:rPr lang="fr-FR" dirty="0"/>
              <a:t>achetés à des personnes dont il connaissait l’identité et qu’il n’a pas dénoncées</a:t>
            </a:r>
          </a:p>
          <a:p>
            <a:pPr>
              <a:buFontTx/>
              <a:buChar char="-"/>
            </a:pPr>
            <a:r>
              <a:rPr lang="fr-FR" dirty="0"/>
              <a:t> La gardienne de la paix qui a tourné dans un </a:t>
            </a:r>
            <a:r>
              <a:rPr lang="fr-FR" u="sng" dirty="0"/>
              <a:t>film X</a:t>
            </a:r>
            <a:r>
              <a:rPr lang="fr-FR" dirty="0"/>
              <a:t> moyennant rétribution et a autorisé la distribution du film dés lors qu’  « </a:t>
            </a:r>
            <a:r>
              <a:rPr lang="fr-FR" i="1" dirty="0"/>
              <a:t>aucune référence ni mention n’a été faite dans les films litigieux à la qualité professionnelle de Mme X... et que par ailleurs, la fonction policière n’a été, en aucune façon, dans lesdits films mise en cause ni tournée en dérision »</a:t>
            </a:r>
            <a:r>
              <a:rPr lang="fr-FR" dirty="0"/>
              <a:t> ne méritait pas la révocation mais une sanction moins importante</a:t>
            </a:r>
          </a:p>
        </p:txBody>
      </p:sp>
      <p:sp>
        <p:nvSpPr>
          <p:cNvPr id="4" name="Espace réservé de la date 3">
            <a:extLst>
              <a:ext uri="{FF2B5EF4-FFF2-40B4-BE49-F238E27FC236}">
                <a16:creationId xmlns:a16="http://schemas.microsoft.com/office/drawing/2014/main" id="{83104891-7AFB-47CA-9596-05983B3CD902}"/>
              </a:ext>
            </a:extLst>
          </p:cNvPr>
          <p:cNvSpPr>
            <a:spLocks noGrp="1"/>
          </p:cNvSpPr>
          <p:nvPr>
            <p:ph type="dt" sz="half" idx="10"/>
          </p:nvPr>
        </p:nvSpPr>
        <p:spPr/>
        <p:txBody>
          <a:bodyPr/>
          <a:lstStyle/>
          <a:p>
            <a:fld id="{E3EEF663-F36D-4EBD-B7FE-BBD5C33F790C}" type="datetime1">
              <a:rPr lang="fr-FR" smtClean="0"/>
              <a:t>16/11/2018</a:t>
            </a:fld>
            <a:endParaRPr lang="fr-FR"/>
          </a:p>
        </p:txBody>
      </p:sp>
      <p:sp>
        <p:nvSpPr>
          <p:cNvPr id="5" name="Espace réservé du pied de page 4">
            <a:extLst>
              <a:ext uri="{FF2B5EF4-FFF2-40B4-BE49-F238E27FC236}">
                <a16:creationId xmlns:a16="http://schemas.microsoft.com/office/drawing/2014/main" id="{B42BCB6A-06A2-49D9-B128-2814B9C52567}"/>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24368F14-7E51-4F0D-B1D5-C36BBE739D9C}"/>
              </a:ext>
            </a:extLst>
          </p:cNvPr>
          <p:cNvSpPr>
            <a:spLocks noGrp="1"/>
          </p:cNvSpPr>
          <p:nvPr>
            <p:ph type="sldNum" sz="quarter" idx="12"/>
          </p:nvPr>
        </p:nvSpPr>
        <p:spPr/>
        <p:txBody>
          <a:bodyPr/>
          <a:lstStyle/>
          <a:p>
            <a:fld id="{DEBEAB55-672D-43D3-9127-E4078D1BB625}" type="slidenum">
              <a:rPr lang="fr-FR" smtClean="0"/>
              <a:t>34</a:t>
            </a:fld>
            <a:endParaRPr lang="fr-FR"/>
          </a:p>
        </p:txBody>
      </p:sp>
    </p:spTree>
    <p:extLst>
      <p:ext uri="{BB962C8B-B14F-4D97-AF65-F5344CB8AC3E}">
        <p14:creationId xmlns:p14="http://schemas.microsoft.com/office/powerpoint/2010/main" val="2628744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05349-23E2-4E79-AD11-7DC4AD0895F7}"/>
              </a:ext>
            </a:extLst>
          </p:cNvPr>
          <p:cNvSpPr>
            <a:spLocks noGrp="1"/>
          </p:cNvSpPr>
          <p:nvPr>
            <p:ph type="title"/>
          </p:nvPr>
        </p:nvSpPr>
        <p:spPr/>
        <p:txBody>
          <a:bodyPr/>
          <a:lstStyle/>
          <a:p>
            <a:pPr algn="ctr"/>
            <a:r>
              <a:rPr lang="fr-FR" b="1" u="sng" dirty="0">
                <a:latin typeface="+mn-lt"/>
              </a:rPr>
              <a:t>OBLIGATIONS DÉONTOLOGIQUES </a:t>
            </a:r>
          </a:p>
        </p:txBody>
      </p:sp>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a:xfrm>
            <a:off x="838200" y="1825624"/>
            <a:ext cx="10515600" cy="5032375"/>
          </a:xfrm>
        </p:spPr>
        <p:txBody>
          <a:bodyPr>
            <a:normAutofit fontScale="85000" lnSpcReduction="20000"/>
          </a:bodyPr>
          <a:lstStyle/>
          <a:p>
            <a:pPr>
              <a:buFont typeface="Wingdings" panose="05000000000000000000" pitchFamily="2" charset="2"/>
              <a:buChar char="ü"/>
            </a:pPr>
            <a:r>
              <a:rPr lang="fr-FR" b="1" u="sng" dirty="0"/>
              <a:t>Obligation de discrétion professionnelle</a:t>
            </a:r>
            <a:endParaRPr lang="fr-FR" dirty="0"/>
          </a:p>
          <a:p>
            <a:pPr marL="0" lvl="0" indent="0">
              <a:buNone/>
            </a:pPr>
            <a:r>
              <a:rPr lang="fr-FR" b="1" u="sng" dirty="0"/>
              <a:t>Arrêt du Conseil d’état, 20 mars 2017 </a:t>
            </a:r>
            <a:r>
              <a:rPr lang="fr-FR" b="1" dirty="0"/>
              <a:t>:</a:t>
            </a:r>
            <a:endParaRPr lang="fr-FR" dirty="0"/>
          </a:p>
          <a:p>
            <a:pPr marL="0" indent="0">
              <a:buNone/>
            </a:pPr>
            <a:r>
              <a:rPr lang="fr-FR" dirty="0"/>
              <a:t>Dans cette affaire un agent avait divulgué sur son </a:t>
            </a:r>
            <a:r>
              <a:rPr lang="fr-FR" b="1" dirty="0"/>
              <a:t>blog</a:t>
            </a:r>
            <a:r>
              <a:rPr lang="fr-FR" dirty="0"/>
              <a:t> personnel et trois </a:t>
            </a:r>
            <a:r>
              <a:rPr lang="fr-FR" b="1" dirty="0"/>
              <a:t>réseaux sociaux </a:t>
            </a:r>
            <a:r>
              <a:rPr lang="fr-FR" dirty="0"/>
              <a:t>(dont Facebook),</a:t>
            </a:r>
          </a:p>
          <a:p>
            <a:pPr marL="0" indent="0">
              <a:buNone/>
            </a:pPr>
            <a:r>
              <a:rPr lang="fr-FR" dirty="0"/>
              <a:t>des éléments détaillés et précis sur les domaines d’activité de la </a:t>
            </a:r>
            <a:r>
              <a:rPr lang="fr-FR" u="sng" dirty="0"/>
              <a:t>police municipale </a:t>
            </a:r>
            <a:r>
              <a:rPr lang="fr-FR" dirty="0"/>
              <a:t>dans lesquels il intervenait, en faisant, en outre, systématiquement </a:t>
            </a:r>
            <a:r>
              <a:rPr lang="fr-FR" u="sng" dirty="0"/>
              <a:t>usage de l’écusson de la police municipale</a:t>
            </a:r>
            <a:r>
              <a:rPr lang="fr-FR" dirty="0"/>
              <a:t>. </a:t>
            </a:r>
          </a:p>
          <a:p>
            <a:pPr marL="0" indent="0">
              <a:buNone/>
            </a:pPr>
            <a:r>
              <a:rPr lang="fr-FR" dirty="0"/>
              <a:t>Les éléments diffusés étaient de nature à donner accès à des informations relatives à l</a:t>
            </a:r>
            <a:r>
              <a:rPr lang="fr-FR" u="sng" dirty="0"/>
              <a:t>’organisation </a:t>
            </a:r>
            <a:r>
              <a:rPr lang="fr-FR" dirty="0"/>
              <a:t>du service de la police municipale, en particulier des </a:t>
            </a:r>
            <a:r>
              <a:rPr lang="fr-FR" u="sng" dirty="0"/>
              <a:t>dispositifs de vidéosurveillance et de vidéoverbalisation</a:t>
            </a:r>
            <a:r>
              <a:rPr lang="fr-FR" dirty="0"/>
              <a:t> mis en œuvre dans la commune. </a:t>
            </a:r>
          </a:p>
          <a:p>
            <a:pPr marL="0" indent="0">
              <a:buNone/>
            </a:pPr>
            <a:r>
              <a:rPr lang="fr-FR" dirty="0"/>
              <a:t>Le Conseil d’Etat a jugé qu’en divulguant de telles informations sur son compte personnel l’agent avait commis un </a:t>
            </a:r>
            <a:r>
              <a:rPr lang="fr-FR" b="1" dirty="0"/>
              <a:t>manquement à son obligation de discrétion professionnelle</a:t>
            </a:r>
            <a:r>
              <a:rPr lang="fr-FR" dirty="0"/>
              <a:t>. </a:t>
            </a:r>
          </a:p>
          <a:p>
            <a:pPr marL="0" indent="0">
              <a:buNone/>
            </a:pPr>
            <a:r>
              <a:rPr lang="fr-FR" dirty="0"/>
              <a:t>Le fait de divulguer sur internet des informations relatives au service de police municipale auquel un agent de la fonction publique territoriale était rattaché constitue une faute justifiant son </a:t>
            </a:r>
            <a:r>
              <a:rPr lang="fr-FR" u="sng" dirty="0"/>
              <a:t>licenciement</a:t>
            </a:r>
            <a:r>
              <a:rPr lang="fr-FR" dirty="0"/>
              <a:t>.</a:t>
            </a:r>
          </a:p>
          <a:p>
            <a:endParaRPr lang="fr-FR" dirty="0"/>
          </a:p>
          <a:p>
            <a:pPr marL="0" indent="0">
              <a:buNone/>
            </a:pPr>
            <a:endParaRPr lang="fr-FR" dirty="0"/>
          </a:p>
        </p:txBody>
      </p:sp>
      <p:sp>
        <p:nvSpPr>
          <p:cNvPr id="4" name="Espace réservé de la date 3">
            <a:extLst>
              <a:ext uri="{FF2B5EF4-FFF2-40B4-BE49-F238E27FC236}">
                <a16:creationId xmlns:a16="http://schemas.microsoft.com/office/drawing/2014/main" id="{9D50A599-353F-4EFF-8266-FE6AFC8A79F9}"/>
              </a:ext>
            </a:extLst>
          </p:cNvPr>
          <p:cNvSpPr>
            <a:spLocks noGrp="1"/>
          </p:cNvSpPr>
          <p:nvPr>
            <p:ph type="dt" sz="half" idx="10"/>
          </p:nvPr>
        </p:nvSpPr>
        <p:spPr/>
        <p:txBody>
          <a:bodyPr/>
          <a:lstStyle/>
          <a:p>
            <a:fld id="{37D8FDD3-08C1-439A-A53E-9746AA8124E1}" type="datetime1">
              <a:rPr lang="fr-FR" smtClean="0"/>
              <a:t>16/11/2018</a:t>
            </a:fld>
            <a:endParaRPr lang="fr-FR"/>
          </a:p>
        </p:txBody>
      </p:sp>
      <p:sp>
        <p:nvSpPr>
          <p:cNvPr id="5" name="Espace réservé du pied de page 4">
            <a:extLst>
              <a:ext uri="{FF2B5EF4-FFF2-40B4-BE49-F238E27FC236}">
                <a16:creationId xmlns:a16="http://schemas.microsoft.com/office/drawing/2014/main" id="{63DF4E65-E066-4211-BC75-23AEEC1465F4}"/>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6E5BCA1F-52B7-448F-9146-8F4A81534DAD}"/>
              </a:ext>
            </a:extLst>
          </p:cNvPr>
          <p:cNvSpPr>
            <a:spLocks noGrp="1"/>
          </p:cNvSpPr>
          <p:nvPr>
            <p:ph type="sldNum" sz="quarter" idx="12"/>
          </p:nvPr>
        </p:nvSpPr>
        <p:spPr/>
        <p:txBody>
          <a:bodyPr/>
          <a:lstStyle/>
          <a:p>
            <a:fld id="{DEBEAB55-672D-43D3-9127-E4078D1BB625}" type="slidenum">
              <a:rPr lang="fr-FR" smtClean="0"/>
              <a:t>35</a:t>
            </a:fld>
            <a:endParaRPr lang="fr-FR"/>
          </a:p>
        </p:txBody>
      </p:sp>
    </p:spTree>
    <p:extLst>
      <p:ext uri="{BB962C8B-B14F-4D97-AF65-F5344CB8AC3E}">
        <p14:creationId xmlns:p14="http://schemas.microsoft.com/office/powerpoint/2010/main" val="2841429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05349-23E2-4E79-AD11-7DC4AD0895F7}"/>
              </a:ext>
            </a:extLst>
          </p:cNvPr>
          <p:cNvSpPr>
            <a:spLocks noGrp="1"/>
          </p:cNvSpPr>
          <p:nvPr>
            <p:ph type="title"/>
          </p:nvPr>
        </p:nvSpPr>
        <p:spPr/>
        <p:txBody>
          <a:bodyPr/>
          <a:lstStyle/>
          <a:p>
            <a:pPr algn="ctr"/>
            <a:r>
              <a:rPr lang="fr-FR" b="1" u="sng" dirty="0">
                <a:latin typeface="+mn-lt"/>
              </a:rPr>
              <a:t>OBLIGATIONS DÉONTOLOGIQUES </a:t>
            </a:r>
          </a:p>
        </p:txBody>
      </p:sp>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a:xfrm>
            <a:off x="838200" y="1825624"/>
            <a:ext cx="10515600" cy="5032375"/>
          </a:xfrm>
        </p:spPr>
        <p:txBody>
          <a:bodyPr>
            <a:normAutofit/>
          </a:bodyPr>
          <a:lstStyle/>
          <a:p>
            <a:pPr>
              <a:buFont typeface="Wingdings" panose="05000000000000000000" pitchFamily="2" charset="2"/>
              <a:buChar char="ü"/>
            </a:pPr>
            <a:r>
              <a:rPr lang="fr-FR" u="sng" dirty="0"/>
              <a:t>Sphère purement privée du fonctionnaire. </a:t>
            </a:r>
          </a:p>
          <a:p>
            <a:pPr marL="0" indent="0">
              <a:buNone/>
            </a:pPr>
            <a:endParaRPr lang="fr-FR" dirty="0"/>
          </a:p>
          <a:p>
            <a:r>
              <a:rPr lang="fr-FR" dirty="0"/>
              <a:t>Gendarme sanctionné à tort pour avoir entretenu une liaison avec l’épouse de l’un de ses collègues qui était parti assurer l’ordre public en Nouvelle Calédonie</a:t>
            </a:r>
          </a:p>
          <a:p>
            <a:pPr marL="0" indent="0">
              <a:buNone/>
            </a:pPr>
            <a:endParaRPr lang="fr-FR" dirty="0"/>
          </a:p>
          <a:p>
            <a:r>
              <a:rPr lang="fr-FR" dirty="0"/>
              <a:t> </a:t>
            </a:r>
            <a:r>
              <a:rPr lang="fr-FR" u="sng" dirty="0"/>
              <a:t>Appeler à voter pour un candida</a:t>
            </a:r>
            <a:r>
              <a:rPr lang="fr-FR" dirty="0"/>
              <a:t>t aux élections municipales sur son </a:t>
            </a:r>
            <a:r>
              <a:rPr lang="fr-FR" u="sng" dirty="0"/>
              <a:t>profil Facebook</a:t>
            </a:r>
            <a:endParaRPr lang="fr-FR" dirty="0"/>
          </a:p>
          <a:p>
            <a:endParaRPr lang="fr-FR" dirty="0"/>
          </a:p>
        </p:txBody>
      </p:sp>
      <p:sp>
        <p:nvSpPr>
          <p:cNvPr id="4" name="Espace réservé de la date 3">
            <a:extLst>
              <a:ext uri="{FF2B5EF4-FFF2-40B4-BE49-F238E27FC236}">
                <a16:creationId xmlns:a16="http://schemas.microsoft.com/office/drawing/2014/main" id="{B87D4796-4082-40BA-B93B-4F7A73BEC23A}"/>
              </a:ext>
            </a:extLst>
          </p:cNvPr>
          <p:cNvSpPr>
            <a:spLocks noGrp="1"/>
          </p:cNvSpPr>
          <p:nvPr>
            <p:ph type="dt" sz="half" idx="10"/>
          </p:nvPr>
        </p:nvSpPr>
        <p:spPr/>
        <p:txBody>
          <a:bodyPr/>
          <a:lstStyle/>
          <a:p>
            <a:fld id="{D04CE4FC-E63E-42AD-82D0-3FF37716B848}" type="datetime1">
              <a:rPr lang="fr-FR" smtClean="0"/>
              <a:t>16/11/2018</a:t>
            </a:fld>
            <a:endParaRPr lang="fr-FR"/>
          </a:p>
        </p:txBody>
      </p:sp>
      <p:sp>
        <p:nvSpPr>
          <p:cNvPr id="5" name="Espace réservé du pied de page 4">
            <a:extLst>
              <a:ext uri="{FF2B5EF4-FFF2-40B4-BE49-F238E27FC236}">
                <a16:creationId xmlns:a16="http://schemas.microsoft.com/office/drawing/2014/main" id="{4059F944-84FB-4211-9A96-3555E15D9DD4}"/>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3CF63093-87E7-4841-A546-C886A88DD28F}"/>
              </a:ext>
            </a:extLst>
          </p:cNvPr>
          <p:cNvSpPr>
            <a:spLocks noGrp="1"/>
          </p:cNvSpPr>
          <p:nvPr>
            <p:ph type="sldNum" sz="quarter" idx="12"/>
          </p:nvPr>
        </p:nvSpPr>
        <p:spPr/>
        <p:txBody>
          <a:bodyPr/>
          <a:lstStyle/>
          <a:p>
            <a:fld id="{DEBEAB55-672D-43D3-9127-E4078D1BB625}" type="slidenum">
              <a:rPr lang="fr-FR" smtClean="0"/>
              <a:t>36</a:t>
            </a:fld>
            <a:endParaRPr lang="fr-FR"/>
          </a:p>
        </p:txBody>
      </p:sp>
    </p:spTree>
    <p:extLst>
      <p:ext uri="{BB962C8B-B14F-4D97-AF65-F5344CB8AC3E}">
        <p14:creationId xmlns:p14="http://schemas.microsoft.com/office/powerpoint/2010/main" val="3791539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a:xfrm>
            <a:off x="722453" y="416689"/>
            <a:ext cx="10515600" cy="5939661"/>
          </a:xfrm>
        </p:spPr>
        <p:txBody>
          <a:bodyPr>
            <a:normAutofit/>
          </a:bodyPr>
          <a:lstStyle/>
          <a:p>
            <a:pPr marL="0" indent="0">
              <a:buNone/>
            </a:pPr>
            <a:r>
              <a:rPr lang="fr-FR" sz="2600" b="1" u="sng" dirty="0"/>
              <a:t>Arrêt du Tribunal administratif de Strasbourg, 23 avril 2009</a:t>
            </a:r>
            <a:r>
              <a:rPr lang="fr-FR" sz="2600" dirty="0"/>
              <a:t> :</a:t>
            </a:r>
          </a:p>
          <a:p>
            <a:pPr marL="0" indent="0" algn="just">
              <a:buNone/>
            </a:pPr>
            <a:r>
              <a:rPr lang="fr-FR" sz="2600" dirty="0"/>
              <a:t>Le tribunal administratif de Strasbourg a par exemple annulé un blâme dans une affaire dans laquelle un agent de catégorie C avait </a:t>
            </a:r>
            <a:r>
              <a:rPr lang="fr-FR" sz="2600" u="sng" dirty="0"/>
              <a:t>appelé à voter pour un candida</a:t>
            </a:r>
            <a:r>
              <a:rPr lang="fr-FR" sz="2600" dirty="0"/>
              <a:t>t aux élections municipales sur son </a:t>
            </a:r>
            <a:r>
              <a:rPr lang="fr-FR" sz="2600" u="sng" dirty="0"/>
              <a:t>profil Facebook</a:t>
            </a:r>
            <a:r>
              <a:rPr lang="fr-FR" sz="2600" dirty="0"/>
              <a:t>.</a:t>
            </a:r>
          </a:p>
          <a:p>
            <a:pPr marL="0" indent="0" algn="just">
              <a:buNone/>
            </a:pPr>
            <a:r>
              <a:rPr lang="fr-FR" sz="2600" dirty="0"/>
              <a:t>Pour en arriver à cette solution, le tribunal a relevé que l’agent n’avait «</a:t>
            </a:r>
            <a:r>
              <a:rPr lang="fr-FR" sz="2600" i="1" dirty="0"/>
              <a:t> pas mis en cause son service, ni l’administration en général, ni les orientations politiques de la commune de Colmar ; que les propos de l’intéressée qui n’étaient pas outranciers ne comportaient </a:t>
            </a:r>
            <a:r>
              <a:rPr lang="fr-FR" sz="2600" i="1" u="sng" dirty="0"/>
              <a:t>pas la mention de la qualité de fonctionnaire </a:t>
            </a:r>
            <a:r>
              <a:rPr lang="fr-FR" sz="2600" i="1" dirty="0"/>
              <a:t>de la ville de Colmar ; que compte tenu du rang modeste dans la hiérarchie de Mme X, les mentions ci-dessus relatées ne sauraient être regardées, dans les circonstances de l’espèce, comme une méconnaissance de l’</a:t>
            </a:r>
            <a:r>
              <a:rPr lang="fr-FR" sz="2600" b="1" i="1" dirty="0"/>
              <a:t>obligation de réserve</a:t>
            </a:r>
            <a:r>
              <a:rPr lang="fr-FR" sz="2600" i="1" dirty="0"/>
              <a:t> impartie à la requérante ; que cette dernière n’a pas davantage enfreint la règle de neutralité du service public </a:t>
            </a:r>
            <a:r>
              <a:rPr lang="fr-FR" sz="2600" dirty="0"/>
              <a:t>».</a:t>
            </a:r>
          </a:p>
          <a:p>
            <a:pPr>
              <a:buFont typeface="Wingdings" panose="05000000000000000000" pitchFamily="2" charset="2"/>
              <a:buChar char="ü"/>
            </a:pPr>
            <a:endParaRPr lang="fr-FR" dirty="0"/>
          </a:p>
        </p:txBody>
      </p:sp>
      <p:sp>
        <p:nvSpPr>
          <p:cNvPr id="4" name="Espace réservé de la date 3">
            <a:extLst>
              <a:ext uri="{FF2B5EF4-FFF2-40B4-BE49-F238E27FC236}">
                <a16:creationId xmlns:a16="http://schemas.microsoft.com/office/drawing/2014/main" id="{C4D93114-5C1F-43BD-8F1F-57D335D539B0}"/>
              </a:ext>
            </a:extLst>
          </p:cNvPr>
          <p:cNvSpPr>
            <a:spLocks noGrp="1"/>
          </p:cNvSpPr>
          <p:nvPr>
            <p:ph type="dt" sz="half" idx="10"/>
          </p:nvPr>
        </p:nvSpPr>
        <p:spPr/>
        <p:txBody>
          <a:bodyPr/>
          <a:lstStyle/>
          <a:p>
            <a:fld id="{C60C31DD-EB55-44B2-9F47-BD4E91908ABD}" type="datetime1">
              <a:rPr lang="fr-FR" smtClean="0"/>
              <a:t>16/11/2018</a:t>
            </a:fld>
            <a:endParaRPr lang="fr-FR"/>
          </a:p>
        </p:txBody>
      </p:sp>
      <p:sp>
        <p:nvSpPr>
          <p:cNvPr id="5" name="Espace réservé du pied de page 4">
            <a:extLst>
              <a:ext uri="{FF2B5EF4-FFF2-40B4-BE49-F238E27FC236}">
                <a16:creationId xmlns:a16="http://schemas.microsoft.com/office/drawing/2014/main" id="{64618B2C-0B5E-42A4-AB3F-BF29E5011C20}"/>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ED2A889A-8FD2-4BB7-AB93-D405966A4932}"/>
              </a:ext>
            </a:extLst>
          </p:cNvPr>
          <p:cNvSpPr>
            <a:spLocks noGrp="1"/>
          </p:cNvSpPr>
          <p:nvPr>
            <p:ph type="sldNum" sz="quarter" idx="12"/>
          </p:nvPr>
        </p:nvSpPr>
        <p:spPr/>
        <p:txBody>
          <a:bodyPr/>
          <a:lstStyle/>
          <a:p>
            <a:fld id="{DEBEAB55-672D-43D3-9127-E4078D1BB625}" type="slidenum">
              <a:rPr lang="fr-FR" smtClean="0"/>
              <a:t>37</a:t>
            </a:fld>
            <a:endParaRPr lang="fr-FR"/>
          </a:p>
        </p:txBody>
      </p:sp>
    </p:spTree>
    <p:extLst>
      <p:ext uri="{BB962C8B-B14F-4D97-AF65-F5344CB8AC3E}">
        <p14:creationId xmlns:p14="http://schemas.microsoft.com/office/powerpoint/2010/main" val="35969994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E05349-23E2-4E79-AD11-7DC4AD0895F7}"/>
              </a:ext>
            </a:extLst>
          </p:cNvPr>
          <p:cNvSpPr>
            <a:spLocks noGrp="1"/>
          </p:cNvSpPr>
          <p:nvPr>
            <p:ph type="title"/>
          </p:nvPr>
        </p:nvSpPr>
        <p:spPr/>
        <p:txBody>
          <a:bodyPr/>
          <a:lstStyle/>
          <a:p>
            <a:pPr algn="ctr"/>
            <a:r>
              <a:rPr lang="fr-FR" b="1" u="sng" dirty="0">
                <a:latin typeface="+mn-lt"/>
              </a:rPr>
              <a:t>OBLIGATIONS DÉONTOLOGIQUES </a:t>
            </a:r>
          </a:p>
        </p:txBody>
      </p:sp>
      <p:sp>
        <p:nvSpPr>
          <p:cNvPr id="3" name="Espace réservé du contenu 2">
            <a:extLst>
              <a:ext uri="{FF2B5EF4-FFF2-40B4-BE49-F238E27FC236}">
                <a16:creationId xmlns:a16="http://schemas.microsoft.com/office/drawing/2014/main" id="{4B0A6046-6EF2-4D91-8954-0F9AE349F351}"/>
              </a:ext>
            </a:extLst>
          </p:cNvPr>
          <p:cNvSpPr>
            <a:spLocks noGrp="1"/>
          </p:cNvSpPr>
          <p:nvPr>
            <p:ph idx="1"/>
          </p:nvPr>
        </p:nvSpPr>
        <p:spPr>
          <a:xfrm>
            <a:off x="838200" y="1825624"/>
            <a:ext cx="10515600" cy="5032375"/>
          </a:xfrm>
        </p:spPr>
        <p:txBody>
          <a:bodyPr>
            <a:normAutofit/>
          </a:bodyPr>
          <a:lstStyle/>
          <a:p>
            <a:pPr>
              <a:buFont typeface="Wingdings" panose="05000000000000000000" pitchFamily="2" charset="2"/>
              <a:buChar char="ü"/>
            </a:pPr>
            <a:r>
              <a:rPr lang="fr-FR" u="sng" dirty="0"/>
              <a:t>Preuves par l’administration</a:t>
            </a:r>
            <a:r>
              <a:rPr lang="fr-FR" dirty="0"/>
              <a:t> :</a:t>
            </a:r>
          </a:p>
          <a:p>
            <a:pPr marL="0" indent="0">
              <a:buNone/>
            </a:pPr>
            <a:endParaRPr lang="fr-FR" dirty="0"/>
          </a:p>
          <a:p>
            <a:r>
              <a:rPr lang="fr-FR" dirty="0"/>
              <a:t> Agence de détectives privés</a:t>
            </a:r>
          </a:p>
          <a:p>
            <a:r>
              <a:rPr lang="fr-FR" dirty="0"/>
              <a:t> Propos tenus sur une page Facebook</a:t>
            </a:r>
          </a:p>
          <a:p>
            <a:r>
              <a:rPr lang="fr-FR" dirty="0"/>
              <a:t> ≠ correspondance privée </a:t>
            </a:r>
          </a:p>
          <a:p>
            <a:pPr marL="0" indent="0">
              <a:buNone/>
            </a:pPr>
            <a:endParaRPr lang="fr-FR" dirty="0"/>
          </a:p>
        </p:txBody>
      </p:sp>
      <p:sp>
        <p:nvSpPr>
          <p:cNvPr id="4" name="Espace réservé de la date 3">
            <a:extLst>
              <a:ext uri="{FF2B5EF4-FFF2-40B4-BE49-F238E27FC236}">
                <a16:creationId xmlns:a16="http://schemas.microsoft.com/office/drawing/2014/main" id="{C6D233B8-8BC9-4BA9-945C-1A42FEE2FE77}"/>
              </a:ext>
            </a:extLst>
          </p:cNvPr>
          <p:cNvSpPr>
            <a:spLocks noGrp="1"/>
          </p:cNvSpPr>
          <p:nvPr>
            <p:ph type="dt" sz="half" idx="10"/>
          </p:nvPr>
        </p:nvSpPr>
        <p:spPr/>
        <p:txBody>
          <a:bodyPr/>
          <a:lstStyle/>
          <a:p>
            <a:fld id="{E998D734-4C2A-49D3-8620-C66147E07002}" type="datetime1">
              <a:rPr lang="fr-FR" smtClean="0"/>
              <a:t>16/11/2018</a:t>
            </a:fld>
            <a:endParaRPr lang="fr-FR"/>
          </a:p>
        </p:txBody>
      </p:sp>
      <p:sp>
        <p:nvSpPr>
          <p:cNvPr id="5" name="Espace réservé du pied de page 4">
            <a:extLst>
              <a:ext uri="{FF2B5EF4-FFF2-40B4-BE49-F238E27FC236}">
                <a16:creationId xmlns:a16="http://schemas.microsoft.com/office/drawing/2014/main" id="{B7723843-D291-4D3A-A16B-A5764F648AD0}"/>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7D6124A7-8224-4E89-BBA2-EDC063DC579D}"/>
              </a:ext>
            </a:extLst>
          </p:cNvPr>
          <p:cNvSpPr>
            <a:spLocks noGrp="1"/>
          </p:cNvSpPr>
          <p:nvPr>
            <p:ph type="sldNum" sz="quarter" idx="12"/>
          </p:nvPr>
        </p:nvSpPr>
        <p:spPr/>
        <p:txBody>
          <a:bodyPr/>
          <a:lstStyle/>
          <a:p>
            <a:fld id="{DEBEAB55-672D-43D3-9127-E4078D1BB625}" type="slidenum">
              <a:rPr lang="fr-FR" smtClean="0"/>
              <a:t>38</a:t>
            </a:fld>
            <a:endParaRPr lang="fr-FR"/>
          </a:p>
        </p:txBody>
      </p:sp>
    </p:spTree>
    <p:extLst>
      <p:ext uri="{BB962C8B-B14F-4D97-AF65-F5344CB8AC3E}">
        <p14:creationId xmlns:p14="http://schemas.microsoft.com/office/powerpoint/2010/main" val="18103367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marL="0" indent="0">
              <a:buNone/>
            </a:pPr>
            <a:r>
              <a:rPr lang="fr-FR" b="1" u="sng" dirty="0"/>
              <a:t>Article 226-4-1 du Code pénal </a:t>
            </a:r>
          </a:p>
          <a:p>
            <a:r>
              <a:rPr lang="fr-FR" dirty="0"/>
              <a:t>Le fait d'usurper l'identité d'un tiers ou de faire usage d'une ou plusieurs données de toute nature permettant de l'identifier en vue de </a:t>
            </a:r>
            <a:r>
              <a:rPr lang="fr-FR" u="sng" dirty="0"/>
              <a:t>troubler sa tranquillité </a:t>
            </a:r>
            <a:r>
              <a:rPr lang="fr-FR" dirty="0"/>
              <a:t>ou celle d'autrui, ou de </a:t>
            </a:r>
            <a:r>
              <a:rPr lang="fr-FR" u="sng" dirty="0"/>
              <a:t>porter atteinte à son honneur ou à sa considération</a:t>
            </a:r>
            <a:r>
              <a:rPr lang="fr-FR" dirty="0"/>
              <a:t>, est puni d'un an d'emprisonnement et de 15 000 € d'amende. </a:t>
            </a:r>
          </a:p>
          <a:p>
            <a:r>
              <a:rPr lang="fr-FR" dirty="0"/>
              <a:t>Cette infraction est punie des mêmes peines lorsqu'elle est commise sur un réseau de communication au public en ligne.</a:t>
            </a:r>
          </a:p>
          <a:p>
            <a:pPr marL="0" indent="0">
              <a:buNone/>
            </a:pPr>
            <a:endParaRPr lang="fr-FR" dirty="0"/>
          </a:p>
          <a:p>
            <a:pPr marL="0" indent="0" fontAlgn="base">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USURPATION D’IDENTITE</a:t>
            </a:r>
            <a:r>
              <a:rPr lang="fr-FR" u="sng" dirty="0"/>
              <a:t/>
            </a:r>
            <a:br>
              <a:rPr lang="fr-FR" u="sng" dirty="0"/>
            </a:br>
            <a:endParaRPr lang="fr-FR" u="sng" dirty="0"/>
          </a:p>
        </p:txBody>
      </p:sp>
      <p:sp>
        <p:nvSpPr>
          <p:cNvPr id="2" name="Espace réservé de la date 1">
            <a:extLst>
              <a:ext uri="{FF2B5EF4-FFF2-40B4-BE49-F238E27FC236}">
                <a16:creationId xmlns:a16="http://schemas.microsoft.com/office/drawing/2014/main" id="{9E0CEB2B-35A1-4BDA-92F4-4F9224811793}"/>
              </a:ext>
            </a:extLst>
          </p:cNvPr>
          <p:cNvSpPr>
            <a:spLocks noGrp="1"/>
          </p:cNvSpPr>
          <p:nvPr>
            <p:ph type="dt" sz="half" idx="10"/>
          </p:nvPr>
        </p:nvSpPr>
        <p:spPr/>
        <p:txBody>
          <a:bodyPr/>
          <a:lstStyle/>
          <a:p>
            <a:fld id="{6C13EB12-8B88-457A-B4B6-E5D93EB55BC7}" type="datetime1">
              <a:rPr lang="fr-FR" smtClean="0"/>
              <a:t>16/11/2018</a:t>
            </a:fld>
            <a:endParaRPr lang="fr-FR"/>
          </a:p>
        </p:txBody>
      </p:sp>
      <p:sp>
        <p:nvSpPr>
          <p:cNvPr id="5" name="Espace réservé du pied de page 4">
            <a:extLst>
              <a:ext uri="{FF2B5EF4-FFF2-40B4-BE49-F238E27FC236}">
                <a16:creationId xmlns:a16="http://schemas.microsoft.com/office/drawing/2014/main" id="{49EE5431-6163-49E7-8F9B-E3E3612A89A9}"/>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480940DF-E0FC-4E6B-8F8F-9CB78B4540EB}"/>
              </a:ext>
            </a:extLst>
          </p:cNvPr>
          <p:cNvSpPr>
            <a:spLocks noGrp="1"/>
          </p:cNvSpPr>
          <p:nvPr>
            <p:ph type="sldNum" sz="quarter" idx="12"/>
          </p:nvPr>
        </p:nvSpPr>
        <p:spPr/>
        <p:txBody>
          <a:bodyPr/>
          <a:lstStyle/>
          <a:p>
            <a:fld id="{DEBEAB55-672D-43D3-9127-E4078D1BB625}" type="slidenum">
              <a:rPr lang="fr-FR" smtClean="0"/>
              <a:t>39</a:t>
            </a:fld>
            <a:endParaRPr lang="fr-FR"/>
          </a:p>
        </p:txBody>
      </p:sp>
    </p:spTree>
    <p:extLst>
      <p:ext uri="{BB962C8B-B14F-4D97-AF65-F5344CB8AC3E}">
        <p14:creationId xmlns:p14="http://schemas.microsoft.com/office/powerpoint/2010/main" val="2723013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481823-C94E-432D-99DB-AACB45B2F42F}"/>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2322B3C4-8FBD-485A-9C05-150BE13E3A74}"/>
              </a:ext>
            </a:extLst>
          </p:cNvPr>
          <p:cNvSpPr>
            <a:spLocks noGrp="1"/>
          </p:cNvSpPr>
          <p:nvPr>
            <p:ph idx="1"/>
          </p:nvPr>
        </p:nvSpPr>
        <p:spPr/>
        <p:txBody>
          <a:bodyPr/>
          <a:lstStyle/>
          <a:p>
            <a:endParaRPr lang="fr-FR" dirty="0"/>
          </a:p>
        </p:txBody>
      </p:sp>
      <p:pic>
        <p:nvPicPr>
          <p:cNvPr id="6" name="Image 5">
            <a:extLst>
              <a:ext uri="{FF2B5EF4-FFF2-40B4-BE49-F238E27FC236}">
                <a16:creationId xmlns:a16="http://schemas.microsoft.com/office/drawing/2014/main" id="{4DA23A13-CC3A-4B13-B30D-04E5671A4D43}"/>
              </a:ext>
            </a:extLst>
          </p:cNvPr>
          <p:cNvPicPr>
            <a:picLocks noChangeAspect="1"/>
          </p:cNvPicPr>
          <p:nvPr/>
        </p:nvPicPr>
        <p:blipFill>
          <a:blip r:embed="rId2"/>
          <a:stretch>
            <a:fillRect/>
          </a:stretch>
        </p:blipFill>
        <p:spPr>
          <a:xfrm>
            <a:off x="0" y="0"/>
            <a:ext cx="12192000" cy="6858000"/>
          </a:xfrm>
          <a:prstGeom prst="rect">
            <a:avLst/>
          </a:prstGeom>
        </p:spPr>
      </p:pic>
      <p:sp>
        <p:nvSpPr>
          <p:cNvPr id="4" name="Espace réservé de la date 3">
            <a:extLst>
              <a:ext uri="{FF2B5EF4-FFF2-40B4-BE49-F238E27FC236}">
                <a16:creationId xmlns:a16="http://schemas.microsoft.com/office/drawing/2014/main" id="{D7353261-6769-4337-9DB5-EBDF8228E3BC}"/>
              </a:ext>
            </a:extLst>
          </p:cNvPr>
          <p:cNvSpPr>
            <a:spLocks noGrp="1"/>
          </p:cNvSpPr>
          <p:nvPr>
            <p:ph type="dt" sz="half" idx="10"/>
          </p:nvPr>
        </p:nvSpPr>
        <p:spPr/>
        <p:txBody>
          <a:bodyPr/>
          <a:lstStyle/>
          <a:p>
            <a:fld id="{A1991C3A-B0AA-4488-8E76-5D5C5372EDA8}" type="datetime1">
              <a:rPr lang="fr-FR" smtClean="0"/>
              <a:t>16/11/2018</a:t>
            </a:fld>
            <a:endParaRPr lang="fr-FR"/>
          </a:p>
        </p:txBody>
      </p:sp>
      <p:sp>
        <p:nvSpPr>
          <p:cNvPr id="5" name="Espace réservé du pied de page 4">
            <a:extLst>
              <a:ext uri="{FF2B5EF4-FFF2-40B4-BE49-F238E27FC236}">
                <a16:creationId xmlns:a16="http://schemas.microsoft.com/office/drawing/2014/main" id="{9F6F7D79-430E-4F09-8A5D-15ABDD8225F4}"/>
              </a:ext>
            </a:extLst>
          </p:cNvPr>
          <p:cNvSpPr>
            <a:spLocks noGrp="1"/>
          </p:cNvSpPr>
          <p:nvPr>
            <p:ph type="ftr" sz="quarter" idx="11"/>
          </p:nvPr>
        </p:nvSpPr>
        <p:spPr/>
        <p:txBody>
          <a:bodyPr/>
          <a:lstStyle/>
          <a:p>
            <a:r>
              <a:rPr lang="it-IT"/>
              <a:t>CDG 30 - Me Arnaud DIMEGLIO - 14.11.2018</a:t>
            </a:r>
            <a:endParaRPr lang="fr-FR"/>
          </a:p>
        </p:txBody>
      </p:sp>
      <p:sp>
        <p:nvSpPr>
          <p:cNvPr id="7" name="Espace réservé du numéro de diapositive 6">
            <a:extLst>
              <a:ext uri="{FF2B5EF4-FFF2-40B4-BE49-F238E27FC236}">
                <a16:creationId xmlns:a16="http://schemas.microsoft.com/office/drawing/2014/main" id="{F49E6423-7401-4AD0-B2FC-3E6FF9DD801E}"/>
              </a:ext>
            </a:extLst>
          </p:cNvPr>
          <p:cNvSpPr>
            <a:spLocks noGrp="1"/>
          </p:cNvSpPr>
          <p:nvPr>
            <p:ph type="sldNum" sz="quarter" idx="12"/>
          </p:nvPr>
        </p:nvSpPr>
        <p:spPr/>
        <p:txBody>
          <a:bodyPr/>
          <a:lstStyle/>
          <a:p>
            <a:fld id="{DEBEAB55-672D-43D3-9127-E4078D1BB625}" type="slidenum">
              <a:rPr lang="fr-FR" smtClean="0"/>
              <a:t>4</a:t>
            </a:fld>
            <a:endParaRPr lang="fr-FR"/>
          </a:p>
        </p:txBody>
      </p:sp>
    </p:spTree>
    <p:extLst>
      <p:ext uri="{BB962C8B-B14F-4D97-AF65-F5344CB8AC3E}">
        <p14:creationId xmlns:p14="http://schemas.microsoft.com/office/powerpoint/2010/main" val="2799996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marL="0" indent="0">
              <a:buNone/>
            </a:pPr>
            <a:endParaRPr lang="fr-FR" dirty="0"/>
          </a:p>
          <a:p>
            <a:pPr marL="0" indent="0">
              <a:buNone/>
            </a:pPr>
            <a:r>
              <a:rPr lang="fr-FR" b="1" u="sng" dirty="0"/>
              <a:t>TGI Montpellier 2017 X/Y</a:t>
            </a:r>
          </a:p>
          <a:p>
            <a:pPr marL="0" indent="0">
              <a:buNone/>
            </a:pPr>
            <a:endParaRPr lang="fr-FR" b="1" u="sng" dirty="0"/>
          </a:p>
          <a:p>
            <a:pPr marL="457200" lvl="1" indent="0">
              <a:buNone/>
            </a:pPr>
            <a:r>
              <a:rPr lang="fr-FR" sz="3200" dirty="0"/>
              <a:t>Affaire X fonctionnaire à la retraite </a:t>
            </a:r>
          </a:p>
          <a:p>
            <a:pPr marL="457200" lvl="1" indent="0">
              <a:buNone/>
            </a:pPr>
            <a:r>
              <a:rPr lang="fr-FR" sz="3200" dirty="0"/>
              <a:t>conflit de voisinage avec Y</a:t>
            </a:r>
          </a:p>
          <a:p>
            <a:pPr marL="457200" lvl="1" indent="0">
              <a:buNone/>
            </a:pPr>
            <a:r>
              <a:rPr lang="fr-FR" sz="3200" dirty="0"/>
              <a:t>usurpation d’identité</a:t>
            </a:r>
          </a:p>
          <a:p>
            <a:pPr marL="457200" lvl="1" indent="0">
              <a:buNone/>
            </a:pPr>
            <a:r>
              <a:rPr lang="fr-FR" sz="3200" dirty="0"/>
              <a:t>Site de rencontre  </a:t>
            </a:r>
          </a:p>
          <a:p>
            <a:pPr marL="457200" lvl="1" indent="0">
              <a:buNone/>
            </a:pPr>
            <a:r>
              <a:rPr lang="fr-FR" sz="3200" dirty="0"/>
              <a:t>données personnelles : numéro de tel </a:t>
            </a:r>
          </a:p>
          <a:p>
            <a:pPr marL="457200" lvl="1" indent="0">
              <a:buNone/>
            </a:pPr>
            <a:r>
              <a:rPr lang="fr-FR" sz="3200" dirty="0"/>
              <a:t>atteinte à l’honneur et à la considération </a:t>
            </a:r>
          </a:p>
          <a:p>
            <a:pPr marL="457200" lvl="1" indent="0">
              <a:buNone/>
            </a:pPr>
            <a:r>
              <a:rPr lang="fr-FR" sz="3200" dirty="0"/>
              <a:t>préjudice </a:t>
            </a:r>
          </a:p>
          <a:p>
            <a:pPr marL="0" indent="0" fontAlgn="base">
              <a:buNone/>
            </a:pPr>
            <a:endParaRPr lang="fr-FR" dirty="0"/>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USURPATION D’IDENTITE</a:t>
            </a:r>
            <a:r>
              <a:rPr lang="fr-FR" u="sng" dirty="0"/>
              <a:t/>
            </a:r>
            <a:br>
              <a:rPr lang="fr-FR" u="sng" dirty="0"/>
            </a:br>
            <a:endParaRPr lang="fr-FR" u="sng" dirty="0"/>
          </a:p>
        </p:txBody>
      </p:sp>
      <p:sp>
        <p:nvSpPr>
          <p:cNvPr id="2" name="Espace réservé de la date 1">
            <a:extLst>
              <a:ext uri="{FF2B5EF4-FFF2-40B4-BE49-F238E27FC236}">
                <a16:creationId xmlns:a16="http://schemas.microsoft.com/office/drawing/2014/main" id="{340877CC-510F-467D-81BA-181BB9B6A3AA}"/>
              </a:ext>
            </a:extLst>
          </p:cNvPr>
          <p:cNvSpPr>
            <a:spLocks noGrp="1"/>
          </p:cNvSpPr>
          <p:nvPr>
            <p:ph type="dt" sz="half" idx="10"/>
          </p:nvPr>
        </p:nvSpPr>
        <p:spPr/>
        <p:txBody>
          <a:bodyPr/>
          <a:lstStyle/>
          <a:p>
            <a:fld id="{B214C6B5-8509-4701-85C2-BA75A3C4C6B9}" type="datetime1">
              <a:rPr lang="fr-FR" smtClean="0"/>
              <a:t>16/11/2018</a:t>
            </a:fld>
            <a:endParaRPr lang="fr-FR"/>
          </a:p>
        </p:txBody>
      </p:sp>
      <p:sp>
        <p:nvSpPr>
          <p:cNvPr id="5" name="Espace réservé du pied de page 4">
            <a:extLst>
              <a:ext uri="{FF2B5EF4-FFF2-40B4-BE49-F238E27FC236}">
                <a16:creationId xmlns:a16="http://schemas.microsoft.com/office/drawing/2014/main" id="{0728AF8E-06AA-4C4E-835F-75C4D5DDB9AC}"/>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35692B70-E491-46B4-88FC-03F5C7C05CED}"/>
              </a:ext>
            </a:extLst>
          </p:cNvPr>
          <p:cNvSpPr>
            <a:spLocks noGrp="1"/>
          </p:cNvSpPr>
          <p:nvPr>
            <p:ph type="sldNum" sz="quarter" idx="12"/>
          </p:nvPr>
        </p:nvSpPr>
        <p:spPr/>
        <p:txBody>
          <a:bodyPr/>
          <a:lstStyle/>
          <a:p>
            <a:fld id="{DEBEAB55-672D-43D3-9127-E4078D1BB625}" type="slidenum">
              <a:rPr lang="fr-FR" smtClean="0"/>
              <a:t>40</a:t>
            </a:fld>
            <a:endParaRPr lang="fr-FR"/>
          </a:p>
        </p:txBody>
      </p:sp>
    </p:spTree>
    <p:extLst>
      <p:ext uri="{BB962C8B-B14F-4D97-AF65-F5344CB8AC3E}">
        <p14:creationId xmlns:p14="http://schemas.microsoft.com/office/powerpoint/2010/main" val="755308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1280160"/>
            <a:ext cx="10515600" cy="5212715"/>
          </a:xfrm>
        </p:spPr>
        <p:txBody>
          <a:bodyPr>
            <a:normAutofit/>
          </a:bodyPr>
          <a:lstStyle/>
          <a:p>
            <a:pPr marL="457200" lvl="1" indent="0">
              <a:buNone/>
            </a:pPr>
            <a:endParaRPr lang="fr-FR" dirty="0"/>
          </a:p>
          <a:p>
            <a:pPr lvl="1">
              <a:buFont typeface="Wingdings" panose="05000000000000000000" pitchFamily="2" charset="2"/>
              <a:buChar char="ü"/>
            </a:pPr>
            <a:r>
              <a:rPr lang="fr-FR" b="1" u="sng" dirty="0"/>
              <a:t>Données personnelles : </a:t>
            </a:r>
          </a:p>
          <a:p>
            <a:pPr marL="457200" lvl="1" indent="0">
              <a:buNone/>
            </a:pPr>
            <a:endParaRPr lang="fr-FR" dirty="0"/>
          </a:p>
          <a:p>
            <a:pPr marL="457200" lvl="1" indent="0">
              <a:buNone/>
            </a:pPr>
            <a:r>
              <a:rPr lang="fr-FR" dirty="0"/>
              <a:t>Toute information liée à une personne physique </a:t>
            </a:r>
          </a:p>
          <a:p>
            <a:pPr marL="457200" lvl="1" indent="0">
              <a:buNone/>
            </a:pPr>
            <a:endParaRPr lang="fr-FR" dirty="0"/>
          </a:p>
          <a:p>
            <a:pPr marL="457200" lvl="1" indent="0">
              <a:buNone/>
            </a:pPr>
            <a:endParaRPr lang="fr-FR" dirty="0"/>
          </a:p>
          <a:p>
            <a:pPr lvl="1">
              <a:buFont typeface="Wingdings" panose="05000000000000000000" pitchFamily="2" charset="2"/>
              <a:buChar char="ü"/>
            </a:pPr>
            <a:r>
              <a:rPr lang="fr-FR" b="1" u="sng" dirty="0"/>
              <a:t> Traitement </a:t>
            </a:r>
          </a:p>
          <a:p>
            <a:pPr marL="457200" lvl="1" indent="0">
              <a:buNone/>
            </a:pPr>
            <a:endParaRPr lang="fr-FR" u="sng" dirty="0"/>
          </a:p>
          <a:p>
            <a:pPr marL="457200" lvl="1" indent="0">
              <a:buNone/>
            </a:pPr>
            <a:r>
              <a:rPr lang="fr-FR" dirty="0"/>
              <a:t>Toute opération liée à la donnée </a:t>
            </a:r>
          </a:p>
        </p:txBody>
      </p:sp>
      <p:sp>
        <p:nvSpPr>
          <p:cNvPr id="4" name="Titre 1"/>
          <p:cNvSpPr>
            <a:spLocks noGrp="1"/>
          </p:cNvSpPr>
          <p:nvPr>
            <p:ph type="title"/>
          </p:nvPr>
        </p:nvSpPr>
        <p:spPr>
          <a:xfrm>
            <a:off x="838200" y="365125"/>
            <a:ext cx="10515600" cy="1168253"/>
          </a:xfrm>
        </p:spPr>
        <p:txBody>
          <a:bodyPr>
            <a:normAutofit fontScale="90000"/>
          </a:bodyPr>
          <a:lstStyle/>
          <a:p>
            <a:pPr algn="ctr"/>
            <a:r>
              <a:rPr lang="fr-FR" b="1" u="sng" dirty="0">
                <a:latin typeface="+mn-lt"/>
              </a:rPr>
              <a:t>PROTECTION DES DONNEES PERSONNELLES</a:t>
            </a:r>
            <a:r>
              <a:rPr lang="fr-FR" u="sng" dirty="0"/>
              <a:t/>
            </a:r>
            <a:br>
              <a:rPr lang="fr-FR" u="sng" dirty="0"/>
            </a:br>
            <a:endParaRPr lang="fr-FR" u="sng" dirty="0"/>
          </a:p>
        </p:txBody>
      </p:sp>
      <p:sp>
        <p:nvSpPr>
          <p:cNvPr id="2" name="Espace réservé de la date 1">
            <a:extLst>
              <a:ext uri="{FF2B5EF4-FFF2-40B4-BE49-F238E27FC236}">
                <a16:creationId xmlns:a16="http://schemas.microsoft.com/office/drawing/2014/main" id="{CC68A030-7295-4308-A22D-113E55D6C660}"/>
              </a:ext>
            </a:extLst>
          </p:cNvPr>
          <p:cNvSpPr>
            <a:spLocks noGrp="1"/>
          </p:cNvSpPr>
          <p:nvPr>
            <p:ph type="dt" sz="half" idx="10"/>
          </p:nvPr>
        </p:nvSpPr>
        <p:spPr/>
        <p:txBody>
          <a:bodyPr/>
          <a:lstStyle/>
          <a:p>
            <a:fld id="{37E2B410-9A4B-4591-9C8E-0B0503033A27}" type="datetime1">
              <a:rPr lang="fr-FR" smtClean="0"/>
              <a:t>16/11/2018</a:t>
            </a:fld>
            <a:endParaRPr lang="fr-FR"/>
          </a:p>
        </p:txBody>
      </p:sp>
      <p:sp>
        <p:nvSpPr>
          <p:cNvPr id="5" name="Espace réservé du pied de page 4">
            <a:extLst>
              <a:ext uri="{FF2B5EF4-FFF2-40B4-BE49-F238E27FC236}">
                <a16:creationId xmlns:a16="http://schemas.microsoft.com/office/drawing/2014/main" id="{6488D9BD-BEDC-4D89-B301-A9F8D43B4714}"/>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9CA06CDD-78FC-4509-B4C8-2735A28DD3B4}"/>
              </a:ext>
            </a:extLst>
          </p:cNvPr>
          <p:cNvSpPr>
            <a:spLocks noGrp="1"/>
          </p:cNvSpPr>
          <p:nvPr>
            <p:ph type="sldNum" sz="quarter" idx="12"/>
          </p:nvPr>
        </p:nvSpPr>
        <p:spPr/>
        <p:txBody>
          <a:bodyPr/>
          <a:lstStyle/>
          <a:p>
            <a:fld id="{DEBEAB55-672D-43D3-9127-E4078D1BB625}" type="slidenum">
              <a:rPr lang="fr-FR" smtClean="0"/>
              <a:t>41</a:t>
            </a:fld>
            <a:endParaRPr lang="fr-FR"/>
          </a:p>
        </p:txBody>
      </p:sp>
    </p:spTree>
    <p:extLst>
      <p:ext uri="{BB962C8B-B14F-4D97-AF65-F5344CB8AC3E}">
        <p14:creationId xmlns:p14="http://schemas.microsoft.com/office/powerpoint/2010/main" val="19101113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4914" y="174171"/>
            <a:ext cx="10515600" cy="1353687"/>
          </a:xfrm>
        </p:spPr>
        <p:txBody>
          <a:bodyPr>
            <a:normAutofit/>
          </a:bodyPr>
          <a:lstStyle/>
          <a:p>
            <a:pPr algn="ctr"/>
            <a:r>
              <a:rPr lang="fr-FR" b="1" u="sng" dirty="0">
                <a:latin typeface="+mn-lt"/>
              </a:rPr>
              <a:t>PROTECTION DES DONNEES PERSONNELLES</a:t>
            </a:r>
            <a:endParaRPr lang="fr-FR" b="1" dirty="0">
              <a:latin typeface="+mn-lt"/>
            </a:endParaRPr>
          </a:p>
        </p:txBody>
      </p:sp>
      <p:sp>
        <p:nvSpPr>
          <p:cNvPr id="3" name="Espace réservé du contenu 2"/>
          <p:cNvSpPr>
            <a:spLocks noGrp="1"/>
          </p:cNvSpPr>
          <p:nvPr>
            <p:ph idx="1"/>
          </p:nvPr>
        </p:nvSpPr>
        <p:spPr>
          <a:xfrm>
            <a:off x="404701" y="1766131"/>
            <a:ext cx="11590638" cy="4590219"/>
          </a:xfrm>
        </p:spPr>
        <p:txBody>
          <a:bodyPr>
            <a:normAutofit/>
          </a:bodyPr>
          <a:lstStyle/>
          <a:p>
            <a:pPr marL="0" indent="0">
              <a:spcAft>
                <a:spcPts val="0"/>
              </a:spcAft>
              <a:buNone/>
            </a:pPr>
            <a:r>
              <a:rPr lang="fr-FR" sz="3200" b="1" u="sng" dirty="0">
                <a:ea typeface="Cambria" panose="02040503050406030204" pitchFamily="18" charset="0"/>
                <a:sym typeface="Wingdings" panose="05000000000000000000" pitchFamily="2" charset="2"/>
              </a:rPr>
              <a:t>SOURCES :  </a:t>
            </a:r>
          </a:p>
          <a:p>
            <a:pPr marL="0" indent="0">
              <a:spcAft>
                <a:spcPts val="0"/>
              </a:spcAft>
              <a:buNone/>
            </a:pPr>
            <a:endParaRPr lang="fr-FR" sz="3200" b="1" dirty="0">
              <a:ea typeface="Cambria" panose="02040503050406030204" pitchFamily="18" charset="0"/>
              <a:sym typeface="Wingdings" panose="05000000000000000000" pitchFamily="2" charset="2"/>
            </a:endParaRPr>
          </a:p>
          <a:p>
            <a:pPr>
              <a:spcAft>
                <a:spcPts val="0"/>
              </a:spcAft>
              <a:buFont typeface="Wingdings" panose="05000000000000000000" pitchFamily="2" charset="2"/>
              <a:buChar char="ü"/>
            </a:pPr>
            <a:r>
              <a:rPr lang="fr-FR" sz="3200" b="1" dirty="0">
                <a:ea typeface="Cambria" panose="02040503050406030204" pitchFamily="18" charset="0"/>
                <a:sym typeface="Wingdings" panose="05000000000000000000" pitchFamily="2" charset="2"/>
              </a:rPr>
              <a:t>Règlement (UE) 2016/679 </a:t>
            </a:r>
            <a:r>
              <a:rPr lang="fr-FR" sz="3200" dirty="0">
                <a:ea typeface="Cambria" panose="02040503050406030204" pitchFamily="18" charset="0"/>
                <a:sym typeface="Wingdings" panose="05000000000000000000" pitchFamily="2" charset="2"/>
              </a:rPr>
              <a:t>du Parlement européen et du Conseil du 27 avril 2016 (</a:t>
            </a:r>
            <a:r>
              <a:rPr lang="fr-FR" sz="3200" dirty="0"/>
              <a:t>RGPD)</a:t>
            </a:r>
          </a:p>
          <a:p>
            <a:pPr>
              <a:spcAft>
                <a:spcPts val="0"/>
              </a:spcAft>
              <a:buFont typeface="Wingdings" panose="05000000000000000000" pitchFamily="2" charset="2"/>
              <a:buChar char="ü"/>
            </a:pPr>
            <a:r>
              <a:rPr lang="fr-FR" sz="3200" b="1" dirty="0"/>
              <a:t>Loi du 6 janvier 1978 </a:t>
            </a:r>
            <a:r>
              <a:rPr lang="fr-FR" sz="3200" dirty="0"/>
              <a:t>modifiée par la loi du </a:t>
            </a:r>
            <a:r>
              <a:rPr lang="fr-FR" sz="3200" b="1" dirty="0"/>
              <a:t>20 juin 2018 </a:t>
            </a:r>
          </a:p>
          <a:p>
            <a:pPr>
              <a:spcAft>
                <a:spcPts val="0"/>
              </a:spcAft>
              <a:buFont typeface="Wingdings" panose="05000000000000000000" pitchFamily="2" charset="2"/>
              <a:buChar char="ü"/>
            </a:pPr>
            <a:r>
              <a:rPr lang="fr-FR" sz="3200" b="1" dirty="0">
                <a:ea typeface="Cambria" panose="02040503050406030204" pitchFamily="18" charset="0"/>
                <a:sym typeface="Wingdings" panose="05000000000000000000" pitchFamily="2" charset="2"/>
              </a:rPr>
              <a:t>Code pénal : </a:t>
            </a:r>
            <a:r>
              <a:rPr lang="fr-FR" sz="3200" dirty="0">
                <a:ea typeface="Cambria" panose="02040503050406030204" pitchFamily="18" charset="0"/>
                <a:cs typeface="Calibri" panose="020F0502020204030204" pitchFamily="34" charset="0"/>
                <a:sym typeface="Wingdings" panose="05000000000000000000" pitchFamily="2" charset="2"/>
              </a:rPr>
              <a:t>Art.226-16 et s., et R. 625-10  et s.</a:t>
            </a:r>
          </a:p>
          <a:p>
            <a:pPr marL="457200" lvl="1" indent="0">
              <a:buNone/>
            </a:pPr>
            <a:endParaRPr lang="fr-FR" sz="3000" i="1" dirty="0"/>
          </a:p>
          <a:p>
            <a:pPr marL="0" indent="0" algn="just">
              <a:buNone/>
            </a:pPr>
            <a:endParaRPr lang="fr-FR" dirty="0"/>
          </a:p>
        </p:txBody>
      </p:sp>
      <p:sp>
        <p:nvSpPr>
          <p:cNvPr id="5" name="Espace réservé du numéro de diapositive 4">
            <a:extLst>
              <a:ext uri="{FF2B5EF4-FFF2-40B4-BE49-F238E27FC236}">
                <a16:creationId xmlns:a16="http://schemas.microsoft.com/office/drawing/2014/main" id="{9542252F-D85F-4C46-9A3F-A4C7928FA93C}"/>
              </a:ext>
            </a:extLst>
          </p:cNvPr>
          <p:cNvSpPr>
            <a:spLocks noGrp="1"/>
          </p:cNvSpPr>
          <p:nvPr>
            <p:ph type="sldNum" sz="quarter" idx="12"/>
          </p:nvPr>
        </p:nvSpPr>
        <p:spPr/>
        <p:txBody>
          <a:bodyPr/>
          <a:lstStyle/>
          <a:p>
            <a:fld id="{DEBEAB55-672D-43D3-9127-E4078D1BB625}" type="slidenum">
              <a:rPr lang="fr-FR" smtClean="0"/>
              <a:t>42</a:t>
            </a:fld>
            <a:endParaRPr lang="fr-FR" dirty="0"/>
          </a:p>
        </p:txBody>
      </p:sp>
      <p:sp>
        <p:nvSpPr>
          <p:cNvPr id="4" name="Espace réservé de la date 3">
            <a:extLst>
              <a:ext uri="{FF2B5EF4-FFF2-40B4-BE49-F238E27FC236}">
                <a16:creationId xmlns:a16="http://schemas.microsoft.com/office/drawing/2014/main" id="{487591CC-C82C-4893-A11E-3043DC8AB91C}"/>
              </a:ext>
            </a:extLst>
          </p:cNvPr>
          <p:cNvSpPr>
            <a:spLocks noGrp="1"/>
          </p:cNvSpPr>
          <p:nvPr>
            <p:ph type="dt" sz="half" idx="10"/>
          </p:nvPr>
        </p:nvSpPr>
        <p:spPr/>
        <p:txBody>
          <a:bodyPr/>
          <a:lstStyle/>
          <a:p>
            <a:fld id="{9F0151D9-1F08-43F8-8008-ED25ECA4F49C}" type="datetime1">
              <a:rPr lang="fr-FR" smtClean="0"/>
              <a:t>16/11/2018</a:t>
            </a:fld>
            <a:endParaRPr lang="fr-FR"/>
          </a:p>
        </p:txBody>
      </p:sp>
      <p:sp>
        <p:nvSpPr>
          <p:cNvPr id="6" name="Espace réservé du pied de page 5">
            <a:extLst>
              <a:ext uri="{FF2B5EF4-FFF2-40B4-BE49-F238E27FC236}">
                <a16:creationId xmlns:a16="http://schemas.microsoft.com/office/drawing/2014/main" id="{35AFE4A0-23D0-4061-88E3-6C2A6AC3B604}"/>
              </a:ext>
            </a:extLst>
          </p:cNvPr>
          <p:cNvSpPr>
            <a:spLocks noGrp="1"/>
          </p:cNvSpPr>
          <p:nvPr>
            <p:ph type="ftr" sz="quarter" idx="11"/>
          </p:nvPr>
        </p:nvSpPr>
        <p:spPr/>
        <p:txBody>
          <a:bodyPr/>
          <a:lstStyle/>
          <a:p>
            <a:r>
              <a:rPr lang="it-IT"/>
              <a:t>CDG 30 - Me Arnaud DIMEGLIO - 14.11.2018</a:t>
            </a:r>
            <a:endParaRPr lang="fr-FR"/>
          </a:p>
        </p:txBody>
      </p:sp>
    </p:spTree>
    <p:extLst>
      <p:ext uri="{BB962C8B-B14F-4D97-AF65-F5344CB8AC3E}">
        <p14:creationId xmlns:p14="http://schemas.microsoft.com/office/powerpoint/2010/main" val="25164093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4914" y="174171"/>
            <a:ext cx="10515600" cy="1353687"/>
          </a:xfrm>
        </p:spPr>
        <p:txBody>
          <a:bodyPr>
            <a:normAutofit/>
          </a:bodyPr>
          <a:lstStyle/>
          <a:p>
            <a:pPr algn="ctr"/>
            <a:r>
              <a:rPr lang="fr-FR" b="1" u="sng" dirty="0">
                <a:latin typeface="+mn-lt"/>
              </a:rPr>
              <a:t>DROITS DE LA PERSONNE CONCERNEE</a:t>
            </a:r>
            <a:endParaRPr lang="fr-FR" b="1" dirty="0">
              <a:latin typeface="+mn-lt"/>
            </a:endParaRPr>
          </a:p>
        </p:txBody>
      </p:sp>
      <p:sp>
        <p:nvSpPr>
          <p:cNvPr id="3" name="Espace réservé du contenu 2"/>
          <p:cNvSpPr>
            <a:spLocks noGrp="1"/>
          </p:cNvSpPr>
          <p:nvPr>
            <p:ph idx="1"/>
          </p:nvPr>
        </p:nvSpPr>
        <p:spPr>
          <a:xfrm>
            <a:off x="404701" y="1766131"/>
            <a:ext cx="11590638" cy="4590219"/>
          </a:xfrm>
        </p:spPr>
        <p:txBody>
          <a:bodyPr>
            <a:normAutofit/>
          </a:bodyPr>
          <a:lstStyle/>
          <a:p>
            <a:pPr lvl="1">
              <a:buFont typeface="Wingdings" panose="05000000000000000000" pitchFamily="2" charset="2"/>
              <a:buChar char="ü"/>
            </a:pPr>
            <a:r>
              <a:rPr lang="fr-FR" sz="3000" dirty="0"/>
              <a:t>Droit à l’information </a:t>
            </a:r>
          </a:p>
          <a:p>
            <a:pPr lvl="1">
              <a:buFont typeface="Wingdings" panose="05000000000000000000" pitchFamily="2" charset="2"/>
              <a:buChar char="ü"/>
            </a:pPr>
            <a:r>
              <a:rPr lang="fr-FR" sz="3000" dirty="0"/>
              <a:t>Droit d’accès </a:t>
            </a:r>
          </a:p>
          <a:p>
            <a:pPr lvl="1">
              <a:buFont typeface="Wingdings" panose="05000000000000000000" pitchFamily="2" charset="2"/>
              <a:buChar char="ü"/>
            </a:pPr>
            <a:r>
              <a:rPr lang="fr-FR" sz="3000" dirty="0"/>
              <a:t>Droit de rectification </a:t>
            </a:r>
          </a:p>
          <a:p>
            <a:pPr lvl="1">
              <a:buFont typeface="Wingdings" panose="05000000000000000000" pitchFamily="2" charset="2"/>
              <a:buChar char="ü"/>
            </a:pPr>
            <a:r>
              <a:rPr lang="fr-FR" sz="3000" dirty="0"/>
              <a:t>Droit à la limitation du traitement </a:t>
            </a:r>
          </a:p>
          <a:p>
            <a:pPr lvl="1">
              <a:buFont typeface="Wingdings" panose="05000000000000000000" pitchFamily="2" charset="2"/>
              <a:buChar char="ü"/>
            </a:pPr>
            <a:r>
              <a:rPr lang="fr-FR" sz="3000" dirty="0"/>
              <a:t>Droit d’opposition </a:t>
            </a:r>
          </a:p>
          <a:p>
            <a:pPr lvl="1">
              <a:buFont typeface="Wingdings" panose="05000000000000000000" pitchFamily="2" charset="2"/>
              <a:buChar char="ü"/>
            </a:pPr>
            <a:r>
              <a:rPr lang="fr-FR" sz="3000" dirty="0"/>
              <a:t>Droit à l’effacement – droit à l’oubli </a:t>
            </a:r>
          </a:p>
          <a:p>
            <a:pPr lvl="1">
              <a:buFont typeface="Wingdings" panose="05000000000000000000" pitchFamily="2" charset="2"/>
              <a:buChar char="ü"/>
            </a:pPr>
            <a:r>
              <a:rPr lang="fr-FR" sz="3000" dirty="0"/>
              <a:t>Droit de recours : </a:t>
            </a:r>
          </a:p>
          <a:p>
            <a:pPr marL="457200" lvl="1" indent="0">
              <a:buNone/>
            </a:pPr>
            <a:r>
              <a:rPr lang="fr-FR" sz="3000" dirty="0"/>
              <a:t>		- Cnil, </a:t>
            </a:r>
          </a:p>
          <a:p>
            <a:pPr marL="457200" lvl="1" indent="0">
              <a:buNone/>
            </a:pPr>
            <a:r>
              <a:rPr lang="fr-FR" sz="3000" dirty="0"/>
              <a:t>		- Tribunaux judicaires (civil – pénal) ou administratifs </a:t>
            </a:r>
          </a:p>
          <a:p>
            <a:pPr marL="457200" lvl="1" indent="0">
              <a:buNone/>
            </a:pPr>
            <a:endParaRPr lang="fr-FR" sz="3000" i="1" dirty="0"/>
          </a:p>
          <a:p>
            <a:pPr marL="0" indent="0" algn="just">
              <a:buNone/>
            </a:pPr>
            <a:endParaRPr lang="fr-FR" dirty="0"/>
          </a:p>
        </p:txBody>
      </p:sp>
      <p:sp>
        <p:nvSpPr>
          <p:cNvPr id="5" name="Espace réservé du numéro de diapositive 4">
            <a:extLst>
              <a:ext uri="{FF2B5EF4-FFF2-40B4-BE49-F238E27FC236}">
                <a16:creationId xmlns:a16="http://schemas.microsoft.com/office/drawing/2014/main" id="{9542252F-D85F-4C46-9A3F-A4C7928FA93C}"/>
              </a:ext>
            </a:extLst>
          </p:cNvPr>
          <p:cNvSpPr>
            <a:spLocks noGrp="1"/>
          </p:cNvSpPr>
          <p:nvPr>
            <p:ph type="sldNum" sz="quarter" idx="12"/>
          </p:nvPr>
        </p:nvSpPr>
        <p:spPr/>
        <p:txBody>
          <a:bodyPr/>
          <a:lstStyle/>
          <a:p>
            <a:fld id="{DEBEAB55-672D-43D3-9127-E4078D1BB625}" type="slidenum">
              <a:rPr lang="fr-FR" smtClean="0"/>
              <a:t>43</a:t>
            </a:fld>
            <a:endParaRPr lang="fr-FR" dirty="0"/>
          </a:p>
        </p:txBody>
      </p:sp>
      <p:sp>
        <p:nvSpPr>
          <p:cNvPr id="4" name="Espace réservé de la date 3">
            <a:extLst>
              <a:ext uri="{FF2B5EF4-FFF2-40B4-BE49-F238E27FC236}">
                <a16:creationId xmlns:a16="http://schemas.microsoft.com/office/drawing/2014/main" id="{9B2D9306-96C4-4BB0-999D-65056A4572D2}"/>
              </a:ext>
            </a:extLst>
          </p:cNvPr>
          <p:cNvSpPr>
            <a:spLocks noGrp="1"/>
          </p:cNvSpPr>
          <p:nvPr>
            <p:ph type="dt" sz="half" idx="10"/>
          </p:nvPr>
        </p:nvSpPr>
        <p:spPr/>
        <p:txBody>
          <a:bodyPr/>
          <a:lstStyle/>
          <a:p>
            <a:fld id="{8620BED4-1CF8-4207-BA49-91F8DFD5FB7A}" type="datetime1">
              <a:rPr lang="fr-FR" smtClean="0"/>
              <a:t>16/11/2018</a:t>
            </a:fld>
            <a:endParaRPr lang="fr-FR"/>
          </a:p>
        </p:txBody>
      </p:sp>
      <p:sp>
        <p:nvSpPr>
          <p:cNvPr id="6" name="Espace réservé du pied de page 5">
            <a:extLst>
              <a:ext uri="{FF2B5EF4-FFF2-40B4-BE49-F238E27FC236}">
                <a16:creationId xmlns:a16="http://schemas.microsoft.com/office/drawing/2014/main" id="{A5729094-E7D4-4B9C-A94F-AB9AA71343BE}"/>
              </a:ext>
            </a:extLst>
          </p:cNvPr>
          <p:cNvSpPr>
            <a:spLocks noGrp="1"/>
          </p:cNvSpPr>
          <p:nvPr>
            <p:ph type="ftr" sz="quarter" idx="11"/>
          </p:nvPr>
        </p:nvSpPr>
        <p:spPr/>
        <p:txBody>
          <a:bodyPr/>
          <a:lstStyle/>
          <a:p>
            <a:r>
              <a:rPr lang="it-IT"/>
              <a:t>CDG 30 - Me Arnaud DIMEGLIO - 14.11.2018</a:t>
            </a:r>
            <a:endParaRPr lang="fr-FR"/>
          </a:p>
        </p:txBody>
      </p:sp>
    </p:spTree>
    <p:extLst>
      <p:ext uri="{BB962C8B-B14F-4D97-AF65-F5344CB8AC3E}">
        <p14:creationId xmlns:p14="http://schemas.microsoft.com/office/powerpoint/2010/main" val="12565970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4914" y="174171"/>
            <a:ext cx="10515600" cy="1325563"/>
          </a:xfrm>
        </p:spPr>
        <p:txBody>
          <a:bodyPr>
            <a:normAutofit/>
          </a:bodyPr>
          <a:lstStyle/>
          <a:p>
            <a:pPr algn="ctr"/>
            <a:r>
              <a:rPr lang="fr-FR" b="1" u="sng" dirty="0">
                <a:latin typeface="+mn-lt"/>
              </a:rPr>
              <a:t>DROIT D’OPPOSITION</a:t>
            </a:r>
            <a:r>
              <a:rPr lang="fr-FR" b="1" dirty="0"/>
              <a:t/>
            </a:r>
            <a:br>
              <a:rPr lang="fr-FR" b="1" dirty="0"/>
            </a:br>
            <a:r>
              <a:rPr lang="fr-FR" sz="3200" dirty="0"/>
              <a:t>Article 21 du R et 38 L</a:t>
            </a:r>
            <a:endParaRPr lang="fr-FR" dirty="0"/>
          </a:p>
        </p:txBody>
      </p:sp>
      <p:sp>
        <p:nvSpPr>
          <p:cNvPr id="3" name="Espace réservé du contenu 2"/>
          <p:cNvSpPr>
            <a:spLocks noGrp="1"/>
          </p:cNvSpPr>
          <p:nvPr>
            <p:ph idx="1"/>
          </p:nvPr>
        </p:nvSpPr>
        <p:spPr>
          <a:xfrm>
            <a:off x="674914" y="1783320"/>
            <a:ext cx="10515600" cy="4289444"/>
          </a:xfrm>
        </p:spPr>
        <p:txBody>
          <a:bodyPr>
            <a:normAutofit lnSpcReduction="10000"/>
          </a:bodyPr>
          <a:lstStyle/>
          <a:p>
            <a:pPr lvl="1">
              <a:buFont typeface="Wingdings" panose="05000000000000000000" pitchFamily="2" charset="2"/>
              <a:buChar char="ü"/>
            </a:pPr>
            <a:r>
              <a:rPr lang="fr-FR" u="sng" dirty="0"/>
              <a:t>Affaire Google / X </a:t>
            </a:r>
          </a:p>
          <a:p>
            <a:pPr marL="457200" lvl="1" indent="0">
              <a:buNone/>
            </a:pPr>
            <a:endParaRPr lang="fr-FR" dirty="0"/>
          </a:p>
          <a:p>
            <a:pPr marL="812800" lvl="1" indent="0">
              <a:buNone/>
            </a:pPr>
            <a:r>
              <a:rPr lang="fr-FR" dirty="0"/>
              <a:t>Paris, Ordonnance de référé du 6 avril 2018 </a:t>
            </a:r>
          </a:p>
          <a:p>
            <a:pPr marL="812800" lvl="1" indent="0">
              <a:buNone/>
            </a:pPr>
            <a:r>
              <a:rPr lang="fr-FR" dirty="0"/>
              <a:t>Condamnation de la société GOOGLE à supprimer sous astreinte la fiche GMB du dentiste </a:t>
            </a:r>
          </a:p>
          <a:p>
            <a:pPr marL="457200" lvl="1" indent="0">
              <a:buNone/>
            </a:pPr>
            <a:endParaRPr lang="fr-FR" sz="2400" dirty="0"/>
          </a:p>
          <a:p>
            <a:pPr lvl="1">
              <a:buFont typeface="Wingdings" panose="05000000000000000000" pitchFamily="2" charset="2"/>
              <a:buChar char="ü"/>
            </a:pPr>
            <a:r>
              <a:rPr lang="fr-FR" u="sng" dirty="0"/>
              <a:t>Article 226-18-1 du Code pénal </a:t>
            </a:r>
            <a:r>
              <a:rPr lang="fr-FR" dirty="0"/>
              <a:t>: le fait de procéder à un traitement de données à caractère personnel concernant une personne physique malgré </a:t>
            </a:r>
            <a:r>
              <a:rPr lang="fr-FR" b="1" u="sng" dirty="0"/>
              <a:t>l’opposition</a:t>
            </a:r>
            <a:r>
              <a:rPr lang="fr-FR" dirty="0"/>
              <a:t> de cette personne, lorsque ce traitement répond à des </a:t>
            </a:r>
            <a:r>
              <a:rPr lang="fr-FR" b="1" u="sng" dirty="0"/>
              <a:t>fins de prospection</a:t>
            </a:r>
            <a:r>
              <a:rPr lang="fr-FR" dirty="0"/>
              <a:t>, notamment commerciale, ou lorsque cette opposition est fondée sur des </a:t>
            </a:r>
            <a:r>
              <a:rPr lang="fr-FR" b="1" u="sng" dirty="0"/>
              <a:t>motifs légitimes</a:t>
            </a:r>
            <a:r>
              <a:rPr lang="fr-FR" dirty="0"/>
              <a:t>, est puni de cinq ans d’emprisonnement et de 300 000 euros d’amende</a:t>
            </a:r>
            <a:endParaRPr lang="fr-FR" sz="2400" dirty="0"/>
          </a:p>
          <a:p>
            <a:pPr marL="457200" lvl="1" indent="0">
              <a:buNone/>
            </a:pPr>
            <a:endParaRPr lang="fr-FR" sz="2400" dirty="0"/>
          </a:p>
        </p:txBody>
      </p:sp>
      <p:sp>
        <p:nvSpPr>
          <p:cNvPr id="5" name="Espace réservé du numéro de diapositive 4">
            <a:extLst>
              <a:ext uri="{FF2B5EF4-FFF2-40B4-BE49-F238E27FC236}">
                <a16:creationId xmlns:a16="http://schemas.microsoft.com/office/drawing/2014/main" id="{AE956088-3761-4C77-B42B-47EFF7B2AF97}"/>
              </a:ext>
            </a:extLst>
          </p:cNvPr>
          <p:cNvSpPr>
            <a:spLocks noGrp="1"/>
          </p:cNvSpPr>
          <p:nvPr>
            <p:ph type="sldNum" sz="quarter" idx="12"/>
          </p:nvPr>
        </p:nvSpPr>
        <p:spPr/>
        <p:txBody>
          <a:bodyPr/>
          <a:lstStyle/>
          <a:p>
            <a:fld id="{DEBEAB55-672D-43D3-9127-E4078D1BB625}" type="slidenum">
              <a:rPr lang="fr-FR" smtClean="0"/>
              <a:t>44</a:t>
            </a:fld>
            <a:endParaRPr lang="fr-FR"/>
          </a:p>
        </p:txBody>
      </p:sp>
      <p:sp>
        <p:nvSpPr>
          <p:cNvPr id="4" name="Espace réservé de la date 3">
            <a:extLst>
              <a:ext uri="{FF2B5EF4-FFF2-40B4-BE49-F238E27FC236}">
                <a16:creationId xmlns:a16="http://schemas.microsoft.com/office/drawing/2014/main" id="{AECFDB90-A54C-486B-A4BB-8CF4C0E7F7F3}"/>
              </a:ext>
            </a:extLst>
          </p:cNvPr>
          <p:cNvSpPr>
            <a:spLocks noGrp="1"/>
          </p:cNvSpPr>
          <p:nvPr>
            <p:ph type="dt" sz="half" idx="10"/>
          </p:nvPr>
        </p:nvSpPr>
        <p:spPr/>
        <p:txBody>
          <a:bodyPr/>
          <a:lstStyle/>
          <a:p>
            <a:fld id="{D6B45739-9F74-49D0-8D50-C1C152FE36CA}" type="datetime1">
              <a:rPr lang="fr-FR" smtClean="0"/>
              <a:t>16/11/2018</a:t>
            </a:fld>
            <a:endParaRPr lang="fr-FR"/>
          </a:p>
        </p:txBody>
      </p:sp>
      <p:sp>
        <p:nvSpPr>
          <p:cNvPr id="6" name="Espace réservé du pied de page 5">
            <a:extLst>
              <a:ext uri="{FF2B5EF4-FFF2-40B4-BE49-F238E27FC236}">
                <a16:creationId xmlns:a16="http://schemas.microsoft.com/office/drawing/2014/main" id="{506531F5-1CE3-4478-884B-31DDBBDE7ED0}"/>
              </a:ext>
            </a:extLst>
          </p:cNvPr>
          <p:cNvSpPr>
            <a:spLocks noGrp="1"/>
          </p:cNvSpPr>
          <p:nvPr>
            <p:ph type="ftr" sz="quarter" idx="11"/>
          </p:nvPr>
        </p:nvSpPr>
        <p:spPr/>
        <p:txBody>
          <a:bodyPr/>
          <a:lstStyle/>
          <a:p>
            <a:r>
              <a:rPr lang="it-IT"/>
              <a:t>CDG 30 - Me Arnaud DIMEGLIO - 14.11.2018</a:t>
            </a:r>
            <a:endParaRPr lang="fr-FR"/>
          </a:p>
        </p:txBody>
      </p:sp>
    </p:spTree>
    <p:extLst>
      <p:ext uri="{BB962C8B-B14F-4D97-AF65-F5344CB8AC3E}">
        <p14:creationId xmlns:p14="http://schemas.microsoft.com/office/powerpoint/2010/main" val="26276813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4914" y="174171"/>
            <a:ext cx="10515600" cy="1325563"/>
          </a:xfrm>
        </p:spPr>
        <p:txBody>
          <a:bodyPr>
            <a:normAutofit/>
          </a:bodyPr>
          <a:lstStyle/>
          <a:p>
            <a:pPr algn="ctr"/>
            <a:r>
              <a:rPr lang="fr-FR" b="1" u="sng" dirty="0">
                <a:latin typeface="+mn-lt"/>
              </a:rPr>
              <a:t>CONCLUSIONS</a:t>
            </a:r>
            <a:r>
              <a:rPr lang="fr-FR" b="1" dirty="0"/>
              <a:t/>
            </a:r>
            <a:br>
              <a:rPr lang="fr-FR" b="1" dirty="0"/>
            </a:br>
            <a:endParaRPr lang="fr-FR" dirty="0"/>
          </a:p>
        </p:txBody>
      </p:sp>
      <p:sp>
        <p:nvSpPr>
          <p:cNvPr id="3" name="Espace réservé du contenu 2"/>
          <p:cNvSpPr>
            <a:spLocks noGrp="1"/>
          </p:cNvSpPr>
          <p:nvPr>
            <p:ph idx="1"/>
          </p:nvPr>
        </p:nvSpPr>
        <p:spPr>
          <a:xfrm>
            <a:off x="674914" y="1622546"/>
            <a:ext cx="10515600" cy="4289444"/>
          </a:xfrm>
        </p:spPr>
        <p:txBody>
          <a:bodyPr>
            <a:normAutofit fontScale="92500" lnSpcReduction="20000"/>
          </a:bodyPr>
          <a:lstStyle/>
          <a:p>
            <a:pPr lvl="1">
              <a:buFont typeface="Wingdings" panose="05000000000000000000" pitchFamily="2" charset="2"/>
              <a:buChar char="ü"/>
            </a:pPr>
            <a:r>
              <a:rPr lang="fr-FR" sz="2400" dirty="0"/>
              <a:t>Droit </a:t>
            </a:r>
            <a:r>
              <a:rPr lang="fr-FR" sz="2400" u="sng" dirty="0"/>
              <a:t>inadapté</a:t>
            </a:r>
            <a:r>
              <a:rPr lang="fr-FR" sz="2400" dirty="0"/>
              <a:t> </a:t>
            </a:r>
          </a:p>
          <a:p>
            <a:pPr marL="457200" lvl="1" indent="0">
              <a:buNone/>
            </a:pPr>
            <a:endParaRPr lang="fr-FR" dirty="0"/>
          </a:p>
          <a:p>
            <a:pPr lvl="1">
              <a:buFont typeface="Wingdings" panose="05000000000000000000" pitchFamily="2" charset="2"/>
              <a:buChar char="ü"/>
            </a:pPr>
            <a:r>
              <a:rPr lang="fr-FR" sz="2400" u="sng" dirty="0"/>
              <a:t>Protection </a:t>
            </a:r>
          </a:p>
          <a:p>
            <a:pPr marL="457200" lvl="1" indent="0">
              <a:buNone/>
            </a:pPr>
            <a:endParaRPr lang="fr-FR" dirty="0"/>
          </a:p>
          <a:p>
            <a:pPr lvl="1">
              <a:buFont typeface="Wingdings" panose="05000000000000000000" pitchFamily="2" charset="2"/>
              <a:buChar char="ü"/>
            </a:pPr>
            <a:r>
              <a:rPr lang="fr-FR" sz="2400" dirty="0"/>
              <a:t>Prise de </a:t>
            </a:r>
            <a:r>
              <a:rPr lang="fr-FR" sz="2400" u="sng" dirty="0"/>
              <a:t>conscience</a:t>
            </a:r>
            <a:r>
              <a:rPr lang="fr-FR" sz="2400" dirty="0"/>
              <a:t> :</a:t>
            </a:r>
          </a:p>
          <a:p>
            <a:pPr marL="457200" lvl="1" indent="0">
              <a:buNone/>
            </a:pPr>
            <a:endParaRPr lang="fr-FR" dirty="0"/>
          </a:p>
          <a:p>
            <a:pPr marL="457200" lvl="1" indent="0">
              <a:buNone/>
            </a:pPr>
            <a:r>
              <a:rPr lang="fr-FR" sz="2200" dirty="0"/>
              <a:t>	-   Danger sur Internet </a:t>
            </a:r>
          </a:p>
          <a:p>
            <a:pPr marL="457200" lvl="1" indent="0">
              <a:buNone/>
            </a:pPr>
            <a:r>
              <a:rPr lang="fr-FR" sz="2200" dirty="0"/>
              <a:t>	-   Droits dont on dispose pour se protéger</a:t>
            </a:r>
          </a:p>
          <a:p>
            <a:pPr lvl="2">
              <a:buFontTx/>
              <a:buChar char="-"/>
            </a:pPr>
            <a:r>
              <a:rPr lang="fr-FR" sz="2200" dirty="0"/>
              <a:t>Protéger son administration </a:t>
            </a:r>
          </a:p>
          <a:p>
            <a:pPr lvl="2">
              <a:buFontTx/>
              <a:buChar char="-"/>
            </a:pPr>
            <a:r>
              <a:rPr lang="fr-FR" sz="2200" dirty="0"/>
              <a:t>Contre les personnes qui utilisent nos données (</a:t>
            </a:r>
            <a:r>
              <a:rPr lang="fr-FR" sz="2200" dirty="0" err="1"/>
              <a:t>Gafa</a:t>
            </a:r>
            <a:r>
              <a:rPr lang="fr-FR" sz="2200" dirty="0"/>
              <a:t> notamment)</a:t>
            </a:r>
          </a:p>
          <a:p>
            <a:pPr marL="914400" lvl="2" indent="0">
              <a:buNone/>
            </a:pPr>
            <a:endParaRPr lang="fr-FR" sz="2200" dirty="0"/>
          </a:p>
          <a:p>
            <a:pPr marL="717550" lvl="2" indent="-185738">
              <a:buFont typeface="Wingdings" panose="05000000000000000000" pitchFamily="2" charset="2"/>
              <a:buChar char="ü"/>
            </a:pPr>
            <a:r>
              <a:rPr lang="fr-FR" sz="2200" dirty="0"/>
              <a:t> Faire </a:t>
            </a:r>
            <a:r>
              <a:rPr lang="fr-FR" sz="2200" u="sng" dirty="0"/>
              <a:t>respecter</a:t>
            </a:r>
            <a:r>
              <a:rPr lang="fr-FR" sz="2200" dirty="0"/>
              <a:t> ses droits -  protection fonctionnelle de l’</a:t>
            </a:r>
            <a:r>
              <a:rPr lang="fr-FR" sz="2200" dirty="0" err="1"/>
              <a:t>administation</a:t>
            </a:r>
            <a:r>
              <a:rPr lang="fr-FR" sz="2200" dirty="0"/>
              <a:t> </a:t>
            </a:r>
          </a:p>
          <a:p>
            <a:pPr marL="457200" lvl="1" indent="0">
              <a:buNone/>
            </a:pPr>
            <a:endParaRPr lang="fr-FR" dirty="0"/>
          </a:p>
          <a:p>
            <a:pPr marL="457200" lvl="1" indent="0">
              <a:buNone/>
            </a:pPr>
            <a:r>
              <a:rPr lang="fr-FR" sz="2400" dirty="0"/>
              <a:t> </a:t>
            </a:r>
          </a:p>
        </p:txBody>
      </p:sp>
      <p:sp>
        <p:nvSpPr>
          <p:cNvPr id="5" name="Espace réservé du numéro de diapositive 4">
            <a:extLst>
              <a:ext uri="{FF2B5EF4-FFF2-40B4-BE49-F238E27FC236}">
                <a16:creationId xmlns:a16="http://schemas.microsoft.com/office/drawing/2014/main" id="{AE956088-3761-4C77-B42B-47EFF7B2AF97}"/>
              </a:ext>
            </a:extLst>
          </p:cNvPr>
          <p:cNvSpPr>
            <a:spLocks noGrp="1"/>
          </p:cNvSpPr>
          <p:nvPr>
            <p:ph type="sldNum" sz="quarter" idx="12"/>
          </p:nvPr>
        </p:nvSpPr>
        <p:spPr/>
        <p:txBody>
          <a:bodyPr/>
          <a:lstStyle/>
          <a:p>
            <a:fld id="{DEBEAB55-672D-43D3-9127-E4078D1BB625}" type="slidenum">
              <a:rPr lang="fr-FR" smtClean="0"/>
              <a:t>45</a:t>
            </a:fld>
            <a:endParaRPr lang="fr-FR"/>
          </a:p>
        </p:txBody>
      </p:sp>
      <p:sp>
        <p:nvSpPr>
          <p:cNvPr id="4" name="Espace réservé de la date 3">
            <a:extLst>
              <a:ext uri="{FF2B5EF4-FFF2-40B4-BE49-F238E27FC236}">
                <a16:creationId xmlns:a16="http://schemas.microsoft.com/office/drawing/2014/main" id="{95AC0752-B19F-4407-AF78-86E5F170C03E}"/>
              </a:ext>
            </a:extLst>
          </p:cNvPr>
          <p:cNvSpPr>
            <a:spLocks noGrp="1"/>
          </p:cNvSpPr>
          <p:nvPr>
            <p:ph type="dt" sz="half" idx="10"/>
          </p:nvPr>
        </p:nvSpPr>
        <p:spPr/>
        <p:txBody>
          <a:bodyPr/>
          <a:lstStyle/>
          <a:p>
            <a:fld id="{BFD7A637-2CC9-423F-946A-B107EB2FE378}" type="datetime1">
              <a:rPr lang="fr-FR" smtClean="0"/>
              <a:t>16/11/2018</a:t>
            </a:fld>
            <a:endParaRPr lang="fr-FR"/>
          </a:p>
        </p:txBody>
      </p:sp>
      <p:sp>
        <p:nvSpPr>
          <p:cNvPr id="6" name="Espace réservé du pied de page 5">
            <a:extLst>
              <a:ext uri="{FF2B5EF4-FFF2-40B4-BE49-F238E27FC236}">
                <a16:creationId xmlns:a16="http://schemas.microsoft.com/office/drawing/2014/main" id="{028B3246-5579-48F4-B8D2-56004501BE6B}"/>
              </a:ext>
            </a:extLst>
          </p:cNvPr>
          <p:cNvSpPr>
            <a:spLocks noGrp="1"/>
          </p:cNvSpPr>
          <p:nvPr>
            <p:ph type="ftr" sz="quarter" idx="11"/>
          </p:nvPr>
        </p:nvSpPr>
        <p:spPr/>
        <p:txBody>
          <a:bodyPr/>
          <a:lstStyle/>
          <a:p>
            <a:r>
              <a:rPr lang="it-IT"/>
              <a:t>CDG 30 - Me Arnaud DIMEGLIO - 14.11.2018</a:t>
            </a:r>
            <a:endParaRPr lang="fr-FR"/>
          </a:p>
        </p:txBody>
      </p:sp>
    </p:spTree>
    <p:extLst>
      <p:ext uri="{BB962C8B-B14F-4D97-AF65-F5344CB8AC3E}">
        <p14:creationId xmlns:p14="http://schemas.microsoft.com/office/powerpoint/2010/main" val="28533257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alpha val="2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88034" y="672074"/>
            <a:ext cx="10515600" cy="5531955"/>
          </a:xfrm>
        </p:spPr>
        <p:txBody>
          <a:bodyPr>
            <a:normAutofit fontScale="77500" lnSpcReduction="20000"/>
          </a:bodyPr>
          <a:lstStyle/>
          <a:p>
            <a:endParaRPr lang="fr-FR" dirty="0"/>
          </a:p>
          <a:p>
            <a:pPr marL="0" indent="0">
              <a:buNone/>
            </a:pPr>
            <a:endParaRPr lang="fr-FR" dirty="0"/>
          </a:p>
          <a:p>
            <a:pPr marL="0" indent="0" algn="ctr">
              <a:buNone/>
            </a:pPr>
            <a:r>
              <a:rPr lang="fr-FR" sz="8800" b="1" dirty="0">
                <a:latin typeface="Times New Roman" panose="02020603050405020304" pitchFamily="18" charset="0"/>
                <a:cs typeface="Times New Roman" panose="02020603050405020304" pitchFamily="18" charset="0"/>
              </a:rPr>
              <a:t>MERCI</a:t>
            </a:r>
          </a:p>
          <a:p>
            <a:pPr marL="0" indent="0" algn="ctr">
              <a:buNone/>
            </a:pPr>
            <a:endParaRPr lang="fr-FR" sz="8800" b="1" dirty="0">
              <a:latin typeface="Times New Roman" panose="02020603050405020304" pitchFamily="18" charset="0"/>
              <a:cs typeface="Times New Roman" panose="02020603050405020304" pitchFamily="18" charset="0"/>
            </a:endParaRPr>
          </a:p>
          <a:p>
            <a:pPr marL="0" indent="0">
              <a:buNone/>
            </a:pPr>
            <a:r>
              <a:rPr lang="fr-FR" b="1" dirty="0"/>
              <a:t>Me. </a:t>
            </a:r>
            <a:r>
              <a:rPr lang="fr-FR" b="1"/>
              <a:t>ARNAUD DIMEGLIO</a:t>
            </a:r>
          </a:p>
          <a:p>
            <a:pPr marL="0" indent="0">
              <a:buNone/>
            </a:pPr>
            <a:r>
              <a:rPr lang="fr-FR" b="1"/>
              <a:t>Avocat </a:t>
            </a:r>
            <a:r>
              <a:rPr lang="fr-FR" b="1" dirty="0"/>
              <a:t>à la Cour, docteur en droit</a:t>
            </a:r>
          </a:p>
          <a:p>
            <a:pPr marL="0" indent="0" fontAlgn="t">
              <a:buNone/>
            </a:pPr>
            <a:r>
              <a:rPr lang="fr-FR" b="1" dirty="0"/>
              <a:t>Spécialisé en droit des nouvelles technologies et de la communication</a:t>
            </a:r>
            <a:endParaRPr lang="fr-FR" dirty="0"/>
          </a:p>
          <a:p>
            <a:pPr marL="0" indent="0" fontAlgn="t">
              <a:buNone/>
            </a:pPr>
            <a:r>
              <a:rPr lang="fr-FR" dirty="0"/>
              <a:t>Bureau principal : 8 place Saint Côme, 34000 Montpellier</a:t>
            </a:r>
          </a:p>
          <a:p>
            <a:pPr marL="0" indent="0" fontAlgn="t">
              <a:buNone/>
            </a:pPr>
            <a:r>
              <a:rPr lang="fr-FR" dirty="0"/>
              <a:t>Bureau secondaire :  10 avenue de l’Opéra, 75001 Paris</a:t>
            </a:r>
          </a:p>
          <a:p>
            <a:pPr marL="0" indent="0" fontAlgn="t">
              <a:buNone/>
            </a:pPr>
            <a:r>
              <a:rPr lang="fr-FR" dirty="0"/>
              <a:t>Tél : 04.99.61.04.69</a:t>
            </a:r>
          </a:p>
          <a:p>
            <a:pPr marL="0" indent="0" fontAlgn="t">
              <a:buNone/>
            </a:pPr>
            <a:r>
              <a:rPr lang="fr-FR" dirty="0"/>
              <a:t>Fax : 04.99.61.08.26</a:t>
            </a:r>
          </a:p>
          <a:p>
            <a:pPr marL="0" indent="0" fontAlgn="t">
              <a:buNone/>
            </a:pPr>
            <a:r>
              <a:rPr lang="fr-FR" dirty="0">
                <a:hlinkClick r:id="rId2"/>
              </a:rPr>
              <a:t>https://dimeglio-avocat.com/</a:t>
            </a:r>
            <a:r>
              <a:rPr lang="fr-FR" dirty="0"/>
              <a:t>  </a:t>
            </a:r>
            <a:r>
              <a:rPr lang="fr-FR" dirty="0">
                <a:hlinkClick r:id="rId3"/>
              </a:rPr>
              <a:t>avocat@arnaud-dimeglio.com</a:t>
            </a:r>
            <a:endParaRPr lang="fr-FR" dirty="0"/>
          </a:p>
          <a:p>
            <a:pPr marL="0" indent="0" algn="ctr">
              <a:buNone/>
            </a:pPr>
            <a:endParaRPr lang="fr-FR" sz="8800" b="1" dirty="0">
              <a:latin typeface="Times New Roman" panose="02020603050405020304" pitchFamily="18" charset="0"/>
              <a:cs typeface="Times New Roman" panose="02020603050405020304" pitchFamily="18" charset="0"/>
            </a:endParaRPr>
          </a:p>
          <a:p>
            <a:pPr marL="0" indent="0" algn="ctr">
              <a:buNone/>
            </a:pPr>
            <a:endParaRPr lang="fr-FR" sz="8800" b="1" dirty="0">
              <a:latin typeface="Times New Roman" panose="02020603050405020304" pitchFamily="18" charset="0"/>
              <a:cs typeface="Times New Roman" panose="02020603050405020304" pitchFamily="18" charset="0"/>
            </a:endParaRPr>
          </a:p>
        </p:txBody>
      </p:sp>
      <p:sp>
        <p:nvSpPr>
          <p:cNvPr id="2" name="Espace réservé de la date 1">
            <a:extLst>
              <a:ext uri="{FF2B5EF4-FFF2-40B4-BE49-F238E27FC236}">
                <a16:creationId xmlns:a16="http://schemas.microsoft.com/office/drawing/2014/main" id="{073F7B14-0435-499E-8F69-18BB2E945066}"/>
              </a:ext>
            </a:extLst>
          </p:cNvPr>
          <p:cNvSpPr>
            <a:spLocks noGrp="1"/>
          </p:cNvSpPr>
          <p:nvPr>
            <p:ph type="dt" sz="half" idx="10"/>
          </p:nvPr>
        </p:nvSpPr>
        <p:spPr/>
        <p:txBody>
          <a:bodyPr/>
          <a:lstStyle/>
          <a:p>
            <a:fld id="{3D1C496D-9A9B-423F-A52F-7E9335A92832}" type="datetime1">
              <a:rPr lang="fr-FR" smtClean="0"/>
              <a:t>16/11/2018</a:t>
            </a:fld>
            <a:endParaRPr lang="fr-FR"/>
          </a:p>
        </p:txBody>
      </p:sp>
      <p:sp>
        <p:nvSpPr>
          <p:cNvPr id="4" name="Espace réservé du pied de page 3">
            <a:extLst>
              <a:ext uri="{FF2B5EF4-FFF2-40B4-BE49-F238E27FC236}">
                <a16:creationId xmlns:a16="http://schemas.microsoft.com/office/drawing/2014/main" id="{089B3DFF-BC2D-4FF7-BF3B-E0FC2F46A785}"/>
              </a:ext>
            </a:extLst>
          </p:cNvPr>
          <p:cNvSpPr>
            <a:spLocks noGrp="1"/>
          </p:cNvSpPr>
          <p:nvPr>
            <p:ph type="ftr" sz="quarter" idx="11"/>
          </p:nvPr>
        </p:nvSpPr>
        <p:spPr/>
        <p:txBody>
          <a:bodyPr/>
          <a:lstStyle/>
          <a:p>
            <a:r>
              <a:rPr lang="it-IT"/>
              <a:t>CDG 30 - Me Arnaud DIMEGLIO - 14.11.2018</a:t>
            </a:r>
            <a:endParaRPr lang="fr-FR"/>
          </a:p>
        </p:txBody>
      </p:sp>
      <p:sp>
        <p:nvSpPr>
          <p:cNvPr id="5" name="Espace réservé du numéro de diapositive 4">
            <a:extLst>
              <a:ext uri="{FF2B5EF4-FFF2-40B4-BE49-F238E27FC236}">
                <a16:creationId xmlns:a16="http://schemas.microsoft.com/office/drawing/2014/main" id="{E7FBF7B0-149E-46B3-9302-8206B5C61DFA}"/>
              </a:ext>
            </a:extLst>
          </p:cNvPr>
          <p:cNvSpPr>
            <a:spLocks noGrp="1"/>
          </p:cNvSpPr>
          <p:nvPr>
            <p:ph type="sldNum" sz="quarter" idx="12"/>
          </p:nvPr>
        </p:nvSpPr>
        <p:spPr/>
        <p:txBody>
          <a:bodyPr/>
          <a:lstStyle/>
          <a:p>
            <a:fld id="{DEBEAB55-672D-43D3-9127-E4078D1BB625}" type="slidenum">
              <a:rPr lang="fr-FR" smtClean="0"/>
              <a:t>46</a:t>
            </a:fld>
            <a:endParaRPr lang="fr-FR"/>
          </a:p>
        </p:txBody>
      </p:sp>
    </p:spTree>
    <p:extLst>
      <p:ext uri="{BB962C8B-B14F-4D97-AF65-F5344CB8AC3E}">
        <p14:creationId xmlns:p14="http://schemas.microsoft.com/office/powerpoint/2010/main" val="2356975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DB6766-80A9-4648-9BA3-11B5CE5AD4DD}"/>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9125E413-54D5-4F67-BD40-55046E8F9872}"/>
              </a:ext>
            </a:extLst>
          </p:cNvPr>
          <p:cNvSpPr>
            <a:spLocks noGrp="1"/>
          </p:cNvSpPr>
          <p:nvPr>
            <p:ph idx="1"/>
          </p:nvPr>
        </p:nvSpPr>
        <p:spPr/>
        <p:txBody>
          <a:bodyPr/>
          <a:lstStyle/>
          <a:p>
            <a:endParaRPr lang="fr-FR"/>
          </a:p>
        </p:txBody>
      </p:sp>
      <p:pic>
        <p:nvPicPr>
          <p:cNvPr id="4" name="Image 3">
            <a:extLst>
              <a:ext uri="{FF2B5EF4-FFF2-40B4-BE49-F238E27FC236}">
                <a16:creationId xmlns:a16="http://schemas.microsoft.com/office/drawing/2014/main" id="{A1450B15-FBE4-4E5F-B312-A063610B5824}"/>
              </a:ext>
            </a:extLst>
          </p:cNvPr>
          <p:cNvPicPr>
            <a:picLocks noChangeAspect="1"/>
          </p:cNvPicPr>
          <p:nvPr/>
        </p:nvPicPr>
        <p:blipFill>
          <a:blip r:embed="rId2"/>
          <a:stretch>
            <a:fillRect/>
          </a:stretch>
        </p:blipFill>
        <p:spPr>
          <a:xfrm>
            <a:off x="0" y="0"/>
            <a:ext cx="12192000" cy="6858000"/>
          </a:xfrm>
          <a:prstGeom prst="rect">
            <a:avLst/>
          </a:prstGeom>
        </p:spPr>
      </p:pic>
      <p:sp>
        <p:nvSpPr>
          <p:cNvPr id="5" name="Espace réservé de la date 4">
            <a:extLst>
              <a:ext uri="{FF2B5EF4-FFF2-40B4-BE49-F238E27FC236}">
                <a16:creationId xmlns:a16="http://schemas.microsoft.com/office/drawing/2014/main" id="{0DC788C3-EAED-42FE-B542-9B02DBCFB4A9}"/>
              </a:ext>
            </a:extLst>
          </p:cNvPr>
          <p:cNvSpPr>
            <a:spLocks noGrp="1"/>
          </p:cNvSpPr>
          <p:nvPr>
            <p:ph type="dt" sz="half" idx="10"/>
          </p:nvPr>
        </p:nvSpPr>
        <p:spPr/>
        <p:txBody>
          <a:bodyPr/>
          <a:lstStyle/>
          <a:p>
            <a:fld id="{F47C1360-7B6A-4CFC-AD67-F0E4ABD4298C}" type="datetime1">
              <a:rPr lang="fr-FR" smtClean="0"/>
              <a:t>16/11/2018</a:t>
            </a:fld>
            <a:endParaRPr lang="fr-FR"/>
          </a:p>
        </p:txBody>
      </p:sp>
      <p:sp>
        <p:nvSpPr>
          <p:cNvPr id="6" name="Espace réservé du pied de page 5">
            <a:extLst>
              <a:ext uri="{FF2B5EF4-FFF2-40B4-BE49-F238E27FC236}">
                <a16:creationId xmlns:a16="http://schemas.microsoft.com/office/drawing/2014/main" id="{835CD38C-FC8C-4ABF-9F1C-28308F5E31BA}"/>
              </a:ext>
            </a:extLst>
          </p:cNvPr>
          <p:cNvSpPr>
            <a:spLocks noGrp="1"/>
          </p:cNvSpPr>
          <p:nvPr>
            <p:ph type="ftr" sz="quarter" idx="11"/>
          </p:nvPr>
        </p:nvSpPr>
        <p:spPr/>
        <p:txBody>
          <a:bodyPr/>
          <a:lstStyle/>
          <a:p>
            <a:r>
              <a:rPr lang="it-IT"/>
              <a:t>CDG 30 - Me Arnaud DIMEGLIO - 14.11.2018</a:t>
            </a:r>
            <a:endParaRPr lang="fr-FR"/>
          </a:p>
        </p:txBody>
      </p:sp>
      <p:sp>
        <p:nvSpPr>
          <p:cNvPr id="7" name="Espace réservé du numéro de diapositive 6">
            <a:extLst>
              <a:ext uri="{FF2B5EF4-FFF2-40B4-BE49-F238E27FC236}">
                <a16:creationId xmlns:a16="http://schemas.microsoft.com/office/drawing/2014/main" id="{84388343-E39C-44AC-8FED-EDD9C68439ED}"/>
              </a:ext>
            </a:extLst>
          </p:cNvPr>
          <p:cNvSpPr>
            <a:spLocks noGrp="1"/>
          </p:cNvSpPr>
          <p:nvPr>
            <p:ph type="sldNum" sz="quarter" idx="12"/>
          </p:nvPr>
        </p:nvSpPr>
        <p:spPr/>
        <p:txBody>
          <a:bodyPr/>
          <a:lstStyle/>
          <a:p>
            <a:fld id="{DEBEAB55-672D-43D3-9127-E4078D1BB625}" type="slidenum">
              <a:rPr lang="fr-FR" smtClean="0"/>
              <a:t>5</a:t>
            </a:fld>
            <a:endParaRPr lang="fr-FR"/>
          </a:p>
        </p:txBody>
      </p:sp>
    </p:spTree>
    <p:extLst>
      <p:ext uri="{BB962C8B-B14F-4D97-AF65-F5344CB8AC3E}">
        <p14:creationId xmlns:p14="http://schemas.microsoft.com/office/powerpoint/2010/main" val="2873588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672F98-E7BA-40E2-B37A-5285C6FA4B0C}"/>
              </a:ext>
            </a:extLst>
          </p:cNvPr>
          <p:cNvSpPr>
            <a:spLocks noGrp="1"/>
          </p:cNvSpPr>
          <p:nvPr>
            <p:ph type="title"/>
          </p:nvPr>
        </p:nvSpPr>
        <p:spPr/>
        <p:txBody>
          <a:bodyPr/>
          <a:lstStyle/>
          <a:p>
            <a:endParaRPr lang="fr-FR"/>
          </a:p>
        </p:txBody>
      </p:sp>
      <p:pic>
        <p:nvPicPr>
          <p:cNvPr id="4" name="Espace réservé du contenu 3">
            <a:extLst>
              <a:ext uri="{FF2B5EF4-FFF2-40B4-BE49-F238E27FC236}">
                <a16:creationId xmlns:a16="http://schemas.microsoft.com/office/drawing/2014/main" id="{A0D16C84-B52A-42A6-B60B-7F44D38BB77B}"/>
              </a:ext>
            </a:extLst>
          </p:cNvPr>
          <p:cNvPicPr>
            <a:picLocks noGrp="1" noChangeAspect="1"/>
          </p:cNvPicPr>
          <p:nvPr>
            <p:ph idx="1"/>
          </p:nvPr>
        </p:nvPicPr>
        <p:blipFill>
          <a:blip r:embed="rId2"/>
          <a:stretch>
            <a:fillRect/>
          </a:stretch>
        </p:blipFill>
        <p:spPr>
          <a:xfrm>
            <a:off x="0" y="9204"/>
            <a:ext cx="12283007" cy="6848796"/>
          </a:xfrm>
          <a:prstGeom prst="rect">
            <a:avLst/>
          </a:prstGeom>
        </p:spPr>
      </p:pic>
      <p:sp>
        <p:nvSpPr>
          <p:cNvPr id="3" name="Espace réservé de la date 2">
            <a:extLst>
              <a:ext uri="{FF2B5EF4-FFF2-40B4-BE49-F238E27FC236}">
                <a16:creationId xmlns:a16="http://schemas.microsoft.com/office/drawing/2014/main" id="{37A75A08-A450-4797-9C1C-D60C6F1303BD}"/>
              </a:ext>
            </a:extLst>
          </p:cNvPr>
          <p:cNvSpPr>
            <a:spLocks noGrp="1"/>
          </p:cNvSpPr>
          <p:nvPr>
            <p:ph type="dt" sz="half" idx="10"/>
          </p:nvPr>
        </p:nvSpPr>
        <p:spPr/>
        <p:txBody>
          <a:bodyPr/>
          <a:lstStyle/>
          <a:p>
            <a:fld id="{739DD295-F6F2-405A-AB3E-61ACE7AA18CD}" type="datetime1">
              <a:rPr lang="fr-FR" smtClean="0"/>
              <a:t>16/11/2018</a:t>
            </a:fld>
            <a:endParaRPr lang="fr-FR"/>
          </a:p>
        </p:txBody>
      </p:sp>
      <p:sp>
        <p:nvSpPr>
          <p:cNvPr id="5" name="Espace réservé du pied de page 4">
            <a:extLst>
              <a:ext uri="{FF2B5EF4-FFF2-40B4-BE49-F238E27FC236}">
                <a16:creationId xmlns:a16="http://schemas.microsoft.com/office/drawing/2014/main" id="{481D76DD-3416-4A78-AB6B-6A24D1251543}"/>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9800DDCF-D26B-4F37-9C2A-C72969FC3E75}"/>
              </a:ext>
            </a:extLst>
          </p:cNvPr>
          <p:cNvSpPr>
            <a:spLocks noGrp="1"/>
          </p:cNvSpPr>
          <p:nvPr>
            <p:ph type="sldNum" sz="quarter" idx="12"/>
          </p:nvPr>
        </p:nvSpPr>
        <p:spPr/>
        <p:txBody>
          <a:bodyPr/>
          <a:lstStyle/>
          <a:p>
            <a:fld id="{DEBEAB55-672D-43D3-9127-E4078D1BB625}" type="slidenum">
              <a:rPr lang="fr-FR" smtClean="0"/>
              <a:t>6</a:t>
            </a:fld>
            <a:endParaRPr lang="fr-FR"/>
          </a:p>
        </p:txBody>
      </p:sp>
    </p:spTree>
    <p:extLst>
      <p:ext uri="{BB962C8B-B14F-4D97-AF65-F5344CB8AC3E}">
        <p14:creationId xmlns:p14="http://schemas.microsoft.com/office/powerpoint/2010/main" val="1450084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B6BA52-3AEF-4AD9-9959-0BEEE474053C}"/>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90C3BF1F-A48A-4FE0-BB59-B6EE27C25DAE}"/>
              </a:ext>
            </a:extLst>
          </p:cNvPr>
          <p:cNvSpPr>
            <a:spLocks noGrp="1"/>
          </p:cNvSpPr>
          <p:nvPr>
            <p:ph idx="1"/>
          </p:nvPr>
        </p:nvSpPr>
        <p:spPr/>
        <p:txBody>
          <a:bodyPr/>
          <a:lstStyle/>
          <a:p>
            <a:endParaRPr lang="fr-FR"/>
          </a:p>
        </p:txBody>
      </p:sp>
      <p:pic>
        <p:nvPicPr>
          <p:cNvPr id="4" name="Image 3">
            <a:extLst>
              <a:ext uri="{FF2B5EF4-FFF2-40B4-BE49-F238E27FC236}">
                <a16:creationId xmlns:a16="http://schemas.microsoft.com/office/drawing/2014/main" id="{B7EC1B45-5B73-4A41-9A66-FD992411E922}"/>
              </a:ext>
            </a:extLst>
          </p:cNvPr>
          <p:cNvPicPr>
            <a:picLocks noChangeAspect="1"/>
          </p:cNvPicPr>
          <p:nvPr/>
        </p:nvPicPr>
        <p:blipFill>
          <a:blip r:embed="rId2"/>
          <a:stretch>
            <a:fillRect/>
          </a:stretch>
        </p:blipFill>
        <p:spPr>
          <a:xfrm>
            <a:off x="0" y="0"/>
            <a:ext cx="12192000" cy="6858000"/>
          </a:xfrm>
          <a:prstGeom prst="rect">
            <a:avLst/>
          </a:prstGeom>
        </p:spPr>
      </p:pic>
      <p:sp>
        <p:nvSpPr>
          <p:cNvPr id="5" name="Espace réservé de la date 4">
            <a:extLst>
              <a:ext uri="{FF2B5EF4-FFF2-40B4-BE49-F238E27FC236}">
                <a16:creationId xmlns:a16="http://schemas.microsoft.com/office/drawing/2014/main" id="{A3E66C5C-C231-4DCC-9577-55CA23354E27}"/>
              </a:ext>
            </a:extLst>
          </p:cNvPr>
          <p:cNvSpPr>
            <a:spLocks noGrp="1"/>
          </p:cNvSpPr>
          <p:nvPr>
            <p:ph type="dt" sz="half" idx="10"/>
          </p:nvPr>
        </p:nvSpPr>
        <p:spPr/>
        <p:txBody>
          <a:bodyPr/>
          <a:lstStyle/>
          <a:p>
            <a:fld id="{248C253F-9D17-4F39-A524-3EB2E05A5398}" type="datetime1">
              <a:rPr lang="fr-FR" smtClean="0"/>
              <a:t>16/11/2018</a:t>
            </a:fld>
            <a:endParaRPr lang="fr-FR"/>
          </a:p>
        </p:txBody>
      </p:sp>
      <p:sp>
        <p:nvSpPr>
          <p:cNvPr id="6" name="Espace réservé du pied de page 5">
            <a:extLst>
              <a:ext uri="{FF2B5EF4-FFF2-40B4-BE49-F238E27FC236}">
                <a16:creationId xmlns:a16="http://schemas.microsoft.com/office/drawing/2014/main" id="{44EE0A1E-1CA6-4928-9DCD-027D061178AD}"/>
              </a:ext>
            </a:extLst>
          </p:cNvPr>
          <p:cNvSpPr>
            <a:spLocks noGrp="1"/>
          </p:cNvSpPr>
          <p:nvPr>
            <p:ph type="ftr" sz="quarter" idx="11"/>
          </p:nvPr>
        </p:nvSpPr>
        <p:spPr/>
        <p:txBody>
          <a:bodyPr/>
          <a:lstStyle/>
          <a:p>
            <a:r>
              <a:rPr lang="it-IT"/>
              <a:t>CDG 30 - Me Arnaud DIMEGLIO - 14.11.2018</a:t>
            </a:r>
            <a:endParaRPr lang="fr-FR"/>
          </a:p>
        </p:txBody>
      </p:sp>
      <p:sp>
        <p:nvSpPr>
          <p:cNvPr id="7" name="Espace réservé du numéro de diapositive 6">
            <a:extLst>
              <a:ext uri="{FF2B5EF4-FFF2-40B4-BE49-F238E27FC236}">
                <a16:creationId xmlns:a16="http://schemas.microsoft.com/office/drawing/2014/main" id="{A973A185-0F3A-4AB5-9FA1-77EFB2410D9F}"/>
              </a:ext>
            </a:extLst>
          </p:cNvPr>
          <p:cNvSpPr>
            <a:spLocks noGrp="1"/>
          </p:cNvSpPr>
          <p:nvPr>
            <p:ph type="sldNum" sz="quarter" idx="12"/>
          </p:nvPr>
        </p:nvSpPr>
        <p:spPr/>
        <p:txBody>
          <a:bodyPr/>
          <a:lstStyle/>
          <a:p>
            <a:fld id="{DEBEAB55-672D-43D3-9127-E4078D1BB625}" type="slidenum">
              <a:rPr lang="fr-FR" smtClean="0"/>
              <a:t>7</a:t>
            </a:fld>
            <a:endParaRPr lang="fr-FR"/>
          </a:p>
        </p:txBody>
      </p:sp>
    </p:spTree>
    <p:extLst>
      <p:ext uri="{BB962C8B-B14F-4D97-AF65-F5344CB8AC3E}">
        <p14:creationId xmlns:p14="http://schemas.microsoft.com/office/powerpoint/2010/main" val="489596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alpha val="2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u="sng" dirty="0">
                <a:latin typeface="+mn-lt"/>
              </a:rPr>
              <a:t>PLAN</a:t>
            </a:r>
          </a:p>
        </p:txBody>
      </p:sp>
      <p:sp>
        <p:nvSpPr>
          <p:cNvPr id="3" name="Espace réservé du contenu 2"/>
          <p:cNvSpPr>
            <a:spLocks noGrp="1"/>
          </p:cNvSpPr>
          <p:nvPr>
            <p:ph idx="1"/>
          </p:nvPr>
        </p:nvSpPr>
        <p:spPr>
          <a:xfrm>
            <a:off x="838200" y="1825625"/>
            <a:ext cx="10515600" cy="3603023"/>
          </a:xfrm>
        </p:spPr>
        <p:txBody>
          <a:bodyPr>
            <a:normAutofit/>
          </a:bodyPr>
          <a:lstStyle/>
          <a:p>
            <a:pPr algn="just">
              <a:buFont typeface="Wingdings" panose="05000000000000000000" pitchFamily="2" charset="2"/>
              <a:buChar char="ü"/>
            </a:pPr>
            <a:r>
              <a:rPr lang="fr-FR" dirty="0"/>
              <a:t> LIBERTE D’EXPRESSION</a:t>
            </a:r>
          </a:p>
          <a:p>
            <a:pPr algn="just">
              <a:buFont typeface="Wingdings" panose="05000000000000000000" pitchFamily="2" charset="2"/>
              <a:buChar char="ü"/>
            </a:pPr>
            <a:r>
              <a:rPr lang="fr-FR" dirty="0"/>
              <a:t> DIFFAMATION </a:t>
            </a:r>
          </a:p>
          <a:p>
            <a:pPr algn="just">
              <a:buFont typeface="Wingdings" panose="05000000000000000000" pitchFamily="2" charset="2"/>
              <a:buChar char="ü"/>
            </a:pPr>
            <a:r>
              <a:rPr lang="fr-FR" dirty="0"/>
              <a:t> INJURE </a:t>
            </a:r>
          </a:p>
          <a:p>
            <a:pPr algn="just">
              <a:buFont typeface="Wingdings" panose="05000000000000000000" pitchFamily="2" charset="2"/>
              <a:buChar char="ü"/>
            </a:pPr>
            <a:r>
              <a:rPr lang="fr-FR" dirty="0"/>
              <a:t> OUTRAGE À AGENT </a:t>
            </a:r>
          </a:p>
          <a:p>
            <a:pPr algn="just">
              <a:buFont typeface="Wingdings" panose="05000000000000000000" pitchFamily="2" charset="2"/>
              <a:buChar char="ü"/>
            </a:pPr>
            <a:r>
              <a:rPr lang="fr-FR" dirty="0"/>
              <a:t> VIE PRIVEE </a:t>
            </a:r>
          </a:p>
          <a:p>
            <a:pPr algn="just">
              <a:buFont typeface="Wingdings" panose="05000000000000000000" pitchFamily="2" charset="2"/>
              <a:buChar char="ü"/>
            </a:pPr>
            <a:r>
              <a:rPr lang="fr-FR" dirty="0"/>
              <a:t> USURPATION D’IDENTITE</a:t>
            </a:r>
          </a:p>
          <a:p>
            <a:pPr algn="just">
              <a:buFont typeface="Wingdings" panose="05000000000000000000" pitchFamily="2" charset="2"/>
              <a:buChar char="ü"/>
            </a:pPr>
            <a:r>
              <a:rPr lang="fr-FR" dirty="0"/>
              <a:t> PROTECTION DES DONNEES PERSONNELLES </a:t>
            </a:r>
          </a:p>
          <a:p>
            <a:pPr marL="0" indent="0">
              <a:buNone/>
            </a:pPr>
            <a:endParaRPr lang="fr-FR" dirty="0"/>
          </a:p>
        </p:txBody>
      </p:sp>
      <p:sp>
        <p:nvSpPr>
          <p:cNvPr id="4" name="Espace réservé de la date 3">
            <a:extLst>
              <a:ext uri="{FF2B5EF4-FFF2-40B4-BE49-F238E27FC236}">
                <a16:creationId xmlns:a16="http://schemas.microsoft.com/office/drawing/2014/main" id="{C5868C07-1F11-48DB-B628-2FB0A66DFD14}"/>
              </a:ext>
            </a:extLst>
          </p:cNvPr>
          <p:cNvSpPr>
            <a:spLocks noGrp="1"/>
          </p:cNvSpPr>
          <p:nvPr>
            <p:ph type="dt" sz="half" idx="10"/>
          </p:nvPr>
        </p:nvSpPr>
        <p:spPr/>
        <p:txBody>
          <a:bodyPr/>
          <a:lstStyle/>
          <a:p>
            <a:fld id="{D956C35A-196A-4989-98FD-D2CB861C2CCC}" type="datetime1">
              <a:rPr lang="fr-FR" smtClean="0"/>
              <a:t>16/11/2018</a:t>
            </a:fld>
            <a:endParaRPr lang="fr-FR"/>
          </a:p>
        </p:txBody>
      </p:sp>
      <p:sp>
        <p:nvSpPr>
          <p:cNvPr id="5" name="Espace réservé du pied de page 4">
            <a:extLst>
              <a:ext uri="{FF2B5EF4-FFF2-40B4-BE49-F238E27FC236}">
                <a16:creationId xmlns:a16="http://schemas.microsoft.com/office/drawing/2014/main" id="{9C0A33A7-EE9F-4970-B0E7-5CD61173B4E5}"/>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3563DAB6-8F34-406A-909A-67E258E11538}"/>
              </a:ext>
            </a:extLst>
          </p:cNvPr>
          <p:cNvSpPr>
            <a:spLocks noGrp="1"/>
          </p:cNvSpPr>
          <p:nvPr>
            <p:ph type="sldNum" sz="quarter" idx="12"/>
          </p:nvPr>
        </p:nvSpPr>
        <p:spPr/>
        <p:txBody>
          <a:bodyPr/>
          <a:lstStyle/>
          <a:p>
            <a:fld id="{DEBEAB55-672D-43D3-9127-E4078D1BB625}" type="slidenum">
              <a:rPr lang="fr-FR" smtClean="0"/>
              <a:t>8</a:t>
            </a:fld>
            <a:endParaRPr lang="fr-FR"/>
          </a:p>
        </p:txBody>
      </p:sp>
    </p:spTree>
    <p:extLst>
      <p:ext uri="{BB962C8B-B14F-4D97-AF65-F5344CB8AC3E}">
        <p14:creationId xmlns:p14="http://schemas.microsoft.com/office/powerpoint/2010/main" val="2926113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u="sng" dirty="0">
                <a:latin typeface="Times New Roman" panose="02020603050405020304" pitchFamily="18" charset="0"/>
                <a:cs typeface="Times New Roman" panose="02020603050405020304" pitchFamily="18" charset="0"/>
              </a:rPr>
              <a:t>LIBERTE D’EXPRESSION </a:t>
            </a:r>
            <a:r>
              <a:rPr lang="fr-FR" b="1" u="sng" dirty="0"/>
              <a:t> </a:t>
            </a:r>
            <a:r>
              <a:rPr lang="fr-FR" dirty="0"/>
              <a:t/>
            </a:r>
            <a:br>
              <a:rPr lang="fr-FR" dirty="0"/>
            </a:br>
            <a:endParaRPr lang="fr-FR" dirty="0"/>
          </a:p>
        </p:txBody>
      </p:sp>
      <p:sp>
        <p:nvSpPr>
          <p:cNvPr id="3" name="Espace réservé du contenu 2"/>
          <p:cNvSpPr>
            <a:spLocks noGrp="1"/>
          </p:cNvSpPr>
          <p:nvPr>
            <p:ph idx="1"/>
          </p:nvPr>
        </p:nvSpPr>
        <p:spPr>
          <a:xfrm>
            <a:off x="803910" y="2088515"/>
            <a:ext cx="10515600" cy="3375025"/>
          </a:xfrm>
        </p:spPr>
        <p:txBody>
          <a:bodyPr>
            <a:normAutofit/>
          </a:bodyPr>
          <a:lstStyle/>
          <a:p>
            <a:pPr fontAlgn="base">
              <a:buFont typeface="Wingdings" panose="05000000000000000000" pitchFamily="2" charset="2"/>
              <a:buChar char="ü"/>
            </a:pPr>
            <a:r>
              <a:rPr lang="fr-FR" b="1" dirty="0"/>
              <a:t>Article 11</a:t>
            </a:r>
            <a:r>
              <a:rPr lang="fr-FR" dirty="0"/>
              <a:t> </a:t>
            </a:r>
            <a:r>
              <a:rPr lang="fr-FR" b="1" dirty="0"/>
              <a:t>de la DDHC</a:t>
            </a:r>
            <a:endParaRPr lang="fr-FR" dirty="0"/>
          </a:p>
          <a:p>
            <a:pPr marL="0" indent="0" fontAlgn="base">
              <a:buNone/>
            </a:pPr>
            <a:r>
              <a:rPr lang="fr-FR" dirty="0"/>
              <a:t>« </a:t>
            </a:r>
            <a:r>
              <a:rPr lang="fr-FR" i="1" dirty="0"/>
              <a:t>La libre communication des pensées et des opinions est un des droits les plus </a:t>
            </a:r>
            <a:r>
              <a:rPr lang="fr-FR" b="1" i="1" dirty="0"/>
              <a:t>précieux</a:t>
            </a:r>
            <a:r>
              <a:rPr lang="fr-FR" i="1" dirty="0"/>
              <a:t> de l’homme ; tout citoyen peut donc parler, écrire, imprimer librement, sauf à répondre de l’</a:t>
            </a:r>
            <a:r>
              <a:rPr lang="fr-FR" b="1" i="1" dirty="0"/>
              <a:t>abus </a:t>
            </a:r>
            <a:r>
              <a:rPr lang="fr-FR" i="1" dirty="0"/>
              <a:t>de cette liberté dans les cas déterminés par la loi </a:t>
            </a:r>
            <a:r>
              <a:rPr lang="fr-FR" dirty="0"/>
              <a:t>».</a:t>
            </a:r>
          </a:p>
          <a:p>
            <a:pPr marL="0" indent="0">
              <a:buNone/>
            </a:pPr>
            <a:endParaRPr lang="fr-FR" b="1" dirty="0">
              <a:latin typeface="Times New Roman" panose="02020603050405020304" pitchFamily="18" charset="0"/>
              <a:cs typeface="Times New Roman" panose="02020603050405020304" pitchFamily="18" charset="0"/>
            </a:endParaRPr>
          </a:p>
          <a:p>
            <a:pPr marL="0" indent="0">
              <a:buNone/>
            </a:pPr>
            <a:endParaRPr lang="fr-FR" b="1" dirty="0">
              <a:latin typeface="Times New Roman" panose="02020603050405020304" pitchFamily="18" charset="0"/>
              <a:cs typeface="Times New Roman" panose="02020603050405020304" pitchFamily="18" charset="0"/>
            </a:endParaRPr>
          </a:p>
          <a:p>
            <a:pPr marL="0" indent="0">
              <a:buNone/>
            </a:pPr>
            <a:endParaRPr lang="fr-FR" b="1" dirty="0">
              <a:latin typeface="Times New Roman" panose="02020603050405020304" pitchFamily="18" charset="0"/>
              <a:cs typeface="Times New Roman" panose="02020603050405020304" pitchFamily="18" charset="0"/>
            </a:endParaRPr>
          </a:p>
          <a:p>
            <a:endParaRPr lang="fr-FR" b="1" dirty="0">
              <a:latin typeface="Times New Roman" panose="02020603050405020304" pitchFamily="18" charset="0"/>
              <a:cs typeface="Times New Roman" panose="02020603050405020304" pitchFamily="18" charset="0"/>
            </a:endParaRPr>
          </a:p>
          <a:p>
            <a:endParaRPr lang="fr-FR" dirty="0"/>
          </a:p>
          <a:p>
            <a:endParaRPr lang="fr-FR" dirty="0"/>
          </a:p>
        </p:txBody>
      </p:sp>
      <p:sp>
        <p:nvSpPr>
          <p:cNvPr id="4" name="Espace réservé de la date 3">
            <a:extLst>
              <a:ext uri="{FF2B5EF4-FFF2-40B4-BE49-F238E27FC236}">
                <a16:creationId xmlns:a16="http://schemas.microsoft.com/office/drawing/2014/main" id="{E4429396-D078-4E27-A70C-0F362A92E21F}"/>
              </a:ext>
            </a:extLst>
          </p:cNvPr>
          <p:cNvSpPr>
            <a:spLocks noGrp="1"/>
          </p:cNvSpPr>
          <p:nvPr>
            <p:ph type="dt" sz="half" idx="10"/>
          </p:nvPr>
        </p:nvSpPr>
        <p:spPr/>
        <p:txBody>
          <a:bodyPr/>
          <a:lstStyle/>
          <a:p>
            <a:fld id="{46422315-E4DD-4F90-AEB9-D63A1803C5CD}" type="datetime1">
              <a:rPr lang="fr-FR" smtClean="0"/>
              <a:t>16/11/2018</a:t>
            </a:fld>
            <a:endParaRPr lang="fr-FR"/>
          </a:p>
        </p:txBody>
      </p:sp>
      <p:sp>
        <p:nvSpPr>
          <p:cNvPr id="5" name="Espace réservé du pied de page 4">
            <a:extLst>
              <a:ext uri="{FF2B5EF4-FFF2-40B4-BE49-F238E27FC236}">
                <a16:creationId xmlns:a16="http://schemas.microsoft.com/office/drawing/2014/main" id="{A2E7BE9E-3560-4204-B183-A5C208E230DD}"/>
              </a:ext>
            </a:extLst>
          </p:cNvPr>
          <p:cNvSpPr>
            <a:spLocks noGrp="1"/>
          </p:cNvSpPr>
          <p:nvPr>
            <p:ph type="ftr" sz="quarter" idx="11"/>
          </p:nvPr>
        </p:nvSpPr>
        <p:spPr/>
        <p:txBody>
          <a:bodyPr/>
          <a:lstStyle/>
          <a:p>
            <a:r>
              <a:rPr lang="it-IT"/>
              <a:t>CDG 30 - Me Arnaud DIMEGLIO - 14.11.2018</a:t>
            </a:r>
            <a:endParaRPr lang="fr-FR"/>
          </a:p>
        </p:txBody>
      </p:sp>
      <p:sp>
        <p:nvSpPr>
          <p:cNvPr id="6" name="Espace réservé du numéro de diapositive 5">
            <a:extLst>
              <a:ext uri="{FF2B5EF4-FFF2-40B4-BE49-F238E27FC236}">
                <a16:creationId xmlns:a16="http://schemas.microsoft.com/office/drawing/2014/main" id="{A13445FF-DA0A-459E-AC60-53A2ED7FB107}"/>
              </a:ext>
            </a:extLst>
          </p:cNvPr>
          <p:cNvSpPr>
            <a:spLocks noGrp="1"/>
          </p:cNvSpPr>
          <p:nvPr>
            <p:ph type="sldNum" sz="quarter" idx="12"/>
          </p:nvPr>
        </p:nvSpPr>
        <p:spPr/>
        <p:txBody>
          <a:bodyPr/>
          <a:lstStyle/>
          <a:p>
            <a:fld id="{DEBEAB55-672D-43D3-9127-E4078D1BB625}" type="slidenum">
              <a:rPr lang="fr-FR" smtClean="0"/>
              <a:t>9</a:t>
            </a:fld>
            <a:endParaRPr lang="fr-FR"/>
          </a:p>
        </p:txBody>
      </p:sp>
    </p:spTree>
    <p:extLst>
      <p:ext uri="{BB962C8B-B14F-4D97-AF65-F5344CB8AC3E}">
        <p14:creationId xmlns:p14="http://schemas.microsoft.com/office/powerpoint/2010/main" val="120532824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3532</TotalTime>
  <Words>1919</Words>
  <Application>Microsoft Office PowerPoint</Application>
  <PresentationFormat>Grand écran</PresentationFormat>
  <Paragraphs>475</Paragraphs>
  <Slides>46</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46</vt:i4>
      </vt:variant>
    </vt:vector>
  </HeadingPairs>
  <TitlesOfParts>
    <vt:vector size="53" baseType="lpstr">
      <vt:lpstr>Arial</vt:lpstr>
      <vt:lpstr>Calibri</vt:lpstr>
      <vt:lpstr>Calibri Light</vt:lpstr>
      <vt:lpstr>Cambria</vt:lpstr>
      <vt:lpstr>Times New Roman</vt:lpstr>
      <vt:lpstr>Wingdings</vt:lpstr>
      <vt:lpstr>Thème Office</vt:lpstr>
      <vt:lpstr>Présentation PowerPoint</vt:lpstr>
      <vt:lpstr>INTRODUCTION</vt:lpstr>
      <vt:lpstr>INTRODUCTION</vt:lpstr>
      <vt:lpstr>Présentation PowerPoint</vt:lpstr>
      <vt:lpstr>Présentation PowerPoint</vt:lpstr>
      <vt:lpstr>Présentation PowerPoint</vt:lpstr>
      <vt:lpstr>Présentation PowerPoint</vt:lpstr>
      <vt:lpstr>PLAN</vt:lpstr>
      <vt:lpstr>LIBERTE D’EXPRESSION   </vt:lpstr>
      <vt:lpstr>LIBERTE D’EXPRESSION</vt:lpstr>
      <vt:lpstr>LIBERTE D’EXPRESSION </vt:lpstr>
      <vt:lpstr>DIFFAMATION  </vt:lpstr>
      <vt:lpstr>DIFFAMATION  </vt:lpstr>
      <vt:lpstr>DIFFAMATION  </vt:lpstr>
      <vt:lpstr>DIFFAMATION </vt:lpstr>
      <vt:lpstr>DIFFAMATION  </vt:lpstr>
      <vt:lpstr>DIFFAMATION </vt:lpstr>
      <vt:lpstr>DIFFAMATION  </vt:lpstr>
      <vt:lpstr>DIFFAMATION  </vt:lpstr>
      <vt:lpstr>DIFFAMATION </vt:lpstr>
      <vt:lpstr>DIFFAMATION </vt:lpstr>
      <vt:lpstr>DIFFAMATION NON PUBLIQUE</vt:lpstr>
      <vt:lpstr>INJURE </vt:lpstr>
      <vt:lpstr>INJURE </vt:lpstr>
      <vt:lpstr>INJURE </vt:lpstr>
      <vt:lpstr>INJURE </vt:lpstr>
      <vt:lpstr>INJURE NON PUBLIQUE</vt:lpstr>
      <vt:lpstr>OUTRAGE A AGENTS</vt:lpstr>
      <vt:lpstr>OUTRAGE A AGENTS</vt:lpstr>
      <vt:lpstr>VIE PRIVEE </vt:lpstr>
      <vt:lpstr>VIE PRIVEE </vt:lpstr>
      <vt:lpstr>OBLIGATIONS DÉONTOLOGIQUES </vt:lpstr>
      <vt:lpstr>OBLIGATIONS DÉONTOLOGIQUES </vt:lpstr>
      <vt:lpstr>OBLIGATIONS DÉONTOLOGIQUES </vt:lpstr>
      <vt:lpstr>OBLIGATIONS DÉONTOLOGIQUES </vt:lpstr>
      <vt:lpstr>OBLIGATIONS DÉONTOLOGIQUES </vt:lpstr>
      <vt:lpstr>Présentation PowerPoint</vt:lpstr>
      <vt:lpstr>OBLIGATIONS DÉONTOLOGIQUES </vt:lpstr>
      <vt:lpstr>USURPATION D’IDENTITE </vt:lpstr>
      <vt:lpstr>USURPATION D’IDENTITE </vt:lpstr>
      <vt:lpstr>PROTECTION DES DONNEES PERSONNELLES </vt:lpstr>
      <vt:lpstr>PROTECTION DES DONNEES PERSONNELLES</vt:lpstr>
      <vt:lpstr>DROITS DE LA PERSONNE CONCERNEE</vt:lpstr>
      <vt:lpstr>DROIT D’OPPOSITION Article 21 du R et 38 L</vt:lpstr>
      <vt:lpstr>CONCLUSIONS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DIMEGLIO ARNAUD</dc:creator>
  <cp:lastModifiedBy>Julien Saltel</cp:lastModifiedBy>
  <cp:revision>310</cp:revision>
  <cp:lastPrinted>2015-09-14T13:49:05Z</cp:lastPrinted>
  <dcterms:created xsi:type="dcterms:W3CDTF">2015-05-07T06:09:18Z</dcterms:created>
  <dcterms:modified xsi:type="dcterms:W3CDTF">2018-11-16T10:25:33Z</dcterms:modified>
</cp:coreProperties>
</file>