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5" d="100"/>
          <a:sy n="115" d="100"/>
        </p:scale>
        <p:origin x="206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139F17-9875-40B4-A105-26FA3731C7B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AC9791B-143B-4994-884F-C0D80D9C37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0D94435-BA86-4DC7-B417-11792075A130}"/>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4CFD0F18-2D4D-41FC-9E15-658D63C0104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8CB71BA-63EB-4BAC-A739-EAC0EB383C43}"/>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157563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502787-5C46-4263-9094-0F7D1559312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76430C2-2500-498F-9A54-9AD015AB5FBA}"/>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7BE5D43-C180-4559-9963-60FBEE46C48D}"/>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22EE05C3-DB07-4419-8C70-7CE613EB7ED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DD79D16-B010-4DAD-A170-30214C0F1AF8}"/>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1854465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44A00A3-EDF5-4B88-8DB4-A8E284E055B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92635BC1-FF30-40A4-B8F8-F1F417D262F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74E032B-61E2-4737-A37C-F544433A2D80}"/>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9CF7DBA5-365A-4B69-B2C7-669C286C4A7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5218C5B-6030-4797-B614-460AEB05C34E}"/>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1935871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AB9F2A-D5C3-4A0A-B04B-57E5BF05D33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F54D9EC-EED7-48D3-93E0-A06C22161587}"/>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E034DAB-E94A-41F9-B40D-0CBCE9794F99}"/>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51010CE5-E088-4D01-B2BF-DFACC852CF9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A53B59E-109C-41CE-87B0-730D2AA3AA4B}"/>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2817575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38CDD5-E26D-42D8-89CF-18FD017B551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47B6852-1226-4B28-AB12-AD8EACC383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AD394696-8EBF-49EF-9ECA-D9C7FFCA8CD2}"/>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1DCA16AB-C41E-4BCF-80D7-FC1F8084065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10FBC9B-359C-4650-A1FB-0D0432809DA8}"/>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291165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F2872A-38D4-4D05-A709-CB92812FAFB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214D0A3-D1EE-4D06-84B6-5D7C837223D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1DE9EBA-6D55-49B0-8D4F-ECFC2DB1CE12}"/>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B3E23D9-5383-4EC0-8CF6-1F4FE13B60A2}"/>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6" name="Espace réservé du pied de page 5">
            <a:extLst>
              <a:ext uri="{FF2B5EF4-FFF2-40B4-BE49-F238E27FC236}">
                <a16:creationId xmlns:a16="http://schemas.microsoft.com/office/drawing/2014/main" id="{82B6F377-5C65-4DB5-843C-B59D1361CF3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49DA7E4-436A-4EBE-831A-7BEB5241DF13}"/>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339700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4A37DA-8D88-4FFE-BFF5-4B180407DB9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ACAB4611-1C88-4C8F-AAF2-01325C8330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5B290F48-B140-44A0-8090-D8A03A4BEA26}"/>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BD44DEFD-CE0F-4951-8C74-A41BCA167B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04A241B1-7476-41F3-A651-5632B79E929C}"/>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C07655D-C735-4AE7-8BBA-3F7EBD59E8B1}"/>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8" name="Espace réservé du pied de page 7">
            <a:extLst>
              <a:ext uri="{FF2B5EF4-FFF2-40B4-BE49-F238E27FC236}">
                <a16:creationId xmlns:a16="http://schemas.microsoft.com/office/drawing/2014/main" id="{C4A25E3C-18CB-4D79-80F2-CFC07C8F074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119E518-9778-416F-B433-BD5664B57C22}"/>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423969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FD67EF-FC83-4D06-B020-0C1A5928FAC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C9867F3-4A9C-4CD5-8D9F-4EB5084C566E}"/>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4" name="Espace réservé du pied de page 3">
            <a:extLst>
              <a:ext uri="{FF2B5EF4-FFF2-40B4-BE49-F238E27FC236}">
                <a16:creationId xmlns:a16="http://schemas.microsoft.com/office/drawing/2014/main" id="{B189B5E1-FA66-4B98-BCDE-5FFC31A6329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8AB2B50-803B-4E8D-B0C4-41BBAD19EC63}"/>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3133604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5CF445D-BF0D-4EE6-992D-58E2B7696DED}"/>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3" name="Espace réservé du pied de page 2">
            <a:extLst>
              <a:ext uri="{FF2B5EF4-FFF2-40B4-BE49-F238E27FC236}">
                <a16:creationId xmlns:a16="http://schemas.microsoft.com/office/drawing/2014/main" id="{63DAD8E2-94F5-4542-82E0-D06486D0B2A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62296BD-0366-443B-B3D4-E880934E1C5E}"/>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1572721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A8D89C-A99F-407D-9127-80EB30C5BE2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079B95D-68A9-4CF2-A5BA-B88FA28113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05031D9-9A80-4324-AD65-351017E9B5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10E1B6E-B840-4188-8C27-F408B87B345E}"/>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6" name="Espace réservé du pied de page 5">
            <a:extLst>
              <a:ext uri="{FF2B5EF4-FFF2-40B4-BE49-F238E27FC236}">
                <a16:creationId xmlns:a16="http://schemas.microsoft.com/office/drawing/2014/main" id="{CF0F7A43-F8DE-4E6E-B992-82D1FD0F022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DBE23E1-FE0B-4DE8-B092-EFB28949AB71}"/>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1804312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68C354-A386-4D5F-8619-DF9D65AC0E1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C9BCFEF-7B3F-41FB-88C7-EF5F83EA9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63C13CB-AE71-4857-A271-0627B6D158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E1F55318-F350-4F6C-B3C4-2EB5118881E0}"/>
              </a:ext>
            </a:extLst>
          </p:cNvPr>
          <p:cNvSpPr>
            <a:spLocks noGrp="1"/>
          </p:cNvSpPr>
          <p:nvPr>
            <p:ph type="dt" sz="half" idx="10"/>
          </p:nvPr>
        </p:nvSpPr>
        <p:spPr/>
        <p:txBody>
          <a:bodyPr/>
          <a:lstStyle/>
          <a:p>
            <a:fld id="{34E8BA4B-D8A0-41C9-92B6-17A35651D4EF}" type="datetimeFigureOut">
              <a:rPr lang="fr-FR" smtClean="0"/>
              <a:t>16/11/2018</a:t>
            </a:fld>
            <a:endParaRPr lang="fr-FR"/>
          </a:p>
        </p:txBody>
      </p:sp>
      <p:sp>
        <p:nvSpPr>
          <p:cNvPr id="6" name="Espace réservé du pied de page 5">
            <a:extLst>
              <a:ext uri="{FF2B5EF4-FFF2-40B4-BE49-F238E27FC236}">
                <a16:creationId xmlns:a16="http://schemas.microsoft.com/office/drawing/2014/main" id="{DE181A80-D856-480D-9A3E-325933447E1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568A1A4-5DAC-48C3-ADAF-6D0E73EA3524}"/>
              </a:ext>
            </a:extLst>
          </p:cNvPr>
          <p:cNvSpPr>
            <a:spLocks noGrp="1"/>
          </p:cNvSpPr>
          <p:nvPr>
            <p:ph type="sldNum" sz="quarter" idx="12"/>
          </p:nvPr>
        </p:nvSpPr>
        <p:spPr/>
        <p:txBody>
          <a:bodyPr/>
          <a:lstStyle/>
          <a:p>
            <a:fld id="{28F2F998-FE15-480F-9DF9-48743D128D5A}" type="slidenum">
              <a:rPr lang="fr-FR" smtClean="0"/>
              <a:t>‹N°›</a:t>
            </a:fld>
            <a:endParaRPr lang="fr-FR"/>
          </a:p>
        </p:txBody>
      </p:sp>
    </p:spTree>
    <p:extLst>
      <p:ext uri="{BB962C8B-B14F-4D97-AF65-F5344CB8AC3E}">
        <p14:creationId xmlns:p14="http://schemas.microsoft.com/office/powerpoint/2010/main" val="2513590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477DDEB-CEBC-4804-93EB-B8F2F3E1EE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DE8D2A8-3E3B-49A3-8E93-B645330CEA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75B293F-35EA-49E7-9DA3-B64D51B6F1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8BA4B-D8A0-41C9-92B6-17A35651D4EF}" type="datetimeFigureOut">
              <a:rPr lang="fr-FR" smtClean="0"/>
              <a:t>16/11/2018</a:t>
            </a:fld>
            <a:endParaRPr lang="fr-FR"/>
          </a:p>
        </p:txBody>
      </p:sp>
      <p:sp>
        <p:nvSpPr>
          <p:cNvPr id="5" name="Espace réservé du pied de page 4">
            <a:extLst>
              <a:ext uri="{FF2B5EF4-FFF2-40B4-BE49-F238E27FC236}">
                <a16:creationId xmlns:a16="http://schemas.microsoft.com/office/drawing/2014/main" id="{4CFDE791-A386-4102-8720-A495A5FB57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81C2F6A-52B3-42B5-BF12-DF6689983F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F2F998-FE15-480F-9DF9-48743D128D5A}" type="slidenum">
              <a:rPr lang="fr-FR" smtClean="0"/>
              <a:t>‹N°›</a:t>
            </a:fld>
            <a:endParaRPr lang="fr-FR"/>
          </a:p>
        </p:txBody>
      </p:sp>
    </p:spTree>
    <p:extLst>
      <p:ext uri="{BB962C8B-B14F-4D97-AF65-F5344CB8AC3E}">
        <p14:creationId xmlns:p14="http://schemas.microsoft.com/office/powerpoint/2010/main" val="1493588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legifrance.gouv.fr/affichTexte.do?cidTexte=JORFTEXT000000504704&amp;categorieLien=ci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weka.fr/base-juridique-weka/texte_LO_LOI78-17.html#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3BD81A-4133-4888-9939-EC1D7CE2757F}"/>
              </a:ext>
            </a:extLst>
          </p:cNvPr>
          <p:cNvSpPr>
            <a:spLocks noGrp="1"/>
          </p:cNvSpPr>
          <p:nvPr>
            <p:ph type="ctrTitle"/>
          </p:nvPr>
        </p:nvSpPr>
        <p:spPr>
          <a:xfrm>
            <a:off x="1524000" y="1122363"/>
            <a:ext cx="9144000" cy="838959"/>
          </a:xfrm>
        </p:spPr>
        <p:txBody>
          <a:bodyPr>
            <a:normAutofit fontScale="90000"/>
          </a:bodyPr>
          <a:lstStyle/>
          <a:p>
            <a:r>
              <a:rPr lang="fr-FR" sz="3200" u="sng" dirty="0"/>
              <a:t>SUR LE DROIT A LA DECONNEXION</a:t>
            </a:r>
            <a:r>
              <a:rPr lang="fr-FR" sz="3200" dirty="0"/>
              <a:t/>
            </a:r>
            <a:br>
              <a:rPr lang="fr-FR" sz="3200" dirty="0"/>
            </a:br>
            <a:r>
              <a:rPr lang="fr-FR" sz="3200" dirty="0"/>
              <a:t/>
            </a:r>
            <a:br>
              <a:rPr lang="fr-FR" sz="3200" dirty="0"/>
            </a:br>
            <a:endParaRPr lang="fr-FR" sz="3200" dirty="0"/>
          </a:p>
        </p:txBody>
      </p:sp>
      <p:sp>
        <p:nvSpPr>
          <p:cNvPr id="3" name="Sous-titre 2">
            <a:extLst>
              <a:ext uri="{FF2B5EF4-FFF2-40B4-BE49-F238E27FC236}">
                <a16:creationId xmlns:a16="http://schemas.microsoft.com/office/drawing/2014/main" id="{6D6734AB-A300-4B17-ABBE-4D82CF397B0B}"/>
              </a:ext>
            </a:extLst>
          </p:cNvPr>
          <p:cNvSpPr>
            <a:spLocks noGrp="1"/>
          </p:cNvSpPr>
          <p:nvPr>
            <p:ph type="subTitle" idx="1"/>
          </p:nvPr>
        </p:nvSpPr>
        <p:spPr>
          <a:xfrm>
            <a:off x="1524000" y="1749287"/>
            <a:ext cx="9144000" cy="5108713"/>
          </a:xfrm>
        </p:spPr>
        <p:txBody>
          <a:bodyPr>
            <a:normAutofit/>
          </a:bodyPr>
          <a:lstStyle/>
          <a:p>
            <a:pPr algn="just"/>
            <a:endParaRPr lang="fr-FR" dirty="0"/>
          </a:p>
          <a:p>
            <a:r>
              <a:rPr lang="fr-FR" dirty="0"/>
              <a:t>Un droit à la déconnexion reconnu uniquement pour les salariés soumis au code du travail</a:t>
            </a:r>
          </a:p>
          <a:p>
            <a:endParaRPr lang="fr-FR" dirty="0"/>
          </a:p>
          <a:p>
            <a:pPr marL="800100" lvl="1" indent="-342900" algn="just">
              <a:buFont typeface="Arial" panose="020B0604020202020204" pitchFamily="34" charset="0"/>
              <a:buChar char="•"/>
            </a:pPr>
            <a:r>
              <a:rPr lang="fr-FR" sz="2400" dirty="0"/>
              <a:t>Dans le secteur privé, ce droit est entré en vigueur le 1</a:t>
            </a:r>
            <a:r>
              <a:rPr lang="fr-FR" sz="2400" baseline="30000" dirty="0"/>
              <a:t>er</a:t>
            </a:r>
            <a:r>
              <a:rPr lang="fr-FR" sz="2400" dirty="0"/>
              <a:t> janvier 2017 pour les salariés cadres,</a:t>
            </a:r>
          </a:p>
          <a:p>
            <a:pPr lvl="1" algn="just"/>
            <a:endParaRPr lang="fr-FR" sz="2400" dirty="0"/>
          </a:p>
          <a:p>
            <a:pPr marL="800100" lvl="1" indent="-342900" algn="just">
              <a:buFont typeface="Arial" panose="020B0604020202020204" pitchFamily="34" charset="0"/>
              <a:buChar char="•"/>
            </a:pPr>
            <a:r>
              <a:rPr lang="fr-FR" sz="2400" b="1" dirty="0"/>
              <a:t>Pour les agents des administrations, il n’existe pas par contre à ce jour d’obligation réglementaire en ce sens. Le droit à la déconnexion relève néanmoins pour le secteur public d’un enjeu social qui ne manquera pas de se poser prochainement dans le cadre des questions liées à la qualité de vie au travail.</a:t>
            </a:r>
            <a:endParaRPr lang="fr-FR" sz="2400" dirty="0"/>
          </a:p>
          <a:p>
            <a:pPr marL="342900" indent="-342900">
              <a:buFont typeface="Wingdings" panose="05000000000000000000" pitchFamily="2" charset="2"/>
              <a:buChar char="Ø"/>
            </a:pPr>
            <a:endParaRPr lang="fr-FR" dirty="0"/>
          </a:p>
        </p:txBody>
      </p:sp>
    </p:spTree>
    <p:extLst>
      <p:ext uri="{BB962C8B-B14F-4D97-AF65-F5344CB8AC3E}">
        <p14:creationId xmlns:p14="http://schemas.microsoft.com/office/powerpoint/2010/main" val="1909506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D11A4A-6CE4-43D2-927A-22740511E26F}"/>
              </a:ext>
            </a:extLst>
          </p:cNvPr>
          <p:cNvSpPr>
            <a:spLocks noGrp="1"/>
          </p:cNvSpPr>
          <p:nvPr>
            <p:ph type="title"/>
          </p:nvPr>
        </p:nvSpPr>
        <p:spPr>
          <a:xfrm>
            <a:off x="4863548" y="530087"/>
            <a:ext cx="6490252" cy="490331"/>
          </a:xfrm>
        </p:spPr>
        <p:txBody>
          <a:bodyPr>
            <a:normAutofit/>
          </a:bodyPr>
          <a:lstStyle/>
          <a:p>
            <a:pPr algn="ctr"/>
            <a:r>
              <a:rPr lang="fr-FR" sz="2400" dirty="0">
                <a:latin typeface="+mn-lt"/>
              </a:rPr>
              <a:t>SUR LE DROIT A LA DECONNEXION</a:t>
            </a:r>
          </a:p>
        </p:txBody>
      </p:sp>
      <p:sp>
        <p:nvSpPr>
          <p:cNvPr id="3" name="Espace réservé du contenu 2">
            <a:extLst>
              <a:ext uri="{FF2B5EF4-FFF2-40B4-BE49-F238E27FC236}">
                <a16:creationId xmlns:a16="http://schemas.microsoft.com/office/drawing/2014/main" id="{621EB583-2B19-4C8A-90BE-34542A40B97C}"/>
              </a:ext>
            </a:extLst>
          </p:cNvPr>
          <p:cNvSpPr>
            <a:spLocks noGrp="1"/>
          </p:cNvSpPr>
          <p:nvPr>
            <p:ph idx="1"/>
          </p:nvPr>
        </p:nvSpPr>
        <p:spPr>
          <a:xfrm>
            <a:off x="1182757" y="1467817"/>
            <a:ext cx="10515600" cy="4351338"/>
          </a:xfrm>
        </p:spPr>
        <p:txBody>
          <a:bodyPr>
            <a:noAutofit/>
          </a:bodyPr>
          <a:lstStyle/>
          <a:p>
            <a:pPr algn="just"/>
            <a:r>
              <a:rPr lang="fr-FR" sz="2400" b="1" dirty="0"/>
              <a:t>L'article L. 2242-8, 7° du code du travail les dispositions suivantes :</a:t>
            </a:r>
            <a:endParaRPr lang="fr-FR" sz="2400" dirty="0"/>
          </a:p>
          <a:p>
            <a:pPr marL="0" indent="0" algn="just">
              <a:buNone/>
            </a:pPr>
            <a:r>
              <a:rPr lang="fr-FR" sz="2400" dirty="0"/>
              <a:t>«</a:t>
            </a:r>
            <a:r>
              <a:rPr lang="fr-FR" sz="2400" i="1" dirty="0"/>
              <a:t> Les modalités du plein exercice par le salarié de son droit à la déconnexion et la mise en place par l’entreprise de dispositifs de régulation de l’utilisation des outils numériques, en vue d’assurer le respect des temps de repos et de congé ainsi que de la vie personnelle et familiale. A défaut d’accord, l’employeur élabore une charte, après avis du comité d’entreprise ou, à défaut, des délégués du personnel. Cette charte définit ces modalités de l’exercice du droit à la déconnexion et prévoit en outre la mise en œuvre, à destination des salariés et du personnel d’encadrement et de direction, d’actions de formation et de sensibilisation à un usage raisonnable des outils numériques</a:t>
            </a:r>
            <a:r>
              <a:rPr lang="fr-FR" sz="2400" dirty="0"/>
              <a:t> ».</a:t>
            </a:r>
          </a:p>
          <a:p>
            <a:pPr algn="just"/>
            <a:r>
              <a:rPr lang="fr-FR" sz="2400" dirty="0"/>
              <a:t>Mise à part celle de négocier dans les entreprises de plus de 50 </a:t>
            </a:r>
            <a:r>
              <a:rPr lang="fr-FR" sz="2400" dirty="0" err="1"/>
              <a:t>salarié-es</a:t>
            </a:r>
            <a:r>
              <a:rPr lang="fr-FR" sz="2400" dirty="0"/>
              <a:t>, la loi ne prévoit ni l’obligation de conclure un accord, ni de délai pour négocier, ni de sanction en cas de non-respect</a:t>
            </a:r>
          </a:p>
          <a:p>
            <a:endParaRPr lang="fr-FR" sz="2400" dirty="0"/>
          </a:p>
        </p:txBody>
      </p:sp>
    </p:spTree>
    <p:extLst>
      <p:ext uri="{BB962C8B-B14F-4D97-AF65-F5344CB8AC3E}">
        <p14:creationId xmlns:p14="http://schemas.microsoft.com/office/powerpoint/2010/main" val="2569701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6097AF-3A5A-406E-87E6-C07AA1E84B74}"/>
              </a:ext>
            </a:extLst>
          </p:cNvPr>
          <p:cNvSpPr>
            <a:spLocks noGrp="1"/>
          </p:cNvSpPr>
          <p:nvPr>
            <p:ph type="title"/>
          </p:nvPr>
        </p:nvSpPr>
        <p:spPr/>
        <p:txBody>
          <a:bodyPr>
            <a:normAutofit/>
          </a:bodyPr>
          <a:lstStyle/>
          <a:p>
            <a:pPr algn="r"/>
            <a:r>
              <a:rPr lang="fr-FR" sz="2400" dirty="0"/>
              <a:t>SUR LE DROIT A LA DECONNEXION</a:t>
            </a:r>
          </a:p>
        </p:txBody>
      </p:sp>
      <p:sp>
        <p:nvSpPr>
          <p:cNvPr id="3" name="Espace réservé du contenu 2">
            <a:extLst>
              <a:ext uri="{FF2B5EF4-FFF2-40B4-BE49-F238E27FC236}">
                <a16:creationId xmlns:a16="http://schemas.microsoft.com/office/drawing/2014/main" id="{56E38ECC-FD3E-4201-A9C2-B456CABD6AB0}"/>
              </a:ext>
            </a:extLst>
          </p:cNvPr>
          <p:cNvSpPr>
            <a:spLocks noGrp="1"/>
          </p:cNvSpPr>
          <p:nvPr>
            <p:ph idx="1"/>
          </p:nvPr>
        </p:nvSpPr>
        <p:spPr/>
        <p:txBody>
          <a:bodyPr>
            <a:normAutofit fontScale="92500"/>
          </a:bodyPr>
          <a:lstStyle/>
          <a:p>
            <a:pPr algn="just"/>
            <a:r>
              <a:rPr lang="fr-FR" dirty="0"/>
              <a:t>Un droit officiel à la déconnexion parfois non appliqué</a:t>
            </a:r>
          </a:p>
          <a:p>
            <a:pPr marL="0" indent="0" algn="just">
              <a:buNone/>
            </a:pPr>
            <a:r>
              <a:rPr lang="fr-FR" dirty="0"/>
              <a:t>difficulté principale d’application résulte du fait qu’il n’y a pas d’obligation de conclusion par rapports aux impératifs législatifs. L’employeur peut ainsi seulement décider de l’inscrire dans une charte unilatérale. Le contenu de ce droit aurait donc dû être défini plus clairement dans la loi.</a:t>
            </a:r>
          </a:p>
          <a:p>
            <a:pPr algn="just"/>
            <a:r>
              <a:rPr lang="fr-FR" dirty="0"/>
              <a:t>L’enjeu de ce nouveau droit est de garantir une réelle déconnexion par rapport à la vie professionnelle. L’intérêt est de préserver la vie privée et la santé des salariés. </a:t>
            </a:r>
            <a:r>
              <a:rPr lang="fr-FR" b="1" dirty="0"/>
              <a:t>Mais son application effective dans les administrations continue toujours à se heurter à certains des principes directeurs du service public : la continuité d’activité et à l’obligation de servir.</a:t>
            </a:r>
            <a:endParaRPr lang="fr-FR" dirty="0"/>
          </a:p>
          <a:p>
            <a:endParaRPr lang="fr-FR" dirty="0"/>
          </a:p>
        </p:txBody>
      </p:sp>
    </p:spTree>
    <p:extLst>
      <p:ext uri="{BB962C8B-B14F-4D97-AF65-F5344CB8AC3E}">
        <p14:creationId xmlns:p14="http://schemas.microsoft.com/office/powerpoint/2010/main" val="2447767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458148-7995-429C-A061-8B4738788140}"/>
              </a:ext>
            </a:extLst>
          </p:cNvPr>
          <p:cNvSpPr>
            <a:spLocks noGrp="1"/>
          </p:cNvSpPr>
          <p:nvPr>
            <p:ph type="title"/>
          </p:nvPr>
        </p:nvSpPr>
        <p:spPr>
          <a:xfrm>
            <a:off x="838200" y="365125"/>
            <a:ext cx="10515600" cy="880579"/>
          </a:xfrm>
        </p:spPr>
        <p:txBody>
          <a:bodyPr>
            <a:normAutofit fontScale="90000"/>
          </a:bodyPr>
          <a:lstStyle/>
          <a:p>
            <a:pPr algn="ctr"/>
            <a:r>
              <a:rPr lang="fr-FR" u="sng" dirty="0"/>
              <a:t>SUR LE TELETRAVAIL</a:t>
            </a:r>
            <a:r>
              <a:rPr lang="fr-FR" dirty="0"/>
              <a:t/>
            </a:r>
            <a:br>
              <a:rPr lang="fr-FR" dirty="0"/>
            </a:br>
            <a:endParaRPr lang="fr-FR" dirty="0"/>
          </a:p>
        </p:txBody>
      </p:sp>
      <p:sp>
        <p:nvSpPr>
          <p:cNvPr id="3" name="Espace réservé du contenu 2">
            <a:extLst>
              <a:ext uri="{FF2B5EF4-FFF2-40B4-BE49-F238E27FC236}">
                <a16:creationId xmlns:a16="http://schemas.microsoft.com/office/drawing/2014/main" id="{4A805C59-8CE8-453C-812C-E49E84562827}"/>
              </a:ext>
            </a:extLst>
          </p:cNvPr>
          <p:cNvSpPr>
            <a:spLocks noGrp="1"/>
          </p:cNvSpPr>
          <p:nvPr>
            <p:ph idx="1"/>
          </p:nvPr>
        </p:nvSpPr>
        <p:spPr>
          <a:xfrm>
            <a:off x="838200" y="1086678"/>
            <a:ext cx="10515600" cy="5090285"/>
          </a:xfrm>
        </p:spPr>
        <p:txBody>
          <a:bodyPr>
            <a:normAutofit fontScale="92500" lnSpcReduction="10000"/>
          </a:bodyPr>
          <a:lstStyle/>
          <a:p>
            <a:r>
              <a:rPr lang="fr-FR" u="sng" dirty="0"/>
              <a:t>Une modalité d’organisation du travail introduite par la loi « SAUVADET »</a:t>
            </a:r>
            <a:endParaRPr lang="fr-FR" dirty="0"/>
          </a:p>
          <a:p>
            <a:r>
              <a:rPr lang="fr-FR" dirty="0"/>
              <a:t>Le télétravail a d’abord été formalisé dans le secteur privé, par l’accord national interprofessionnel signé par les partenaires sociaux le 19 juillet 2005, qui mettait en œuvre l’accord-cadre sur le télétravail signé au niveau européen, le 16 juillet 2002, dans le contexte de la stratégie européenne pour l’emploi. Dispositif complété par la loi n° 2012-387 du 22 mars 2012 relative à la simplification du droit et à l’allègement des démarches administratives a créé les articles L.1222-9 à 11 du Code du travail.</a:t>
            </a:r>
          </a:p>
          <a:p>
            <a:r>
              <a:rPr lang="fr-FR" dirty="0"/>
              <a:t>En droit de la fonction publique, son introduction est bien plus récente : l’article 133 de la loi n° 2012-347 du 12 mars 2012 dite loi SAUVADET autorise désormais le recours du télétravail par référence aux dispositions du code du travail précitées</a:t>
            </a:r>
          </a:p>
          <a:p>
            <a:r>
              <a:rPr lang="fr-FR" dirty="0"/>
              <a:t> </a:t>
            </a:r>
            <a:r>
              <a:rPr lang="fr-FR" b="1" dirty="0"/>
              <a:t>Les modalités d’organisation du télétravail ont été précisées par le décret n° 2016-151 du 11 février 2016.</a:t>
            </a:r>
            <a:endParaRPr lang="fr-FR" dirty="0"/>
          </a:p>
          <a:p>
            <a:endParaRPr lang="fr-FR" dirty="0"/>
          </a:p>
        </p:txBody>
      </p:sp>
    </p:spTree>
    <p:extLst>
      <p:ext uri="{BB962C8B-B14F-4D97-AF65-F5344CB8AC3E}">
        <p14:creationId xmlns:p14="http://schemas.microsoft.com/office/powerpoint/2010/main" val="3768286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893408-8767-4F50-8994-3CCAFF5C49EC}"/>
              </a:ext>
            </a:extLst>
          </p:cNvPr>
          <p:cNvSpPr>
            <a:spLocks noGrp="1"/>
          </p:cNvSpPr>
          <p:nvPr>
            <p:ph type="title"/>
          </p:nvPr>
        </p:nvSpPr>
        <p:spPr/>
        <p:txBody>
          <a:bodyPr/>
          <a:lstStyle/>
          <a:p>
            <a:r>
              <a:rPr lang="fr-FR" dirty="0"/>
              <a:t>						</a:t>
            </a:r>
            <a:r>
              <a:rPr lang="fr-FR" sz="2400" dirty="0"/>
              <a:t>SUR LE TELETRAVAIL</a:t>
            </a:r>
          </a:p>
        </p:txBody>
      </p:sp>
      <p:sp>
        <p:nvSpPr>
          <p:cNvPr id="3" name="Espace réservé du contenu 2">
            <a:extLst>
              <a:ext uri="{FF2B5EF4-FFF2-40B4-BE49-F238E27FC236}">
                <a16:creationId xmlns:a16="http://schemas.microsoft.com/office/drawing/2014/main" id="{D5B20EEC-3BFC-4699-A0E8-56FAAB69D62B}"/>
              </a:ext>
            </a:extLst>
          </p:cNvPr>
          <p:cNvSpPr>
            <a:spLocks noGrp="1"/>
          </p:cNvSpPr>
          <p:nvPr>
            <p:ph idx="1"/>
          </p:nvPr>
        </p:nvSpPr>
        <p:spPr/>
        <p:txBody>
          <a:bodyPr>
            <a:normAutofit fontScale="92500" lnSpcReduction="10000"/>
          </a:bodyPr>
          <a:lstStyle/>
          <a:p>
            <a:r>
              <a:rPr lang="fr-FR" dirty="0"/>
              <a:t>l’article 133 de la loi n° 2012-347 du 12 mars 2012 dite loi SAUVADET autorise désormais le recours du télétravail par référence aux dispositions du code du travail précitées :</a:t>
            </a:r>
          </a:p>
          <a:p>
            <a:r>
              <a:rPr lang="fr-FR" i="1" dirty="0"/>
              <a:t>« Les fonctionnaires relevant de la </a:t>
            </a:r>
            <a:r>
              <a:rPr lang="fr-FR" i="1" u="sng" dirty="0">
                <a:hlinkClick r:id="rId2"/>
              </a:rPr>
              <a:t>loi n° 83-634 du 13 juillet 1983</a:t>
            </a:r>
            <a:r>
              <a:rPr lang="fr-FR" i="1" dirty="0"/>
              <a:t> portant droits et obligations des fonctionnaires peuvent exercer leurs fonctions dans le cadre du télétravail tel qu'il est défini au premier alinéa de l'article L. 1222-9 du code du travail. </a:t>
            </a:r>
            <a:endParaRPr lang="fr-FR" dirty="0"/>
          </a:p>
          <a:p>
            <a:r>
              <a:rPr lang="fr-FR" dirty="0"/>
              <a:t>l’article L. 1222-9 du Code du travail : «</a:t>
            </a:r>
            <a:r>
              <a:rPr lang="fr-FR" i="1" dirty="0"/>
              <a:t>le télétravail désigne toute forme d'organisation du travail dans laquelle un travail qui aurait également pu être exécuté dans les locaux de l'employeur est effectué par un salarié hors de ces locaux de façon volontaire en utilisant les technologies de l'information et de la communication. »</a:t>
            </a:r>
            <a:endParaRPr lang="fr-FR" dirty="0"/>
          </a:p>
        </p:txBody>
      </p:sp>
    </p:spTree>
    <p:extLst>
      <p:ext uri="{BB962C8B-B14F-4D97-AF65-F5344CB8AC3E}">
        <p14:creationId xmlns:p14="http://schemas.microsoft.com/office/powerpoint/2010/main" val="3777950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23D1B6-8668-40D1-86B1-3D5B1B186158}"/>
              </a:ext>
            </a:extLst>
          </p:cNvPr>
          <p:cNvSpPr>
            <a:spLocks noGrp="1"/>
          </p:cNvSpPr>
          <p:nvPr>
            <p:ph type="title"/>
          </p:nvPr>
        </p:nvSpPr>
        <p:spPr/>
        <p:txBody>
          <a:bodyPr/>
          <a:lstStyle/>
          <a:p>
            <a:pPr algn="ctr"/>
            <a:r>
              <a:rPr lang="fr-FR" u="sng" dirty="0"/>
              <a:t>SUR LA CHARTE INFORMATIQUE</a:t>
            </a:r>
            <a:r>
              <a:rPr lang="fr-FR" dirty="0"/>
              <a:t/>
            </a:r>
            <a:br>
              <a:rPr lang="fr-FR" dirty="0"/>
            </a:br>
            <a:endParaRPr lang="fr-FR" dirty="0"/>
          </a:p>
        </p:txBody>
      </p:sp>
      <p:sp>
        <p:nvSpPr>
          <p:cNvPr id="3" name="Espace réservé du contenu 2">
            <a:extLst>
              <a:ext uri="{FF2B5EF4-FFF2-40B4-BE49-F238E27FC236}">
                <a16:creationId xmlns:a16="http://schemas.microsoft.com/office/drawing/2014/main" id="{2E4444CF-404A-468C-A543-7E5F3271CCCD}"/>
              </a:ext>
            </a:extLst>
          </p:cNvPr>
          <p:cNvSpPr>
            <a:spLocks noGrp="1"/>
          </p:cNvSpPr>
          <p:nvPr>
            <p:ph idx="1"/>
          </p:nvPr>
        </p:nvSpPr>
        <p:spPr/>
        <p:txBody>
          <a:bodyPr/>
          <a:lstStyle/>
          <a:p>
            <a:pPr algn="just"/>
            <a:r>
              <a:rPr lang="fr-FR" dirty="0"/>
              <a:t>les employeurs publics peuvent être incités à mettre en place des mesures de contrôle des agents relatives à l'utilisation des moyens informatiques (poste de travail) et des communications électroniques (technologie de l'information et télécoms) au sens de l'article 1er de la </a:t>
            </a:r>
            <a:r>
              <a:rPr lang="fr-FR" b="1" dirty="0"/>
              <a:t>Loi n° 2004-575 du 21 juin 2004 pour la confiance dans l'économie numérique. </a:t>
            </a:r>
            <a:r>
              <a:rPr lang="fr-FR" dirty="0"/>
              <a:t> </a:t>
            </a:r>
          </a:p>
          <a:p>
            <a:pPr algn="just"/>
            <a:r>
              <a:rPr lang="fr-FR" dirty="0"/>
              <a:t>Mais un tel contrôle peut s'avérer parfois en contradiction avec les règles relatives au respect de la vie privée et à la protection de données personnelles issues de la loi du 6 janvier 1978, aux règles de droit public, voire au droit du travail</a:t>
            </a:r>
          </a:p>
          <a:p>
            <a:endParaRPr lang="fr-FR" dirty="0"/>
          </a:p>
        </p:txBody>
      </p:sp>
    </p:spTree>
    <p:extLst>
      <p:ext uri="{BB962C8B-B14F-4D97-AF65-F5344CB8AC3E}">
        <p14:creationId xmlns:p14="http://schemas.microsoft.com/office/powerpoint/2010/main" val="1704737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758A44-C80D-45BB-9DE6-977FE814B6DF}"/>
              </a:ext>
            </a:extLst>
          </p:cNvPr>
          <p:cNvSpPr>
            <a:spLocks noGrp="1"/>
          </p:cNvSpPr>
          <p:nvPr>
            <p:ph type="title"/>
          </p:nvPr>
        </p:nvSpPr>
        <p:spPr/>
        <p:txBody>
          <a:bodyPr/>
          <a:lstStyle/>
          <a:p>
            <a:pPr algn="ctr"/>
            <a:r>
              <a:rPr lang="fr-FR" u="sng" dirty="0"/>
              <a:t>SUR LA GEOLOCALISATION</a:t>
            </a:r>
            <a:r>
              <a:rPr lang="fr-FR" dirty="0"/>
              <a:t/>
            </a:r>
            <a:br>
              <a:rPr lang="fr-FR" dirty="0"/>
            </a:br>
            <a:endParaRPr lang="fr-FR" dirty="0"/>
          </a:p>
        </p:txBody>
      </p:sp>
      <p:sp>
        <p:nvSpPr>
          <p:cNvPr id="3" name="Espace réservé du contenu 2">
            <a:extLst>
              <a:ext uri="{FF2B5EF4-FFF2-40B4-BE49-F238E27FC236}">
                <a16:creationId xmlns:a16="http://schemas.microsoft.com/office/drawing/2014/main" id="{DB58BECC-40F9-4DAE-AF6A-2EF119D548A1}"/>
              </a:ext>
            </a:extLst>
          </p:cNvPr>
          <p:cNvSpPr>
            <a:spLocks noGrp="1"/>
          </p:cNvSpPr>
          <p:nvPr>
            <p:ph idx="1"/>
          </p:nvPr>
        </p:nvSpPr>
        <p:spPr/>
        <p:txBody>
          <a:bodyPr>
            <a:normAutofit lnSpcReduction="10000"/>
          </a:bodyPr>
          <a:lstStyle/>
          <a:p>
            <a:r>
              <a:rPr lang="fr-FR" b="1" dirty="0"/>
              <a:t>Selon le Conseil d’Etat, il résulte des articles 6 de la loi n° 78-17 du 6 janvier 1978 et L. 1121-1 du Code du travail que l’utilisation par un employeur d’un système de géolocalisation pour assurer le contrôle de la durée du travail de ses salariés n’est licite que lorsque ce contrôle ne peut pas être fait par un autre moyen, </a:t>
            </a:r>
            <a:r>
              <a:rPr lang="fr-FR" b="1" dirty="0" err="1"/>
              <a:t>fût-il</a:t>
            </a:r>
            <a:r>
              <a:rPr lang="fr-FR" b="1" dirty="0"/>
              <a:t> moins efficace que la géolocalisation.</a:t>
            </a:r>
            <a:endParaRPr lang="fr-FR" dirty="0"/>
          </a:p>
          <a:p>
            <a:endParaRPr lang="fr-FR" dirty="0"/>
          </a:p>
          <a:p>
            <a:r>
              <a:rPr lang="fr-FR" b="1" dirty="0"/>
              <a:t> En dehors de cette hypothèse, la collecte et le traitement de telles données à des fins de contrôle du temps de travail doivent être regardés comme excessifs au sens du 3° de </a:t>
            </a:r>
            <a:r>
              <a:rPr lang="fr-FR" b="1" u="sng" dirty="0">
                <a:hlinkClick r:id="rId2"/>
              </a:rPr>
              <a:t>l’article 6 de la loi du 6 janvier 1978</a:t>
            </a:r>
            <a:r>
              <a:rPr lang="fr-FR" b="1" dirty="0"/>
              <a:t>.</a:t>
            </a:r>
            <a:endParaRPr lang="fr-FR" dirty="0"/>
          </a:p>
          <a:p>
            <a:endParaRPr lang="fr-FR" dirty="0"/>
          </a:p>
        </p:txBody>
      </p:sp>
    </p:spTree>
    <p:extLst>
      <p:ext uri="{BB962C8B-B14F-4D97-AF65-F5344CB8AC3E}">
        <p14:creationId xmlns:p14="http://schemas.microsoft.com/office/powerpoint/2010/main" val="423808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1F0C29-D5BE-4C86-86A5-55982B7EDB4A}"/>
              </a:ext>
            </a:extLst>
          </p:cNvPr>
          <p:cNvSpPr>
            <a:spLocks noGrp="1"/>
          </p:cNvSpPr>
          <p:nvPr>
            <p:ph type="title"/>
          </p:nvPr>
        </p:nvSpPr>
        <p:spPr/>
        <p:txBody>
          <a:bodyPr/>
          <a:lstStyle/>
          <a:p>
            <a:pPr algn="ctr"/>
            <a:r>
              <a:rPr lang="fr-FR" u="sng" dirty="0"/>
              <a:t>SUR LES POINTEUSES VIRTUELLES</a:t>
            </a:r>
            <a:r>
              <a:rPr lang="fr-FR" dirty="0"/>
              <a:t/>
            </a:r>
            <a:br>
              <a:rPr lang="fr-FR" dirty="0"/>
            </a:br>
            <a:endParaRPr lang="fr-FR" dirty="0"/>
          </a:p>
        </p:txBody>
      </p:sp>
      <p:sp>
        <p:nvSpPr>
          <p:cNvPr id="3" name="Espace réservé du contenu 2">
            <a:extLst>
              <a:ext uri="{FF2B5EF4-FFF2-40B4-BE49-F238E27FC236}">
                <a16:creationId xmlns:a16="http://schemas.microsoft.com/office/drawing/2014/main" id="{F523B230-D144-4D66-9796-1B82F946653F}"/>
              </a:ext>
            </a:extLst>
          </p:cNvPr>
          <p:cNvSpPr>
            <a:spLocks noGrp="1"/>
          </p:cNvSpPr>
          <p:nvPr>
            <p:ph idx="1"/>
          </p:nvPr>
        </p:nvSpPr>
        <p:spPr/>
        <p:txBody>
          <a:bodyPr/>
          <a:lstStyle/>
          <a:p>
            <a:pPr algn="just" fontAlgn="base"/>
            <a:r>
              <a:rPr lang="fr-FR" dirty="0"/>
              <a:t>Au-delà du contrôle du temps de travail des agents, Les badgeuses virtuelles permettent d’individualiser les temps de travails, de décompter les heures supplémentaires et de faciliter le calcul des temps de récupération. </a:t>
            </a:r>
          </a:p>
          <a:p>
            <a:pPr algn="just"/>
            <a:r>
              <a:rPr lang="fr-FR" b="1" dirty="0"/>
              <a:t>La décision d’instaurer un système de contrôle du temps de présence dans une administration est cependant peu appréhendé par le droit positif de la fonction publique et est confronté à une jurisprudence évolutive au fur et à mesure que le juge est amené à statuer sur les problématiques qui lui sont soumises.</a:t>
            </a:r>
            <a:endParaRPr lang="fr-FR" dirty="0"/>
          </a:p>
          <a:p>
            <a:endParaRPr lang="fr-FR" dirty="0"/>
          </a:p>
        </p:txBody>
      </p:sp>
    </p:spTree>
    <p:extLst>
      <p:ext uri="{BB962C8B-B14F-4D97-AF65-F5344CB8AC3E}">
        <p14:creationId xmlns:p14="http://schemas.microsoft.com/office/powerpoint/2010/main" val="165664572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266</Words>
  <Application>Microsoft Office PowerPoint</Application>
  <PresentationFormat>Grand écran</PresentationFormat>
  <Paragraphs>34</Paragraphs>
  <Slides>8</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Arial</vt:lpstr>
      <vt:lpstr>Calibri</vt:lpstr>
      <vt:lpstr>Calibri Light</vt:lpstr>
      <vt:lpstr>Wingdings</vt:lpstr>
      <vt:lpstr>Thème Office</vt:lpstr>
      <vt:lpstr>SUR LE DROIT A LA DECONNEXION  </vt:lpstr>
      <vt:lpstr>SUR LE DROIT A LA DECONNEXION</vt:lpstr>
      <vt:lpstr>SUR LE DROIT A LA DECONNEXION</vt:lpstr>
      <vt:lpstr>SUR LE TELETRAVAIL </vt:lpstr>
      <vt:lpstr>      SUR LE TELETRAVAIL</vt:lpstr>
      <vt:lpstr>SUR LA CHARTE INFORMATIQUE </vt:lpstr>
      <vt:lpstr>SUR LA GEOLOCALISATION </vt:lpstr>
      <vt:lpstr>SUR LES POINTEUSES VIRTUELLES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 LE DROIT A LA DECONNEXION</dc:title>
  <dc:creator>Olivier Garreau</dc:creator>
  <cp:lastModifiedBy>Julien Saltel</cp:lastModifiedBy>
  <cp:revision>5</cp:revision>
  <dcterms:created xsi:type="dcterms:W3CDTF">2018-11-13T13:40:14Z</dcterms:created>
  <dcterms:modified xsi:type="dcterms:W3CDTF">2018-11-16T10:26:11Z</dcterms:modified>
</cp:coreProperties>
</file>