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8" r:id="rId4"/>
    <p:sldId id="279" r:id="rId5"/>
    <p:sldId id="280" r:id="rId6"/>
    <p:sldId id="281" r:id="rId7"/>
    <p:sldId id="268" r:id="rId8"/>
    <p:sldId id="270" r:id="rId9"/>
    <p:sldId id="282" r:id="rId10"/>
    <p:sldId id="283" r:id="rId11"/>
    <p:sldId id="272" r:id="rId12"/>
    <p:sldId id="284" r:id="rId13"/>
    <p:sldId id="287" r:id="rId14"/>
    <p:sldId id="285" r:id="rId15"/>
    <p:sldId id="276" r:id="rId16"/>
    <p:sldId id="260" r:id="rId17"/>
    <p:sldId id="286" r:id="rId18"/>
    <p:sldId id="288" r:id="rId19"/>
    <p:sldId id="266" r:id="rId20"/>
    <p:sldId id="289" r:id="rId21"/>
    <p:sldId id="290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43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81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17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7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78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48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06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03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05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C287-7255-4A7D-A999-A03E385DB873}" type="datetimeFigureOut">
              <a:rPr lang="fr-FR" smtClean="0"/>
              <a:t>12/05/2021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18711-608A-46EE-B4EB-6F4B7370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34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7" y="459568"/>
            <a:ext cx="1884218" cy="1330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02635"/>
              </p:ext>
            </p:extLst>
          </p:nvPr>
        </p:nvGraphicFramePr>
        <p:xfrm>
          <a:off x="910937" y="2176102"/>
          <a:ext cx="10155382" cy="365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53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6503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7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200" dirty="0" smtClean="0"/>
                        <a:t>La durée du travail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92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8982" y="1610591"/>
            <a:ext cx="10515600" cy="41044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Les dérogations sont aussi admises pour des motifs particuliers, liés à des circonstances particulières et exceptionnelles entraînant un trouble à l’ordre public.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Dans ce cas, la collectivité doit: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Informer les représentants du personnels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Informer les agents concernés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Informer le comité technique</a:t>
            </a:r>
          </a:p>
        </p:txBody>
      </p:sp>
    </p:spTree>
    <p:extLst>
      <p:ext uri="{BB962C8B-B14F-4D97-AF65-F5344CB8AC3E}">
        <p14:creationId xmlns:p14="http://schemas.microsoft.com/office/powerpoint/2010/main" val="303352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La distinction entre heures complémentaires et les heures supplémentaires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dépassement du cycle de travail constitue le seuil des heures complémentaires, qui devront être récupérées ou rémunérées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Seules les heures effectuées au-delà des 35 heures sont considérées comme supplémentaires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99865"/>
              </p:ext>
            </p:extLst>
          </p:nvPr>
        </p:nvGraphicFramePr>
        <p:xfrm>
          <a:off x="940954" y="4699384"/>
          <a:ext cx="1026044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04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sz="1800" i="1" dirty="0" smtClean="0"/>
                        <a:t>Exemple</a:t>
                      </a:r>
                    </a:p>
                    <a:p>
                      <a:pPr marL="0" indent="0" algn="ctr">
                        <a:buNone/>
                      </a:pPr>
                      <a:endParaRPr lang="fr-FR" sz="1800" i="1" dirty="0" smtClean="0"/>
                    </a:p>
                    <a:p>
                      <a:pPr marL="0" indent="0">
                        <a:buNone/>
                      </a:pPr>
                      <a:r>
                        <a:rPr lang="fr-FR" sz="1800" i="1" dirty="0" smtClean="0"/>
                        <a:t>Un agent à temps non complet, 20 heures hebdomadaires, effectuent 37 heures de travail.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i="1" dirty="0" smtClean="0"/>
                        <a:t>Les heures effectuées entre 20h et 35h sont des heures complémentaires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i="1" dirty="0" smtClean="0"/>
                        <a:t>Les heures effectuées entre 35h et 37h sont des heures supplémentaires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L’indemnisation des heures complémentaires et supplémentaires </a:t>
            </a:r>
            <a:r>
              <a:rPr lang="fr-FR" sz="1800" b="1" dirty="0" smtClean="0"/>
              <a:t>décret n°2002-60 et n°2020-592</a:t>
            </a:r>
            <a:endParaRPr lang="fr-FR" sz="1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 b="1" dirty="0" smtClean="0"/>
              <a:t>Les heures complémentaires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Octroi de repos compensateur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Rémunération sur la base du traitement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Possibilité de majorer de l’indemnisation à hauteur de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 smtClean="0"/>
              <a:t>10% pour les heures accomplies dans la limite du 10</a:t>
            </a:r>
            <a:r>
              <a:rPr lang="fr-FR" baseline="30000" dirty="0" smtClean="0"/>
              <a:t>ème</a:t>
            </a:r>
            <a:r>
              <a:rPr lang="fr-FR" dirty="0" smtClean="0"/>
              <a:t> des heures normalement prévues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 smtClean="0"/>
              <a:t>25% pour les heures suivantes</a:t>
            </a:r>
          </a:p>
          <a:p>
            <a:pPr marL="914400" lvl="2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000" b="1" dirty="0" smtClean="0"/>
              <a:t>Les heures supplémentaires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Octroi de repos compensateurs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Indemnisation possible, si prévu par délibération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Limite mensuelle de 25 heures supplémentaires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22490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aménagements du temps de travail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24289"/>
            <a:ext cx="10515600" cy="4351338"/>
          </a:xfrm>
        </p:spPr>
        <p:txBody>
          <a:bodyPr/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temps partiel </a:t>
            </a:r>
          </a:p>
          <a:p>
            <a:pPr marL="0" indent="0">
              <a:buNone/>
            </a:pPr>
            <a:r>
              <a:rPr lang="fr-FR" sz="1600" dirty="0"/>
              <a:t>Les fonctionnaires titulaires et stagiaires, ainsi que les agents contractuels, peuvent, s'ils remplissent les conditions exigées, exercer leur service à temps partiel. Selon les cas, cette autorisation est soit accordée de plein droit, soit soumise à appréciation en fonction des nécessités de service</a:t>
            </a:r>
            <a:r>
              <a:rPr lang="fr-FR" sz="1600" dirty="0" smtClean="0"/>
              <a:t>.</a:t>
            </a:r>
          </a:p>
          <a:p>
            <a:pPr marL="0" indent="0">
              <a:buNone/>
            </a:pPr>
            <a:r>
              <a:rPr lang="fr-FR" sz="1600" dirty="0" smtClean="0"/>
              <a:t>Loi de 1984 et décret n°2004-777</a:t>
            </a:r>
            <a:endParaRPr lang="fr-FR" sz="1600" dirty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L’annualisation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sz="1600" dirty="0" smtClean="0"/>
              <a:t>C’est un cycle de travail spécifique mis en place au profit de certains agents au regard de leur missions: </a:t>
            </a:r>
          </a:p>
          <a:p>
            <a:pPr>
              <a:buFontTx/>
              <a:buChar char="-"/>
            </a:pPr>
            <a:r>
              <a:rPr lang="fr-FR" sz="1600" dirty="0" smtClean="0"/>
              <a:t>Condenser le temps de travail lorsque la collectivité a des besoins, et de le libérer lors des périodes creuses</a:t>
            </a:r>
          </a:p>
          <a:p>
            <a:pPr>
              <a:buFontTx/>
              <a:buChar char="-"/>
            </a:pPr>
            <a:r>
              <a:rPr lang="fr-FR" sz="1600" dirty="0" smtClean="0"/>
              <a:t>Maintenir une rémunération identique tout au long de l’année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852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987354"/>
              </p:ext>
            </p:extLst>
          </p:nvPr>
        </p:nvGraphicFramePr>
        <p:xfrm>
          <a:off x="1148771" y="1654848"/>
          <a:ext cx="9875983" cy="3166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9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66534">
                <a:tc>
                  <a:txBody>
                    <a:bodyPr/>
                    <a:lstStyle/>
                    <a:p>
                      <a:pPr algn="ctr"/>
                      <a:endParaRPr lang="fr-FR" sz="4000" b="1" dirty="0" smtClean="0"/>
                    </a:p>
                    <a:p>
                      <a:pPr algn="ctr"/>
                      <a:r>
                        <a:rPr lang="fr-FR" sz="4000" b="1" dirty="0" smtClean="0"/>
                        <a:t>La durée annuelle du travail dans la fonction publique territoriale: </a:t>
                      </a:r>
                      <a:br>
                        <a:rPr lang="fr-FR" sz="4000" b="1" dirty="0" smtClean="0"/>
                      </a:br>
                      <a:r>
                        <a:rPr lang="fr-FR" sz="4000" b="1" dirty="0" smtClean="0"/>
                        <a:t>le principe des 1607 heures</a:t>
                      </a:r>
                      <a:endParaRPr lang="fr-FR" sz="4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823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/>
          <a:lstStyle/>
          <a:p>
            <a:r>
              <a:rPr lang="fr-FR" b="1" dirty="0" smtClean="0"/>
              <a:t>La fin des régimes dérogatoires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01454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La loi du 03 janvier 2001 autorisait les collectivités territoriales, par délibération, à maintenir des aménagement de la durée légale du travail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L’article 47 de la loi du 06 aout 2019 abroge l’alinéa 9 de l’article 7-1 de la loi de 1984, les jours de congés supplémentaires sont désormais proscrits.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Les collectivités territoriales dispose d’un an après le renouvellement de leurs assemblées délibérantes pour se mettre en conformité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Mars 2021 pour le bloc communal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Mars et décembre 2022 pour les départements et les régions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574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1607h : le principe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Cette durée annuelle du travail de 1607 heures est à la fois un plafond et un plancher.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agents </a:t>
            </a:r>
            <a:r>
              <a:rPr lang="fr-FR" dirty="0" smtClean="0"/>
              <a:t>exerçant </a:t>
            </a:r>
            <a:r>
              <a:rPr lang="fr-FR" dirty="0"/>
              <a:t>à temps complet ne peuvent pas par principe travailler plus ou moins de 1607 heures par an.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2000" i="1" dirty="0" smtClean="0"/>
          </a:p>
          <a:p>
            <a:pPr marL="0" indent="0">
              <a:buNone/>
            </a:pPr>
            <a:r>
              <a:rPr lang="fr-FR" sz="2000" i="1" dirty="0" smtClean="0"/>
              <a:t>Exception</a:t>
            </a:r>
            <a:r>
              <a:rPr lang="fr-FR" sz="2000" i="1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i="1" dirty="0"/>
              <a:t>Les sujétions particulières, notamment la pénibilité du travail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i="1" dirty="0"/>
              <a:t>L’octroi de jours de réduction de travail (ARTT</a:t>
            </a:r>
            <a:r>
              <a:rPr lang="fr-FR" sz="2000" i="1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i="1" dirty="0" smtClean="0"/>
              <a:t>Les agents à temps non complet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1531585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1607 heures: la méthode de calcul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Nombre de jours dans l’année : </a:t>
            </a:r>
            <a:r>
              <a:rPr lang="fr-FR" b="1" dirty="0" smtClean="0"/>
              <a:t>365</a:t>
            </a:r>
            <a:r>
              <a:rPr lang="fr-FR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Nombre de jours non travaillés : </a:t>
            </a:r>
            <a:r>
              <a:rPr lang="fr-FR" b="1" dirty="0" smtClean="0"/>
              <a:t>137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Nombre de jours travaillés : </a:t>
            </a:r>
            <a:r>
              <a:rPr lang="fr-FR" b="1" dirty="0" smtClean="0"/>
              <a:t>365-137 = 228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b="1" dirty="0"/>
              <a:t>228 jours * 7 heures = 1600 + 7 heures de journée de solidarité</a:t>
            </a:r>
          </a:p>
          <a:p>
            <a:pPr algn="ctr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4522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877313"/>
              </p:ext>
            </p:extLst>
          </p:nvPr>
        </p:nvGraphicFramePr>
        <p:xfrm>
          <a:off x="654627" y="719665"/>
          <a:ext cx="10172700" cy="3363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63962">
                <a:tc>
                  <a:txBody>
                    <a:bodyPr/>
                    <a:lstStyle/>
                    <a:p>
                      <a:pPr algn="ctr"/>
                      <a:endParaRPr lang="fr-FR" sz="4000" dirty="0" smtClean="0"/>
                    </a:p>
                    <a:p>
                      <a:pPr algn="ctr"/>
                      <a:endParaRPr lang="fr-FR" sz="4000" dirty="0" smtClean="0"/>
                    </a:p>
                    <a:p>
                      <a:pPr algn="ctr"/>
                      <a:r>
                        <a:rPr lang="fr-FR" sz="4000" dirty="0" smtClean="0"/>
                        <a:t>FOIRE AUX</a:t>
                      </a:r>
                      <a:r>
                        <a:rPr lang="fr-FR" sz="4000" baseline="0" dirty="0" smtClean="0"/>
                        <a:t> QUESTIONS 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111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488373"/>
            <a:ext cx="10668000" cy="56885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b="1" dirty="0"/>
          </a:p>
          <a:p>
            <a:pPr marL="0" indent="0" algn="ctr">
              <a:buNone/>
            </a:pPr>
            <a:r>
              <a:rPr lang="fr-FR" b="1" dirty="0" smtClean="0"/>
              <a:t>Calcul au réel ou en moyenne ?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Le calcul des 1607h doit se faire en moyenne.</a:t>
            </a:r>
          </a:p>
          <a:p>
            <a:pPr marL="0" indent="0">
              <a:buNone/>
            </a:pPr>
            <a:r>
              <a:rPr lang="fr-FR" dirty="0" smtClean="0"/>
              <a:t>Il est possible que, certaines années, le nombre de jours travaillés ne soit pas égal à 137, mais cela ne doit pas avoir d’impact sur le calcul des 1607h.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5083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Sources juridiques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Loi n°84-53 portant statut de la fonction publique territoriale</a:t>
            </a:r>
          </a:p>
          <a:p>
            <a:r>
              <a:rPr lang="fr-FR" sz="2000" dirty="0"/>
              <a:t>Loi n°2019-828 dite de transformation de la fonction </a:t>
            </a:r>
            <a:r>
              <a:rPr lang="fr-FR" sz="2000" dirty="0" smtClean="0"/>
              <a:t>publique</a:t>
            </a:r>
          </a:p>
          <a:p>
            <a:pPr algn="just"/>
            <a:r>
              <a:rPr lang="fr-FR" sz="2000" dirty="0"/>
              <a:t>D</a:t>
            </a:r>
            <a:r>
              <a:rPr lang="fr-FR" sz="2000" dirty="0" smtClean="0"/>
              <a:t>écret </a:t>
            </a:r>
            <a:r>
              <a:rPr lang="fr-FR" sz="2000" dirty="0"/>
              <a:t>n°2000-815 du 25 août 2000 relatif à l'aménagement et à la réduction du temps de travail dans la fonction publique de l'Etat et dans la magistrature, également applicable à la fonction publique territoriale en application de l’article 1er du décret n°2001-623 du 12 juillet 2001 pris pour l'application de l'article 7-1 de la loi n° 84-53 du 26 janvier 1984 </a:t>
            </a:r>
            <a:endParaRPr lang="fr-FR" sz="2000" dirty="0" smtClean="0"/>
          </a:p>
          <a:p>
            <a:r>
              <a:rPr lang="fr-FR" sz="2000" dirty="0" smtClean="0"/>
              <a:t>Décret n°2001-623 rendant applicable à la fonction publique territoriale le décret n°2000-815 relatif à l’aménagement  et à la réduction du temps de travail</a:t>
            </a:r>
          </a:p>
          <a:p>
            <a:r>
              <a:rPr lang="fr-FR" sz="2000" dirty="0"/>
              <a:t>Circulaire du 31 mars 2017 relative à l’application des règles en matière de temps de travail dans les trois versants de la fonction publique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9409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488373"/>
            <a:ext cx="10668000" cy="56885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Maintien possible pour les sujétions particulières 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Certains cadres d’emploi prévoient des temps de travail inférieur à 1607h, c’est le cas des professeurs d’enseignement et des policiers.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L’autorité territoriale dispose aussi de la possibilité de maintenir un temps de travail inférieur aux 1607h pour les agents si ceux-ci: 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Travaillent </a:t>
            </a:r>
            <a:r>
              <a:rPr lang="fr-FR" dirty="0"/>
              <a:t>en équipe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Effectuent des travaux insalubres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Ont des horaires atypiques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Ex. agents </a:t>
            </a:r>
            <a:r>
              <a:rPr lang="fr-FR" dirty="0"/>
              <a:t>de </a:t>
            </a:r>
            <a:r>
              <a:rPr lang="fr-FR" dirty="0" smtClean="0"/>
              <a:t>collecte des déchet, garde de personnes ou de biens…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0705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488373"/>
            <a:ext cx="10668000" cy="56885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Dans quel cas doit on prendre une délibération ?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Il conviendra de prendre une délibération dès lors que celle en vigueur dans la collectivité fait mention des jours de congés extra légaux accordés.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Il conviendra aussi de mettre en conformité l’ensemble des documents au sein de la collectivité pouvant en faire mention (règlement intérieur, charte du temps, etc…)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20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Introduction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Motivé par la nécessité de transformer la fonction publique, le législateur, au travers les dispositions de la loi de 2019, vient profondément réformer le service public</a:t>
            </a:r>
          </a:p>
          <a:p>
            <a:pPr algn="just"/>
            <a:r>
              <a:rPr lang="fr-FR" dirty="0" smtClean="0"/>
              <a:t>Le temps de travail est une des préoccupations majeures du gouvernement</a:t>
            </a:r>
          </a:p>
          <a:p>
            <a:pPr algn="just"/>
            <a:r>
              <a:rPr lang="fr-FR" dirty="0" smtClean="0"/>
              <a:t>Réforme du temps de travail motivée par: </a:t>
            </a:r>
          </a:p>
          <a:p>
            <a:pPr lvl="1" algn="just"/>
            <a:r>
              <a:rPr lang="fr-FR" dirty="0" smtClean="0"/>
              <a:t>Moderniser l’organisation du travail pour mieux s’adapter aux besoins de usagers</a:t>
            </a:r>
          </a:p>
          <a:p>
            <a:pPr lvl="1" algn="just"/>
            <a:r>
              <a:rPr lang="fr-FR" dirty="0" smtClean="0"/>
              <a:t>Garantir plus d’équité entre FP</a:t>
            </a:r>
          </a:p>
          <a:p>
            <a:pPr lvl="1" algn="just"/>
            <a:r>
              <a:rPr lang="fr-FR" dirty="0" smtClean="0"/>
              <a:t>Assurer un meilleur suivi du temps de travail / plus de transparence</a:t>
            </a:r>
          </a:p>
          <a:p>
            <a:pPr lvl="1"/>
            <a:r>
              <a:rPr lang="fr-FR" dirty="0" smtClean="0"/>
              <a:t>S’aligner sur le secteur privé</a:t>
            </a:r>
          </a:p>
        </p:txBody>
      </p:sp>
    </p:spTree>
    <p:extLst>
      <p:ext uri="{BB962C8B-B14F-4D97-AF65-F5344CB8AC3E}">
        <p14:creationId xmlns:p14="http://schemas.microsoft.com/office/powerpoint/2010/main" val="15774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3901" y="1326862"/>
            <a:ext cx="10515600" cy="442970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Le temps de travail est une notion complexe, sa composition multiple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Travail </a:t>
            </a:r>
            <a:r>
              <a:rPr lang="fr-FR" dirty="0"/>
              <a:t>effectif/astreinte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Congé/asa/</a:t>
            </a:r>
            <a:r>
              <a:rPr lang="fr-FR" dirty="0" err="1" smtClean="0"/>
              <a:t>rtt</a:t>
            </a:r>
            <a:endParaRPr lang="fr-FR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Temps complet/non complet/temps partiel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Heures supplémentaire/complémentaires</a:t>
            </a: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Le décret n°2000-815 défini le temps de travail effectif comme </a:t>
            </a:r>
            <a:r>
              <a:rPr lang="fr-FR" i="1" dirty="0" smtClean="0"/>
              <a:t>«</a:t>
            </a:r>
            <a:r>
              <a:rPr lang="fr-FR" i="1" dirty="0"/>
              <a:t> le temps pendant lequel les agents sont à la disposition de leur employeur et doivent se conformer à ses directives sans pouvoir vaquer librement à leurs occupations ».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0149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46809"/>
            <a:ext cx="10515600" cy="57301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 marL="514350" indent="-514350" algn="ctr">
              <a:buAutoNum type="arabicPeriod"/>
            </a:pPr>
            <a:r>
              <a:rPr lang="fr-FR" b="1" dirty="0" smtClean="0"/>
              <a:t>La durée du travail dans la fonction publique territoriale</a:t>
            </a:r>
          </a:p>
          <a:p>
            <a:pPr marL="0" indent="0" algn="ctr">
              <a:buNone/>
            </a:pPr>
            <a:endParaRPr lang="fr-FR" dirty="0" smtClean="0"/>
          </a:p>
          <a:p>
            <a:pPr marL="971550" lvl="1" indent="-514350">
              <a:buAutoNum type="arabicPeriod"/>
            </a:pPr>
            <a:r>
              <a:rPr lang="fr-FR" dirty="0"/>
              <a:t>La durée quotidienne du travail </a:t>
            </a:r>
          </a:p>
          <a:p>
            <a:pPr marL="971550" lvl="1" indent="-514350">
              <a:buAutoNum type="arabicPeriod"/>
            </a:pPr>
            <a:r>
              <a:rPr lang="fr-FR" dirty="0"/>
              <a:t>La durée hebdomadaire du travail </a:t>
            </a:r>
          </a:p>
          <a:p>
            <a:pPr marL="971550" lvl="1" indent="-514350">
              <a:buAutoNum type="arabicPeriod"/>
            </a:pPr>
            <a:r>
              <a:rPr lang="fr-FR" dirty="0"/>
              <a:t>Les possibilité de dérogation</a:t>
            </a:r>
          </a:p>
          <a:p>
            <a:pPr marL="971550" lvl="1" indent="-514350">
              <a:buAutoNum type="arabicPeriod"/>
            </a:pPr>
            <a:r>
              <a:rPr lang="fr-FR" dirty="0"/>
              <a:t>Les aménagements du temps de travail </a:t>
            </a:r>
          </a:p>
          <a:p>
            <a:pPr marL="1428750" lvl="2" indent="-514350">
              <a:buAutoNum type="arabicPeriod"/>
            </a:pPr>
            <a:r>
              <a:rPr lang="fr-FR" dirty="0"/>
              <a:t>Le temps partiel </a:t>
            </a:r>
          </a:p>
          <a:p>
            <a:pPr marL="1428750" lvl="2" indent="-514350">
              <a:buAutoNum type="arabicPeriod"/>
            </a:pPr>
            <a:r>
              <a:rPr lang="fr-FR" dirty="0"/>
              <a:t>L’annualisation</a:t>
            </a:r>
          </a:p>
          <a:p>
            <a:pPr marL="0" indent="0" algn="ctr">
              <a:buNone/>
            </a:pPr>
            <a:endParaRPr lang="fr-FR" dirty="0" smtClean="0"/>
          </a:p>
          <a:p>
            <a:pPr marL="514350" indent="-514350" algn="ctr">
              <a:buAutoNum type="arabicPeriod"/>
            </a:pPr>
            <a:r>
              <a:rPr lang="fr-FR" b="1" dirty="0" smtClean="0"/>
              <a:t>L’obligation de conformité aux 1607 heures annuelles</a:t>
            </a:r>
          </a:p>
          <a:p>
            <a:pPr marL="0" indent="0" algn="ctr">
              <a:buNone/>
            </a:pPr>
            <a:endParaRPr lang="fr-FR" b="1" dirty="0" smtClean="0"/>
          </a:p>
          <a:p>
            <a:pPr marL="971550" lvl="1" indent="-514350">
              <a:buAutoNum type="arabicPeriod"/>
            </a:pPr>
            <a:r>
              <a:rPr lang="fr-FR" dirty="0" smtClean="0"/>
              <a:t>Méthode de calcul</a:t>
            </a:r>
          </a:p>
          <a:p>
            <a:pPr marL="971550" lvl="1" indent="-514350">
              <a:buAutoNum type="arabicPeriod"/>
            </a:pPr>
            <a:r>
              <a:rPr lang="fr-FR" dirty="0" smtClean="0"/>
              <a:t>Principe</a:t>
            </a:r>
          </a:p>
          <a:p>
            <a:pPr marL="971550" lvl="1" indent="-514350">
              <a:buAutoNum type="arabicPeriod"/>
            </a:pPr>
            <a:r>
              <a:rPr lang="fr-FR" dirty="0" smtClean="0"/>
              <a:t>Fin des régimes dérogatoires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989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7527" y="3875809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Fondement juridique l’article 3 du décret n°2000-815. 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16517"/>
              </p:ext>
            </p:extLst>
          </p:nvPr>
        </p:nvGraphicFramePr>
        <p:xfrm>
          <a:off x="997527" y="1132609"/>
          <a:ext cx="10058400" cy="244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441864">
                <a:tc>
                  <a:txBody>
                    <a:bodyPr/>
                    <a:lstStyle/>
                    <a:p>
                      <a:pPr algn="ctr"/>
                      <a:endParaRPr lang="fr-FR" sz="4000" b="1" dirty="0" smtClean="0"/>
                    </a:p>
                    <a:p>
                      <a:pPr algn="ctr"/>
                      <a:r>
                        <a:rPr lang="fr-FR" sz="4000" b="1" dirty="0" smtClean="0"/>
                        <a:t>La durée du travail dans la fonction publique territoriale</a:t>
                      </a:r>
                      <a:endParaRPr lang="fr-FR" sz="4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25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06581"/>
            <a:ext cx="10515600" cy="896799"/>
          </a:xfrm>
        </p:spPr>
        <p:txBody>
          <a:bodyPr>
            <a:normAutofit fontScale="90000"/>
          </a:bodyPr>
          <a:lstStyle/>
          <a:p>
            <a:r>
              <a:rPr lang="fr-FR" sz="4900" b="1" dirty="0" smtClean="0"/>
              <a:t>La durée quotidienne du travail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4890938"/>
          </a:xfrm>
        </p:spPr>
        <p:txBody>
          <a:bodyPr>
            <a:normAutofit lnSpcReduction="10000"/>
          </a:bodyPr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Elle ne peut en principe excéder 10 heures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L’amplitude, c’est-à-dire le temps écoulé entre l’arrivée le matin et le départ le soir, ne peut être </a:t>
            </a:r>
            <a:r>
              <a:rPr lang="fr-FR" dirty="0" smtClean="0"/>
              <a:t>supérieure </a:t>
            </a:r>
            <a:r>
              <a:rPr lang="fr-FR" dirty="0" smtClean="0"/>
              <a:t>à 12 heures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repos quotidien doit être au moins égal à 11 heures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temps de travail ne peut atteindre 6 heures sans que les agents ne bénéficient d’une pause au moins égale à 20 minutes, différente de la pause méridienne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5738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durée hebdomadaire du travail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187821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La base légale d’un emploi à temps complet ne peut être inférieure à 35 heures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Elle ne peut excéder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48 heures au cours d’une même semaine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44 heures en moyenne sur 12 semaines consécutives</a:t>
            </a:r>
          </a:p>
          <a:p>
            <a:pPr marL="457200" lvl="1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repos hebdomadaire ne peut être inférieur à 35 heures consécutives</a:t>
            </a:r>
          </a:p>
        </p:txBody>
      </p:sp>
    </p:spTree>
    <p:extLst>
      <p:ext uri="{BB962C8B-B14F-4D97-AF65-F5344CB8AC3E}">
        <p14:creationId xmlns:p14="http://schemas.microsoft.com/office/powerpoint/2010/main" val="135742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possibilités de dérogations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L’autorité territoriale peut prévoir par délibération la possibilité d’un temps de travail supérieur à 35heures par semaine qui donnera lieu à l’octroi de RTT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Certains cadres d’emploi disposent d’un temps de travail hebdomadaire inférieur à 35h compte tenu de la nature de leur mission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Travail en équipe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Travail insalubre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Horaire atypique</a:t>
            </a:r>
          </a:p>
          <a:p>
            <a:pPr marL="457200" lvl="1" indent="0" algn="just">
              <a:buNone/>
            </a:pPr>
            <a:endParaRPr lang="fr-FR" dirty="0"/>
          </a:p>
          <a:p>
            <a:pPr marL="457200" lvl="1" indent="0" algn="just">
              <a:buNone/>
            </a:pPr>
            <a:r>
              <a:rPr lang="fr-FR" dirty="0" smtClean="0"/>
              <a:t>-&gt; exemple: policier, professeur d’enseignement, agents de collecte…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921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1231</Words>
  <Application>Microsoft Office PowerPoint</Application>
  <PresentationFormat>Grand écran</PresentationFormat>
  <Paragraphs>165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Thème Office</vt:lpstr>
      <vt:lpstr>Présentation PowerPoint</vt:lpstr>
      <vt:lpstr>Sources juridiques</vt:lpstr>
      <vt:lpstr>Introduction </vt:lpstr>
      <vt:lpstr>Présentation PowerPoint</vt:lpstr>
      <vt:lpstr>Présentation PowerPoint</vt:lpstr>
      <vt:lpstr>Présentation PowerPoint</vt:lpstr>
      <vt:lpstr>La durée quotidienne du travail </vt:lpstr>
      <vt:lpstr>La durée hebdomadaire du travail</vt:lpstr>
      <vt:lpstr>Les possibilités de dérogations</vt:lpstr>
      <vt:lpstr>Présentation PowerPoint</vt:lpstr>
      <vt:lpstr>La distinction entre heures complémentaires et les heures supplémentaires</vt:lpstr>
      <vt:lpstr>L’indemnisation des heures complémentaires et supplémentaires décret n°2002-60 et n°2020-592</vt:lpstr>
      <vt:lpstr>Les aménagements du temps de travail</vt:lpstr>
      <vt:lpstr>Présentation PowerPoint</vt:lpstr>
      <vt:lpstr>La fin des régimes dérogatoires</vt:lpstr>
      <vt:lpstr>1607h : le principe</vt:lpstr>
      <vt:lpstr>1607 heures: la méthode de calcul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Gabrielle Negroni</dc:creator>
  <cp:lastModifiedBy>Nathalie Arioli</cp:lastModifiedBy>
  <cp:revision>36</cp:revision>
  <dcterms:created xsi:type="dcterms:W3CDTF">2021-03-08T14:32:50Z</dcterms:created>
  <dcterms:modified xsi:type="dcterms:W3CDTF">2021-05-12T09:20:45Z</dcterms:modified>
</cp:coreProperties>
</file>