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49"/>
  </p:notesMasterIdLst>
  <p:sldIdLst>
    <p:sldId id="310" r:id="rId2"/>
    <p:sldId id="287" r:id="rId3"/>
    <p:sldId id="292" r:id="rId4"/>
    <p:sldId id="351" r:id="rId5"/>
    <p:sldId id="378" r:id="rId6"/>
    <p:sldId id="379" r:id="rId7"/>
    <p:sldId id="353" r:id="rId8"/>
    <p:sldId id="354" r:id="rId9"/>
    <p:sldId id="355" r:id="rId10"/>
    <p:sldId id="356" r:id="rId11"/>
    <p:sldId id="357" r:id="rId12"/>
    <p:sldId id="380" r:id="rId13"/>
    <p:sldId id="381" r:id="rId14"/>
    <p:sldId id="358" r:id="rId15"/>
    <p:sldId id="359" r:id="rId16"/>
    <p:sldId id="360" r:id="rId17"/>
    <p:sldId id="361" r:id="rId18"/>
    <p:sldId id="362" r:id="rId19"/>
    <p:sldId id="363" r:id="rId20"/>
    <p:sldId id="364" r:id="rId21"/>
    <p:sldId id="365" r:id="rId22"/>
    <p:sldId id="366" r:id="rId23"/>
    <p:sldId id="367" r:id="rId24"/>
    <p:sldId id="368" r:id="rId25"/>
    <p:sldId id="369" r:id="rId26"/>
    <p:sldId id="370" r:id="rId27"/>
    <p:sldId id="371" r:id="rId28"/>
    <p:sldId id="372" r:id="rId29"/>
    <p:sldId id="373" r:id="rId30"/>
    <p:sldId id="374" r:id="rId31"/>
    <p:sldId id="375" r:id="rId32"/>
    <p:sldId id="382" r:id="rId33"/>
    <p:sldId id="383" r:id="rId34"/>
    <p:sldId id="376" r:id="rId35"/>
    <p:sldId id="384" r:id="rId36"/>
    <p:sldId id="385" r:id="rId37"/>
    <p:sldId id="386" r:id="rId38"/>
    <p:sldId id="387" r:id="rId39"/>
    <p:sldId id="388" r:id="rId40"/>
    <p:sldId id="389" r:id="rId41"/>
    <p:sldId id="352" r:id="rId42"/>
    <p:sldId id="377" r:id="rId43"/>
    <p:sldId id="394" r:id="rId44"/>
    <p:sldId id="391" r:id="rId45"/>
    <p:sldId id="392" r:id="rId46"/>
    <p:sldId id="393" r:id="rId47"/>
    <p:sldId id="350" r:id="rId48"/>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9FB1"/>
    <a:srgbClr val="FF9933"/>
    <a:srgbClr val="9A5E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7" d="100"/>
          <a:sy n="77" d="100"/>
        </p:scale>
        <p:origin x="114" y="5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6400" cy="49839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49688" y="1"/>
            <a:ext cx="2946400" cy="498395"/>
          </a:xfrm>
          <a:prstGeom prst="rect">
            <a:avLst/>
          </a:prstGeom>
        </p:spPr>
        <p:txBody>
          <a:bodyPr vert="horz" lIns="91440" tIns="45720" rIns="91440" bIns="45720" rtlCol="0"/>
          <a:lstStyle>
            <a:lvl1pPr algn="r">
              <a:defRPr sz="1200"/>
            </a:lvl1pPr>
          </a:lstStyle>
          <a:p>
            <a:fld id="{E17508E8-4EE4-405D-98D2-A633EE9C8FD3}" type="datetimeFigureOut">
              <a:rPr lang="fr-FR" smtClean="0"/>
              <a:t>11/04/2022</a:t>
            </a:fld>
            <a:endParaRPr lang="fr-FR" dirty="0"/>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450" y="4777612"/>
            <a:ext cx="5438775" cy="3907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243"/>
            <a:ext cx="2946400" cy="498395"/>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49688" y="9428243"/>
            <a:ext cx="2946400" cy="498395"/>
          </a:xfrm>
          <a:prstGeom prst="rect">
            <a:avLst/>
          </a:prstGeom>
        </p:spPr>
        <p:txBody>
          <a:bodyPr vert="horz" lIns="91440" tIns="45720" rIns="91440" bIns="45720" rtlCol="0" anchor="b"/>
          <a:lstStyle>
            <a:lvl1pPr algn="r">
              <a:defRPr sz="1200"/>
            </a:lvl1pPr>
          </a:lstStyle>
          <a:p>
            <a:fld id="{5F5763DB-F910-4CFE-845E-6D71E42E2631}" type="slidenum">
              <a:rPr lang="fr-FR" smtClean="0"/>
              <a:t>‹N°›</a:t>
            </a:fld>
            <a:endParaRPr lang="fr-FR" dirty="0"/>
          </a:p>
        </p:txBody>
      </p:sp>
    </p:spTree>
    <p:extLst>
      <p:ext uri="{BB962C8B-B14F-4D97-AF65-F5344CB8AC3E}">
        <p14:creationId xmlns:p14="http://schemas.microsoft.com/office/powerpoint/2010/main" val="3815436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F5763DB-F910-4CFE-845E-6D71E42E2631}" type="slidenum">
              <a:rPr lang="fr-FR" smtClean="0"/>
              <a:t>1</a:t>
            </a:fld>
            <a:endParaRPr lang="fr-FR" dirty="0"/>
          </a:p>
        </p:txBody>
      </p:sp>
    </p:spTree>
    <p:extLst>
      <p:ext uri="{BB962C8B-B14F-4D97-AF65-F5344CB8AC3E}">
        <p14:creationId xmlns:p14="http://schemas.microsoft.com/office/powerpoint/2010/main" val="893117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F5763DB-F910-4CFE-845E-6D71E42E2631}" type="slidenum">
              <a:rPr lang="fr-FR" smtClean="0"/>
              <a:t>2</a:t>
            </a:fld>
            <a:endParaRPr lang="fr-FR" dirty="0"/>
          </a:p>
        </p:txBody>
      </p:sp>
    </p:spTree>
    <p:extLst>
      <p:ext uri="{BB962C8B-B14F-4D97-AF65-F5344CB8AC3E}">
        <p14:creationId xmlns:p14="http://schemas.microsoft.com/office/powerpoint/2010/main" val="3776273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F5763DB-F910-4CFE-845E-6D71E42E2631}" type="slidenum">
              <a:rPr lang="fr-FR" smtClean="0"/>
              <a:t>3</a:t>
            </a:fld>
            <a:endParaRPr lang="fr-FR" dirty="0"/>
          </a:p>
        </p:txBody>
      </p:sp>
    </p:spTree>
    <p:extLst>
      <p:ext uri="{BB962C8B-B14F-4D97-AF65-F5344CB8AC3E}">
        <p14:creationId xmlns:p14="http://schemas.microsoft.com/office/powerpoint/2010/main" val="3700439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5763DB-F910-4CFE-845E-6D71E42E2631}"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6571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4158677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7004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34450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2382402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73782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2238703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39205077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4127296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194845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4101898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2205954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808780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2967373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3979610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D301FC82-85E0-4AA0-B963-6342D753528B}" type="datetimeFigureOut">
              <a:rPr lang="fr-FR" smtClean="0"/>
              <a:t>11/04/2022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FC7C0B97-1230-46BE-B47C-84B21E74EA40}" type="slidenum">
              <a:rPr lang="fr-FR" smtClean="0"/>
              <a:t>‹N°›</a:t>
            </a:fld>
            <a:endParaRPr lang="fr-FR" dirty="0"/>
          </a:p>
        </p:txBody>
      </p:sp>
    </p:spTree>
    <p:extLst>
      <p:ext uri="{BB962C8B-B14F-4D97-AF65-F5344CB8AC3E}">
        <p14:creationId xmlns:p14="http://schemas.microsoft.com/office/powerpoint/2010/main" val="763837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FC7C0B97-1230-46BE-B47C-84B21E74EA40}" type="slidenum">
              <a:rPr lang="fr-FR" smtClean="0"/>
              <a:t>‹N°›</a:t>
            </a:fld>
            <a:endParaRPr lang="fr-FR" dirty="0"/>
          </a:p>
        </p:txBody>
      </p:sp>
      <p:sp>
        <p:nvSpPr>
          <p:cNvPr id="5" name="Date Placeholder 4"/>
          <p:cNvSpPr>
            <a:spLocks noGrp="1"/>
          </p:cNvSpPr>
          <p:nvPr>
            <p:ph type="dt" sz="half" idx="10"/>
          </p:nvPr>
        </p:nvSpPr>
        <p:spPr/>
        <p:txBody>
          <a:bodyPr/>
          <a:lstStyle/>
          <a:p>
            <a:fld id="{D301FC82-85E0-4AA0-B963-6342D753528B}" type="datetimeFigureOut">
              <a:rPr lang="fr-FR" smtClean="0"/>
              <a:t>11/04/2022</a:t>
            </a:fld>
            <a:endParaRPr lang="fr-FR" dirty="0"/>
          </a:p>
        </p:txBody>
      </p:sp>
    </p:spTree>
    <p:extLst>
      <p:ext uri="{BB962C8B-B14F-4D97-AF65-F5344CB8AC3E}">
        <p14:creationId xmlns:p14="http://schemas.microsoft.com/office/powerpoint/2010/main" val="293091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1FC82-85E0-4AA0-B963-6342D753528B}" type="datetimeFigureOut">
              <a:rPr lang="fr-FR" smtClean="0"/>
              <a:t>11/04/2022</a:t>
            </a:fld>
            <a:endParaRPr lang="fr-FR"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C7C0B97-1230-46BE-B47C-84B21E74EA40}" type="slidenum">
              <a:rPr lang="fr-FR" smtClean="0"/>
              <a:t>‹N°›</a:t>
            </a:fld>
            <a:endParaRPr lang="fr-FR" dirty="0"/>
          </a:p>
        </p:txBody>
      </p:sp>
    </p:spTree>
    <p:extLst>
      <p:ext uri="{BB962C8B-B14F-4D97-AF65-F5344CB8AC3E}">
        <p14:creationId xmlns:p14="http://schemas.microsoft.com/office/powerpoint/2010/main" val="1637568372"/>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image" Target="../media/image2.png"/><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mailto:ct-chsct@cdg30.fr"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6858000"/>
          </a:xfrm>
          <a:prstGeom prst="rect">
            <a:avLst/>
          </a:prstGeom>
          <a:gradFill>
            <a:gsLst>
              <a:gs pos="0">
                <a:schemeClr val="accent1">
                  <a:lumMod val="5000"/>
                  <a:lumOff val="95000"/>
                </a:schemeClr>
              </a:gs>
              <a:gs pos="28000">
                <a:schemeClr val="accent1">
                  <a:lumMod val="45000"/>
                  <a:lumOff val="55000"/>
                </a:schemeClr>
              </a:gs>
              <a:gs pos="58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654" y="1916279"/>
            <a:ext cx="11153032" cy="5026667"/>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042" y="84946"/>
            <a:ext cx="5203245" cy="1560974"/>
          </a:xfrm>
          <a:prstGeom prst="rect">
            <a:avLst/>
          </a:prstGeom>
        </p:spPr>
      </p:pic>
    </p:spTree>
    <p:extLst>
      <p:ext uri="{BB962C8B-B14F-4D97-AF65-F5344CB8AC3E}">
        <p14:creationId xmlns:p14="http://schemas.microsoft.com/office/powerpoint/2010/main" val="2715387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collège </a:t>
            </a:r>
            <a:r>
              <a:rPr lang="fr-FR" dirty="0"/>
              <a:t>des représentants du personnel </a:t>
            </a:r>
          </a:p>
        </p:txBody>
      </p:sp>
      <p:sp>
        <p:nvSpPr>
          <p:cNvPr id="3" name="Espace réservé du contenu 2"/>
          <p:cNvSpPr>
            <a:spLocks noGrp="1"/>
          </p:cNvSpPr>
          <p:nvPr>
            <p:ph idx="1"/>
          </p:nvPr>
        </p:nvSpPr>
        <p:spPr>
          <a:xfrm>
            <a:off x="677334" y="1930400"/>
            <a:ext cx="8596668" cy="4313989"/>
          </a:xfrm>
        </p:spPr>
        <p:txBody>
          <a:bodyPr/>
          <a:lstStyle/>
          <a:p>
            <a:pPr marL="0" indent="0" algn="just">
              <a:spcBef>
                <a:spcPts val="0"/>
              </a:spcBef>
              <a:buNone/>
            </a:pPr>
            <a:r>
              <a:rPr lang="fr-FR" sz="1600" dirty="0" smtClean="0"/>
              <a:t>Le </a:t>
            </a:r>
            <a:r>
              <a:rPr lang="fr-FR" sz="1600" dirty="0"/>
              <a:t>nombre de représentants du personnel est fixé par l’organe délibérant de la collectivité ou de l’établissement auprès duquel est placé le CST, au moins six mois avant la date du scrutin. </a:t>
            </a:r>
          </a:p>
          <a:p>
            <a:pPr marL="0" indent="0" algn="just">
              <a:spcBef>
                <a:spcPts val="0"/>
              </a:spcBef>
              <a:buNone/>
            </a:pPr>
            <a:endParaRPr lang="fr-FR" sz="1600" dirty="0"/>
          </a:p>
          <a:p>
            <a:pPr marL="0" indent="0" algn="just">
              <a:spcBef>
                <a:spcPts val="0"/>
              </a:spcBef>
              <a:buNone/>
            </a:pPr>
            <a:r>
              <a:rPr lang="fr-FR" sz="1600" dirty="0"/>
              <a:t>L’organe délibérant doit au préalable avoir consulté les organisations syndicales représentées au comité ou, à défaut, les syndicats ou sections syndicales qui ont transmis à l’autorité territoriale leur statut et la liste de </a:t>
            </a:r>
            <a:r>
              <a:rPr lang="fr-FR" sz="1600" dirty="0" smtClean="0"/>
              <a:t>leurs responsables.</a:t>
            </a:r>
          </a:p>
          <a:p>
            <a:pPr marL="0" indent="0" algn="just">
              <a:spcBef>
                <a:spcPts val="0"/>
              </a:spcBef>
              <a:buNone/>
            </a:pPr>
            <a:endParaRPr lang="fr-FR" sz="1600" dirty="0"/>
          </a:p>
        </p:txBody>
      </p:sp>
      <p:graphicFrame>
        <p:nvGraphicFramePr>
          <p:cNvPr id="4" name="Tableau 3"/>
          <p:cNvGraphicFramePr>
            <a:graphicFrameLocks noGrp="1"/>
          </p:cNvGraphicFramePr>
          <p:nvPr>
            <p:extLst>
              <p:ext uri="{D42A27DB-BD31-4B8C-83A1-F6EECF244321}">
                <p14:modId xmlns:p14="http://schemas.microsoft.com/office/powerpoint/2010/main" val="2274759208"/>
              </p:ext>
            </p:extLst>
          </p:nvPr>
        </p:nvGraphicFramePr>
        <p:xfrm>
          <a:off x="773587" y="3882817"/>
          <a:ext cx="8128000" cy="20624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18108300"/>
                    </a:ext>
                  </a:extLst>
                </a:gridCol>
                <a:gridCol w="4064000">
                  <a:extLst>
                    <a:ext uri="{9D8B030D-6E8A-4147-A177-3AD203B41FA5}">
                      <a16:colId xmlns:a16="http://schemas.microsoft.com/office/drawing/2014/main" val="4255694462"/>
                    </a:ext>
                  </a:extLst>
                </a:gridCol>
              </a:tblGrid>
              <a:tr h="370840">
                <a:tc>
                  <a:txBody>
                    <a:bodyPr/>
                    <a:lstStyle/>
                    <a:p>
                      <a:pPr algn="ctr"/>
                      <a:r>
                        <a:rPr lang="fr-FR" sz="1600" dirty="0" smtClean="0"/>
                        <a:t>Effectif des agents relevant du CST</a:t>
                      </a:r>
                      <a:endParaRPr lang="fr-FR" sz="1600" dirty="0"/>
                    </a:p>
                  </a:txBody>
                  <a:tcPr anchor="ctr"/>
                </a:tc>
                <a:tc>
                  <a:txBody>
                    <a:bodyPr/>
                    <a:lstStyle/>
                    <a:p>
                      <a:pPr algn="ctr"/>
                      <a:r>
                        <a:rPr lang="fr-FR" sz="1600" dirty="0" smtClean="0"/>
                        <a:t>Nombre de représentants</a:t>
                      </a:r>
                      <a:r>
                        <a:rPr lang="fr-FR" sz="1600" baseline="0" dirty="0" smtClean="0"/>
                        <a:t> titulaires du personnel</a:t>
                      </a:r>
                      <a:endParaRPr lang="fr-FR" sz="1600" dirty="0"/>
                    </a:p>
                  </a:txBody>
                  <a:tcPr anchor="ctr"/>
                </a:tc>
                <a:extLst>
                  <a:ext uri="{0D108BD9-81ED-4DB2-BD59-A6C34878D82A}">
                    <a16:rowId xmlns:a16="http://schemas.microsoft.com/office/drawing/2014/main" val="3315965189"/>
                  </a:ext>
                </a:extLst>
              </a:tr>
              <a:tr h="370840">
                <a:tc>
                  <a:txBody>
                    <a:bodyPr/>
                    <a:lstStyle/>
                    <a:p>
                      <a:pPr algn="ctr"/>
                      <a:r>
                        <a:rPr lang="fr-FR" sz="1600" dirty="0" smtClean="0"/>
                        <a:t>50 à 199</a:t>
                      </a:r>
                      <a:endParaRPr lang="fr-FR" sz="1600" dirty="0"/>
                    </a:p>
                  </a:txBody>
                  <a:tcPr anchor="ctr"/>
                </a:tc>
                <a:tc>
                  <a:txBody>
                    <a:bodyPr/>
                    <a:lstStyle/>
                    <a:p>
                      <a:pPr algn="ctr"/>
                      <a:r>
                        <a:rPr lang="fr-FR" sz="1600" dirty="0" smtClean="0"/>
                        <a:t>De 3 à 5</a:t>
                      </a:r>
                      <a:endParaRPr lang="fr-FR" sz="1600" dirty="0"/>
                    </a:p>
                  </a:txBody>
                  <a:tcPr anchor="ctr"/>
                </a:tc>
                <a:extLst>
                  <a:ext uri="{0D108BD9-81ED-4DB2-BD59-A6C34878D82A}">
                    <a16:rowId xmlns:a16="http://schemas.microsoft.com/office/drawing/2014/main" val="357830042"/>
                  </a:ext>
                </a:extLst>
              </a:tr>
              <a:tr h="370840">
                <a:tc>
                  <a:txBody>
                    <a:bodyPr/>
                    <a:lstStyle/>
                    <a:p>
                      <a:pPr algn="ctr"/>
                      <a:r>
                        <a:rPr lang="fr-FR" sz="1600" dirty="0" smtClean="0"/>
                        <a:t>200 à 999</a:t>
                      </a:r>
                      <a:endParaRPr lang="fr-FR" sz="1600" dirty="0"/>
                    </a:p>
                  </a:txBody>
                  <a:tcPr anchor="ctr"/>
                </a:tc>
                <a:tc>
                  <a:txBody>
                    <a:bodyPr/>
                    <a:lstStyle/>
                    <a:p>
                      <a:pPr algn="ctr"/>
                      <a:r>
                        <a:rPr lang="fr-FR" sz="1600" dirty="0" smtClean="0"/>
                        <a:t>De 4 à 6</a:t>
                      </a:r>
                      <a:endParaRPr lang="fr-FR" sz="1600" dirty="0"/>
                    </a:p>
                  </a:txBody>
                  <a:tcPr anchor="ctr"/>
                </a:tc>
                <a:extLst>
                  <a:ext uri="{0D108BD9-81ED-4DB2-BD59-A6C34878D82A}">
                    <a16:rowId xmlns:a16="http://schemas.microsoft.com/office/drawing/2014/main" val="3950424647"/>
                  </a:ext>
                </a:extLst>
              </a:tr>
              <a:tr h="370840">
                <a:tc>
                  <a:txBody>
                    <a:bodyPr/>
                    <a:lstStyle/>
                    <a:p>
                      <a:pPr algn="ctr"/>
                      <a:r>
                        <a:rPr lang="fr-FR" sz="1600" dirty="0" smtClean="0"/>
                        <a:t>1 000 à 1 999</a:t>
                      </a:r>
                      <a:endParaRPr lang="fr-FR" sz="1600" dirty="0"/>
                    </a:p>
                  </a:txBody>
                  <a:tcPr anchor="ctr"/>
                </a:tc>
                <a:tc>
                  <a:txBody>
                    <a:bodyPr/>
                    <a:lstStyle/>
                    <a:p>
                      <a:pPr algn="ctr"/>
                      <a:r>
                        <a:rPr lang="fr-FR" sz="1600" dirty="0" smtClean="0"/>
                        <a:t>De 5 à 8</a:t>
                      </a:r>
                      <a:endParaRPr lang="fr-FR" sz="1600" dirty="0"/>
                    </a:p>
                  </a:txBody>
                  <a:tcPr anchor="ctr"/>
                </a:tc>
                <a:extLst>
                  <a:ext uri="{0D108BD9-81ED-4DB2-BD59-A6C34878D82A}">
                    <a16:rowId xmlns:a16="http://schemas.microsoft.com/office/drawing/2014/main" val="2678979868"/>
                  </a:ext>
                </a:extLst>
              </a:tr>
              <a:tr h="370840">
                <a:tc>
                  <a:txBody>
                    <a:bodyPr/>
                    <a:lstStyle/>
                    <a:p>
                      <a:pPr algn="ctr"/>
                      <a:r>
                        <a:rPr lang="fr-FR" sz="1600" dirty="0" smtClean="0"/>
                        <a:t>2 000 et +</a:t>
                      </a:r>
                      <a:endParaRPr lang="fr-FR" sz="1600" dirty="0"/>
                    </a:p>
                  </a:txBody>
                  <a:tcPr anchor="ctr"/>
                </a:tc>
                <a:tc>
                  <a:txBody>
                    <a:bodyPr/>
                    <a:lstStyle/>
                    <a:p>
                      <a:pPr algn="ctr"/>
                      <a:r>
                        <a:rPr lang="fr-FR" sz="1600" dirty="0" smtClean="0"/>
                        <a:t>De 7 à 15</a:t>
                      </a:r>
                      <a:endParaRPr lang="fr-FR" sz="1600" dirty="0"/>
                    </a:p>
                  </a:txBody>
                  <a:tcPr anchor="ctr"/>
                </a:tc>
                <a:extLst>
                  <a:ext uri="{0D108BD9-81ED-4DB2-BD59-A6C34878D82A}">
                    <a16:rowId xmlns:a16="http://schemas.microsoft.com/office/drawing/2014/main" val="746450392"/>
                  </a:ext>
                </a:extLst>
              </a:tr>
            </a:tbl>
          </a:graphicData>
        </a:graphic>
      </p:graphicFrame>
    </p:spTree>
    <p:extLst>
      <p:ext uri="{BB962C8B-B14F-4D97-AF65-F5344CB8AC3E}">
        <p14:creationId xmlns:p14="http://schemas.microsoft.com/office/powerpoint/2010/main" val="30571022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9073336" cy="1320800"/>
          </a:xfrm>
        </p:spPr>
        <p:txBody>
          <a:bodyPr/>
          <a:lstStyle/>
          <a:p>
            <a:r>
              <a:rPr lang="fr-FR" dirty="0" smtClean="0"/>
              <a:t>Le remplacement </a:t>
            </a:r>
            <a:r>
              <a:rPr lang="fr-FR" dirty="0"/>
              <a:t>des membres représentant du personnel </a:t>
            </a:r>
          </a:p>
        </p:txBody>
      </p:sp>
      <p:sp>
        <p:nvSpPr>
          <p:cNvPr id="3" name="Espace réservé du contenu 2"/>
          <p:cNvSpPr>
            <a:spLocks noGrp="1"/>
          </p:cNvSpPr>
          <p:nvPr>
            <p:ph idx="1"/>
          </p:nvPr>
        </p:nvSpPr>
        <p:spPr/>
        <p:txBody>
          <a:bodyPr>
            <a:normAutofit/>
          </a:bodyPr>
          <a:lstStyle/>
          <a:p>
            <a:pPr marL="0" indent="0">
              <a:buNone/>
            </a:pPr>
            <a:endParaRPr lang="fr-FR" sz="1600" dirty="0" smtClean="0"/>
          </a:p>
          <a:p>
            <a:pPr marL="0" lvl="1" algn="just">
              <a:spcBef>
                <a:spcPts val="0"/>
              </a:spcBef>
              <a:buFont typeface="Wingdings" panose="05000000000000000000" pitchFamily="2" charset="2"/>
              <a:buChar char="Ø"/>
            </a:pPr>
            <a:r>
              <a:rPr lang="fr-FR" dirty="0" smtClean="0"/>
              <a:t>Démissionne de leur mandant ;</a:t>
            </a:r>
          </a:p>
          <a:p>
            <a:pPr marL="0" lvl="1" algn="just">
              <a:spcBef>
                <a:spcPts val="0"/>
              </a:spcBef>
              <a:buFont typeface="Wingdings" panose="05000000000000000000" pitchFamily="2" charset="2"/>
              <a:buChar char="Ø"/>
            </a:pPr>
            <a:r>
              <a:rPr lang="fr-FR" dirty="0" smtClean="0"/>
              <a:t>Ne remplissent plus les conditions pour être électeurs ;</a:t>
            </a:r>
          </a:p>
          <a:p>
            <a:pPr marL="0" lvl="1" algn="just">
              <a:spcBef>
                <a:spcPts val="0"/>
              </a:spcBef>
              <a:buFont typeface="Wingdings" panose="05000000000000000000" pitchFamily="2" charset="2"/>
              <a:buChar char="Ø"/>
            </a:pPr>
            <a:r>
              <a:rPr lang="fr-FR" dirty="0" smtClean="0"/>
              <a:t>Ne remplissent plus les conditions pour être éligibles</a:t>
            </a:r>
          </a:p>
          <a:p>
            <a:pPr marL="0" lvl="1" algn="just">
              <a:spcBef>
                <a:spcPts val="0"/>
              </a:spcBef>
              <a:buFont typeface="Wingdings" panose="05000000000000000000" pitchFamily="2" charset="2"/>
              <a:buChar char="Ø"/>
            </a:pPr>
            <a:endParaRPr lang="fr-FR" dirty="0"/>
          </a:p>
          <a:p>
            <a:pPr marL="0" lvl="1" indent="0" algn="just">
              <a:spcBef>
                <a:spcPts val="0"/>
              </a:spcBef>
              <a:buNone/>
            </a:pPr>
            <a:r>
              <a:rPr lang="fr-FR" altLang="fr-FR" dirty="0">
                <a:solidFill>
                  <a:srgbClr val="000000"/>
                </a:solidFill>
                <a:ea typeface="ＭＳ Ｐゴシック" panose="020B0600070205080204" pitchFamily="34" charset="-128"/>
              </a:rPr>
              <a:t>Le remplacement a lieu dans les conditions suivantes : </a:t>
            </a:r>
          </a:p>
          <a:p>
            <a:pPr marL="0" lvl="1" algn="just">
              <a:spcBef>
                <a:spcPts val="0"/>
              </a:spcBef>
              <a:buFont typeface="Wingdings" panose="05000000000000000000" pitchFamily="2" charset="2"/>
              <a:buChar char="Ø"/>
            </a:pPr>
            <a:r>
              <a:rPr lang="fr-FR" altLang="fr-FR" dirty="0">
                <a:solidFill>
                  <a:srgbClr val="000000"/>
                </a:solidFill>
                <a:ea typeface="ＭＳ Ｐゴシック" panose="020B0600070205080204" pitchFamily="34" charset="-128"/>
              </a:rPr>
              <a:t>En cas de vacance du siège d’un titulaire, ce siège est attribué à un suppléant de la même liste</a:t>
            </a:r>
            <a:r>
              <a:rPr lang="fr-FR" dirty="0" smtClean="0"/>
              <a:t> </a:t>
            </a:r>
            <a:r>
              <a:rPr lang="fr-FR" dirty="0"/>
              <a:t>;</a:t>
            </a:r>
          </a:p>
          <a:p>
            <a:pPr marL="0" lvl="1" algn="just">
              <a:spcBef>
                <a:spcPts val="0"/>
              </a:spcBef>
              <a:buFont typeface="Wingdings" panose="05000000000000000000" pitchFamily="2" charset="2"/>
              <a:buChar char="Ø"/>
            </a:pPr>
            <a:r>
              <a:rPr lang="fr-FR" altLang="fr-FR" dirty="0">
                <a:solidFill>
                  <a:srgbClr val="000000"/>
                </a:solidFill>
                <a:ea typeface="ＭＳ Ｐゴシック" panose="020B0600070205080204" pitchFamily="34" charset="-128"/>
              </a:rPr>
              <a:t>En cas de vacance du siège d’un suppléant, ce siège est attribué au premier candidat non élu de la même </a:t>
            </a:r>
            <a:r>
              <a:rPr lang="fr-FR" altLang="fr-FR" dirty="0" smtClean="0">
                <a:solidFill>
                  <a:srgbClr val="000000"/>
                </a:solidFill>
                <a:ea typeface="ＭＳ Ｐゴシック" panose="020B0600070205080204" pitchFamily="34" charset="-128"/>
              </a:rPr>
              <a:t>liste.</a:t>
            </a:r>
          </a:p>
          <a:p>
            <a:pPr marL="0" lvl="1" algn="just">
              <a:spcBef>
                <a:spcPts val="0"/>
              </a:spcBef>
              <a:buFont typeface="Wingdings" panose="05000000000000000000" pitchFamily="2" charset="2"/>
              <a:buChar char="Ø"/>
            </a:pPr>
            <a:endParaRPr lang="fr-FR" dirty="0">
              <a:solidFill>
                <a:srgbClr val="000000"/>
              </a:solidFill>
              <a:ea typeface="ＭＳ Ｐゴシック" panose="020B0600070205080204" pitchFamily="34" charset="-128"/>
            </a:endParaRPr>
          </a:p>
          <a:p>
            <a:pPr marL="0" lvl="1" indent="0" algn="just">
              <a:spcBef>
                <a:spcPts val="0"/>
              </a:spcBef>
              <a:buNone/>
            </a:pPr>
            <a:r>
              <a:rPr lang="fr-FR" altLang="fr-FR" dirty="0">
                <a:solidFill>
                  <a:srgbClr val="000000"/>
                </a:solidFill>
                <a:ea typeface="ＭＳ Ｐゴシック" panose="020B0600070205080204" pitchFamily="34" charset="-128"/>
              </a:rPr>
              <a:t>Si l’organisation syndicale ne peut pas pourvoir aux sièges auxquels elle a droit (liste épuisée, …), elle désigne son représentant, pour la durée du mandat restant à courir, parmi les agents éligibles relevant du périmètre du </a:t>
            </a:r>
            <a:r>
              <a:rPr lang="fr-FR" altLang="fr-FR" dirty="0" smtClean="0">
                <a:solidFill>
                  <a:srgbClr val="000000"/>
                </a:solidFill>
                <a:ea typeface="ＭＳ Ｐゴシック" panose="020B0600070205080204" pitchFamily="34" charset="-128"/>
              </a:rPr>
              <a:t>CST</a:t>
            </a:r>
            <a:endParaRPr lang="fr-FR" dirty="0"/>
          </a:p>
        </p:txBody>
      </p:sp>
    </p:spTree>
    <p:extLst>
      <p:ext uri="{BB962C8B-B14F-4D97-AF65-F5344CB8AC3E}">
        <p14:creationId xmlns:p14="http://schemas.microsoft.com/office/powerpoint/2010/main" val="2026178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compétences du CST</a:t>
            </a:r>
            <a:endParaRPr lang="fr-FR" dirty="0"/>
          </a:p>
        </p:txBody>
      </p:sp>
      <p:sp>
        <p:nvSpPr>
          <p:cNvPr id="3" name="Espace réservé du contenu 2"/>
          <p:cNvSpPr>
            <a:spLocks noGrp="1"/>
          </p:cNvSpPr>
          <p:nvPr>
            <p:ph idx="1"/>
          </p:nvPr>
        </p:nvSpPr>
        <p:spPr>
          <a:xfrm>
            <a:off x="677334" y="1380392"/>
            <a:ext cx="8596668" cy="5157043"/>
          </a:xfrm>
        </p:spPr>
        <p:txBody>
          <a:bodyPr>
            <a:normAutofit lnSpcReduction="10000"/>
          </a:bodyPr>
          <a:lstStyle/>
          <a:p>
            <a:pPr marL="0" lvl="1" indent="0" algn="just">
              <a:lnSpc>
                <a:spcPct val="120000"/>
              </a:lnSpc>
              <a:spcBef>
                <a:spcPts val="0"/>
              </a:spcBef>
              <a:buNone/>
            </a:pPr>
            <a:r>
              <a:rPr lang="fr-FR" sz="1700" dirty="0"/>
              <a:t>Le comité social territorial est consulté sur (art. 53 décret 2021-571) :</a:t>
            </a:r>
          </a:p>
          <a:p>
            <a:pPr marL="0" lvl="1" indent="0" algn="just">
              <a:lnSpc>
                <a:spcPct val="120000"/>
              </a:lnSpc>
              <a:spcBef>
                <a:spcPts val="0"/>
              </a:spcBef>
              <a:buNone/>
            </a:pPr>
            <a:endParaRPr lang="fr-FR" sz="1400" dirty="0"/>
          </a:p>
          <a:p>
            <a:pPr marL="0" lvl="1" indent="0" algn="just">
              <a:lnSpc>
                <a:spcPct val="120000"/>
              </a:lnSpc>
              <a:spcBef>
                <a:spcPts val="0"/>
              </a:spcBef>
              <a:buFontTx/>
              <a:buChar char="-"/>
            </a:pPr>
            <a:r>
              <a:rPr lang="fr-FR" sz="1500" dirty="0" smtClean="0"/>
              <a:t> Les </a:t>
            </a:r>
            <a:r>
              <a:rPr lang="fr-FR" sz="1500" dirty="0"/>
              <a:t>projets relatifs au fonctionnement et à l'organisation des services ; </a:t>
            </a:r>
          </a:p>
          <a:p>
            <a:pPr marL="0" lvl="1" indent="0" algn="just">
              <a:lnSpc>
                <a:spcPct val="120000"/>
              </a:lnSpc>
              <a:spcBef>
                <a:spcPts val="0"/>
              </a:spcBef>
              <a:buFontTx/>
              <a:buChar char="-"/>
            </a:pPr>
            <a:r>
              <a:rPr lang="fr-FR" sz="1500" dirty="0" smtClean="0"/>
              <a:t> Les </a:t>
            </a:r>
            <a:r>
              <a:rPr lang="fr-FR" sz="1500" dirty="0"/>
              <a:t>projets de lignes directrices de gestion </a:t>
            </a:r>
          </a:p>
          <a:p>
            <a:pPr marL="0" lvl="1" indent="0" algn="just">
              <a:lnSpc>
                <a:spcPct val="120000"/>
              </a:lnSpc>
              <a:spcBef>
                <a:spcPts val="0"/>
              </a:spcBef>
              <a:buFontTx/>
              <a:buChar char="-"/>
            </a:pPr>
            <a:r>
              <a:rPr lang="fr-FR" sz="1500" dirty="0" smtClean="0"/>
              <a:t> Le </a:t>
            </a:r>
            <a:r>
              <a:rPr lang="fr-FR" sz="1500" dirty="0"/>
              <a:t>projet de plan d'action relatif à l'égalité professionnelle entre les hommes et les femmes</a:t>
            </a:r>
          </a:p>
          <a:p>
            <a:pPr marL="0" lvl="1" indent="0" algn="just">
              <a:lnSpc>
                <a:spcPct val="120000"/>
              </a:lnSpc>
              <a:spcBef>
                <a:spcPts val="0"/>
              </a:spcBef>
              <a:buFontTx/>
              <a:buChar char="-"/>
            </a:pPr>
            <a:r>
              <a:rPr lang="fr-FR" sz="1500" dirty="0" smtClean="0"/>
              <a:t> Les </a:t>
            </a:r>
            <a:r>
              <a:rPr lang="fr-FR" sz="1500" dirty="0"/>
              <a:t>orientations stratégiques en matière de politique indemnitaire et aux critères de répartition y afférents ;</a:t>
            </a:r>
          </a:p>
          <a:p>
            <a:pPr marL="0" lvl="1" indent="0" algn="just">
              <a:lnSpc>
                <a:spcPct val="120000"/>
              </a:lnSpc>
              <a:spcBef>
                <a:spcPts val="0"/>
              </a:spcBef>
              <a:buFontTx/>
              <a:buChar char="-"/>
            </a:pPr>
            <a:r>
              <a:rPr lang="fr-FR" sz="1500" dirty="0" smtClean="0"/>
              <a:t> Les </a:t>
            </a:r>
            <a:r>
              <a:rPr lang="fr-FR" sz="1500" dirty="0"/>
              <a:t>orientations stratégiques en matière d'action sociale ainsi qu'aux aides à la protection sociale complémentaire ;</a:t>
            </a:r>
          </a:p>
          <a:p>
            <a:pPr marL="0" lvl="1" indent="0" algn="just">
              <a:lnSpc>
                <a:spcPct val="120000"/>
              </a:lnSpc>
              <a:spcBef>
                <a:spcPts val="0"/>
              </a:spcBef>
              <a:buFontTx/>
              <a:buChar char="-"/>
            </a:pPr>
            <a:r>
              <a:rPr lang="fr-FR" sz="1500" dirty="0" smtClean="0"/>
              <a:t> Le </a:t>
            </a:r>
            <a:r>
              <a:rPr lang="fr-FR" sz="1500" dirty="0"/>
              <a:t>rapport social unique dans les conditions prévues à l'article 9 du décret du 30 novembre 2020 ;</a:t>
            </a:r>
          </a:p>
          <a:p>
            <a:pPr marL="0" lvl="1" indent="0" algn="just">
              <a:lnSpc>
                <a:spcPct val="120000"/>
              </a:lnSpc>
              <a:spcBef>
                <a:spcPts val="0"/>
              </a:spcBef>
              <a:buFontTx/>
              <a:buChar char="-"/>
            </a:pPr>
            <a:r>
              <a:rPr lang="fr-FR" sz="1500" dirty="0" smtClean="0"/>
              <a:t> Les </a:t>
            </a:r>
            <a:r>
              <a:rPr lang="fr-FR" sz="1500" dirty="0"/>
              <a:t>plans de formations prévus à l'article 7 de la loi du 12 juillet 1984 ;</a:t>
            </a:r>
          </a:p>
          <a:p>
            <a:pPr marL="0" lvl="1" indent="0" algn="just">
              <a:lnSpc>
                <a:spcPct val="120000"/>
              </a:lnSpc>
              <a:spcBef>
                <a:spcPts val="0"/>
              </a:spcBef>
              <a:buFontTx/>
              <a:buChar char="-"/>
            </a:pPr>
            <a:r>
              <a:rPr lang="fr-FR" sz="1500" dirty="0" smtClean="0"/>
              <a:t> La </a:t>
            </a:r>
            <a:r>
              <a:rPr lang="fr-FR" sz="1500" dirty="0"/>
              <a:t>fixation des critères d'appréciation de la valeur professionnelle ;</a:t>
            </a:r>
          </a:p>
          <a:p>
            <a:pPr marL="0" lvl="1" indent="0" algn="just">
              <a:lnSpc>
                <a:spcPct val="120000"/>
              </a:lnSpc>
              <a:spcBef>
                <a:spcPts val="0"/>
              </a:spcBef>
              <a:buFontTx/>
              <a:buChar char="-"/>
            </a:pPr>
            <a:r>
              <a:rPr lang="fr-FR" sz="1500" dirty="0" smtClean="0"/>
              <a:t> Les </a:t>
            </a:r>
            <a:r>
              <a:rPr lang="fr-FR" sz="1500" dirty="0"/>
              <a:t>projets d'aménagement importants modifiant les conditions de santé et de sécurité et les conditions de travail lorsqu'ils s'intègrent dans le cadre d'un projet de réorganisation de service ;</a:t>
            </a:r>
          </a:p>
          <a:p>
            <a:pPr marL="0" lvl="1" indent="0" algn="just">
              <a:lnSpc>
                <a:spcPct val="120000"/>
              </a:lnSpc>
              <a:spcBef>
                <a:spcPts val="0"/>
              </a:spcBef>
              <a:buFontTx/>
              <a:buChar char="-"/>
            </a:pPr>
            <a:r>
              <a:rPr lang="fr-FR" sz="1500" dirty="0" smtClean="0"/>
              <a:t> Les </a:t>
            </a:r>
            <a:r>
              <a:rPr lang="fr-FR" sz="1500" dirty="0"/>
              <a:t>règles relatives au temps de travail et au compte épargne-temps des agents publics territoriaux;</a:t>
            </a:r>
          </a:p>
          <a:p>
            <a:pPr marL="0" lvl="1" indent="0" algn="just">
              <a:lnSpc>
                <a:spcPct val="120000"/>
              </a:lnSpc>
              <a:spcBef>
                <a:spcPts val="0"/>
              </a:spcBef>
              <a:buFontTx/>
              <a:buChar char="-"/>
            </a:pPr>
            <a:r>
              <a:rPr lang="fr-FR" sz="1500" dirty="0" smtClean="0"/>
              <a:t> Les </a:t>
            </a:r>
            <a:r>
              <a:rPr lang="fr-FR" sz="1500" dirty="0"/>
              <a:t>autres questions pour lesquelles la consultation du comité social territorial est prévue par des dispositions législatives et règlementaires</a:t>
            </a:r>
          </a:p>
        </p:txBody>
      </p:sp>
    </p:spTree>
    <p:extLst>
      <p:ext uri="{BB962C8B-B14F-4D97-AF65-F5344CB8AC3E}">
        <p14:creationId xmlns:p14="http://schemas.microsoft.com/office/powerpoint/2010/main" val="35733788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compétences du CST en l’absence de formation spécialisée </a:t>
            </a:r>
            <a:endParaRPr lang="fr-FR" dirty="0"/>
          </a:p>
        </p:txBody>
      </p:sp>
      <p:sp>
        <p:nvSpPr>
          <p:cNvPr id="3" name="Espace réservé du contenu 2"/>
          <p:cNvSpPr>
            <a:spLocks noGrp="1"/>
          </p:cNvSpPr>
          <p:nvPr>
            <p:ph idx="1"/>
          </p:nvPr>
        </p:nvSpPr>
        <p:spPr>
          <a:xfrm>
            <a:off x="677334" y="1930399"/>
            <a:ext cx="8596668" cy="4110963"/>
          </a:xfrm>
        </p:spPr>
        <p:txBody>
          <a:bodyPr/>
          <a:lstStyle/>
          <a:p>
            <a:pPr marL="0" lvl="1" indent="0" algn="just">
              <a:spcBef>
                <a:spcPts val="0"/>
              </a:spcBef>
              <a:buClrTx/>
              <a:buSzTx/>
              <a:buNone/>
              <a:defRPr/>
            </a:pPr>
            <a:r>
              <a:rPr lang="fr-FR" dirty="0">
                <a:solidFill>
                  <a:srgbClr val="3C3C3B"/>
                </a:solidFill>
                <a:latin typeface="Trebuchet MS" panose="020B0603020202020204" pitchFamily="34" charset="0"/>
              </a:rPr>
              <a:t>Lorsqu'aucune formation spécialisée en matière de santé, de sécurité et de conditions de travail n'a </a:t>
            </a:r>
            <a:r>
              <a:rPr lang="fr-FR" dirty="0" smtClean="0">
                <a:solidFill>
                  <a:srgbClr val="3C3C3B"/>
                </a:solidFill>
                <a:latin typeface="Trebuchet MS" panose="020B0603020202020204" pitchFamily="34" charset="0"/>
              </a:rPr>
              <a:t>pas été </a:t>
            </a:r>
            <a:r>
              <a:rPr lang="fr-FR" dirty="0">
                <a:solidFill>
                  <a:srgbClr val="3C3C3B"/>
                </a:solidFill>
                <a:latin typeface="Trebuchet MS" panose="020B0603020202020204" pitchFamily="34" charset="0"/>
              </a:rPr>
              <a:t>instituée, le CST est compétent pour mettre en œuvre les attributions des formations spécialisées :</a:t>
            </a:r>
          </a:p>
          <a:p>
            <a:pPr marL="0" lvl="1" indent="0" algn="just">
              <a:spcBef>
                <a:spcPts val="0"/>
              </a:spcBef>
              <a:buClrTx/>
              <a:buSzTx/>
              <a:buNone/>
              <a:defRPr/>
            </a:pPr>
            <a:endParaRPr lang="fr-FR" dirty="0">
              <a:solidFill>
                <a:srgbClr val="3C3C3B"/>
              </a:solidFill>
              <a:latin typeface="Trebuchet MS" panose="020B0603020202020204" pitchFamily="34" charset="0"/>
            </a:endParaRPr>
          </a:p>
          <a:p>
            <a:pPr marL="0" lvl="1" indent="0" algn="just">
              <a:spcBef>
                <a:spcPts val="0"/>
              </a:spcBef>
              <a:buClrTx/>
              <a:buSzTx/>
              <a:buNone/>
              <a:defRPr/>
            </a:pPr>
            <a:r>
              <a:rPr lang="fr-FR" dirty="0">
                <a:solidFill>
                  <a:srgbClr val="3C3C3B"/>
                </a:solidFill>
                <a:latin typeface="Trebuchet MS" panose="020B0603020202020204" pitchFamily="34" charset="0"/>
              </a:rPr>
              <a:t>- protection de la santé physique et mentale, à l'hygiène, à la sécurité des agents dans leur</a:t>
            </a:r>
          </a:p>
          <a:p>
            <a:pPr marL="0" lvl="1" indent="0" algn="just">
              <a:spcBef>
                <a:spcPts val="0"/>
              </a:spcBef>
              <a:buClrTx/>
              <a:buSzTx/>
              <a:buNone/>
              <a:defRPr/>
            </a:pPr>
            <a:r>
              <a:rPr lang="fr-FR" dirty="0">
                <a:solidFill>
                  <a:srgbClr val="3C3C3B"/>
                </a:solidFill>
                <a:latin typeface="Trebuchet MS" panose="020B0603020202020204" pitchFamily="34" charset="0"/>
              </a:rPr>
              <a:t>travail</a:t>
            </a:r>
            <a:r>
              <a:rPr lang="fr-FR" dirty="0" smtClean="0">
                <a:solidFill>
                  <a:srgbClr val="3C3C3B"/>
                </a:solidFill>
                <a:latin typeface="Trebuchet MS" panose="020B0603020202020204" pitchFamily="34" charset="0"/>
              </a:rPr>
              <a:t>,</a:t>
            </a:r>
          </a:p>
          <a:p>
            <a:pPr marL="0" lvl="1" indent="0" algn="just">
              <a:spcBef>
                <a:spcPts val="0"/>
              </a:spcBef>
              <a:buClrTx/>
              <a:buSzTx/>
              <a:buNone/>
              <a:defRPr/>
            </a:pPr>
            <a:endParaRPr lang="fr-FR" dirty="0">
              <a:solidFill>
                <a:srgbClr val="3C3C3B"/>
              </a:solidFill>
              <a:latin typeface="Trebuchet MS" panose="020B0603020202020204" pitchFamily="34" charset="0"/>
            </a:endParaRPr>
          </a:p>
          <a:p>
            <a:pPr marL="0" lvl="1" indent="0" algn="just">
              <a:spcBef>
                <a:spcPts val="0"/>
              </a:spcBef>
              <a:buClrTx/>
              <a:buSzTx/>
              <a:buFontTx/>
              <a:buChar char="-"/>
              <a:defRPr/>
            </a:pPr>
            <a:r>
              <a:rPr lang="fr-FR" dirty="0" smtClean="0">
                <a:solidFill>
                  <a:srgbClr val="3C3C3B"/>
                </a:solidFill>
                <a:latin typeface="Trebuchet MS" panose="020B0603020202020204" pitchFamily="34" charset="0"/>
              </a:rPr>
              <a:t> l'organisation </a:t>
            </a:r>
            <a:r>
              <a:rPr lang="fr-FR" dirty="0">
                <a:solidFill>
                  <a:srgbClr val="3C3C3B"/>
                </a:solidFill>
                <a:latin typeface="Trebuchet MS" panose="020B0603020202020204" pitchFamily="34" charset="0"/>
              </a:rPr>
              <a:t>du </a:t>
            </a:r>
            <a:r>
              <a:rPr lang="fr-FR" dirty="0" smtClean="0">
                <a:solidFill>
                  <a:srgbClr val="3C3C3B"/>
                </a:solidFill>
                <a:latin typeface="Trebuchet MS" panose="020B0603020202020204" pitchFamily="34" charset="0"/>
              </a:rPr>
              <a:t>travail</a:t>
            </a:r>
          </a:p>
          <a:p>
            <a:pPr marL="0" lvl="1" indent="0" algn="just">
              <a:spcBef>
                <a:spcPts val="0"/>
              </a:spcBef>
              <a:buClrTx/>
              <a:buSzTx/>
              <a:buFontTx/>
              <a:buChar char="-"/>
              <a:defRPr/>
            </a:pPr>
            <a:endParaRPr lang="fr-FR" dirty="0">
              <a:solidFill>
                <a:srgbClr val="3C3C3B"/>
              </a:solidFill>
              <a:latin typeface="Trebuchet MS" panose="020B0603020202020204" pitchFamily="34" charset="0"/>
            </a:endParaRPr>
          </a:p>
          <a:p>
            <a:pPr marL="0" lvl="1" indent="0" algn="just">
              <a:spcBef>
                <a:spcPts val="0"/>
              </a:spcBef>
              <a:buClrTx/>
              <a:buSzTx/>
              <a:buFontTx/>
              <a:buChar char="-"/>
              <a:defRPr/>
            </a:pPr>
            <a:r>
              <a:rPr lang="fr-FR" dirty="0" smtClean="0">
                <a:solidFill>
                  <a:srgbClr val="3C3C3B"/>
                </a:solidFill>
                <a:latin typeface="Trebuchet MS" panose="020B0603020202020204" pitchFamily="34" charset="0"/>
              </a:rPr>
              <a:t> le </a:t>
            </a:r>
            <a:r>
              <a:rPr lang="fr-FR" dirty="0">
                <a:solidFill>
                  <a:srgbClr val="3C3C3B"/>
                </a:solidFill>
                <a:latin typeface="Trebuchet MS" panose="020B0603020202020204" pitchFamily="34" charset="0"/>
              </a:rPr>
              <a:t>télétravail et les enjeux liés à la </a:t>
            </a:r>
            <a:r>
              <a:rPr lang="fr-FR" dirty="0" smtClean="0">
                <a:solidFill>
                  <a:srgbClr val="3C3C3B"/>
                </a:solidFill>
                <a:latin typeface="Trebuchet MS" panose="020B0603020202020204" pitchFamily="34" charset="0"/>
              </a:rPr>
              <a:t>déconnexion</a:t>
            </a:r>
          </a:p>
          <a:p>
            <a:pPr marL="0" lvl="1" indent="0" algn="just">
              <a:spcBef>
                <a:spcPts val="0"/>
              </a:spcBef>
              <a:buClrTx/>
              <a:buSzTx/>
              <a:buFontTx/>
              <a:buChar char="-"/>
              <a:defRPr/>
            </a:pPr>
            <a:endParaRPr lang="fr-FR" dirty="0">
              <a:solidFill>
                <a:srgbClr val="3C3C3B"/>
              </a:solidFill>
              <a:latin typeface="Trebuchet MS" panose="020B0603020202020204" pitchFamily="34" charset="0"/>
            </a:endParaRPr>
          </a:p>
          <a:p>
            <a:pPr marL="0" lvl="1" indent="0" algn="just">
              <a:spcBef>
                <a:spcPts val="0"/>
              </a:spcBef>
              <a:buClrTx/>
              <a:buSzTx/>
              <a:buFontTx/>
              <a:buChar char="-"/>
              <a:defRPr/>
            </a:pPr>
            <a:r>
              <a:rPr lang="fr-FR" dirty="0" smtClean="0">
                <a:solidFill>
                  <a:srgbClr val="3C3C3B"/>
                </a:solidFill>
                <a:latin typeface="Trebuchet MS" panose="020B0603020202020204" pitchFamily="34" charset="0"/>
              </a:rPr>
              <a:t> les </a:t>
            </a:r>
            <a:r>
              <a:rPr lang="fr-FR" dirty="0">
                <a:solidFill>
                  <a:srgbClr val="3C3C3B"/>
                </a:solidFill>
                <a:latin typeface="Trebuchet MS" panose="020B0603020202020204" pitchFamily="34" charset="0"/>
              </a:rPr>
              <a:t>dispositifs de régulation de l'utilisation des outils </a:t>
            </a:r>
            <a:r>
              <a:rPr lang="fr-FR" dirty="0" smtClean="0">
                <a:solidFill>
                  <a:srgbClr val="3C3C3B"/>
                </a:solidFill>
                <a:latin typeface="Trebuchet MS" panose="020B0603020202020204" pitchFamily="34" charset="0"/>
              </a:rPr>
              <a:t>numériques</a:t>
            </a:r>
          </a:p>
          <a:p>
            <a:pPr marL="0" lvl="1" indent="0" algn="just">
              <a:spcBef>
                <a:spcPts val="0"/>
              </a:spcBef>
              <a:buClrTx/>
              <a:buSzTx/>
              <a:buFontTx/>
              <a:buChar char="-"/>
              <a:defRPr/>
            </a:pPr>
            <a:endParaRPr lang="fr-FR" dirty="0">
              <a:solidFill>
                <a:srgbClr val="3C3C3B"/>
              </a:solidFill>
              <a:latin typeface="Trebuchet MS" panose="020B0603020202020204" pitchFamily="34" charset="0"/>
            </a:endParaRPr>
          </a:p>
          <a:p>
            <a:pPr marL="0" lvl="1" indent="0" algn="just">
              <a:spcBef>
                <a:spcPts val="0"/>
              </a:spcBef>
              <a:buClrTx/>
              <a:buSzTx/>
              <a:buFontTx/>
              <a:buChar char="-"/>
              <a:defRPr/>
            </a:pPr>
            <a:r>
              <a:rPr lang="fr-FR" dirty="0" smtClean="0">
                <a:solidFill>
                  <a:srgbClr val="3C3C3B"/>
                </a:solidFill>
                <a:latin typeface="Trebuchet MS" panose="020B0603020202020204" pitchFamily="34" charset="0"/>
              </a:rPr>
              <a:t> l'amélioration </a:t>
            </a:r>
            <a:r>
              <a:rPr lang="fr-FR" dirty="0">
                <a:solidFill>
                  <a:srgbClr val="3C3C3B"/>
                </a:solidFill>
                <a:latin typeface="Trebuchet MS" panose="020B0603020202020204" pitchFamily="34" charset="0"/>
              </a:rPr>
              <a:t>des conditions de travail et les prescriptions légales y afférentes</a:t>
            </a:r>
            <a:r>
              <a:rPr lang="fr-FR" dirty="0" smtClean="0">
                <a:solidFill>
                  <a:srgbClr val="3C3C3B"/>
                </a:solidFill>
                <a:latin typeface="Trebuchet MS" panose="020B0603020202020204" pitchFamily="34" charset="0"/>
              </a:rPr>
              <a:t>.</a:t>
            </a:r>
            <a:endParaRPr lang="fr-FR" dirty="0">
              <a:solidFill>
                <a:srgbClr val="3C3C3B"/>
              </a:solidFill>
              <a:latin typeface="Trebuchet MS" panose="020B0603020202020204" pitchFamily="34" charset="0"/>
            </a:endParaRPr>
          </a:p>
        </p:txBody>
      </p:sp>
    </p:spTree>
    <p:extLst>
      <p:ext uri="{BB962C8B-B14F-4D97-AF65-F5344CB8AC3E}">
        <p14:creationId xmlns:p14="http://schemas.microsoft.com/office/powerpoint/2010/main" val="40304008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Calendrier des étapes à venir</a:t>
            </a:r>
            <a:endParaRPr lang="fr-FR" dirty="0"/>
          </a:p>
        </p:txBody>
      </p:sp>
      <p:sp>
        <p:nvSpPr>
          <p:cNvPr id="3" name="Espace réservé du contenu 2"/>
          <p:cNvSpPr>
            <a:spLocks noGrp="1"/>
          </p:cNvSpPr>
          <p:nvPr>
            <p:ph idx="1"/>
          </p:nvPr>
        </p:nvSpPr>
        <p:spPr/>
        <p:txBody>
          <a:bodyPr/>
          <a:lstStyle/>
          <a:p>
            <a:pPr>
              <a:lnSpc>
                <a:spcPct val="150000"/>
              </a:lnSpc>
              <a:spcBef>
                <a:spcPts val="600"/>
              </a:spcBef>
              <a:buClrTx/>
              <a:buFontTx/>
              <a:buNone/>
              <a:defRPr/>
            </a:pPr>
            <a:r>
              <a:rPr lang="fr-FR" altLang="fr-FR" dirty="0">
                <a:solidFill>
                  <a:srgbClr val="000000"/>
                </a:solidFill>
                <a:ea typeface="ＭＳ Ｐゴシック" panose="020B0600070205080204" pitchFamily="34" charset="-128"/>
              </a:rPr>
              <a:t>1. Appréciation des effectifs au 1</a:t>
            </a:r>
            <a:r>
              <a:rPr lang="fr-FR" altLang="fr-FR" baseline="33000" dirty="0">
                <a:solidFill>
                  <a:srgbClr val="000000"/>
                </a:solidFill>
                <a:ea typeface="ＭＳ Ｐゴシック" panose="020B0600070205080204" pitchFamily="34" charset="-128"/>
              </a:rPr>
              <a:t>er</a:t>
            </a:r>
            <a:r>
              <a:rPr lang="fr-FR" altLang="fr-FR" dirty="0">
                <a:solidFill>
                  <a:srgbClr val="000000"/>
                </a:solidFill>
                <a:ea typeface="ＭＳ Ｐゴシック" panose="020B0600070205080204" pitchFamily="34" charset="-128"/>
              </a:rPr>
              <a:t> janvier </a:t>
            </a:r>
            <a:r>
              <a:rPr lang="fr-FR" altLang="fr-FR" dirty="0" smtClean="0">
                <a:solidFill>
                  <a:srgbClr val="000000"/>
                </a:solidFill>
                <a:ea typeface="ＭＳ Ｐゴシック" panose="020B0600070205080204" pitchFamily="34" charset="-128"/>
              </a:rPr>
              <a:t>2022</a:t>
            </a:r>
            <a:endParaRPr lang="fr-FR" altLang="fr-FR" dirty="0">
              <a:solidFill>
                <a:srgbClr val="000000"/>
              </a:solidFill>
              <a:ea typeface="ＭＳ Ｐゴシック" panose="020B0600070205080204" pitchFamily="34" charset="-128"/>
            </a:endParaRPr>
          </a:p>
          <a:p>
            <a:pPr>
              <a:lnSpc>
                <a:spcPct val="150000"/>
              </a:lnSpc>
              <a:spcBef>
                <a:spcPts val="600"/>
              </a:spcBef>
              <a:buClrTx/>
              <a:buFontTx/>
              <a:buNone/>
              <a:defRPr/>
            </a:pPr>
            <a:r>
              <a:rPr lang="fr-FR" altLang="fr-FR" dirty="0">
                <a:solidFill>
                  <a:srgbClr val="000000"/>
                </a:solidFill>
                <a:ea typeface="ＭＳ Ｐゴシック" panose="020B0600070205080204" pitchFamily="34" charset="-128"/>
              </a:rPr>
              <a:t>2. Consultation des organisations syndicales</a:t>
            </a:r>
          </a:p>
          <a:p>
            <a:pPr>
              <a:lnSpc>
                <a:spcPct val="150000"/>
              </a:lnSpc>
              <a:spcBef>
                <a:spcPts val="600"/>
              </a:spcBef>
              <a:buClrTx/>
              <a:buFontTx/>
              <a:buNone/>
              <a:defRPr/>
            </a:pPr>
            <a:r>
              <a:rPr lang="fr-FR" altLang="fr-FR" dirty="0">
                <a:solidFill>
                  <a:srgbClr val="000000"/>
                </a:solidFill>
                <a:ea typeface="ＭＳ Ｐゴシック" panose="020B0600070205080204" pitchFamily="34" charset="-128"/>
              </a:rPr>
              <a:t>3. Décisions de l’autorité et/ou délibération du conseil à prendre d’ici les élections</a:t>
            </a:r>
          </a:p>
          <a:p>
            <a:pPr>
              <a:lnSpc>
                <a:spcPct val="150000"/>
              </a:lnSpc>
              <a:spcBef>
                <a:spcPts val="600"/>
              </a:spcBef>
              <a:buClrTx/>
              <a:buFontTx/>
              <a:buNone/>
              <a:defRPr/>
            </a:pPr>
            <a:r>
              <a:rPr lang="fr-FR" altLang="fr-FR" dirty="0">
                <a:solidFill>
                  <a:srgbClr val="000000"/>
                </a:solidFill>
                <a:ea typeface="ＭＳ Ｐゴシック" panose="020B0600070205080204" pitchFamily="34" charset="-128"/>
              </a:rPr>
              <a:t>4. Les listes électorales</a:t>
            </a:r>
          </a:p>
          <a:p>
            <a:pPr>
              <a:lnSpc>
                <a:spcPct val="150000"/>
              </a:lnSpc>
              <a:spcBef>
                <a:spcPts val="600"/>
              </a:spcBef>
              <a:buClrTx/>
              <a:buFontTx/>
              <a:buNone/>
              <a:defRPr/>
            </a:pPr>
            <a:r>
              <a:rPr lang="fr-FR" altLang="fr-FR" dirty="0">
                <a:solidFill>
                  <a:srgbClr val="000000"/>
                </a:solidFill>
                <a:ea typeface="ＭＳ Ｐゴシック" panose="020B0600070205080204" pitchFamily="34" charset="-128"/>
              </a:rPr>
              <a:t>5. Les listes de candidats</a:t>
            </a:r>
          </a:p>
          <a:p>
            <a:pPr>
              <a:lnSpc>
                <a:spcPct val="150000"/>
              </a:lnSpc>
              <a:spcBef>
                <a:spcPts val="600"/>
              </a:spcBef>
              <a:buClrTx/>
              <a:buFontTx/>
              <a:buNone/>
              <a:defRPr/>
            </a:pPr>
            <a:r>
              <a:rPr lang="fr-FR" altLang="fr-FR" dirty="0">
                <a:solidFill>
                  <a:srgbClr val="000000"/>
                </a:solidFill>
                <a:ea typeface="ＭＳ Ｐゴシック" panose="020B0600070205080204" pitchFamily="34" charset="-128"/>
              </a:rPr>
              <a:t>6. Les élections</a:t>
            </a:r>
          </a:p>
          <a:p>
            <a:endParaRPr lang="fr-FR" dirty="0"/>
          </a:p>
        </p:txBody>
      </p:sp>
    </p:spTree>
    <p:extLst>
      <p:ext uri="{BB962C8B-B14F-4D97-AF65-F5344CB8AC3E}">
        <p14:creationId xmlns:p14="http://schemas.microsoft.com/office/powerpoint/2010/main" val="12385769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Appréciation des effectifs</a:t>
            </a:r>
            <a:endParaRPr lang="fr-FR" dirty="0"/>
          </a:p>
        </p:txBody>
      </p:sp>
      <p:sp>
        <p:nvSpPr>
          <p:cNvPr id="3" name="Espace réservé du contenu 2"/>
          <p:cNvSpPr>
            <a:spLocks noGrp="1"/>
          </p:cNvSpPr>
          <p:nvPr>
            <p:ph idx="1"/>
          </p:nvPr>
        </p:nvSpPr>
        <p:spPr/>
        <p:txBody>
          <a:bodyPr/>
          <a:lstStyle/>
          <a:p>
            <a:pPr marL="0" indent="0">
              <a:spcBef>
                <a:spcPts val="600"/>
              </a:spcBef>
              <a:buClrTx/>
              <a:buFontTx/>
              <a:buNone/>
              <a:defRPr/>
            </a:pPr>
            <a:r>
              <a:rPr lang="fr-FR" altLang="fr-FR" dirty="0">
                <a:solidFill>
                  <a:srgbClr val="000000"/>
                </a:solidFill>
                <a:ea typeface="ＭＳ Ｐゴシック" panose="020B0600070205080204" pitchFamily="34" charset="-128"/>
              </a:rPr>
              <a:t>Au 1</a:t>
            </a:r>
            <a:r>
              <a:rPr lang="fr-FR" altLang="fr-FR" baseline="33000" dirty="0">
                <a:solidFill>
                  <a:srgbClr val="000000"/>
                </a:solidFill>
                <a:ea typeface="ＭＳ Ｐゴシック" panose="020B0600070205080204" pitchFamily="34" charset="-128"/>
              </a:rPr>
              <a:t>er</a:t>
            </a:r>
            <a:r>
              <a:rPr lang="fr-FR" altLang="fr-FR" dirty="0">
                <a:solidFill>
                  <a:srgbClr val="000000"/>
                </a:solidFill>
                <a:ea typeface="ＭＳ Ｐゴシック" panose="020B0600070205080204" pitchFamily="34" charset="-128"/>
              </a:rPr>
              <a:t> janvier de l’année des </a:t>
            </a:r>
            <a:r>
              <a:rPr lang="fr-FR" altLang="fr-FR" dirty="0" smtClean="0">
                <a:solidFill>
                  <a:srgbClr val="000000"/>
                </a:solidFill>
                <a:ea typeface="ＭＳ Ｐゴシック" panose="020B0600070205080204" pitchFamily="34" charset="-128"/>
              </a:rPr>
              <a:t>élections.</a:t>
            </a:r>
          </a:p>
          <a:p>
            <a:pPr marL="0" indent="0">
              <a:spcBef>
                <a:spcPts val="600"/>
              </a:spcBef>
              <a:buClrTx/>
              <a:buFontTx/>
              <a:buNone/>
              <a:defRPr/>
            </a:pPr>
            <a:endParaRPr lang="fr-FR" altLang="fr-FR" dirty="0">
              <a:solidFill>
                <a:srgbClr val="000000"/>
              </a:solidFill>
              <a:ea typeface="ＭＳ Ｐゴシック" panose="020B0600070205080204" pitchFamily="34" charset="-128"/>
            </a:endParaRPr>
          </a:p>
          <a:p>
            <a:pPr marL="0" indent="0">
              <a:spcBef>
                <a:spcPts val="600"/>
              </a:spcBef>
              <a:buClrTx/>
              <a:buFontTx/>
              <a:buNone/>
              <a:defRPr/>
            </a:pPr>
            <a:r>
              <a:rPr lang="fr-FR" altLang="fr-FR" dirty="0">
                <a:solidFill>
                  <a:srgbClr val="000000"/>
                </a:solidFill>
                <a:ea typeface="ＭＳ Ｐゴシック" panose="020B0600070205080204" pitchFamily="34" charset="-128"/>
              </a:rPr>
              <a:t>Sont comptabilisés tous les agents ayant la qualité d’électeur au </a:t>
            </a:r>
            <a:r>
              <a:rPr lang="fr-FR" altLang="fr-FR" dirty="0" smtClean="0">
                <a:solidFill>
                  <a:srgbClr val="000000"/>
                </a:solidFill>
                <a:ea typeface="ＭＳ Ｐゴシック" panose="020B0600070205080204" pitchFamily="34" charset="-128"/>
              </a:rPr>
              <a:t>CST (cf. fiche électeur CST sur site internet du CDG 30) .</a:t>
            </a:r>
          </a:p>
          <a:p>
            <a:pPr marL="0" indent="0">
              <a:spcBef>
                <a:spcPts val="600"/>
              </a:spcBef>
              <a:buClrTx/>
              <a:buFontTx/>
              <a:buNone/>
              <a:defRPr/>
            </a:pPr>
            <a:endParaRPr lang="fr-FR" altLang="fr-FR" dirty="0">
              <a:solidFill>
                <a:srgbClr val="000000"/>
              </a:solidFill>
              <a:ea typeface="ＭＳ Ｐゴシック" panose="020B0600070205080204" pitchFamily="34" charset="-128"/>
            </a:endParaRPr>
          </a:p>
          <a:p>
            <a:pPr marL="0" indent="0" algn="just">
              <a:spcBef>
                <a:spcPts val="600"/>
              </a:spcBef>
              <a:buClrTx/>
              <a:buFontTx/>
              <a:buNone/>
              <a:defRPr/>
            </a:pPr>
            <a:r>
              <a:rPr lang="fr-FR" altLang="fr-FR" dirty="0">
                <a:solidFill>
                  <a:srgbClr val="000000"/>
                </a:solidFill>
                <a:ea typeface="ＭＳ Ｐゴシック" panose="020B0600070205080204" pitchFamily="34" charset="-128"/>
              </a:rPr>
              <a:t>Ces effectifs sont à déclarer en distinguant les parts respectives de femmes </a:t>
            </a:r>
            <a:r>
              <a:rPr lang="fr-FR" altLang="fr-FR" dirty="0" smtClean="0">
                <a:solidFill>
                  <a:srgbClr val="000000"/>
                </a:solidFill>
                <a:ea typeface="ＭＳ Ｐゴシック" panose="020B0600070205080204" pitchFamily="34" charset="-128"/>
              </a:rPr>
              <a:t>et d’hommes.</a:t>
            </a:r>
          </a:p>
          <a:p>
            <a:pPr marL="0" indent="0" algn="just">
              <a:spcBef>
                <a:spcPts val="600"/>
              </a:spcBef>
              <a:buClrTx/>
              <a:buFontTx/>
              <a:buNone/>
              <a:defRPr/>
            </a:pPr>
            <a:endParaRPr lang="fr-FR" altLang="fr-FR" dirty="0">
              <a:solidFill>
                <a:srgbClr val="000000"/>
              </a:solidFill>
              <a:ea typeface="ＭＳ Ｐゴシック" panose="020B0600070205080204" pitchFamily="34" charset="-128"/>
            </a:endParaRPr>
          </a:p>
          <a:p>
            <a:pPr marL="0" indent="0">
              <a:spcBef>
                <a:spcPts val="600"/>
              </a:spcBef>
              <a:buClrTx/>
              <a:buFontTx/>
              <a:buNone/>
              <a:defRPr/>
            </a:pPr>
            <a:r>
              <a:rPr lang="fr-FR" altLang="fr-FR" dirty="0">
                <a:solidFill>
                  <a:srgbClr val="000000"/>
                </a:solidFill>
                <a:ea typeface="ＭＳ Ｐゴシック" panose="020B0600070205080204" pitchFamily="34" charset="-128"/>
              </a:rPr>
              <a:t>Ces effectifs doivent être transmis aux organisations syndicales</a:t>
            </a:r>
            <a:endParaRPr lang="fr-FR" dirty="0"/>
          </a:p>
        </p:txBody>
      </p:sp>
    </p:spTree>
    <p:extLst>
      <p:ext uri="{BB962C8B-B14F-4D97-AF65-F5344CB8AC3E}">
        <p14:creationId xmlns:p14="http://schemas.microsoft.com/office/powerpoint/2010/main" val="33538253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Consultation des organisations syndicales…</a:t>
            </a:r>
            <a:endParaRPr lang="fr-FR" dirty="0"/>
          </a:p>
        </p:txBody>
      </p:sp>
      <p:sp>
        <p:nvSpPr>
          <p:cNvPr id="3" name="Espace réservé du contenu 2"/>
          <p:cNvSpPr>
            <a:spLocks noGrp="1"/>
          </p:cNvSpPr>
          <p:nvPr>
            <p:ph idx="1"/>
          </p:nvPr>
        </p:nvSpPr>
        <p:spPr/>
        <p:txBody>
          <a:bodyPr>
            <a:normAutofit/>
          </a:bodyPr>
          <a:lstStyle/>
          <a:p>
            <a:pPr marL="0" indent="0">
              <a:buNone/>
            </a:pPr>
            <a:r>
              <a:rPr lang="fr-FR" altLang="fr-FR" dirty="0">
                <a:solidFill>
                  <a:srgbClr val="000000"/>
                </a:solidFill>
                <a:ea typeface="ＭＳ Ｐゴシック" panose="020B0600070205080204" pitchFamily="34" charset="-128"/>
              </a:rPr>
              <a:t>Dans un premier temps se réunir pour </a:t>
            </a:r>
            <a:r>
              <a:rPr lang="fr-FR" altLang="fr-FR" dirty="0" smtClean="0">
                <a:solidFill>
                  <a:srgbClr val="000000"/>
                </a:solidFill>
                <a:ea typeface="ＭＳ Ｐゴシック" panose="020B0600070205080204" pitchFamily="34" charset="-128"/>
              </a:rPr>
              <a:t>:</a:t>
            </a:r>
          </a:p>
          <a:p>
            <a:pPr marL="0" indent="0">
              <a:buNone/>
            </a:pPr>
            <a:endParaRPr lang="fr-FR" altLang="fr-FR" dirty="0">
              <a:solidFill>
                <a:srgbClr val="000000"/>
              </a:solidFill>
              <a:ea typeface="ＭＳ Ｐゴシック" panose="020B0600070205080204" pitchFamily="34" charset="-128"/>
            </a:endParaRPr>
          </a:p>
          <a:p>
            <a:pPr marL="0" lvl="1" algn="just">
              <a:lnSpc>
                <a:spcPct val="150000"/>
              </a:lnSpc>
              <a:spcBef>
                <a:spcPts val="0"/>
              </a:spcBef>
              <a:buFont typeface="Wingdings" panose="05000000000000000000" pitchFamily="2" charset="2"/>
              <a:buChar char="Ø"/>
            </a:pPr>
            <a:r>
              <a:rPr lang="fr-FR" altLang="fr-FR" dirty="0">
                <a:solidFill>
                  <a:srgbClr val="000000"/>
                </a:solidFill>
              </a:rPr>
              <a:t>Transmettre les effectifs afin d’arrêter le nombre de représentants titulaires</a:t>
            </a:r>
            <a:r>
              <a:rPr lang="fr-FR" dirty="0" smtClean="0"/>
              <a:t>;</a:t>
            </a:r>
            <a:endParaRPr lang="fr-FR" dirty="0"/>
          </a:p>
          <a:p>
            <a:pPr marL="0" lvl="1" algn="just">
              <a:lnSpc>
                <a:spcPct val="150000"/>
              </a:lnSpc>
              <a:spcBef>
                <a:spcPts val="0"/>
              </a:spcBef>
              <a:buFont typeface="Wingdings" panose="05000000000000000000" pitchFamily="2" charset="2"/>
              <a:buChar char="Ø"/>
            </a:pPr>
            <a:r>
              <a:rPr lang="fr-FR" altLang="fr-FR" dirty="0">
                <a:solidFill>
                  <a:srgbClr val="000000"/>
                </a:solidFill>
              </a:rPr>
              <a:t>Échanger sur la suppression ou le maintien du paritarisme numérique entre les deux collèges</a:t>
            </a:r>
            <a:r>
              <a:rPr lang="fr-FR" dirty="0" smtClean="0"/>
              <a:t> </a:t>
            </a:r>
            <a:r>
              <a:rPr lang="fr-FR" dirty="0"/>
              <a:t>;</a:t>
            </a:r>
          </a:p>
          <a:p>
            <a:pPr marL="0" lvl="1" algn="just">
              <a:lnSpc>
                <a:spcPct val="150000"/>
              </a:lnSpc>
              <a:spcBef>
                <a:spcPts val="0"/>
              </a:spcBef>
              <a:buFont typeface="Wingdings" panose="05000000000000000000" pitchFamily="2" charset="2"/>
              <a:buChar char="Ø"/>
            </a:pPr>
            <a:r>
              <a:rPr lang="fr-FR" altLang="fr-FR" dirty="0">
                <a:solidFill>
                  <a:srgbClr val="000000"/>
                </a:solidFill>
              </a:rPr>
              <a:t>Préciser le nombre de représentant du collège </a:t>
            </a:r>
            <a:r>
              <a:rPr lang="fr-FR" altLang="fr-FR" dirty="0" smtClean="0">
                <a:solidFill>
                  <a:srgbClr val="000000"/>
                </a:solidFill>
              </a:rPr>
              <a:t>employeur</a:t>
            </a:r>
          </a:p>
          <a:p>
            <a:pPr marL="0" lvl="1" algn="just">
              <a:lnSpc>
                <a:spcPct val="150000"/>
              </a:lnSpc>
              <a:spcBef>
                <a:spcPts val="0"/>
              </a:spcBef>
              <a:buFont typeface="Wingdings" panose="05000000000000000000" pitchFamily="2" charset="2"/>
              <a:buChar char="Ø"/>
            </a:pPr>
            <a:r>
              <a:rPr lang="fr-FR" altLang="fr-FR" dirty="0">
                <a:solidFill>
                  <a:srgbClr val="000000"/>
                </a:solidFill>
              </a:rPr>
              <a:t>Échanger sur les modalités de vote </a:t>
            </a:r>
            <a:r>
              <a:rPr lang="fr-FR" altLang="fr-FR" dirty="0" smtClean="0">
                <a:solidFill>
                  <a:srgbClr val="000000"/>
                </a:solidFill>
              </a:rPr>
              <a:t>(vote électronique et/ou </a:t>
            </a:r>
            <a:r>
              <a:rPr lang="fr-FR" altLang="fr-FR" dirty="0">
                <a:solidFill>
                  <a:srgbClr val="000000"/>
                </a:solidFill>
              </a:rPr>
              <a:t>vote </a:t>
            </a:r>
            <a:r>
              <a:rPr lang="fr-FR" altLang="fr-FR" dirty="0" smtClean="0">
                <a:solidFill>
                  <a:srgbClr val="000000"/>
                </a:solidFill>
              </a:rPr>
              <a:t>à l’urne)</a:t>
            </a:r>
            <a:endParaRPr lang="fr-FR" altLang="fr-FR" dirty="0">
              <a:solidFill>
                <a:srgbClr val="000000"/>
              </a:solidFill>
            </a:endParaRPr>
          </a:p>
          <a:p>
            <a:pPr marL="0" lvl="1" algn="just">
              <a:lnSpc>
                <a:spcPct val="150000"/>
              </a:lnSpc>
              <a:spcBef>
                <a:spcPts val="0"/>
              </a:spcBef>
              <a:buFont typeface="Wingdings" panose="05000000000000000000" pitchFamily="2" charset="2"/>
              <a:buChar char="Ø"/>
            </a:pPr>
            <a:r>
              <a:rPr lang="fr-FR" altLang="fr-FR" dirty="0">
                <a:solidFill>
                  <a:srgbClr val="000000"/>
                </a:solidFill>
              </a:rPr>
              <a:t>Évoquer la répartition équilibrée femmes/hommes au vu des effectifs dans le respect de la règle de l’arrondi</a:t>
            </a:r>
            <a:endParaRPr lang="fr-FR" dirty="0"/>
          </a:p>
        </p:txBody>
      </p:sp>
    </p:spTree>
    <p:extLst>
      <p:ext uri="{BB962C8B-B14F-4D97-AF65-F5344CB8AC3E}">
        <p14:creationId xmlns:p14="http://schemas.microsoft.com/office/powerpoint/2010/main" val="39893189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…consultation </a:t>
            </a:r>
            <a:r>
              <a:rPr lang="fr-FR" dirty="0"/>
              <a:t>des organisations syndicales</a:t>
            </a:r>
          </a:p>
        </p:txBody>
      </p:sp>
      <p:sp>
        <p:nvSpPr>
          <p:cNvPr id="6" name="Espace réservé du contenu 5"/>
          <p:cNvSpPr>
            <a:spLocks noGrp="1"/>
          </p:cNvSpPr>
          <p:nvPr>
            <p:ph idx="1"/>
          </p:nvPr>
        </p:nvSpPr>
        <p:spPr>
          <a:xfrm>
            <a:off x="677334" y="2066795"/>
            <a:ext cx="8596668" cy="4258849"/>
          </a:xfrm>
        </p:spPr>
        <p:txBody>
          <a:bodyPr>
            <a:normAutofit/>
          </a:bodyPr>
          <a:lstStyle/>
          <a:p>
            <a:pPr marL="0" indent="0">
              <a:spcBef>
                <a:spcPts val="0"/>
              </a:spcBef>
              <a:buNone/>
            </a:pPr>
            <a:r>
              <a:rPr lang="fr-FR" altLang="fr-FR" dirty="0">
                <a:solidFill>
                  <a:srgbClr val="000000"/>
                </a:solidFill>
                <a:ea typeface="ＭＳ Ｐゴシック" panose="020B0600070205080204" pitchFamily="34" charset="-128"/>
              </a:rPr>
              <a:t>Dans un deuxième temps recueillir leur avis sur les points suivants </a:t>
            </a:r>
            <a:r>
              <a:rPr lang="fr-FR" altLang="fr-FR" dirty="0" smtClean="0">
                <a:solidFill>
                  <a:srgbClr val="000000"/>
                </a:solidFill>
                <a:ea typeface="ＭＳ Ｐゴシック" panose="020B0600070205080204" pitchFamily="34" charset="-128"/>
              </a:rPr>
              <a:t>:</a:t>
            </a:r>
            <a:endParaRPr lang="fr-FR" dirty="0" smtClean="0"/>
          </a:p>
          <a:p>
            <a:pPr marL="0" indent="0">
              <a:spcBef>
                <a:spcPts val="0"/>
              </a:spcBef>
              <a:buNone/>
            </a:pPr>
            <a:endParaRPr lang="fr-FR" altLang="fr-FR" dirty="0">
              <a:solidFill>
                <a:srgbClr val="000000"/>
              </a:solidFill>
              <a:ea typeface="ＭＳ Ｐゴシック" panose="020B0600070205080204" pitchFamily="34" charset="-128"/>
            </a:endParaRPr>
          </a:p>
          <a:p>
            <a:pPr marL="0" lvl="1" algn="just">
              <a:spcBef>
                <a:spcPts val="0"/>
              </a:spcBef>
              <a:buFont typeface="Wingdings" panose="05000000000000000000" pitchFamily="2" charset="2"/>
              <a:buChar char="Ø"/>
            </a:pPr>
            <a:r>
              <a:rPr lang="fr-FR" altLang="fr-FR" dirty="0">
                <a:solidFill>
                  <a:srgbClr val="000000"/>
                </a:solidFill>
              </a:rPr>
              <a:t>fixer les modèles des bulletins de </a:t>
            </a:r>
            <a:r>
              <a:rPr lang="fr-FR" altLang="fr-FR" dirty="0" smtClean="0">
                <a:solidFill>
                  <a:srgbClr val="000000"/>
                </a:solidFill>
              </a:rPr>
              <a:t>vote, des </a:t>
            </a:r>
            <a:r>
              <a:rPr lang="fr-FR" altLang="fr-FR" dirty="0">
                <a:solidFill>
                  <a:srgbClr val="000000"/>
                </a:solidFill>
              </a:rPr>
              <a:t>enveloppes intérieures et extérieures </a:t>
            </a:r>
            <a:r>
              <a:rPr lang="fr-FR" altLang="fr-FR" dirty="0" smtClean="0">
                <a:solidFill>
                  <a:srgbClr val="000000"/>
                </a:solidFill>
              </a:rPr>
              <a:t>(CDG </a:t>
            </a:r>
            <a:r>
              <a:rPr lang="fr-FR" altLang="fr-FR" dirty="0">
                <a:solidFill>
                  <a:srgbClr val="000000"/>
                </a:solidFill>
              </a:rPr>
              <a:t>pour </a:t>
            </a:r>
            <a:r>
              <a:rPr lang="fr-FR" altLang="fr-FR" dirty="0" smtClean="0">
                <a:solidFill>
                  <a:srgbClr val="000000"/>
                </a:solidFill>
              </a:rPr>
              <a:t>CAP A : bleu, CAP B : rouge, CAP C : vert, CCP : orange et CST : jaune et différente élections 2018) </a:t>
            </a:r>
            <a:r>
              <a:rPr lang="fr-FR" dirty="0" smtClean="0"/>
              <a:t>;</a:t>
            </a:r>
            <a:endParaRPr lang="fr-FR" dirty="0"/>
          </a:p>
          <a:p>
            <a:pPr marL="0" lvl="1" algn="just">
              <a:spcBef>
                <a:spcPts val="0"/>
              </a:spcBef>
              <a:buFont typeface="Wingdings" panose="05000000000000000000" pitchFamily="2" charset="2"/>
              <a:buChar char="Ø"/>
            </a:pPr>
            <a:r>
              <a:rPr lang="fr-FR" altLang="fr-FR" dirty="0">
                <a:solidFill>
                  <a:srgbClr val="000000"/>
                </a:solidFill>
              </a:rPr>
              <a:t>arrêter le calendrier prévisionnel des </a:t>
            </a:r>
            <a:r>
              <a:rPr lang="fr-FR" altLang="fr-FR" dirty="0" smtClean="0">
                <a:solidFill>
                  <a:srgbClr val="000000"/>
                </a:solidFill>
              </a:rPr>
              <a:t>opérations </a:t>
            </a:r>
            <a:r>
              <a:rPr lang="fr-FR" dirty="0" smtClean="0"/>
              <a:t>;</a:t>
            </a:r>
            <a:endParaRPr lang="fr-FR" dirty="0"/>
          </a:p>
          <a:p>
            <a:pPr marL="0" lvl="1" algn="just">
              <a:spcBef>
                <a:spcPts val="0"/>
              </a:spcBef>
              <a:buFont typeface="Wingdings" panose="05000000000000000000" pitchFamily="2" charset="2"/>
              <a:buChar char="Ø"/>
            </a:pPr>
            <a:r>
              <a:rPr lang="fr-FR" altLang="fr-FR" dirty="0">
                <a:solidFill>
                  <a:srgbClr val="000000"/>
                </a:solidFill>
              </a:rPr>
              <a:t>rappeler les règles de composition des listes de candidats (complètes, incomplètes, excédentaires</a:t>
            </a:r>
            <a:r>
              <a:rPr lang="fr-FR" altLang="fr-FR" dirty="0" smtClean="0">
                <a:solidFill>
                  <a:srgbClr val="000000"/>
                </a:solidFill>
              </a:rPr>
              <a:t>) ;</a:t>
            </a:r>
            <a:endParaRPr lang="fr-FR" altLang="fr-FR" dirty="0">
              <a:solidFill>
                <a:srgbClr val="000000"/>
              </a:solidFill>
            </a:endParaRPr>
          </a:p>
          <a:p>
            <a:pPr marL="0" lvl="1" algn="just">
              <a:spcBef>
                <a:spcPts val="0"/>
              </a:spcBef>
              <a:buFont typeface="Wingdings" panose="05000000000000000000" pitchFamily="2" charset="2"/>
              <a:buChar char="Ø"/>
            </a:pPr>
            <a:r>
              <a:rPr lang="fr-FR" altLang="fr-FR" dirty="0">
                <a:solidFill>
                  <a:srgbClr val="000000"/>
                </a:solidFill>
              </a:rPr>
              <a:t>proposer un modèle de dépôt de </a:t>
            </a:r>
            <a:r>
              <a:rPr lang="fr-FR" altLang="fr-FR" dirty="0" smtClean="0">
                <a:solidFill>
                  <a:srgbClr val="000000"/>
                </a:solidFill>
              </a:rPr>
              <a:t>candidature ;</a:t>
            </a:r>
          </a:p>
          <a:p>
            <a:pPr marL="0" lvl="1" algn="just">
              <a:spcBef>
                <a:spcPts val="0"/>
              </a:spcBef>
              <a:buFont typeface="Wingdings" panose="05000000000000000000" pitchFamily="2" charset="2"/>
              <a:buChar char="Ø"/>
            </a:pPr>
            <a:r>
              <a:rPr lang="fr-FR" altLang="fr-FR" dirty="0">
                <a:solidFill>
                  <a:srgbClr val="000000"/>
                </a:solidFill>
              </a:rPr>
              <a:t>prévoir un récépissé de dépôt des </a:t>
            </a:r>
            <a:r>
              <a:rPr lang="fr-FR" altLang="fr-FR" dirty="0" smtClean="0">
                <a:solidFill>
                  <a:srgbClr val="000000"/>
                </a:solidFill>
              </a:rPr>
              <a:t>listes ;</a:t>
            </a:r>
          </a:p>
          <a:p>
            <a:pPr marL="0" lvl="1" algn="just">
              <a:spcBef>
                <a:spcPts val="0"/>
              </a:spcBef>
              <a:buFont typeface="Wingdings" panose="05000000000000000000" pitchFamily="2" charset="2"/>
              <a:buChar char="Ø"/>
            </a:pPr>
            <a:r>
              <a:rPr lang="fr-FR" altLang="fr-FR" dirty="0">
                <a:solidFill>
                  <a:srgbClr val="000000"/>
                </a:solidFill>
              </a:rPr>
              <a:t>prévoir le format des professions de foi et leur date de transmission pour mise sous pli des matériels de </a:t>
            </a:r>
            <a:r>
              <a:rPr lang="fr-FR" altLang="fr-FR" dirty="0" smtClean="0">
                <a:solidFill>
                  <a:srgbClr val="000000"/>
                </a:solidFill>
              </a:rPr>
              <a:t>vote ;</a:t>
            </a:r>
          </a:p>
          <a:p>
            <a:pPr marL="0" lvl="1" algn="just">
              <a:spcBef>
                <a:spcPts val="0"/>
              </a:spcBef>
              <a:buFont typeface="Wingdings" panose="05000000000000000000" pitchFamily="2" charset="2"/>
              <a:buChar char="Ø"/>
            </a:pPr>
            <a:r>
              <a:rPr lang="fr-FR" altLang="fr-FR" dirty="0">
                <a:solidFill>
                  <a:srgbClr val="000000"/>
                </a:solidFill>
              </a:rPr>
              <a:t>autoriser le début des opérations d’émargement avant la clôture du </a:t>
            </a:r>
            <a:r>
              <a:rPr lang="fr-FR" altLang="fr-FR" dirty="0" smtClean="0">
                <a:solidFill>
                  <a:srgbClr val="000000"/>
                </a:solidFill>
              </a:rPr>
              <a:t>scrutin</a:t>
            </a:r>
          </a:p>
          <a:p>
            <a:pPr marL="0" lvl="1" algn="just">
              <a:spcBef>
                <a:spcPts val="0"/>
              </a:spcBef>
              <a:buFont typeface="Wingdings" panose="05000000000000000000" pitchFamily="2" charset="2"/>
              <a:buChar char="Ø"/>
            </a:pPr>
            <a:r>
              <a:rPr lang="fr-FR" altLang="fr-FR" dirty="0">
                <a:solidFill>
                  <a:srgbClr val="000000"/>
                </a:solidFill>
              </a:rPr>
              <a:t>préciser l’organisation du scrutin (horaires, délégués de listes,…)</a:t>
            </a:r>
          </a:p>
          <a:p>
            <a:pPr marL="0" lvl="1" algn="just">
              <a:spcBef>
                <a:spcPts val="0"/>
              </a:spcBef>
              <a:buFont typeface="Wingdings" panose="05000000000000000000" pitchFamily="2" charset="2"/>
              <a:buChar char="Ø"/>
            </a:pPr>
            <a:r>
              <a:rPr lang="fr-FR" altLang="fr-FR" dirty="0">
                <a:solidFill>
                  <a:srgbClr val="000000"/>
                </a:solidFill>
              </a:rPr>
              <a:t>arrêter la liste des représentants syndicaux présents au dépouillement du scrutin</a:t>
            </a:r>
            <a:endParaRPr lang="fr-FR" dirty="0"/>
          </a:p>
        </p:txBody>
      </p:sp>
    </p:spTree>
    <p:extLst>
      <p:ext uri="{BB962C8B-B14F-4D97-AF65-F5344CB8AC3E}">
        <p14:creationId xmlns:p14="http://schemas.microsoft.com/office/powerpoint/2010/main" val="2674820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Délibérations à prendre…</a:t>
            </a:r>
            <a:endParaRPr lang="fr-FR" dirty="0"/>
          </a:p>
        </p:txBody>
      </p:sp>
      <p:sp>
        <p:nvSpPr>
          <p:cNvPr id="3" name="Espace réservé du contenu 2"/>
          <p:cNvSpPr>
            <a:spLocks noGrp="1"/>
          </p:cNvSpPr>
          <p:nvPr>
            <p:ph idx="1"/>
          </p:nvPr>
        </p:nvSpPr>
        <p:spPr/>
        <p:txBody>
          <a:bodyPr/>
          <a:lstStyle/>
          <a:p>
            <a:pPr marL="0" indent="0">
              <a:buNone/>
            </a:pPr>
            <a:r>
              <a:rPr lang="fr-FR" dirty="0" smtClean="0"/>
              <a:t>Avant le 8 juin, soit au moins 6 mois avant la date du scrutin, par délibération fixer :</a:t>
            </a:r>
          </a:p>
          <a:p>
            <a:pPr marL="0" indent="0">
              <a:buNone/>
            </a:pPr>
            <a:endParaRPr lang="fr-FR" dirty="0" smtClean="0"/>
          </a:p>
          <a:p>
            <a:pPr marL="0" lvl="1" algn="just">
              <a:lnSpc>
                <a:spcPct val="150000"/>
              </a:lnSpc>
              <a:spcBef>
                <a:spcPts val="0"/>
              </a:spcBef>
              <a:buFont typeface="Wingdings" panose="05000000000000000000" pitchFamily="2" charset="2"/>
              <a:buChar char="Ø"/>
            </a:pPr>
            <a:r>
              <a:rPr lang="fr-FR" altLang="fr-FR" dirty="0">
                <a:solidFill>
                  <a:schemeClr val="tx1"/>
                </a:solidFill>
              </a:rPr>
              <a:t>Le nombre de représentants titulaires du personnel au </a:t>
            </a:r>
            <a:r>
              <a:rPr lang="fr-FR" altLang="fr-FR" dirty="0" smtClean="0">
                <a:solidFill>
                  <a:schemeClr val="tx1"/>
                </a:solidFill>
              </a:rPr>
              <a:t>CST</a:t>
            </a:r>
            <a:endParaRPr lang="fr-FR" altLang="fr-FR" dirty="0">
              <a:solidFill>
                <a:schemeClr val="tx1"/>
              </a:solidFill>
            </a:endParaRPr>
          </a:p>
          <a:p>
            <a:pPr marL="0" lvl="1" algn="just">
              <a:lnSpc>
                <a:spcPct val="150000"/>
              </a:lnSpc>
              <a:spcBef>
                <a:spcPts val="0"/>
              </a:spcBef>
              <a:buFont typeface="Wingdings" panose="05000000000000000000" pitchFamily="2" charset="2"/>
              <a:buChar char="Ø"/>
            </a:pPr>
            <a:r>
              <a:rPr lang="fr-FR" dirty="0" smtClean="0">
                <a:solidFill>
                  <a:schemeClr val="tx1"/>
                </a:solidFill>
              </a:rPr>
              <a:t>La suppression ou le maintien du paritarisme numérique</a:t>
            </a:r>
            <a:endParaRPr lang="fr-FR" dirty="0">
              <a:solidFill>
                <a:schemeClr val="tx1"/>
              </a:solidFill>
            </a:endParaRPr>
          </a:p>
          <a:p>
            <a:pPr marL="0" lvl="1" algn="just">
              <a:lnSpc>
                <a:spcPct val="150000"/>
              </a:lnSpc>
              <a:spcBef>
                <a:spcPts val="0"/>
              </a:spcBef>
              <a:buFont typeface="Wingdings" panose="05000000000000000000" pitchFamily="2" charset="2"/>
              <a:buChar char="Ø"/>
            </a:pPr>
            <a:r>
              <a:rPr lang="fr-FR" altLang="fr-FR" dirty="0" smtClean="0">
                <a:solidFill>
                  <a:schemeClr val="tx1"/>
                </a:solidFill>
              </a:rPr>
              <a:t>Le nombre de représentants du collège employeur (le cas échéant)</a:t>
            </a:r>
          </a:p>
          <a:p>
            <a:pPr marL="0" lvl="1" algn="just">
              <a:lnSpc>
                <a:spcPct val="150000"/>
              </a:lnSpc>
              <a:spcBef>
                <a:spcPts val="0"/>
              </a:spcBef>
              <a:buFont typeface="Wingdings" panose="05000000000000000000" pitchFamily="2" charset="2"/>
              <a:buChar char="Ø"/>
            </a:pPr>
            <a:r>
              <a:rPr lang="fr-FR" dirty="0" smtClean="0">
                <a:solidFill>
                  <a:schemeClr val="tx1"/>
                </a:solidFill>
              </a:rPr>
              <a:t>La composition de la formation spécialisée (le cas échéant)</a:t>
            </a:r>
          </a:p>
          <a:p>
            <a:pPr marL="0" lvl="1" algn="just">
              <a:lnSpc>
                <a:spcPct val="150000"/>
              </a:lnSpc>
              <a:spcBef>
                <a:spcPts val="0"/>
              </a:spcBef>
              <a:buFont typeface="Wingdings" panose="05000000000000000000" pitchFamily="2" charset="2"/>
              <a:buChar char="Ø"/>
            </a:pPr>
            <a:r>
              <a:rPr lang="fr-FR" dirty="0" smtClean="0">
                <a:solidFill>
                  <a:schemeClr val="tx1"/>
                </a:solidFill>
              </a:rPr>
              <a:t>La voix délibérative du collège employeur du CST (et de la formation spécialisée)</a:t>
            </a:r>
          </a:p>
          <a:p>
            <a:pPr marL="0" lvl="1" algn="just">
              <a:lnSpc>
                <a:spcPct val="150000"/>
              </a:lnSpc>
              <a:spcBef>
                <a:spcPts val="0"/>
              </a:spcBef>
              <a:buFont typeface="Wingdings" panose="05000000000000000000" pitchFamily="2" charset="2"/>
              <a:buChar char="Ø"/>
            </a:pPr>
            <a:r>
              <a:rPr lang="fr-FR" dirty="0" smtClean="0">
                <a:solidFill>
                  <a:schemeClr val="tx1"/>
                </a:solidFill>
              </a:rPr>
              <a:t>L’autorisation à l’autorité à ester en justice avec éventuellement l’aide d’un avocat, pour tout litige lié aux élections professionnelles</a:t>
            </a:r>
            <a:endParaRPr lang="fr-FR" dirty="0">
              <a:solidFill>
                <a:schemeClr val="tx1"/>
              </a:solidFill>
            </a:endParaRPr>
          </a:p>
        </p:txBody>
      </p:sp>
    </p:spTree>
    <p:extLst>
      <p:ext uri="{BB962C8B-B14F-4D97-AF65-F5344CB8AC3E}">
        <p14:creationId xmlns:p14="http://schemas.microsoft.com/office/powerpoint/2010/main" val="40596954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liste électorale</a:t>
            </a:r>
            <a:endParaRPr lang="fr-FR" dirty="0"/>
          </a:p>
        </p:txBody>
      </p:sp>
      <p:sp>
        <p:nvSpPr>
          <p:cNvPr id="3" name="Espace réservé du contenu 2"/>
          <p:cNvSpPr>
            <a:spLocks noGrp="1"/>
          </p:cNvSpPr>
          <p:nvPr>
            <p:ph idx="1"/>
          </p:nvPr>
        </p:nvSpPr>
        <p:spPr/>
        <p:txBody>
          <a:bodyPr/>
          <a:lstStyle/>
          <a:p>
            <a:pPr marL="0" indent="0">
              <a:buNone/>
            </a:pPr>
            <a:r>
              <a:rPr lang="fr-FR" dirty="0" smtClean="0"/>
              <a:t>La liste est dressée par l’autorité territoriale avec pour date de référence celle du scrutin (8 décembre 2022) et comporter par ordre alphabétique :</a:t>
            </a:r>
          </a:p>
          <a:p>
            <a:pPr marL="0" indent="0">
              <a:buNone/>
            </a:pPr>
            <a:endParaRPr lang="fr-FR" dirty="0"/>
          </a:p>
          <a:p>
            <a:pPr marL="0" lvl="1" algn="just">
              <a:lnSpc>
                <a:spcPct val="150000"/>
              </a:lnSpc>
              <a:spcBef>
                <a:spcPts val="0"/>
              </a:spcBef>
              <a:buFont typeface="Wingdings" panose="05000000000000000000" pitchFamily="2" charset="2"/>
              <a:buChar char="Ø"/>
            </a:pPr>
            <a:r>
              <a:rPr lang="fr-FR" altLang="fr-FR" dirty="0" smtClean="0">
                <a:solidFill>
                  <a:srgbClr val="000000"/>
                </a:solidFill>
              </a:rPr>
              <a:t>Nom d’usage (+ nom de naissance, en cas d’homonyme)</a:t>
            </a:r>
          </a:p>
          <a:p>
            <a:pPr marL="0" lvl="1" algn="just">
              <a:lnSpc>
                <a:spcPct val="150000"/>
              </a:lnSpc>
              <a:spcBef>
                <a:spcPts val="0"/>
              </a:spcBef>
              <a:buFont typeface="Wingdings" panose="05000000000000000000" pitchFamily="2" charset="2"/>
              <a:buChar char="Ø"/>
            </a:pPr>
            <a:r>
              <a:rPr lang="fr-FR" altLang="fr-FR" dirty="0" smtClean="0">
                <a:solidFill>
                  <a:srgbClr val="000000"/>
                </a:solidFill>
              </a:rPr>
              <a:t>Prénom (+ 2</a:t>
            </a:r>
            <a:r>
              <a:rPr lang="fr-FR" altLang="fr-FR" baseline="30000" dirty="0" smtClean="0">
                <a:solidFill>
                  <a:srgbClr val="000000"/>
                </a:solidFill>
              </a:rPr>
              <a:t>ème</a:t>
            </a:r>
            <a:r>
              <a:rPr lang="fr-FR" altLang="fr-FR" dirty="0" smtClean="0">
                <a:solidFill>
                  <a:srgbClr val="000000"/>
                </a:solidFill>
              </a:rPr>
              <a:t> prénom, en cas d’homonyme)</a:t>
            </a:r>
          </a:p>
          <a:p>
            <a:pPr marL="0" lvl="1" algn="just">
              <a:lnSpc>
                <a:spcPct val="150000"/>
              </a:lnSpc>
              <a:spcBef>
                <a:spcPts val="0"/>
              </a:spcBef>
              <a:buFont typeface="Wingdings" panose="05000000000000000000" pitchFamily="2" charset="2"/>
              <a:buChar char="Ø"/>
            </a:pPr>
            <a:r>
              <a:rPr lang="fr-FR" altLang="fr-FR" dirty="0" smtClean="0">
                <a:solidFill>
                  <a:srgbClr val="000000"/>
                </a:solidFill>
              </a:rPr>
              <a:t>Genre (femme/homme)</a:t>
            </a:r>
          </a:p>
          <a:p>
            <a:pPr marL="0" lvl="1" algn="just">
              <a:lnSpc>
                <a:spcPct val="150000"/>
              </a:lnSpc>
              <a:spcBef>
                <a:spcPts val="0"/>
              </a:spcBef>
              <a:buFont typeface="Wingdings" panose="05000000000000000000" pitchFamily="2" charset="2"/>
              <a:buChar char="Ø"/>
            </a:pPr>
            <a:r>
              <a:rPr lang="fr-FR" altLang="fr-FR" dirty="0" smtClean="0">
                <a:solidFill>
                  <a:srgbClr val="000000"/>
                </a:solidFill>
              </a:rPr>
              <a:t>Affectation (grade et/ou emploi, …)</a:t>
            </a:r>
          </a:p>
          <a:p>
            <a:pPr marL="0" indent="0">
              <a:buNone/>
            </a:pPr>
            <a:r>
              <a:rPr lang="fr-FR" dirty="0" smtClean="0">
                <a:solidFill>
                  <a:srgbClr val="000000"/>
                </a:solidFill>
              </a:rPr>
              <a:t>      </a:t>
            </a:r>
            <a:r>
              <a:rPr lang="fr-FR" sz="1600" dirty="0" smtClean="0">
                <a:solidFill>
                  <a:schemeClr val="tx1"/>
                </a:solidFill>
              </a:rPr>
              <a:t>Ne pas mentionner l’année de naissance</a:t>
            </a:r>
          </a:p>
          <a:p>
            <a:pPr marL="0" indent="0">
              <a:buNone/>
            </a:pPr>
            <a:endParaRPr lang="fr-FR" sz="1600" dirty="0">
              <a:solidFill>
                <a:schemeClr val="tx1"/>
              </a:solidFill>
            </a:endParaRPr>
          </a:p>
          <a:p>
            <a:pPr marL="0" indent="0">
              <a:buNone/>
            </a:pPr>
            <a:r>
              <a:rPr lang="fr-FR" sz="1600" dirty="0" smtClean="0">
                <a:solidFill>
                  <a:schemeClr val="tx1"/>
                </a:solidFill>
              </a:rPr>
              <a:t>Arrêtée au nombre total d’électeur inscrits, datée et signée par l’autorité compétente</a:t>
            </a:r>
            <a:endParaRPr lang="fr-FR" sz="1600" dirty="0">
              <a:solidFill>
                <a:schemeClr val="tx1"/>
              </a:solidFill>
            </a:endParaRP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7334" y="4601617"/>
            <a:ext cx="444884" cy="510709"/>
          </a:xfrm>
          <a:prstGeom prst="rect">
            <a:avLst/>
          </a:prstGeom>
        </p:spPr>
      </p:pic>
    </p:spTree>
    <p:extLst>
      <p:ext uri="{BB962C8B-B14F-4D97-AF65-F5344CB8AC3E}">
        <p14:creationId xmlns:p14="http://schemas.microsoft.com/office/powerpoint/2010/main" val="6015373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re 3"/>
          <p:cNvSpPr>
            <a:spLocks noGrp="1"/>
          </p:cNvSpPr>
          <p:nvPr>
            <p:ph type="ctrTitle"/>
          </p:nvPr>
        </p:nvSpPr>
        <p:spPr>
          <a:xfrm>
            <a:off x="1512916" y="2152997"/>
            <a:ext cx="7888779" cy="1986742"/>
          </a:xfrm>
          <a:ln>
            <a:solidFill>
              <a:schemeClr val="bg1"/>
            </a:solidFill>
          </a:ln>
        </p:spPr>
        <p:txBody>
          <a:bodyPr/>
          <a:lstStyle/>
          <a:p>
            <a:pPr algn="ctr"/>
            <a:r>
              <a:rPr lang="fr-FR" sz="3600" b="1" dirty="0" smtClean="0"/>
              <a:t/>
            </a:r>
            <a:br>
              <a:rPr lang="fr-FR" sz="3600" b="1" dirty="0" smtClean="0"/>
            </a:br>
            <a:r>
              <a:rPr lang="fr-FR" sz="3600" b="1" dirty="0"/>
              <a:t/>
            </a:r>
            <a:br>
              <a:rPr lang="fr-FR" sz="3600" b="1" dirty="0"/>
            </a:br>
            <a:endParaRPr lang="fr-FR" sz="4800" b="1" dirty="0"/>
          </a:p>
        </p:txBody>
      </p:sp>
      <p:pic>
        <p:nvPicPr>
          <p:cNvPr id="2" name="Imag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03114" y="5147732"/>
            <a:ext cx="4667213" cy="2103511"/>
          </a:xfrm>
          <a:prstGeom prst="rect">
            <a:avLst/>
          </a:prstGeom>
        </p:spPr>
      </p:pic>
      <p:pic>
        <p:nvPicPr>
          <p:cNvPr id="9" name="Imag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043" y="84946"/>
            <a:ext cx="3205422" cy="961627"/>
          </a:xfrm>
          <a:prstGeom prst="rect">
            <a:avLst/>
          </a:prstGeom>
        </p:spPr>
      </p:pic>
      <p:sp>
        <p:nvSpPr>
          <p:cNvPr id="3" name="ZoneTexte 2"/>
          <p:cNvSpPr txBox="1"/>
          <p:nvPr/>
        </p:nvSpPr>
        <p:spPr>
          <a:xfrm>
            <a:off x="2228193" y="1902372"/>
            <a:ext cx="7504386" cy="707886"/>
          </a:xfrm>
          <a:prstGeom prst="rect">
            <a:avLst/>
          </a:prstGeom>
          <a:noFill/>
        </p:spPr>
        <p:txBody>
          <a:bodyPr wrap="square" rtlCol="0">
            <a:spAutoFit/>
          </a:bodyPr>
          <a:lstStyle/>
          <a:p>
            <a:r>
              <a:rPr lang="fr-FR" sz="4000" dirty="0" smtClean="0"/>
              <a:t>Élections professionnelles 2022</a:t>
            </a:r>
            <a:endParaRPr lang="fr-FR" sz="4000" dirty="0"/>
          </a:p>
        </p:txBody>
      </p:sp>
      <p:sp>
        <p:nvSpPr>
          <p:cNvPr id="6" name="ZoneTexte 5"/>
          <p:cNvSpPr txBox="1"/>
          <p:nvPr/>
        </p:nvSpPr>
        <p:spPr>
          <a:xfrm>
            <a:off x="2228193" y="3150586"/>
            <a:ext cx="6716110" cy="630942"/>
          </a:xfrm>
          <a:prstGeom prst="rect">
            <a:avLst/>
          </a:prstGeom>
          <a:noFill/>
        </p:spPr>
        <p:txBody>
          <a:bodyPr wrap="square" rtlCol="0">
            <a:spAutoFit/>
          </a:bodyPr>
          <a:lstStyle/>
          <a:p>
            <a:r>
              <a:rPr lang="fr-FR" sz="3500" dirty="0" smtClean="0"/>
              <a:t>Comité social territorial</a:t>
            </a:r>
            <a:endParaRPr lang="fr-FR" sz="3500" dirty="0"/>
          </a:p>
        </p:txBody>
      </p:sp>
    </p:spTree>
    <p:extLst>
      <p:ext uri="{BB962C8B-B14F-4D97-AF65-F5344CB8AC3E}">
        <p14:creationId xmlns:p14="http://schemas.microsoft.com/office/powerpoint/2010/main" val="5781508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liste électorale</a:t>
            </a:r>
          </a:p>
        </p:txBody>
      </p:sp>
      <p:sp>
        <p:nvSpPr>
          <p:cNvPr id="3" name="Espace réservé du contenu 2"/>
          <p:cNvSpPr>
            <a:spLocks noGrp="1"/>
          </p:cNvSpPr>
          <p:nvPr>
            <p:ph idx="1"/>
          </p:nvPr>
        </p:nvSpPr>
        <p:spPr>
          <a:xfrm>
            <a:off x="677334" y="1556239"/>
            <a:ext cx="8596668" cy="4485124"/>
          </a:xfrm>
        </p:spPr>
        <p:txBody>
          <a:bodyPr>
            <a:normAutofit/>
          </a:bodyPr>
          <a:lstStyle/>
          <a:p>
            <a:pPr marL="0" indent="0">
              <a:buNone/>
            </a:pPr>
            <a:r>
              <a:rPr lang="fr-FR" sz="1600" dirty="0" smtClean="0">
                <a:solidFill>
                  <a:schemeClr val="tx1"/>
                </a:solidFill>
              </a:rPr>
              <a:t>Publication au plus tard le dimanche 9 octobre 2022</a:t>
            </a:r>
          </a:p>
          <a:p>
            <a:pPr marL="0" indent="0">
              <a:buNone/>
            </a:pPr>
            <a:r>
              <a:rPr lang="fr-FR" sz="1600" dirty="0" smtClean="0">
                <a:solidFill>
                  <a:schemeClr val="tx1"/>
                </a:solidFill>
              </a:rPr>
              <a:t>Dans les lieux administratifs, mentionner la possibilité de consulter la liste électorale et du lieu</a:t>
            </a:r>
          </a:p>
          <a:p>
            <a:pPr marL="0" indent="0">
              <a:buNone/>
            </a:pPr>
            <a:r>
              <a:rPr lang="fr-FR" sz="1600" dirty="0" smtClean="0">
                <a:solidFill>
                  <a:schemeClr val="tx1"/>
                </a:solidFill>
              </a:rPr>
              <a:t>Réclamations (inscription, omission, erreur, …) possibles jusqu’au mercredi 19 octobre 2022</a:t>
            </a:r>
          </a:p>
          <a:p>
            <a:pPr marL="0" indent="0">
              <a:buNone/>
            </a:pPr>
            <a:r>
              <a:rPr lang="fr-FR" sz="1600" dirty="0" smtClean="0">
                <a:solidFill>
                  <a:schemeClr val="tx1"/>
                </a:solidFill>
              </a:rPr>
              <a:t>Modification par l’autorité jusqu’au lundi 24 octobre 2022</a:t>
            </a:r>
          </a:p>
          <a:p>
            <a:pPr marL="0" indent="0">
              <a:buNone/>
            </a:pPr>
            <a:endParaRPr lang="fr-FR" sz="1600" dirty="0">
              <a:solidFill>
                <a:schemeClr val="tx1"/>
              </a:solidFill>
            </a:endParaRPr>
          </a:p>
          <a:p>
            <a:pPr marL="0" indent="0">
              <a:buNone/>
            </a:pPr>
            <a:r>
              <a:rPr lang="fr-FR" sz="1600" dirty="0" smtClean="0">
                <a:solidFill>
                  <a:schemeClr val="tx1"/>
                </a:solidFill>
              </a:rPr>
              <a:t>Concernant les agents admis à voter par correspondance (</a:t>
            </a:r>
            <a:r>
              <a:rPr lang="fr-FR" sz="1200" dirty="0" smtClean="0">
                <a:solidFill>
                  <a:schemeClr val="tx1"/>
                </a:solidFill>
              </a:rPr>
              <a:t>article 43 décret n° 2021-571</a:t>
            </a:r>
            <a:r>
              <a:rPr lang="fr-FR" sz="1600" dirty="0" smtClean="0">
                <a:solidFill>
                  <a:schemeClr val="tx1"/>
                </a:solidFill>
              </a:rPr>
              <a:t>) :</a:t>
            </a:r>
          </a:p>
          <a:p>
            <a:pPr marL="0" lvl="1" algn="just">
              <a:lnSpc>
                <a:spcPct val="150000"/>
              </a:lnSpc>
              <a:spcBef>
                <a:spcPts val="0"/>
              </a:spcBef>
              <a:buFont typeface="Wingdings" panose="05000000000000000000" pitchFamily="2" charset="2"/>
              <a:buChar char="Ø"/>
            </a:pPr>
            <a:r>
              <a:rPr lang="fr-FR" altLang="fr-FR" dirty="0" smtClean="0">
                <a:solidFill>
                  <a:schemeClr val="tx1"/>
                </a:solidFill>
              </a:rPr>
              <a:t>Affichage de la liste au plus tard le mercredi 8 novembre 2022</a:t>
            </a:r>
          </a:p>
          <a:p>
            <a:pPr marL="0" lvl="1" algn="just">
              <a:lnSpc>
                <a:spcPct val="150000"/>
              </a:lnSpc>
              <a:spcBef>
                <a:spcPts val="0"/>
              </a:spcBef>
              <a:buFont typeface="Wingdings" panose="05000000000000000000" pitchFamily="2" charset="2"/>
              <a:buChar char="Ø"/>
            </a:pPr>
            <a:r>
              <a:rPr lang="fr-FR" altLang="fr-FR" dirty="0" smtClean="0">
                <a:solidFill>
                  <a:schemeClr val="tx1"/>
                </a:solidFill>
              </a:rPr>
              <a:t>Rectification au plus tard le dimanche 13 novembre 2022</a:t>
            </a:r>
          </a:p>
          <a:p>
            <a:pPr marL="0" lvl="1" algn="just">
              <a:lnSpc>
                <a:spcPct val="150000"/>
              </a:lnSpc>
              <a:spcBef>
                <a:spcPts val="0"/>
              </a:spcBef>
              <a:buFont typeface="Wingdings" panose="05000000000000000000" pitchFamily="2" charset="2"/>
              <a:buChar char="Ø"/>
            </a:pPr>
            <a:r>
              <a:rPr lang="fr-FR" altLang="fr-FR" dirty="0" smtClean="0">
                <a:solidFill>
                  <a:schemeClr val="tx1"/>
                </a:solidFill>
              </a:rPr>
              <a:t>Informer les agents concernés de l’impossibilité de voter à l’urne</a:t>
            </a:r>
            <a:endParaRPr lang="fr-FR" altLang="fr-FR" dirty="0">
              <a:solidFill>
                <a:schemeClr val="tx1"/>
              </a:solidFill>
            </a:endParaRPr>
          </a:p>
          <a:p>
            <a:pPr marL="0" indent="0">
              <a:buNone/>
            </a:pPr>
            <a:endParaRPr lang="fr-FR" sz="1600" dirty="0" smtClean="0"/>
          </a:p>
          <a:p>
            <a:pPr marL="0" indent="0">
              <a:buNone/>
            </a:pPr>
            <a:endParaRPr lang="fr-FR" sz="1600" dirty="0"/>
          </a:p>
        </p:txBody>
      </p:sp>
    </p:spTree>
    <p:extLst>
      <p:ext uri="{BB962C8B-B14F-4D97-AF65-F5344CB8AC3E}">
        <p14:creationId xmlns:p14="http://schemas.microsoft.com/office/powerpoint/2010/main" val="40047531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listes de candidats</a:t>
            </a:r>
            <a:endParaRPr lang="fr-FR" dirty="0"/>
          </a:p>
        </p:txBody>
      </p:sp>
      <p:sp>
        <p:nvSpPr>
          <p:cNvPr id="3" name="Espace réservé du contenu 2"/>
          <p:cNvSpPr>
            <a:spLocks noGrp="1"/>
          </p:cNvSpPr>
          <p:nvPr>
            <p:ph idx="1"/>
          </p:nvPr>
        </p:nvSpPr>
        <p:spPr>
          <a:xfrm>
            <a:off x="677334" y="1430767"/>
            <a:ext cx="8596668" cy="4610595"/>
          </a:xfrm>
        </p:spPr>
        <p:txBody>
          <a:bodyPr>
            <a:normAutofit lnSpcReduction="10000"/>
          </a:bodyPr>
          <a:lstStyle/>
          <a:p>
            <a:pPr marL="0" indent="0">
              <a:buNone/>
            </a:pPr>
            <a:r>
              <a:rPr lang="fr-FR" sz="1600" dirty="0" smtClean="0">
                <a:solidFill>
                  <a:schemeClr val="tx1"/>
                </a:solidFill>
              </a:rPr>
              <a:t>Seules les organisations syndicales représentatives peuvent présenter une liste de candidats (cf. site internet du CDG 30) (article L211-1 à L211-4 du CGFP)</a:t>
            </a:r>
          </a:p>
          <a:p>
            <a:pPr marL="0" indent="0">
              <a:buNone/>
            </a:pPr>
            <a:r>
              <a:rPr lang="fr-FR" sz="1600" dirty="0" smtClean="0">
                <a:solidFill>
                  <a:schemeClr val="tx1"/>
                </a:solidFill>
              </a:rPr>
              <a:t>Tous les électeurs sont éligibles sauf :</a:t>
            </a:r>
          </a:p>
          <a:p>
            <a:pPr marL="0" lvl="1" algn="just">
              <a:lnSpc>
                <a:spcPct val="150000"/>
              </a:lnSpc>
              <a:spcBef>
                <a:spcPts val="0"/>
              </a:spcBef>
              <a:buFont typeface="Wingdings" panose="05000000000000000000" pitchFamily="2" charset="2"/>
              <a:buChar char="Ø"/>
            </a:pPr>
            <a:r>
              <a:rPr lang="fr-FR" altLang="fr-FR" dirty="0" smtClean="0">
                <a:solidFill>
                  <a:schemeClr val="tx1"/>
                </a:solidFill>
              </a:rPr>
              <a:t>Les agents en congé de longue maladie, de longue durée et de grave maladie</a:t>
            </a:r>
          </a:p>
          <a:p>
            <a:pPr marL="0" lvl="1" algn="just">
              <a:spcBef>
                <a:spcPts val="0"/>
              </a:spcBef>
              <a:buFont typeface="Wingdings" panose="05000000000000000000" pitchFamily="2" charset="2"/>
              <a:buChar char="Ø"/>
            </a:pPr>
            <a:r>
              <a:rPr lang="fr-FR" altLang="fr-FR" dirty="0" smtClean="0">
                <a:solidFill>
                  <a:schemeClr val="tx1"/>
                </a:solidFill>
              </a:rPr>
              <a:t>Les agents qui ont été frappés d’une rétrogradation ou d’une exclusion temporaire de fonctions de 16 jours à 2 ans, moins qu’ils n’aient été amnistiés ou qu’ils n’aient été relevés de leur peine</a:t>
            </a:r>
          </a:p>
          <a:p>
            <a:pPr marL="0" lvl="1" algn="just">
              <a:spcBef>
                <a:spcPts val="0"/>
              </a:spcBef>
              <a:buFont typeface="Wingdings" panose="05000000000000000000" pitchFamily="2" charset="2"/>
              <a:buChar char="Ø"/>
            </a:pPr>
            <a:r>
              <a:rPr lang="fr-FR" altLang="fr-FR" dirty="0" smtClean="0">
                <a:solidFill>
                  <a:schemeClr val="tx1"/>
                </a:solidFill>
              </a:rPr>
              <a:t>Les agents frappés de l’incapacité énoncée à l’article L. 6 du code électorale : personnes condamnées à l’interdiction du droit de vote et d’élection</a:t>
            </a:r>
            <a:endParaRPr lang="fr-FR" altLang="fr-FR" dirty="0">
              <a:solidFill>
                <a:schemeClr val="tx1"/>
              </a:solidFill>
            </a:endParaRPr>
          </a:p>
          <a:p>
            <a:pPr marL="538163" indent="0">
              <a:buNone/>
            </a:pPr>
            <a:r>
              <a:rPr lang="fr-FR" sz="1600" dirty="0" smtClean="0">
                <a:solidFill>
                  <a:schemeClr val="tx1"/>
                </a:solidFill>
              </a:rPr>
              <a:t>Le conseil d’état estime que les DGS et leurs adjoints ne peuvent pas se porter candidats</a:t>
            </a:r>
          </a:p>
          <a:p>
            <a:pPr marL="0" indent="0">
              <a:buNone/>
            </a:pPr>
            <a:endParaRPr lang="fr-FR" sz="1600" dirty="0">
              <a:solidFill>
                <a:schemeClr val="tx1"/>
              </a:solidFill>
            </a:endParaRPr>
          </a:p>
          <a:p>
            <a:pPr>
              <a:buFont typeface="Wingdings" panose="05000000000000000000" pitchFamily="2" charset="2"/>
              <a:buChar char="Ø"/>
            </a:pPr>
            <a:r>
              <a:rPr lang="fr-FR" sz="1600" dirty="0" smtClean="0">
                <a:solidFill>
                  <a:schemeClr val="tx1"/>
                </a:solidFill>
              </a:rPr>
              <a:t>Nul ne peut être candidat sur plusieurs listes</a:t>
            </a:r>
          </a:p>
          <a:p>
            <a:pPr>
              <a:buFont typeface="Wingdings" panose="05000000000000000000" pitchFamily="2" charset="2"/>
              <a:buChar char="Ø"/>
            </a:pPr>
            <a:r>
              <a:rPr lang="fr-FR" sz="1600" dirty="0" smtClean="0">
                <a:solidFill>
                  <a:schemeClr val="tx1"/>
                </a:solidFill>
              </a:rPr>
              <a:t>Chaque organisation syndicale présente une seule liste</a:t>
            </a:r>
          </a:p>
          <a:p>
            <a:pPr>
              <a:buFont typeface="Wingdings" panose="05000000000000000000" pitchFamily="2" charset="2"/>
              <a:buChar char="Ø"/>
            </a:pPr>
            <a:r>
              <a:rPr lang="fr-FR" sz="1600" dirty="0" smtClean="0">
                <a:solidFill>
                  <a:schemeClr val="tx1"/>
                </a:solidFill>
              </a:rPr>
              <a:t>Une liste commune peut être créée</a:t>
            </a:r>
            <a:endParaRPr lang="fr-FR" sz="1600" dirty="0">
              <a:solidFill>
                <a:schemeClr val="tx1"/>
              </a:solidFill>
            </a:endParaRP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3395" y="4000633"/>
            <a:ext cx="552460" cy="634202"/>
          </a:xfrm>
          <a:prstGeom prst="rect">
            <a:avLst/>
          </a:prstGeom>
        </p:spPr>
      </p:pic>
    </p:spTree>
    <p:extLst>
      <p:ext uri="{BB962C8B-B14F-4D97-AF65-F5344CB8AC3E}">
        <p14:creationId xmlns:p14="http://schemas.microsoft.com/office/powerpoint/2010/main" val="21307924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listes de candidats</a:t>
            </a:r>
          </a:p>
        </p:txBody>
      </p:sp>
      <p:sp>
        <p:nvSpPr>
          <p:cNvPr id="3" name="Espace réservé du contenu 2"/>
          <p:cNvSpPr>
            <a:spLocks noGrp="1"/>
          </p:cNvSpPr>
          <p:nvPr>
            <p:ph idx="1"/>
          </p:nvPr>
        </p:nvSpPr>
        <p:spPr>
          <a:xfrm>
            <a:off x="677334" y="1450585"/>
            <a:ext cx="8596668" cy="3880773"/>
          </a:xfrm>
        </p:spPr>
        <p:txBody>
          <a:bodyPr/>
          <a:lstStyle/>
          <a:p>
            <a:pPr marL="0" indent="0">
              <a:buNone/>
            </a:pPr>
            <a:r>
              <a:rPr lang="fr-FR" altLang="fr-FR" dirty="0" smtClean="0">
                <a:solidFill>
                  <a:srgbClr val="050505"/>
                </a:solidFill>
              </a:rPr>
              <a:t>Présentation :</a:t>
            </a:r>
          </a:p>
          <a:p>
            <a:r>
              <a:rPr lang="fr-FR" altLang="fr-FR" sz="1600" dirty="0" smtClean="0">
                <a:solidFill>
                  <a:srgbClr val="050505"/>
                </a:solidFill>
              </a:rPr>
              <a:t>comporte </a:t>
            </a:r>
            <a:r>
              <a:rPr lang="fr-FR" altLang="fr-FR" sz="1600" dirty="0">
                <a:solidFill>
                  <a:srgbClr val="050505"/>
                </a:solidFill>
              </a:rPr>
              <a:t>un nombre pair de </a:t>
            </a:r>
            <a:r>
              <a:rPr lang="fr-FR" altLang="fr-FR" sz="1600" dirty="0" smtClean="0">
                <a:solidFill>
                  <a:srgbClr val="050505"/>
                </a:solidFill>
              </a:rPr>
              <a:t>noms</a:t>
            </a:r>
          </a:p>
          <a:p>
            <a:r>
              <a:rPr lang="fr-FR" altLang="fr-FR" sz="1600" dirty="0" smtClean="0">
                <a:solidFill>
                  <a:srgbClr val="050505"/>
                </a:solidFill>
              </a:rPr>
              <a:t>Mentionne les noms, prénoms et sexe de chaque candidat dans l’ordre de présentation</a:t>
            </a:r>
          </a:p>
          <a:p>
            <a:r>
              <a:rPr lang="fr-FR" altLang="fr-FR" sz="1600" dirty="0">
                <a:solidFill>
                  <a:srgbClr val="050505"/>
                </a:solidFill>
              </a:rPr>
              <a:t>comporte le nom d’un délégué de liste, candidat ou non ; il peut y avoir un délégué </a:t>
            </a:r>
            <a:r>
              <a:rPr lang="fr-FR" altLang="fr-FR" sz="1600" dirty="0" smtClean="0">
                <a:solidFill>
                  <a:srgbClr val="050505"/>
                </a:solidFill>
              </a:rPr>
              <a:t>suppléant</a:t>
            </a:r>
            <a:endParaRPr lang="fr-FR" altLang="fr-FR" sz="1600" dirty="0">
              <a:solidFill>
                <a:srgbClr val="050505"/>
              </a:solidFill>
            </a:endParaRPr>
          </a:p>
          <a:p>
            <a:r>
              <a:rPr lang="fr-FR" altLang="fr-FR" sz="1600" dirty="0" smtClean="0">
                <a:solidFill>
                  <a:srgbClr val="050505"/>
                </a:solidFill>
              </a:rPr>
              <a:t>comporte </a:t>
            </a:r>
            <a:r>
              <a:rPr lang="fr-FR" altLang="fr-FR" sz="1600" dirty="0">
                <a:solidFill>
                  <a:srgbClr val="050505"/>
                </a:solidFill>
              </a:rPr>
              <a:t>un nombre de femmes et d'hommes correspondant aux parts respectives de femmes et d'hommes représentés au sein de </a:t>
            </a:r>
            <a:r>
              <a:rPr lang="fr-FR" altLang="fr-FR" sz="1600" dirty="0" smtClean="0">
                <a:solidFill>
                  <a:srgbClr val="050505"/>
                </a:solidFill>
              </a:rPr>
              <a:t>l’instance au 01/01/2022 (l’arrondi à l’entier inférieur ou supérieur est au choix de l’OS)</a:t>
            </a:r>
          </a:p>
          <a:p>
            <a:pPr marL="0" indent="0">
              <a:buNone/>
            </a:pPr>
            <a:r>
              <a:rPr lang="fr-FR" sz="1600" dirty="0" smtClean="0">
                <a:solidFill>
                  <a:schemeClr val="tx1"/>
                </a:solidFill>
              </a:rPr>
              <a:t>Exemple : Répartition femmes et hommes pour un effectif de 100 agents (58 femmes et 42 hommes)</a:t>
            </a:r>
          </a:p>
          <a:p>
            <a:pPr marL="0" indent="0">
              <a:buNone/>
            </a:pPr>
            <a:r>
              <a:rPr lang="fr-FR" sz="1600" dirty="0" smtClean="0">
                <a:solidFill>
                  <a:schemeClr val="tx1"/>
                </a:solidFill>
              </a:rPr>
              <a:t>Calcul : 6 x 58% = 3,48 de femmes</a:t>
            </a:r>
            <a:endParaRPr lang="fr-FR" sz="1600" dirty="0">
              <a:solidFill>
                <a:schemeClr val="tx1"/>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462821542"/>
              </p:ext>
            </p:extLst>
          </p:nvPr>
        </p:nvGraphicFramePr>
        <p:xfrm>
          <a:off x="677334" y="5022725"/>
          <a:ext cx="8128001" cy="1473200"/>
        </p:xfrm>
        <a:graphic>
          <a:graphicData uri="http://schemas.openxmlformats.org/drawingml/2006/table">
            <a:tbl>
              <a:tblPr firstRow="1" bandRow="1">
                <a:tableStyleId>{5C22544A-7EE6-4342-B048-85BDC9FD1C3A}</a:tableStyleId>
              </a:tblPr>
              <a:tblGrid>
                <a:gridCol w="1161143">
                  <a:extLst>
                    <a:ext uri="{9D8B030D-6E8A-4147-A177-3AD203B41FA5}">
                      <a16:colId xmlns:a16="http://schemas.microsoft.com/office/drawing/2014/main" val="3123462318"/>
                    </a:ext>
                  </a:extLst>
                </a:gridCol>
                <a:gridCol w="1161143">
                  <a:extLst>
                    <a:ext uri="{9D8B030D-6E8A-4147-A177-3AD203B41FA5}">
                      <a16:colId xmlns:a16="http://schemas.microsoft.com/office/drawing/2014/main" val="1908658190"/>
                    </a:ext>
                  </a:extLst>
                </a:gridCol>
                <a:gridCol w="1161143">
                  <a:extLst>
                    <a:ext uri="{9D8B030D-6E8A-4147-A177-3AD203B41FA5}">
                      <a16:colId xmlns:a16="http://schemas.microsoft.com/office/drawing/2014/main" val="170010505"/>
                    </a:ext>
                  </a:extLst>
                </a:gridCol>
                <a:gridCol w="1161143">
                  <a:extLst>
                    <a:ext uri="{9D8B030D-6E8A-4147-A177-3AD203B41FA5}">
                      <a16:colId xmlns:a16="http://schemas.microsoft.com/office/drawing/2014/main" val="1743701784"/>
                    </a:ext>
                  </a:extLst>
                </a:gridCol>
                <a:gridCol w="1161143">
                  <a:extLst>
                    <a:ext uri="{9D8B030D-6E8A-4147-A177-3AD203B41FA5}">
                      <a16:colId xmlns:a16="http://schemas.microsoft.com/office/drawing/2014/main" val="2383547821"/>
                    </a:ext>
                  </a:extLst>
                </a:gridCol>
                <a:gridCol w="1161143">
                  <a:extLst>
                    <a:ext uri="{9D8B030D-6E8A-4147-A177-3AD203B41FA5}">
                      <a16:colId xmlns:a16="http://schemas.microsoft.com/office/drawing/2014/main" val="1379486278"/>
                    </a:ext>
                  </a:extLst>
                </a:gridCol>
                <a:gridCol w="1161143">
                  <a:extLst>
                    <a:ext uri="{9D8B030D-6E8A-4147-A177-3AD203B41FA5}">
                      <a16:colId xmlns:a16="http://schemas.microsoft.com/office/drawing/2014/main" val="4282404422"/>
                    </a:ext>
                  </a:extLst>
                </a:gridCol>
              </a:tblGrid>
              <a:tr h="370840">
                <a:tc>
                  <a:txBody>
                    <a:bodyPr/>
                    <a:lstStyle/>
                    <a:p>
                      <a:pPr algn="ctr"/>
                      <a:r>
                        <a:rPr lang="fr-FR" dirty="0" smtClean="0"/>
                        <a:t>Liste</a:t>
                      </a:r>
                      <a:endParaRPr lang="fr-FR" dirty="0"/>
                    </a:p>
                  </a:txBody>
                  <a:tcPr anchor="ctr"/>
                </a:tc>
                <a:tc>
                  <a:txBody>
                    <a:bodyPr/>
                    <a:lstStyle/>
                    <a:p>
                      <a:pPr algn="ctr"/>
                      <a:r>
                        <a:rPr lang="fr-FR" sz="1400" dirty="0" smtClean="0"/>
                        <a:t>Nbre candidats (T + S)</a:t>
                      </a:r>
                      <a:endParaRPr lang="fr-FR" sz="1400" dirty="0"/>
                    </a:p>
                  </a:txBody>
                  <a:tcPr anchor="ctr"/>
                </a:tc>
                <a:tc>
                  <a:txBody>
                    <a:bodyPr/>
                    <a:lstStyle/>
                    <a:p>
                      <a:pPr algn="ctr"/>
                      <a:r>
                        <a:rPr lang="fr-FR" sz="1400" dirty="0" smtClean="0"/>
                        <a:t>%</a:t>
                      </a:r>
                      <a:r>
                        <a:rPr lang="fr-FR" sz="1400" baseline="0" dirty="0" smtClean="0"/>
                        <a:t> de femmes</a:t>
                      </a:r>
                      <a:endParaRPr lang="fr-FR" sz="1400" dirty="0"/>
                    </a:p>
                  </a:txBody>
                  <a:tcPr anchor="ctr"/>
                </a:tc>
                <a:tc>
                  <a:txBody>
                    <a:bodyPr/>
                    <a:lstStyle/>
                    <a:p>
                      <a:pPr algn="ctr"/>
                      <a:r>
                        <a:rPr lang="fr-FR" sz="1400" dirty="0" smtClean="0"/>
                        <a:t>Part de femmes</a:t>
                      </a:r>
                      <a:endParaRPr lang="fr-FR" sz="1400" dirty="0"/>
                    </a:p>
                  </a:txBody>
                  <a:tcPr anchor="ctr"/>
                </a:tc>
                <a:tc>
                  <a:txBody>
                    <a:bodyPr/>
                    <a:lstStyle/>
                    <a:p>
                      <a:pPr algn="ctr"/>
                      <a:r>
                        <a:rPr lang="fr-FR" sz="1400" dirty="0" smtClean="0"/>
                        <a:t>Option d’arrondi</a:t>
                      </a:r>
                      <a:endParaRPr lang="fr-FR" sz="1400" dirty="0"/>
                    </a:p>
                  </a:txBody>
                  <a:tcPr anchor="ctr"/>
                </a:tc>
                <a:tc>
                  <a:txBody>
                    <a:bodyPr/>
                    <a:lstStyle/>
                    <a:p>
                      <a:pPr algn="ctr"/>
                      <a:r>
                        <a:rPr lang="fr-FR" sz="1400" dirty="0" smtClean="0"/>
                        <a:t>Nb</a:t>
                      </a:r>
                      <a:r>
                        <a:rPr lang="fr-FR" sz="1400" baseline="0" dirty="0" smtClean="0"/>
                        <a:t> de femmes</a:t>
                      </a:r>
                      <a:endParaRPr lang="fr-FR" sz="1400" dirty="0"/>
                    </a:p>
                  </a:txBody>
                  <a:tcPr anchor="ctr"/>
                </a:tc>
                <a:tc>
                  <a:txBody>
                    <a:bodyPr/>
                    <a:lstStyle/>
                    <a:p>
                      <a:pPr algn="ctr"/>
                      <a:r>
                        <a:rPr lang="fr-FR" sz="1400" dirty="0" smtClean="0"/>
                        <a:t>Nb d’hommes</a:t>
                      </a:r>
                      <a:endParaRPr lang="fr-FR" sz="1400" dirty="0"/>
                    </a:p>
                  </a:txBody>
                  <a:tcPr anchor="ctr"/>
                </a:tc>
                <a:extLst>
                  <a:ext uri="{0D108BD9-81ED-4DB2-BD59-A6C34878D82A}">
                    <a16:rowId xmlns:a16="http://schemas.microsoft.com/office/drawing/2014/main" val="124042142"/>
                  </a:ext>
                </a:extLst>
              </a:tr>
              <a:tr h="370840">
                <a:tc rowSpan="2">
                  <a:txBody>
                    <a:bodyPr/>
                    <a:lstStyle/>
                    <a:p>
                      <a:pPr algn="ctr"/>
                      <a:r>
                        <a:rPr lang="fr-FR" dirty="0" smtClean="0"/>
                        <a:t>complète</a:t>
                      </a:r>
                      <a:endParaRPr lang="fr-FR" dirty="0"/>
                    </a:p>
                  </a:txBody>
                  <a:tcPr anchor="ctr"/>
                </a:tc>
                <a:tc rowSpan="2">
                  <a:txBody>
                    <a:bodyPr/>
                    <a:lstStyle/>
                    <a:p>
                      <a:pPr algn="ctr"/>
                      <a:r>
                        <a:rPr lang="fr-FR" dirty="0" smtClean="0"/>
                        <a:t>6</a:t>
                      </a:r>
                      <a:endParaRPr lang="fr-FR" dirty="0"/>
                    </a:p>
                  </a:txBody>
                  <a:tcPr anchor="ctr"/>
                </a:tc>
                <a:tc rowSpan="2">
                  <a:txBody>
                    <a:bodyPr/>
                    <a:lstStyle/>
                    <a:p>
                      <a:pPr algn="ctr"/>
                      <a:r>
                        <a:rPr lang="fr-FR" dirty="0" smtClean="0"/>
                        <a:t>58</a:t>
                      </a:r>
                      <a:endParaRPr lang="fr-FR" dirty="0"/>
                    </a:p>
                  </a:txBody>
                  <a:tcPr anchor="ctr"/>
                </a:tc>
                <a:tc rowSpan="2">
                  <a:txBody>
                    <a:bodyPr/>
                    <a:lstStyle/>
                    <a:p>
                      <a:pPr algn="ctr"/>
                      <a:r>
                        <a:rPr lang="fr-FR" dirty="0" smtClean="0"/>
                        <a:t>3,48</a:t>
                      </a:r>
                      <a:endParaRPr lang="fr-FR" dirty="0"/>
                    </a:p>
                  </a:txBody>
                  <a:tcPr anchor="ctr"/>
                </a:tc>
                <a:tc>
                  <a:txBody>
                    <a:bodyPr/>
                    <a:lstStyle/>
                    <a:p>
                      <a:pPr algn="ctr"/>
                      <a:r>
                        <a:rPr lang="fr-FR" sz="1400" dirty="0" smtClean="0"/>
                        <a:t>inférieur</a:t>
                      </a:r>
                      <a:endParaRPr lang="fr-FR" sz="1400" dirty="0"/>
                    </a:p>
                  </a:txBody>
                  <a:tcPr anchor="ctr"/>
                </a:tc>
                <a:tc>
                  <a:txBody>
                    <a:bodyPr/>
                    <a:lstStyle/>
                    <a:p>
                      <a:pPr algn="ctr"/>
                      <a:r>
                        <a:rPr lang="fr-FR" dirty="0" smtClean="0"/>
                        <a:t>3</a:t>
                      </a:r>
                      <a:endParaRPr lang="fr-FR" dirty="0"/>
                    </a:p>
                  </a:txBody>
                  <a:tcPr anchor="ctr"/>
                </a:tc>
                <a:tc>
                  <a:txBody>
                    <a:bodyPr/>
                    <a:lstStyle/>
                    <a:p>
                      <a:pPr algn="ctr"/>
                      <a:r>
                        <a:rPr lang="fr-FR" dirty="0" smtClean="0"/>
                        <a:t>3</a:t>
                      </a:r>
                      <a:endParaRPr lang="fr-FR" dirty="0"/>
                    </a:p>
                  </a:txBody>
                  <a:tcPr anchor="ctr"/>
                </a:tc>
                <a:extLst>
                  <a:ext uri="{0D108BD9-81ED-4DB2-BD59-A6C34878D82A}">
                    <a16:rowId xmlns:a16="http://schemas.microsoft.com/office/drawing/2014/main" val="3414550939"/>
                  </a:ext>
                </a:extLst>
              </a:tr>
              <a:tr h="370840">
                <a:tc vMerge="1">
                  <a:txBody>
                    <a:bodyPr/>
                    <a:lstStyle/>
                    <a:p>
                      <a:endParaRPr lang="fr-FR" dirty="0"/>
                    </a:p>
                  </a:txBody>
                  <a:tcPr/>
                </a:tc>
                <a:tc vMerge="1">
                  <a:txBody>
                    <a:bodyPr/>
                    <a:lstStyle/>
                    <a:p>
                      <a:endParaRPr lang="fr-FR" dirty="0"/>
                    </a:p>
                  </a:txBody>
                  <a:tcPr/>
                </a:tc>
                <a:tc vMerge="1">
                  <a:txBody>
                    <a:bodyPr/>
                    <a:lstStyle/>
                    <a:p>
                      <a:endParaRPr lang="fr-FR" dirty="0"/>
                    </a:p>
                  </a:txBody>
                  <a:tcPr/>
                </a:tc>
                <a:tc vMerge="1">
                  <a:txBody>
                    <a:bodyPr/>
                    <a:lstStyle/>
                    <a:p>
                      <a:endParaRPr lang="fr-FR" dirty="0"/>
                    </a:p>
                  </a:txBody>
                  <a:tcPr/>
                </a:tc>
                <a:tc>
                  <a:txBody>
                    <a:bodyPr/>
                    <a:lstStyle/>
                    <a:p>
                      <a:pPr algn="ctr"/>
                      <a:r>
                        <a:rPr lang="fr-FR" sz="1400" dirty="0" smtClean="0"/>
                        <a:t>supérieur</a:t>
                      </a:r>
                      <a:endParaRPr lang="fr-FR" sz="1400" dirty="0"/>
                    </a:p>
                  </a:txBody>
                  <a:tcPr anchor="ctr"/>
                </a:tc>
                <a:tc>
                  <a:txBody>
                    <a:bodyPr/>
                    <a:lstStyle/>
                    <a:p>
                      <a:pPr algn="ctr"/>
                      <a:r>
                        <a:rPr lang="fr-FR" dirty="0" smtClean="0"/>
                        <a:t>4</a:t>
                      </a:r>
                      <a:endParaRPr lang="fr-FR" dirty="0"/>
                    </a:p>
                  </a:txBody>
                  <a:tcPr anchor="ctr"/>
                </a:tc>
                <a:tc>
                  <a:txBody>
                    <a:bodyPr/>
                    <a:lstStyle/>
                    <a:p>
                      <a:pPr algn="ctr"/>
                      <a:r>
                        <a:rPr lang="fr-FR" dirty="0" smtClean="0"/>
                        <a:t>2</a:t>
                      </a:r>
                      <a:endParaRPr lang="fr-FR" dirty="0"/>
                    </a:p>
                  </a:txBody>
                  <a:tcPr anchor="ctr"/>
                </a:tc>
                <a:extLst>
                  <a:ext uri="{0D108BD9-81ED-4DB2-BD59-A6C34878D82A}">
                    <a16:rowId xmlns:a16="http://schemas.microsoft.com/office/drawing/2014/main" val="2284255537"/>
                  </a:ext>
                </a:extLst>
              </a:tr>
            </a:tbl>
          </a:graphicData>
        </a:graphic>
      </p:graphicFrame>
    </p:spTree>
    <p:extLst>
      <p:ext uri="{BB962C8B-B14F-4D97-AF65-F5344CB8AC3E}">
        <p14:creationId xmlns:p14="http://schemas.microsoft.com/office/powerpoint/2010/main" val="13658779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listes de candidats</a:t>
            </a:r>
          </a:p>
        </p:txBody>
      </p:sp>
      <p:sp>
        <p:nvSpPr>
          <p:cNvPr id="3" name="Espace réservé du contenu 2"/>
          <p:cNvSpPr>
            <a:spLocks noGrp="1"/>
          </p:cNvSpPr>
          <p:nvPr>
            <p:ph idx="1"/>
          </p:nvPr>
        </p:nvSpPr>
        <p:spPr>
          <a:xfrm>
            <a:off x="677334" y="1687252"/>
            <a:ext cx="8596668" cy="3880773"/>
          </a:xfrm>
        </p:spPr>
        <p:txBody>
          <a:bodyPr/>
          <a:lstStyle/>
          <a:p>
            <a:pPr marL="0" indent="0">
              <a:buNone/>
            </a:pPr>
            <a:r>
              <a:rPr lang="fr-FR" dirty="0" smtClean="0"/>
              <a:t>Composition :</a:t>
            </a:r>
          </a:p>
          <a:p>
            <a:r>
              <a:rPr lang="fr-FR" dirty="0" smtClean="0"/>
              <a:t>liste incomplète (minimum)  : au moins aux 2/3 des Titulaires + Suppléants</a:t>
            </a:r>
          </a:p>
          <a:p>
            <a:r>
              <a:rPr lang="fr-FR" dirty="0" smtClean="0"/>
              <a:t>Liste complète : égal au nombre de Titulaires + Suppléants</a:t>
            </a:r>
          </a:p>
          <a:p>
            <a:r>
              <a:rPr lang="fr-FR" dirty="0" smtClean="0"/>
              <a:t>liste excédentaire (maximum) : au double </a:t>
            </a:r>
            <a:r>
              <a:rPr lang="fr-FR" dirty="0"/>
              <a:t>des Titulaires + </a:t>
            </a:r>
            <a:r>
              <a:rPr lang="fr-FR" dirty="0" smtClean="0"/>
              <a:t>Suppléants</a:t>
            </a:r>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570126385"/>
              </p:ext>
            </p:extLst>
          </p:nvPr>
        </p:nvGraphicFramePr>
        <p:xfrm>
          <a:off x="677334" y="3452107"/>
          <a:ext cx="8127999" cy="22148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4267711608"/>
                    </a:ext>
                  </a:extLst>
                </a:gridCol>
                <a:gridCol w="2709333">
                  <a:extLst>
                    <a:ext uri="{9D8B030D-6E8A-4147-A177-3AD203B41FA5}">
                      <a16:colId xmlns:a16="http://schemas.microsoft.com/office/drawing/2014/main" val="3252571539"/>
                    </a:ext>
                  </a:extLst>
                </a:gridCol>
                <a:gridCol w="2709333">
                  <a:extLst>
                    <a:ext uri="{9D8B030D-6E8A-4147-A177-3AD203B41FA5}">
                      <a16:colId xmlns:a16="http://schemas.microsoft.com/office/drawing/2014/main" val="3422626753"/>
                    </a:ext>
                  </a:extLst>
                </a:gridCol>
              </a:tblGrid>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smtClean="0"/>
                        <a:t>liste incomplète</a:t>
                      </a:r>
                    </a:p>
                    <a:p>
                      <a:pPr algn="ctr"/>
                      <a:r>
                        <a:rPr lang="fr-FR" sz="1400" dirty="0" smtClean="0"/>
                        <a:t>Nombre minimum (T + S)</a:t>
                      </a:r>
                      <a:endParaRPr lang="fr-FR" sz="1400"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smtClean="0"/>
                        <a:t>liste complète</a:t>
                      </a:r>
                    </a:p>
                    <a:p>
                      <a:pPr algn="ctr"/>
                      <a:r>
                        <a:rPr lang="fr-FR" sz="1400" dirty="0" smtClean="0"/>
                        <a:t>Nombre de représentants du personnel (T+S)</a:t>
                      </a:r>
                      <a:endParaRPr lang="fr-FR" sz="1400" dirty="0"/>
                    </a:p>
                  </a:txBody>
                  <a:tcPr anchor="ctr"/>
                </a:tc>
                <a:tc>
                  <a:txBody>
                    <a:bodyPr/>
                    <a:lstStyle/>
                    <a:p>
                      <a:pPr algn="ctr"/>
                      <a:r>
                        <a:rPr lang="fr-FR" sz="1400" dirty="0" smtClean="0"/>
                        <a:t>Liste excédentaire</a:t>
                      </a:r>
                    </a:p>
                    <a:p>
                      <a:pPr algn="ctr"/>
                      <a:r>
                        <a:rPr lang="fr-FR" sz="1400" dirty="0" smtClean="0"/>
                        <a:t>Nombre maximum (T + S)</a:t>
                      </a:r>
                      <a:endParaRPr lang="fr-FR" sz="1400" dirty="0"/>
                    </a:p>
                  </a:txBody>
                  <a:tcPr anchor="ctr"/>
                </a:tc>
                <a:extLst>
                  <a:ext uri="{0D108BD9-81ED-4DB2-BD59-A6C34878D82A}">
                    <a16:rowId xmlns:a16="http://schemas.microsoft.com/office/drawing/2014/main" val="4043040750"/>
                  </a:ext>
                </a:extLst>
              </a:tr>
              <a:tr h="370840">
                <a:tc>
                  <a:txBody>
                    <a:bodyPr/>
                    <a:lstStyle/>
                    <a:p>
                      <a:pPr algn="ctr"/>
                      <a:r>
                        <a:rPr lang="fr-FR" dirty="0" smtClean="0"/>
                        <a:t>4</a:t>
                      </a:r>
                      <a:endParaRPr lang="fr-FR" dirty="0"/>
                    </a:p>
                  </a:txBody>
                  <a:tcPr anchor="ctr"/>
                </a:tc>
                <a:tc>
                  <a:txBody>
                    <a:bodyPr/>
                    <a:lstStyle/>
                    <a:p>
                      <a:pPr algn="ctr"/>
                      <a:r>
                        <a:rPr lang="fr-FR" dirty="0" smtClean="0"/>
                        <a:t>3 + 3 = 6</a:t>
                      </a:r>
                      <a:endParaRPr lang="fr-FR" dirty="0"/>
                    </a:p>
                  </a:txBody>
                  <a:tcPr anchor="ctr"/>
                </a:tc>
                <a:tc>
                  <a:txBody>
                    <a:bodyPr/>
                    <a:lstStyle/>
                    <a:p>
                      <a:pPr algn="ctr"/>
                      <a:r>
                        <a:rPr lang="fr-FR" dirty="0" smtClean="0"/>
                        <a:t>12</a:t>
                      </a:r>
                      <a:endParaRPr lang="fr-FR" dirty="0"/>
                    </a:p>
                  </a:txBody>
                  <a:tcPr anchor="ctr"/>
                </a:tc>
                <a:extLst>
                  <a:ext uri="{0D108BD9-81ED-4DB2-BD59-A6C34878D82A}">
                    <a16:rowId xmlns:a16="http://schemas.microsoft.com/office/drawing/2014/main" val="3571475520"/>
                  </a:ext>
                </a:extLst>
              </a:tr>
              <a:tr h="370840">
                <a:tc>
                  <a:txBody>
                    <a:bodyPr/>
                    <a:lstStyle/>
                    <a:p>
                      <a:pPr algn="ctr"/>
                      <a:r>
                        <a:rPr lang="fr-FR" dirty="0" smtClean="0"/>
                        <a:t>6</a:t>
                      </a:r>
                      <a:endParaRPr lang="fr-FR" dirty="0"/>
                    </a:p>
                  </a:txBody>
                  <a:tcPr anchor="ctr"/>
                </a:tc>
                <a:tc>
                  <a:txBody>
                    <a:bodyPr/>
                    <a:lstStyle/>
                    <a:p>
                      <a:pPr algn="ctr"/>
                      <a:r>
                        <a:rPr lang="fr-FR" dirty="0" smtClean="0"/>
                        <a:t>4 + 4 = 8</a:t>
                      </a:r>
                      <a:endParaRPr lang="fr-FR" dirty="0"/>
                    </a:p>
                  </a:txBody>
                  <a:tcPr anchor="ctr"/>
                </a:tc>
                <a:tc>
                  <a:txBody>
                    <a:bodyPr/>
                    <a:lstStyle/>
                    <a:p>
                      <a:pPr algn="ctr"/>
                      <a:r>
                        <a:rPr lang="fr-FR" dirty="0" smtClean="0"/>
                        <a:t>16</a:t>
                      </a:r>
                      <a:endParaRPr lang="fr-FR" dirty="0"/>
                    </a:p>
                  </a:txBody>
                  <a:tcPr anchor="ctr"/>
                </a:tc>
                <a:extLst>
                  <a:ext uri="{0D108BD9-81ED-4DB2-BD59-A6C34878D82A}">
                    <a16:rowId xmlns:a16="http://schemas.microsoft.com/office/drawing/2014/main" val="1128894847"/>
                  </a:ext>
                </a:extLst>
              </a:tr>
              <a:tr h="370840">
                <a:tc>
                  <a:txBody>
                    <a:bodyPr/>
                    <a:lstStyle/>
                    <a:p>
                      <a:pPr algn="ctr"/>
                      <a:r>
                        <a:rPr lang="fr-FR" dirty="0" smtClean="0"/>
                        <a:t>8</a:t>
                      </a:r>
                      <a:endParaRPr lang="fr-FR" dirty="0"/>
                    </a:p>
                  </a:txBody>
                  <a:tcPr anchor="ctr"/>
                </a:tc>
                <a:tc>
                  <a:txBody>
                    <a:bodyPr/>
                    <a:lstStyle/>
                    <a:p>
                      <a:pPr algn="ctr"/>
                      <a:r>
                        <a:rPr lang="fr-FR" dirty="0" smtClean="0"/>
                        <a:t>5 + 5 = 10</a:t>
                      </a:r>
                      <a:endParaRPr lang="fr-FR" dirty="0"/>
                    </a:p>
                  </a:txBody>
                  <a:tcPr anchor="ctr"/>
                </a:tc>
                <a:tc>
                  <a:txBody>
                    <a:bodyPr/>
                    <a:lstStyle/>
                    <a:p>
                      <a:pPr algn="ctr"/>
                      <a:r>
                        <a:rPr lang="fr-FR" dirty="0" smtClean="0"/>
                        <a:t>20</a:t>
                      </a:r>
                      <a:endParaRPr lang="fr-FR" dirty="0"/>
                    </a:p>
                  </a:txBody>
                  <a:tcPr anchor="ctr"/>
                </a:tc>
                <a:extLst>
                  <a:ext uri="{0D108BD9-81ED-4DB2-BD59-A6C34878D82A}">
                    <a16:rowId xmlns:a16="http://schemas.microsoft.com/office/drawing/2014/main" val="173852041"/>
                  </a:ext>
                </a:extLst>
              </a:tr>
              <a:tr h="370840">
                <a:tc>
                  <a:txBody>
                    <a:bodyPr/>
                    <a:lstStyle/>
                    <a:p>
                      <a:pPr algn="ctr"/>
                      <a:r>
                        <a:rPr lang="fr-FR" dirty="0" smtClean="0"/>
                        <a:t>8</a:t>
                      </a:r>
                      <a:endParaRPr lang="fr-FR" dirty="0"/>
                    </a:p>
                  </a:txBody>
                  <a:tcPr anchor="ctr"/>
                </a:tc>
                <a:tc>
                  <a:txBody>
                    <a:bodyPr/>
                    <a:lstStyle/>
                    <a:p>
                      <a:pPr algn="ctr"/>
                      <a:r>
                        <a:rPr lang="fr-FR" dirty="0" smtClean="0"/>
                        <a:t>6 + 6 = 12</a:t>
                      </a:r>
                      <a:endParaRPr lang="fr-FR" dirty="0"/>
                    </a:p>
                  </a:txBody>
                  <a:tcPr anchor="ctr"/>
                </a:tc>
                <a:tc>
                  <a:txBody>
                    <a:bodyPr/>
                    <a:lstStyle/>
                    <a:p>
                      <a:pPr algn="ctr"/>
                      <a:r>
                        <a:rPr lang="fr-FR" dirty="0" smtClean="0"/>
                        <a:t>24</a:t>
                      </a:r>
                      <a:endParaRPr lang="fr-FR" dirty="0"/>
                    </a:p>
                  </a:txBody>
                  <a:tcPr anchor="ctr"/>
                </a:tc>
                <a:extLst>
                  <a:ext uri="{0D108BD9-81ED-4DB2-BD59-A6C34878D82A}">
                    <a16:rowId xmlns:a16="http://schemas.microsoft.com/office/drawing/2014/main" val="1544724451"/>
                  </a:ext>
                </a:extLst>
              </a:tr>
            </a:tbl>
          </a:graphicData>
        </a:graphic>
      </p:graphicFrame>
    </p:spTree>
    <p:extLst>
      <p:ext uri="{BB962C8B-B14F-4D97-AF65-F5344CB8AC3E}">
        <p14:creationId xmlns:p14="http://schemas.microsoft.com/office/powerpoint/2010/main" val="8890148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listes de candidats</a:t>
            </a:r>
          </a:p>
        </p:txBody>
      </p:sp>
      <p:sp>
        <p:nvSpPr>
          <p:cNvPr id="3" name="Espace réservé du contenu 2"/>
          <p:cNvSpPr>
            <a:spLocks noGrp="1"/>
          </p:cNvSpPr>
          <p:nvPr>
            <p:ph idx="1"/>
          </p:nvPr>
        </p:nvSpPr>
        <p:spPr>
          <a:xfrm>
            <a:off x="677334" y="1687253"/>
            <a:ext cx="8596668" cy="4347787"/>
          </a:xfrm>
        </p:spPr>
        <p:txBody>
          <a:bodyPr>
            <a:normAutofit/>
          </a:bodyPr>
          <a:lstStyle/>
          <a:p>
            <a:pPr marL="0" indent="0">
              <a:buNone/>
            </a:pPr>
            <a:r>
              <a:rPr lang="fr-FR" sz="1600" dirty="0" smtClean="0">
                <a:solidFill>
                  <a:schemeClr val="tx1"/>
                </a:solidFill>
              </a:rPr>
              <a:t>Modalités de dépôts :</a:t>
            </a:r>
          </a:p>
          <a:p>
            <a:r>
              <a:rPr lang="fr-FR" sz="1600" dirty="0" smtClean="0">
                <a:solidFill>
                  <a:schemeClr val="tx1"/>
                </a:solidFill>
              </a:rPr>
              <a:t>Au plus tard le jeudi 27 octobre 2022</a:t>
            </a:r>
          </a:p>
          <a:p>
            <a:r>
              <a:rPr lang="fr-FR" sz="1600" dirty="0" smtClean="0">
                <a:solidFill>
                  <a:schemeClr val="tx1"/>
                </a:solidFill>
              </a:rPr>
              <a:t>Accompagné d’une déclaration de candidature signée par chaque candidat</a:t>
            </a:r>
          </a:p>
          <a:p>
            <a:r>
              <a:rPr lang="fr-FR" sz="1600" dirty="0" smtClean="0">
                <a:solidFill>
                  <a:schemeClr val="tx1"/>
                </a:solidFill>
              </a:rPr>
              <a:t>Le dépôt fait l’objet d’un récépissé automatiquement remis au délégué de liste</a:t>
            </a:r>
          </a:p>
          <a:p>
            <a:r>
              <a:rPr lang="fr-FR" sz="1600" dirty="0" smtClean="0">
                <a:solidFill>
                  <a:schemeClr val="tx1"/>
                </a:solidFill>
              </a:rPr>
              <a:t>Aucune liste ne peut être modifiée après la date limite</a:t>
            </a:r>
          </a:p>
          <a:p>
            <a:r>
              <a:rPr lang="fr-FR" altLang="fr-FR" sz="1600" dirty="0" smtClean="0">
                <a:solidFill>
                  <a:schemeClr val="tx1"/>
                </a:solidFill>
              </a:rPr>
              <a:t>Toutefois, </a:t>
            </a:r>
            <a:r>
              <a:rPr lang="fr-FR" altLang="fr-FR" sz="1600" dirty="0">
                <a:solidFill>
                  <a:schemeClr val="tx1"/>
                </a:solidFill>
              </a:rPr>
              <a:t>si dans un délai de cinq jours francs suivant la date limite de dépôt de la </a:t>
            </a:r>
            <a:r>
              <a:rPr lang="fr-FR" altLang="fr-FR" sz="1600" dirty="0" smtClean="0">
                <a:solidFill>
                  <a:schemeClr val="tx1"/>
                </a:solidFill>
              </a:rPr>
              <a:t>liste (soit le mercredi 2 novembre 2022), </a:t>
            </a:r>
            <a:r>
              <a:rPr lang="fr-FR" altLang="fr-FR" sz="1600" dirty="0">
                <a:solidFill>
                  <a:schemeClr val="tx1"/>
                </a:solidFill>
              </a:rPr>
              <a:t>un candidat est inéligible, l'autorité territoriale informe sans délai le délégué de liste qui peut alors procéder aux rectifications nécessaires</a:t>
            </a:r>
            <a:endParaRPr lang="fr-FR" sz="1600" dirty="0" smtClean="0">
              <a:solidFill>
                <a:schemeClr val="tx1"/>
              </a:solidFill>
            </a:endParaRPr>
          </a:p>
          <a:p>
            <a:pPr marL="0" indent="0">
              <a:buNone/>
            </a:pPr>
            <a:r>
              <a:rPr lang="fr-FR" sz="1600" dirty="0" smtClean="0">
                <a:solidFill>
                  <a:schemeClr val="tx1"/>
                </a:solidFill>
              </a:rPr>
              <a:t>Affichage dans les locaux administratifs :</a:t>
            </a:r>
          </a:p>
          <a:p>
            <a:r>
              <a:rPr lang="fr-FR" sz="1600" dirty="0" smtClean="0">
                <a:solidFill>
                  <a:schemeClr val="tx1"/>
                </a:solidFill>
              </a:rPr>
              <a:t>Au plus tard le samedi 29 octobre 2022</a:t>
            </a:r>
            <a:endParaRPr lang="fr-FR" sz="1600" dirty="0">
              <a:solidFill>
                <a:schemeClr val="tx1"/>
              </a:solidFill>
            </a:endParaRPr>
          </a:p>
        </p:txBody>
      </p:sp>
    </p:spTree>
    <p:extLst>
      <p:ext uri="{BB962C8B-B14F-4D97-AF65-F5344CB8AC3E}">
        <p14:creationId xmlns:p14="http://schemas.microsoft.com/office/powerpoint/2010/main" val="32372599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bulletin de vote</a:t>
            </a:r>
            <a:endParaRPr lang="fr-FR" dirty="0"/>
          </a:p>
        </p:txBody>
      </p:sp>
      <p:sp>
        <p:nvSpPr>
          <p:cNvPr id="3" name="Espace réservé du contenu 2"/>
          <p:cNvSpPr>
            <a:spLocks noGrp="1"/>
          </p:cNvSpPr>
          <p:nvPr>
            <p:ph idx="1"/>
          </p:nvPr>
        </p:nvSpPr>
        <p:spPr>
          <a:xfrm>
            <a:off x="677334" y="1579676"/>
            <a:ext cx="8596668" cy="4423091"/>
          </a:xfrm>
        </p:spPr>
        <p:txBody>
          <a:bodyPr>
            <a:normAutofit/>
          </a:bodyPr>
          <a:lstStyle/>
          <a:p>
            <a:r>
              <a:rPr lang="fr-FR" altLang="fr-FR" dirty="0">
                <a:solidFill>
                  <a:srgbClr val="000000"/>
                </a:solidFill>
              </a:rPr>
              <a:t>L'autorité territoriale fixe le modèle des bulletins de vote et des enveloppes après consultation des </a:t>
            </a:r>
            <a:r>
              <a:rPr lang="fr-FR" altLang="fr-FR" dirty="0" smtClean="0">
                <a:solidFill>
                  <a:srgbClr val="000000"/>
                </a:solidFill>
              </a:rPr>
              <a:t>organisations syndicales</a:t>
            </a:r>
          </a:p>
          <a:p>
            <a:r>
              <a:rPr lang="fr-FR" dirty="0" smtClean="0">
                <a:solidFill>
                  <a:srgbClr val="000000"/>
                </a:solidFill>
              </a:rPr>
              <a:t>Comporte les mentions suivantes :</a:t>
            </a:r>
          </a:p>
          <a:p>
            <a:pPr marL="182563" indent="-182563">
              <a:buFontTx/>
              <a:buChar char="-"/>
            </a:pPr>
            <a:r>
              <a:rPr lang="fr-FR" sz="1600" dirty="0" smtClean="0">
                <a:solidFill>
                  <a:schemeClr val="tx1"/>
                </a:solidFill>
              </a:rPr>
              <a:t>l’objet et la date du scrutin</a:t>
            </a:r>
          </a:p>
          <a:p>
            <a:pPr marL="182563" indent="-182563">
              <a:buFontTx/>
              <a:buChar char="-"/>
            </a:pPr>
            <a:r>
              <a:rPr lang="fr-FR" sz="1600" dirty="0" smtClean="0">
                <a:solidFill>
                  <a:schemeClr val="tx1"/>
                </a:solidFill>
              </a:rPr>
              <a:t>Le nom de l’organisation syndical</a:t>
            </a:r>
          </a:p>
          <a:p>
            <a:pPr marL="182563" indent="-182563">
              <a:buFontTx/>
              <a:buChar char="-"/>
            </a:pPr>
            <a:r>
              <a:rPr lang="fr-FR" sz="1600" dirty="0" smtClean="0">
                <a:solidFill>
                  <a:schemeClr val="tx1"/>
                </a:solidFill>
              </a:rPr>
              <a:t>Le nom et le grade ou emploi des candidats</a:t>
            </a:r>
          </a:p>
          <a:p>
            <a:pPr marL="182563" indent="-182563">
              <a:buFontTx/>
              <a:buChar char="-"/>
            </a:pPr>
            <a:r>
              <a:rPr lang="fr-FR" sz="1600" dirty="0">
                <a:solidFill>
                  <a:schemeClr val="tx1"/>
                </a:solidFill>
              </a:rPr>
              <a:t> </a:t>
            </a:r>
            <a:r>
              <a:rPr lang="fr-FR" sz="1600" dirty="0" smtClean="0">
                <a:solidFill>
                  <a:schemeClr val="tx1"/>
                </a:solidFill>
              </a:rPr>
              <a:t>le nom de la collectivité employeur pour les CST communs</a:t>
            </a:r>
          </a:p>
          <a:p>
            <a:pPr marL="182563" indent="-182563">
              <a:buFontTx/>
              <a:buChar char="-"/>
            </a:pPr>
            <a:r>
              <a:rPr lang="fr-FR" sz="1600" dirty="0" smtClean="0">
                <a:solidFill>
                  <a:schemeClr val="tx1"/>
                </a:solidFill>
              </a:rPr>
              <a:t>Le cas échéant, le logo de l’organisation syndicale (taille identique)</a:t>
            </a:r>
          </a:p>
          <a:p>
            <a:r>
              <a:rPr lang="fr-FR" altLang="fr-FR" dirty="0" smtClean="0">
                <a:solidFill>
                  <a:srgbClr val="000000"/>
                </a:solidFill>
              </a:rPr>
              <a:t>La </a:t>
            </a:r>
            <a:r>
              <a:rPr lang="fr-FR" altLang="fr-FR" dirty="0">
                <a:solidFill>
                  <a:srgbClr val="000000"/>
                </a:solidFill>
              </a:rPr>
              <a:t>charge financière de ces bulletins et enveloppes, leur fourniture et leur mise en place ainsi que l'acheminement des professions de foi et des enveloppes expédiées par les électeurs votant par correspondance est assumé par la collectivité ou l'établissement</a:t>
            </a:r>
          </a:p>
        </p:txBody>
      </p:sp>
    </p:spTree>
    <p:extLst>
      <p:ext uri="{BB962C8B-B14F-4D97-AF65-F5344CB8AC3E}">
        <p14:creationId xmlns:p14="http://schemas.microsoft.com/office/powerpoint/2010/main" val="1596221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Modalités de vote</a:t>
            </a:r>
            <a:endParaRPr lang="fr-FR" dirty="0"/>
          </a:p>
        </p:txBody>
      </p:sp>
      <p:sp>
        <p:nvSpPr>
          <p:cNvPr id="3" name="Espace réservé du contenu 2"/>
          <p:cNvSpPr>
            <a:spLocks noGrp="1"/>
          </p:cNvSpPr>
          <p:nvPr>
            <p:ph idx="1"/>
          </p:nvPr>
        </p:nvSpPr>
        <p:spPr>
          <a:xfrm>
            <a:off x="677334" y="1665963"/>
            <a:ext cx="8596668" cy="4375400"/>
          </a:xfrm>
        </p:spPr>
        <p:txBody>
          <a:bodyPr/>
          <a:lstStyle/>
          <a:p>
            <a:pPr marL="0" indent="0">
              <a:buNone/>
            </a:pPr>
            <a:r>
              <a:rPr lang="fr-FR" dirty="0" smtClean="0"/>
              <a:t>Vote direct à l’urne :</a:t>
            </a:r>
          </a:p>
          <a:p>
            <a:r>
              <a:rPr lang="fr-FR" dirty="0" smtClean="0"/>
              <a:t>Le vote doit avoir lieu dans les conditions prévues par les articles L. 60 à L. 64 du code électoral</a:t>
            </a:r>
          </a:p>
          <a:p>
            <a:r>
              <a:rPr lang="fr-FR" dirty="0" smtClean="0"/>
              <a:t>Il est organisé dans les locaux administratifs de la collectivité ou de l’établissement, durant les heures de service (arrêté de l’autorité sur horaires d’ouverture et de fermeture)</a:t>
            </a:r>
          </a:p>
          <a:p>
            <a:r>
              <a:rPr lang="fr-FR" dirty="0" smtClean="0"/>
              <a:t>Le scrutin doit être ouvert sans </a:t>
            </a:r>
            <a:r>
              <a:rPr lang="fr-FR" dirty="0"/>
              <a:t>interruption </a:t>
            </a:r>
            <a:r>
              <a:rPr lang="fr-FR" dirty="0" smtClean="0"/>
              <a:t>pendant au </a:t>
            </a:r>
            <a:r>
              <a:rPr lang="fr-FR" dirty="0"/>
              <a:t>moins 6 heures</a:t>
            </a:r>
            <a:endParaRPr lang="fr-FR" dirty="0" smtClean="0"/>
          </a:p>
          <a:p>
            <a:pPr marL="538163" indent="0">
              <a:buNone/>
            </a:pPr>
            <a:r>
              <a:rPr lang="fr-FR" dirty="0" smtClean="0"/>
              <a:t>le vote a lieu en personne (sans possibilité de procuration) et à bulletin secret</a:t>
            </a:r>
          </a:p>
          <a:p>
            <a:pPr marL="538163" indent="0">
              <a:buNone/>
            </a:pPr>
            <a:r>
              <a:rPr lang="fr-FR" dirty="0" smtClean="0"/>
              <a:t>La distribution ou la diffusion de documents de propagande électorale sont interdites le jour du scrutin</a:t>
            </a: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7334" y="4276206"/>
            <a:ext cx="552460" cy="634202"/>
          </a:xfrm>
          <a:prstGeom prst="rect">
            <a:avLst/>
          </a:prstGeom>
        </p:spPr>
      </p:pic>
    </p:spTree>
    <p:extLst>
      <p:ext uri="{BB962C8B-B14F-4D97-AF65-F5344CB8AC3E}">
        <p14:creationId xmlns:p14="http://schemas.microsoft.com/office/powerpoint/2010/main" val="30130742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Modalités de vote</a:t>
            </a:r>
          </a:p>
        </p:txBody>
      </p:sp>
      <p:sp>
        <p:nvSpPr>
          <p:cNvPr id="3" name="Espace réservé du contenu 2"/>
          <p:cNvSpPr>
            <a:spLocks noGrp="1"/>
          </p:cNvSpPr>
          <p:nvPr>
            <p:ph idx="1"/>
          </p:nvPr>
        </p:nvSpPr>
        <p:spPr>
          <a:xfrm>
            <a:off x="677334" y="1621970"/>
            <a:ext cx="8596668" cy="4415575"/>
          </a:xfrm>
        </p:spPr>
        <p:txBody>
          <a:bodyPr>
            <a:normAutofit fontScale="70000" lnSpcReduction="20000"/>
          </a:bodyPr>
          <a:lstStyle/>
          <a:p>
            <a:pPr marL="0" indent="0">
              <a:buNone/>
            </a:pPr>
            <a:r>
              <a:rPr lang="fr-FR" sz="2300" dirty="0">
                <a:solidFill>
                  <a:schemeClr val="tx1"/>
                </a:solidFill>
              </a:rPr>
              <a:t>Vote </a:t>
            </a:r>
            <a:r>
              <a:rPr lang="fr-FR" sz="2300" dirty="0" smtClean="0">
                <a:solidFill>
                  <a:schemeClr val="tx1"/>
                </a:solidFill>
              </a:rPr>
              <a:t>par correspondance :</a:t>
            </a:r>
          </a:p>
          <a:p>
            <a:pPr marL="0" indent="0">
              <a:buNone/>
            </a:pPr>
            <a:endParaRPr lang="fr-FR" dirty="0" smtClean="0">
              <a:solidFill>
                <a:schemeClr val="tx1"/>
              </a:solidFill>
            </a:endParaRPr>
          </a:p>
          <a:p>
            <a:pPr marL="0" indent="0">
              <a:buNone/>
            </a:pPr>
            <a:r>
              <a:rPr lang="fr-FR" sz="2100" dirty="0" smtClean="0">
                <a:solidFill>
                  <a:schemeClr val="tx1"/>
                </a:solidFill>
              </a:rPr>
              <a:t>Agents concernés </a:t>
            </a:r>
            <a:r>
              <a:rPr lang="fr-FR" dirty="0">
                <a:solidFill>
                  <a:schemeClr val="tx1"/>
                </a:solidFill>
              </a:rPr>
              <a:t>(article 43 décret n° 2021-571</a:t>
            </a:r>
            <a:r>
              <a:rPr lang="fr-FR" dirty="0" smtClean="0">
                <a:solidFill>
                  <a:schemeClr val="tx1"/>
                </a:solidFill>
              </a:rPr>
              <a:t>) </a:t>
            </a:r>
            <a:r>
              <a:rPr lang="fr-FR" sz="2100" dirty="0" smtClean="0">
                <a:solidFill>
                  <a:schemeClr val="tx1"/>
                </a:solidFill>
              </a:rPr>
              <a:t>:</a:t>
            </a:r>
          </a:p>
          <a:p>
            <a:r>
              <a:rPr lang="fr-FR" sz="2100" dirty="0">
                <a:solidFill>
                  <a:schemeClr val="tx1"/>
                </a:solidFill>
              </a:rPr>
              <a:t>Les agents qui n'exercent par leurs fonctions au siège d'un bureau de vote</a:t>
            </a:r>
            <a:r>
              <a:rPr lang="fr-FR" sz="2100" dirty="0" smtClean="0">
                <a:solidFill>
                  <a:schemeClr val="tx1"/>
                </a:solidFill>
              </a:rPr>
              <a:t> </a:t>
            </a:r>
            <a:r>
              <a:rPr lang="fr-FR" sz="2100" dirty="0">
                <a:solidFill>
                  <a:schemeClr val="tx1"/>
                </a:solidFill>
              </a:rPr>
              <a:t>; </a:t>
            </a:r>
          </a:p>
          <a:p>
            <a:r>
              <a:rPr lang="fr-FR" sz="2100" dirty="0">
                <a:solidFill>
                  <a:schemeClr val="tx1"/>
                </a:solidFill>
              </a:rPr>
              <a:t>Les agents qui bénéficient d'un congé parental ou de présence parentale ;</a:t>
            </a:r>
            <a:r>
              <a:rPr lang="fr-FR" sz="2100" dirty="0" smtClean="0">
                <a:solidFill>
                  <a:schemeClr val="tx1"/>
                </a:solidFill>
              </a:rPr>
              <a:t> </a:t>
            </a:r>
            <a:endParaRPr lang="fr-FR" sz="2100" dirty="0">
              <a:solidFill>
                <a:schemeClr val="tx1"/>
              </a:solidFill>
            </a:endParaRPr>
          </a:p>
          <a:p>
            <a:r>
              <a:rPr lang="fr-FR" sz="2100" dirty="0">
                <a:solidFill>
                  <a:schemeClr val="tx1"/>
                </a:solidFill>
              </a:rPr>
              <a:t>Les fonctionnaires qui bénéficient d'un congé pour invalidité temporaire imputable au service au titre de l'article 21 bis </a:t>
            </a:r>
            <a:r>
              <a:rPr lang="fr-FR" sz="2100" dirty="0" smtClean="0">
                <a:solidFill>
                  <a:schemeClr val="tx1"/>
                </a:solidFill>
              </a:rPr>
              <a:t>de la </a:t>
            </a:r>
            <a:r>
              <a:rPr lang="fr-FR" sz="2100" dirty="0">
                <a:solidFill>
                  <a:schemeClr val="tx1"/>
                </a:solidFill>
              </a:rPr>
              <a:t>loi du 13 juillet 1983 susvisée, de l'un des congés accordés au titre de l'article 57 de la loi du 26 janvier 1984 susvisée ainsi </a:t>
            </a:r>
            <a:r>
              <a:rPr lang="fr-FR" sz="2100" dirty="0" smtClean="0">
                <a:solidFill>
                  <a:schemeClr val="tx1"/>
                </a:solidFill>
              </a:rPr>
              <a:t>que les </a:t>
            </a:r>
            <a:r>
              <a:rPr lang="fr-FR" sz="2100" dirty="0">
                <a:solidFill>
                  <a:schemeClr val="tx1"/>
                </a:solidFill>
              </a:rPr>
              <a:t>agents non titulaires qui bénéficient d'un congé rémunéré accordé au titre du premier alinéa du 1° et des 7° et 11° de </a:t>
            </a:r>
            <a:r>
              <a:rPr lang="fr-FR" sz="2100" dirty="0" smtClean="0">
                <a:solidFill>
                  <a:schemeClr val="tx1"/>
                </a:solidFill>
              </a:rPr>
              <a:t>l'article 57 </a:t>
            </a:r>
            <a:r>
              <a:rPr lang="fr-FR" sz="2100" dirty="0">
                <a:solidFill>
                  <a:schemeClr val="tx1"/>
                </a:solidFill>
              </a:rPr>
              <a:t>de la même loi ou du décret du 15 février 1988 susvisé </a:t>
            </a:r>
            <a:r>
              <a:rPr lang="fr-FR" sz="2100" dirty="0" smtClean="0">
                <a:solidFill>
                  <a:schemeClr val="tx1"/>
                </a:solidFill>
              </a:rPr>
              <a:t>;</a:t>
            </a:r>
          </a:p>
          <a:p>
            <a:r>
              <a:rPr lang="fr-FR" sz="2100" dirty="0">
                <a:solidFill>
                  <a:schemeClr val="tx1"/>
                </a:solidFill>
              </a:rPr>
              <a:t>Les agents qui bénéficient d'une autorisation spéciale d'absence accordée au titre de l'article 59 de la loi du 26 janvier </a:t>
            </a:r>
            <a:r>
              <a:rPr lang="fr-FR" sz="2100" dirty="0" smtClean="0">
                <a:solidFill>
                  <a:schemeClr val="tx1"/>
                </a:solidFill>
              </a:rPr>
              <a:t>1984 susvisée </a:t>
            </a:r>
            <a:r>
              <a:rPr lang="fr-FR" sz="2100" dirty="0">
                <a:solidFill>
                  <a:schemeClr val="tx1"/>
                </a:solidFill>
              </a:rPr>
              <a:t>ou d'une décharge de service au titre de l'activité syndicale </a:t>
            </a:r>
            <a:r>
              <a:rPr lang="fr-FR" sz="2100" dirty="0" smtClean="0">
                <a:solidFill>
                  <a:schemeClr val="tx1"/>
                </a:solidFill>
              </a:rPr>
              <a:t>;</a:t>
            </a:r>
          </a:p>
          <a:p>
            <a:r>
              <a:rPr lang="fr-FR" sz="2100" dirty="0">
                <a:solidFill>
                  <a:schemeClr val="tx1"/>
                </a:solidFill>
              </a:rPr>
              <a:t>Les agents qui, exerçant leurs fonctions à temps partiel ou à temps non complet, ne travaillent pas le jour du scrutin </a:t>
            </a:r>
            <a:r>
              <a:rPr lang="fr-FR" sz="2100" dirty="0" smtClean="0">
                <a:solidFill>
                  <a:schemeClr val="tx1"/>
                </a:solidFill>
              </a:rPr>
              <a:t>;</a:t>
            </a:r>
          </a:p>
          <a:p>
            <a:r>
              <a:rPr lang="fr-FR" sz="2100" dirty="0">
                <a:solidFill>
                  <a:schemeClr val="tx1"/>
                </a:solidFill>
              </a:rPr>
              <a:t>Les agents qui sont empêchés, en raison des nécessités du service, de se rendre au bureau de vote le jour du scrutin.</a:t>
            </a:r>
            <a:endParaRPr lang="fr-FR" sz="2100" dirty="0" smtClean="0">
              <a:solidFill>
                <a:schemeClr val="tx1"/>
              </a:solidFill>
            </a:endParaRPr>
          </a:p>
        </p:txBody>
      </p:sp>
    </p:spTree>
    <p:extLst>
      <p:ext uri="{BB962C8B-B14F-4D97-AF65-F5344CB8AC3E}">
        <p14:creationId xmlns:p14="http://schemas.microsoft.com/office/powerpoint/2010/main" val="740026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Modalités de vote</a:t>
            </a:r>
          </a:p>
        </p:txBody>
      </p:sp>
      <p:sp>
        <p:nvSpPr>
          <p:cNvPr id="3" name="Espace réservé du contenu 2"/>
          <p:cNvSpPr>
            <a:spLocks noGrp="1"/>
          </p:cNvSpPr>
          <p:nvPr>
            <p:ph idx="1"/>
          </p:nvPr>
        </p:nvSpPr>
        <p:spPr>
          <a:xfrm>
            <a:off x="677334" y="1703541"/>
            <a:ext cx="8596668" cy="4337822"/>
          </a:xfrm>
        </p:spPr>
        <p:txBody>
          <a:bodyPr/>
          <a:lstStyle/>
          <a:p>
            <a:pPr marL="0" indent="0">
              <a:buNone/>
            </a:pPr>
            <a:r>
              <a:rPr lang="fr-FR" dirty="0">
                <a:solidFill>
                  <a:schemeClr val="tx1"/>
                </a:solidFill>
              </a:rPr>
              <a:t>Vote par correspondance :</a:t>
            </a:r>
          </a:p>
          <a:p>
            <a:r>
              <a:rPr lang="fr-FR" dirty="0" smtClean="0">
                <a:solidFill>
                  <a:schemeClr val="tx1"/>
                </a:solidFill>
              </a:rPr>
              <a:t>Les </a:t>
            </a:r>
            <a:r>
              <a:rPr lang="fr-FR" dirty="0">
                <a:solidFill>
                  <a:schemeClr val="tx1"/>
                </a:solidFill>
              </a:rPr>
              <a:t>bulletins de vote et les enveloppes nécessaires sont </a:t>
            </a:r>
            <a:r>
              <a:rPr lang="fr-FR" dirty="0" smtClean="0">
                <a:solidFill>
                  <a:schemeClr val="tx1"/>
                </a:solidFill>
              </a:rPr>
              <a:t>envoyés </a:t>
            </a:r>
            <a:r>
              <a:rPr lang="fr-FR" dirty="0">
                <a:solidFill>
                  <a:schemeClr val="tx1"/>
                </a:solidFill>
              </a:rPr>
              <a:t>par l’autorité aux agents qui votent par correspondance au plus tard </a:t>
            </a:r>
            <a:r>
              <a:rPr lang="fr-FR" dirty="0" smtClean="0">
                <a:solidFill>
                  <a:schemeClr val="tx1"/>
                </a:solidFill>
              </a:rPr>
              <a:t>le jeudi 24 novembre 2022</a:t>
            </a:r>
          </a:p>
          <a:p>
            <a:r>
              <a:rPr lang="fr-FR" dirty="0" smtClean="0">
                <a:solidFill>
                  <a:schemeClr val="tx1"/>
                </a:solidFill>
              </a:rPr>
              <a:t>Le bulletin de vote doit parvenir par voie postal au bureau central de vote avant l’heure fixée pour la clôture du scrutin</a:t>
            </a:r>
          </a:p>
          <a:p>
            <a:pPr marL="538163" indent="0">
              <a:buNone/>
            </a:pPr>
            <a:r>
              <a:rPr lang="fr-FR" dirty="0" smtClean="0">
                <a:solidFill>
                  <a:schemeClr val="tx1"/>
                </a:solidFill>
              </a:rPr>
              <a:t>Les bulletins arrivés après cette heure limiter ne sont pas pris en compte pour le dépouillement</a:t>
            </a:r>
          </a:p>
          <a:p>
            <a:pPr marL="538163" indent="0">
              <a:buNone/>
            </a:pPr>
            <a:r>
              <a:rPr lang="fr-FR" dirty="0" smtClean="0">
                <a:solidFill>
                  <a:schemeClr val="tx1"/>
                </a:solidFill>
              </a:rPr>
              <a:t>Attirer l’attention des électeurs sur les délais postaux d’acheminement et sur le fait que seule la date et l’heure de réception des plis est prise en compte (le cachet de la poste ne fait pas foi)</a:t>
            </a:r>
            <a:endParaRPr lang="fr-FR" dirty="0">
              <a:solidFill>
                <a:schemeClr val="tx1"/>
              </a:solidFill>
            </a:endParaRPr>
          </a:p>
          <a:p>
            <a:endParaRPr lang="fr-FR"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7334" y="3872452"/>
            <a:ext cx="552460" cy="634202"/>
          </a:xfrm>
          <a:prstGeom prst="rect">
            <a:avLst/>
          </a:prstGeom>
        </p:spPr>
      </p:pic>
    </p:spTree>
    <p:extLst>
      <p:ext uri="{BB962C8B-B14F-4D97-AF65-F5344CB8AC3E}">
        <p14:creationId xmlns:p14="http://schemas.microsoft.com/office/powerpoint/2010/main" val="26858341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Opérations de recensement des votes</a:t>
            </a:r>
            <a:endParaRPr lang="fr-FR" dirty="0"/>
          </a:p>
        </p:txBody>
      </p:sp>
      <p:sp>
        <p:nvSpPr>
          <p:cNvPr id="3" name="Espace réservé du contenu 2"/>
          <p:cNvSpPr>
            <a:spLocks noGrp="1"/>
          </p:cNvSpPr>
          <p:nvPr>
            <p:ph idx="1"/>
          </p:nvPr>
        </p:nvSpPr>
        <p:spPr>
          <a:xfrm>
            <a:off x="677334" y="1534287"/>
            <a:ext cx="8596668" cy="4966721"/>
          </a:xfrm>
        </p:spPr>
        <p:txBody>
          <a:bodyPr>
            <a:normAutofit fontScale="92500"/>
          </a:bodyPr>
          <a:lstStyle/>
          <a:p>
            <a:r>
              <a:rPr lang="fr-FR" altLang="fr-FR" dirty="0">
                <a:solidFill>
                  <a:schemeClr val="tx1"/>
                </a:solidFill>
                <a:ea typeface="SimSun" panose="02010600030101010101" pitchFamily="2" charset="-122"/>
              </a:rPr>
              <a:t>Chaque bureau de vote procède au recensement </a:t>
            </a:r>
            <a:r>
              <a:rPr lang="fr-FR" altLang="fr-FR" dirty="0" smtClean="0">
                <a:solidFill>
                  <a:schemeClr val="tx1"/>
                </a:solidFill>
                <a:ea typeface="SimSun" panose="02010600030101010101" pitchFamily="2" charset="-122"/>
              </a:rPr>
              <a:t>des </a:t>
            </a:r>
            <a:r>
              <a:rPr lang="fr-FR" altLang="fr-FR" dirty="0">
                <a:solidFill>
                  <a:schemeClr val="tx1"/>
                </a:solidFill>
                <a:ea typeface="SimSun" panose="02010600030101010101" pitchFamily="2" charset="-122"/>
              </a:rPr>
              <a:t>suffrages dès la clôture du </a:t>
            </a:r>
            <a:r>
              <a:rPr lang="fr-FR" altLang="fr-FR" dirty="0" smtClean="0">
                <a:solidFill>
                  <a:schemeClr val="tx1"/>
                </a:solidFill>
                <a:ea typeface="SimSun" panose="02010600030101010101" pitchFamily="2" charset="-122"/>
              </a:rPr>
              <a:t>scrutin</a:t>
            </a:r>
          </a:p>
          <a:p>
            <a:r>
              <a:rPr lang="fr-FR" altLang="fr-FR" dirty="0">
                <a:solidFill>
                  <a:schemeClr val="tx1"/>
                </a:solidFill>
                <a:ea typeface="SimSun" panose="02010600030101010101" pitchFamily="2" charset="-122"/>
              </a:rPr>
              <a:t>Les votes par correspondance sont dépouillés en même temps que les votes directs après qu’il a été procédé </a:t>
            </a:r>
            <a:r>
              <a:rPr lang="fr-FR" altLang="fr-FR" dirty="0" smtClean="0">
                <a:solidFill>
                  <a:schemeClr val="tx1"/>
                </a:solidFill>
                <a:ea typeface="SimSun" panose="02010600030101010101" pitchFamily="2" charset="-122"/>
              </a:rPr>
              <a:t>à leur recensement</a:t>
            </a:r>
            <a:endParaRPr lang="fr-FR" altLang="fr-FR" dirty="0">
              <a:solidFill>
                <a:schemeClr val="tx1"/>
              </a:solidFill>
            </a:endParaRPr>
          </a:p>
          <a:p>
            <a:r>
              <a:rPr lang="fr-FR" altLang="fr-FR" dirty="0">
                <a:solidFill>
                  <a:schemeClr val="tx1"/>
                </a:solidFill>
                <a:ea typeface="SimSun" panose="02010600030101010101" pitchFamily="2" charset="-122"/>
              </a:rPr>
              <a:t>Le nombre total de votants (directs ou par correspondance) est recensé à partir des émargements portés sur la liste </a:t>
            </a:r>
            <a:r>
              <a:rPr lang="fr-FR" altLang="fr-FR" dirty="0" smtClean="0">
                <a:solidFill>
                  <a:schemeClr val="tx1"/>
                </a:solidFill>
                <a:ea typeface="SimSun" panose="02010600030101010101" pitchFamily="2" charset="-122"/>
              </a:rPr>
              <a:t>électorale</a:t>
            </a:r>
          </a:p>
          <a:p>
            <a:r>
              <a:rPr lang="fr-FR" altLang="fr-FR" dirty="0">
                <a:solidFill>
                  <a:schemeClr val="tx1"/>
                </a:solidFill>
                <a:ea typeface="SimSun" panose="02010600030101010101" pitchFamily="2" charset="-122"/>
              </a:rPr>
              <a:t>Pour le recensement des votes par correspondance, la liste électorale est émargée au fur et à mesure de l’ouverture de chaque enveloppe </a:t>
            </a:r>
            <a:r>
              <a:rPr lang="fr-FR" altLang="fr-FR" dirty="0" smtClean="0">
                <a:solidFill>
                  <a:schemeClr val="tx1"/>
                </a:solidFill>
                <a:ea typeface="SimSun" panose="02010600030101010101" pitchFamily="2" charset="-122"/>
              </a:rPr>
              <a:t>extérieure et l’enveloppe intérieure est déposée, sans être ouverte, dans l’urne contenant les suffrages des agents ayant voté directement.</a:t>
            </a:r>
          </a:p>
          <a:p>
            <a:pPr marL="0" indent="0">
              <a:buNone/>
            </a:pPr>
            <a:r>
              <a:rPr lang="fr-FR" dirty="0" smtClean="0">
                <a:solidFill>
                  <a:schemeClr val="tx1"/>
                </a:solidFill>
                <a:ea typeface="SimSun" panose="02010600030101010101" pitchFamily="2" charset="-122"/>
              </a:rPr>
              <a:t>Sauf pour :</a:t>
            </a:r>
          </a:p>
          <a:p>
            <a:pPr>
              <a:buFont typeface="Wingdings" panose="05000000000000000000" pitchFamily="2" charset="2"/>
              <a:buChar char="§"/>
            </a:pPr>
            <a:r>
              <a:rPr lang="fr-FR" sz="1600" dirty="0">
                <a:solidFill>
                  <a:schemeClr val="tx1"/>
                </a:solidFill>
              </a:rPr>
              <a:t>Les enveloppes extérieures non acheminées par la poste </a:t>
            </a:r>
            <a:r>
              <a:rPr lang="fr-FR" sz="1600" dirty="0" smtClean="0">
                <a:solidFill>
                  <a:schemeClr val="tx1"/>
                </a:solidFill>
              </a:rPr>
              <a:t>;</a:t>
            </a:r>
          </a:p>
          <a:p>
            <a:pPr>
              <a:buFont typeface="Wingdings" panose="05000000000000000000" pitchFamily="2" charset="2"/>
              <a:buChar char="§"/>
            </a:pPr>
            <a:r>
              <a:rPr lang="fr-FR" sz="1600" dirty="0">
                <a:solidFill>
                  <a:schemeClr val="tx1"/>
                </a:solidFill>
              </a:rPr>
              <a:t>Celles parvenues au bureau central de vote après l'heure fixée pour la clôture du scrutin </a:t>
            </a:r>
            <a:r>
              <a:rPr lang="fr-FR" sz="1600" dirty="0" smtClean="0">
                <a:solidFill>
                  <a:schemeClr val="tx1"/>
                </a:solidFill>
              </a:rPr>
              <a:t>;</a:t>
            </a:r>
          </a:p>
          <a:p>
            <a:pPr>
              <a:buFont typeface="Wingdings" panose="05000000000000000000" pitchFamily="2" charset="2"/>
              <a:buChar char="§"/>
            </a:pPr>
            <a:r>
              <a:rPr lang="fr-FR" sz="1700" dirty="0">
                <a:solidFill>
                  <a:schemeClr val="tx1"/>
                </a:solidFill>
              </a:rPr>
              <a:t>Celles qui ne comportent pas lisiblement le nom et la signature de l'agent </a:t>
            </a:r>
            <a:r>
              <a:rPr lang="fr-FR" sz="1700" dirty="0" smtClean="0">
                <a:solidFill>
                  <a:schemeClr val="tx1"/>
                </a:solidFill>
              </a:rPr>
              <a:t>;</a:t>
            </a:r>
          </a:p>
          <a:p>
            <a:pPr>
              <a:buFont typeface="Wingdings" panose="05000000000000000000" pitchFamily="2" charset="2"/>
              <a:buChar char="§"/>
            </a:pPr>
            <a:r>
              <a:rPr lang="fr-FR" sz="1700" dirty="0">
                <a:solidFill>
                  <a:schemeClr val="tx1"/>
                </a:solidFill>
              </a:rPr>
              <a:t>Celles qui sont parvenues en plusieurs exemplaires sous la signature d'un même agent.</a:t>
            </a:r>
          </a:p>
        </p:txBody>
      </p:sp>
    </p:spTree>
    <p:extLst>
      <p:ext uri="{BB962C8B-B14F-4D97-AF65-F5344CB8AC3E}">
        <p14:creationId xmlns:p14="http://schemas.microsoft.com/office/powerpoint/2010/main" val="1384209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u contenu 2"/>
          <p:cNvSpPr txBox="1">
            <a:spLocks/>
          </p:cNvSpPr>
          <p:nvPr/>
        </p:nvSpPr>
        <p:spPr>
          <a:xfrm>
            <a:off x="1565573" y="1307904"/>
            <a:ext cx="8092656" cy="3629877"/>
          </a:xfrm>
          <a:prstGeom prst="rect">
            <a:avLst/>
          </a:prstGeom>
        </p:spPr>
        <p:txBody>
          <a:bodyPr vert="horz" lIns="91440" tIns="45720" rIns="91440" bIns="45720" rtlCol="0" anchor="ctr">
            <a:normAutofit/>
          </a:bodyPr>
          <a:lstStyle>
            <a:defPPr>
              <a:defRPr lang="fr-FR"/>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fr-FR" sz="17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gn="l">
              <a:buFontTx/>
              <a:buChar char="-"/>
            </a:pPr>
            <a:endParaRPr lang="fr-FR" sz="1700" dirty="0" smtClean="0">
              <a:latin typeface="Trebuchet MS" panose="020B0603020202020204" pitchFamily="34" charset="0"/>
              <a:ea typeface="Verdana" panose="020B0604030504040204" pitchFamily="34" charset="0"/>
              <a:cs typeface="Verdana" panose="020B0604030504040204" pitchFamily="34" charset="0"/>
            </a:endParaRPr>
          </a:p>
          <a:p>
            <a:pPr marL="457200" indent="-457200" algn="l">
              <a:buFontTx/>
              <a:buChar char="-"/>
            </a:pPr>
            <a:r>
              <a:rPr lang="fr-FR" sz="2400" dirty="0" smtClean="0">
                <a:solidFill>
                  <a:schemeClr val="tx1"/>
                </a:solidFill>
                <a:latin typeface="Trebuchet MS" panose="020B0603020202020204" pitchFamily="34" charset="0"/>
                <a:ea typeface="Verdana" panose="020B0604030504040204" pitchFamily="34" charset="0"/>
                <a:cs typeface="Verdana" panose="020B0604030504040204" pitchFamily="34" charset="0"/>
              </a:rPr>
              <a:t>Présentation de la nouvelle instance : le comité social territorial (CST)</a:t>
            </a:r>
          </a:p>
          <a:p>
            <a:pPr marL="457200" indent="-457200" algn="l">
              <a:buFontTx/>
              <a:buChar char="-"/>
            </a:pPr>
            <a:endParaRPr lang="fr-FR" sz="2400" dirty="0" smtClean="0">
              <a:solidFill>
                <a:schemeClr val="tx1"/>
              </a:solidFill>
              <a:latin typeface="Trebuchet MS" panose="020B0603020202020204" pitchFamily="34" charset="0"/>
              <a:ea typeface="Verdana" panose="020B0604030504040204" pitchFamily="34" charset="0"/>
              <a:cs typeface="Verdana" panose="020B0604030504040204" pitchFamily="34" charset="0"/>
            </a:endParaRPr>
          </a:p>
          <a:p>
            <a:pPr marL="457200" indent="-457200" algn="l">
              <a:buFontTx/>
              <a:buChar char="-"/>
            </a:pPr>
            <a:r>
              <a:rPr lang="fr-FR" sz="2400" dirty="0" smtClean="0">
                <a:solidFill>
                  <a:schemeClr val="tx1"/>
                </a:solidFill>
                <a:latin typeface="Trebuchet MS" panose="020B0603020202020204" pitchFamily="34" charset="0"/>
                <a:ea typeface="Verdana" panose="020B0604030504040204" pitchFamily="34" charset="0"/>
                <a:cs typeface="Verdana" panose="020B0604030504040204" pitchFamily="34" charset="0"/>
              </a:rPr>
              <a:t>Calendrier des étapes à venir</a:t>
            </a:r>
          </a:p>
          <a:p>
            <a:pPr algn="l"/>
            <a:endParaRPr lang="fr-FR" sz="2400" dirty="0" smtClean="0">
              <a:solidFill>
                <a:schemeClr val="tx1"/>
              </a:solidFill>
              <a:latin typeface="Trebuchet MS" panose="020B0603020202020204" pitchFamily="34" charset="0"/>
              <a:ea typeface="Verdana" panose="020B0604030504040204" pitchFamily="34" charset="0"/>
              <a:cs typeface="Verdana" panose="020B0604030504040204" pitchFamily="34" charset="0"/>
            </a:endParaRPr>
          </a:p>
          <a:p>
            <a:pPr marL="457200" indent="-457200" algn="l">
              <a:buFontTx/>
              <a:buChar char="-"/>
            </a:pPr>
            <a:r>
              <a:rPr lang="fr-FR" sz="2400" dirty="0" smtClean="0">
                <a:solidFill>
                  <a:schemeClr val="tx1"/>
                </a:solidFill>
                <a:latin typeface="Trebuchet MS" panose="020B0603020202020204" pitchFamily="34" charset="0"/>
                <a:ea typeface="Verdana" panose="020B0604030504040204" pitchFamily="34" charset="0"/>
                <a:cs typeface="Verdana" panose="020B0604030504040204" pitchFamily="34" charset="0"/>
              </a:rPr>
              <a:t>Formation spécialisée en matière de santé, de sécurité et de condition de travail</a:t>
            </a:r>
          </a:p>
          <a:p>
            <a:pPr marL="457200" indent="-457200" algn="l">
              <a:buFontTx/>
              <a:buChar char="-"/>
            </a:pPr>
            <a:endParaRPr lang="fr-FR" sz="2400" dirty="0" smtClean="0">
              <a:solidFill>
                <a:schemeClr val="tx1"/>
              </a:solidFill>
              <a:latin typeface="Trebuchet MS" panose="020B0603020202020204" pitchFamily="34" charset="0"/>
              <a:ea typeface="Verdana" panose="020B0604030504040204" pitchFamily="34" charset="0"/>
              <a:cs typeface="Verdana" panose="020B0604030504040204" pitchFamily="34" charset="0"/>
            </a:endParaRPr>
          </a:p>
          <a:p>
            <a:pPr marL="457200" indent="-457200">
              <a:buFontTx/>
              <a:buChar char="-"/>
            </a:pPr>
            <a:endParaRPr lang="fr-FR" dirty="0" smtClean="0"/>
          </a:p>
          <a:p>
            <a:pPr marL="457200" indent="-457200">
              <a:buFontTx/>
              <a:buChar char="-"/>
            </a:pPr>
            <a:endParaRPr lang="fr-FR" dirty="0"/>
          </a:p>
        </p:txBody>
      </p:sp>
    </p:spTree>
    <p:extLst>
      <p:ext uri="{BB962C8B-B14F-4D97-AF65-F5344CB8AC3E}">
        <p14:creationId xmlns:p14="http://schemas.microsoft.com/office/powerpoint/2010/main" val="13478347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dépouillement</a:t>
            </a:r>
            <a:endParaRPr lang="fr-FR" dirty="0"/>
          </a:p>
        </p:txBody>
      </p:sp>
      <p:sp>
        <p:nvSpPr>
          <p:cNvPr id="3" name="Espace réservé du contenu 2"/>
          <p:cNvSpPr>
            <a:spLocks noGrp="1"/>
          </p:cNvSpPr>
          <p:nvPr>
            <p:ph idx="1"/>
          </p:nvPr>
        </p:nvSpPr>
        <p:spPr>
          <a:xfrm>
            <a:off x="677334" y="1471657"/>
            <a:ext cx="8596668" cy="4803883"/>
          </a:xfrm>
        </p:spPr>
        <p:txBody>
          <a:bodyPr/>
          <a:lstStyle/>
          <a:p>
            <a:r>
              <a:rPr lang="fr-FR" altLang="fr-FR" dirty="0">
                <a:solidFill>
                  <a:srgbClr val="000000"/>
                </a:solidFill>
                <a:ea typeface="SimSun" panose="02010600030101010101" pitchFamily="2" charset="-122"/>
              </a:rPr>
              <a:t>Le dépouillement des bulletins est effectué dès la clôture du </a:t>
            </a:r>
            <a:r>
              <a:rPr lang="fr-FR" altLang="fr-FR" dirty="0" smtClean="0">
                <a:solidFill>
                  <a:srgbClr val="000000"/>
                </a:solidFill>
                <a:ea typeface="SimSun" panose="02010600030101010101" pitchFamily="2" charset="-122"/>
              </a:rPr>
              <a:t>scrutin</a:t>
            </a:r>
          </a:p>
          <a:p>
            <a:r>
              <a:rPr lang="fr-FR" dirty="0" smtClean="0">
                <a:solidFill>
                  <a:srgbClr val="000000"/>
                </a:solidFill>
                <a:ea typeface="SimSun" panose="02010600030101010101" pitchFamily="2" charset="-122"/>
              </a:rPr>
              <a:t>Le dépouillement des votes par correspondance est effectué par le bureau central</a:t>
            </a:r>
          </a:p>
          <a:p>
            <a:r>
              <a:rPr lang="fr-FR" dirty="0" smtClean="0">
                <a:solidFill>
                  <a:srgbClr val="000000"/>
                </a:solidFill>
                <a:ea typeface="SimSun" panose="02010600030101010101" pitchFamily="2" charset="-122"/>
              </a:rPr>
              <a:t>Opération à mener pour qu’un vote soit considéré valable, il y a lieu de vérifier :</a:t>
            </a:r>
          </a:p>
          <a:p>
            <a:pPr>
              <a:buFont typeface="Wingdings" panose="05000000000000000000" pitchFamily="2" charset="2"/>
              <a:buChar char="§"/>
            </a:pPr>
            <a:r>
              <a:rPr lang="fr-FR" sz="1600" dirty="0">
                <a:solidFill>
                  <a:schemeClr val="tx1"/>
                </a:solidFill>
              </a:rPr>
              <a:t>p</a:t>
            </a:r>
            <a:r>
              <a:rPr lang="fr-FR" sz="1600" dirty="0" smtClean="0">
                <a:solidFill>
                  <a:schemeClr val="tx1"/>
                </a:solidFill>
              </a:rPr>
              <a:t>our une liste complète</a:t>
            </a:r>
          </a:p>
          <a:p>
            <a:pPr>
              <a:buFont typeface="Wingdings" panose="05000000000000000000" pitchFamily="2" charset="2"/>
              <a:buChar char="§"/>
            </a:pPr>
            <a:r>
              <a:rPr lang="fr-FR" sz="1600" dirty="0">
                <a:solidFill>
                  <a:schemeClr val="tx1"/>
                </a:solidFill>
              </a:rPr>
              <a:t>sans radiation ni adjonction de </a:t>
            </a:r>
            <a:r>
              <a:rPr lang="fr-FR" sz="1600" dirty="0" smtClean="0">
                <a:solidFill>
                  <a:schemeClr val="tx1"/>
                </a:solidFill>
              </a:rPr>
              <a:t>noms</a:t>
            </a:r>
          </a:p>
          <a:p>
            <a:pPr>
              <a:buFont typeface="Wingdings" panose="05000000000000000000" pitchFamily="2" charset="2"/>
              <a:buChar char="§"/>
            </a:pPr>
            <a:r>
              <a:rPr lang="fr-FR" sz="1600" dirty="0">
                <a:solidFill>
                  <a:schemeClr val="tx1"/>
                </a:solidFill>
              </a:rPr>
              <a:t>et sans </a:t>
            </a:r>
            <a:r>
              <a:rPr lang="fr-FR" sz="1600" dirty="0" smtClean="0">
                <a:solidFill>
                  <a:schemeClr val="tx1"/>
                </a:solidFill>
              </a:rPr>
              <a:t>modification de l'ordre </a:t>
            </a:r>
            <a:r>
              <a:rPr lang="fr-FR" sz="1600" dirty="0">
                <a:solidFill>
                  <a:schemeClr val="tx1"/>
                </a:solidFill>
              </a:rPr>
              <a:t>de présentation des candidats.</a:t>
            </a:r>
            <a:endParaRPr lang="fr-FR" sz="1600" dirty="0" smtClean="0">
              <a:solidFill>
                <a:schemeClr val="tx1"/>
              </a:solidFill>
            </a:endParaRPr>
          </a:p>
          <a:p>
            <a:pPr marL="0" indent="0">
              <a:buNone/>
            </a:pPr>
            <a:r>
              <a:rPr lang="fr-FR" dirty="0" smtClean="0">
                <a:solidFill>
                  <a:schemeClr val="tx1"/>
                </a:solidFill>
              </a:rPr>
              <a:t>Les bulletins établis en méconnaissance de ces dispositions sont nuls</a:t>
            </a:r>
          </a:p>
          <a:p>
            <a:pPr>
              <a:buFontTx/>
              <a:buChar char="-"/>
            </a:pPr>
            <a:r>
              <a:rPr lang="fr-FR" sz="1400" dirty="0" smtClean="0"/>
              <a:t>Il est préconisé de s’inspirer des modalités des opérations de dépouillement et de recensement des élections politiques (ex : table de dépouillement, scrutateurs …)</a:t>
            </a:r>
          </a:p>
          <a:p>
            <a:pPr>
              <a:buFontTx/>
              <a:buChar char="-"/>
            </a:pPr>
            <a:r>
              <a:rPr lang="fr-FR" sz="1400" dirty="0" smtClean="0"/>
              <a:t>Il est conseillé d’avoir identifié l’ensemble des interlocuteurs des bureaux secondaires (téléphone portable et courriel) et les modalités de transmission au bureau central</a:t>
            </a:r>
            <a:endParaRPr lang="fr-FR" sz="1400" dirty="0"/>
          </a:p>
        </p:txBody>
      </p:sp>
    </p:spTree>
    <p:extLst>
      <p:ext uri="{BB962C8B-B14F-4D97-AF65-F5344CB8AC3E}">
        <p14:creationId xmlns:p14="http://schemas.microsoft.com/office/powerpoint/2010/main" val="28884162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dépouillement de bureau(x) secondaire(s)</a:t>
            </a:r>
            <a:endParaRPr lang="fr-FR" dirty="0"/>
          </a:p>
        </p:txBody>
      </p:sp>
      <p:sp>
        <p:nvSpPr>
          <p:cNvPr id="3" name="Espace réservé du contenu 2"/>
          <p:cNvSpPr>
            <a:spLocks noGrp="1"/>
          </p:cNvSpPr>
          <p:nvPr>
            <p:ph idx="1"/>
          </p:nvPr>
        </p:nvSpPr>
        <p:spPr>
          <a:xfrm>
            <a:off x="677334" y="1930401"/>
            <a:ext cx="8596668" cy="4533030"/>
          </a:xfrm>
        </p:spPr>
        <p:txBody>
          <a:bodyPr>
            <a:normAutofit lnSpcReduction="10000"/>
          </a:bodyPr>
          <a:lstStyle/>
          <a:p>
            <a:r>
              <a:rPr lang="fr-FR" altLang="fr-FR" dirty="0">
                <a:solidFill>
                  <a:srgbClr val="000000"/>
                </a:solidFill>
                <a:ea typeface="SimSun" panose="02010600030101010101" pitchFamily="2" charset="-122"/>
              </a:rPr>
              <a:t>Le dépouillement des bulletins est effectué dès la clôture du </a:t>
            </a:r>
            <a:r>
              <a:rPr lang="fr-FR" altLang="fr-FR" dirty="0" smtClean="0">
                <a:solidFill>
                  <a:srgbClr val="000000"/>
                </a:solidFill>
                <a:ea typeface="SimSun" panose="02010600030101010101" pitchFamily="2" charset="-122"/>
              </a:rPr>
              <a:t>scrutin</a:t>
            </a:r>
          </a:p>
          <a:p>
            <a:r>
              <a:rPr lang="fr-FR" altLang="fr-FR" dirty="0" smtClean="0">
                <a:solidFill>
                  <a:srgbClr val="000000"/>
                </a:solidFill>
                <a:ea typeface="SimSun" panose="02010600030101010101" pitchFamily="2" charset="-122"/>
              </a:rPr>
              <a:t>Le dépouillement concerne que les bulletins de vote direct</a:t>
            </a:r>
          </a:p>
          <a:p>
            <a:r>
              <a:rPr lang="fr-FR" altLang="fr-FR" dirty="0" smtClean="0">
                <a:solidFill>
                  <a:srgbClr val="000000"/>
                </a:solidFill>
                <a:ea typeface="SimSun" panose="02010600030101010101" pitchFamily="2" charset="-122"/>
              </a:rPr>
              <a:t>A l’issue du dépouillement, un procès-verbal des opérations de recensement et de dépouillement est rédigé et signé par les membres du bureau secondaire</a:t>
            </a:r>
          </a:p>
          <a:p>
            <a:r>
              <a:rPr lang="fr-FR" altLang="fr-FR" dirty="0" smtClean="0">
                <a:solidFill>
                  <a:srgbClr val="000000"/>
                </a:solidFill>
                <a:ea typeface="SimSun" panose="02010600030101010101" pitchFamily="2" charset="-122"/>
              </a:rPr>
              <a:t>Ce procès-verbal précise :</a:t>
            </a:r>
          </a:p>
          <a:p>
            <a:pPr>
              <a:buFont typeface="Wingdings" panose="05000000000000000000" pitchFamily="2" charset="2"/>
              <a:buChar char="§"/>
            </a:pPr>
            <a:r>
              <a:rPr lang="fr-FR" altLang="fr-FR" sz="1600" dirty="0" smtClean="0">
                <a:solidFill>
                  <a:srgbClr val="000000"/>
                </a:solidFill>
                <a:ea typeface="SimSun" panose="02010600030101010101" pitchFamily="2" charset="-122"/>
              </a:rPr>
              <a:t>Le nombre total de votants</a:t>
            </a:r>
          </a:p>
          <a:p>
            <a:pPr>
              <a:buFont typeface="Wingdings" panose="05000000000000000000" pitchFamily="2" charset="2"/>
              <a:buChar char="§"/>
            </a:pPr>
            <a:r>
              <a:rPr lang="fr-FR" altLang="fr-FR" sz="1600" dirty="0" smtClean="0">
                <a:solidFill>
                  <a:srgbClr val="000000"/>
                </a:solidFill>
                <a:ea typeface="SimSun" panose="02010600030101010101" pitchFamily="2" charset="-122"/>
              </a:rPr>
              <a:t>Le nombre total de suffrages valablement exprimés*</a:t>
            </a:r>
          </a:p>
          <a:p>
            <a:pPr marL="0" indent="0">
              <a:buNone/>
            </a:pPr>
            <a:r>
              <a:rPr lang="fr-FR" altLang="fr-FR" sz="1600" i="1" dirty="0">
                <a:solidFill>
                  <a:srgbClr val="000000"/>
                </a:solidFill>
                <a:ea typeface="SimSun" panose="02010600030101010101" pitchFamily="2" charset="-122"/>
              </a:rPr>
              <a:t>*les bulletins nuls et blancs viennent en déduction du nombre de votants</a:t>
            </a:r>
          </a:p>
          <a:p>
            <a:pPr>
              <a:buFont typeface="Wingdings" panose="05000000000000000000" pitchFamily="2" charset="2"/>
              <a:buChar char="§"/>
            </a:pPr>
            <a:r>
              <a:rPr lang="fr-FR" altLang="fr-FR" sz="1600" dirty="0" smtClean="0">
                <a:solidFill>
                  <a:srgbClr val="000000"/>
                </a:solidFill>
                <a:ea typeface="SimSun" panose="02010600030101010101" pitchFamily="2" charset="-122"/>
              </a:rPr>
              <a:t>Le nombre de votes nuls</a:t>
            </a:r>
          </a:p>
          <a:p>
            <a:pPr>
              <a:buFont typeface="Wingdings" panose="05000000000000000000" pitchFamily="2" charset="2"/>
              <a:buChar char="§"/>
            </a:pPr>
            <a:r>
              <a:rPr lang="fr-FR" altLang="fr-FR" sz="1600" dirty="0" smtClean="0">
                <a:solidFill>
                  <a:srgbClr val="000000"/>
                </a:solidFill>
                <a:ea typeface="SimSun" panose="02010600030101010101" pitchFamily="2" charset="-122"/>
              </a:rPr>
              <a:t>Le nombre de voix obtenues par chaque liste en présence</a:t>
            </a:r>
          </a:p>
          <a:p>
            <a:r>
              <a:rPr lang="fr-FR" altLang="fr-FR" dirty="0" smtClean="0">
                <a:solidFill>
                  <a:srgbClr val="000000"/>
                </a:solidFill>
                <a:ea typeface="SimSun" panose="02010600030101010101" pitchFamily="2" charset="-122"/>
              </a:rPr>
              <a:t>Un exemplaire du PV est affiché, un autre exemplaire est immédiatement transmis au président du bureau central de vote</a:t>
            </a:r>
            <a:endParaRPr lang="fr-FR" altLang="fr-FR" dirty="0">
              <a:solidFill>
                <a:srgbClr val="000000"/>
              </a:solidFill>
              <a:ea typeface="SimSun" panose="02010600030101010101" pitchFamily="2" charset="-122"/>
            </a:endParaRPr>
          </a:p>
        </p:txBody>
      </p:sp>
    </p:spTree>
    <p:extLst>
      <p:ext uri="{BB962C8B-B14F-4D97-AF65-F5344CB8AC3E}">
        <p14:creationId xmlns:p14="http://schemas.microsoft.com/office/powerpoint/2010/main" val="2675163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L’attribution des sièges</a:t>
            </a:r>
            <a:endParaRPr lang="fr-FR" dirty="0"/>
          </a:p>
        </p:txBody>
      </p:sp>
      <p:sp>
        <p:nvSpPr>
          <p:cNvPr id="3" name="Espace réservé du contenu 2"/>
          <p:cNvSpPr>
            <a:spLocks noGrp="1"/>
          </p:cNvSpPr>
          <p:nvPr>
            <p:ph idx="1"/>
          </p:nvPr>
        </p:nvSpPr>
        <p:spPr>
          <a:xfrm>
            <a:off x="677334" y="1621969"/>
            <a:ext cx="8596668" cy="3880773"/>
          </a:xfrm>
        </p:spPr>
        <p:txBody>
          <a:bodyPr/>
          <a:lstStyle/>
          <a:p>
            <a:pPr marL="0" indent="0">
              <a:buNone/>
            </a:pPr>
            <a:r>
              <a:rPr lang="fr-FR" dirty="0" smtClean="0"/>
              <a:t>Le bureau central de vote constat :</a:t>
            </a:r>
          </a:p>
          <a:p>
            <a:pPr>
              <a:buFont typeface="Wingdings" panose="05000000000000000000" pitchFamily="2" charset="2"/>
              <a:buChar char="§"/>
            </a:pPr>
            <a:r>
              <a:rPr lang="fr-FR" sz="1600" dirty="0" smtClean="0"/>
              <a:t>Le nombre total de votants (direct, par correspondance, par voie électronique)</a:t>
            </a:r>
          </a:p>
          <a:p>
            <a:pPr marL="0" indent="0">
              <a:buNone/>
            </a:pPr>
            <a:r>
              <a:rPr lang="fr-FR" dirty="0" smtClean="0"/>
              <a:t>Et détermine :</a:t>
            </a:r>
          </a:p>
          <a:p>
            <a:pPr>
              <a:buFont typeface="Wingdings" panose="05000000000000000000" pitchFamily="2" charset="2"/>
              <a:buChar char="§"/>
            </a:pPr>
            <a:r>
              <a:rPr lang="fr-FR" altLang="fr-FR" sz="1600" dirty="0">
                <a:solidFill>
                  <a:srgbClr val="000000"/>
                </a:solidFill>
                <a:ea typeface="SimSun" panose="02010600030101010101" pitchFamily="2" charset="-122"/>
              </a:rPr>
              <a:t>Le nombre total de suffrages valablement exprimés</a:t>
            </a:r>
            <a:r>
              <a:rPr lang="fr-FR" altLang="fr-FR" sz="1600" dirty="0" smtClean="0">
                <a:solidFill>
                  <a:srgbClr val="000000"/>
                </a:solidFill>
                <a:ea typeface="SimSun" panose="02010600030101010101" pitchFamily="2" charset="-122"/>
              </a:rPr>
              <a:t>*</a:t>
            </a:r>
          </a:p>
          <a:p>
            <a:pPr marL="0" indent="0">
              <a:buNone/>
            </a:pPr>
            <a:r>
              <a:rPr lang="fr-FR" altLang="fr-FR" sz="1600" i="1" dirty="0">
                <a:solidFill>
                  <a:srgbClr val="000000"/>
                </a:solidFill>
                <a:ea typeface="SimSun" panose="02010600030101010101" pitchFamily="2" charset="-122"/>
              </a:rPr>
              <a:t>*les bulletins nuls et blancs viennent en déduction du nombre de votants</a:t>
            </a:r>
          </a:p>
          <a:p>
            <a:pPr>
              <a:buFont typeface="Wingdings" panose="05000000000000000000" pitchFamily="2" charset="2"/>
              <a:buChar char="§"/>
            </a:pPr>
            <a:r>
              <a:rPr lang="fr-FR" altLang="fr-FR" sz="1600" dirty="0">
                <a:solidFill>
                  <a:srgbClr val="000000"/>
                </a:solidFill>
                <a:ea typeface="SimSun" panose="02010600030101010101" pitchFamily="2" charset="-122"/>
              </a:rPr>
              <a:t>Le nombre de votes nuls</a:t>
            </a:r>
          </a:p>
          <a:p>
            <a:pPr>
              <a:buFont typeface="Wingdings" panose="05000000000000000000" pitchFamily="2" charset="2"/>
              <a:buChar char="§"/>
            </a:pPr>
            <a:r>
              <a:rPr lang="fr-FR" altLang="fr-FR" sz="1600" dirty="0">
                <a:solidFill>
                  <a:srgbClr val="000000"/>
                </a:solidFill>
                <a:ea typeface="SimSun" panose="02010600030101010101" pitchFamily="2" charset="-122"/>
              </a:rPr>
              <a:t>Le nombre de voix obtenues par chaque </a:t>
            </a:r>
            <a:r>
              <a:rPr lang="fr-FR" altLang="fr-FR" sz="1600" dirty="0" smtClean="0">
                <a:solidFill>
                  <a:srgbClr val="000000"/>
                </a:solidFill>
                <a:ea typeface="SimSun" panose="02010600030101010101" pitchFamily="2" charset="-122"/>
              </a:rPr>
              <a:t>liste</a:t>
            </a:r>
          </a:p>
          <a:p>
            <a:pPr marL="0" indent="0">
              <a:buNone/>
            </a:pPr>
            <a:r>
              <a:rPr lang="fr-FR" altLang="fr-FR" sz="1600" dirty="0" smtClean="0">
                <a:solidFill>
                  <a:srgbClr val="000000"/>
                </a:solidFill>
                <a:ea typeface="SimSun" panose="02010600030101010101" pitchFamily="2" charset="-122"/>
              </a:rPr>
              <a:t>Si bureaux secondaires, le bureau central de vote procède au récolement des opérations de chaque bureau et établit un PV récapitulatif</a:t>
            </a:r>
          </a:p>
        </p:txBody>
      </p:sp>
    </p:spTree>
    <p:extLst>
      <p:ext uri="{BB962C8B-B14F-4D97-AF65-F5344CB8AC3E}">
        <p14:creationId xmlns:p14="http://schemas.microsoft.com/office/powerpoint/2010/main" val="29925920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Répartition des sièges titulaires</a:t>
            </a:r>
            <a:endParaRPr lang="fr-FR" dirty="0"/>
          </a:p>
        </p:txBody>
      </p:sp>
      <p:sp>
        <p:nvSpPr>
          <p:cNvPr id="3" name="Espace réservé du contenu 2"/>
          <p:cNvSpPr>
            <a:spLocks noGrp="1"/>
          </p:cNvSpPr>
          <p:nvPr>
            <p:ph idx="1"/>
          </p:nvPr>
        </p:nvSpPr>
        <p:spPr>
          <a:xfrm>
            <a:off x="677334" y="1409027"/>
            <a:ext cx="8596668" cy="3880773"/>
          </a:xfrm>
        </p:spPr>
        <p:txBody>
          <a:bodyPr/>
          <a:lstStyle/>
          <a:p>
            <a:r>
              <a:rPr lang="fr-FR" dirty="0" smtClean="0">
                <a:solidFill>
                  <a:schemeClr val="tx1"/>
                </a:solidFill>
              </a:rPr>
              <a:t>Les représentants du personnel sont élus à la proportionnelle avec attribution des restes à la plus forte moyenne</a:t>
            </a:r>
          </a:p>
          <a:p>
            <a:r>
              <a:rPr lang="fr-FR" altLang="fr-FR" dirty="0">
                <a:solidFill>
                  <a:schemeClr val="tx1"/>
                </a:solidFill>
                <a:ea typeface="SimSun" panose="02010600030101010101" pitchFamily="2" charset="-122"/>
              </a:rPr>
              <a:t>Les représentants titulaires sont désignés selon l’ordre de présentation de la </a:t>
            </a:r>
            <a:r>
              <a:rPr lang="fr-FR" altLang="fr-FR" dirty="0" smtClean="0">
                <a:solidFill>
                  <a:schemeClr val="tx1"/>
                </a:solidFill>
                <a:ea typeface="SimSun" panose="02010600030101010101" pitchFamily="2" charset="-122"/>
              </a:rPr>
              <a:t>liste</a:t>
            </a:r>
          </a:p>
          <a:p>
            <a:pPr>
              <a:buFont typeface="+mj-lt"/>
              <a:buAutoNum type="arabicPeriod"/>
            </a:pPr>
            <a:r>
              <a:rPr lang="fr-FR" dirty="0" smtClean="0">
                <a:solidFill>
                  <a:schemeClr val="tx1"/>
                </a:solidFill>
                <a:ea typeface="SimSun" panose="02010600030101010101" pitchFamily="2" charset="-122"/>
              </a:rPr>
              <a:t>Calcul du quotient électoral (QE) :</a:t>
            </a:r>
          </a:p>
          <a:p>
            <a:pPr marL="0" indent="0">
              <a:buNone/>
            </a:pPr>
            <a:r>
              <a:rPr lang="fr-FR" dirty="0" smtClean="0">
                <a:solidFill>
                  <a:schemeClr val="tx1"/>
                </a:solidFill>
                <a:ea typeface="SimSun" panose="02010600030101010101" pitchFamily="2" charset="-122"/>
              </a:rPr>
              <a:t>QE = nb de suffrages exprimés / nb de sièges titulaires</a:t>
            </a:r>
          </a:p>
          <a:p>
            <a:pPr>
              <a:buFont typeface="+mj-lt"/>
              <a:buAutoNum type="arabicPeriod" startAt="2"/>
            </a:pPr>
            <a:r>
              <a:rPr lang="fr-FR" dirty="0" smtClean="0">
                <a:solidFill>
                  <a:schemeClr val="tx1"/>
                </a:solidFill>
                <a:ea typeface="SimSun" panose="02010600030101010101" pitchFamily="2" charset="-122"/>
              </a:rPr>
              <a:t>Attribution des sièges au quotient </a:t>
            </a:r>
            <a:r>
              <a:rPr lang="fr-FR" dirty="0">
                <a:solidFill>
                  <a:schemeClr val="tx1"/>
                </a:solidFill>
                <a:ea typeface="SimSun" panose="02010600030101010101" pitchFamily="2" charset="-122"/>
              </a:rPr>
              <a:t>:</a:t>
            </a:r>
          </a:p>
          <a:p>
            <a:pPr marL="0" indent="0">
              <a:buNone/>
            </a:pPr>
            <a:r>
              <a:rPr lang="fr-FR" dirty="0" smtClean="0">
                <a:solidFill>
                  <a:schemeClr val="tx1"/>
                </a:solidFill>
                <a:ea typeface="SimSun" panose="02010600030101010101" pitchFamily="2" charset="-122"/>
              </a:rPr>
              <a:t> </a:t>
            </a:r>
            <a:r>
              <a:rPr lang="fr-FR" dirty="0">
                <a:solidFill>
                  <a:schemeClr val="tx1"/>
                </a:solidFill>
                <a:ea typeface="SimSun" panose="02010600030101010101" pitchFamily="2" charset="-122"/>
              </a:rPr>
              <a:t>nb de </a:t>
            </a:r>
            <a:r>
              <a:rPr lang="fr-FR" dirty="0" smtClean="0">
                <a:solidFill>
                  <a:schemeClr val="tx1"/>
                </a:solidFill>
                <a:ea typeface="SimSun" panose="02010600030101010101" pitchFamily="2" charset="-122"/>
              </a:rPr>
              <a:t>voix de la liste/ QE</a:t>
            </a:r>
            <a:endParaRPr lang="fr-FR" dirty="0">
              <a:solidFill>
                <a:schemeClr val="tx1"/>
              </a:solidFill>
            </a:endParaRPr>
          </a:p>
        </p:txBody>
      </p:sp>
    </p:spTree>
    <p:extLst>
      <p:ext uri="{BB962C8B-B14F-4D97-AF65-F5344CB8AC3E}">
        <p14:creationId xmlns:p14="http://schemas.microsoft.com/office/powerpoint/2010/main" val="41607755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Répartition des sièges titulaires</a:t>
            </a:r>
          </a:p>
        </p:txBody>
      </p:sp>
      <p:sp>
        <p:nvSpPr>
          <p:cNvPr id="3" name="Espace réservé du contenu 2"/>
          <p:cNvSpPr>
            <a:spLocks noGrp="1"/>
          </p:cNvSpPr>
          <p:nvPr>
            <p:ph idx="1"/>
          </p:nvPr>
        </p:nvSpPr>
        <p:spPr>
          <a:xfrm>
            <a:off x="677334" y="1691014"/>
            <a:ext cx="8596668" cy="4809993"/>
          </a:xfrm>
        </p:spPr>
        <p:txBody>
          <a:bodyPr>
            <a:noAutofit/>
          </a:bodyPr>
          <a:lstStyle/>
          <a:p>
            <a:pPr marL="0" indent="0">
              <a:buNone/>
            </a:pPr>
            <a:r>
              <a:rPr lang="fr-FR" sz="1600" dirty="0">
                <a:solidFill>
                  <a:schemeClr val="tx1"/>
                </a:solidFill>
              </a:rPr>
              <a:t>Exemple : Dans l’hypothèse d’un CST composé de 12 membres, 6 </a:t>
            </a:r>
            <a:r>
              <a:rPr lang="fr-FR" sz="1600" dirty="0" smtClean="0">
                <a:solidFill>
                  <a:schemeClr val="tx1"/>
                </a:solidFill>
              </a:rPr>
              <a:t>représentants titulaires </a:t>
            </a:r>
            <a:r>
              <a:rPr lang="fr-FR" sz="1600" dirty="0">
                <a:solidFill>
                  <a:schemeClr val="tx1"/>
                </a:solidFill>
              </a:rPr>
              <a:t>des agents doivent être désignés.</a:t>
            </a:r>
          </a:p>
          <a:p>
            <a:pPr marL="0" indent="0">
              <a:buNone/>
            </a:pPr>
            <a:r>
              <a:rPr lang="fr-FR" sz="1600" dirty="0">
                <a:solidFill>
                  <a:schemeClr val="tx1"/>
                </a:solidFill>
              </a:rPr>
              <a:t>Le nombre d’agents inscrits est de 950 et le nombre de bulletins </a:t>
            </a:r>
            <a:r>
              <a:rPr lang="fr-FR" sz="1600" dirty="0" smtClean="0">
                <a:solidFill>
                  <a:schemeClr val="tx1"/>
                </a:solidFill>
              </a:rPr>
              <a:t>valablement exprimés </a:t>
            </a:r>
            <a:r>
              <a:rPr lang="fr-FR" sz="1600" dirty="0">
                <a:solidFill>
                  <a:schemeClr val="tx1"/>
                </a:solidFill>
              </a:rPr>
              <a:t>est de 600.</a:t>
            </a:r>
          </a:p>
          <a:p>
            <a:pPr marL="0" indent="0">
              <a:buNone/>
            </a:pPr>
            <a:r>
              <a:rPr lang="fr-FR" sz="1600" dirty="0">
                <a:solidFill>
                  <a:schemeClr val="tx1"/>
                </a:solidFill>
              </a:rPr>
              <a:t>Le nombre de voix par liste : liste A : 370 ; liste B : 80 ; liste C : 150</a:t>
            </a:r>
          </a:p>
          <a:p>
            <a:pPr marL="0" indent="0">
              <a:buNone/>
            </a:pPr>
            <a:r>
              <a:rPr lang="fr-FR" sz="1600" b="1" dirty="0">
                <a:solidFill>
                  <a:schemeClr val="tx1"/>
                </a:solidFill>
              </a:rPr>
              <a:t>-Calcul du quotient électoral :</a:t>
            </a:r>
          </a:p>
          <a:p>
            <a:pPr marL="0" indent="0">
              <a:buNone/>
            </a:pPr>
            <a:r>
              <a:rPr lang="fr-FR" sz="1600" dirty="0">
                <a:solidFill>
                  <a:schemeClr val="tx1"/>
                </a:solidFill>
              </a:rPr>
              <a:t>Quotient électoral = nb de suffrages exprimés / nb de sièges de titulaires</a:t>
            </a:r>
          </a:p>
          <a:p>
            <a:pPr marL="0" indent="0">
              <a:buNone/>
            </a:pPr>
            <a:r>
              <a:rPr lang="fr-FR" sz="1600" dirty="0">
                <a:solidFill>
                  <a:schemeClr val="tx1"/>
                </a:solidFill>
              </a:rPr>
              <a:t>QE = 600/6=100</a:t>
            </a:r>
          </a:p>
          <a:p>
            <a:pPr marL="0" indent="0">
              <a:buNone/>
            </a:pPr>
            <a:r>
              <a:rPr lang="fr-FR" sz="1600" b="1" dirty="0">
                <a:solidFill>
                  <a:schemeClr val="tx1"/>
                </a:solidFill>
              </a:rPr>
              <a:t>-Attribution des sièges au quotient :</a:t>
            </a:r>
          </a:p>
          <a:p>
            <a:pPr marL="0" indent="0">
              <a:buNone/>
            </a:pPr>
            <a:r>
              <a:rPr lang="fr-FR" sz="1600" dirty="0">
                <a:solidFill>
                  <a:schemeClr val="tx1"/>
                </a:solidFill>
              </a:rPr>
              <a:t>Liste A = 370 / 100 = 3,7 soit 3 sièges</a:t>
            </a:r>
          </a:p>
          <a:p>
            <a:pPr marL="0" indent="0">
              <a:buNone/>
            </a:pPr>
            <a:r>
              <a:rPr lang="fr-FR" sz="1600" dirty="0">
                <a:solidFill>
                  <a:schemeClr val="tx1"/>
                </a:solidFill>
              </a:rPr>
              <a:t>Liste B = 80 / 100 = 0,8 soit 0 siège</a:t>
            </a:r>
          </a:p>
          <a:p>
            <a:pPr marL="0" indent="0">
              <a:buNone/>
            </a:pPr>
            <a:r>
              <a:rPr lang="fr-FR" sz="1600" dirty="0">
                <a:solidFill>
                  <a:schemeClr val="tx1"/>
                </a:solidFill>
              </a:rPr>
              <a:t>Liste C = 150 / 100 = 1,5 soit 1 siège</a:t>
            </a:r>
          </a:p>
          <a:p>
            <a:pPr marL="0" indent="0">
              <a:buNone/>
            </a:pPr>
            <a:r>
              <a:rPr lang="fr-FR" sz="1600" dirty="0">
                <a:solidFill>
                  <a:schemeClr val="tx1"/>
                </a:solidFill>
              </a:rPr>
              <a:t>4 sièges ont été attribués au quotient. Il reste 2 sièges à attribuer à la </a:t>
            </a:r>
            <a:r>
              <a:rPr lang="fr-FR" sz="1600" dirty="0" smtClean="0">
                <a:solidFill>
                  <a:schemeClr val="tx1"/>
                </a:solidFill>
              </a:rPr>
              <a:t>plus forte </a:t>
            </a:r>
            <a:r>
              <a:rPr lang="fr-FR" sz="1600" dirty="0">
                <a:solidFill>
                  <a:schemeClr val="tx1"/>
                </a:solidFill>
              </a:rPr>
              <a:t>moyenne</a:t>
            </a:r>
            <a:r>
              <a:rPr lang="fr-FR" sz="1600" dirty="0" smtClean="0">
                <a:solidFill>
                  <a:schemeClr val="tx1"/>
                </a:solidFill>
              </a:rPr>
              <a:t>.</a:t>
            </a:r>
            <a:endParaRPr lang="fr-FR" sz="1600" dirty="0">
              <a:solidFill>
                <a:schemeClr val="tx1"/>
              </a:solidFill>
            </a:endParaRPr>
          </a:p>
        </p:txBody>
      </p:sp>
    </p:spTree>
    <p:extLst>
      <p:ext uri="{BB962C8B-B14F-4D97-AF65-F5344CB8AC3E}">
        <p14:creationId xmlns:p14="http://schemas.microsoft.com/office/powerpoint/2010/main" val="42175323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Répartition des sièges titulaires</a:t>
            </a:r>
          </a:p>
        </p:txBody>
      </p:sp>
      <p:sp>
        <p:nvSpPr>
          <p:cNvPr id="3" name="Espace réservé du contenu 2"/>
          <p:cNvSpPr>
            <a:spLocks noGrp="1"/>
          </p:cNvSpPr>
          <p:nvPr>
            <p:ph idx="1"/>
          </p:nvPr>
        </p:nvSpPr>
        <p:spPr>
          <a:xfrm>
            <a:off x="677334" y="1552074"/>
            <a:ext cx="8596668" cy="4957009"/>
          </a:xfrm>
        </p:spPr>
        <p:txBody>
          <a:bodyPr>
            <a:normAutofit fontScale="62500" lnSpcReduction="20000"/>
          </a:bodyPr>
          <a:lstStyle/>
          <a:p>
            <a:pPr>
              <a:buFont typeface="+mj-lt"/>
              <a:buAutoNum type="arabicPeriod" startAt="3"/>
            </a:pPr>
            <a:r>
              <a:rPr lang="fr-FR" sz="2600" dirty="0" smtClean="0"/>
              <a:t>Si des sièges restent à pourvoir, ils sont attribués à la plus forte moyenne</a:t>
            </a:r>
          </a:p>
          <a:p>
            <a:pPr marL="0" indent="0">
              <a:buNone/>
            </a:pPr>
            <a:r>
              <a:rPr lang="fr-FR" sz="2300" dirty="0" smtClean="0">
                <a:solidFill>
                  <a:schemeClr val="tx1"/>
                </a:solidFill>
              </a:rPr>
              <a:t>Nb de sièges à la + forte moyenne = nb de voix / (nb de sièges obtenus au quotient +1)</a:t>
            </a:r>
          </a:p>
          <a:p>
            <a:pPr marL="0" indent="0">
              <a:buNone/>
            </a:pPr>
            <a:endParaRPr lang="fr-FR" sz="2000" dirty="0" smtClean="0">
              <a:solidFill>
                <a:schemeClr val="tx1"/>
              </a:solidFill>
            </a:endParaRPr>
          </a:p>
          <a:p>
            <a:pPr marL="0" indent="0">
              <a:buNone/>
            </a:pPr>
            <a:r>
              <a:rPr lang="fr-FR" sz="2200" dirty="0" smtClean="0">
                <a:solidFill>
                  <a:schemeClr val="tx1"/>
                </a:solidFill>
              </a:rPr>
              <a:t>Suite de l’exemple :</a:t>
            </a:r>
          </a:p>
          <a:p>
            <a:pPr marL="0" indent="0">
              <a:buNone/>
            </a:pPr>
            <a:r>
              <a:rPr lang="fr-FR" sz="2200" dirty="0">
                <a:solidFill>
                  <a:schemeClr val="tx1"/>
                </a:solidFill>
              </a:rPr>
              <a:t>4 sièges ont été attribués au quotient. Il reste 2 sièges à attribuer à la </a:t>
            </a:r>
            <a:r>
              <a:rPr lang="fr-FR" sz="2200" dirty="0" smtClean="0">
                <a:solidFill>
                  <a:schemeClr val="tx1"/>
                </a:solidFill>
              </a:rPr>
              <a:t>plus forte </a:t>
            </a:r>
            <a:r>
              <a:rPr lang="fr-FR" sz="2200" dirty="0">
                <a:solidFill>
                  <a:schemeClr val="tx1"/>
                </a:solidFill>
              </a:rPr>
              <a:t>moyenne.</a:t>
            </a:r>
          </a:p>
          <a:p>
            <a:pPr marL="0" indent="0">
              <a:buNone/>
            </a:pPr>
            <a:r>
              <a:rPr lang="fr-FR" sz="2200" b="1" dirty="0">
                <a:solidFill>
                  <a:schemeClr val="tx1"/>
                </a:solidFill>
              </a:rPr>
              <a:t>-Attribution des sièges à la plus forte moyenne </a:t>
            </a:r>
            <a:r>
              <a:rPr lang="fr-FR" sz="2200" b="1" dirty="0" smtClean="0">
                <a:solidFill>
                  <a:schemeClr val="tx1"/>
                </a:solidFill>
              </a:rPr>
              <a:t>:</a:t>
            </a:r>
          </a:p>
          <a:p>
            <a:pPr marL="0" indent="0">
              <a:buNone/>
            </a:pPr>
            <a:endParaRPr lang="fr-FR" sz="2200" b="1" dirty="0">
              <a:solidFill>
                <a:schemeClr val="tx1"/>
              </a:solidFill>
            </a:endParaRPr>
          </a:p>
          <a:p>
            <a:pPr marL="0" indent="0">
              <a:lnSpc>
                <a:spcPct val="120000"/>
              </a:lnSpc>
              <a:spcBef>
                <a:spcPts val="0"/>
              </a:spcBef>
              <a:buNone/>
            </a:pPr>
            <a:r>
              <a:rPr lang="fr-FR" sz="2200" dirty="0">
                <a:solidFill>
                  <a:schemeClr val="tx1"/>
                </a:solidFill>
              </a:rPr>
              <a:t>5ème siège :</a:t>
            </a:r>
          </a:p>
          <a:p>
            <a:pPr>
              <a:lnSpc>
                <a:spcPct val="120000"/>
              </a:lnSpc>
              <a:spcBef>
                <a:spcPts val="0"/>
              </a:spcBef>
            </a:pPr>
            <a:r>
              <a:rPr lang="fr-FR" sz="2200" dirty="0">
                <a:solidFill>
                  <a:schemeClr val="tx1"/>
                </a:solidFill>
              </a:rPr>
              <a:t>Liste A = 370 / (3+1) = 92.5 soit 1 siège</a:t>
            </a:r>
          </a:p>
          <a:p>
            <a:pPr>
              <a:lnSpc>
                <a:spcPct val="120000"/>
              </a:lnSpc>
              <a:spcBef>
                <a:spcPts val="0"/>
              </a:spcBef>
            </a:pPr>
            <a:r>
              <a:rPr lang="fr-FR" sz="2200" dirty="0">
                <a:solidFill>
                  <a:schemeClr val="tx1"/>
                </a:solidFill>
              </a:rPr>
              <a:t>Liste B = 80 / (0+1) = 80 soit 0 siège</a:t>
            </a:r>
          </a:p>
          <a:p>
            <a:pPr>
              <a:lnSpc>
                <a:spcPct val="120000"/>
              </a:lnSpc>
              <a:spcBef>
                <a:spcPts val="0"/>
              </a:spcBef>
            </a:pPr>
            <a:r>
              <a:rPr lang="fr-FR" sz="2200" dirty="0">
                <a:solidFill>
                  <a:schemeClr val="tx1"/>
                </a:solidFill>
              </a:rPr>
              <a:t>Liste C = 150 / (1+1) = 75 soit 0 </a:t>
            </a:r>
            <a:r>
              <a:rPr lang="fr-FR" sz="2200" dirty="0" smtClean="0">
                <a:solidFill>
                  <a:schemeClr val="tx1"/>
                </a:solidFill>
              </a:rPr>
              <a:t>siège</a:t>
            </a:r>
          </a:p>
          <a:p>
            <a:pPr marL="0" indent="0">
              <a:lnSpc>
                <a:spcPct val="120000"/>
              </a:lnSpc>
              <a:spcBef>
                <a:spcPts val="0"/>
              </a:spcBef>
              <a:buNone/>
            </a:pPr>
            <a:endParaRPr lang="fr-FR" sz="2200" dirty="0">
              <a:solidFill>
                <a:schemeClr val="tx1"/>
              </a:solidFill>
            </a:endParaRPr>
          </a:p>
          <a:p>
            <a:pPr marL="0" indent="0">
              <a:lnSpc>
                <a:spcPct val="120000"/>
              </a:lnSpc>
              <a:spcBef>
                <a:spcPts val="0"/>
              </a:spcBef>
              <a:buNone/>
            </a:pPr>
            <a:r>
              <a:rPr lang="fr-FR" sz="2200" dirty="0">
                <a:solidFill>
                  <a:schemeClr val="tx1"/>
                </a:solidFill>
              </a:rPr>
              <a:t>6ème siège :</a:t>
            </a:r>
          </a:p>
          <a:p>
            <a:pPr>
              <a:lnSpc>
                <a:spcPct val="120000"/>
              </a:lnSpc>
              <a:spcBef>
                <a:spcPts val="0"/>
              </a:spcBef>
            </a:pPr>
            <a:r>
              <a:rPr lang="fr-FR" sz="2200" dirty="0">
                <a:solidFill>
                  <a:schemeClr val="tx1"/>
                </a:solidFill>
              </a:rPr>
              <a:t>Liste A = 370 / (4+1) = 74 soit 0 siège</a:t>
            </a:r>
          </a:p>
          <a:p>
            <a:pPr>
              <a:lnSpc>
                <a:spcPct val="120000"/>
              </a:lnSpc>
              <a:spcBef>
                <a:spcPts val="0"/>
              </a:spcBef>
            </a:pPr>
            <a:r>
              <a:rPr lang="fr-FR" sz="2200" dirty="0">
                <a:solidFill>
                  <a:schemeClr val="tx1"/>
                </a:solidFill>
              </a:rPr>
              <a:t>Liste B = 80 / (0+1) = 80 soit 1 siège</a:t>
            </a:r>
          </a:p>
          <a:p>
            <a:pPr>
              <a:lnSpc>
                <a:spcPct val="120000"/>
              </a:lnSpc>
              <a:spcBef>
                <a:spcPts val="0"/>
              </a:spcBef>
            </a:pPr>
            <a:r>
              <a:rPr lang="fr-FR" sz="2200" dirty="0">
                <a:solidFill>
                  <a:schemeClr val="tx1"/>
                </a:solidFill>
              </a:rPr>
              <a:t>Liste C = 150 / (1+1) = 75 soit 0 siège</a:t>
            </a:r>
          </a:p>
          <a:p>
            <a:pPr marL="0" indent="0">
              <a:buNone/>
            </a:pPr>
            <a:r>
              <a:rPr lang="fr-FR" sz="2200" b="1" dirty="0">
                <a:solidFill>
                  <a:schemeClr val="tx1"/>
                </a:solidFill>
              </a:rPr>
              <a:t>Nombre total de sièges de représentants titulaires attribués à chaque liste :</a:t>
            </a:r>
          </a:p>
          <a:p>
            <a:pPr>
              <a:lnSpc>
                <a:spcPct val="120000"/>
              </a:lnSpc>
              <a:spcBef>
                <a:spcPts val="0"/>
              </a:spcBef>
            </a:pPr>
            <a:r>
              <a:rPr lang="fr-FR" sz="2200" dirty="0">
                <a:solidFill>
                  <a:schemeClr val="tx1"/>
                </a:solidFill>
              </a:rPr>
              <a:t>Liste A = 4 sièges</a:t>
            </a:r>
          </a:p>
          <a:p>
            <a:pPr>
              <a:lnSpc>
                <a:spcPct val="120000"/>
              </a:lnSpc>
              <a:spcBef>
                <a:spcPts val="0"/>
              </a:spcBef>
            </a:pPr>
            <a:r>
              <a:rPr lang="fr-FR" sz="2200" dirty="0">
                <a:solidFill>
                  <a:schemeClr val="tx1"/>
                </a:solidFill>
              </a:rPr>
              <a:t>Liste B = 1 siège</a:t>
            </a:r>
          </a:p>
          <a:p>
            <a:pPr>
              <a:lnSpc>
                <a:spcPct val="120000"/>
              </a:lnSpc>
              <a:spcBef>
                <a:spcPts val="0"/>
              </a:spcBef>
            </a:pPr>
            <a:r>
              <a:rPr lang="fr-FR" sz="2200" dirty="0">
                <a:solidFill>
                  <a:schemeClr val="tx1"/>
                </a:solidFill>
              </a:rPr>
              <a:t>Liste C = 1 siège</a:t>
            </a:r>
          </a:p>
        </p:txBody>
      </p:sp>
    </p:spTree>
    <p:extLst>
      <p:ext uri="{BB962C8B-B14F-4D97-AF65-F5344CB8AC3E}">
        <p14:creationId xmlns:p14="http://schemas.microsoft.com/office/powerpoint/2010/main" val="16803990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Répartition des sièges </a:t>
            </a:r>
            <a:r>
              <a:rPr lang="fr-FR" dirty="0" smtClean="0"/>
              <a:t>suppléants</a:t>
            </a:r>
            <a:endParaRPr lang="fr-FR" dirty="0"/>
          </a:p>
        </p:txBody>
      </p:sp>
      <p:sp>
        <p:nvSpPr>
          <p:cNvPr id="3" name="Espace réservé du contenu 2"/>
          <p:cNvSpPr>
            <a:spLocks noGrp="1"/>
          </p:cNvSpPr>
          <p:nvPr>
            <p:ph idx="1"/>
          </p:nvPr>
        </p:nvSpPr>
        <p:spPr/>
        <p:txBody>
          <a:bodyPr/>
          <a:lstStyle/>
          <a:p>
            <a:pPr>
              <a:lnSpc>
                <a:spcPct val="150000"/>
              </a:lnSpc>
            </a:pPr>
            <a:r>
              <a:rPr lang="fr-FR" dirty="0"/>
              <a:t>Il est attribué à chaque liste un nombre de sièges de représentants </a:t>
            </a:r>
            <a:r>
              <a:rPr lang="fr-FR" dirty="0" smtClean="0"/>
              <a:t>suppléants égal </a:t>
            </a:r>
            <a:r>
              <a:rPr lang="fr-FR" dirty="0"/>
              <a:t>à celui des représentants titulaires.</a:t>
            </a:r>
          </a:p>
          <a:p>
            <a:pPr>
              <a:lnSpc>
                <a:spcPct val="150000"/>
              </a:lnSpc>
            </a:pPr>
            <a:r>
              <a:rPr lang="fr-FR" dirty="0"/>
              <a:t>Les suppléants sont désignés parmi les candidats venant immédiatement à </a:t>
            </a:r>
            <a:r>
              <a:rPr lang="fr-FR" dirty="0" smtClean="0"/>
              <a:t>la suite </a:t>
            </a:r>
            <a:r>
              <a:rPr lang="fr-FR" dirty="0"/>
              <a:t>des candidats élus titulaires et dans l’ordre de présentation de la liste.</a:t>
            </a:r>
          </a:p>
          <a:p>
            <a:pPr>
              <a:lnSpc>
                <a:spcPct val="150000"/>
              </a:lnSpc>
            </a:pPr>
            <a:r>
              <a:rPr lang="fr-FR" dirty="0"/>
              <a:t>Les PV feront apparaître un récapitulatif mentionnant le nombre de femmes </a:t>
            </a:r>
            <a:r>
              <a:rPr lang="fr-FR" dirty="0" smtClean="0"/>
              <a:t>et celui </a:t>
            </a:r>
            <a:r>
              <a:rPr lang="fr-FR" dirty="0"/>
              <a:t>d’hommes ayant été élus, par organisation syndicale.</a:t>
            </a:r>
          </a:p>
        </p:txBody>
      </p:sp>
    </p:spTree>
    <p:extLst>
      <p:ext uri="{BB962C8B-B14F-4D97-AF65-F5344CB8AC3E}">
        <p14:creationId xmlns:p14="http://schemas.microsoft.com/office/powerpoint/2010/main" val="37202797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Sièges non pourvus</a:t>
            </a:r>
            <a:endParaRPr lang="fr-FR" dirty="0"/>
          </a:p>
        </p:txBody>
      </p:sp>
      <p:sp>
        <p:nvSpPr>
          <p:cNvPr id="3" name="Espace réservé du contenu 2"/>
          <p:cNvSpPr>
            <a:spLocks noGrp="1"/>
          </p:cNvSpPr>
          <p:nvPr>
            <p:ph idx="1"/>
          </p:nvPr>
        </p:nvSpPr>
        <p:spPr>
          <a:xfrm>
            <a:off x="677334" y="1636295"/>
            <a:ext cx="8596668" cy="4405067"/>
          </a:xfrm>
        </p:spPr>
        <p:txBody>
          <a:bodyPr>
            <a:normAutofit lnSpcReduction="10000"/>
          </a:bodyPr>
          <a:lstStyle/>
          <a:p>
            <a:pPr marL="0" indent="3175" algn="just">
              <a:spcBef>
                <a:spcPts val="600"/>
              </a:spcBef>
              <a:buClrTx/>
              <a:buNone/>
              <a:tabLst>
                <a:tab pos="180975" algn="l"/>
                <a:tab pos="720725" algn="l"/>
                <a:tab pos="1169988" algn="l"/>
                <a:tab pos="1619250" algn="l"/>
                <a:tab pos="2068513" algn="l"/>
                <a:tab pos="2517775" algn="l"/>
                <a:tab pos="2967038" algn="l"/>
                <a:tab pos="3416300" algn="l"/>
                <a:tab pos="3865563" algn="l"/>
                <a:tab pos="4314825" algn="l"/>
                <a:tab pos="4764088" algn="l"/>
                <a:tab pos="5213350" algn="l"/>
                <a:tab pos="5662613" algn="l"/>
                <a:tab pos="6111875" algn="l"/>
                <a:tab pos="6561138" algn="l"/>
                <a:tab pos="7010400" algn="l"/>
                <a:tab pos="7459663" algn="l"/>
                <a:tab pos="7908925" algn="l"/>
                <a:tab pos="8358188" algn="l"/>
                <a:tab pos="8807450" algn="l"/>
                <a:tab pos="9256713" algn="l"/>
              </a:tabLst>
              <a:defRPr/>
            </a:pPr>
            <a:r>
              <a:rPr lang="fr-FR" altLang="fr-FR" dirty="0">
                <a:solidFill>
                  <a:schemeClr val="tx1"/>
                </a:solidFill>
                <a:ea typeface="SimSun" panose="02010600030101010101" pitchFamily="2" charset="-122"/>
              </a:rPr>
              <a:t>Dans l’hypothèse où une partie ou la totalité des sièges n’a pu être pourvue par voie d’élection, le </a:t>
            </a:r>
            <a:r>
              <a:rPr lang="fr-FR" altLang="fr-FR" dirty="0" smtClean="0">
                <a:solidFill>
                  <a:schemeClr val="tx1"/>
                </a:solidFill>
                <a:ea typeface="SimSun" panose="02010600030101010101" pitchFamily="2" charset="-122"/>
              </a:rPr>
              <a:t>CST </a:t>
            </a:r>
            <a:r>
              <a:rPr lang="fr-FR" altLang="fr-FR" dirty="0">
                <a:solidFill>
                  <a:schemeClr val="tx1"/>
                </a:solidFill>
                <a:ea typeface="SimSun" panose="02010600030101010101" pitchFamily="2" charset="-122"/>
              </a:rPr>
              <a:t>est complété par tirage au sort parmi les électeurs qui remplissent les conditions d’éligibilité à ce comité. </a:t>
            </a:r>
          </a:p>
          <a:p>
            <a:pPr marL="0" indent="3175" algn="just">
              <a:spcBef>
                <a:spcPts val="600"/>
              </a:spcBef>
              <a:buClrTx/>
              <a:buNone/>
              <a:tabLst>
                <a:tab pos="180975" algn="l"/>
                <a:tab pos="720725" algn="l"/>
                <a:tab pos="1169988" algn="l"/>
                <a:tab pos="1619250" algn="l"/>
                <a:tab pos="2068513" algn="l"/>
                <a:tab pos="2517775" algn="l"/>
                <a:tab pos="2967038" algn="l"/>
                <a:tab pos="3416300" algn="l"/>
                <a:tab pos="3865563" algn="l"/>
                <a:tab pos="4314825" algn="l"/>
                <a:tab pos="4764088" algn="l"/>
                <a:tab pos="5213350" algn="l"/>
                <a:tab pos="5662613" algn="l"/>
                <a:tab pos="6111875" algn="l"/>
                <a:tab pos="6561138" algn="l"/>
                <a:tab pos="7010400" algn="l"/>
                <a:tab pos="7459663" algn="l"/>
                <a:tab pos="7908925" algn="l"/>
                <a:tab pos="8358188" algn="l"/>
                <a:tab pos="8807450" algn="l"/>
                <a:tab pos="9256713" algn="l"/>
              </a:tabLst>
              <a:defRPr/>
            </a:pPr>
            <a:endParaRPr lang="fr-FR" altLang="fr-FR" dirty="0">
              <a:solidFill>
                <a:schemeClr val="tx1"/>
              </a:solidFill>
              <a:ea typeface="SimSun" panose="02010600030101010101" pitchFamily="2" charset="-122"/>
            </a:endParaRPr>
          </a:p>
          <a:p>
            <a:pPr marL="0" indent="3175" algn="just">
              <a:spcBef>
                <a:spcPts val="600"/>
              </a:spcBef>
              <a:buClrTx/>
              <a:buNone/>
              <a:tabLst>
                <a:tab pos="180975" algn="l"/>
                <a:tab pos="720725" algn="l"/>
                <a:tab pos="1169988" algn="l"/>
                <a:tab pos="1619250" algn="l"/>
                <a:tab pos="2068513" algn="l"/>
                <a:tab pos="2517775" algn="l"/>
                <a:tab pos="2967038" algn="l"/>
                <a:tab pos="3416300" algn="l"/>
                <a:tab pos="3865563" algn="l"/>
                <a:tab pos="4314825" algn="l"/>
                <a:tab pos="4764088" algn="l"/>
                <a:tab pos="5213350" algn="l"/>
                <a:tab pos="5662613" algn="l"/>
                <a:tab pos="6111875" algn="l"/>
                <a:tab pos="6561138" algn="l"/>
                <a:tab pos="7010400" algn="l"/>
                <a:tab pos="7459663" algn="l"/>
                <a:tab pos="7908925" algn="l"/>
                <a:tab pos="8358188" algn="l"/>
                <a:tab pos="8807450" algn="l"/>
                <a:tab pos="9256713" algn="l"/>
              </a:tabLst>
              <a:defRPr/>
            </a:pPr>
            <a:r>
              <a:rPr lang="fr-FR" altLang="fr-FR" dirty="0">
                <a:solidFill>
                  <a:schemeClr val="tx1"/>
                </a:solidFill>
                <a:ea typeface="SimSun" panose="02010600030101010101" pitchFamily="2" charset="-122"/>
              </a:rPr>
              <a:t>Le jour, l’heure et le lieu du tirage au sort sont annoncés au moins 8 jours à l’avance par affichage dans les locaux administratifs.</a:t>
            </a:r>
          </a:p>
          <a:p>
            <a:pPr marL="0" indent="3175" algn="just">
              <a:spcBef>
                <a:spcPts val="600"/>
              </a:spcBef>
              <a:buClrTx/>
              <a:buNone/>
              <a:tabLst>
                <a:tab pos="180975" algn="l"/>
                <a:tab pos="720725" algn="l"/>
                <a:tab pos="1169988" algn="l"/>
                <a:tab pos="1619250" algn="l"/>
                <a:tab pos="2068513" algn="l"/>
                <a:tab pos="2517775" algn="l"/>
                <a:tab pos="2967038" algn="l"/>
                <a:tab pos="3416300" algn="l"/>
                <a:tab pos="3865563" algn="l"/>
                <a:tab pos="4314825" algn="l"/>
                <a:tab pos="4764088" algn="l"/>
                <a:tab pos="5213350" algn="l"/>
                <a:tab pos="5662613" algn="l"/>
                <a:tab pos="6111875" algn="l"/>
                <a:tab pos="6561138" algn="l"/>
                <a:tab pos="7010400" algn="l"/>
                <a:tab pos="7459663" algn="l"/>
                <a:tab pos="7908925" algn="l"/>
                <a:tab pos="8358188" algn="l"/>
                <a:tab pos="8807450" algn="l"/>
                <a:tab pos="9256713" algn="l"/>
              </a:tabLst>
              <a:defRPr/>
            </a:pPr>
            <a:endParaRPr lang="fr-FR" altLang="fr-FR" dirty="0">
              <a:solidFill>
                <a:schemeClr val="tx1"/>
              </a:solidFill>
              <a:ea typeface="SimSun" panose="02010600030101010101" pitchFamily="2" charset="-122"/>
            </a:endParaRPr>
          </a:p>
          <a:p>
            <a:pPr marL="0" indent="3175" algn="just">
              <a:spcBef>
                <a:spcPts val="600"/>
              </a:spcBef>
              <a:buClrTx/>
              <a:buNone/>
              <a:tabLst>
                <a:tab pos="180975" algn="l"/>
                <a:tab pos="720725" algn="l"/>
                <a:tab pos="1169988" algn="l"/>
                <a:tab pos="1619250" algn="l"/>
                <a:tab pos="2068513" algn="l"/>
                <a:tab pos="2517775" algn="l"/>
                <a:tab pos="2967038" algn="l"/>
                <a:tab pos="3416300" algn="l"/>
                <a:tab pos="3865563" algn="l"/>
                <a:tab pos="4314825" algn="l"/>
                <a:tab pos="4764088" algn="l"/>
                <a:tab pos="5213350" algn="l"/>
                <a:tab pos="5662613" algn="l"/>
                <a:tab pos="6111875" algn="l"/>
                <a:tab pos="6561138" algn="l"/>
                <a:tab pos="7010400" algn="l"/>
                <a:tab pos="7459663" algn="l"/>
                <a:tab pos="7908925" algn="l"/>
                <a:tab pos="8358188" algn="l"/>
                <a:tab pos="8807450" algn="l"/>
                <a:tab pos="9256713" algn="l"/>
              </a:tabLst>
              <a:defRPr/>
            </a:pPr>
            <a:r>
              <a:rPr lang="fr-FR" altLang="fr-FR" dirty="0">
                <a:solidFill>
                  <a:schemeClr val="tx1"/>
                </a:solidFill>
                <a:ea typeface="SimSun" panose="02010600030101010101" pitchFamily="2" charset="-122"/>
              </a:rPr>
              <a:t>Le tirage au sort est effectué par l’autorité </a:t>
            </a:r>
            <a:r>
              <a:rPr lang="fr-FR" altLang="fr-FR" dirty="0" smtClean="0">
                <a:solidFill>
                  <a:schemeClr val="tx1"/>
                </a:solidFill>
                <a:ea typeface="SimSun" panose="02010600030101010101" pitchFamily="2" charset="-122"/>
              </a:rPr>
              <a:t>territoriale (ou son représentant) </a:t>
            </a:r>
            <a:r>
              <a:rPr lang="fr-FR" altLang="fr-FR" dirty="0">
                <a:solidFill>
                  <a:schemeClr val="tx1"/>
                </a:solidFill>
                <a:ea typeface="SimSun" panose="02010600030101010101" pitchFamily="2" charset="-122"/>
              </a:rPr>
              <a:t>après convocation des membres du bureau central de vote afin qu’ils assistent au tirage au sort. Tout électeur au </a:t>
            </a:r>
            <a:r>
              <a:rPr lang="fr-FR" altLang="fr-FR" dirty="0" smtClean="0">
                <a:solidFill>
                  <a:schemeClr val="tx1"/>
                </a:solidFill>
                <a:ea typeface="SimSun" panose="02010600030101010101" pitchFamily="2" charset="-122"/>
              </a:rPr>
              <a:t>CST </a:t>
            </a:r>
            <a:r>
              <a:rPr lang="fr-FR" altLang="fr-FR" dirty="0">
                <a:solidFill>
                  <a:schemeClr val="tx1"/>
                </a:solidFill>
                <a:ea typeface="SimSun" panose="02010600030101010101" pitchFamily="2" charset="-122"/>
              </a:rPr>
              <a:t>peut également assister à ce tirage au sort</a:t>
            </a:r>
            <a:r>
              <a:rPr lang="fr-FR" altLang="fr-FR" dirty="0" smtClean="0">
                <a:solidFill>
                  <a:schemeClr val="tx1"/>
                </a:solidFill>
                <a:ea typeface="SimSun" panose="02010600030101010101" pitchFamily="2" charset="-122"/>
              </a:rPr>
              <a:t>.</a:t>
            </a:r>
          </a:p>
          <a:p>
            <a:pPr marL="0" indent="0">
              <a:buNone/>
            </a:pPr>
            <a:r>
              <a:rPr lang="fr-FR" dirty="0">
                <a:solidFill>
                  <a:schemeClr val="tx1"/>
                </a:solidFill>
              </a:rPr>
              <a:t>Si les agents désignés par tirage au sort n'acceptent pas leur nomination, </a:t>
            </a:r>
            <a:r>
              <a:rPr lang="fr-FR" dirty="0" smtClean="0">
                <a:solidFill>
                  <a:schemeClr val="tx1"/>
                </a:solidFill>
              </a:rPr>
              <a:t>les sièges </a:t>
            </a:r>
            <a:r>
              <a:rPr lang="fr-FR" dirty="0">
                <a:solidFill>
                  <a:schemeClr val="tx1"/>
                </a:solidFill>
              </a:rPr>
              <a:t>vacants des représentants du personnel sont attribués à </a:t>
            </a:r>
            <a:r>
              <a:rPr lang="fr-FR" dirty="0" smtClean="0">
                <a:solidFill>
                  <a:schemeClr val="tx1"/>
                </a:solidFill>
              </a:rPr>
              <a:t>des représentants </a:t>
            </a:r>
            <a:r>
              <a:rPr lang="fr-FR" dirty="0">
                <a:solidFill>
                  <a:schemeClr val="tx1"/>
                </a:solidFill>
              </a:rPr>
              <a:t>des collectivités ou des établissements dont relève le personnel.</a:t>
            </a:r>
          </a:p>
          <a:p>
            <a:pPr marL="0" indent="0">
              <a:buNone/>
            </a:pPr>
            <a:r>
              <a:rPr lang="fr-FR" dirty="0">
                <a:solidFill>
                  <a:schemeClr val="tx1"/>
                </a:solidFill>
              </a:rPr>
              <a:t>Il est à noter que le principe de répartition équilibrée ne s’applique pas.</a:t>
            </a:r>
            <a:endParaRPr lang="fr-FR" altLang="fr-FR" dirty="0">
              <a:solidFill>
                <a:schemeClr val="tx1"/>
              </a:solidFill>
              <a:ea typeface="SimSun" panose="02010600030101010101" pitchFamily="2" charset="-122"/>
            </a:endParaRPr>
          </a:p>
          <a:p>
            <a:pPr marL="0" indent="0">
              <a:buNone/>
            </a:pPr>
            <a:endParaRPr lang="fr-FR" dirty="0"/>
          </a:p>
        </p:txBody>
      </p:sp>
    </p:spTree>
    <p:extLst>
      <p:ext uri="{BB962C8B-B14F-4D97-AF65-F5344CB8AC3E}">
        <p14:creationId xmlns:p14="http://schemas.microsoft.com/office/powerpoint/2010/main" val="22210383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Proclamation et publicité des résultats</a:t>
            </a:r>
            <a:endParaRPr lang="fr-FR" dirty="0"/>
          </a:p>
        </p:txBody>
      </p:sp>
      <p:sp>
        <p:nvSpPr>
          <p:cNvPr id="3" name="Espace réservé du contenu 2"/>
          <p:cNvSpPr>
            <a:spLocks noGrp="1"/>
          </p:cNvSpPr>
          <p:nvPr>
            <p:ph idx="1"/>
          </p:nvPr>
        </p:nvSpPr>
        <p:spPr>
          <a:xfrm>
            <a:off x="677334" y="1636295"/>
            <a:ext cx="8596668" cy="4405067"/>
          </a:xfrm>
        </p:spPr>
        <p:txBody>
          <a:bodyPr>
            <a:normAutofit/>
          </a:bodyPr>
          <a:lstStyle/>
          <a:p>
            <a:r>
              <a:rPr lang="fr-FR" dirty="0"/>
              <a:t>Le bureau central de vote établit le procès-verbal des opérations électorales </a:t>
            </a:r>
            <a:r>
              <a:rPr lang="fr-FR" dirty="0" smtClean="0"/>
              <a:t>et son </a:t>
            </a:r>
            <a:r>
              <a:rPr lang="fr-FR" dirty="0"/>
              <a:t>Président procède immédiatement à la proclamation des </a:t>
            </a:r>
            <a:r>
              <a:rPr lang="fr-FR" dirty="0" smtClean="0"/>
              <a:t>résultats</a:t>
            </a:r>
          </a:p>
          <a:p>
            <a:r>
              <a:rPr lang="fr-FR" dirty="0"/>
              <a:t>Un exemplaire du procès-verbal récapitulatif est adressé sans délai :</a:t>
            </a:r>
          </a:p>
          <a:p>
            <a:pPr marL="0" indent="0">
              <a:buNone/>
            </a:pPr>
            <a:r>
              <a:rPr lang="fr-FR" dirty="0" smtClean="0"/>
              <a:t>- </a:t>
            </a:r>
            <a:r>
              <a:rPr lang="fr-FR" dirty="0"/>
              <a:t>au préfet du département</a:t>
            </a:r>
          </a:p>
          <a:p>
            <a:pPr marL="722313" indent="0">
              <a:buNone/>
            </a:pPr>
            <a:r>
              <a:rPr lang="fr-FR" sz="1600" dirty="0"/>
              <a:t>Il convient pour chaque </a:t>
            </a:r>
            <a:r>
              <a:rPr lang="fr-FR" sz="1600" dirty="0" smtClean="0"/>
              <a:t>collectivité </a:t>
            </a:r>
            <a:r>
              <a:rPr lang="fr-FR" sz="1600" dirty="0"/>
              <a:t>de prendre l’attache </a:t>
            </a:r>
            <a:r>
              <a:rPr lang="fr-FR" sz="1600" dirty="0" smtClean="0"/>
              <a:t>de la </a:t>
            </a:r>
            <a:r>
              <a:rPr lang="fr-FR" sz="1600" dirty="0"/>
              <a:t>préfecture afin de savoir quand le procès-verbal peut être porté : </a:t>
            </a:r>
            <a:r>
              <a:rPr lang="fr-FR" sz="1600" dirty="0" smtClean="0"/>
              <a:t>le jour </a:t>
            </a:r>
            <a:r>
              <a:rPr lang="fr-FR" sz="1600" dirty="0"/>
              <a:t>même du scrutin ou le lendemain.</a:t>
            </a:r>
          </a:p>
          <a:p>
            <a:pPr marL="0" indent="0">
              <a:buNone/>
            </a:pPr>
            <a:r>
              <a:rPr lang="fr-FR" dirty="0" smtClean="0"/>
              <a:t>- aux </a:t>
            </a:r>
            <a:r>
              <a:rPr lang="fr-FR" dirty="0"/>
              <a:t>délégués de </a:t>
            </a:r>
            <a:r>
              <a:rPr lang="fr-FR" dirty="0" smtClean="0"/>
              <a:t>liste</a:t>
            </a:r>
          </a:p>
          <a:p>
            <a:r>
              <a:rPr lang="fr-FR" dirty="0"/>
              <a:t>Chaque collectivité ou établissement assure la publicité des résultats et </a:t>
            </a:r>
            <a:r>
              <a:rPr lang="fr-FR" dirty="0" smtClean="0"/>
              <a:t>transmet un </a:t>
            </a:r>
            <a:r>
              <a:rPr lang="fr-FR" dirty="0"/>
              <a:t>exemplaire du PV au CDG.</a:t>
            </a:r>
          </a:p>
          <a:p>
            <a:r>
              <a:rPr lang="fr-FR" dirty="0"/>
              <a:t>Cette communication sera utile en matière de droit syndical pour la définition </a:t>
            </a:r>
            <a:r>
              <a:rPr lang="fr-FR" dirty="0" smtClean="0"/>
              <a:t>des droits </a:t>
            </a:r>
            <a:r>
              <a:rPr lang="fr-FR" dirty="0"/>
              <a:t>découlant des résultats aux élections sur l’ensemble des </a:t>
            </a:r>
            <a:r>
              <a:rPr lang="fr-FR" dirty="0" smtClean="0"/>
              <a:t>collectivités obligatoirement </a:t>
            </a:r>
            <a:r>
              <a:rPr lang="fr-FR" dirty="0"/>
              <a:t>affiliées au CDG</a:t>
            </a: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1713" y="3204626"/>
            <a:ext cx="552460" cy="634202"/>
          </a:xfrm>
          <a:prstGeom prst="rect">
            <a:avLst/>
          </a:prstGeom>
        </p:spPr>
      </p:pic>
    </p:spTree>
    <p:extLst>
      <p:ext uri="{BB962C8B-B14F-4D97-AF65-F5344CB8AC3E}">
        <p14:creationId xmlns:p14="http://schemas.microsoft.com/office/powerpoint/2010/main" val="33069784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Contestations et contentieux électoraux</a:t>
            </a:r>
            <a:endParaRPr lang="fr-FR" dirty="0"/>
          </a:p>
        </p:txBody>
      </p:sp>
      <p:sp>
        <p:nvSpPr>
          <p:cNvPr id="3" name="Espace réservé du contenu 2"/>
          <p:cNvSpPr>
            <a:spLocks noGrp="1"/>
          </p:cNvSpPr>
          <p:nvPr>
            <p:ph idx="1"/>
          </p:nvPr>
        </p:nvSpPr>
        <p:spPr/>
        <p:txBody>
          <a:bodyPr/>
          <a:lstStyle/>
          <a:p>
            <a:r>
              <a:rPr lang="fr-FR" altLang="fr-FR" dirty="0" smtClean="0">
                <a:solidFill>
                  <a:srgbClr val="000000"/>
                </a:solidFill>
                <a:ea typeface="SimSun" panose="02010600030101010101" pitchFamily="2" charset="-122"/>
              </a:rPr>
              <a:t>Les </a:t>
            </a:r>
            <a:r>
              <a:rPr lang="fr-FR" altLang="fr-FR" dirty="0">
                <a:solidFill>
                  <a:srgbClr val="000000"/>
                </a:solidFill>
                <a:ea typeface="SimSun" panose="02010600030101010101" pitchFamily="2" charset="-122"/>
              </a:rPr>
              <a:t>contestations sur la validité des opérations électorales sont portées dans un </a:t>
            </a:r>
            <a:r>
              <a:rPr lang="fr-FR" altLang="fr-FR" b="1" dirty="0">
                <a:solidFill>
                  <a:srgbClr val="000000"/>
                </a:solidFill>
                <a:ea typeface="SimSun" panose="02010600030101010101" pitchFamily="2" charset="-122"/>
              </a:rPr>
              <a:t>délai de 5 jours francs</a:t>
            </a:r>
            <a:r>
              <a:rPr lang="fr-FR" altLang="fr-FR" dirty="0">
                <a:solidFill>
                  <a:srgbClr val="000000"/>
                </a:solidFill>
                <a:ea typeface="SimSun" panose="02010600030101010101" pitchFamily="2" charset="-122"/>
              </a:rPr>
              <a:t> à compter de la proclamation des résultats devant le président du bureau central de vote.</a:t>
            </a:r>
          </a:p>
          <a:p>
            <a:r>
              <a:rPr lang="fr-FR" altLang="fr-FR" dirty="0">
                <a:solidFill>
                  <a:srgbClr val="000000"/>
                </a:solidFill>
                <a:ea typeface="SimSun" panose="02010600030101010101" pitchFamily="2" charset="-122"/>
              </a:rPr>
              <a:t>Le président du bureau central de vote doit statuer dans les quarante-huit heures. Il doit motiver sa décision et en adresser immédiatement une copie au </a:t>
            </a:r>
            <a:r>
              <a:rPr lang="fr-FR" altLang="fr-FR" dirty="0" smtClean="0">
                <a:solidFill>
                  <a:srgbClr val="000000"/>
                </a:solidFill>
                <a:ea typeface="SimSun" panose="02010600030101010101" pitchFamily="2" charset="-122"/>
              </a:rPr>
              <a:t>préfet</a:t>
            </a:r>
          </a:p>
          <a:p>
            <a:r>
              <a:rPr lang="fr-FR" altLang="fr-FR" dirty="0">
                <a:solidFill>
                  <a:schemeClr val="tx1"/>
                </a:solidFill>
                <a:ea typeface="SimSun" panose="02010600030101010101" pitchFamily="2" charset="-122"/>
              </a:rPr>
              <a:t>Possibilité de recours au Tribunal administratif</a:t>
            </a:r>
          </a:p>
          <a:p>
            <a:r>
              <a:rPr lang="fr-FR" dirty="0">
                <a:solidFill>
                  <a:schemeClr val="tx1"/>
                </a:solidFill>
              </a:rPr>
              <a:t>Lorsque les élections des représentants du personnel ont fait l’objet </a:t>
            </a:r>
            <a:r>
              <a:rPr lang="fr-FR" dirty="0" smtClean="0">
                <a:solidFill>
                  <a:schemeClr val="tx1"/>
                </a:solidFill>
              </a:rPr>
              <a:t>d’une annulation </a:t>
            </a:r>
            <a:r>
              <a:rPr lang="fr-FR" dirty="0">
                <a:solidFill>
                  <a:schemeClr val="tx1"/>
                </a:solidFill>
              </a:rPr>
              <a:t>contentieuse, il est procédé à de nouvelles élections.</a:t>
            </a:r>
          </a:p>
          <a:p>
            <a:r>
              <a:rPr lang="fr-FR" dirty="0">
                <a:solidFill>
                  <a:schemeClr val="tx1"/>
                </a:solidFill>
              </a:rPr>
              <a:t>Toutefois, la date des élections est fixée par l’autorité territoriale </a:t>
            </a:r>
            <a:r>
              <a:rPr lang="fr-FR" dirty="0" smtClean="0">
                <a:solidFill>
                  <a:schemeClr val="tx1"/>
                </a:solidFill>
              </a:rPr>
              <a:t>après consultation </a:t>
            </a:r>
            <a:r>
              <a:rPr lang="fr-FR" dirty="0">
                <a:solidFill>
                  <a:schemeClr val="tx1"/>
                </a:solidFill>
              </a:rPr>
              <a:t>des organisations syndicales.</a:t>
            </a:r>
          </a:p>
        </p:txBody>
      </p:sp>
    </p:spTree>
    <p:extLst>
      <p:ext uri="{BB962C8B-B14F-4D97-AF65-F5344CB8AC3E}">
        <p14:creationId xmlns:p14="http://schemas.microsoft.com/office/powerpoint/2010/main" val="3736881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Présentation de la nouvelle instance :</a:t>
            </a:r>
            <a:br>
              <a:rPr lang="fr-FR" dirty="0" smtClean="0"/>
            </a:br>
            <a:r>
              <a:rPr lang="fr-FR" dirty="0" smtClean="0"/>
              <a:t>le comité social territorial</a:t>
            </a:r>
            <a:endParaRPr lang="fr-FR" dirty="0"/>
          </a:p>
        </p:txBody>
      </p:sp>
      <p:sp>
        <p:nvSpPr>
          <p:cNvPr id="3" name="Espace réservé du contenu 2"/>
          <p:cNvSpPr>
            <a:spLocks noGrp="1"/>
          </p:cNvSpPr>
          <p:nvPr>
            <p:ph idx="1"/>
          </p:nvPr>
        </p:nvSpPr>
        <p:spPr/>
        <p:txBody>
          <a:bodyPr anchor="ctr"/>
          <a:lstStyle/>
          <a:p>
            <a:pPr lvl="1" indent="0" algn="ctr">
              <a:buNone/>
            </a:pPr>
            <a:r>
              <a:rPr lang="fr-FR" sz="3000" dirty="0" smtClean="0"/>
              <a:t>CST = CT + CHSCT</a:t>
            </a:r>
            <a:endParaRPr lang="fr-FR" sz="3000" dirty="0"/>
          </a:p>
          <a:p>
            <a:pPr lvl="1" indent="0" algn="just">
              <a:buNone/>
            </a:pPr>
            <a:endParaRPr lang="fr-FR" sz="1800" dirty="0"/>
          </a:p>
          <a:p>
            <a:pPr lvl="1" indent="0" algn="just">
              <a:buNone/>
            </a:pPr>
            <a:r>
              <a:rPr lang="fr-FR" sz="2000" dirty="0"/>
              <a:t>Instituée par la loi de transformation de la fonction publique, cette nouvelle instance fusionne les comités techniques (CT) et les comités d’hygiène, de sécurité et des conditions de travail (CHSCT). </a:t>
            </a:r>
          </a:p>
        </p:txBody>
      </p:sp>
    </p:spTree>
    <p:extLst>
      <p:ext uri="{BB962C8B-B14F-4D97-AF65-F5344CB8AC3E}">
        <p14:creationId xmlns:p14="http://schemas.microsoft.com/office/powerpoint/2010/main" val="48943139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mise en place des instances</a:t>
            </a:r>
            <a:endParaRPr lang="fr-FR" dirty="0"/>
          </a:p>
        </p:txBody>
      </p:sp>
      <p:sp>
        <p:nvSpPr>
          <p:cNvPr id="3" name="Espace réservé du contenu 2"/>
          <p:cNvSpPr>
            <a:spLocks noGrp="1"/>
          </p:cNvSpPr>
          <p:nvPr>
            <p:ph idx="1"/>
          </p:nvPr>
        </p:nvSpPr>
        <p:spPr/>
        <p:txBody>
          <a:bodyPr/>
          <a:lstStyle/>
          <a:p>
            <a:pPr marL="0" indent="0" algn="just">
              <a:lnSpc>
                <a:spcPct val="90000"/>
              </a:lnSpc>
              <a:spcBef>
                <a:spcPts val="600"/>
              </a:spcBef>
              <a:buSzPct val="100000"/>
              <a:buNone/>
              <a:defRPr/>
            </a:pPr>
            <a:r>
              <a:rPr lang="fr-FR" altLang="fr-FR" dirty="0" smtClean="0">
                <a:solidFill>
                  <a:srgbClr val="000000"/>
                </a:solidFill>
                <a:ea typeface="SimSun" panose="02010600030101010101" pitchFamily="2" charset="-122"/>
              </a:rPr>
              <a:t>Chaque comité social territorial se réunit au moins deux fois par an</a:t>
            </a:r>
          </a:p>
          <a:p>
            <a:pPr algn="just">
              <a:lnSpc>
                <a:spcPct val="90000"/>
              </a:lnSpc>
              <a:spcBef>
                <a:spcPts val="600"/>
              </a:spcBef>
              <a:buSzPct val="100000"/>
              <a:defRPr/>
            </a:pPr>
            <a:endParaRPr lang="fr-FR" altLang="fr-FR" dirty="0">
              <a:solidFill>
                <a:srgbClr val="000000"/>
              </a:solidFill>
              <a:ea typeface="SimSun" panose="02010600030101010101" pitchFamily="2" charset="-122"/>
            </a:endParaRPr>
          </a:p>
          <a:p>
            <a:pPr algn="just">
              <a:lnSpc>
                <a:spcPct val="90000"/>
              </a:lnSpc>
              <a:spcBef>
                <a:spcPts val="600"/>
              </a:spcBef>
              <a:buSzPct val="100000"/>
              <a:defRPr/>
            </a:pPr>
            <a:r>
              <a:rPr lang="fr-FR" altLang="fr-FR" dirty="0" smtClean="0">
                <a:solidFill>
                  <a:srgbClr val="000000"/>
                </a:solidFill>
                <a:ea typeface="SimSun" panose="02010600030101010101" pitchFamily="2" charset="-122"/>
              </a:rPr>
              <a:t>Lors </a:t>
            </a:r>
            <a:r>
              <a:rPr lang="fr-FR" altLang="fr-FR" dirty="0">
                <a:solidFill>
                  <a:srgbClr val="000000"/>
                </a:solidFill>
                <a:ea typeface="SimSun" panose="02010600030101010101" pitchFamily="2" charset="-122"/>
              </a:rPr>
              <a:t>de la première séance, il est conseillé de </a:t>
            </a:r>
            <a:r>
              <a:rPr lang="fr-FR" altLang="fr-FR" dirty="0" smtClean="0">
                <a:solidFill>
                  <a:srgbClr val="000000"/>
                </a:solidFill>
                <a:ea typeface="SimSun" panose="02010600030101010101" pitchFamily="2" charset="-122"/>
              </a:rPr>
              <a:t>:</a:t>
            </a:r>
          </a:p>
          <a:p>
            <a:pPr marL="0" indent="0" algn="just">
              <a:lnSpc>
                <a:spcPct val="90000"/>
              </a:lnSpc>
              <a:spcBef>
                <a:spcPts val="600"/>
              </a:spcBef>
              <a:buSzPct val="100000"/>
              <a:buNone/>
              <a:defRPr/>
            </a:pPr>
            <a:endParaRPr lang="fr-FR" altLang="fr-FR" dirty="0">
              <a:solidFill>
                <a:srgbClr val="000000"/>
              </a:solidFill>
              <a:ea typeface="SimSun" panose="02010600030101010101" pitchFamily="2" charset="-122"/>
            </a:endParaRPr>
          </a:p>
          <a:p>
            <a:pPr marL="271463" algn="just">
              <a:lnSpc>
                <a:spcPct val="90000"/>
              </a:lnSpc>
              <a:spcBef>
                <a:spcPts val="600"/>
              </a:spcBef>
              <a:buClr>
                <a:srgbClr val="0070C0"/>
              </a:buClr>
              <a:buSzPct val="100000"/>
              <a:buFont typeface="Arial" panose="020B0604020202020204" pitchFamily="34" charset="0"/>
              <a:buChar char="•"/>
              <a:defRPr/>
            </a:pPr>
            <a:r>
              <a:rPr lang="fr-FR" altLang="fr-FR" dirty="0">
                <a:solidFill>
                  <a:srgbClr val="000000"/>
                </a:solidFill>
                <a:ea typeface="SimSun" panose="02010600030101010101" pitchFamily="2" charset="-122"/>
              </a:rPr>
              <a:t>donner les résultats des élections et présenter la composition de l’instance ;</a:t>
            </a:r>
          </a:p>
          <a:p>
            <a:pPr marL="271463" algn="just">
              <a:lnSpc>
                <a:spcPct val="90000"/>
              </a:lnSpc>
              <a:spcBef>
                <a:spcPts val="600"/>
              </a:spcBef>
              <a:buClr>
                <a:srgbClr val="0070C0"/>
              </a:buClr>
              <a:buSzPct val="100000"/>
              <a:buFont typeface="Arial" panose="020B0604020202020204" pitchFamily="34" charset="0"/>
              <a:buChar char="•"/>
              <a:defRPr/>
            </a:pPr>
            <a:r>
              <a:rPr lang="fr-FR" altLang="fr-FR" dirty="0">
                <a:solidFill>
                  <a:srgbClr val="000000"/>
                </a:solidFill>
                <a:ea typeface="SimSun" panose="02010600030101010101" pitchFamily="2" charset="-122"/>
              </a:rPr>
              <a:t>rappeler les cas de saisine de cette instance ;</a:t>
            </a:r>
          </a:p>
          <a:p>
            <a:pPr marL="271463" algn="just">
              <a:lnSpc>
                <a:spcPct val="90000"/>
              </a:lnSpc>
              <a:spcBef>
                <a:spcPts val="600"/>
              </a:spcBef>
              <a:buClr>
                <a:srgbClr val="0070C0"/>
              </a:buClr>
              <a:buSzPct val="100000"/>
              <a:buFont typeface="Arial" panose="020B0604020202020204" pitchFamily="34" charset="0"/>
              <a:buChar char="•"/>
              <a:defRPr/>
            </a:pPr>
            <a:r>
              <a:rPr lang="fr-FR" altLang="fr-FR" dirty="0">
                <a:solidFill>
                  <a:srgbClr val="000000"/>
                </a:solidFill>
                <a:ea typeface="SimSun" panose="02010600030101010101" pitchFamily="2" charset="-122"/>
              </a:rPr>
              <a:t>fixer le calendrier des séances</a:t>
            </a:r>
          </a:p>
          <a:p>
            <a:pPr marL="271463" algn="just">
              <a:lnSpc>
                <a:spcPct val="90000"/>
              </a:lnSpc>
              <a:spcBef>
                <a:spcPts val="600"/>
              </a:spcBef>
              <a:buClr>
                <a:srgbClr val="0070C0"/>
              </a:buClr>
              <a:buSzPct val="100000"/>
              <a:buFont typeface="Arial" panose="020B0604020202020204" pitchFamily="34" charset="0"/>
              <a:buChar char="•"/>
              <a:defRPr/>
            </a:pPr>
            <a:r>
              <a:rPr lang="fr-FR" altLang="fr-FR" dirty="0">
                <a:solidFill>
                  <a:srgbClr val="000000"/>
                </a:solidFill>
                <a:ea typeface="SimSun" panose="02010600030101010101" pitchFamily="2" charset="-122"/>
              </a:rPr>
              <a:t>approuver le règlement intérieur.</a:t>
            </a:r>
          </a:p>
          <a:p>
            <a:endParaRPr lang="fr-FR" dirty="0"/>
          </a:p>
        </p:txBody>
      </p:sp>
    </p:spTree>
    <p:extLst>
      <p:ext uri="{BB962C8B-B14F-4D97-AF65-F5344CB8AC3E}">
        <p14:creationId xmlns:p14="http://schemas.microsoft.com/office/powerpoint/2010/main" val="36719463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formation spécialisée…</a:t>
            </a:r>
            <a:endParaRPr lang="fr-FR" dirty="0"/>
          </a:p>
        </p:txBody>
      </p:sp>
      <p:sp>
        <p:nvSpPr>
          <p:cNvPr id="3" name="Espace réservé du contenu 2"/>
          <p:cNvSpPr>
            <a:spLocks noGrp="1"/>
          </p:cNvSpPr>
          <p:nvPr>
            <p:ph idx="1"/>
          </p:nvPr>
        </p:nvSpPr>
        <p:spPr>
          <a:xfrm>
            <a:off x="677334" y="1802423"/>
            <a:ext cx="8596668" cy="4528039"/>
          </a:xfrm>
        </p:spPr>
        <p:txBody>
          <a:bodyPr>
            <a:normAutofit fontScale="92500" lnSpcReduction="10000"/>
          </a:bodyPr>
          <a:lstStyle/>
          <a:p>
            <a:pPr marL="0" lvl="1" indent="0" algn="just">
              <a:lnSpc>
                <a:spcPct val="120000"/>
              </a:lnSpc>
              <a:spcBef>
                <a:spcPts val="0"/>
              </a:spcBef>
              <a:buNone/>
            </a:pPr>
            <a:r>
              <a:rPr lang="fr-FR" b="1" dirty="0"/>
              <a:t>Formation spécialisée en matière de santé, de sécurité et de conditions de travail</a:t>
            </a:r>
          </a:p>
          <a:p>
            <a:pPr marL="0" lvl="1" indent="0" algn="just">
              <a:lnSpc>
                <a:spcPct val="120000"/>
              </a:lnSpc>
              <a:spcBef>
                <a:spcPts val="0"/>
              </a:spcBef>
              <a:buNone/>
            </a:pPr>
            <a:endParaRPr lang="fr-FR" b="1" dirty="0"/>
          </a:p>
          <a:p>
            <a:pPr marL="0" lvl="1" indent="0" algn="just">
              <a:lnSpc>
                <a:spcPct val="120000"/>
              </a:lnSpc>
              <a:spcBef>
                <a:spcPts val="0"/>
              </a:spcBef>
              <a:buNone/>
            </a:pPr>
            <a:r>
              <a:rPr lang="fr-FR" sz="1400" dirty="0"/>
              <a:t>Une formation spécialisée en matière de santé, de sécurité et de conditions de travail est obligatoirement instituée au sein du comité social territorial </a:t>
            </a:r>
            <a:r>
              <a:rPr lang="fr-FR" sz="1400" dirty="0" smtClean="0"/>
              <a:t>et se réunit au moins 3 </a:t>
            </a:r>
            <a:r>
              <a:rPr lang="fr-FR" sz="1400" smtClean="0"/>
              <a:t>fois par an :</a:t>
            </a:r>
            <a:endParaRPr lang="fr-FR" sz="1400" dirty="0"/>
          </a:p>
          <a:p>
            <a:pPr marL="0" lvl="1" indent="0" algn="just">
              <a:lnSpc>
                <a:spcPct val="120000"/>
              </a:lnSpc>
              <a:spcBef>
                <a:spcPts val="0"/>
              </a:spcBef>
              <a:buNone/>
            </a:pPr>
            <a:endParaRPr lang="fr-FR" sz="1400" dirty="0"/>
          </a:p>
          <a:p>
            <a:pPr marL="0" lvl="1" indent="0" algn="just">
              <a:lnSpc>
                <a:spcPct val="120000"/>
              </a:lnSpc>
              <a:spcBef>
                <a:spcPts val="0"/>
              </a:spcBef>
              <a:buNone/>
            </a:pPr>
            <a:r>
              <a:rPr lang="fr-FR" sz="1400" dirty="0"/>
              <a:t>- dans chaque collectivité ou établissement employant au moins 200 agents</a:t>
            </a:r>
          </a:p>
          <a:p>
            <a:pPr marL="0" lvl="1" indent="0" algn="just">
              <a:lnSpc>
                <a:spcPct val="120000"/>
              </a:lnSpc>
              <a:spcBef>
                <a:spcPts val="0"/>
              </a:spcBef>
              <a:buNone/>
            </a:pPr>
            <a:r>
              <a:rPr lang="fr-FR" sz="1400" dirty="0"/>
              <a:t>- dans chaque service départemental d'incendie et de secours (SDIS), par décision de l'organe délibérant, sans condition d'effectifs</a:t>
            </a:r>
          </a:p>
          <a:p>
            <a:pPr marL="0" lvl="1" indent="0" algn="just">
              <a:lnSpc>
                <a:spcPct val="120000"/>
              </a:lnSpc>
              <a:spcBef>
                <a:spcPts val="0"/>
              </a:spcBef>
              <a:buNone/>
            </a:pPr>
            <a:endParaRPr lang="fr-FR" sz="1400" dirty="0"/>
          </a:p>
          <a:p>
            <a:pPr marL="0" lvl="1" indent="0" algn="just">
              <a:lnSpc>
                <a:spcPct val="120000"/>
              </a:lnSpc>
              <a:spcBef>
                <a:spcPts val="0"/>
              </a:spcBef>
              <a:buNone/>
            </a:pPr>
            <a:r>
              <a:rPr lang="fr-FR" sz="1400" dirty="0"/>
              <a:t>Une formation spécialisée peut également être instituée dans chaque collectivité ou établissement employant moins de 200 agents, sur décision de l’organe délibérant, lorsque des risques professionnels particuliers le justifient.</a:t>
            </a:r>
          </a:p>
          <a:p>
            <a:pPr marL="0" lvl="1" indent="0" algn="just">
              <a:lnSpc>
                <a:spcPct val="120000"/>
              </a:lnSpc>
              <a:spcBef>
                <a:spcPts val="0"/>
              </a:spcBef>
              <a:buNone/>
            </a:pPr>
            <a:r>
              <a:rPr lang="fr-FR" sz="1400" dirty="0"/>
              <a:t>Cette formation facultative peut être créée sur proposition de l’agent chargé des fonctions d’inspection (ACFI) ou de la majorité des membres représentants du personnel du CST.</a:t>
            </a:r>
          </a:p>
          <a:p>
            <a:pPr marL="0" lvl="1" indent="0" algn="just">
              <a:lnSpc>
                <a:spcPct val="120000"/>
              </a:lnSpc>
              <a:spcBef>
                <a:spcPts val="0"/>
              </a:spcBef>
              <a:buNone/>
            </a:pPr>
            <a:endParaRPr lang="fr-FR" sz="1400" dirty="0"/>
          </a:p>
          <a:p>
            <a:pPr marL="0" lvl="1" indent="0" algn="just">
              <a:lnSpc>
                <a:spcPct val="120000"/>
              </a:lnSpc>
              <a:spcBef>
                <a:spcPts val="0"/>
              </a:spcBef>
              <a:buNone/>
            </a:pPr>
            <a:r>
              <a:rPr lang="fr-FR" sz="1400" dirty="0"/>
              <a:t>En complément, une formation spécialisée en matière de santé, de sécurité et de conditions de travail peut être créée, par décision de l'organe délibérant, pour une partie des services de la collectivité ou de l'établissement, lorsque l'existence de risques professionnels particuliers le justifie. Cette formation est dénommée formation spécialisée de service ou de site. </a:t>
            </a:r>
          </a:p>
          <a:p>
            <a:endParaRPr lang="fr-FR" dirty="0"/>
          </a:p>
        </p:txBody>
      </p:sp>
    </p:spTree>
    <p:extLst>
      <p:ext uri="{BB962C8B-B14F-4D97-AF65-F5344CB8AC3E}">
        <p14:creationId xmlns:p14="http://schemas.microsoft.com/office/powerpoint/2010/main" val="27294096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Désignation des membres de la Formation spécialisée</a:t>
            </a:r>
            <a:endParaRPr lang="fr-FR" dirty="0"/>
          </a:p>
        </p:txBody>
      </p:sp>
      <p:sp>
        <p:nvSpPr>
          <p:cNvPr id="3" name="Espace réservé du contenu 2"/>
          <p:cNvSpPr>
            <a:spLocks noGrp="1"/>
          </p:cNvSpPr>
          <p:nvPr>
            <p:ph idx="1"/>
          </p:nvPr>
        </p:nvSpPr>
        <p:spPr/>
        <p:txBody>
          <a:bodyPr>
            <a:normAutofit/>
          </a:bodyPr>
          <a:lstStyle/>
          <a:p>
            <a:pPr marL="0" indent="0">
              <a:buNone/>
            </a:pPr>
            <a:r>
              <a:rPr lang="fr-FR" dirty="0" smtClean="0"/>
              <a:t>Représentant des collectivités et établissements public :</a:t>
            </a:r>
          </a:p>
          <a:p>
            <a:r>
              <a:rPr lang="fr-FR" dirty="0"/>
              <a:t>Le président de la formation spécialisée est désigné par </a:t>
            </a:r>
            <a:r>
              <a:rPr lang="fr-FR" dirty="0" smtClean="0"/>
              <a:t>l'autorité </a:t>
            </a:r>
            <a:r>
              <a:rPr lang="fr-FR" dirty="0"/>
              <a:t>territoriale parmi les membres de </a:t>
            </a:r>
            <a:r>
              <a:rPr lang="fr-FR" dirty="0" smtClean="0"/>
              <a:t>l'organe délibérant </a:t>
            </a:r>
            <a:r>
              <a:rPr lang="fr-FR" dirty="0"/>
              <a:t>de la collectivité </a:t>
            </a:r>
            <a:r>
              <a:rPr lang="fr-FR" dirty="0" smtClean="0"/>
              <a:t>territoriale</a:t>
            </a:r>
          </a:p>
          <a:p>
            <a:r>
              <a:rPr lang="fr-FR" dirty="0" smtClean="0"/>
              <a:t>Les autres dispositions sont communes au CST</a:t>
            </a:r>
            <a:endParaRPr lang="fr-FR" dirty="0"/>
          </a:p>
        </p:txBody>
      </p:sp>
    </p:spTree>
    <p:extLst>
      <p:ext uri="{BB962C8B-B14F-4D97-AF65-F5344CB8AC3E}">
        <p14:creationId xmlns:p14="http://schemas.microsoft.com/office/powerpoint/2010/main" val="34094366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Désignation des membres de la Formation spécialisée</a:t>
            </a:r>
            <a:endParaRPr lang="fr-FR" dirty="0"/>
          </a:p>
        </p:txBody>
      </p:sp>
      <p:sp>
        <p:nvSpPr>
          <p:cNvPr id="6" name="Espace réservé du contenu 5"/>
          <p:cNvSpPr>
            <a:spLocks noGrp="1"/>
          </p:cNvSpPr>
          <p:nvPr>
            <p:ph idx="1"/>
          </p:nvPr>
        </p:nvSpPr>
        <p:spPr/>
        <p:txBody>
          <a:bodyPr>
            <a:normAutofit/>
          </a:bodyPr>
          <a:lstStyle/>
          <a:p>
            <a:pPr marL="0" indent="0">
              <a:buNone/>
            </a:pPr>
            <a:r>
              <a:rPr lang="fr-FR" dirty="0"/>
              <a:t>Représentant du </a:t>
            </a:r>
            <a:r>
              <a:rPr lang="fr-FR" dirty="0" smtClean="0"/>
              <a:t>personnel</a:t>
            </a:r>
          </a:p>
          <a:p>
            <a:r>
              <a:rPr lang="fr-FR" sz="1600" dirty="0"/>
              <a:t>Le nombre de représentants du personnel titulaires dans la formation spécialisée du comité est égal au nombre </a:t>
            </a:r>
            <a:r>
              <a:rPr lang="fr-FR" sz="1600" dirty="0" smtClean="0"/>
              <a:t>de représentants </a:t>
            </a:r>
            <a:r>
              <a:rPr lang="fr-FR" sz="1600" dirty="0"/>
              <a:t>du personnel titulaires dans le comité social territorial</a:t>
            </a:r>
            <a:endParaRPr lang="fr-FR" sz="1600" dirty="0" smtClean="0"/>
          </a:p>
          <a:p>
            <a:r>
              <a:rPr lang="fr-FR" sz="1600" dirty="0"/>
              <a:t>Les représentants du personnel titulaires sont désignés parmi les représentants du </a:t>
            </a:r>
            <a:r>
              <a:rPr lang="fr-FR" sz="1600" dirty="0" smtClean="0"/>
              <a:t>personnel, titulaires </a:t>
            </a:r>
            <a:r>
              <a:rPr lang="fr-FR" sz="1600" dirty="0"/>
              <a:t>ou suppléants, du comité social territorial </a:t>
            </a:r>
            <a:r>
              <a:rPr lang="fr-FR" sz="1600" dirty="0" smtClean="0"/>
              <a:t>.</a:t>
            </a:r>
            <a:endParaRPr lang="fr-FR" sz="1600" dirty="0"/>
          </a:p>
          <a:p>
            <a:r>
              <a:rPr lang="fr-FR" sz="1600" dirty="0"/>
              <a:t>Les représentants suppléants que chaque organisation syndicale désigne librement doivent satisfaire aux conditions d'éligibilité à un comité social territorial au moment de leur </a:t>
            </a:r>
            <a:r>
              <a:rPr lang="fr-FR" sz="1600" dirty="0" smtClean="0"/>
              <a:t>désignation (</a:t>
            </a:r>
            <a:r>
              <a:rPr lang="fr-FR" sz="1400" dirty="0"/>
              <a:t>stagiaires, titulaires, </a:t>
            </a:r>
            <a:r>
              <a:rPr lang="fr-FR" sz="1400" dirty="0" smtClean="0"/>
              <a:t>agents en </a:t>
            </a:r>
            <a:r>
              <a:rPr lang="fr-FR" sz="1400" dirty="0"/>
              <a:t>CDI, agents en CDD depuis au moins 2 mois et bénéficiant d’un contrat d’une durée minimale de 6 mois </a:t>
            </a:r>
            <a:r>
              <a:rPr lang="fr-FR" sz="1400" dirty="0" smtClean="0"/>
              <a:t>ou d’un </a:t>
            </a:r>
            <a:r>
              <a:rPr lang="fr-FR" sz="1400" dirty="0"/>
              <a:t>contrat reconduit pendant 6 mois, etc.)</a:t>
            </a:r>
          </a:p>
          <a:p>
            <a:r>
              <a:rPr lang="fr-FR" sz="1600" dirty="0"/>
              <a:t>Ces désignations interviennent dans un délai d'un mois à compter de la proclamation des résultats.</a:t>
            </a:r>
          </a:p>
          <a:p>
            <a:endParaRPr lang="fr-FR" dirty="0"/>
          </a:p>
        </p:txBody>
      </p:sp>
    </p:spTree>
    <p:extLst>
      <p:ext uri="{BB962C8B-B14F-4D97-AF65-F5344CB8AC3E}">
        <p14:creationId xmlns:p14="http://schemas.microsoft.com/office/powerpoint/2010/main" val="40790711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Consultation de la FS sur :</a:t>
            </a:r>
            <a:endParaRPr lang="fr-FR" dirty="0"/>
          </a:p>
        </p:txBody>
      </p:sp>
      <p:sp>
        <p:nvSpPr>
          <p:cNvPr id="3" name="Espace réservé du contenu 2"/>
          <p:cNvSpPr>
            <a:spLocks noGrp="1"/>
          </p:cNvSpPr>
          <p:nvPr>
            <p:ph idx="1"/>
          </p:nvPr>
        </p:nvSpPr>
        <p:spPr>
          <a:xfrm>
            <a:off x="677334" y="1270000"/>
            <a:ext cx="8596668" cy="4986169"/>
          </a:xfrm>
        </p:spPr>
        <p:txBody>
          <a:bodyPr>
            <a:normAutofit lnSpcReduction="10000"/>
          </a:bodyPr>
          <a:lstStyle/>
          <a:p>
            <a:r>
              <a:rPr lang="fr-FR" sz="1600" dirty="0" smtClean="0">
                <a:solidFill>
                  <a:schemeClr val="tx1"/>
                </a:solidFill>
              </a:rPr>
              <a:t>à </a:t>
            </a:r>
            <a:r>
              <a:rPr lang="fr-FR" sz="1600" dirty="0">
                <a:solidFill>
                  <a:schemeClr val="tx1"/>
                </a:solidFill>
              </a:rPr>
              <a:t>la protection de la santé physique et mentale, à </a:t>
            </a:r>
            <a:r>
              <a:rPr lang="fr-FR" sz="1600" dirty="0" smtClean="0">
                <a:solidFill>
                  <a:schemeClr val="tx1"/>
                </a:solidFill>
              </a:rPr>
              <a:t>l'hygiène</a:t>
            </a:r>
            <a:r>
              <a:rPr lang="fr-FR" sz="1600" dirty="0">
                <a:solidFill>
                  <a:schemeClr val="tx1"/>
                </a:solidFill>
              </a:rPr>
              <a:t>, à la sécurité des </a:t>
            </a:r>
            <a:r>
              <a:rPr lang="fr-FR" sz="1600" dirty="0" smtClean="0">
                <a:solidFill>
                  <a:schemeClr val="tx1"/>
                </a:solidFill>
              </a:rPr>
              <a:t>agents </a:t>
            </a:r>
            <a:r>
              <a:rPr lang="fr-FR" sz="1600" dirty="0">
                <a:solidFill>
                  <a:schemeClr val="tx1"/>
                </a:solidFill>
              </a:rPr>
              <a:t>dans leur travail,</a:t>
            </a:r>
          </a:p>
          <a:p>
            <a:r>
              <a:rPr lang="fr-FR" sz="1600" dirty="0" smtClean="0">
                <a:solidFill>
                  <a:schemeClr val="tx1"/>
                </a:solidFill>
              </a:rPr>
              <a:t> </a:t>
            </a:r>
            <a:r>
              <a:rPr lang="fr-FR" sz="1600" dirty="0">
                <a:solidFill>
                  <a:schemeClr val="tx1"/>
                </a:solidFill>
              </a:rPr>
              <a:t>à </a:t>
            </a:r>
            <a:r>
              <a:rPr lang="fr-FR" sz="1600" dirty="0" smtClean="0">
                <a:solidFill>
                  <a:schemeClr val="tx1"/>
                </a:solidFill>
              </a:rPr>
              <a:t>l'organisation </a:t>
            </a:r>
            <a:r>
              <a:rPr lang="fr-FR" sz="1600" dirty="0">
                <a:solidFill>
                  <a:schemeClr val="tx1"/>
                </a:solidFill>
              </a:rPr>
              <a:t>du travail,</a:t>
            </a:r>
          </a:p>
          <a:p>
            <a:r>
              <a:rPr lang="fr-FR" sz="1600" dirty="0" smtClean="0">
                <a:solidFill>
                  <a:schemeClr val="tx1"/>
                </a:solidFill>
              </a:rPr>
              <a:t>au </a:t>
            </a:r>
            <a:r>
              <a:rPr lang="fr-FR" sz="1600" dirty="0">
                <a:solidFill>
                  <a:schemeClr val="tx1"/>
                </a:solidFill>
              </a:rPr>
              <a:t>télétravail, aux enjeux liés à la déconnexion,</a:t>
            </a:r>
          </a:p>
          <a:p>
            <a:r>
              <a:rPr lang="fr-FR" sz="1600" dirty="0" smtClean="0">
                <a:solidFill>
                  <a:schemeClr val="tx1"/>
                </a:solidFill>
              </a:rPr>
              <a:t>aux </a:t>
            </a:r>
            <a:r>
              <a:rPr lang="fr-FR" sz="1600" dirty="0">
                <a:solidFill>
                  <a:schemeClr val="tx1"/>
                </a:solidFill>
              </a:rPr>
              <a:t>dispositifs de </a:t>
            </a:r>
            <a:r>
              <a:rPr lang="fr-FR" sz="1600" dirty="0" smtClean="0">
                <a:solidFill>
                  <a:schemeClr val="tx1"/>
                </a:solidFill>
              </a:rPr>
              <a:t>régulation </a:t>
            </a:r>
            <a:r>
              <a:rPr lang="fr-FR" sz="1600" dirty="0">
                <a:solidFill>
                  <a:schemeClr val="tx1"/>
                </a:solidFill>
              </a:rPr>
              <a:t>de l'utilisation des outils numériques,</a:t>
            </a:r>
          </a:p>
          <a:p>
            <a:r>
              <a:rPr lang="fr-FR" sz="1600" dirty="0" smtClean="0">
                <a:solidFill>
                  <a:schemeClr val="tx1"/>
                </a:solidFill>
              </a:rPr>
              <a:t>à </a:t>
            </a:r>
            <a:r>
              <a:rPr lang="fr-FR" sz="1600" dirty="0">
                <a:solidFill>
                  <a:schemeClr val="tx1"/>
                </a:solidFill>
              </a:rPr>
              <a:t>l'amélioration des conditions de travail et aux prescriptions </a:t>
            </a:r>
            <a:r>
              <a:rPr lang="fr-FR" sz="1600" dirty="0" smtClean="0">
                <a:solidFill>
                  <a:schemeClr val="tx1"/>
                </a:solidFill>
              </a:rPr>
              <a:t>légales </a:t>
            </a:r>
            <a:r>
              <a:rPr lang="fr-FR" sz="1600" dirty="0">
                <a:solidFill>
                  <a:schemeClr val="tx1"/>
                </a:solidFill>
              </a:rPr>
              <a:t>y afférentes</a:t>
            </a:r>
            <a:r>
              <a:rPr lang="fr-FR" sz="1600" dirty="0" smtClean="0">
                <a:solidFill>
                  <a:schemeClr val="tx1"/>
                </a:solidFill>
              </a:rPr>
              <a:t>.</a:t>
            </a:r>
          </a:p>
          <a:p>
            <a:r>
              <a:rPr lang="fr-FR" sz="1600" dirty="0">
                <a:solidFill>
                  <a:schemeClr val="tx1"/>
                </a:solidFill>
              </a:rPr>
              <a:t>sur la teneur de tous documents se rattachant à sa mission, et notamment des </a:t>
            </a:r>
            <a:r>
              <a:rPr lang="fr-FR" sz="1600" dirty="0" smtClean="0">
                <a:solidFill>
                  <a:schemeClr val="tx1"/>
                </a:solidFill>
              </a:rPr>
              <a:t>règlements </a:t>
            </a:r>
            <a:r>
              <a:rPr lang="fr-FR" sz="1600" dirty="0">
                <a:solidFill>
                  <a:schemeClr val="tx1"/>
                </a:solidFill>
              </a:rPr>
              <a:t>et des </a:t>
            </a:r>
            <a:r>
              <a:rPr lang="fr-FR" sz="1600" dirty="0" smtClean="0">
                <a:solidFill>
                  <a:schemeClr val="tx1"/>
                </a:solidFill>
              </a:rPr>
              <a:t>consignes </a:t>
            </a:r>
            <a:r>
              <a:rPr lang="fr-FR" sz="1600" dirty="0">
                <a:solidFill>
                  <a:schemeClr val="tx1"/>
                </a:solidFill>
              </a:rPr>
              <a:t>que l'autorité territoriale </a:t>
            </a:r>
            <a:r>
              <a:rPr lang="fr-FR" sz="1600" dirty="0" smtClean="0">
                <a:solidFill>
                  <a:schemeClr val="tx1"/>
                </a:solidFill>
              </a:rPr>
              <a:t>envisage </a:t>
            </a:r>
            <a:r>
              <a:rPr lang="fr-FR" sz="1600" dirty="0">
                <a:solidFill>
                  <a:schemeClr val="tx1"/>
                </a:solidFill>
              </a:rPr>
              <a:t>d'adopter </a:t>
            </a:r>
            <a:r>
              <a:rPr lang="fr-FR" sz="1600" dirty="0" smtClean="0">
                <a:solidFill>
                  <a:schemeClr val="tx1"/>
                </a:solidFill>
              </a:rPr>
              <a:t>en matière </a:t>
            </a:r>
            <a:r>
              <a:rPr lang="fr-FR" sz="1600" dirty="0">
                <a:solidFill>
                  <a:schemeClr val="tx1"/>
                </a:solidFill>
              </a:rPr>
              <a:t>de santé, de sécurité et de conditions de </a:t>
            </a:r>
            <a:r>
              <a:rPr lang="fr-FR" sz="1600" dirty="0" smtClean="0">
                <a:solidFill>
                  <a:schemeClr val="tx1"/>
                </a:solidFill>
              </a:rPr>
              <a:t>travail</a:t>
            </a:r>
          </a:p>
          <a:p>
            <a:r>
              <a:rPr lang="fr-FR" sz="1600" dirty="0">
                <a:solidFill>
                  <a:schemeClr val="tx1"/>
                </a:solidFill>
              </a:rPr>
              <a:t>sur les projets </a:t>
            </a:r>
            <a:r>
              <a:rPr lang="fr-FR" sz="1600" dirty="0" smtClean="0">
                <a:solidFill>
                  <a:schemeClr val="tx1"/>
                </a:solidFill>
              </a:rPr>
              <a:t>d'aménagement </a:t>
            </a:r>
            <a:r>
              <a:rPr lang="fr-FR" sz="1600" dirty="0">
                <a:solidFill>
                  <a:schemeClr val="tx1"/>
                </a:solidFill>
              </a:rPr>
              <a:t>importants modifiant les conditions de santé et de sécurité ou les conditions de travail et, notamment, avant </a:t>
            </a:r>
            <a:r>
              <a:rPr lang="fr-FR" sz="1600" dirty="0" smtClean="0">
                <a:solidFill>
                  <a:schemeClr val="tx1"/>
                </a:solidFill>
              </a:rPr>
              <a:t>toute </a:t>
            </a:r>
            <a:r>
              <a:rPr lang="fr-FR" sz="1600" dirty="0">
                <a:solidFill>
                  <a:schemeClr val="tx1"/>
                </a:solidFill>
              </a:rPr>
              <a:t>transformation importante des postes de travail découlant de la modification de </a:t>
            </a:r>
            <a:r>
              <a:rPr lang="fr-FR" sz="1600" dirty="0" smtClean="0">
                <a:solidFill>
                  <a:schemeClr val="tx1"/>
                </a:solidFill>
              </a:rPr>
              <a:t>l'outillage</a:t>
            </a:r>
            <a:r>
              <a:rPr lang="fr-FR" sz="1600" dirty="0">
                <a:solidFill>
                  <a:schemeClr val="tx1"/>
                </a:solidFill>
              </a:rPr>
              <a:t>, d'un </a:t>
            </a:r>
            <a:r>
              <a:rPr lang="fr-FR" sz="1600" dirty="0" smtClean="0">
                <a:solidFill>
                  <a:schemeClr val="tx1"/>
                </a:solidFill>
              </a:rPr>
              <a:t>changement </a:t>
            </a:r>
            <a:r>
              <a:rPr lang="fr-FR" sz="1600" dirty="0">
                <a:solidFill>
                  <a:schemeClr val="tx1"/>
                </a:solidFill>
              </a:rPr>
              <a:t>de produit ou de </a:t>
            </a:r>
            <a:r>
              <a:rPr lang="fr-FR" sz="1600" dirty="0" smtClean="0">
                <a:solidFill>
                  <a:schemeClr val="tx1"/>
                </a:solidFill>
              </a:rPr>
              <a:t>l'organisation </a:t>
            </a:r>
            <a:r>
              <a:rPr lang="fr-FR" sz="1600" dirty="0">
                <a:solidFill>
                  <a:schemeClr val="tx1"/>
                </a:solidFill>
              </a:rPr>
              <a:t>du travail, </a:t>
            </a:r>
            <a:r>
              <a:rPr lang="fr-FR" sz="1600" dirty="0" smtClean="0">
                <a:solidFill>
                  <a:schemeClr val="tx1"/>
                </a:solidFill>
              </a:rPr>
              <a:t>avant toute </a:t>
            </a:r>
            <a:r>
              <a:rPr lang="fr-FR" sz="1600" dirty="0">
                <a:solidFill>
                  <a:schemeClr val="tx1"/>
                </a:solidFill>
              </a:rPr>
              <a:t>modification de </a:t>
            </a:r>
            <a:r>
              <a:rPr lang="fr-FR" sz="1600" dirty="0" smtClean="0">
                <a:solidFill>
                  <a:schemeClr val="tx1"/>
                </a:solidFill>
              </a:rPr>
              <a:t>l'organisation </a:t>
            </a:r>
            <a:r>
              <a:rPr lang="fr-FR" sz="1600" dirty="0">
                <a:solidFill>
                  <a:schemeClr val="tx1"/>
                </a:solidFill>
              </a:rPr>
              <a:t>et du temps de travail, des cadences et des normes de productivité liées ou non à la rémunération du </a:t>
            </a:r>
            <a:r>
              <a:rPr lang="fr-FR" sz="1600" dirty="0" smtClean="0">
                <a:solidFill>
                  <a:schemeClr val="tx1"/>
                </a:solidFill>
              </a:rPr>
              <a:t>travail</a:t>
            </a:r>
          </a:p>
          <a:p>
            <a:r>
              <a:rPr lang="fr-FR" sz="1600" dirty="0">
                <a:solidFill>
                  <a:schemeClr val="tx1"/>
                </a:solidFill>
              </a:rPr>
              <a:t>sur les projets importants d'introduction de nouvelles </a:t>
            </a:r>
            <a:r>
              <a:rPr lang="fr-FR" sz="1600" dirty="0" smtClean="0">
                <a:solidFill>
                  <a:schemeClr val="tx1"/>
                </a:solidFill>
              </a:rPr>
              <a:t>technologies </a:t>
            </a:r>
            <a:r>
              <a:rPr lang="fr-FR" sz="1600" dirty="0">
                <a:solidFill>
                  <a:schemeClr val="tx1"/>
                </a:solidFill>
              </a:rPr>
              <a:t>et lors de l'introduction de ces nouvelles </a:t>
            </a:r>
            <a:r>
              <a:rPr lang="fr-FR" sz="1600" dirty="0" smtClean="0">
                <a:solidFill>
                  <a:schemeClr val="tx1"/>
                </a:solidFill>
              </a:rPr>
              <a:t>technologies</a:t>
            </a:r>
            <a:r>
              <a:rPr lang="fr-FR" sz="1600" dirty="0">
                <a:solidFill>
                  <a:schemeClr val="tx1"/>
                </a:solidFill>
              </a:rPr>
              <a:t>, lorsqu'elles sont </a:t>
            </a:r>
            <a:r>
              <a:rPr lang="fr-FR" sz="1600" dirty="0" smtClean="0">
                <a:solidFill>
                  <a:schemeClr val="tx1"/>
                </a:solidFill>
              </a:rPr>
              <a:t>susceptibles d'avoir </a:t>
            </a:r>
            <a:r>
              <a:rPr lang="fr-FR" sz="1600" dirty="0">
                <a:solidFill>
                  <a:schemeClr val="tx1"/>
                </a:solidFill>
              </a:rPr>
              <a:t>des conséquences sur la santé et la sécurité des </a:t>
            </a:r>
            <a:r>
              <a:rPr lang="fr-FR" sz="1600" dirty="0" smtClean="0">
                <a:solidFill>
                  <a:schemeClr val="tx1"/>
                </a:solidFill>
              </a:rPr>
              <a:t>agents</a:t>
            </a:r>
          </a:p>
          <a:p>
            <a:endParaRPr lang="fr-FR" dirty="0" smtClean="0"/>
          </a:p>
          <a:p>
            <a:endParaRPr lang="fr-FR" sz="1700" dirty="0" smtClean="0"/>
          </a:p>
          <a:p>
            <a:endParaRPr lang="fr-FR" sz="1700" dirty="0"/>
          </a:p>
        </p:txBody>
      </p:sp>
    </p:spTree>
    <p:extLst>
      <p:ext uri="{BB962C8B-B14F-4D97-AF65-F5344CB8AC3E}">
        <p14:creationId xmlns:p14="http://schemas.microsoft.com/office/powerpoint/2010/main" val="36039692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Consultation de la FS sur :</a:t>
            </a:r>
          </a:p>
        </p:txBody>
      </p:sp>
      <p:sp>
        <p:nvSpPr>
          <p:cNvPr id="3" name="Espace réservé du contenu 2"/>
          <p:cNvSpPr>
            <a:spLocks noGrp="1"/>
          </p:cNvSpPr>
          <p:nvPr>
            <p:ph idx="1"/>
          </p:nvPr>
        </p:nvSpPr>
        <p:spPr>
          <a:xfrm>
            <a:off x="677334" y="1727452"/>
            <a:ext cx="8596668" cy="4565064"/>
          </a:xfrm>
        </p:spPr>
        <p:txBody>
          <a:bodyPr>
            <a:normAutofit/>
          </a:bodyPr>
          <a:lstStyle/>
          <a:p>
            <a:r>
              <a:rPr lang="fr-FR" sz="1600" dirty="0"/>
              <a:t>sur la mise en œuvre des mesures prises en vue de faciliter la mise, la remise ou le maintien au travail des accidentés du travail et accidentés de service, des invalides de guerre, des invalides civils et des travailleurs handicapés, notamment sur l'aménagement des postes de travail</a:t>
            </a:r>
          </a:p>
          <a:p>
            <a:r>
              <a:rPr lang="fr-FR" sz="1600" dirty="0"/>
              <a:t>sur les mesures </a:t>
            </a:r>
            <a:r>
              <a:rPr lang="fr-FR" sz="1600" dirty="0" smtClean="0"/>
              <a:t>générales </a:t>
            </a:r>
            <a:r>
              <a:rPr lang="fr-FR" sz="1600" dirty="0"/>
              <a:t>destinées à permettre le reclassement des </a:t>
            </a:r>
            <a:r>
              <a:rPr lang="fr-FR" sz="1600" dirty="0" smtClean="0"/>
              <a:t>agents </a:t>
            </a:r>
            <a:r>
              <a:rPr lang="fr-FR" sz="1600" dirty="0"/>
              <a:t>reconnus inaptes à l'exercice de leurs </a:t>
            </a:r>
            <a:r>
              <a:rPr lang="fr-FR" sz="1600" dirty="0" smtClean="0"/>
              <a:t>fonctions</a:t>
            </a:r>
          </a:p>
          <a:p>
            <a:r>
              <a:rPr lang="fr-FR" sz="1600" dirty="0"/>
              <a:t>sur </a:t>
            </a:r>
            <a:r>
              <a:rPr lang="fr-FR" sz="1600" dirty="0" smtClean="0"/>
              <a:t>l'établissement </a:t>
            </a:r>
            <a:r>
              <a:rPr lang="fr-FR" sz="1600" dirty="0"/>
              <a:t>et la mise à jour de la fiche sur laquelle sont </a:t>
            </a:r>
            <a:r>
              <a:rPr lang="fr-FR" sz="1600" dirty="0" smtClean="0"/>
              <a:t>consignés </a:t>
            </a:r>
            <a:r>
              <a:rPr lang="fr-FR" sz="1600" dirty="0"/>
              <a:t>les risques professionnels propres à chaque service et les </a:t>
            </a:r>
            <a:r>
              <a:rPr lang="fr-FR" sz="1600" dirty="0" smtClean="0"/>
              <a:t>effectifs d'agents exposés à </a:t>
            </a:r>
            <a:r>
              <a:rPr lang="fr-FR" sz="1600" dirty="0"/>
              <a:t>ces </a:t>
            </a:r>
            <a:r>
              <a:rPr lang="fr-FR" sz="1600" dirty="0" smtClean="0"/>
              <a:t>risques</a:t>
            </a:r>
          </a:p>
          <a:p>
            <a:r>
              <a:rPr lang="fr-FR" sz="1600" dirty="0"/>
              <a:t>sur la </a:t>
            </a:r>
            <a:r>
              <a:rPr lang="fr-FR" sz="1600" dirty="0" smtClean="0"/>
              <a:t>désignation </a:t>
            </a:r>
            <a:r>
              <a:rPr lang="fr-FR" sz="1600" dirty="0"/>
              <a:t>de lʼACFI par </a:t>
            </a:r>
            <a:r>
              <a:rPr lang="fr-FR" sz="1600" dirty="0" smtClean="0"/>
              <a:t>l'autorité </a:t>
            </a:r>
            <a:r>
              <a:rPr lang="fr-FR" sz="1600" dirty="0"/>
              <a:t>territoriale ; sa lettre de mission lui est </a:t>
            </a:r>
            <a:r>
              <a:rPr lang="fr-FR" sz="1600" dirty="0" smtClean="0"/>
              <a:t>également </a:t>
            </a:r>
            <a:r>
              <a:rPr lang="fr-FR" sz="1600" dirty="0"/>
              <a:t>transmise pour </a:t>
            </a:r>
            <a:r>
              <a:rPr lang="fr-FR" sz="1600" dirty="0" smtClean="0"/>
              <a:t>information</a:t>
            </a:r>
          </a:p>
          <a:p>
            <a:r>
              <a:rPr lang="fr-FR" sz="1600" dirty="0"/>
              <a:t>sur les conventions passées avec les services de santé au travail ou sur </a:t>
            </a:r>
            <a:r>
              <a:rPr lang="fr-FR" sz="1600" dirty="0" smtClean="0"/>
              <a:t>l'adhésion </a:t>
            </a:r>
            <a:r>
              <a:rPr lang="fr-FR" sz="1600" dirty="0"/>
              <a:t>à des associations </a:t>
            </a:r>
            <a:r>
              <a:rPr lang="fr-FR" sz="1600" dirty="0" smtClean="0"/>
              <a:t>agréées </a:t>
            </a:r>
            <a:r>
              <a:rPr lang="fr-FR" sz="1600" dirty="0"/>
              <a:t>en vue de leur confier les missions de </a:t>
            </a:r>
            <a:r>
              <a:rPr lang="fr-FR" sz="1600" dirty="0" smtClean="0"/>
              <a:t>médecine préventive</a:t>
            </a:r>
          </a:p>
          <a:p>
            <a:r>
              <a:rPr lang="fr-FR" sz="1600" dirty="0"/>
              <a:t>sur la rupture du lien contractuel avec le médecin de prévention pour un motif disciplinaire ou lié à la personne</a:t>
            </a:r>
            <a:endParaRPr lang="fr-FR" sz="1600" dirty="0" smtClean="0"/>
          </a:p>
          <a:p>
            <a:endParaRPr lang="fr-FR" dirty="0"/>
          </a:p>
        </p:txBody>
      </p:sp>
    </p:spTree>
    <p:extLst>
      <p:ext uri="{BB962C8B-B14F-4D97-AF65-F5344CB8AC3E}">
        <p14:creationId xmlns:p14="http://schemas.microsoft.com/office/powerpoint/2010/main" val="32477362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 pour vous accompagner</a:t>
            </a:r>
            <a:endParaRPr lang="fr-FR" dirty="0"/>
          </a:p>
        </p:txBody>
      </p:sp>
      <p:sp>
        <p:nvSpPr>
          <p:cNvPr id="3" name="Espace réservé du contenu 2"/>
          <p:cNvSpPr>
            <a:spLocks noGrp="1"/>
          </p:cNvSpPr>
          <p:nvPr>
            <p:ph idx="1"/>
          </p:nvPr>
        </p:nvSpPr>
        <p:spPr/>
        <p:txBody>
          <a:bodyPr>
            <a:normAutofit/>
          </a:bodyPr>
          <a:lstStyle/>
          <a:p>
            <a:pPr algn="ctr">
              <a:spcBef>
                <a:spcPts val="600"/>
              </a:spcBef>
              <a:spcAft>
                <a:spcPct val="0"/>
              </a:spcAft>
              <a:buClrTx/>
              <a:buNone/>
            </a:pPr>
            <a:r>
              <a:rPr lang="fr-FR" altLang="fr-FR" sz="2000" dirty="0">
                <a:solidFill>
                  <a:srgbClr val="000000"/>
                </a:solidFill>
              </a:rPr>
              <a:t>Site internet du CDG 30</a:t>
            </a:r>
          </a:p>
          <a:p>
            <a:pPr algn="ctr">
              <a:spcBef>
                <a:spcPts val="600"/>
              </a:spcBef>
              <a:spcAft>
                <a:spcPct val="0"/>
              </a:spcAft>
              <a:buClrTx/>
              <a:buNone/>
            </a:pPr>
            <a:r>
              <a:rPr lang="fr-FR" altLang="fr-FR" sz="2000" dirty="0">
                <a:solidFill>
                  <a:srgbClr val="0070C0"/>
                </a:solidFill>
              </a:rPr>
              <a:t>Dialogue </a:t>
            </a:r>
            <a:r>
              <a:rPr lang="fr-FR" altLang="fr-FR" sz="2000" dirty="0" smtClean="0">
                <a:solidFill>
                  <a:srgbClr val="0070C0"/>
                </a:solidFill>
              </a:rPr>
              <a:t>social – Élections professionnelles</a:t>
            </a:r>
          </a:p>
          <a:p>
            <a:pPr algn="ctr">
              <a:spcBef>
                <a:spcPts val="600"/>
              </a:spcBef>
              <a:spcAft>
                <a:spcPct val="0"/>
              </a:spcAft>
              <a:buClrTx/>
              <a:buNone/>
            </a:pPr>
            <a:endParaRPr lang="fr-FR" altLang="fr-FR" sz="2000" dirty="0">
              <a:solidFill>
                <a:srgbClr val="0070C0"/>
              </a:solidFill>
            </a:endParaRPr>
          </a:p>
          <a:p>
            <a:pPr algn="ctr">
              <a:spcBef>
                <a:spcPts val="600"/>
              </a:spcBef>
              <a:spcAft>
                <a:spcPct val="0"/>
              </a:spcAft>
              <a:buClrTx/>
              <a:buNone/>
            </a:pPr>
            <a:r>
              <a:rPr lang="fr-FR" altLang="fr-FR" sz="2000" dirty="0">
                <a:solidFill>
                  <a:schemeClr val="tx1"/>
                </a:solidFill>
              </a:rPr>
              <a:t>Adresse mail pour vos questions :</a:t>
            </a:r>
          </a:p>
          <a:p>
            <a:pPr algn="ctr">
              <a:spcBef>
                <a:spcPts val="600"/>
              </a:spcBef>
              <a:spcAft>
                <a:spcPct val="0"/>
              </a:spcAft>
              <a:buClrTx/>
              <a:buNone/>
            </a:pPr>
            <a:r>
              <a:rPr lang="fr-FR" altLang="fr-FR" sz="2000" dirty="0" smtClean="0">
                <a:solidFill>
                  <a:srgbClr val="0070C0"/>
                </a:solidFill>
                <a:hlinkClick r:id="rId2"/>
              </a:rPr>
              <a:t>ct-chsct@cdg30.fr</a:t>
            </a:r>
            <a:endParaRPr lang="fr-FR" altLang="fr-FR" sz="2000" dirty="0" smtClean="0">
              <a:solidFill>
                <a:srgbClr val="0070C0"/>
              </a:solidFill>
            </a:endParaRPr>
          </a:p>
          <a:p>
            <a:pPr algn="ctr">
              <a:spcBef>
                <a:spcPts val="600"/>
              </a:spcBef>
              <a:spcAft>
                <a:spcPct val="0"/>
              </a:spcAft>
              <a:buClrTx/>
              <a:buNone/>
            </a:pPr>
            <a:endParaRPr lang="fr-FR" altLang="fr-FR" sz="2000" dirty="0">
              <a:solidFill>
                <a:srgbClr val="0070C0"/>
              </a:solidFill>
            </a:endParaRPr>
          </a:p>
          <a:p>
            <a:pPr algn="ctr">
              <a:spcBef>
                <a:spcPts val="600"/>
              </a:spcBef>
              <a:spcAft>
                <a:spcPct val="0"/>
              </a:spcAft>
              <a:buClrTx/>
              <a:buNone/>
            </a:pPr>
            <a:r>
              <a:rPr lang="fr-FR" altLang="fr-FR" sz="2000" dirty="0">
                <a:solidFill>
                  <a:schemeClr val="tx1"/>
                </a:solidFill>
              </a:rPr>
              <a:t>Numéro de téléphone </a:t>
            </a:r>
            <a:r>
              <a:rPr lang="fr-FR" altLang="fr-FR" sz="2000" dirty="0" smtClean="0">
                <a:solidFill>
                  <a:schemeClr val="tx1"/>
                </a:solidFill>
              </a:rPr>
              <a:t>: Laure </a:t>
            </a:r>
            <a:r>
              <a:rPr lang="fr-FR" altLang="fr-FR" sz="2000" dirty="0">
                <a:solidFill>
                  <a:schemeClr val="tx1"/>
                </a:solidFill>
              </a:rPr>
              <a:t>POMPAIRAC</a:t>
            </a:r>
          </a:p>
          <a:p>
            <a:pPr algn="ctr">
              <a:spcBef>
                <a:spcPts val="600"/>
              </a:spcBef>
              <a:spcAft>
                <a:spcPct val="0"/>
              </a:spcAft>
              <a:buClrTx/>
              <a:buNone/>
            </a:pPr>
            <a:r>
              <a:rPr lang="fr-FR" altLang="fr-FR" sz="2000" dirty="0" smtClean="0">
                <a:solidFill>
                  <a:srgbClr val="0070C0"/>
                </a:solidFill>
              </a:rPr>
              <a:t>04.66.38.85.53</a:t>
            </a:r>
            <a:endParaRPr lang="fr-FR" altLang="fr-FR" sz="2000" dirty="0">
              <a:solidFill>
                <a:srgbClr val="0070C0"/>
              </a:solidFill>
            </a:endParaRPr>
          </a:p>
        </p:txBody>
      </p:sp>
    </p:spTree>
    <p:extLst>
      <p:ext uri="{BB962C8B-B14F-4D97-AF65-F5344CB8AC3E}">
        <p14:creationId xmlns:p14="http://schemas.microsoft.com/office/powerpoint/2010/main" val="33936387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6858000"/>
          </a:xfrm>
          <a:prstGeom prst="rect">
            <a:avLst/>
          </a:prstGeom>
          <a:gradFill>
            <a:gsLst>
              <a:gs pos="0">
                <a:schemeClr val="accent1">
                  <a:lumMod val="5000"/>
                  <a:lumOff val="95000"/>
                </a:schemeClr>
              </a:gs>
              <a:gs pos="28000">
                <a:schemeClr val="accent1">
                  <a:lumMod val="45000"/>
                  <a:lumOff val="55000"/>
                </a:schemeClr>
              </a:gs>
              <a:gs pos="58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654" y="1916279"/>
            <a:ext cx="11153032" cy="5026667"/>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042" y="84946"/>
            <a:ext cx="5203245" cy="1560974"/>
          </a:xfrm>
          <a:prstGeom prst="rect">
            <a:avLst/>
          </a:prstGeom>
        </p:spPr>
      </p:pic>
      <p:sp>
        <p:nvSpPr>
          <p:cNvPr id="6" name="Titre 3"/>
          <p:cNvSpPr>
            <a:spLocks noGrp="1"/>
          </p:cNvSpPr>
          <p:nvPr>
            <p:ph type="ctrTitle"/>
          </p:nvPr>
        </p:nvSpPr>
        <p:spPr>
          <a:xfrm>
            <a:off x="4783305" y="2543227"/>
            <a:ext cx="1575931" cy="779039"/>
          </a:xfrm>
          <a:ln>
            <a:noFill/>
          </a:ln>
        </p:spPr>
        <p:txBody>
          <a:bodyPr/>
          <a:lstStyle/>
          <a:p>
            <a:pPr algn="ctr"/>
            <a:r>
              <a:rPr lang="fr-FR" sz="4400" b="1" dirty="0" smtClean="0">
                <a:solidFill>
                  <a:schemeClr val="tx1">
                    <a:lumMod val="65000"/>
                    <a:lumOff val="35000"/>
                  </a:schemeClr>
                </a:solidFill>
              </a:rPr>
              <a:t>FIN</a:t>
            </a:r>
            <a:endParaRPr lang="fr-FR" sz="4400" b="1" dirty="0">
              <a:solidFill>
                <a:schemeClr val="tx1">
                  <a:lumMod val="65000"/>
                  <a:lumOff val="35000"/>
                </a:schemeClr>
              </a:solidFill>
            </a:endParaRPr>
          </a:p>
        </p:txBody>
      </p:sp>
    </p:spTree>
    <p:extLst>
      <p:ext uri="{BB962C8B-B14F-4D97-AF65-F5344CB8AC3E}">
        <p14:creationId xmlns:p14="http://schemas.microsoft.com/office/powerpoint/2010/main" val="17854023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Création du comité </a:t>
            </a:r>
            <a:r>
              <a:rPr lang="fr-FR" dirty="0"/>
              <a:t>social territorial</a:t>
            </a:r>
          </a:p>
        </p:txBody>
      </p:sp>
      <p:sp>
        <p:nvSpPr>
          <p:cNvPr id="3" name="Espace réservé du contenu 2"/>
          <p:cNvSpPr>
            <a:spLocks noGrp="1"/>
          </p:cNvSpPr>
          <p:nvPr>
            <p:ph idx="1"/>
          </p:nvPr>
        </p:nvSpPr>
        <p:spPr/>
        <p:txBody>
          <a:bodyPr/>
          <a:lstStyle/>
          <a:p>
            <a:pPr marL="0" indent="0">
              <a:buNone/>
            </a:pPr>
            <a:r>
              <a:rPr lang="fr-FR" dirty="0" smtClean="0"/>
              <a:t>Condition de création :</a:t>
            </a:r>
          </a:p>
          <a:p>
            <a:pPr marL="0" indent="0">
              <a:buNone/>
            </a:pPr>
            <a:endParaRPr lang="fr-FR" dirty="0" smtClean="0"/>
          </a:p>
          <a:p>
            <a:pPr marL="0" lvl="1" algn="just">
              <a:spcBef>
                <a:spcPts val="0"/>
              </a:spcBef>
              <a:buFont typeface="Wingdings" panose="05000000000000000000" pitchFamily="2" charset="2"/>
              <a:buChar char="Ø"/>
            </a:pPr>
            <a:r>
              <a:rPr lang="fr-FR" dirty="0"/>
              <a:t>a</a:t>
            </a:r>
            <a:r>
              <a:rPr lang="fr-FR" dirty="0" smtClean="0"/>
              <a:t>uprès de chaque collectivité ou établissement public employant au moins 50 agents</a:t>
            </a:r>
            <a:endParaRPr lang="fr-FR" dirty="0"/>
          </a:p>
          <a:p>
            <a:pPr marL="0" lvl="1" algn="just">
              <a:spcBef>
                <a:spcPts val="0"/>
              </a:spcBef>
              <a:buFont typeface="Wingdings" panose="05000000000000000000" pitchFamily="2" charset="2"/>
              <a:buChar char="Ø"/>
            </a:pPr>
            <a:r>
              <a:rPr lang="fr-FR" dirty="0"/>
              <a:t>auprès du Centre de Gestion pour les collectivités et établissements comptant moins de 50 agents</a:t>
            </a:r>
            <a:r>
              <a:rPr lang="fr-FR" dirty="0" smtClean="0"/>
              <a:t>.</a:t>
            </a:r>
            <a:endParaRPr lang="fr-FR" dirty="0"/>
          </a:p>
          <a:p>
            <a:pPr marL="0" indent="0">
              <a:buNone/>
            </a:pPr>
            <a:r>
              <a:rPr lang="fr-FR" altLang="fr-FR" sz="1600" dirty="0">
                <a:solidFill>
                  <a:srgbClr val="000000"/>
                </a:solidFill>
                <a:ea typeface="ＭＳ Ｐゴシック" panose="020B0600070205080204" pitchFamily="34" charset="-128"/>
              </a:rPr>
              <a:t>Les agents employés par les CDG relèvent des Comités </a:t>
            </a:r>
            <a:r>
              <a:rPr lang="fr-FR" altLang="fr-FR" sz="1600" smtClean="0">
                <a:solidFill>
                  <a:srgbClr val="000000"/>
                </a:solidFill>
                <a:ea typeface="ＭＳ Ｐゴシック" panose="020B0600070205080204" pitchFamily="34" charset="-128"/>
              </a:rPr>
              <a:t>sociaux territoriaux </a:t>
            </a:r>
            <a:r>
              <a:rPr lang="fr-FR" altLang="fr-FR" sz="1600" dirty="0">
                <a:solidFill>
                  <a:srgbClr val="000000"/>
                </a:solidFill>
                <a:ea typeface="ＭＳ Ｐゴシック" panose="020B0600070205080204" pitchFamily="34" charset="-128"/>
              </a:rPr>
              <a:t>créés dans ces centres</a:t>
            </a:r>
          </a:p>
          <a:p>
            <a:pPr marL="0" indent="0">
              <a:buNone/>
            </a:pPr>
            <a:endParaRPr lang="fr-FR" sz="1600" dirty="0" smtClean="0"/>
          </a:p>
          <a:p>
            <a:pPr marL="0" indent="0">
              <a:buNone/>
            </a:pPr>
            <a:r>
              <a:rPr lang="fr-FR" dirty="0" smtClean="0"/>
              <a:t>Pour </a:t>
            </a:r>
            <a:r>
              <a:rPr lang="fr-FR" dirty="0"/>
              <a:t>apprécier si le seuil de 50 agents est franchi, l’effectif des personnels retenu est apprécié au 1</a:t>
            </a:r>
            <a:r>
              <a:rPr lang="fr-FR" baseline="30000" dirty="0"/>
              <a:t>er</a:t>
            </a:r>
            <a:r>
              <a:rPr lang="fr-FR" dirty="0"/>
              <a:t> janvier </a:t>
            </a:r>
            <a:r>
              <a:rPr lang="fr-FR" dirty="0" smtClean="0"/>
              <a:t>de l’année des élections.</a:t>
            </a:r>
            <a:endParaRPr lang="fr-FR" dirty="0"/>
          </a:p>
        </p:txBody>
      </p:sp>
    </p:spTree>
    <p:extLst>
      <p:ext uri="{BB962C8B-B14F-4D97-AF65-F5344CB8AC3E}">
        <p14:creationId xmlns:p14="http://schemas.microsoft.com/office/powerpoint/2010/main" val="4072610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CST commun</a:t>
            </a:r>
            <a:endParaRPr lang="fr-FR" dirty="0"/>
          </a:p>
        </p:txBody>
      </p:sp>
      <p:sp>
        <p:nvSpPr>
          <p:cNvPr id="3" name="Espace réservé du contenu 2"/>
          <p:cNvSpPr>
            <a:spLocks noGrp="1"/>
          </p:cNvSpPr>
          <p:nvPr>
            <p:ph idx="1"/>
          </p:nvPr>
        </p:nvSpPr>
        <p:spPr/>
        <p:txBody>
          <a:bodyPr>
            <a:normAutofit/>
          </a:bodyPr>
          <a:lstStyle/>
          <a:p>
            <a:pPr marL="0" indent="0" algn="just">
              <a:lnSpc>
                <a:spcPct val="110000"/>
              </a:lnSpc>
              <a:buNone/>
            </a:pPr>
            <a:r>
              <a:rPr lang="fr-FR" dirty="0" smtClean="0"/>
              <a:t>Possibilité de créer un CST commun :</a:t>
            </a:r>
            <a:endParaRPr lang="fr-FR" dirty="0"/>
          </a:p>
          <a:p>
            <a:pPr marL="36000" indent="0" algn="just">
              <a:lnSpc>
                <a:spcPct val="110000"/>
              </a:lnSpc>
              <a:spcBef>
                <a:spcPts val="0"/>
              </a:spcBef>
              <a:buNone/>
            </a:pPr>
            <a:endParaRPr lang="fr-FR" sz="1600" dirty="0" smtClean="0"/>
          </a:p>
          <a:p>
            <a:pPr marL="36000" indent="0" algn="just">
              <a:lnSpc>
                <a:spcPct val="110000"/>
              </a:lnSpc>
              <a:spcBef>
                <a:spcPts val="0"/>
              </a:spcBef>
              <a:buNone/>
            </a:pPr>
            <a:r>
              <a:rPr lang="fr-FR" sz="1600" dirty="0" smtClean="0"/>
              <a:t>Un </a:t>
            </a:r>
            <a:r>
              <a:rPr lang="fr-FR" sz="1600" dirty="0"/>
              <a:t>CST commun peut être créé par </a:t>
            </a:r>
            <a:r>
              <a:rPr lang="fr-FR" sz="1600" b="1" dirty="0"/>
              <a:t>délibérations concordantes </a:t>
            </a:r>
            <a:r>
              <a:rPr lang="fr-FR" sz="1600" dirty="0"/>
              <a:t>des organes délibérants et sous réserve que l’effectif global concerné soit au moins égal à 50 agents entre :</a:t>
            </a:r>
          </a:p>
          <a:p>
            <a:pPr marL="36000" indent="0" algn="just">
              <a:lnSpc>
                <a:spcPct val="110000"/>
              </a:lnSpc>
              <a:spcBef>
                <a:spcPts val="0"/>
              </a:spcBef>
              <a:buNone/>
            </a:pPr>
            <a:endParaRPr lang="fr-FR" sz="1600" dirty="0"/>
          </a:p>
          <a:p>
            <a:pPr marL="36000" algn="just">
              <a:lnSpc>
                <a:spcPct val="110000"/>
              </a:lnSpc>
              <a:spcBef>
                <a:spcPts val="0"/>
              </a:spcBef>
              <a:buFontTx/>
              <a:buChar char="-"/>
            </a:pPr>
            <a:r>
              <a:rPr lang="fr-FR" sz="1600" dirty="0"/>
              <a:t>une collectivité et un ou plusieurs établissements publics rattachés à cette collectivité. </a:t>
            </a:r>
          </a:p>
          <a:p>
            <a:pPr marL="36000" indent="0" algn="just">
              <a:lnSpc>
                <a:spcPct val="110000"/>
              </a:lnSpc>
              <a:spcBef>
                <a:spcPts val="0"/>
              </a:spcBef>
              <a:buNone/>
            </a:pPr>
            <a:r>
              <a:rPr lang="fr-FR" sz="1600" dirty="0"/>
              <a:t>=&gt; Exemple : une commune et son CCAS</a:t>
            </a:r>
          </a:p>
          <a:p>
            <a:pPr marL="36000" algn="just">
              <a:lnSpc>
                <a:spcPct val="110000"/>
              </a:lnSpc>
              <a:spcBef>
                <a:spcPts val="0"/>
              </a:spcBef>
              <a:buFontTx/>
              <a:buChar char="-"/>
            </a:pPr>
            <a:endParaRPr lang="fr-FR" sz="1600" dirty="0"/>
          </a:p>
          <a:p>
            <a:pPr marL="36000" algn="just">
              <a:lnSpc>
                <a:spcPct val="110000"/>
              </a:lnSpc>
              <a:spcBef>
                <a:spcPts val="0"/>
              </a:spcBef>
              <a:buFontTx/>
              <a:buChar char="-"/>
            </a:pPr>
            <a:r>
              <a:rPr lang="fr-FR" sz="1600" dirty="0"/>
              <a:t>un EPCI et l'ensemble ou une partie des communes membres, et de l'ensemble ou d'une partie des établissements publics qui leur sont rattachés. </a:t>
            </a:r>
          </a:p>
          <a:p>
            <a:pPr marL="36000" indent="0" algn="just">
              <a:lnSpc>
                <a:spcPct val="110000"/>
              </a:lnSpc>
              <a:spcBef>
                <a:spcPts val="0"/>
              </a:spcBef>
              <a:buNone/>
            </a:pPr>
            <a:r>
              <a:rPr lang="fr-FR" sz="1600" dirty="0"/>
              <a:t>=&gt; Exemples : une CDC et toutes ses communes membres/ une CDC et une partie de ses communes membres</a:t>
            </a:r>
          </a:p>
          <a:p>
            <a:endParaRPr lang="fr-FR" dirty="0"/>
          </a:p>
        </p:txBody>
      </p:sp>
    </p:spTree>
    <p:extLst>
      <p:ext uri="{BB962C8B-B14F-4D97-AF65-F5344CB8AC3E}">
        <p14:creationId xmlns:p14="http://schemas.microsoft.com/office/powerpoint/2010/main" val="1577779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Composition du CST</a:t>
            </a:r>
            <a:endParaRPr lang="fr-FR" dirty="0"/>
          </a:p>
        </p:txBody>
      </p:sp>
      <p:sp>
        <p:nvSpPr>
          <p:cNvPr id="3" name="Espace réservé du contenu 2"/>
          <p:cNvSpPr>
            <a:spLocks noGrp="1"/>
          </p:cNvSpPr>
          <p:nvPr>
            <p:ph idx="1"/>
          </p:nvPr>
        </p:nvSpPr>
        <p:spPr>
          <a:xfrm>
            <a:off x="677334" y="1846385"/>
            <a:ext cx="8596668" cy="4194977"/>
          </a:xfrm>
        </p:spPr>
        <p:txBody>
          <a:bodyPr>
            <a:normAutofit/>
          </a:bodyPr>
          <a:lstStyle/>
          <a:p>
            <a:pPr marL="0" lvl="1" indent="0" algn="just">
              <a:spcBef>
                <a:spcPts val="0"/>
              </a:spcBef>
              <a:buNone/>
            </a:pPr>
            <a:r>
              <a:rPr lang="fr-FR" dirty="0" smtClean="0"/>
              <a:t>Le </a:t>
            </a:r>
            <a:r>
              <a:rPr lang="fr-FR" dirty="0"/>
              <a:t>comité social territorial est composé :</a:t>
            </a:r>
          </a:p>
          <a:p>
            <a:pPr marL="0" lvl="1" indent="0" algn="just">
              <a:spcBef>
                <a:spcPts val="0"/>
              </a:spcBef>
              <a:buNone/>
            </a:pPr>
            <a:endParaRPr lang="fr-FR" dirty="0"/>
          </a:p>
          <a:p>
            <a:pPr marL="0" lvl="1" algn="just">
              <a:spcBef>
                <a:spcPts val="0"/>
              </a:spcBef>
              <a:buFont typeface="Wingdings" panose="05000000000000000000" pitchFamily="2" charset="2"/>
              <a:buChar char="Ø"/>
            </a:pPr>
            <a:r>
              <a:rPr lang="fr-FR" dirty="0"/>
              <a:t>de représentants du personnel</a:t>
            </a:r>
          </a:p>
          <a:p>
            <a:pPr marL="0" lvl="1" algn="just">
              <a:spcBef>
                <a:spcPts val="0"/>
              </a:spcBef>
              <a:buFont typeface="Wingdings" panose="05000000000000000000" pitchFamily="2" charset="2"/>
              <a:buChar char="Ø"/>
            </a:pPr>
            <a:r>
              <a:rPr lang="fr-FR" dirty="0"/>
              <a:t>et de représentants des collectivités ou établissements publics.</a:t>
            </a:r>
          </a:p>
          <a:p>
            <a:pPr marL="0" lvl="1" algn="just">
              <a:spcBef>
                <a:spcPts val="0"/>
              </a:spcBef>
              <a:buFont typeface="Wingdings" panose="05000000000000000000" pitchFamily="2" charset="2"/>
              <a:buChar char="Ø"/>
            </a:pPr>
            <a:endParaRPr lang="fr-FR" dirty="0"/>
          </a:p>
          <a:p>
            <a:pPr marL="0" lvl="1" indent="0" algn="just">
              <a:spcBef>
                <a:spcPts val="0"/>
              </a:spcBef>
              <a:buNone/>
            </a:pPr>
            <a:endParaRPr lang="fr-FR" dirty="0"/>
          </a:p>
          <a:p>
            <a:pPr marL="0" lvl="1" indent="0" algn="just">
              <a:spcBef>
                <a:spcPts val="0"/>
              </a:spcBef>
              <a:buNone/>
            </a:pPr>
            <a:r>
              <a:rPr lang="fr-FR" dirty="0"/>
              <a:t>Les membres suppléants des comités sociaux territoriaux sont en nombre égal à celui des membres titulaires</a:t>
            </a:r>
            <a:r>
              <a:rPr lang="fr-FR" dirty="0" smtClean="0"/>
              <a:t>.</a:t>
            </a:r>
          </a:p>
          <a:p>
            <a:pPr marL="0" indent="0">
              <a:spcBef>
                <a:spcPts val="600"/>
              </a:spcBef>
              <a:buSzPct val="100000"/>
              <a:buNone/>
              <a:defRPr/>
            </a:pPr>
            <a:r>
              <a:rPr lang="fr-FR" altLang="fr-FR" sz="1600" dirty="0"/>
              <a:t>Le nombre de membres du collège des collectivités et établissements publics ne peut être supérieur au nombre de représentant du personnel</a:t>
            </a:r>
          </a:p>
          <a:p>
            <a:pPr marL="0" indent="0">
              <a:spcBef>
                <a:spcPts val="600"/>
              </a:spcBef>
              <a:buSzPct val="100000"/>
              <a:buNone/>
              <a:defRPr/>
            </a:pPr>
            <a:r>
              <a:rPr lang="fr-FR" altLang="fr-FR" sz="1600" dirty="0"/>
              <a:t>Le maintien du paritarisme fait l’objet d’une délibération fixant </a:t>
            </a:r>
            <a:r>
              <a:rPr lang="fr-FR" altLang="fr-FR" sz="1600" dirty="0" smtClean="0">
                <a:solidFill>
                  <a:srgbClr val="FF0000"/>
                </a:solidFill>
              </a:rPr>
              <a:t>également</a:t>
            </a:r>
            <a:r>
              <a:rPr lang="fr-FR" altLang="fr-FR" sz="1600" dirty="0" smtClean="0"/>
              <a:t> </a:t>
            </a:r>
            <a:r>
              <a:rPr lang="fr-FR" altLang="fr-FR" sz="1600" dirty="0"/>
              <a:t>le nombre de sièges au sein des 2 collèges</a:t>
            </a:r>
            <a:r>
              <a:rPr lang="fr-FR" altLang="fr-FR" sz="1700" dirty="0" smtClean="0">
                <a:solidFill>
                  <a:srgbClr val="000000"/>
                </a:solidFill>
                <a:ea typeface="ＭＳ Ｐゴシック" panose="020B0600070205080204" pitchFamily="34" charset="-128"/>
              </a:rPr>
              <a:t>.</a:t>
            </a:r>
            <a:endParaRPr lang="fr-FR" sz="1700" dirty="0"/>
          </a:p>
        </p:txBody>
      </p:sp>
    </p:spTree>
    <p:extLst>
      <p:ext uri="{BB962C8B-B14F-4D97-AF65-F5344CB8AC3E}">
        <p14:creationId xmlns:p14="http://schemas.microsoft.com/office/powerpoint/2010/main" val="3347969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collège employeur </a:t>
            </a:r>
            <a:endParaRPr lang="fr-FR" dirty="0"/>
          </a:p>
        </p:txBody>
      </p:sp>
      <p:sp>
        <p:nvSpPr>
          <p:cNvPr id="3" name="Espace réservé du contenu 2"/>
          <p:cNvSpPr>
            <a:spLocks noGrp="1"/>
          </p:cNvSpPr>
          <p:nvPr>
            <p:ph idx="1"/>
          </p:nvPr>
        </p:nvSpPr>
        <p:spPr/>
        <p:txBody>
          <a:bodyPr>
            <a:normAutofit/>
          </a:bodyPr>
          <a:lstStyle/>
          <a:p>
            <a:pPr marL="0" indent="0">
              <a:buNone/>
            </a:pPr>
            <a:r>
              <a:rPr lang="fr-FR" sz="1600" dirty="0" smtClean="0"/>
              <a:t>Le CST est présidé par l’autorité territoriale ou son représentant, qui ne peut être qu’un élu local (parmi les membres de l’organe délibérant).</a:t>
            </a:r>
          </a:p>
          <a:p>
            <a:pPr marL="0" indent="0">
              <a:spcBef>
                <a:spcPts val="600"/>
              </a:spcBef>
              <a:buSzPct val="100000"/>
              <a:buNone/>
              <a:defRPr/>
            </a:pPr>
            <a:endParaRPr lang="fr-FR" altLang="fr-FR" sz="1600" dirty="0" smtClean="0"/>
          </a:p>
          <a:p>
            <a:pPr marL="0" indent="0">
              <a:spcBef>
                <a:spcPts val="600"/>
              </a:spcBef>
              <a:buSzPct val="100000"/>
              <a:buNone/>
              <a:defRPr/>
            </a:pPr>
            <a:r>
              <a:rPr lang="fr-FR" altLang="fr-FR" sz="1600" dirty="0" smtClean="0"/>
              <a:t>Le </a:t>
            </a:r>
            <a:r>
              <a:rPr lang="fr-FR" altLang="fr-FR" sz="1600" dirty="0"/>
              <a:t>ou les membres du </a:t>
            </a:r>
            <a:r>
              <a:rPr lang="fr-FR" altLang="fr-FR" sz="1600" dirty="0" smtClean="0"/>
              <a:t>CST </a:t>
            </a:r>
            <a:r>
              <a:rPr lang="fr-FR" altLang="fr-FR" sz="1600" dirty="0"/>
              <a:t>sont désignés par l’autorité investie du pouvoir de nomination parmi </a:t>
            </a:r>
            <a:r>
              <a:rPr lang="fr-FR" altLang="fr-FR" sz="1600" dirty="0" smtClean="0"/>
              <a:t>:</a:t>
            </a:r>
          </a:p>
          <a:p>
            <a:pPr marL="0" lvl="1" algn="just">
              <a:spcBef>
                <a:spcPts val="0"/>
              </a:spcBef>
              <a:buFont typeface="Wingdings" panose="05000000000000000000" pitchFamily="2" charset="2"/>
              <a:buChar char="Ø"/>
            </a:pPr>
            <a:r>
              <a:rPr lang="fr-FR" dirty="0" smtClean="0"/>
              <a:t>Les membres de l’organe délibérant ;</a:t>
            </a:r>
          </a:p>
          <a:p>
            <a:pPr marL="0" lvl="1" algn="just">
              <a:spcBef>
                <a:spcPts val="0"/>
              </a:spcBef>
              <a:buFont typeface="Wingdings" panose="05000000000000000000" pitchFamily="2" charset="2"/>
              <a:buChar char="Ø"/>
            </a:pPr>
            <a:r>
              <a:rPr lang="fr-FR" dirty="0" smtClean="0"/>
              <a:t>Et les agents de la collectivité ou de l’établissement public.</a:t>
            </a:r>
          </a:p>
          <a:p>
            <a:pPr marL="0" lvl="1" algn="just">
              <a:spcBef>
                <a:spcPts val="0"/>
              </a:spcBef>
              <a:buFont typeface="Wingdings" panose="05000000000000000000" pitchFamily="2" charset="2"/>
              <a:buChar char="Ø"/>
            </a:pPr>
            <a:endParaRPr lang="fr-FR" dirty="0"/>
          </a:p>
          <a:p>
            <a:pPr marL="0" lvl="1" indent="0" algn="just">
              <a:spcBef>
                <a:spcPts val="0"/>
              </a:spcBef>
              <a:buNone/>
            </a:pPr>
            <a:r>
              <a:rPr lang="fr-FR" altLang="fr-FR" dirty="0">
                <a:solidFill>
                  <a:srgbClr val="000000"/>
                </a:solidFill>
                <a:ea typeface="ＭＳ Ｐゴシック" panose="020B0600070205080204" pitchFamily="34" charset="-128"/>
              </a:rPr>
              <a:t>Leur mandat expire lors du renouvellement total ou partiel de l’organe </a:t>
            </a:r>
            <a:r>
              <a:rPr lang="fr-FR" altLang="fr-FR" dirty="0" smtClean="0">
                <a:solidFill>
                  <a:srgbClr val="000000"/>
                </a:solidFill>
                <a:ea typeface="ＭＳ Ｐゴシック" panose="020B0600070205080204" pitchFamily="34" charset="-128"/>
              </a:rPr>
              <a:t>délibérant</a:t>
            </a:r>
            <a:endParaRPr lang="fr-FR" altLang="fr-FR" dirty="0">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23878769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Remplacement des membres employeurs :</a:t>
            </a:r>
            <a:br>
              <a:rPr lang="fr-FR" dirty="0"/>
            </a:br>
            <a:endParaRPr lang="fr-FR" dirty="0"/>
          </a:p>
        </p:txBody>
      </p:sp>
      <p:sp>
        <p:nvSpPr>
          <p:cNvPr id="3" name="Espace réservé du contenu 2"/>
          <p:cNvSpPr>
            <a:spLocks noGrp="1"/>
          </p:cNvSpPr>
          <p:nvPr>
            <p:ph idx="1"/>
          </p:nvPr>
        </p:nvSpPr>
        <p:spPr>
          <a:xfrm>
            <a:off x="677334" y="1477109"/>
            <a:ext cx="8596668" cy="4564254"/>
          </a:xfrm>
        </p:spPr>
        <p:txBody>
          <a:bodyPr/>
          <a:lstStyle/>
          <a:p>
            <a:pPr marL="0" indent="0">
              <a:spcBef>
                <a:spcPts val="600"/>
              </a:spcBef>
              <a:buSzPct val="100000"/>
              <a:buNone/>
              <a:defRPr/>
            </a:pPr>
            <a:r>
              <a:rPr lang="fr-FR" altLang="fr-FR" sz="1600" dirty="0" smtClean="0">
                <a:solidFill>
                  <a:srgbClr val="000000"/>
                </a:solidFill>
                <a:ea typeface="ＭＳ Ｐゴシック" panose="020B0600070205080204" pitchFamily="34" charset="-128"/>
              </a:rPr>
              <a:t>L’autorité </a:t>
            </a:r>
            <a:r>
              <a:rPr lang="fr-FR" altLang="fr-FR" sz="1600" dirty="0">
                <a:solidFill>
                  <a:srgbClr val="000000"/>
                </a:solidFill>
                <a:ea typeface="ＭＳ Ｐゴシック" panose="020B0600070205080204" pitchFamily="34" charset="-128"/>
              </a:rPr>
              <a:t>territoriale peut </a:t>
            </a:r>
            <a:r>
              <a:rPr lang="fr-FR" altLang="fr-FR" sz="1600" b="1" dirty="0">
                <a:solidFill>
                  <a:srgbClr val="000000"/>
                </a:solidFill>
                <a:ea typeface="ＭＳ Ｐゴシック" panose="020B0600070205080204" pitchFamily="34" charset="-128"/>
              </a:rPr>
              <a:t>à tout moment</a:t>
            </a:r>
            <a:r>
              <a:rPr lang="fr-FR" altLang="fr-FR" sz="1600" dirty="0">
                <a:solidFill>
                  <a:srgbClr val="000000"/>
                </a:solidFill>
                <a:ea typeface="ＭＳ Ｐゴシック" panose="020B0600070205080204" pitchFamily="34" charset="-128"/>
              </a:rPr>
              <a:t> procéder au </a:t>
            </a:r>
            <a:r>
              <a:rPr lang="fr-FR" altLang="fr-FR" sz="1600" b="1" dirty="0">
                <a:solidFill>
                  <a:srgbClr val="000000"/>
                </a:solidFill>
                <a:ea typeface="ＭＳ Ｐゴシック" panose="020B0600070205080204" pitchFamily="34" charset="-128"/>
              </a:rPr>
              <a:t>remplacement</a:t>
            </a:r>
            <a:r>
              <a:rPr lang="fr-FR" altLang="fr-FR" sz="1600" dirty="0">
                <a:solidFill>
                  <a:srgbClr val="000000"/>
                </a:solidFill>
                <a:ea typeface="ＭＳ Ｐゴシック" panose="020B0600070205080204" pitchFamily="34" charset="-128"/>
              </a:rPr>
              <a:t> de ses </a:t>
            </a:r>
            <a:r>
              <a:rPr lang="fr-FR" altLang="fr-FR" sz="1600" dirty="0" smtClean="0">
                <a:solidFill>
                  <a:srgbClr val="000000"/>
                </a:solidFill>
                <a:ea typeface="ＭＳ Ｐゴシック" panose="020B0600070205080204" pitchFamily="34" charset="-128"/>
              </a:rPr>
              <a:t>représentants </a:t>
            </a:r>
            <a:r>
              <a:rPr lang="fr-FR" altLang="fr-FR" sz="1600" dirty="0">
                <a:solidFill>
                  <a:srgbClr val="000000"/>
                </a:solidFill>
                <a:ea typeface="ＭＳ Ｐゴシック" panose="020B0600070205080204" pitchFamily="34" charset="-128"/>
              </a:rPr>
              <a:t>pour la suite du mandat restant à accomplir</a:t>
            </a:r>
          </a:p>
          <a:p>
            <a:pPr marL="0" indent="0">
              <a:spcBef>
                <a:spcPts val="600"/>
              </a:spcBef>
              <a:buSzPct val="100000"/>
              <a:buNone/>
              <a:defRPr/>
            </a:pPr>
            <a:r>
              <a:rPr lang="fr-FR" altLang="fr-FR" sz="1600" dirty="0">
                <a:solidFill>
                  <a:srgbClr val="000000"/>
                </a:solidFill>
                <a:ea typeface="ＭＳ Ｐゴシック" panose="020B0600070205080204" pitchFamily="34" charset="-128"/>
              </a:rPr>
              <a:t>En outre, le siège de représentant de la collectivité est vacant </a:t>
            </a:r>
            <a:r>
              <a:rPr lang="fr-FR" altLang="fr-FR" sz="1600" dirty="0" smtClean="0">
                <a:solidFill>
                  <a:srgbClr val="000000"/>
                </a:solidFill>
                <a:ea typeface="ＭＳ Ｐゴシック" panose="020B0600070205080204" pitchFamily="34" charset="-128"/>
              </a:rPr>
              <a:t>:</a:t>
            </a:r>
          </a:p>
          <a:p>
            <a:pPr marL="0" indent="0">
              <a:spcBef>
                <a:spcPts val="600"/>
              </a:spcBef>
              <a:buSzPct val="100000"/>
              <a:buNone/>
              <a:defRPr/>
            </a:pPr>
            <a:endParaRPr lang="fr-FR" altLang="fr-FR" sz="1600" dirty="0" smtClean="0">
              <a:solidFill>
                <a:srgbClr val="000000"/>
              </a:solidFill>
              <a:ea typeface="ＭＳ Ｐゴシック" panose="020B0600070205080204" pitchFamily="34" charset="-128"/>
            </a:endParaRPr>
          </a:p>
          <a:p>
            <a:pPr marL="0" lvl="1" algn="just">
              <a:spcBef>
                <a:spcPts val="0"/>
              </a:spcBef>
              <a:buFont typeface="Wingdings" panose="05000000000000000000" pitchFamily="2" charset="2"/>
              <a:buChar char="Ø"/>
            </a:pPr>
            <a:r>
              <a:rPr lang="fr-FR" dirty="0" smtClean="0"/>
              <a:t>En tant qu’élus : </a:t>
            </a:r>
            <a:r>
              <a:rPr lang="fr-FR" altLang="fr-FR" dirty="0">
                <a:solidFill>
                  <a:srgbClr val="000000"/>
                </a:solidFill>
                <a:ea typeface="ＭＳ Ｐゴシック" panose="020B0600070205080204" pitchFamily="34" charset="-128"/>
              </a:rPr>
              <a:t>lorsque leur mandat électif prend fin (pour un autre motif que le renouvellement de l’assemblée délibérante)</a:t>
            </a:r>
            <a:r>
              <a:rPr lang="fr-FR" dirty="0" smtClean="0"/>
              <a:t> ;</a:t>
            </a:r>
          </a:p>
          <a:p>
            <a:pPr marL="0" lvl="1" algn="just">
              <a:spcBef>
                <a:spcPts val="0"/>
              </a:spcBef>
              <a:buFont typeface="Wingdings" panose="05000000000000000000" pitchFamily="2" charset="2"/>
              <a:buChar char="Ø"/>
            </a:pPr>
            <a:endParaRPr lang="fr-FR" dirty="0"/>
          </a:p>
          <a:p>
            <a:pPr marL="0" lvl="1" algn="just">
              <a:spcBef>
                <a:spcPts val="0"/>
              </a:spcBef>
              <a:buFont typeface="Wingdings" panose="05000000000000000000" pitchFamily="2" charset="2"/>
              <a:buChar char="Ø"/>
            </a:pPr>
            <a:r>
              <a:rPr lang="fr-FR" dirty="0" smtClean="0"/>
              <a:t>En tant qu’agent : </a:t>
            </a:r>
          </a:p>
          <a:p>
            <a:pPr marL="285750" lvl="1" algn="just">
              <a:spcBef>
                <a:spcPts val="0"/>
              </a:spcBef>
              <a:buFontTx/>
              <a:buChar char="-"/>
            </a:pPr>
            <a:r>
              <a:rPr lang="fr-FR" altLang="fr-FR" dirty="0" smtClean="0">
                <a:solidFill>
                  <a:srgbClr val="000000"/>
                </a:solidFill>
                <a:ea typeface="ＭＳ Ｐゴシック" panose="020B0600070205080204" pitchFamily="34" charset="-128"/>
              </a:rPr>
              <a:t>lorsqu’ils </a:t>
            </a:r>
            <a:r>
              <a:rPr lang="fr-FR" altLang="fr-FR" dirty="0">
                <a:solidFill>
                  <a:srgbClr val="000000"/>
                </a:solidFill>
                <a:ea typeface="ＭＳ Ｐゴシック" panose="020B0600070205080204" pitchFamily="34" charset="-128"/>
              </a:rPr>
              <a:t>cessent d’exercer leurs fonctions par suite d’une démission, de mise en CLM ou CLD, de mise en disponibilité ou de toute autre cause que l’avancement</a:t>
            </a:r>
            <a:r>
              <a:rPr lang="fr-FR" dirty="0" smtClean="0"/>
              <a:t>.</a:t>
            </a:r>
          </a:p>
          <a:p>
            <a:pPr marL="285750" lvl="1" algn="just">
              <a:spcBef>
                <a:spcPts val="0"/>
              </a:spcBef>
              <a:buFontTx/>
              <a:buChar char="-"/>
            </a:pPr>
            <a:r>
              <a:rPr lang="fr-FR" altLang="fr-FR" dirty="0">
                <a:solidFill>
                  <a:srgbClr val="000000"/>
                </a:solidFill>
                <a:ea typeface="ＭＳ Ｐゴシック" panose="020B0600070205080204" pitchFamily="34" charset="-128"/>
              </a:rPr>
              <a:t>lorsqu’ils n’exercent plus leurs fonctions dans le ressort territorial </a:t>
            </a:r>
            <a:r>
              <a:rPr lang="fr-FR" altLang="fr-FR" dirty="0" smtClean="0">
                <a:solidFill>
                  <a:srgbClr val="000000"/>
                </a:solidFill>
                <a:ea typeface="ＭＳ Ｐゴシック" panose="020B0600070205080204" pitchFamily="34" charset="-128"/>
              </a:rPr>
              <a:t>du CST</a:t>
            </a:r>
            <a:endParaRPr lang="fr-FR" dirty="0"/>
          </a:p>
          <a:p>
            <a:pPr marL="0" indent="0">
              <a:spcBef>
                <a:spcPts val="600"/>
              </a:spcBef>
              <a:buSzPct val="100000"/>
              <a:buNone/>
              <a:defRPr/>
            </a:pPr>
            <a:endParaRPr lang="fr-FR" altLang="fr-FR" sz="1600" dirty="0">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1845564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ppt/theme/themeOverride2.xml><?xml version="1.0" encoding="utf-8"?>
<a:themeOverride xmlns:a="http://schemas.openxmlformats.org/drawingml/2006/main">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docProps/app.xml><?xml version="1.0" encoding="utf-8"?>
<Properties xmlns="http://schemas.openxmlformats.org/officeDocument/2006/extended-properties" xmlns:vt="http://schemas.openxmlformats.org/officeDocument/2006/docPropsVTypes">
  <Template/>
  <TotalTime>4514</TotalTime>
  <Words>4941</Words>
  <Application>Microsoft Office PowerPoint</Application>
  <PresentationFormat>Grand écran</PresentationFormat>
  <Paragraphs>444</Paragraphs>
  <Slides>47</Slides>
  <Notes>4</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47</vt:i4>
      </vt:variant>
    </vt:vector>
  </HeadingPairs>
  <TitlesOfParts>
    <vt:vector size="56" baseType="lpstr">
      <vt:lpstr>ＭＳ Ｐゴシック</vt:lpstr>
      <vt:lpstr>SimSun</vt:lpstr>
      <vt:lpstr>Arial</vt:lpstr>
      <vt:lpstr>Calibri</vt:lpstr>
      <vt:lpstr>Trebuchet MS</vt:lpstr>
      <vt:lpstr>Verdana</vt:lpstr>
      <vt:lpstr>Wingdings</vt:lpstr>
      <vt:lpstr>Wingdings 3</vt:lpstr>
      <vt:lpstr>Facette</vt:lpstr>
      <vt:lpstr>Présentation PowerPoint</vt:lpstr>
      <vt:lpstr>  </vt:lpstr>
      <vt:lpstr>Présentation PowerPoint</vt:lpstr>
      <vt:lpstr>Présentation de la nouvelle instance : le comité social territorial</vt:lpstr>
      <vt:lpstr>Création du comité social territorial</vt:lpstr>
      <vt:lpstr>CST commun</vt:lpstr>
      <vt:lpstr>Composition du CST</vt:lpstr>
      <vt:lpstr>Le collège employeur </vt:lpstr>
      <vt:lpstr>Remplacement des membres employeurs : </vt:lpstr>
      <vt:lpstr>Le collège des représentants du personnel </vt:lpstr>
      <vt:lpstr>Le remplacement des membres représentant du personnel </vt:lpstr>
      <vt:lpstr>Les compétences du CST</vt:lpstr>
      <vt:lpstr>Les compétences du CST en l’absence de formation spécialisée </vt:lpstr>
      <vt:lpstr>Calendrier des étapes à venir</vt:lpstr>
      <vt:lpstr>Appréciation des effectifs</vt:lpstr>
      <vt:lpstr>Consultation des organisations syndicales…</vt:lpstr>
      <vt:lpstr>…consultation des organisations syndicales</vt:lpstr>
      <vt:lpstr>Délibérations à prendre…</vt:lpstr>
      <vt:lpstr>La liste électorale</vt:lpstr>
      <vt:lpstr>La liste électorale</vt:lpstr>
      <vt:lpstr>Les listes de candidats</vt:lpstr>
      <vt:lpstr>Les listes de candidats</vt:lpstr>
      <vt:lpstr>Les listes de candidats</vt:lpstr>
      <vt:lpstr>Les listes de candidats</vt:lpstr>
      <vt:lpstr>Les bulletin de vote</vt:lpstr>
      <vt:lpstr>Modalités de vote</vt:lpstr>
      <vt:lpstr>Modalités de vote</vt:lpstr>
      <vt:lpstr>Modalités de vote</vt:lpstr>
      <vt:lpstr>Opérations de recensement des votes</vt:lpstr>
      <vt:lpstr>Le dépouillement</vt:lpstr>
      <vt:lpstr>Le dépouillement de bureau(x) secondaire(s)</vt:lpstr>
      <vt:lpstr>L’attribution des sièges</vt:lpstr>
      <vt:lpstr>Répartition des sièges titulaires</vt:lpstr>
      <vt:lpstr>Répartition des sièges titulaires</vt:lpstr>
      <vt:lpstr>Répartition des sièges titulaires</vt:lpstr>
      <vt:lpstr>Répartition des sièges suppléants</vt:lpstr>
      <vt:lpstr>Sièges non pourvus</vt:lpstr>
      <vt:lpstr>Proclamation et publicité des résultats</vt:lpstr>
      <vt:lpstr>Contestations et contentieux électoraux</vt:lpstr>
      <vt:lpstr>La mise en place des instances</vt:lpstr>
      <vt:lpstr>La formation spécialisée…</vt:lpstr>
      <vt:lpstr>Désignation des membres de la Formation spécialisée</vt:lpstr>
      <vt:lpstr>Désignation des membres de la Formation spécialisée</vt:lpstr>
      <vt:lpstr>Consultation de la FS sur :</vt:lpstr>
      <vt:lpstr>Consultation de la FS sur :</vt:lpstr>
      <vt:lpstr>Et pour vous accompagner</vt:lpstr>
      <vt:lpstr>FIN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Guillaume MERLAND</dc:creator>
  <cp:lastModifiedBy>Laure Pompairac</cp:lastModifiedBy>
  <cp:revision>436</cp:revision>
  <cp:lastPrinted>2020-12-17T09:10:03Z</cp:lastPrinted>
  <dcterms:created xsi:type="dcterms:W3CDTF">2016-06-03T09:49:58Z</dcterms:created>
  <dcterms:modified xsi:type="dcterms:W3CDTF">2022-04-11T13:39:46Z</dcterms:modified>
</cp:coreProperties>
</file>