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7" r:id="rId4"/>
    <p:sldId id="271" r:id="rId5"/>
    <p:sldId id="273" r:id="rId6"/>
    <p:sldId id="262" r:id="rId7"/>
    <p:sldId id="261" r:id="rId8"/>
    <p:sldId id="278" r:id="rId9"/>
    <p:sldId id="280" r:id="rId10"/>
    <p:sldId id="274" r:id="rId11"/>
    <p:sldId id="282" r:id="rId12"/>
    <p:sldId id="275" r:id="rId13"/>
    <p:sldId id="281" r:id="rId14"/>
    <p:sldId id="283" r:id="rId15"/>
    <p:sldId id="276" r:id="rId16"/>
    <p:sldId id="277" r:id="rId17"/>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9C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0" autoAdjust="0"/>
    <p:restoredTop sz="94660"/>
  </p:normalViewPr>
  <p:slideViewPr>
    <p:cSldViewPr snapToGrid="0">
      <p:cViewPr varScale="1">
        <p:scale>
          <a:sx n="111" d="100"/>
          <a:sy n="111"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fr-FR" smtClean="0"/>
              <a:t>Modifiez le style du titre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Date Placeholder 2"/>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fr-FR" smtClean="0"/>
              <a:t>Modifiez le style du titre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fr-FR" smtClean="0"/>
              <a:t>Modifiez le style du titre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r-FR" smtClean="0"/>
              <a:t>Modifier les styles du texte du masque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fr-FR" smtClean="0"/>
              <a:t>Modifiez le style du titre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r-FR" smtClean="0"/>
              <a:t>Modifier les styles du texte du masque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chor="ct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fr-FR" smtClean="0"/>
              <a:t>Modifiez le style du titre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fr-FR" smtClean="0"/>
              <a:t>Modifiez le style du titre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9/22/2022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9/22/2022</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t>RÉSULTAT ENQUÊTE </a:t>
            </a:r>
            <a:r>
              <a:rPr lang="fr-FR" dirty="0" smtClean="0"/>
              <a:t>DE SATISFACTION CDG 30</a:t>
            </a:r>
            <a:br>
              <a:rPr lang="fr-FR" dirty="0" smtClean="0"/>
            </a:br>
            <a:r>
              <a:rPr lang="fr-FR" dirty="0"/>
              <a:t/>
            </a:r>
            <a:br>
              <a:rPr lang="fr-FR" dirty="0"/>
            </a:b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4212" y="2823183"/>
            <a:ext cx="7011252" cy="3505624"/>
          </a:xfrm>
          <a:prstGeom prst="rect">
            <a:avLst/>
          </a:prstGeom>
        </p:spPr>
      </p:pic>
    </p:spTree>
    <p:extLst>
      <p:ext uri="{BB962C8B-B14F-4D97-AF65-F5344CB8AC3E}">
        <p14:creationId xmlns:p14="http://schemas.microsoft.com/office/powerpoint/2010/main" val="1868327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2371" y="87177"/>
            <a:ext cx="11741920" cy="4124206"/>
          </a:xfrm>
          <a:prstGeom prst="rect">
            <a:avLst/>
          </a:prstGeom>
        </p:spPr>
        <p:txBody>
          <a:bodyPr wrap="square">
            <a:spAutoFit/>
          </a:bodyPr>
          <a:lstStyle/>
          <a:p>
            <a:r>
              <a:rPr lang="fr-FR" sz="1700" b="1" dirty="0">
                <a:solidFill>
                  <a:schemeClr val="accent3">
                    <a:lumMod val="50000"/>
                  </a:schemeClr>
                </a:solidFill>
              </a:rPr>
              <a:t>VOS </a:t>
            </a:r>
            <a:r>
              <a:rPr lang="fr-FR" sz="1700" b="1" dirty="0" smtClean="0">
                <a:solidFill>
                  <a:schemeClr val="accent3">
                    <a:lumMod val="50000"/>
                  </a:schemeClr>
                </a:solidFill>
              </a:rPr>
              <a:t>OBSERVATIONS / </a:t>
            </a:r>
            <a:r>
              <a:rPr lang="fr-FR" sz="1700" b="1" dirty="0" smtClean="0"/>
              <a:t>NOS </a:t>
            </a:r>
            <a:r>
              <a:rPr lang="fr-FR" sz="1700" b="1" dirty="0" smtClean="0"/>
              <a:t>RÉPONSES</a:t>
            </a:r>
            <a:endParaRPr lang="fr-FR" sz="1100" b="1" dirty="0">
              <a:solidFill>
                <a:schemeClr val="bg1"/>
              </a:solidFill>
            </a:endParaRPr>
          </a:p>
          <a:p>
            <a:endParaRPr lang="fr-FR" sz="1100" dirty="0" smtClean="0"/>
          </a:p>
          <a:p>
            <a:endParaRPr lang="fr-FR" sz="1100" dirty="0"/>
          </a:p>
          <a:p>
            <a:endParaRPr lang="fr-FR" sz="1100" dirty="0" smtClean="0"/>
          </a:p>
          <a:p>
            <a:pPr algn="just"/>
            <a:r>
              <a:rPr lang="fr-FR" sz="1100" b="1" u="sng" dirty="0" smtClean="0"/>
              <a:t>RETRAITES / ASSURANCES </a:t>
            </a:r>
            <a:r>
              <a:rPr lang="fr-FR" sz="1100" b="1" dirty="0" smtClean="0"/>
              <a:t>: </a:t>
            </a:r>
          </a:p>
          <a:p>
            <a:pPr algn="just"/>
            <a:endParaRPr lang="fr-FR" sz="1100" b="1" dirty="0"/>
          </a:p>
          <a:p>
            <a:pPr algn="just"/>
            <a:r>
              <a:rPr lang="fr-FR" sz="1000" b="1" i="1" dirty="0" smtClean="0">
                <a:solidFill>
                  <a:schemeClr val="accent3">
                    <a:lumMod val="50000"/>
                  </a:schemeClr>
                </a:solidFill>
              </a:rPr>
              <a:t>« Tous </a:t>
            </a:r>
            <a:r>
              <a:rPr lang="fr-FR" sz="1000" b="1" i="1" dirty="0">
                <a:solidFill>
                  <a:schemeClr val="accent3">
                    <a:lumMod val="50000"/>
                  </a:schemeClr>
                </a:solidFill>
              </a:rPr>
              <a:t>les services auxquels j'ai fait appel (statutaire, CAP, CTP, ACFI, médecine préventive, retraite CNRACL...) sont très serviables. Le service dont j'ai le plus besoin, gestion des arrêts </a:t>
            </a:r>
            <a:r>
              <a:rPr lang="fr-FR" sz="1000" b="1" i="1" dirty="0" smtClean="0">
                <a:solidFill>
                  <a:schemeClr val="accent3">
                    <a:lumMod val="50000"/>
                  </a:schemeClr>
                </a:solidFill>
              </a:rPr>
              <a:t>maladies </a:t>
            </a:r>
            <a:r>
              <a:rPr lang="fr-FR" sz="1000" b="1" i="1" dirty="0">
                <a:solidFill>
                  <a:schemeClr val="accent3">
                    <a:lumMod val="50000"/>
                  </a:schemeClr>
                </a:solidFill>
              </a:rPr>
              <a:t>Gras Savoye, est celui où on sent que nos questions ne sont pas forcément les bienvenues et où "on sent qu'on nous signifie de nous débrouiller tout seul" or dans une petite commune on n'a pas forcément les logiciels qui nous gèrent les maladies et on a souvent peur de faire des erreurs...). Certains CDG mettent des outils de calcul en ligne (90 jours maladie glissants ou ancienneté à l'embauche) et ce sont vraiment des outils qui nous serviraient</a:t>
            </a:r>
            <a:r>
              <a:rPr lang="fr-FR" sz="1000" b="1" i="1" dirty="0" smtClean="0">
                <a:solidFill>
                  <a:schemeClr val="accent3">
                    <a:lumMod val="50000"/>
                  </a:schemeClr>
                </a:solidFill>
              </a:rPr>
              <a:t>... »</a:t>
            </a:r>
          </a:p>
          <a:p>
            <a:pPr indent="358775" algn="just"/>
            <a:r>
              <a:rPr lang="fr-FR" sz="1000" dirty="0" smtClean="0">
                <a:sym typeface="Wingdings" panose="05000000000000000000" pitchFamily="2" charset="2"/>
              </a:rPr>
              <a:t></a:t>
            </a:r>
            <a:r>
              <a:rPr lang="fr-FR" sz="1000" dirty="0" smtClean="0"/>
              <a:t> </a:t>
            </a:r>
            <a:r>
              <a:rPr lang="fr-FR" sz="1000" dirty="0"/>
              <a:t>L’ensemble du pôle protection sociale est à votre écoute pour répondre à vos problématiques relatives à l’incapacité de travail, que ce soit le secrétariat du conseil médical unique ou les gestionnaires du contrat d’assurance statutaire. Pour rappel, en votre qualité d’adhérent à ce contrat, vous bénéficiez d’un accès sécurisé à l’application « ADP » proposé</a:t>
            </a:r>
            <a:r>
              <a:rPr lang="fr-FR" sz="1000" strike="sngStrike" dirty="0"/>
              <a:t>e</a:t>
            </a:r>
            <a:r>
              <a:rPr lang="fr-FR" sz="1000" dirty="0"/>
              <a:t> par WTW (anciennement GRAS SAVOYE) qui vous permet entre autre d’établir des simulations de calcul de plein / demi-traitement, d’éditer des statistiques de sinistralités, ou encore suivre l’évolution de vos demandes d’indemnisation.</a:t>
            </a:r>
          </a:p>
          <a:p>
            <a:pPr algn="just"/>
            <a:endParaRPr lang="fr-FR" sz="1000" dirty="0"/>
          </a:p>
          <a:p>
            <a:pPr algn="just"/>
            <a:r>
              <a:rPr lang="fr-FR" sz="1000" b="1" i="1" dirty="0" smtClean="0">
                <a:solidFill>
                  <a:schemeClr val="accent3">
                    <a:lumMod val="50000"/>
                  </a:schemeClr>
                </a:solidFill>
              </a:rPr>
              <a:t>« Difficile </a:t>
            </a:r>
            <a:r>
              <a:rPr lang="fr-FR" sz="1000" b="1" i="1" dirty="0">
                <a:solidFill>
                  <a:schemeClr val="accent3">
                    <a:lumMod val="50000"/>
                  </a:schemeClr>
                </a:solidFill>
              </a:rPr>
              <a:t>d'avoir certains services au téléphone, notamment le service des retraites</a:t>
            </a:r>
            <a:r>
              <a:rPr lang="fr-FR" sz="1000" b="1" i="1" dirty="0" smtClean="0">
                <a:solidFill>
                  <a:schemeClr val="accent3">
                    <a:lumMod val="50000"/>
                  </a:schemeClr>
                </a:solidFill>
              </a:rPr>
              <a:t>.»</a:t>
            </a:r>
          </a:p>
          <a:p>
            <a:pPr indent="358775" algn="just"/>
            <a:r>
              <a:rPr lang="fr-FR" sz="1000" dirty="0">
                <a:sym typeface="Wingdings" panose="05000000000000000000" pitchFamily="2" charset="2"/>
              </a:rPr>
              <a:t></a:t>
            </a:r>
            <a:r>
              <a:rPr lang="fr-FR" sz="1000" dirty="0"/>
              <a:t> Le service retraite est un service très sollicité puisque ce dernier répond aux problématiques des élus, des gestionnaires RH mais également de l’ensemble des agents affiliés à la CNRACL. Aussi, il est parfois recommandé de joindre le service par mail à </a:t>
            </a:r>
            <a:r>
              <a:rPr lang="fr-FR" sz="1000" dirty="0" smtClean="0"/>
              <a:t>l’adresse : cnracl@cdg30.fr </a:t>
            </a:r>
            <a:r>
              <a:rPr lang="fr-FR" sz="1000" dirty="0"/>
              <a:t>qui s’assurera de répondre à vos interrogations dans les meilleurs délais.</a:t>
            </a:r>
          </a:p>
          <a:p>
            <a:pPr algn="just"/>
            <a:r>
              <a:rPr lang="fr-FR" sz="1000" b="1" i="1" dirty="0">
                <a:solidFill>
                  <a:schemeClr val="accent3">
                    <a:lumMod val="50000"/>
                  </a:schemeClr>
                </a:solidFill>
              </a:rPr>
              <a:t>	</a:t>
            </a:r>
          </a:p>
          <a:p>
            <a:pPr algn="just"/>
            <a:r>
              <a:rPr lang="fr-FR" sz="1000" b="1" i="1" dirty="0" smtClean="0">
                <a:solidFill>
                  <a:schemeClr val="accent3">
                    <a:lumMod val="50000"/>
                  </a:schemeClr>
                </a:solidFill>
              </a:rPr>
              <a:t>« Peut-être </a:t>
            </a:r>
            <a:r>
              <a:rPr lang="fr-FR" sz="1000" b="1" i="1" dirty="0">
                <a:solidFill>
                  <a:schemeClr val="accent3">
                    <a:lumMod val="50000"/>
                  </a:schemeClr>
                </a:solidFill>
              </a:rPr>
              <a:t>le dépôt des dossiers ASSURANCE STATUTAIRE via une plateforme </a:t>
            </a:r>
            <a:r>
              <a:rPr lang="fr-FR" sz="1000" b="1" i="1" dirty="0" smtClean="0">
                <a:solidFill>
                  <a:schemeClr val="accent3">
                    <a:lumMod val="50000"/>
                  </a:schemeClr>
                </a:solidFill>
              </a:rPr>
              <a:t>dédiée. »</a:t>
            </a:r>
          </a:p>
          <a:p>
            <a:pPr indent="358775" algn="just"/>
            <a:r>
              <a:rPr lang="fr-FR" sz="1000" dirty="0">
                <a:sym typeface="Wingdings" panose="05000000000000000000" pitchFamily="2" charset="2"/>
              </a:rPr>
              <a:t></a:t>
            </a:r>
            <a:r>
              <a:rPr lang="fr-FR" sz="1000" dirty="0"/>
              <a:t> Il s’agit là d’une procédure qui n’a pas fait l’objet de négociation avec l’assureur sur l’actuel contrat. Mais cette modalité pourra être étudiée lors du prochain renouvellement.</a:t>
            </a:r>
            <a:endParaRPr lang="fr-FR" sz="1000" i="1" dirty="0"/>
          </a:p>
          <a:p>
            <a:pPr algn="just"/>
            <a:endParaRPr lang="fr-FR" sz="1000" i="1" dirty="0" smtClean="0"/>
          </a:p>
          <a:p>
            <a:pPr algn="just"/>
            <a:r>
              <a:rPr lang="fr-FR" sz="1000" b="1" i="1" dirty="0" smtClean="0">
                <a:solidFill>
                  <a:schemeClr val="accent3">
                    <a:lumMod val="50000"/>
                  </a:schemeClr>
                </a:solidFill>
              </a:rPr>
              <a:t>« Vous </a:t>
            </a:r>
            <a:r>
              <a:rPr lang="fr-FR" sz="1000" b="1" i="1" dirty="0">
                <a:solidFill>
                  <a:schemeClr val="accent3">
                    <a:lumMod val="50000"/>
                  </a:schemeClr>
                </a:solidFill>
              </a:rPr>
              <a:t>déplacer dans les petites structures pour les dossiers retraite</a:t>
            </a:r>
            <a:r>
              <a:rPr lang="fr-FR" sz="1000" b="1" i="1" dirty="0" smtClean="0">
                <a:solidFill>
                  <a:schemeClr val="accent3">
                    <a:lumMod val="50000"/>
                  </a:schemeClr>
                </a:solidFill>
              </a:rPr>
              <a:t>. »</a:t>
            </a:r>
            <a:r>
              <a:rPr lang="fr-FR" sz="1000" i="1" dirty="0"/>
              <a:t>	</a:t>
            </a:r>
            <a:r>
              <a:rPr lang="fr-FR" sz="1000" dirty="0"/>
              <a:t>	</a:t>
            </a:r>
          </a:p>
          <a:p>
            <a:pPr indent="358775" algn="just"/>
            <a:r>
              <a:rPr lang="fr-FR" sz="1000" dirty="0">
                <a:sym typeface="Wingdings" panose="05000000000000000000" pitchFamily="2" charset="2"/>
              </a:rPr>
              <a:t></a:t>
            </a:r>
            <a:r>
              <a:rPr lang="fr-FR" sz="1000" dirty="0"/>
              <a:t> Ce service pourrait être envisagé, mais cela nécessiterait la mise en place d’une convention et en conséquence d’une tarification.</a:t>
            </a:r>
          </a:p>
          <a:p>
            <a:pPr algn="just"/>
            <a:endParaRPr lang="fr-FR" sz="1000" dirty="0" smtClean="0">
              <a:solidFill>
                <a:schemeClr val="accent2">
                  <a:lumMod val="50000"/>
                </a:schemeClr>
              </a:solidFill>
            </a:endParaRPr>
          </a:p>
        </p:txBody>
      </p:sp>
    </p:spTree>
    <p:extLst>
      <p:ext uri="{BB962C8B-B14F-4D97-AF65-F5344CB8AC3E}">
        <p14:creationId xmlns:p14="http://schemas.microsoft.com/office/powerpoint/2010/main" val="1140881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2371" y="87177"/>
            <a:ext cx="11741920" cy="5493812"/>
          </a:xfrm>
          <a:prstGeom prst="rect">
            <a:avLst/>
          </a:prstGeom>
        </p:spPr>
        <p:txBody>
          <a:bodyPr wrap="square">
            <a:spAutoFit/>
          </a:bodyPr>
          <a:lstStyle/>
          <a:p>
            <a:r>
              <a:rPr lang="fr-FR" sz="1700" b="1" dirty="0">
                <a:solidFill>
                  <a:schemeClr val="accent3">
                    <a:lumMod val="50000"/>
                  </a:schemeClr>
                </a:solidFill>
              </a:rPr>
              <a:t>VOS </a:t>
            </a:r>
            <a:r>
              <a:rPr lang="fr-FR" sz="1700" b="1" dirty="0" smtClean="0">
                <a:solidFill>
                  <a:schemeClr val="accent3">
                    <a:lumMod val="50000"/>
                  </a:schemeClr>
                </a:solidFill>
              </a:rPr>
              <a:t>OBSERVATIONS / </a:t>
            </a:r>
            <a:r>
              <a:rPr lang="fr-FR" sz="1700" b="1" dirty="0"/>
              <a:t>NOS </a:t>
            </a:r>
            <a:r>
              <a:rPr lang="fr-FR" sz="1700" b="1" dirty="0" smtClean="0"/>
              <a:t>RÉPONSES </a:t>
            </a:r>
            <a:r>
              <a:rPr lang="fr-FR" sz="1700" b="1" dirty="0"/>
              <a:t>(suite)</a:t>
            </a:r>
          </a:p>
          <a:p>
            <a:endParaRPr lang="fr-FR" sz="1100" b="1" dirty="0">
              <a:solidFill>
                <a:schemeClr val="bg1"/>
              </a:solidFill>
            </a:endParaRPr>
          </a:p>
          <a:p>
            <a:endParaRPr lang="fr-FR" sz="1100" dirty="0" smtClean="0"/>
          </a:p>
          <a:p>
            <a:pPr algn="just"/>
            <a:r>
              <a:rPr lang="fr-FR" sz="1100" b="1" u="sng" dirty="0" smtClean="0"/>
              <a:t>ORGANISATION GENERALE DU CDG </a:t>
            </a:r>
            <a:r>
              <a:rPr lang="fr-FR" sz="1100" b="1" dirty="0" smtClean="0"/>
              <a:t>:</a:t>
            </a:r>
          </a:p>
          <a:p>
            <a:pPr algn="just"/>
            <a:endParaRPr lang="fr-FR" sz="1100" b="1" dirty="0"/>
          </a:p>
          <a:p>
            <a:pPr algn="just"/>
            <a:r>
              <a:rPr lang="fr-FR" sz="1000" b="1" dirty="0" smtClean="0">
                <a:solidFill>
                  <a:schemeClr val="accent3">
                    <a:lumMod val="50000"/>
                  </a:schemeClr>
                </a:solidFill>
              </a:rPr>
              <a:t>« Le </a:t>
            </a:r>
            <a:r>
              <a:rPr lang="fr-FR" sz="1000" b="1" dirty="0">
                <a:solidFill>
                  <a:schemeClr val="accent3">
                    <a:lumMod val="50000"/>
                  </a:schemeClr>
                </a:solidFill>
              </a:rPr>
              <a:t>système en lui-même est très bien fait, nous trouvons très souvent les réponses à nos questions. Cependant, selon la personne que nous avons au téléphone, nous tombons parfois sur des personnes non agréables et hautaines. Ces personnes-là nous empêchent de réaliser à bien nos missions par la mauvaise volonté de nous renseigner et de nous conseiller le plus précisément possible</a:t>
            </a:r>
            <a:r>
              <a:rPr lang="fr-FR" sz="1000" b="1" dirty="0" smtClean="0">
                <a:solidFill>
                  <a:schemeClr val="accent3">
                    <a:lumMod val="50000"/>
                  </a:schemeClr>
                </a:solidFill>
              </a:rPr>
              <a:t>. »</a:t>
            </a:r>
          </a:p>
          <a:p>
            <a:pPr indent="358775" algn="just"/>
            <a:r>
              <a:rPr lang="fr-FR" sz="1000" dirty="0">
                <a:sym typeface="Wingdings" panose="05000000000000000000" pitchFamily="2" charset="2"/>
              </a:rPr>
              <a:t></a:t>
            </a:r>
            <a:r>
              <a:rPr lang="fr-FR" sz="1000" dirty="0"/>
              <a:t>N’hésitez pas quand cela est le cas à avoir un entretien avec la responsable de service, communiquer et garder le </a:t>
            </a:r>
            <a:r>
              <a:rPr lang="fr-FR" sz="1000" dirty="0" smtClean="0"/>
              <a:t>lien </a:t>
            </a:r>
            <a:r>
              <a:rPr lang="fr-FR" sz="1000" dirty="0"/>
              <a:t>restent essentiel pour une relation réussie. 	</a:t>
            </a:r>
            <a:endParaRPr lang="fr-FR" sz="1000" dirty="0" smtClean="0"/>
          </a:p>
          <a:p>
            <a:pPr algn="just"/>
            <a:endParaRPr lang="fr-FR" sz="1000" b="1" i="1" dirty="0" smtClean="0">
              <a:solidFill>
                <a:schemeClr val="accent3">
                  <a:lumMod val="50000"/>
                </a:schemeClr>
              </a:solidFill>
            </a:endParaRPr>
          </a:p>
          <a:p>
            <a:pPr algn="just"/>
            <a:r>
              <a:rPr lang="fr-FR" sz="1000" b="1" i="1" dirty="0" smtClean="0">
                <a:solidFill>
                  <a:schemeClr val="accent3">
                    <a:lumMod val="50000"/>
                  </a:schemeClr>
                </a:solidFill>
              </a:rPr>
              <a:t>« Un </a:t>
            </a:r>
            <a:r>
              <a:rPr lang="fr-FR" sz="1000" b="1" i="1" dirty="0">
                <a:solidFill>
                  <a:schemeClr val="accent3">
                    <a:lumMod val="50000"/>
                  </a:schemeClr>
                </a:solidFill>
              </a:rPr>
              <a:t>meilleur lien entre les services de la paie et GRH pour éviter d'avoir à transmettre deux fois les arrêtés</a:t>
            </a:r>
            <a:r>
              <a:rPr lang="fr-FR" sz="1000" b="1" i="1" dirty="0" smtClean="0">
                <a:solidFill>
                  <a:schemeClr val="accent3">
                    <a:lumMod val="50000"/>
                  </a:schemeClr>
                </a:solidFill>
              </a:rPr>
              <a:t>. »</a:t>
            </a:r>
            <a:r>
              <a:rPr lang="fr-FR" sz="1000" i="1" dirty="0">
                <a:solidFill>
                  <a:srgbClr val="0070C0"/>
                </a:solidFill>
              </a:rPr>
              <a:t>	</a:t>
            </a:r>
            <a:r>
              <a:rPr lang="fr-FR" sz="1000" dirty="0"/>
              <a:t>		</a:t>
            </a:r>
          </a:p>
          <a:p>
            <a:pPr indent="358775" algn="just"/>
            <a:r>
              <a:rPr lang="fr-FR" sz="1000" dirty="0">
                <a:sym typeface="Wingdings" panose="05000000000000000000" pitchFamily="2" charset="2"/>
              </a:rPr>
              <a:t></a:t>
            </a:r>
            <a:r>
              <a:rPr lang="fr-FR" sz="1000" dirty="0"/>
              <a:t>Conscients de cette problématique les services GRH et paie à façon ont réfléchi ensemble à une nouvelle procédure. Ainsi, les collectivités adhérentes à la paie à façon transmettent les arrêtés une seule fois au service GRH qui se charge de les communiquer au service paie à façon.</a:t>
            </a:r>
          </a:p>
          <a:p>
            <a:pPr indent="358775" algn="just"/>
            <a:r>
              <a:rPr lang="fr-FR" sz="1000" dirty="0"/>
              <a:t>De plus, La question de la collecte et du partage transversal des données des collectivités entre services du CDG fait partie du diagnostic en cours dans le cadre de l’axe « Harmoniser un cadre de travail commun » du Projet d’administration.</a:t>
            </a:r>
          </a:p>
          <a:p>
            <a:pPr algn="just"/>
            <a:endParaRPr lang="fr-FR" sz="1000" b="1" i="1" dirty="0" smtClean="0">
              <a:solidFill>
                <a:schemeClr val="accent3">
                  <a:lumMod val="50000"/>
                </a:schemeClr>
              </a:solidFill>
            </a:endParaRPr>
          </a:p>
          <a:p>
            <a:pPr algn="just"/>
            <a:r>
              <a:rPr lang="fr-FR" sz="1000" b="1" i="1" dirty="0" smtClean="0">
                <a:solidFill>
                  <a:schemeClr val="accent3">
                    <a:lumMod val="50000"/>
                  </a:schemeClr>
                </a:solidFill>
              </a:rPr>
              <a:t>« Une </a:t>
            </a:r>
            <a:r>
              <a:rPr lang="fr-FR" sz="1000" b="1" i="1" dirty="0">
                <a:solidFill>
                  <a:schemeClr val="accent3">
                    <a:lumMod val="50000"/>
                  </a:schemeClr>
                </a:solidFill>
              </a:rPr>
              <a:t>meilleure transversalité entre les services du CDG et/ou une base de données commune pour éviter les envois répétitifs des </a:t>
            </a:r>
            <a:r>
              <a:rPr lang="fr-FR" sz="1000" b="1" i="1" dirty="0" smtClean="0">
                <a:solidFill>
                  <a:schemeClr val="accent3">
                    <a:lumMod val="50000"/>
                  </a:schemeClr>
                </a:solidFill>
              </a:rPr>
              <a:t>mêmes documents. »</a:t>
            </a:r>
            <a:r>
              <a:rPr lang="fr-FR" sz="1000" i="1" dirty="0">
                <a:solidFill>
                  <a:schemeClr val="accent2">
                    <a:lumMod val="50000"/>
                  </a:schemeClr>
                </a:solidFill>
              </a:rPr>
              <a:t>	</a:t>
            </a:r>
          </a:p>
          <a:p>
            <a:pPr indent="358775" algn="just"/>
            <a:r>
              <a:rPr lang="fr-FR" sz="1000" dirty="0">
                <a:sym typeface="Wingdings" panose="05000000000000000000" pitchFamily="2" charset="2"/>
              </a:rPr>
              <a:t></a:t>
            </a:r>
            <a:r>
              <a:rPr lang="fr-FR" sz="1000" dirty="0"/>
              <a:t> La question de la collecte et du partage transversal des données des collectivités entre services fait partie de nos préoccupations dans le cadre de notre Projet d’administration.</a:t>
            </a:r>
          </a:p>
          <a:p>
            <a:pPr algn="just"/>
            <a:endParaRPr lang="fr-FR" sz="1000" i="1" dirty="0" smtClean="0">
              <a:solidFill>
                <a:schemeClr val="accent2">
                  <a:lumMod val="50000"/>
                </a:schemeClr>
              </a:solidFill>
            </a:endParaRPr>
          </a:p>
          <a:p>
            <a:pPr algn="just"/>
            <a:r>
              <a:rPr lang="fr-FR" sz="1000" b="1" i="1" dirty="0" smtClean="0">
                <a:solidFill>
                  <a:schemeClr val="accent3">
                    <a:lumMod val="50000"/>
                  </a:schemeClr>
                </a:solidFill>
              </a:rPr>
              <a:t>« Améliorer </a:t>
            </a:r>
            <a:r>
              <a:rPr lang="fr-FR" sz="1000" b="1" i="1" dirty="0">
                <a:solidFill>
                  <a:schemeClr val="accent3">
                    <a:lumMod val="50000"/>
                  </a:schemeClr>
                </a:solidFill>
              </a:rPr>
              <a:t>le site </a:t>
            </a:r>
            <a:r>
              <a:rPr lang="fr-FR" sz="1000" b="1" i="1" dirty="0" smtClean="0">
                <a:solidFill>
                  <a:schemeClr val="accent3">
                    <a:lumMod val="50000"/>
                  </a:schemeClr>
                </a:solidFill>
              </a:rPr>
              <a:t>internet. »</a:t>
            </a:r>
          </a:p>
          <a:p>
            <a:pPr indent="358775" algn="just"/>
            <a:r>
              <a:rPr lang="fr-FR" sz="1000" dirty="0">
                <a:sym typeface="Wingdings" panose="05000000000000000000" pitchFamily="2" charset="2"/>
              </a:rPr>
              <a:t></a:t>
            </a:r>
            <a:r>
              <a:rPr lang="fr-FR" sz="1000" dirty="0"/>
              <a:t>Nous prenons acte de votre remarque. Pour information, le service a prévu de renforcer ses effectifs cette année afin de développer davantage le site Internet et vous accompagner au mieux dans la gestion de votre personnel.</a:t>
            </a:r>
          </a:p>
          <a:p>
            <a:pPr algn="just"/>
            <a:endParaRPr lang="fr-FR" sz="1000" b="1" i="1" dirty="0" smtClean="0">
              <a:solidFill>
                <a:schemeClr val="accent3">
                  <a:lumMod val="50000"/>
                </a:schemeClr>
              </a:solidFill>
            </a:endParaRPr>
          </a:p>
          <a:p>
            <a:pPr algn="just"/>
            <a:r>
              <a:rPr lang="fr-FR" sz="1000" b="1" i="1" dirty="0" smtClean="0">
                <a:solidFill>
                  <a:schemeClr val="accent3">
                    <a:lumMod val="50000"/>
                  </a:schemeClr>
                </a:solidFill>
              </a:rPr>
              <a:t>« Il </a:t>
            </a:r>
            <a:r>
              <a:rPr lang="fr-FR" sz="1000" b="1" i="1" dirty="0">
                <a:solidFill>
                  <a:schemeClr val="accent3">
                    <a:lumMod val="50000"/>
                  </a:schemeClr>
                </a:solidFill>
              </a:rPr>
              <a:t>ressort souvent un manque "d'empathie" ou de patience du CDG vis à vis des services supports des collectivités, leur réalité de terrain les empêche souvent de répondre au niveau d'exigence de ce dernier</a:t>
            </a:r>
            <a:r>
              <a:rPr lang="fr-FR" sz="1000" b="1" i="1" dirty="0" smtClean="0">
                <a:solidFill>
                  <a:schemeClr val="accent3">
                    <a:lumMod val="50000"/>
                  </a:schemeClr>
                </a:solidFill>
              </a:rPr>
              <a:t>. »</a:t>
            </a:r>
          </a:p>
          <a:p>
            <a:pPr indent="358775" algn="just"/>
            <a:r>
              <a:rPr lang="fr-FR" sz="1000" dirty="0">
                <a:sym typeface="Wingdings" panose="05000000000000000000" pitchFamily="2" charset="2"/>
              </a:rPr>
              <a:t> </a:t>
            </a:r>
            <a:r>
              <a:rPr lang="fr-FR" sz="1000" dirty="0" smtClean="0"/>
              <a:t>L’ensemble </a:t>
            </a:r>
            <a:r>
              <a:rPr lang="fr-FR" sz="1000" dirty="0"/>
              <a:t>des agents du Centre de Gestion est engagé à 100 % au service des collectivités et des agents. Le niveau d’exigence des collectivités, le besoin d’ingénierie ne cessent de croître et les agents du CDG doivent faire face à ces nouvelles contraintes sans avoir de temps supplémentaire. Pour autant, les agents du CDG sont très attachés à leurs missions et aux réponses qu’ils peuvent </a:t>
            </a:r>
            <a:r>
              <a:rPr lang="fr-FR" sz="1000" dirty="0" smtClean="0"/>
              <a:t>apporter.</a:t>
            </a:r>
          </a:p>
          <a:p>
            <a:pPr algn="just"/>
            <a:r>
              <a:rPr lang="fr-FR" sz="1000" i="1" dirty="0"/>
              <a:t>	</a:t>
            </a:r>
          </a:p>
          <a:p>
            <a:pPr algn="just"/>
            <a:r>
              <a:rPr lang="fr-FR" sz="1000" b="1" i="1" dirty="0" smtClean="0">
                <a:solidFill>
                  <a:schemeClr val="accent3">
                    <a:lumMod val="50000"/>
                  </a:schemeClr>
                </a:solidFill>
              </a:rPr>
              <a:t>« Avoir </a:t>
            </a:r>
            <a:r>
              <a:rPr lang="fr-FR" sz="1000" b="1" i="1" dirty="0">
                <a:solidFill>
                  <a:schemeClr val="accent3">
                    <a:lumMod val="50000"/>
                  </a:schemeClr>
                </a:solidFill>
              </a:rPr>
              <a:t>plus de fiches de procédures récapitulatives pour des démarches qui sont compliquées et que l'on n'utilise pas souvent</a:t>
            </a:r>
            <a:r>
              <a:rPr lang="fr-FR" sz="1000" b="1" i="1" dirty="0" smtClean="0">
                <a:solidFill>
                  <a:schemeClr val="accent3">
                    <a:lumMod val="50000"/>
                  </a:schemeClr>
                </a:solidFill>
              </a:rPr>
              <a:t>… »</a:t>
            </a:r>
            <a:r>
              <a:rPr lang="fr-FR" sz="1000" i="1" dirty="0"/>
              <a:t>	</a:t>
            </a:r>
          </a:p>
          <a:p>
            <a:pPr indent="358775" algn="just"/>
            <a:r>
              <a:rPr lang="fr-FR" sz="1000" dirty="0">
                <a:sym typeface="Wingdings" panose="05000000000000000000" pitchFamily="2" charset="2"/>
              </a:rPr>
              <a:t></a:t>
            </a:r>
            <a:r>
              <a:rPr lang="fr-FR" sz="1000" dirty="0"/>
              <a:t>Il serait intéressant que vous précisiez votre demande, avoir des fiches procédures pour quel type de démarche ? des fiches organisationnelles ? N’hésitez pas à vous rapprocher de nos services pour affiner votre demande.</a:t>
            </a:r>
          </a:p>
          <a:p>
            <a:pPr algn="just"/>
            <a:endParaRPr lang="fr-FR" sz="1000" dirty="0" smtClean="0"/>
          </a:p>
          <a:p>
            <a:pPr algn="just"/>
            <a:endParaRPr lang="fr-FR" sz="1000" dirty="0" smtClean="0"/>
          </a:p>
        </p:txBody>
      </p:sp>
    </p:spTree>
    <p:extLst>
      <p:ext uri="{BB962C8B-B14F-4D97-AF65-F5344CB8AC3E}">
        <p14:creationId xmlns:p14="http://schemas.microsoft.com/office/powerpoint/2010/main" val="1557802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9282" y="94003"/>
            <a:ext cx="11801742" cy="5847755"/>
          </a:xfrm>
          <a:prstGeom prst="rect">
            <a:avLst/>
          </a:prstGeom>
        </p:spPr>
        <p:txBody>
          <a:bodyPr wrap="square">
            <a:spAutoFit/>
          </a:bodyPr>
          <a:lstStyle/>
          <a:p>
            <a:r>
              <a:rPr lang="fr-FR" sz="1700" b="1" dirty="0">
                <a:solidFill>
                  <a:schemeClr val="accent3">
                    <a:lumMod val="50000"/>
                  </a:schemeClr>
                </a:solidFill>
              </a:rPr>
              <a:t>VOS OBSERVATIONS / </a:t>
            </a:r>
            <a:r>
              <a:rPr lang="fr-FR" sz="1700" b="1" dirty="0"/>
              <a:t>NOS </a:t>
            </a:r>
            <a:r>
              <a:rPr lang="fr-FR" sz="1700" b="1" dirty="0" smtClean="0"/>
              <a:t>RÉPONSES </a:t>
            </a:r>
            <a:r>
              <a:rPr lang="fr-FR" sz="1700" b="1" dirty="0"/>
              <a:t>(suite)</a:t>
            </a:r>
          </a:p>
          <a:p>
            <a:endParaRPr lang="fr-FR" sz="1700" b="1" dirty="0"/>
          </a:p>
          <a:p>
            <a:endParaRPr lang="fr-FR" sz="800" b="1" dirty="0">
              <a:solidFill>
                <a:schemeClr val="bg1"/>
              </a:solidFill>
            </a:endParaRPr>
          </a:p>
          <a:p>
            <a:pPr algn="just"/>
            <a:r>
              <a:rPr lang="fr-FR" sz="1100" b="1" u="sng" dirty="0" smtClean="0"/>
              <a:t>MEDECINE </a:t>
            </a:r>
            <a:r>
              <a:rPr lang="fr-FR" sz="1100" b="1" u="sng" dirty="0"/>
              <a:t>PREVENTIVE </a:t>
            </a:r>
            <a:r>
              <a:rPr lang="fr-FR" sz="1100" b="1" dirty="0"/>
              <a:t>:</a:t>
            </a:r>
          </a:p>
          <a:p>
            <a:pPr algn="just"/>
            <a:endParaRPr lang="fr-FR" sz="1000" b="1" i="1" dirty="0" smtClean="0">
              <a:solidFill>
                <a:schemeClr val="accent3">
                  <a:lumMod val="50000"/>
                </a:schemeClr>
              </a:solidFill>
            </a:endParaRPr>
          </a:p>
          <a:p>
            <a:pPr algn="just"/>
            <a:r>
              <a:rPr lang="fr-FR" sz="1000" b="1" i="1" dirty="0" smtClean="0">
                <a:solidFill>
                  <a:schemeClr val="accent3">
                    <a:lumMod val="50000"/>
                  </a:schemeClr>
                </a:solidFill>
              </a:rPr>
              <a:t>« Meilleur </a:t>
            </a:r>
            <a:r>
              <a:rPr lang="fr-FR" sz="1000" b="1" i="1" dirty="0">
                <a:solidFill>
                  <a:schemeClr val="accent3">
                    <a:lumMod val="50000"/>
                  </a:schemeClr>
                </a:solidFill>
              </a:rPr>
              <a:t>suivi de la médecine préventive. Incompréhensible d'être sous convention et de ne pas pouvoir obtenir de prestations suivies annuelles</a:t>
            </a:r>
            <a:r>
              <a:rPr lang="fr-FR" sz="1000" b="1" i="1" dirty="0" smtClean="0">
                <a:solidFill>
                  <a:schemeClr val="accent3">
                    <a:lumMod val="50000"/>
                  </a:schemeClr>
                </a:solidFill>
              </a:rPr>
              <a:t>. »</a:t>
            </a:r>
            <a:r>
              <a:rPr lang="fr-FR" sz="1000" b="1" i="1" u="sng" dirty="0" smtClean="0">
                <a:solidFill>
                  <a:schemeClr val="accent3">
                    <a:lumMod val="50000"/>
                  </a:schemeClr>
                </a:solidFill>
              </a:rPr>
              <a:t> </a:t>
            </a:r>
            <a:endParaRPr lang="fr-FR" sz="1000" b="1" i="1" u="sng" dirty="0">
              <a:solidFill>
                <a:schemeClr val="accent3">
                  <a:lumMod val="50000"/>
                </a:schemeClr>
              </a:solidFill>
            </a:endParaRPr>
          </a:p>
          <a:p>
            <a:pPr indent="358775" algn="just"/>
            <a:r>
              <a:rPr lang="fr-FR" sz="1000" dirty="0">
                <a:sym typeface="Wingdings" panose="05000000000000000000" pitchFamily="2" charset="2"/>
              </a:rPr>
              <a:t></a:t>
            </a:r>
            <a:r>
              <a:rPr lang="fr-FR" sz="1000" dirty="0"/>
              <a:t>Le service de médecine honore actuellement toutes les demandes de rendez-vous. Les textes règlementaires confient désormais plus de responsabilité aux membres de l’équipe pluridisciplinaire (dont les infirmiers en santé au travail). Les médecins se consacrent ainsi aux situations les plus complexes et à la connaissance du milieu du travail. </a:t>
            </a:r>
          </a:p>
          <a:p>
            <a:pPr indent="358775" algn="just"/>
            <a:r>
              <a:rPr lang="fr-FR" sz="1000" dirty="0"/>
              <a:t>Le service de médecine préventive communique à la demande aux adhérents les informations sur conditions de réalisation de la mission (Rythme des visites, modalités d’organisation de la surveillance médicale des agents : qui fait quoi ? quand ? où ? comment ?). Un document complémentaire de communication est actuellement en cours de rédaction et sa diffusion sera accompagnée.</a:t>
            </a:r>
          </a:p>
          <a:p>
            <a:pPr indent="358775" algn="just"/>
            <a:r>
              <a:rPr lang="fr-FR" sz="1000" dirty="0"/>
              <a:t>Vous pourrez aussi venir à notre rencontre et exposer vos préoccupations lors du colloque prévention organisé le 8 novembre 2022 et auquel les collectivités et leurs élus seront conviés. Pour toute demande, il est recommandé de joindre le service par </a:t>
            </a:r>
            <a:r>
              <a:rPr lang="fr-FR" sz="1000" dirty="0" smtClean="0"/>
              <a:t>mail : medecine.preventive@cdg30.fr</a:t>
            </a:r>
            <a:r>
              <a:rPr lang="fr-FR" sz="1000" b="1" dirty="0" smtClean="0"/>
              <a:t>.</a:t>
            </a:r>
            <a:endParaRPr lang="fr-FR" sz="1000" dirty="0"/>
          </a:p>
          <a:p>
            <a:pPr algn="just"/>
            <a:endParaRPr lang="fr-FR" sz="1000" dirty="0" smtClean="0"/>
          </a:p>
          <a:p>
            <a:pPr algn="just"/>
            <a:r>
              <a:rPr lang="fr-FR" sz="1000" b="1" i="1" dirty="0" smtClean="0">
                <a:solidFill>
                  <a:schemeClr val="accent3">
                    <a:lumMod val="50000"/>
                  </a:schemeClr>
                </a:solidFill>
              </a:rPr>
              <a:t>« Amélioration </a:t>
            </a:r>
            <a:r>
              <a:rPr lang="fr-FR" sz="1000" b="1" i="1" dirty="0">
                <a:solidFill>
                  <a:schemeClr val="accent3">
                    <a:lumMod val="50000"/>
                  </a:schemeClr>
                </a:solidFill>
              </a:rPr>
              <a:t>de la médecine du travail avec plus de médecins </a:t>
            </a:r>
            <a:r>
              <a:rPr lang="fr-FR" sz="1000" b="1" i="1" dirty="0" smtClean="0">
                <a:solidFill>
                  <a:schemeClr val="accent3">
                    <a:lumMod val="50000"/>
                  </a:schemeClr>
                </a:solidFill>
              </a:rPr>
              <a:t>???? »</a:t>
            </a:r>
            <a:r>
              <a:rPr lang="fr-FR" sz="1000" b="1" i="1" dirty="0">
                <a:solidFill>
                  <a:schemeClr val="accent3">
                    <a:lumMod val="50000"/>
                  </a:schemeClr>
                </a:solidFill>
              </a:rPr>
              <a:t>	</a:t>
            </a:r>
          </a:p>
          <a:p>
            <a:pPr indent="358775" algn="just"/>
            <a:r>
              <a:rPr lang="fr-FR" sz="1000" dirty="0">
                <a:sym typeface="Wingdings" panose="05000000000000000000" pitchFamily="2" charset="2"/>
              </a:rPr>
              <a:t></a:t>
            </a:r>
            <a:r>
              <a:rPr lang="fr-FR" sz="1000" dirty="0"/>
              <a:t>Le service de médecine honore actuellement toutes les demandes de rendez-vous. Les textes règlementaires confient désormais plus de responsabilité aux membres de l’équipe pluridisciplinaire (dont les infirmiers en santé au travail). Les médecins se consacrent ainsi aux situations les plus complexes et à la connaissance du milieu du travail. </a:t>
            </a:r>
            <a:r>
              <a:rPr lang="fr-FR" sz="1000" dirty="0" smtClean="0"/>
              <a:t>Le </a:t>
            </a:r>
            <a:r>
              <a:rPr lang="fr-FR" sz="1000" dirty="0"/>
              <a:t>service de médecine préventive communique, à leur demande, aux adhérents les informations sur les conditions de réalisation de la mission (rythme des visites, modalités d’organisation de la surveillance médicale des agents : qui fait quoi ? quand ? où ? comment ? et à quel tarif ?). Un document complémentaire de communication est actuellement en cours de rédaction. Pour toute demande, il est recommandé de joindre le service par mail : medecine.preventive@cdg30.fr.</a:t>
            </a:r>
          </a:p>
          <a:p>
            <a:pPr indent="358775" algn="just"/>
            <a:r>
              <a:rPr lang="fr-FR" sz="1000" dirty="0" smtClean="0"/>
              <a:t>Vous </a:t>
            </a:r>
            <a:r>
              <a:rPr lang="fr-FR" sz="1000" dirty="0"/>
              <a:t>pouvez aussi venir à notre rencontrer et exposer vos préoccupations lors du colloque prévention organisé le 8 novembre 2022 et auquel les collectivités et leurs élus seront conviés</a:t>
            </a:r>
            <a:r>
              <a:rPr lang="fr-FR" sz="1000" dirty="0" smtClean="0"/>
              <a:t>.</a:t>
            </a:r>
          </a:p>
          <a:p>
            <a:pPr indent="358775" algn="just"/>
            <a:endParaRPr lang="fr-FR" sz="1000" dirty="0"/>
          </a:p>
          <a:p>
            <a:pPr algn="just"/>
            <a:endParaRPr lang="fr-FR" sz="1000" u="sng" dirty="0"/>
          </a:p>
          <a:p>
            <a:pPr algn="just"/>
            <a:r>
              <a:rPr lang="fr-FR" sz="1100" b="1" u="sng" dirty="0"/>
              <a:t>BESOINS EN FORMATION </a:t>
            </a:r>
            <a:r>
              <a:rPr lang="fr-FR" sz="1100" b="1" dirty="0"/>
              <a:t>:</a:t>
            </a:r>
          </a:p>
          <a:p>
            <a:pPr algn="just"/>
            <a:endParaRPr lang="fr-FR" sz="1000" b="1" i="1" dirty="0" smtClean="0">
              <a:solidFill>
                <a:schemeClr val="accent3">
                  <a:lumMod val="50000"/>
                </a:schemeClr>
              </a:solidFill>
            </a:endParaRPr>
          </a:p>
          <a:p>
            <a:pPr algn="just"/>
            <a:r>
              <a:rPr lang="fr-FR" sz="1000" b="1" i="1" dirty="0" smtClean="0">
                <a:solidFill>
                  <a:schemeClr val="accent3">
                    <a:lumMod val="50000"/>
                  </a:schemeClr>
                </a:solidFill>
              </a:rPr>
              <a:t>« Une </a:t>
            </a:r>
            <a:r>
              <a:rPr lang="fr-FR" sz="1000" b="1" i="1" dirty="0">
                <a:solidFill>
                  <a:schemeClr val="accent3">
                    <a:lumMod val="50000"/>
                  </a:schemeClr>
                </a:solidFill>
              </a:rPr>
              <a:t>réunion (une à deux fois par an) sur une thématique précise. Par exemple, sur la paie à façon, que recouvre le service du CDG30 et que reste-t-il à la charge de la commune </a:t>
            </a:r>
            <a:r>
              <a:rPr lang="fr-FR" sz="1000" b="1" i="1" dirty="0" smtClean="0">
                <a:solidFill>
                  <a:schemeClr val="accent3">
                    <a:lumMod val="50000"/>
                  </a:schemeClr>
                </a:solidFill>
              </a:rPr>
              <a:t>? »</a:t>
            </a:r>
            <a:endParaRPr lang="fr-FR" sz="1000" b="1" i="1" dirty="0">
              <a:solidFill>
                <a:schemeClr val="accent3">
                  <a:lumMod val="50000"/>
                </a:schemeClr>
              </a:solidFill>
            </a:endParaRPr>
          </a:p>
          <a:p>
            <a:pPr indent="358775" algn="just"/>
            <a:r>
              <a:rPr lang="fr-FR" sz="1000" dirty="0">
                <a:sym typeface="Wingdings" panose="05000000000000000000" pitchFamily="2" charset="2"/>
              </a:rPr>
              <a:t></a:t>
            </a:r>
            <a:r>
              <a:rPr lang="fr-FR" sz="1000" dirty="0"/>
              <a:t>Des matinées d’actualité statutaire sont organisées 2 à 3 fois par an avec une participation proposée en </a:t>
            </a:r>
            <a:r>
              <a:rPr lang="fr-FR" sz="1000" dirty="0" err="1"/>
              <a:t>visio</a:t>
            </a:r>
            <a:r>
              <a:rPr lang="fr-FR" sz="1000" dirty="0"/>
              <a:t> conférence ou en présentiel. En fonction de l’actualité, le service statuaire peut proposer à d’autres services d’intervenir sur des thématiques, tel qu’il a été le cas pour le conseil médical unique ou les lignes directrices de gestion.</a:t>
            </a:r>
          </a:p>
          <a:p>
            <a:pPr algn="just"/>
            <a:endParaRPr lang="fr-FR" sz="1000" i="1" dirty="0" smtClean="0"/>
          </a:p>
          <a:p>
            <a:pPr algn="just"/>
            <a:r>
              <a:rPr lang="fr-FR" sz="1000" b="1" i="1" dirty="0" smtClean="0">
                <a:solidFill>
                  <a:schemeClr val="accent3">
                    <a:lumMod val="50000"/>
                  </a:schemeClr>
                </a:solidFill>
              </a:rPr>
              <a:t>« Organiser </a:t>
            </a:r>
            <a:r>
              <a:rPr lang="fr-FR" sz="1000" b="1" i="1" dirty="0">
                <a:solidFill>
                  <a:schemeClr val="accent3">
                    <a:lumMod val="50000"/>
                  </a:schemeClr>
                </a:solidFill>
              </a:rPr>
              <a:t>des formations en présentiel/</a:t>
            </a:r>
            <a:r>
              <a:rPr lang="fr-FR" sz="1000" b="1" i="1" dirty="0" err="1">
                <a:solidFill>
                  <a:schemeClr val="accent3">
                    <a:lumMod val="50000"/>
                  </a:schemeClr>
                </a:solidFill>
              </a:rPr>
              <a:t>distanciel</a:t>
            </a:r>
            <a:r>
              <a:rPr lang="fr-FR" sz="1000" b="1" i="1" dirty="0">
                <a:solidFill>
                  <a:schemeClr val="accent3">
                    <a:lumMod val="50000"/>
                  </a:schemeClr>
                </a:solidFill>
              </a:rPr>
              <a:t> comme il y a eu cette année. Très denses (trop ?), complètes et accessibles</a:t>
            </a:r>
            <a:r>
              <a:rPr lang="fr-FR" sz="1000" b="1" i="1" dirty="0" smtClean="0">
                <a:solidFill>
                  <a:schemeClr val="accent3">
                    <a:lumMod val="50000"/>
                  </a:schemeClr>
                </a:solidFill>
              </a:rPr>
              <a:t>. » </a:t>
            </a:r>
          </a:p>
          <a:p>
            <a:pPr indent="358775" algn="just"/>
            <a:r>
              <a:rPr lang="fr-FR" sz="1000" dirty="0">
                <a:sym typeface="Wingdings" panose="05000000000000000000" pitchFamily="2" charset="2"/>
              </a:rPr>
              <a:t></a:t>
            </a:r>
            <a:r>
              <a:rPr lang="fr-FR" sz="1000" dirty="0"/>
              <a:t>Le Centre de Gestion n’organise pas de formation dont il n’a pas la compétence, seul le CNFPT a cette compétence.</a:t>
            </a:r>
            <a:r>
              <a:rPr lang="fr-FR" sz="1000" i="1" dirty="0"/>
              <a:t>	</a:t>
            </a:r>
          </a:p>
          <a:p>
            <a:pPr algn="just"/>
            <a:endParaRPr lang="fr-FR" sz="1000" b="1" i="1" dirty="0" smtClean="0">
              <a:solidFill>
                <a:schemeClr val="accent3">
                  <a:lumMod val="50000"/>
                </a:schemeClr>
              </a:solidFill>
            </a:endParaRPr>
          </a:p>
          <a:p>
            <a:pPr algn="just"/>
            <a:r>
              <a:rPr lang="fr-FR" sz="1000" b="1" i="1" dirty="0" smtClean="0">
                <a:solidFill>
                  <a:schemeClr val="accent3">
                    <a:lumMod val="50000"/>
                  </a:schemeClr>
                </a:solidFill>
              </a:rPr>
              <a:t>« Renforcer </a:t>
            </a:r>
            <a:r>
              <a:rPr lang="fr-FR" sz="1000" b="1" i="1" dirty="0">
                <a:solidFill>
                  <a:schemeClr val="accent3">
                    <a:lumMod val="50000"/>
                  </a:schemeClr>
                </a:solidFill>
              </a:rPr>
              <a:t>une mission de conciliation entre élus et agents en intervenant périodiquement dans les collectivités</a:t>
            </a:r>
            <a:r>
              <a:rPr lang="fr-FR" sz="1000" b="1" i="1" dirty="0" smtClean="0">
                <a:solidFill>
                  <a:schemeClr val="accent3">
                    <a:lumMod val="50000"/>
                  </a:schemeClr>
                </a:solidFill>
              </a:rPr>
              <a:t>. »</a:t>
            </a:r>
            <a:endParaRPr lang="fr-FR" sz="1000" b="1" i="1" dirty="0">
              <a:solidFill>
                <a:schemeClr val="accent3">
                  <a:lumMod val="50000"/>
                </a:schemeClr>
              </a:solidFill>
            </a:endParaRPr>
          </a:p>
          <a:p>
            <a:pPr indent="358775" algn="just"/>
            <a:r>
              <a:rPr lang="fr-FR" sz="1000" dirty="0">
                <a:sym typeface="Wingdings" panose="05000000000000000000" pitchFamily="2" charset="2"/>
              </a:rPr>
              <a:t></a:t>
            </a:r>
            <a:r>
              <a:rPr lang="fr-FR" sz="1000" dirty="0"/>
              <a:t> Cette mission existe, n’hésitez pas à vous rapprocher de nos services afin d’en connaître la procédure.</a:t>
            </a:r>
          </a:p>
          <a:p>
            <a:pPr algn="just"/>
            <a:r>
              <a:rPr lang="fr-FR" sz="1000" dirty="0"/>
              <a:t>		</a:t>
            </a:r>
          </a:p>
        </p:txBody>
      </p:sp>
    </p:spTree>
    <p:extLst>
      <p:ext uri="{BB962C8B-B14F-4D97-AF65-F5344CB8AC3E}">
        <p14:creationId xmlns:p14="http://schemas.microsoft.com/office/powerpoint/2010/main" val="1597344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9283" y="94002"/>
            <a:ext cx="11442818" cy="6278642"/>
          </a:xfrm>
          <a:prstGeom prst="rect">
            <a:avLst/>
          </a:prstGeom>
        </p:spPr>
        <p:txBody>
          <a:bodyPr wrap="square">
            <a:spAutoFit/>
          </a:bodyPr>
          <a:lstStyle/>
          <a:p>
            <a:r>
              <a:rPr lang="fr-FR" sz="1700" b="1" dirty="0">
                <a:solidFill>
                  <a:schemeClr val="accent3">
                    <a:lumMod val="50000"/>
                  </a:schemeClr>
                </a:solidFill>
              </a:rPr>
              <a:t>VOS OBSERVATIONS / </a:t>
            </a:r>
            <a:r>
              <a:rPr lang="fr-FR" sz="1700" b="1" dirty="0"/>
              <a:t>NOS </a:t>
            </a:r>
            <a:r>
              <a:rPr lang="fr-FR" sz="1700" b="1" dirty="0" smtClean="0"/>
              <a:t>RÉPONSES </a:t>
            </a:r>
            <a:r>
              <a:rPr lang="fr-FR" sz="1700" b="1" dirty="0"/>
              <a:t>(suite)</a:t>
            </a:r>
          </a:p>
          <a:p>
            <a:endParaRPr lang="fr-FR" sz="1700" b="1" dirty="0"/>
          </a:p>
          <a:p>
            <a:endParaRPr lang="fr-FR" sz="800" b="1" dirty="0" smtClean="0">
              <a:solidFill>
                <a:schemeClr val="bg1"/>
              </a:solidFill>
            </a:endParaRPr>
          </a:p>
          <a:p>
            <a:endParaRPr lang="fr-FR" sz="800" b="1" dirty="0">
              <a:solidFill>
                <a:schemeClr val="bg1"/>
              </a:solidFill>
            </a:endParaRPr>
          </a:p>
          <a:p>
            <a:pPr algn="just"/>
            <a:r>
              <a:rPr lang="fr-FR" sz="1100" b="1" u="sng" dirty="0" smtClean="0"/>
              <a:t>CONSEILS </a:t>
            </a:r>
            <a:r>
              <a:rPr lang="fr-FR" sz="1100" b="1" u="sng" dirty="0"/>
              <a:t>STATUTAIRES / GRH </a:t>
            </a:r>
            <a:r>
              <a:rPr lang="fr-FR" sz="1100" b="1" dirty="0" smtClean="0"/>
              <a:t>:</a:t>
            </a:r>
          </a:p>
          <a:p>
            <a:pPr algn="just"/>
            <a:endParaRPr lang="fr-FR" sz="1100" b="1" dirty="0"/>
          </a:p>
          <a:p>
            <a:pPr algn="just"/>
            <a:r>
              <a:rPr lang="fr-FR" sz="1000" b="1" dirty="0" smtClean="0">
                <a:solidFill>
                  <a:schemeClr val="accent3">
                    <a:lumMod val="50000"/>
                  </a:schemeClr>
                </a:solidFill>
              </a:rPr>
              <a:t>«</a:t>
            </a:r>
            <a:r>
              <a:rPr lang="fr-FR" sz="1000" b="1" i="1" dirty="0" smtClean="0">
                <a:solidFill>
                  <a:schemeClr val="accent3">
                    <a:lumMod val="50000"/>
                  </a:schemeClr>
                </a:solidFill>
              </a:rPr>
              <a:t> Nous </a:t>
            </a:r>
            <a:r>
              <a:rPr lang="fr-FR" sz="1000" b="1" i="1" dirty="0">
                <a:solidFill>
                  <a:schemeClr val="accent3">
                    <a:lumMod val="50000"/>
                  </a:schemeClr>
                </a:solidFill>
              </a:rPr>
              <a:t>devons souvent nous débrouiller seuls. Selon l'interlocuteur les infos peuvent différer. Les réponses aux questions formulées par mail sont souvent effectuées par téléphone. Nous aimerions avoir une réponse écrite pour un meilleur suivi de nos dossiers</a:t>
            </a:r>
            <a:r>
              <a:rPr lang="fr-FR" sz="1000" b="1" i="1" dirty="0" smtClean="0">
                <a:solidFill>
                  <a:schemeClr val="accent3">
                    <a:lumMod val="50000"/>
                  </a:schemeClr>
                </a:solidFill>
              </a:rPr>
              <a:t>. » </a:t>
            </a:r>
            <a:r>
              <a:rPr lang="fr-FR" sz="1000" i="1" dirty="0"/>
              <a:t>		</a:t>
            </a:r>
          </a:p>
          <a:p>
            <a:pPr indent="358775" algn="just"/>
            <a:r>
              <a:rPr lang="fr-FR" sz="1000" dirty="0">
                <a:sym typeface="Wingdings" panose="05000000000000000000" pitchFamily="2" charset="2"/>
              </a:rPr>
              <a:t></a:t>
            </a:r>
            <a:r>
              <a:rPr lang="fr-FR" sz="1000" dirty="0"/>
              <a:t>Le service statutaire répond uniquement par mail lorsque la question lui est posée par mail. Par ailleurs, nous fournissons également une réponse écrite si notre interlocuteur le demande par téléphone.</a:t>
            </a:r>
          </a:p>
          <a:p>
            <a:pPr algn="just"/>
            <a:endParaRPr lang="fr-FR" sz="1000" i="1" dirty="0"/>
          </a:p>
          <a:p>
            <a:pPr algn="just"/>
            <a:r>
              <a:rPr lang="fr-FR" sz="1000" b="1" i="1" dirty="0" smtClean="0">
                <a:solidFill>
                  <a:schemeClr val="accent3">
                    <a:lumMod val="50000"/>
                  </a:schemeClr>
                </a:solidFill>
              </a:rPr>
              <a:t>« Peut-être </a:t>
            </a:r>
            <a:r>
              <a:rPr lang="fr-FR" sz="1000" b="1" i="1" dirty="0">
                <a:solidFill>
                  <a:schemeClr val="accent3">
                    <a:lumMod val="50000"/>
                  </a:schemeClr>
                </a:solidFill>
              </a:rPr>
              <a:t>le dépôt des dossiers de (CAP/CT/CHSCT) sur une plateforme plutôt que par mail</a:t>
            </a:r>
            <a:r>
              <a:rPr lang="fr-FR" sz="1000" b="1" i="1" dirty="0" smtClean="0">
                <a:solidFill>
                  <a:schemeClr val="accent3">
                    <a:lumMod val="50000"/>
                  </a:schemeClr>
                </a:solidFill>
              </a:rPr>
              <a:t>. »</a:t>
            </a:r>
            <a:r>
              <a:rPr lang="fr-FR" sz="1000" b="1" i="1" dirty="0">
                <a:solidFill>
                  <a:schemeClr val="accent3">
                    <a:lumMod val="50000"/>
                  </a:schemeClr>
                </a:solidFill>
              </a:rPr>
              <a:t>	</a:t>
            </a:r>
            <a:endParaRPr lang="fr-FR" sz="1000" b="1" i="1" dirty="0" smtClean="0">
              <a:solidFill>
                <a:schemeClr val="accent3">
                  <a:lumMod val="50000"/>
                </a:schemeClr>
              </a:solidFill>
            </a:endParaRPr>
          </a:p>
          <a:p>
            <a:pPr indent="358775" algn="just"/>
            <a:r>
              <a:rPr lang="fr-FR" sz="1000" dirty="0">
                <a:sym typeface="Wingdings" panose="05000000000000000000" pitchFamily="2" charset="2"/>
              </a:rPr>
              <a:t></a:t>
            </a:r>
            <a:r>
              <a:rPr lang="fr-FR" sz="1000" dirty="0"/>
              <a:t>Soucieux de faire évoluer ces pratiques, le CDG 30 étudie la faisabilité de cette solution ainsi que sa mise en œuvre.</a:t>
            </a:r>
          </a:p>
          <a:p>
            <a:pPr algn="just"/>
            <a:endParaRPr lang="fr-FR" sz="1000" i="1" dirty="0"/>
          </a:p>
          <a:p>
            <a:pPr algn="just"/>
            <a:r>
              <a:rPr lang="fr-FR" sz="1000" b="1" i="1" dirty="0" smtClean="0">
                <a:solidFill>
                  <a:schemeClr val="accent3">
                    <a:lumMod val="50000"/>
                  </a:schemeClr>
                </a:solidFill>
              </a:rPr>
              <a:t>« Un </a:t>
            </a:r>
            <a:r>
              <a:rPr lang="fr-FR" sz="1000" b="1" i="1" dirty="0">
                <a:solidFill>
                  <a:schemeClr val="accent3">
                    <a:lumMod val="50000"/>
                  </a:schemeClr>
                </a:solidFill>
              </a:rPr>
              <a:t>"catalogue" de modèles d'actes plus facile à utiliser (recherche par critère</a:t>
            </a:r>
            <a:r>
              <a:rPr lang="fr-FR" sz="1000" b="1" i="1" dirty="0" smtClean="0">
                <a:solidFill>
                  <a:schemeClr val="accent3">
                    <a:lumMod val="50000"/>
                  </a:schemeClr>
                </a:solidFill>
              </a:rPr>
              <a:t>...) »</a:t>
            </a:r>
          </a:p>
          <a:p>
            <a:pPr indent="358775" algn="just"/>
            <a:r>
              <a:rPr lang="fr-FR" sz="1000" dirty="0">
                <a:sym typeface="Wingdings" panose="05000000000000000000" pitchFamily="2" charset="2"/>
              </a:rPr>
              <a:t></a:t>
            </a:r>
            <a:r>
              <a:rPr lang="fr-FR" sz="1000" dirty="0"/>
              <a:t>Nous prenons acte de votre remarque et tenterons d’y répondre. Par ailleurs, vous disposez d’une recherche par mot clé sur le site. </a:t>
            </a:r>
          </a:p>
          <a:p>
            <a:pPr algn="just"/>
            <a:r>
              <a:rPr lang="fr-FR" sz="1000" i="1" dirty="0"/>
              <a:t>		</a:t>
            </a:r>
          </a:p>
          <a:p>
            <a:pPr algn="just"/>
            <a:r>
              <a:rPr lang="fr-FR" sz="1000" b="1" i="1" dirty="0" smtClean="0">
                <a:solidFill>
                  <a:schemeClr val="accent3">
                    <a:lumMod val="50000"/>
                  </a:schemeClr>
                </a:solidFill>
              </a:rPr>
              <a:t>« Concernant </a:t>
            </a:r>
            <a:r>
              <a:rPr lang="fr-FR" sz="1000" b="1" i="1" dirty="0">
                <a:solidFill>
                  <a:schemeClr val="accent3">
                    <a:lumMod val="50000"/>
                  </a:schemeClr>
                </a:solidFill>
              </a:rPr>
              <a:t>les modèles proposés par le CDG, mettre une date de dernière mise à jour</a:t>
            </a:r>
            <a:r>
              <a:rPr lang="fr-FR" sz="1000" b="1" i="1" dirty="0" smtClean="0">
                <a:solidFill>
                  <a:schemeClr val="accent3">
                    <a:lumMod val="50000"/>
                  </a:schemeClr>
                </a:solidFill>
              </a:rPr>
              <a:t>. »</a:t>
            </a:r>
            <a:r>
              <a:rPr lang="fr-FR" sz="1000" i="1" dirty="0"/>
              <a:t>		</a:t>
            </a:r>
          </a:p>
          <a:p>
            <a:pPr indent="358775" algn="just"/>
            <a:r>
              <a:rPr lang="fr-FR" sz="1000" dirty="0">
                <a:sym typeface="Wingdings" panose="05000000000000000000" pitchFamily="2" charset="2"/>
              </a:rPr>
              <a:t></a:t>
            </a:r>
            <a:r>
              <a:rPr lang="fr-FR" sz="1000" dirty="0"/>
              <a:t>Votre remarque est pertinente, nous mettrons cela très prochainement en œuvre.</a:t>
            </a:r>
          </a:p>
          <a:p>
            <a:pPr indent="358775" algn="just"/>
            <a:endParaRPr lang="fr-FR" sz="1000" i="1" dirty="0" smtClean="0"/>
          </a:p>
          <a:p>
            <a:pPr algn="just"/>
            <a:r>
              <a:rPr lang="fr-FR" sz="1000" b="1" i="1" dirty="0" smtClean="0">
                <a:solidFill>
                  <a:schemeClr val="accent3">
                    <a:lumMod val="50000"/>
                  </a:schemeClr>
                </a:solidFill>
              </a:rPr>
              <a:t>« Dans </a:t>
            </a:r>
            <a:r>
              <a:rPr lang="fr-FR" sz="1000" b="1" i="1" dirty="0">
                <a:solidFill>
                  <a:schemeClr val="accent3">
                    <a:lumMod val="50000"/>
                  </a:schemeClr>
                </a:solidFill>
              </a:rPr>
              <a:t>un soucis de respect des normes juridiques, il serait essentiel de mettre systématiquement à jour les modèles de documents lors de réforme. En sus, il serait appréciable de disposer des arrêtés d'avancement d'échelon et autres en temps et en heure</a:t>
            </a:r>
            <a:r>
              <a:rPr lang="fr-FR" sz="1000" b="1" i="1" dirty="0" smtClean="0">
                <a:solidFill>
                  <a:schemeClr val="accent3">
                    <a:lumMod val="50000"/>
                  </a:schemeClr>
                </a:solidFill>
              </a:rPr>
              <a:t>. »</a:t>
            </a:r>
            <a:r>
              <a:rPr lang="fr-FR" sz="1000" b="1" i="1" dirty="0">
                <a:solidFill>
                  <a:schemeClr val="accent3">
                    <a:lumMod val="50000"/>
                  </a:schemeClr>
                </a:solidFill>
              </a:rPr>
              <a:t>	</a:t>
            </a:r>
            <a:r>
              <a:rPr lang="fr-FR" sz="1000" i="1" dirty="0"/>
              <a:t>	</a:t>
            </a:r>
          </a:p>
          <a:p>
            <a:pPr indent="358775" algn="just"/>
            <a:r>
              <a:rPr lang="fr-FR" sz="1000" dirty="0">
                <a:sym typeface="Wingdings" panose="05000000000000000000" pitchFamily="2" charset="2"/>
              </a:rPr>
              <a:t></a:t>
            </a:r>
            <a:r>
              <a:rPr lang="fr-FR" sz="1000" dirty="0"/>
              <a:t>L’année 2022 a été particulièrement chargée pour le service carrière, qui a dû se former et s’adapter à un nouveau logiciel RH et aussi gérer concomitamment la réforme de la catégorie C survenue pendant les fêtes de fin d’année. Aussi, en ce début d’année 2022, les gestionnaires carrières ont analysé, interprété cette réforme pour mettre à votre disposition un guide. Les avancements d’échelon n’ont pu être générés qu’après la mise à jour par notre éditeur de logiciel des carrières de l’ensemble des agents concernés par la réforme. </a:t>
            </a:r>
          </a:p>
          <a:p>
            <a:pPr indent="358775" algn="just"/>
            <a:r>
              <a:rPr lang="fr-FR" sz="1000" dirty="0"/>
              <a:t>Nous essayons d’avoir la meilleure réactivité afin de répondre à vos attentes.</a:t>
            </a:r>
          </a:p>
          <a:p>
            <a:pPr algn="just"/>
            <a:endParaRPr lang="fr-FR" sz="1000" i="1" dirty="0"/>
          </a:p>
          <a:p>
            <a:pPr algn="just"/>
            <a:r>
              <a:rPr lang="fr-FR" sz="1000" b="1" i="1" dirty="0" smtClean="0">
                <a:solidFill>
                  <a:schemeClr val="accent3">
                    <a:lumMod val="50000"/>
                  </a:schemeClr>
                </a:solidFill>
              </a:rPr>
              <a:t>« Le </a:t>
            </a:r>
            <a:r>
              <a:rPr lang="fr-FR" sz="1000" b="1" i="1" dirty="0">
                <a:solidFill>
                  <a:schemeClr val="accent3">
                    <a:lumMod val="50000"/>
                  </a:schemeClr>
                </a:solidFill>
              </a:rPr>
              <a:t>nouveau logiciel de la gestion des carrières a entraîné des erreurs. La gestion semble plus lourde et plus complexe qu'auparavant</a:t>
            </a:r>
            <a:r>
              <a:rPr lang="fr-FR" sz="1000" b="1" i="1" dirty="0" smtClean="0">
                <a:solidFill>
                  <a:schemeClr val="accent3">
                    <a:lumMod val="50000"/>
                  </a:schemeClr>
                </a:solidFill>
              </a:rPr>
              <a:t>. »</a:t>
            </a:r>
            <a:r>
              <a:rPr lang="fr-FR" sz="1000" b="1" i="1" dirty="0">
                <a:solidFill>
                  <a:schemeClr val="accent3">
                    <a:lumMod val="50000"/>
                  </a:schemeClr>
                </a:solidFill>
              </a:rPr>
              <a:t> </a:t>
            </a:r>
            <a:endParaRPr lang="fr-FR" sz="1000" b="1" i="1" dirty="0" smtClean="0">
              <a:solidFill>
                <a:schemeClr val="accent3">
                  <a:lumMod val="50000"/>
                </a:schemeClr>
              </a:solidFill>
            </a:endParaRPr>
          </a:p>
          <a:p>
            <a:pPr algn="just"/>
            <a:r>
              <a:rPr lang="fr-FR" sz="1000" b="1" i="1" dirty="0" smtClean="0">
                <a:solidFill>
                  <a:schemeClr val="accent3">
                    <a:lumMod val="50000"/>
                  </a:schemeClr>
                </a:solidFill>
              </a:rPr>
              <a:t>«</a:t>
            </a:r>
            <a:r>
              <a:rPr lang="fr-FR" sz="1000" b="1" i="1" dirty="0">
                <a:solidFill>
                  <a:schemeClr val="accent3">
                    <a:lumMod val="50000"/>
                  </a:schemeClr>
                </a:solidFill>
              </a:rPr>
              <a:t> Le changement du logiciel de carrière n'est pas convainquant. »</a:t>
            </a:r>
            <a:r>
              <a:rPr lang="fr-FR" sz="1000" i="1" dirty="0"/>
              <a:t>		</a:t>
            </a:r>
          </a:p>
          <a:p>
            <a:pPr indent="358775" algn="just"/>
            <a:r>
              <a:rPr lang="fr-FR" sz="1000" dirty="0">
                <a:sym typeface="Wingdings" panose="05000000000000000000" pitchFamily="2" charset="2"/>
              </a:rPr>
              <a:t></a:t>
            </a:r>
            <a:r>
              <a:rPr lang="fr-FR" sz="1000" dirty="0"/>
              <a:t>Conscient de la problématique pour les collectivités de ne pas avoir accès au Web carrière au début de l’année 2022, l’ensemble des gestionnaires carrières du CDG30 se sont tenus à disposition des secrétaires de mairie et gestionnaires RH pour générer manuellement les arrêtés ainsi que les tableaux de propositions d’avancement de grade.</a:t>
            </a:r>
          </a:p>
          <a:p>
            <a:pPr algn="just"/>
            <a:endParaRPr lang="fr-FR" sz="1000" i="1" dirty="0" smtClean="0"/>
          </a:p>
          <a:p>
            <a:pPr algn="just"/>
            <a:r>
              <a:rPr lang="fr-FR" sz="1000" b="1" i="1" dirty="0" smtClean="0">
                <a:solidFill>
                  <a:schemeClr val="accent3">
                    <a:lumMod val="50000"/>
                  </a:schemeClr>
                </a:solidFill>
              </a:rPr>
              <a:t>« Pour </a:t>
            </a:r>
            <a:r>
              <a:rPr lang="fr-FR" sz="1000" b="1" i="1" dirty="0">
                <a:solidFill>
                  <a:schemeClr val="accent3">
                    <a:lumMod val="50000"/>
                  </a:schemeClr>
                </a:solidFill>
              </a:rPr>
              <a:t>les secrétaires de mairie, la possibilité de trouver des modèles d'actes règlementaires et de délibérations/décisions selon des thèmes</a:t>
            </a:r>
            <a:r>
              <a:rPr lang="fr-FR" sz="1000" b="1" i="1" dirty="0" smtClean="0">
                <a:solidFill>
                  <a:schemeClr val="accent3">
                    <a:lumMod val="50000"/>
                  </a:schemeClr>
                </a:solidFill>
              </a:rPr>
              <a:t>. »</a:t>
            </a:r>
            <a:r>
              <a:rPr lang="fr-FR" sz="1000" b="1" i="1" dirty="0">
                <a:solidFill>
                  <a:schemeClr val="accent3">
                    <a:lumMod val="50000"/>
                  </a:schemeClr>
                </a:solidFill>
              </a:rPr>
              <a:t>	</a:t>
            </a:r>
            <a:r>
              <a:rPr lang="fr-FR" sz="1000" i="1" dirty="0"/>
              <a:t>		</a:t>
            </a:r>
          </a:p>
          <a:p>
            <a:pPr indent="358775" algn="just"/>
            <a:r>
              <a:rPr lang="fr-FR" sz="1000" dirty="0">
                <a:sym typeface="Wingdings" panose="05000000000000000000" pitchFamily="2" charset="2"/>
              </a:rPr>
              <a:t></a:t>
            </a:r>
            <a:r>
              <a:rPr lang="fr-FR" sz="1000" dirty="0"/>
              <a:t>Nous prenons acte de votre remarque et tenterons d’y répondre. Par ailleurs, vous disposez d’une recherche par mot clé sur le site.</a:t>
            </a:r>
          </a:p>
          <a:p>
            <a:pPr algn="just"/>
            <a:endParaRPr lang="fr-FR" sz="1000" i="1" dirty="0" smtClean="0"/>
          </a:p>
          <a:p>
            <a:pPr algn="just"/>
            <a:r>
              <a:rPr lang="fr-FR" sz="1000" i="1" dirty="0"/>
              <a:t>	</a:t>
            </a:r>
          </a:p>
          <a:p>
            <a:pPr algn="just"/>
            <a:endParaRPr lang="fr-FR" sz="1000" dirty="0"/>
          </a:p>
          <a:p>
            <a:pPr algn="just"/>
            <a:endParaRPr lang="fr-FR" sz="1000" dirty="0"/>
          </a:p>
        </p:txBody>
      </p:sp>
    </p:spTree>
    <p:extLst>
      <p:ext uri="{BB962C8B-B14F-4D97-AF65-F5344CB8AC3E}">
        <p14:creationId xmlns:p14="http://schemas.microsoft.com/office/powerpoint/2010/main" val="2690327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9283" y="94002"/>
            <a:ext cx="11442818" cy="6586418"/>
          </a:xfrm>
          <a:prstGeom prst="rect">
            <a:avLst/>
          </a:prstGeom>
        </p:spPr>
        <p:txBody>
          <a:bodyPr wrap="square">
            <a:spAutoFit/>
          </a:bodyPr>
          <a:lstStyle/>
          <a:p>
            <a:r>
              <a:rPr lang="fr-FR" sz="1700" b="1" dirty="0">
                <a:solidFill>
                  <a:schemeClr val="accent3">
                    <a:lumMod val="50000"/>
                  </a:schemeClr>
                </a:solidFill>
              </a:rPr>
              <a:t>VOS OBSERVATIONS / </a:t>
            </a:r>
            <a:r>
              <a:rPr lang="fr-FR" sz="1700" b="1" dirty="0"/>
              <a:t>NOS </a:t>
            </a:r>
            <a:r>
              <a:rPr lang="fr-FR" sz="1700" b="1" dirty="0" smtClean="0"/>
              <a:t>RÉPONSES </a:t>
            </a:r>
            <a:r>
              <a:rPr lang="fr-FR" sz="1700" b="1" dirty="0" smtClean="0"/>
              <a:t>(suite)</a:t>
            </a:r>
            <a:endParaRPr lang="fr-FR" sz="1700" b="1" dirty="0"/>
          </a:p>
          <a:p>
            <a:endParaRPr lang="fr-FR" sz="800" b="1" dirty="0">
              <a:solidFill>
                <a:schemeClr val="bg1"/>
              </a:solidFill>
            </a:endParaRPr>
          </a:p>
          <a:p>
            <a:pPr algn="just"/>
            <a:r>
              <a:rPr lang="fr-FR" sz="1100" b="1" u="sng" dirty="0" smtClean="0"/>
              <a:t>EMPLOI  </a:t>
            </a:r>
            <a:r>
              <a:rPr lang="fr-FR" sz="1100" b="1" u="sng" dirty="0"/>
              <a:t>/ CONCOURS </a:t>
            </a:r>
            <a:r>
              <a:rPr lang="fr-FR" sz="1100" b="1" dirty="0"/>
              <a:t>: </a:t>
            </a:r>
            <a:endParaRPr lang="fr-FR" sz="1100" b="1" dirty="0" smtClean="0"/>
          </a:p>
          <a:p>
            <a:pPr algn="just"/>
            <a:endParaRPr lang="fr-FR" sz="1000" b="1" dirty="0"/>
          </a:p>
          <a:p>
            <a:pPr algn="just"/>
            <a:r>
              <a:rPr lang="fr-FR" sz="1000" b="1" i="1" dirty="0" smtClean="0">
                <a:solidFill>
                  <a:schemeClr val="accent3">
                    <a:lumMod val="50000"/>
                  </a:schemeClr>
                </a:solidFill>
              </a:rPr>
              <a:t>« Développement </a:t>
            </a:r>
            <a:r>
              <a:rPr lang="fr-FR" sz="1000" b="1" i="1" dirty="0">
                <a:solidFill>
                  <a:schemeClr val="accent3">
                    <a:lumMod val="50000"/>
                  </a:schemeClr>
                </a:solidFill>
              </a:rPr>
              <a:t>de la partie « Emploi" avec une aide au recrutement plus poussée et la mise à disposition d'un vivier de candidats</a:t>
            </a:r>
            <a:r>
              <a:rPr lang="fr-FR" sz="1000" b="1" i="1" dirty="0" smtClean="0">
                <a:solidFill>
                  <a:schemeClr val="accent3">
                    <a:lumMod val="50000"/>
                  </a:schemeClr>
                </a:solidFill>
              </a:rPr>
              <a:t>. »</a:t>
            </a:r>
            <a:endParaRPr lang="fr-FR" sz="1000" b="1" i="1" dirty="0">
              <a:solidFill>
                <a:schemeClr val="accent3">
                  <a:lumMod val="50000"/>
                </a:schemeClr>
              </a:solidFill>
            </a:endParaRPr>
          </a:p>
          <a:p>
            <a:pPr indent="358775" algn="just"/>
            <a:r>
              <a:rPr lang="fr-FR" sz="1000" dirty="0">
                <a:sym typeface="Wingdings" panose="05000000000000000000" pitchFamily="2" charset="2"/>
              </a:rPr>
              <a:t></a:t>
            </a:r>
            <a:r>
              <a:rPr lang="fr-FR" sz="1000" dirty="0"/>
              <a:t>Le marché de l’emploi est en forte évolution. Le service emploi propose d’accompagner sur la recherche et la communication des profils et sur la gestion administrative des remplacements. Le développement de l’aide à la GPEEC, des partenariats et l’évolution des missions du service d’assistance temporaire sont actuellement en cours / à l’étude. Pour toute demande, il est recommandé de joindre le service par </a:t>
            </a:r>
            <a:r>
              <a:rPr lang="fr-FR" sz="1000" dirty="0" smtClean="0"/>
              <a:t>mail : emploi@cdg30.fr.</a:t>
            </a:r>
            <a:endParaRPr lang="fr-FR" sz="1000" u="sng" dirty="0" smtClean="0"/>
          </a:p>
          <a:p>
            <a:pPr algn="just"/>
            <a:endParaRPr lang="fr-FR" sz="1000" i="1" dirty="0" smtClean="0"/>
          </a:p>
          <a:p>
            <a:pPr algn="just"/>
            <a:r>
              <a:rPr lang="fr-FR" sz="1000" b="1" i="1" dirty="0" smtClean="0">
                <a:solidFill>
                  <a:schemeClr val="accent3">
                    <a:lumMod val="50000"/>
                  </a:schemeClr>
                </a:solidFill>
              </a:rPr>
              <a:t>« Faire </a:t>
            </a:r>
            <a:r>
              <a:rPr lang="fr-FR" sz="1000" b="1" i="1" dirty="0">
                <a:solidFill>
                  <a:schemeClr val="accent3">
                    <a:lumMod val="50000"/>
                  </a:schemeClr>
                </a:solidFill>
              </a:rPr>
              <a:t>évoluer le service d'emploi temporaire pour pallier les absences des agents</a:t>
            </a:r>
            <a:r>
              <a:rPr lang="fr-FR" sz="1000" b="1" i="1" dirty="0" smtClean="0">
                <a:solidFill>
                  <a:schemeClr val="accent3">
                    <a:lumMod val="50000"/>
                  </a:schemeClr>
                </a:solidFill>
              </a:rPr>
              <a:t>. »</a:t>
            </a:r>
          </a:p>
          <a:p>
            <a:pPr indent="358775" algn="just"/>
            <a:r>
              <a:rPr lang="fr-FR" sz="1000" dirty="0">
                <a:sym typeface="Wingdings" panose="05000000000000000000" pitchFamily="2" charset="2"/>
              </a:rPr>
              <a:t></a:t>
            </a:r>
            <a:r>
              <a:rPr lang="fr-FR" sz="1000" dirty="0"/>
              <a:t>Le marché de l’emploi est en forte évolution. Le service emploi du CDG propose d’accompagner sur la recherche et la communication des profils et sur la gestion administrative des remplacements. Le développement de l’aide à la GPEEC, des partenariats et l’évolution des missions du service d’assistance temporaire sont actuellement en cours / à l’étude. Pour toute demande, il est recommandé de joindre le service par </a:t>
            </a:r>
            <a:r>
              <a:rPr lang="fr-FR" sz="1000" dirty="0" smtClean="0"/>
              <a:t>mail : emploi@cdg30.fr.</a:t>
            </a:r>
            <a:endParaRPr lang="fr-FR" sz="1000" dirty="0"/>
          </a:p>
          <a:p>
            <a:pPr algn="just"/>
            <a:r>
              <a:rPr lang="fr-FR" sz="1000" i="1" dirty="0"/>
              <a:t>	</a:t>
            </a:r>
          </a:p>
          <a:p>
            <a:pPr algn="just"/>
            <a:r>
              <a:rPr lang="fr-FR" sz="1000" b="1" i="1" dirty="0" smtClean="0">
                <a:solidFill>
                  <a:schemeClr val="accent3">
                    <a:lumMod val="50000"/>
                  </a:schemeClr>
                </a:solidFill>
              </a:rPr>
              <a:t>« Concernant </a:t>
            </a:r>
            <a:r>
              <a:rPr lang="fr-FR" sz="1000" b="1" i="1" dirty="0">
                <a:solidFill>
                  <a:schemeClr val="accent3">
                    <a:lumMod val="50000"/>
                  </a:schemeClr>
                </a:solidFill>
              </a:rPr>
              <a:t>le service « Remplacement », ma commune n’est pas en difficulté, mais une commune voisine l’est. Le service de remplacement n’a pas réussi à trouver un agent acceptant de venir dans notre secteur "reculé". Il ne suffit pas de fournir des CV, mais avoir une brigade de remplacement par secteur ou d’agents acceptant d’y aller</a:t>
            </a:r>
            <a:r>
              <a:rPr lang="fr-FR" sz="1000" b="1" i="1" dirty="0" smtClean="0">
                <a:solidFill>
                  <a:schemeClr val="accent3">
                    <a:lumMod val="50000"/>
                  </a:schemeClr>
                </a:solidFill>
              </a:rPr>
              <a:t>. </a:t>
            </a:r>
            <a:r>
              <a:rPr lang="fr-FR" sz="1000" b="1" i="1" dirty="0">
                <a:solidFill>
                  <a:schemeClr val="accent3">
                    <a:lumMod val="50000"/>
                  </a:schemeClr>
                </a:solidFill>
              </a:rPr>
              <a:t>Si le service de remplacement ne peut fournir que des agents pour "la plaine", c’est bien dommage.</a:t>
            </a:r>
            <a:r>
              <a:rPr lang="fr-FR" sz="1000" b="1" i="1" dirty="0" smtClean="0">
                <a:solidFill>
                  <a:schemeClr val="accent3">
                    <a:lumMod val="50000"/>
                  </a:schemeClr>
                </a:solidFill>
              </a:rPr>
              <a:t> » </a:t>
            </a:r>
          </a:p>
          <a:p>
            <a:pPr indent="358775" algn="just"/>
            <a:r>
              <a:rPr lang="fr-FR" sz="1000" dirty="0">
                <a:sym typeface="Wingdings" panose="05000000000000000000" pitchFamily="2" charset="2"/>
              </a:rPr>
              <a:t></a:t>
            </a:r>
            <a:r>
              <a:rPr lang="fr-FR" sz="1000" dirty="0"/>
              <a:t>Le remplacement d’agents et notamment sur certains métiers est une vraie difficulté, non pas locale mais nationale à ce jour. La Fédération nationale des Centres de Gestion effectue un travail à ce sujet, mais le CDG30 réfléchit également à trouver des solutions afin de pallier aux difficultés locales liées aux remplacement.</a:t>
            </a:r>
          </a:p>
          <a:p>
            <a:pPr algn="just"/>
            <a:r>
              <a:rPr lang="fr-FR" sz="1000" i="1" dirty="0"/>
              <a:t>	</a:t>
            </a:r>
          </a:p>
          <a:p>
            <a:pPr algn="just"/>
            <a:r>
              <a:rPr lang="fr-FR" sz="1000" b="1" i="1" dirty="0">
                <a:solidFill>
                  <a:schemeClr val="accent3">
                    <a:lumMod val="50000"/>
                  </a:schemeClr>
                </a:solidFill>
              </a:rPr>
              <a:t>« Il est aussi fort dommage qu’il n’y ait pas eu de concours de la filière administrative catégorie C cette année. »</a:t>
            </a:r>
            <a:r>
              <a:rPr lang="fr-FR" sz="1000" i="1" dirty="0"/>
              <a:t>		</a:t>
            </a:r>
          </a:p>
          <a:p>
            <a:pPr indent="358775" algn="just"/>
            <a:r>
              <a:rPr lang="fr-FR" sz="1000" dirty="0">
                <a:sym typeface="Wingdings" panose="05000000000000000000" pitchFamily="2" charset="2"/>
              </a:rPr>
              <a:t></a:t>
            </a:r>
            <a:r>
              <a:rPr lang="fr-FR" sz="1000" dirty="0"/>
              <a:t>Chaque année le CDG30 procède au recensement des besoins des collectivités et établissements publics du Gard afin d’établir le calendrier prévisionnel des concours et examens professionnels. Ce recensement est extrêmement important car il permet de déterminer l’opportunité d’organiser ou non certains concours et examens, et de fixer le nombre de postes à ouvrir pour les concours</a:t>
            </a:r>
            <a:r>
              <a:rPr lang="fr-FR" sz="1000" dirty="0" smtClean="0"/>
              <a:t>. Il </a:t>
            </a:r>
            <a:r>
              <a:rPr lang="fr-FR" sz="1000" dirty="0"/>
              <a:t>est également tenu compte des lauréats encore inscrits sur la liste d’aptitude du même grade. Au regard des chiffres obtenus, qui doivent cependant être relativisés par rapport aux perspectives réelles de nomination, le concours de catégorie C de la filière administrative n’a pas été organisé.</a:t>
            </a:r>
          </a:p>
          <a:p>
            <a:pPr algn="just"/>
            <a:endParaRPr lang="fr-FR" sz="1000" i="1" dirty="0" smtClean="0"/>
          </a:p>
          <a:p>
            <a:pPr algn="just"/>
            <a:r>
              <a:rPr lang="fr-FR" sz="1000" b="1" i="1" dirty="0" smtClean="0">
                <a:solidFill>
                  <a:schemeClr val="accent3">
                    <a:lumMod val="50000"/>
                  </a:schemeClr>
                </a:solidFill>
              </a:rPr>
              <a:t>« Proposition </a:t>
            </a:r>
            <a:r>
              <a:rPr lang="fr-FR" sz="1000" b="1" i="1" dirty="0">
                <a:solidFill>
                  <a:schemeClr val="accent3">
                    <a:lumMod val="50000"/>
                  </a:schemeClr>
                </a:solidFill>
              </a:rPr>
              <a:t>de personnel de remplacement : pouvoir obtenir une liste de personnes susceptibles de remplacer les agents</a:t>
            </a:r>
            <a:r>
              <a:rPr lang="fr-FR" sz="1000" b="1" i="1" dirty="0" smtClean="0">
                <a:solidFill>
                  <a:schemeClr val="accent3">
                    <a:lumMod val="50000"/>
                  </a:schemeClr>
                </a:solidFill>
              </a:rPr>
              <a:t>. »</a:t>
            </a:r>
            <a:r>
              <a:rPr lang="fr-FR" sz="1000" b="1" i="1" dirty="0">
                <a:solidFill>
                  <a:schemeClr val="accent3">
                    <a:lumMod val="50000"/>
                  </a:schemeClr>
                </a:solidFill>
              </a:rPr>
              <a:t>	</a:t>
            </a:r>
          </a:p>
          <a:p>
            <a:pPr indent="358775" algn="just"/>
            <a:r>
              <a:rPr lang="fr-FR" sz="1000" dirty="0">
                <a:sym typeface="Wingdings" panose="05000000000000000000" pitchFamily="2" charset="2"/>
              </a:rPr>
              <a:t></a:t>
            </a:r>
            <a:r>
              <a:rPr lang="fr-FR" sz="1000" dirty="0"/>
              <a:t>Ce dispositif est en cours d’étude actuellement</a:t>
            </a:r>
            <a:r>
              <a:rPr lang="fr-FR" sz="1000" dirty="0" smtClean="0"/>
              <a:t>.</a:t>
            </a:r>
          </a:p>
          <a:p>
            <a:pPr algn="just"/>
            <a:endParaRPr lang="fr-FR" sz="1000" dirty="0" smtClean="0"/>
          </a:p>
          <a:p>
            <a:pPr algn="just"/>
            <a:endParaRPr lang="fr-FR" sz="1000" dirty="0"/>
          </a:p>
          <a:p>
            <a:pPr algn="just"/>
            <a:r>
              <a:rPr lang="fr-FR" sz="1100" b="1" u="sng" dirty="0"/>
              <a:t>PREVENTION / DIVERS RISQUES </a:t>
            </a:r>
            <a:r>
              <a:rPr lang="fr-FR" sz="1100" b="1" dirty="0" smtClean="0"/>
              <a:t>:</a:t>
            </a:r>
          </a:p>
          <a:p>
            <a:pPr algn="just"/>
            <a:endParaRPr lang="fr-FR" sz="1000" b="1" dirty="0"/>
          </a:p>
          <a:p>
            <a:pPr algn="just"/>
            <a:r>
              <a:rPr lang="fr-FR" sz="1000" b="1" i="1" dirty="0" smtClean="0">
                <a:solidFill>
                  <a:schemeClr val="accent3">
                    <a:lumMod val="50000"/>
                  </a:schemeClr>
                </a:solidFill>
              </a:rPr>
              <a:t>« La </a:t>
            </a:r>
            <a:r>
              <a:rPr lang="fr-FR" sz="1000" b="1" i="1" dirty="0">
                <a:solidFill>
                  <a:schemeClr val="accent3">
                    <a:lumMod val="50000"/>
                  </a:schemeClr>
                </a:solidFill>
              </a:rPr>
              <a:t>mission ACFI est dormante sûrement par manque de personnel</a:t>
            </a:r>
            <a:r>
              <a:rPr lang="fr-FR" sz="1000" b="1" i="1" dirty="0" smtClean="0">
                <a:solidFill>
                  <a:schemeClr val="accent3">
                    <a:lumMod val="50000"/>
                  </a:schemeClr>
                </a:solidFill>
              </a:rPr>
              <a:t>. »</a:t>
            </a:r>
          </a:p>
          <a:p>
            <a:pPr indent="358775" algn="just"/>
            <a:r>
              <a:rPr lang="fr-FR" sz="1000" dirty="0">
                <a:sym typeface="Wingdings" panose="05000000000000000000" pitchFamily="2" charset="2"/>
              </a:rPr>
              <a:t></a:t>
            </a:r>
            <a:r>
              <a:rPr lang="fr-FR" sz="1000" dirty="0"/>
              <a:t>Chaque collectivité adhérente dispose d’un ACFI en poste, nominativement désigné en annexe de la convention et dispose de ses coordonnées ainsi que de celles du service </a:t>
            </a:r>
            <a:r>
              <a:rPr lang="fr-FR" sz="1000" dirty="0" smtClean="0"/>
              <a:t>: prevention@cdg30.fr. </a:t>
            </a:r>
            <a:r>
              <a:rPr lang="fr-FR" sz="1000" dirty="0"/>
              <a:t>Pour toute demande, il est recommandé de joindre le service par mail. Vous pouvez aussi venir à notre rencontre et exposer vos préoccupations lors du colloque prévention organisé le 8 novembre 2022 et auquel les collectivités et leurs élus seront conviés.</a:t>
            </a:r>
          </a:p>
          <a:p>
            <a:pPr algn="just"/>
            <a:r>
              <a:rPr lang="fr-FR" sz="1000" i="1" dirty="0">
                <a:solidFill>
                  <a:schemeClr val="accent3">
                    <a:lumMod val="50000"/>
                  </a:schemeClr>
                </a:solidFill>
              </a:rPr>
              <a:t>	</a:t>
            </a:r>
          </a:p>
          <a:p>
            <a:pPr algn="just"/>
            <a:r>
              <a:rPr lang="fr-FR" sz="1000" b="1" i="1" dirty="0" smtClean="0">
                <a:solidFill>
                  <a:schemeClr val="accent3">
                    <a:lumMod val="50000"/>
                  </a:schemeClr>
                </a:solidFill>
              </a:rPr>
              <a:t>« Informations </a:t>
            </a:r>
            <a:r>
              <a:rPr lang="fr-FR" sz="1000" b="1" i="1" dirty="0">
                <a:solidFill>
                  <a:schemeClr val="accent3">
                    <a:lumMod val="50000"/>
                  </a:schemeClr>
                </a:solidFill>
              </a:rPr>
              <a:t>sur les RPS auprès des agents et des élus</a:t>
            </a:r>
            <a:r>
              <a:rPr lang="fr-FR" sz="1000" b="1" i="1" dirty="0" smtClean="0">
                <a:solidFill>
                  <a:schemeClr val="accent3">
                    <a:lumMod val="50000"/>
                  </a:schemeClr>
                </a:solidFill>
              </a:rPr>
              <a:t>. »</a:t>
            </a:r>
            <a:r>
              <a:rPr lang="fr-FR" sz="1000" b="1" i="1" dirty="0">
                <a:solidFill>
                  <a:schemeClr val="accent3">
                    <a:lumMod val="50000"/>
                  </a:schemeClr>
                </a:solidFill>
              </a:rPr>
              <a:t>	</a:t>
            </a:r>
          </a:p>
          <a:p>
            <a:pPr indent="358775" algn="just"/>
            <a:r>
              <a:rPr lang="fr-FR" sz="1000" dirty="0">
                <a:sym typeface="Wingdings" panose="05000000000000000000" pitchFamily="2" charset="2"/>
              </a:rPr>
              <a:t></a:t>
            </a:r>
            <a:r>
              <a:rPr lang="fr-FR" sz="1000" dirty="0"/>
              <a:t>Cette thématique sera traitée lors du colloque prévention organisé le 8 novembre 2022 et auquel les collectivités et leurs élus seront conviés. Vous pouvez aussi venir à notre rencontre et exposer vos préoccupations à cette occasion. Pour toute demande spécifique il est recommandé de joindre le service par </a:t>
            </a:r>
            <a:r>
              <a:rPr lang="fr-FR" sz="1000" dirty="0" smtClean="0"/>
              <a:t>mail : prevention@cdg30.fr.</a:t>
            </a:r>
            <a:endParaRPr lang="fr-FR" sz="1000" dirty="0"/>
          </a:p>
          <a:p>
            <a:pPr algn="just"/>
            <a:endParaRPr lang="fr-FR" sz="1000" dirty="0"/>
          </a:p>
        </p:txBody>
      </p:sp>
    </p:spTree>
    <p:extLst>
      <p:ext uri="{BB962C8B-B14F-4D97-AF65-F5344CB8AC3E}">
        <p14:creationId xmlns:p14="http://schemas.microsoft.com/office/powerpoint/2010/main" val="17128618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87579" y="522342"/>
            <a:ext cx="11373633" cy="6124754"/>
          </a:xfrm>
          <a:prstGeom prst="rect">
            <a:avLst/>
          </a:prstGeom>
        </p:spPr>
        <p:txBody>
          <a:bodyPr wrap="square">
            <a:spAutoFit/>
          </a:bodyPr>
          <a:lstStyle/>
          <a:p>
            <a:r>
              <a:rPr lang="fr-FR" sz="1700" b="1" dirty="0" smtClean="0">
                <a:solidFill>
                  <a:schemeClr val="accent3">
                    <a:lumMod val="50000"/>
                  </a:schemeClr>
                </a:solidFill>
              </a:rPr>
              <a:t>VOS SUGGESTIONS </a:t>
            </a:r>
            <a:r>
              <a:rPr lang="fr-FR" sz="1700" b="1" dirty="0">
                <a:solidFill>
                  <a:schemeClr val="accent3">
                    <a:lumMod val="50000"/>
                  </a:schemeClr>
                </a:solidFill>
              </a:rPr>
              <a:t>/ </a:t>
            </a:r>
            <a:r>
              <a:rPr lang="fr-FR" sz="1700" b="1" dirty="0"/>
              <a:t>NOS </a:t>
            </a:r>
            <a:r>
              <a:rPr lang="fr-FR" sz="1700" b="1" dirty="0" smtClean="0"/>
              <a:t>RÉPONSES</a:t>
            </a:r>
            <a:endParaRPr lang="fr-FR" sz="1700" b="1" dirty="0"/>
          </a:p>
          <a:p>
            <a:pPr algn="just"/>
            <a:endParaRPr lang="fr-FR" sz="1250" dirty="0" smtClean="0"/>
          </a:p>
          <a:p>
            <a:pPr algn="just"/>
            <a:endParaRPr lang="fr-FR" sz="1250" dirty="0"/>
          </a:p>
          <a:p>
            <a:pPr algn="just"/>
            <a:r>
              <a:rPr lang="fr-FR" sz="1000" b="1" i="1" dirty="0" smtClean="0">
                <a:solidFill>
                  <a:schemeClr val="accent3">
                    <a:lumMod val="50000"/>
                  </a:schemeClr>
                </a:solidFill>
              </a:rPr>
              <a:t>« Création d’un réseau </a:t>
            </a:r>
            <a:r>
              <a:rPr lang="fr-FR" sz="1000" b="1" i="1" dirty="0">
                <a:solidFill>
                  <a:schemeClr val="accent3">
                    <a:lumMod val="50000"/>
                  </a:schemeClr>
                </a:solidFill>
              </a:rPr>
              <a:t>secrétaires </a:t>
            </a:r>
            <a:r>
              <a:rPr lang="fr-FR" sz="1000" b="1" i="1" dirty="0" smtClean="0">
                <a:solidFill>
                  <a:schemeClr val="accent3">
                    <a:lumMod val="50000"/>
                  </a:schemeClr>
                </a:solidFill>
              </a:rPr>
              <a:t>généraux/DGS </a:t>
            </a:r>
            <a:r>
              <a:rPr lang="fr-FR" sz="1000" b="1" i="1" dirty="0">
                <a:solidFill>
                  <a:schemeClr val="accent3">
                    <a:lumMod val="50000"/>
                  </a:schemeClr>
                </a:solidFill>
              </a:rPr>
              <a:t>pour des échanges de bonnes </a:t>
            </a:r>
            <a:r>
              <a:rPr lang="fr-FR" sz="1000" b="1" i="1" dirty="0" smtClean="0">
                <a:solidFill>
                  <a:schemeClr val="accent3">
                    <a:lumMod val="50000"/>
                  </a:schemeClr>
                </a:solidFill>
              </a:rPr>
              <a:t>pratiques »</a:t>
            </a:r>
          </a:p>
          <a:p>
            <a:pPr indent="358775" algn="just"/>
            <a:r>
              <a:rPr lang="fr-FR" sz="1000" dirty="0">
                <a:sym typeface="Wingdings" panose="05000000000000000000" pitchFamily="2" charset="2"/>
              </a:rPr>
              <a:t></a:t>
            </a:r>
            <a:r>
              <a:rPr lang="fr-FR" sz="1000" dirty="0"/>
              <a:t>La création d’un réseau est en effet prévue pour 2023.</a:t>
            </a:r>
          </a:p>
          <a:p>
            <a:pPr algn="just"/>
            <a:r>
              <a:rPr lang="fr-FR" sz="1000" dirty="0"/>
              <a:t>			</a:t>
            </a:r>
          </a:p>
          <a:p>
            <a:pPr algn="just"/>
            <a:r>
              <a:rPr lang="fr-FR" sz="1000" b="1" i="1" dirty="0" smtClean="0">
                <a:solidFill>
                  <a:schemeClr val="accent3">
                    <a:lumMod val="50000"/>
                  </a:schemeClr>
                </a:solidFill>
              </a:rPr>
              <a:t>« Je </a:t>
            </a:r>
            <a:r>
              <a:rPr lang="fr-FR" sz="1000" b="1" i="1" dirty="0">
                <a:solidFill>
                  <a:schemeClr val="accent3">
                    <a:lumMod val="50000"/>
                  </a:schemeClr>
                </a:solidFill>
              </a:rPr>
              <a:t>souhaiterais avoir plus d'explications sur la façon de remplir certains documents que je reçois de la </a:t>
            </a:r>
            <a:r>
              <a:rPr lang="fr-FR" sz="1000" b="1" i="1" dirty="0" smtClean="0">
                <a:solidFill>
                  <a:schemeClr val="accent3">
                    <a:lumMod val="50000"/>
                  </a:schemeClr>
                </a:solidFill>
              </a:rPr>
              <a:t>CARSAT </a:t>
            </a:r>
            <a:r>
              <a:rPr lang="fr-FR" sz="1000" b="1" i="1" dirty="0">
                <a:solidFill>
                  <a:schemeClr val="accent3">
                    <a:lumMod val="50000"/>
                  </a:schemeClr>
                </a:solidFill>
              </a:rPr>
              <a:t>concernant la retraite des agents</a:t>
            </a:r>
            <a:r>
              <a:rPr lang="fr-FR" sz="1000" b="1" i="1" dirty="0" smtClean="0">
                <a:solidFill>
                  <a:schemeClr val="accent3">
                    <a:lumMod val="50000"/>
                  </a:schemeClr>
                </a:solidFill>
              </a:rPr>
              <a:t>. »</a:t>
            </a:r>
          </a:p>
          <a:p>
            <a:pPr indent="358775" algn="just"/>
            <a:r>
              <a:rPr lang="fr-FR" sz="1000" dirty="0">
                <a:sym typeface="Wingdings" panose="05000000000000000000" pitchFamily="2" charset="2"/>
              </a:rPr>
              <a:t></a:t>
            </a:r>
            <a:r>
              <a:rPr lang="fr-FR" sz="1000" dirty="0"/>
              <a:t> Lorsque vous avez des questions spécifiques, n’hésitez pas à interroger le service retraite par mail à </a:t>
            </a:r>
            <a:r>
              <a:rPr lang="fr-FR" sz="1000" dirty="0" smtClean="0"/>
              <a:t>l’adresse : cnracl@cdg30.fr. </a:t>
            </a:r>
            <a:r>
              <a:rPr lang="fr-FR" sz="1000" dirty="0"/>
              <a:t>Le service pourra vous donner des précisions ou vous aider à compléter les divers documents qui constituent un dossier de retraite.</a:t>
            </a:r>
          </a:p>
          <a:p>
            <a:pPr algn="just"/>
            <a:r>
              <a:rPr lang="fr-FR" sz="1000" dirty="0"/>
              <a:t>			</a:t>
            </a:r>
          </a:p>
          <a:p>
            <a:pPr algn="just"/>
            <a:r>
              <a:rPr lang="fr-FR" sz="1000" b="1" i="1" dirty="0" smtClean="0">
                <a:solidFill>
                  <a:schemeClr val="accent3">
                    <a:lumMod val="50000"/>
                  </a:schemeClr>
                </a:solidFill>
              </a:rPr>
              <a:t>« Plus </a:t>
            </a:r>
            <a:r>
              <a:rPr lang="fr-FR" sz="1000" b="1" i="1" dirty="0">
                <a:solidFill>
                  <a:schemeClr val="accent3">
                    <a:lumMod val="50000"/>
                  </a:schemeClr>
                </a:solidFill>
              </a:rPr>
              <a:t>de conseils au niveau paie, sur les cas </a:t>
            </a:r>
            <a:r>
              <a:rPr lang="fr-FR" sz="1000" b="1" i="1" dirty="0" smtClean="0">
                <a:solidFill>
                  <a:schemeClr val="accent3">
                    <a:lumMod val="50000"/>
                  </a:schemeClr>
                </a:solidFill>
              </a:rPr>
              <a:t>concrets, </a:t>
            </a:r>
            <a:r>
              <a:rPr lang="fr-FR" sz="1000" b="1" i="1" dirty="0">
                <a:solidFill>
                  <a:schemeClr val="accent3">
                    <a:lumMod val="50000"/>
                  </a:schemeClr>
                </a:solidFill>
              </a:rPr>
              <a:t>par exemple l'impact de la maladie sur la paie, sans forcément adhérer à la paie </a:t>
            </a:r>
            <a:r>
              <a:rPr lang="fr-FR" sz="1000" b="1" i="1" dirty="0" smtClean="0">
                <a:solidFill>
                  <a:schemeClr val="accent3">
                    <a:lumMod val="50000"/>
                  </a:schemeClr>
                </a:solidFill>
              </a:rPr>
              <a:t>façon. »</a:t>
            </a:r>
            <a:r>
              <a:rPr lang="fr-FR" sz="1000" dirty="0"/>
              <a:t>	</a:t>
            </a:r>
            <a:endParaRPr lang="fr-FR" sz="1000" dirty="0" smtClean="0"/>
          </a:p>
          <a:p>
            <a:pPr indent="358775" algn="just"/>
            <a:r>
              <a:rPr lang="fr-FR" sz="1000" dirty="0" smtClean="0">
                <a:sym typeface="Wingdings" panose="05000000000000000000" pitchFamily="2" charset="2"/>
              </a:rPr>
              <a:t></a:t>
            </a:r>
            <a:r>
              <a:rPr lang="fr-FR" sz="1000" dirty="0"/>
              <a:t>Vous pouvez vous rapprocher du service statutaire qui répond à vos demandes en matière de maladie et notamment de rémunération. Des matinées d’actualité ont d’ailleurs été réalisées sur cette thématique.</a:t>
            </a:r>
          </a:p>
          <a:p>
            <a:pPr algn="just"/>
            <a:r>
              <a:rPr lang="fr-FR" sz="1000" dirty="0"/>
              <a:t>		</a:t>
            </a:r>
          </a:p>
          <a:p>
            <a:pPr algn="just"/>
            <a:r>
              <a:rPr lang="fr-FR" sz="1000" b="1" i="1" dirty="0" smtClean="0">
                <a:solidFill>
                  <a:schemeClr val="accent3">
                    <a:lumMod val="50000"/>
                  </a:schemeClr>
                </a:solidFill>
              </a:rPr>
              <a:t>« Instaurer </a:t>
            </a:r>
            <a:r>
              <a:rPr lang="fr-FR" sz="1000" b="1" i="1" dirty="0">
                <a:solidFill>
                  <a:schemeClr val="accent3">
                    <a:lumMod val="50000"/>
                  </a:schemeClr>
                </a:solidFill>
              </a:rPr>
              <a:t>des formations "piqûre de rappel" obligatoires aux agents et instaurer des formations obligatoires aux élus</a:t>
            </a:r>
            <a:r>
              <a:rPr lang="fr-FR" sz="1000" b="1" i="1" dirty="0" smtClean="0">
                <a:solidFill>
                  <a:schemeClr val="accent3">
                    <a:lumMod val="50000"/>
                  </a:schemeClr>
                </a:solidFill>
              </a:rPr>
              <a:t>. »</a:t>
            </a:r>
            <a:r>
              <a:rPr lang="fr-FR" sz="1000" b="1" i="1" dirty="0">
                <a:solidFill>
                  <a:schemeClr val="accent3">
                    <a:lumMod val="50000"/>
                  </a:schemeClr>
                </a:solidFill>
              </a:rPr>
              <a:t>	</a:t>
            </a:r>
            <a:endParaRPr lang="fr-FR" sz="1000" b="1" i="1" dirty="0" smtClean="0">
              <a:solidFill>
                <a:schemeClr val="accent3">
                  <a:lumMod val="50000"/>
                </a:schemeClr>
              </a:solidFill>
            </a:endParaRPr>
          </a:p>
          <a:p>
            <a:pPr indent="358775" algn="just"/>
            <a:r>
              <a:rPr lang="fr-FR" sz="1000" dirty="0">
                <a:sym typeface="Wingdings" panose="05000000000000000000" pitchFamily="2" charset="2"/>
              </a:rPr>
              <a:t></a:t>
            </a:r>
            <a:r>
              <a:rPr lang="fr-FR" sz="1000" dirty="0"/>
              <a:t>Il s’agit de la compétence du CNFPT pour les agents et de l’AMF pour les élus. Par contre, le service statutaire accompagne les secrétaires de mairie et les agents en charge du personnel en organisant des matinées d’actualité statutaire 2 à 3 fois par an sur des thématiques précises. </a:t>
            </a:r>
          </a:p>
          <a:p>
            <a:pPr algn="just"/>
            <a:r>
              <a:rPr lang="fr-FR" sz="1000" dirty="0"/>
              <a:t>		</a:t>
            </a:r>
          </a:p>
          <a:p>
            <a:pPr algn="just"/>
            <a:r>
              <a:rPr lang="fr-FR" sz="1000" b="1" i="1" dirty="0">
                <a:solidFill>
                  <a:schemeClr val="accent3">
                    <a:lumMod val="50000"/>
                  </a:schemeClr>
                </a:solidFill>
              </a:rPr>
              <a:t>« Rappelez les obligations en matière de prévoyance et santé dans les collectivités, tant pour les titulaires que les contractuels. »	</a:t>
            </a:r>
            <a:r>
              <a:rPr lang="fr-FR" sz="1000" dirty="0" smtClean="0"/>
              <a:t>.</a:t>
            </a:r>
          </a:p>
          <a:p>
            <a:pPr marL="171450" indent="-171450" algn="just">
              <a:buFont typeface="Wingdings" panose="05000000000000000000" pitchFamily="2" charset="2"/>
              <a:buChar char="è"/>
            </a:pPr>
            <a:r>
              <a:rPr lang="fr-FR" sz="1000" dirty="0" smtClean="0"/>
              <a:t>L’ordonnance 2021-175 du 17/02/2021 prévoit l’obligation pour les employeurs publics de participer financièrement aux contrats de prévoyance et santé de leurs agents (titulaires, stagiaires, contractuels de droit public et de droit privé). Cette obligation entrera en vigueur le 1</a:t>
            </a:r>
            <a:r>
              <a:rPr lang="fr-FR" sz="1000" baseline="30000" dirty="0" smtClean="0"/>
              <a:t>er</a:t>
            </a:r>
            <a:r>
              <a:rPr lang="fr-FR" sz="1000" dirty="0" smtClean="0"/>
              <a:t> janvier 2025 pour le risque prévoyance et le 1</a:t>
            </a:r>
            <a:r>
              <a:rPr lang="fr-FR" sz="1000" baseline="30000" dirty="0" smtClean="0"/>
              <a:t>er</a:t>
            </a:r>
            <a:r>
              <a:rPr lang="fr-FR" sz="1000" dirty="0" smtClean="0"/>
              <a:t> janvier 2026 pour le risque santé. Le décret d’application 2022-581 du 20/04/2022 fixe les garanties minimales des contrats d’assurance sante et prévoyance ainsi que les montants de référence pour le calcul de la participation minimale employeur :</a:t>
            </a:r>
          </a:p>
          <a:p>
            <a:pPr indent="539750" algn="just"/>
            <a:r>
              <a:rPr lang="fr-FR" sz="1000" dirty="0" smtClean="0"/>
              <a:t>- En prévoyance : 7 € minimum / agent et par mois</a:t>
            </a:r>
          </a:p>
          <a:p>
            <a:pPr indent="539750" algn="just"/>
            <a:r>
              <a:rPr lang="fr-FR" sz="1000" dirty="0" smtClean="0"/>
              <a:t>- En santé : 15 € minimum / agent et par mois</a:t>
            </a:r>
            <a:endParaRPr lang="fr-FR" sz="1000" dirty="0"/>
          </a:p>
          <a:p>
            <a:pPr algn="just"/>
            <a:r>
              <a:rPr lang="fr-FR" sz="1000" dirty="0"/>
              <a:t>		</a:t>
            </a:r>
          </a:p>
          <a:p>
            <a:pPr algn="just"/>
            <a:r>
              <a:rPr lang="fr-FR" sz="1000" b="1" i="1" dirty="0" smtClean="0">
                <a:solidFill>
                  <a:schemeClr val="accent3">
                    <a:lumMod val="50000"/>
                  </a:schemeClr>
                </a:solidFill>
              </a:rPr>
              <a:t>« Gestion </a:t>
            </a:r>
            <a:r>
              <a:rPr lang="fr-FR" sz="1000" b="1" i="1" dirty="0">
                <a:solidFill>
                  <a:schemeClr val="accent3">
                    <a:lumMod val="50000"/>
                  </a:schemeClr>
                </a:solidFill>
              </a:rPr>
              <a:t>complète des dossiers </a:t>
            </a:r>
            <a:r>
              <a:rPr lang="fr-FR" sz="1000" b="1" i="1" dirty="0" smtClean="0">
                <a:solidFill>
                  <a:schemeClr val="accent3">
                    <a:lumMod val="50000"/>
                  </a:schemeClr>
                </a:solidFill>
              </a:rPr>
              <a:t>retraite. »</a:t>
            </a:r>
            <a:r>
              <a:rPr lang="fr-FR" sz="1000" b="1" i="1" dirty="0">
                <a:solidFill>
                  <a:schemeClr val="accent3">
                    <a:lumMod val="50000"/>
                  </a:schemeClr>
                </a:solidFill>
              </a:rPr>
              <a:t>	</a:t>
            </a:r>
            <a:endParaRPr lang="fr-FR" sz="1000" b="1" i="1" dirty="0" smtClean="0">
              <a:solidFill>
                <a:schemeClr val="accent3">
                  <a:lumMod val="50000"/>
                </a:schemeClr>
              </a:solidFill>
            </a:endParaRPr>
          </a:p>
          <a:p>
            <a:pPr indent="358775" algn="just"/>
            <a:r>
              <a:rPr lang="fr-FR" sz="1000" dirty="0">
                <a:sym typeface="Wingdings" panose="05000000000000000000" pitchFamily="2" charset="2"/>
              </a:rPr>
              <a:t></a:t>
            </a:r>
            <a:r>
              <a:rPr lang="fr-FR" sz="1000" dirty="0"/>
              <a:t>Le centre de gestion vous propose aujourd’hui de réaliser le dossier CNRACL / RAFP pour votre compte. Pour cela il suffit de compléter les informations de l’agent concerné sur le formulaire prévu à cet effet, disponible en téléchargement à </a:t>
            </a:r>
            <a:r>
              <a:rPr lang="fr-FR" sz="1000" dirty="0" smtClean="0"/>
              <a:t>l’adresse : https://www.cdg30,fr/retraites/dossier-de-liquidation </a:t>
            </a:r>
            <a:r>
              <a:rPr lang="fr-FR" sz="1000" dirty="0"/>
              <a:t>et d’y joindre les pièces justificatives. Le service CNRACL du centre de gestion réalise la saisie du dossier retraite sur le site PEP’S de la Caisse des Dépôts et Consignation et en assure le suivi. La gestion des demandes de pension du privé reste à la charge des agents.</a:t>
            </a:r>
          </a:p>
          <a:p>
            <a:pPr algn="just"/>
            <a:r>
              <a:rPr lang="fr-FR" sz="1000" dirty="0"/>
              <a:t>		</a:t>
            </a:r>
          </a:p>
          <a:p>
            <a:pPr algn="just"/>
            <a:r>
              <a:rPr lang="fr-FR" sz="1000" b="1" i="1" dirty="0" smtClean="0">
                <a:solidFill>
                  <a:schemeClr val="accent3">
                    <a:lumMod val="50000"/>
                  </a:schemeClr>
                </a:solidFill>
              </a:rPr>
              <a:t>« Fluidifier </a:t>
            </a:r>
            <a:r>
              <a:rPr lang="fr-FR" sz="1000" b="1" i="1" dirty="0">
                <a:solidFill>
                  <a:schemeClr val="accent3">
                    <a:lumMod val="50000"/>
                  </a:schemeClr>
                </a:solidFill>
              </a:rPr>
              <a:t>les projections de carrières </a:t>
            </a:r>
            <a:r>
              <a:rPr lang="fr-FR" sz="1000" b="1" i="1" dirty="0" smtClean="0">
                <a:solidFill>
                  <a:schemeClr val="accent3">
                    <a:lumMod val="50000"/>
                  </a:schemeClr>
                </a:solidFill>
              </a:rPr>
              <a:t>(actu </a:t>
            </a:r>
            <a:r>
              <a:rPr lang="fr-FR" sz="1000" b="1" i="1" dirty="0">
                <a:solidFill>
                  <a:schemeClr val="accent3">
                    <a:lumMod val="50000"/>
                  </a:schemeClr>
                </a:solidFill>
              </a:rPr>
              <a:t>gouvernementales, </a:t>
            </a:r>
            <a:r>
              <a:rPr lang="fr-FR" sz="1000" b="1" i="1" dirty="0" smtClean="0">
                <a:solidFill>
                  <a:schemeClr val="accent3">
                    <a:lumMod val="50000"/>
                  </a:schemeClr>
                </a:solidFill>
              </a:rPr>
              <a:t>GPEC</a:t>
            </a:r>
            <a:r>
              <a:rPr lang="fr-FR" sz="1000" b="1" i="1" dirty="0">
                <a:solidFill>
                  <a:schemeClr val="accent3">
                    <a:lumMod val="50000"/>
                  </a:schemeClr>
                </a:solidFill>
              </a:rPr>
              <a:t>, </a:t>
            </a:r>
            <a:r>
              <a:rPr lang="fr-FR" sz="1000" b="1" i="1" dirty="0" err="1" smtClean="0">
                <a:solidFill>
                  <a:schemeClr val="accent3">
                    <a:lumMod val="50000"/>
                  </a:schemeClr>
                </a:solidFill>
              </a:rPr>
              <a:t>etc</a:t>
            </a:r>
            <a:r>
              <a:rPr lang="fr-FR" sz="1000" b="1" i="1" dirty="0" smtClean="0">
                <a:solidFill>
                  <a:schemeClr val="accent3">
                    <a:lumMod val="50000"/>
                  </a:schemeClr>
                </a:solidFill>
              </a:rPr>
              <a:t>) </a:t>
            </a:r>
            <a:r>
              <a:rPr lang="fr-FR" sz="1000" b="1" i="1" dirty="0">
                <a:solidFill>
                  <a:schemeClr val="accent3">
                    <a:lumMod val="50000"/>
                  </a:schemeClr>
                </a:solidFill>
              </a:rPr>
              <a:t>/ communication sur les catégories </a:t>
            </a:r>
            <a:r>
              <a:rPr lang="fr-FR" sz="1000" b="1" i="1" dirty="0" smtClean="0">
                <a:solidFill>
                  <a:schemeClr val="accent3">
                    <a:lumMod val="50000"/>
                  </a:schemeClr>
                </a:solidFill>
              </a:rPr>
              <a:t>actives. »</a:t>
            </a:r>
            <a:r>
              <a:rPr lang="fr-FR" sz="1000" dirty="0"/>
              <a:t>			</a:t>
            </a:r>
          </a:p>
          <a:p>
            <a:pPr indent="358775" algn="just"/>
            <a:r>
              <a:rPr lang="fr-FR" sz="1000" dirty="0">
                <a:sym typeface="Wingdings" panose="05000000000000000000" pitchFamily="2" charset="2"/>
              </a:rPr>
              <a:t></a:t>
            </a:r>
            <a:r>
              <a:rPr lang="fr-FR" sz="1000" dirty="0"/>
              <a:t>Les gestionnaires carrières du CDG30 peuvent vous recevoir sur rendez-vous pour faire un point sur la carrière de vos agents.</a:t>
            </a:r>
          </a:p>
          <a:p>
            <a:pPr algn="just"/>
            <a:endParaRPr lang="fr-FR" sz="1000" dirty="0" smtClean="0"/>
          </a:p>
          <a:p>
            <a:pPr algn="just"/>
            <a:r>
              <a:rPr lang="fr-FR" sz="1000" b="1" i="1" dirty="0" smtClean="0">
                <a:solidFill>
                  <a:schemeClr val="accent3">
                    <a:lumMod val="50000"/>
                  </a:schemeClr>
                </a:solidFill>
              </a:rPr>
              <a:t>« Axer </a:t>
            </a:r>
            <a:r>
              <a:rPr lang="fr-FR" sz="1000" b="1" i="1" dirty="0">
                <a:solidFill>
                  <a:schemeClr val="accent3">
                    <a:lumMod val="50000"/>
                  </a:schemeClr>
                </a:solidFill>
              </a:rPr>
              <a:t>sur la communication  </a:t>
            </a:r>
            <a:r>
              <a:rPr lang="fr-FR" sz="1000" b="1" i="1" dirty="0" smtClean="0">
                <a:solidFill>
                  <a:schemeClr val="accent3">
                    <a:lumMod val="50000"/>
                  </a:schemeClr>
                </a:solidFill>
              </a:rPr>
              <a:t>interne. »</a:t>
            </a:r>
            <a:r>
              <a:rPr lang="fr-FR" sz="1000" dirty="0"/>
              <a:t>			</a:t>
            </a:r>
          </a:p>
          <a:p>
            <a:pPr indent="358775" algn="just"/>
            <a:r>
              <a:rPr lang="fr-FR" sz="1000" dirty="0">
                <a:sym typeface="Wingdings" panose="05000000000000000000" pitchFamily="2" charset="2"/>
              </a:rPr>
              <a:t></a:t>
            </a:r>
            <a:r>
              <a:rPr lang="fr-FR" sz="1000" dirty="0"/>
              <a:t>La communication est un enjeu prédominant pour le CDG30. Nous souhaitons développer davantage nos axes de communication à l’avenir, même si de nombreux canaux ont déjà vu le jour depuis deux ans (le petit statutaire, le </a:t>
            </a:r>
            <a:r>
              <a:rPr lang="fr-FR" sz="1000" dirty="0" err="1"/>
              <a:t>Comm’une</a:t>
            </a:r>
            <a:r>
              <a:rPr lang="fr-FR" sz="1000" dirty="0"/>
              <a:t>, les listes de diffusion par mail, les matinées d’actualité statutaire). 			</a:t>
            </a:r>
          </a:p>
        </p:txBody>
      </p:sp>
    </p:spTree>
    <p:extLst>
      <p:ext uri="{BB962C8B-B14F-4D97-AF65-F5344CB8AC3E}">
        <p14:creationId xmlns:p14="http://schemas.microsoft.com/office/powerpoint/2010/main" val="38981501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1161288"/>
            <a:ext cx="11210543" cy="4270248"/>
          </a:xfrm>
        </p:spPr>
        <p:txBody>
          <a:bodyPr>
            <a:normAutofit fontScale="85000" lnSpcReduction="20000"/>
          </a:bodyPr>
          <a:lstStyle/>
          <a:p>
            <a:r>
              <a:rPr lang="fr-FR" b="1" dirty="0" smtClean="0">
                <a:solidFill>
                  <a:schemeClr val="accent3">
                    <a:lumMod val="50000"/>
                  </a:schemeClr>
                </a:solidFill>
              </a:rPr>
              <a:t>LES SERVICES FACULTATIFS QUE VOUS SOUHAITEZ VOIR </a:t>
            </a:r>
            <a:r>
              <a:rPr lang="fr-FR" b="1" dirty="0" smtClean="0">
                <a:solidFill>
                  <a:schemeClr val="accent3">
                    <a:lumMod val="50000"/>
                  </a:schemeClr>
                </a:solidFill>
              </a:rPr>
              <a:t>DÉVELOPPÉS </a:t>
            </a:r>
            <a:r>
              <a:rPr lang="fr-FR" b="1" dirty="0" smtClean="0">
                <a:solidFill>
                  <a:schemeClr val="accent3">
                    <a:lumMod val="50000"/>
                  </a:schemeClr>
                </a:solidFill>
              </a:rPr>
              <a:t>PAR LE CDG :</a:t>
            </a:r>
          </a:p>
          <a:p>
            <a:pPr marL="0" indent="0">
              <a:buNone/>
            </a:pPr>
            <a:endParaRPr lang="fr-FR" b="1" dirty="0" smtClean="0">
              <a:solidFill>
                <a:schemeClr val="accent5">
                  <a:lumMod val="75000"/>
                </a:schemeClr>
              </a:solidFill>
            </a:endParaRPr>
          </a:p>
          <a:p>
            <a:pPr algn="just"/>
            <a:r>
              <a:rPr lang="fr-FR" dirty="0" smtClean="0"/>
              <a:t>69 % </a:t>
            </a:r>
            <a:r>
              <a:rPr lang="fr-FR" sz="1900" dirty="0" smtClean="0"/>
              <a:t>Accompagnement des responsables en RH en collectivité sur la plate-forme de la caisse des dépôts</a:t>
            </a:r>
          </a:p>
          <a:p>
            <a:pPr algn="just"/>
            <a:r>
              <a:rPr lang="fr-FR" dirty="0" smtClean="0"/>
              <a:t>55 % </a:t>
            </a:r>
            <a:r>
              <a:rPr lang="fr-FR" sz="1900" dirty="0" smtClean="0"/>
              <a:t>Évaluation </a:t>
            </a:r>
            <a:r>
              <a:rPr lang="fr-FR" sz="1900" dirty="0" smtClean="0"/>
              <a:t>des risques psychosociaux</a:t>
            </a:r>
          </a:p>
          <a:p>
            <a:pPr algn="just"/>
            <a:r>
              <a:rPr lang="fr-FR" dirty="0" smtClean="0"/>
              <a:t>52 % </a:t>
            </a:r>
            <a:r>
              <a:rPr lang="fr-FR" sz="1900" dirty="0" smtClean="0"/>
              <a:t>Gestion des sinistres de protection sociale risques prévoyance/santé</a:t>
            </a:r>
          </a:p>
          <a:p>
            <a:pPr algn="just"/>
            <a:r>
              <a:rPr lang="fr-FR" dirty="0" smtClean="0"/>
              <a:t>49 % </a:t>
            </a:r>
            <a:r>
              <a:rPr lang="fr-FR" sz="1900" dirty="0" smtClean="0"/>
              <a:t>Conseil en organisation</a:t>
            </a:r>
          </a:p>
          <a:p>
            <a:pPr algn="just"/>
            <a:r>
              <a:rPr lang="fr-FR" dirty="0" smtClean="0"/>
              <a:t>44 % </a:t>
            </a:r>
            <a:r>
              <a:rPr lang="fr-FR" sz="1900" dirty="0" smtClean="0"/>
              <a:t>Création d’un réseau DGS</a:t>
            </a:r>
          </a:p>
          <a:p>
            <a:pPr algn="just"/>
            <a:r>
              <a:rPr lang="fr-FR" dirty="0" smtClean="0"/>
              <a:t>44 % </a:t>
            </a:r>
            <a:r>
              <a:rPr lang="fr-FR" sz="1900" dirty="0" smtClean="0"/>
              <a:t>Coaching des responsables administratifs</a:t>
            </a:r>
          </a:p>
          <a:p>
            <a:pPr algn="just"/>
            <a:r>
              <a:rPr lang="fr-FR" dirty="0" smtClean="0"/>
              <a:t>36 % </a:t>
            </a:r>
            <a:r>
              <a:rPr lang="fr-FR" sz="1900" dirty="0" smtClean="0"/>
              <a:t>Création prestation dématérialisation</a:t>
            </a:r>
          </a:p>
          <a:p>
            <a:pPr algn="just"/>
            <a:r>
              <a:rPr lang="fr-FR" dirty="0" smtClean="0"/>
              <a:t>34 % </a:t>
            </a:r>
            <a:r>
              <a:rPr lang="fr-FR" sz="1900" dirty="0" smtClean="0"/>
              <a:t>Étude </a:t>
            </a:r>
            <a:r>
              <a:rPr lang="fr-FR" sz="1900" dirty="0" smtClean="0"/>
              <a:t>des postes de télétravail</a:t>
            </a:r>
          </a:p>
          <a:p>
            <a:pPr algn="just"/>
            <a:r>
              <a:rPr lang="fr-FR" dirty="0" smtClean="0"/>
              <a:t>34 % </a:t>
            </a:r>
            <a:r>
              <a:rPr lang="fr-FR" sz="1900" dirty="0" smtClean="0"/>
              <a:t>Prestation </a:t>
            </a:r>
            <a:r>
              <a:rPr lang="fr-FR" sz="1900" dirty="0" err="1" smtClean="0"/>
              <a:t>cybersécurité</a:t>
            </a:r>
            <a:endParaRPr lang="fr-FR" sz="1900" dirty="0" smtClean="0"/>
          </a:p>
          <a:p>
            <a:pPr algn="just"/>
            <a:r>
              <a:rPr lang="fr-FR" dirty="0" smtClean="0"/>
              <a:t>28 % </a:t>
            </a:r>
            <a:r>
              <a:rPr lang="fr-FR" sz="1900" dirty="0" smtClean="0"/>
              <a:t>Création prestation open data</a:t>
            </a:r>
            <a:endParaRPr lang="fr-FR" sz="1900" dirty="0"/>
          </a:p>
          <a:p>
            <a:endParaRPr lang="fr-FR" dirty="0"/>
          </a:p>
        </p:txBody>
      </p:sp>
    </p:spTree>
    <p:extLst>
      <p:ext uri="{BB962C8B-B14F-4D97-AF65-F5344CB8AC3E}">
        <p14:creationId xmlns:p14="http://schemas.microsoft.com/office/powerpoint/2010/main" val="1756041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4212" y="685800"/>
            <a:ext cx="8534400" cy="5765104"/>
          </a:xfrm>
        </p:spPr>
        <p:txBody>
          <a:bodyPr>
            <a:normAutofit fontScale="85000" lnSpcReduction="20000"/>
          </a:bodyPr>
          <a:lstStyle/>
          <a:p>
            <a:pPr algn="just"/>
            <a:r>
              <a:rPr lang="fr-FR" dirty="0"/>
              <a:t>Enquête réalisée </a:t>
            </a:r>
            <a:r>
              <a:rPr lang="fr-FR" dirty="0" smtClean="0"/>
              <a:t>en ligne sur le site du Centre de </a:t>
            </a:r>
            <a:r>
              <a:rPr lang="fr-FR" dirty="0"/>
              <a:t>g</a:t>
            </a:r>
            <a:r>
              <a:rPr lang="fr-FR" dirty="0" smtClean="0"/>
              <a:t>estion en juin 2022 :</a:t>
            </a:r>
            <a:endParaRPr lang="fr-FR" dirty="0" smtClean="0">
              <a:solidFill>
                <a:srgbClr val="FF0000"/>
              </a:solidFill>
            </a:endParaRPr>
          </a:p>
          <a:p>
            <a:pPr algn="just"/>
            <a:endParaRPr lang="fr-FR" dirty="0"/>
          </a:p>
          <a:p>
            <a:pPr algn="just"/>
            <a:endParaRPr lang="fr-FR" dirty="0" smtClean="0"/>
          </a:p>
          <a:p>
            <a:pPr algn="just"/>
            <a:r>
              <a:rPr lang="fr-FR" dirty="0" smtClean="0"/>
              <a:t>Sur la base de nos 349 collectivités affiliées et 118 établissements affiliés, </a:t>
            </a:r>
            <a:br>
              <a:rPr lang="fr-FR" dirty="0" smtClean="0"/>
            </a:br>
            <a:r>
              <a:rPr lang="fr-FR" dirty="0" smtClean="0"/>
              <a:t>131 collectivités ont répondu soit un taux de retour de 28 %</a:t>
            </a:r>
          </a:p>
          <a:p>
            <a:pPr algn="just"/>
            <a:r>
              <a:rPr lang="fr-FR" dirty="0" smtClean="0"/>
              <a:t>52 questions fermées, 2 questions ouvertes</a:t>
            </a:r>
          </a:p>
          <a:p>
            <a:pPr algn="just"/>
            <a:endParaRPr lang="fr-FR" dirty="0" smtClean="0"/>
          </a:p>
          <a:p>
            <a:pPr algn="just"/>
            <a:r>
              <a:rPr lang="fr-FR" dirty="0" smtClean="0"/>
              <a:t>Le rapport présente les résultats au global par catégorie</a:t>
            </a:r>
          </a:p>
          <a:p>
            <a:pPr marL="0" indent="717550" algn="just">
              <a:buNone/>
            </a:pPr>
            <a:r>
              <a:rPr lang="fr-FR" dirty="0">
                <a:solidFill>
                  <a:schemeClr val="tx1"/>
                </a:solidFill>
              </a:rPr>
              <a:t>-</a:t>
            </a:r>
            <a:r>
              <a:rPr lang="fr-FR" dirty="0"/>
              <a:t> </a:t>
            </a:r>
            <a:r>
              <a:rPr lang="fr-FR" dirty="0" smtClean="0"/>
              <a:t>Missions obligatoires</a:t>
            </a:r>
          </a:p>
          <a:p>
            <a:pPr marL="0" indent="717550" algn="just">
              <a:buNone/>
            </a:pPr>
            <a:r>
              <a:rPr lang="fr-FR" dirty="0">
                <a:solidFill>
                  <a:schemeClr val="tx1"/>
                </a:solidFill>
              </a:rPr>
              <a:t>-</a:t>
            </a:r>
            <a:r>
              <a:rPr lang="fr-FR" dirty="0"/>
              <a:t> </a:t>
            </a:r>
            <a:r>
              <a:rPr lang="fr-FR" dirty="0" smtClean="0"/>
              <a:t>Missions facultatives</a:t>
            </a:r>
          </a:p>
          <a:p>
            <a:pPr marL="0" indent="717550" algn="just">
              <a:buNone/>
            </a:pPr>
            <a:r>
              <a:rPr lang="fr-FR" dirty="0" smtClean="0">
                <a:solidFill>
                  <a:schemeClr val="tx1"/>
                </a:solidFill>
              </a:rPr>
              <a:t>-</a:t>
            </a:r>
            <a:r>
              <a:rPr lang="fr-FR" dirty="0" smtClean="0"/>
              <a:t> Moyens de communication</a:t>
            </a:r>
          </a:p>
          <a:p>
            <a:pPr marL="0" indent="717550" algn="just">
              <a:buNone/>
            </a:pPr>
            <a:r>
              <a:rPr lang="fr-FR" dirty="0" smtClean="0">
                <a:solidFill>
                  <a:schemeClr val="tx1"/>
                </a:solidFill>
              </a:rPr>
              <a:t>-</a:t>
            </a:r>
            <a:r>
              <a:rPr lang="fr-FR" dirty="0" smtClean="0"/>
              <a:t> Accueil téléphonique</a:t>
            </a:r>
          </a:p>
          <a:p>
            <a:pPr marL="0" indent="717550" algn="just">
              <a:buNone/>
            </a:pPr>
            <a:r>
              <a:rPr lang="fr-FR" dirty="0" smtClean="0">
                <a:solidFill>
                  <a:schemeClr val="tx1"/>
                </a:solidFill>
              </a:rPr>
              <a:t>-</a:t>
            </a:r>
            <a:r>
              <a:rPr lang="fr-FR" dirty="0" smtClean="0"/>
              <a:t> Accueil physique</a:t>
            </a:r>
          </a:p>
          <a:p>
            <a:endParaRPr lang="fr-FR" dirty="0"/>
          </a:p>
          <a:p>
            <a:pPr algn="just"/>
            <a:r>
              <a:rPr lang="fr-FR" dirty="0" smtClean="0"/>
              <a:t>Ainsi que des réponses aux suggestions et une photographie des missions auxquelles souhaiteraient avoir accès les collectivités et établissements.</a:t>
            </a:r>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3339916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rotWithShape="1">
          <a:blip r:embed="rId2"/>
          <a:srcRect l="20019" t="8783" r="37520" b="20981"/>
          <a:stretch/>
        </p:blipFill>
        <p:spPr>
          <a:xfrm>
            <a:off x="4544568" y="2898348"/>
            <a:ext cx="4059936" cy="3748264"/>
          </a:xfrm>
          <a:prstGeom prst="rect">
            <a:avLst/>
          </a:prstGeom>
        </p:spPr>
      </p:pic>
      <p:sp>
        <p:nvSpPr>
          <p:cNvPr id="4" name="ZoneTexte 3"/>
          <p:cNvSpPr txBox="1"/>
          <p:nvPr/>
        </p:nvSpPr>
        <p:spPr>
          <a:xfrm>
            <a:off x="1394451" y="466345"/>
            <a:ext cx="9630260" cy="400110"/>
          </a:xfrm>
          <a:prstGeom prst="rect">
            <a:avLst/>
          </a:prstGeom>
          <a:solidFill>
            <a:schemeClr val="accent6">
              <a:lumMod val="40000"/>
              <a:lumOff val="60000"/>
            </a:schemeClr>
          </a:solidFill>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fr-FR" sz="2000" b="1" dirty="0" smtClean="0">
                <a:solidFill>
                  <a:schemeClr val="bg1"/>
                </a:solidFill>
              </a:rPr>
              <a:t>Détail des secteurs géographiques des 131 structures ayant répondu</a:t>
            </a:r>
            <a:endParaRPr lang="fr-FR" sz="2000" b="1" dirty="0">
              <a:solidFill>
                <a:schemeClr val="bg1"/>
              </a:solidFill>
            </a:endParaRPr>
          </a:p>
        </p:txBody>
      </p:sp>
      <p:graphicFrame>
        <p:nvGraphicFramePr>
          <p:cNvPr id="8" name="Tableau 7"/>
          <p:cNvGraphicFramePr>
            <a:graphicFrameLocks noGrp="1"/>
          </p:cNvGraphicFramePr>
          <p:nvPr>
            <p:extLst>
              <p:ext uri="{D42A27DB-BD31-4B8C-83A1-F6EECF244321}">
                <p14:modId xmlns:p14="http://schemas.microsoft.com/office/powerpoint/2010/main" val="3021799267"/>
              </p:ext>
            </p:extLst>
          </p:nvPr>
        </p:nvGraphicFramePr>
        <p:xfrm>
          <a:off x="1394450" y="1126628"/>
          <a:ext cx="9630261" cy="1616573"/>
        </p:xfrm>
        <a:graphic>
          <a:graphicData uri="http://schemas.openxmlformats.org/drawingml/2006/table">
            <a:tbl>
              <a:tblPr/>
              <a:tblGrid>
                <a:gridCol w="1904133">
                  <a:extLst>
                    <a:ext uri="{9D8B030D-6E8A-4147-A177-3AD203B41FA5}">
                      <a16:colId xmlns:a16="http://schemas.microsoft.com/office/drawing/2014/main" val="2592913878"/>
                    </a:ext>
                  </a:extLst>
                </a:gridCol>
                <a:gridCol w="643844">
                  <a:extLst>
                    <a:ext uri="{9D8B030D-6E8A-4147-A177-3AD203B41FA5}">
                      <a16:colId xmlns:a16="http://schemas.microsoft.com/office/drawing/2014/main" val="91324237"/>
                    </a:ext>
                  </a:extLst>
                </a:gridCol>
                <a:gridCol w="643844">
                  <a:extLst>
                    <a:ext uri="{9D8B030D-6E8A-4147-A177-3AD203B41FA5}">
                      <a16:colId xmlns:a16="http://schemas.microsoft.com/office/drawing/2014/main" val="207081903"/>
                    </a:ext>
                  </a:extLst>
                </a:gridCol>
                <a:gridCol w="643844">
                  <a:extLst>
                    <a:ext uri="{9D8B030D-6E8A-4147-A177-3AD203B41FA5}">
                      <a16:colId xmlns:a16="http://schemas.microsoft.com/office/drawing/2014/main" val="487001937"/>
                    </a:ext>
                  </a:extLst>
                </a:gridCol>
                <a:gridCol w="643844">
                  <a:extLst>
                    <a:ext uri="{9D8B030D-6E8A-4147-A177-3AD203B41FA5}">
                      <a16:colId xmlns:a16="http://schemas.microsoft.com/office/drawing/2014/main" val="4160331839"/>
                    </a:ext>
                  </a:extLst>
                </a:gridCol>
                <a:gridCol w="643844">
                  <a:extLst>
                    <a:ext uri="{9D8B030D-6E8A-4147-A177-3AD203B41FA5}">
                      <a16:colId xmlns:a16="http://schemas.microsoft.com/office/drawing/2014/main" val="437167640"/>
                    </a:ext>
                  </a:extLst>
                </a:gridCol>
                <a:gridCol w="643844">
                  <a:extLst>
                    <a:ext uri="{9D8B030D-6E8A-4147-A177-3AD203B41FA5}">
                      <a16:colId xmlns:a16="http://schemas.microsoft.com/office/drawing/2014/main" val="1951740273"/>
                    </a:ext>
                  </a:extLst>
                </a:gridCol>
                <a:gridCol w="643844">
                  <a:extLst>
                    <a:ext uri="{9D8B030D-6E8A-4147-A177-3AD203B41FA5}">
                      <a16:colId xmlns:a16="http://schemas.microsoft.com/office/drawing/2014/main" val="3381038941"/>
                    </a:ext>
                  </a:extLst>
                </a:gridCol>
                <a:gridCol w="643844">
                  <a:extLst>
                    <a:ext uri="{9D8B030D-6E8A-4147-A177-3AD203B41FA5}">
                      <a16:colId xmlns:a16="http://schemas.microsoft.com/office/drawing/2014/main" val="682017367"/>
                    </a:ext>
                  </a:extLst>
                </a:gridCol>
                <a:gridCol w="643844">
                  <a:extLst>
                    <a:ext uri="{9D8B030D-6E8A-4147-A177-3AD203B41FA5}">
                      <a16:colId xmlns:a16="http://schemas.microsoft.com/office/drawing/2014/main" val="184381306"/>
                    </a:ext>
                  </a:extLst>
                </a:gridCol>
                <a:gridCol w="643844">
                  <a:extLst>
                    <a:ext uri="{9D8B030D-6E8A-4147-A177-3AD203B41FA5}">
                      <a16:colId xmlns:a16="http://schemas.microsoft.com/office/drawing/2014/main" val="318831436"/>
                    </a:ext>
                  </a:extLst>
                </a:gridCol>
                <a:gridCol w="643844">
                  <a:extLst>
                    <a:ext uri="{9D8B030D-6E8A-4147-A177-3AD203B41FA5}">
                      <a16:colId xmlns:a16="http://schemas.microsoft.com/office/drawing/2014/main" val="623041120"/>
                    </a:ext>
                  </a:extLst>
                </a:gridCol>
                <a:gridCol w="643844">
                  <a:extLst>
                    <a:ext uri="{9D8B030D-6E8A-4147-A177-3AD203B41FA5}">
                      <a16:colId xmlns:a16="http://schemas.microsoft.com/office/drawing/2014/main" val="704357005"/>
                    </a:ext>
                  </a:extLst>
                </a:gridCol>
              </a:tblGrid>
              <a:tr h="304570">
                <a:tc rowSpan="2">
                  <a:txBody>
                    <a:bodyPr/>
                    <a:lstStyle/>
                    <a:p>
                      <a:pPr algn="ctr" fontAlgn="ctr"/>
                      <a:r>
                        <a:rPr lang="fr-FR" sz="1500" b="1" i="0" u="none" strike="noStrike">
                          <a:solidFill>
                            <a:srgbClr val="0070C0"/>
                          </a:solidFill>
                          <a:effectLst/>
                          <a:latin typeface="Century Gothic" panose="020B0502020202020204" pitchFamily="34" charset="0"/>
                        </a:rPr>
                        <a:t> </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gridSpan="3">
                  <a:txBody>
                    <a:bodyPr/>
                    <a:lstStyle/>
                    <a:p>
                      <a:pPr algn="ctr" fontAlgn="b"/>
                      <a:r>
                        <a:rPr lang="fr-FR" sz="1500" b="1" i="0" u="none" strike="noStrike" dirty="0">
                          <a:solidFill>
                            <a:srgbClr val="FFFFFF"/>
                          </a:solidFill>
                          <a:effectLst/>
                          <a:latin typeface="Century Gothic" panose="020B0502020202020204" pitchFamily="34" charset="0"/>
                        </a:rPr>
                        <a:t>Secteur 1</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hMerge="1">
                  <a:txBody>
                    <a:bodyPr/>
                    <a:lstStyle/>
                    <a:p>
                      <a:endParaRPr lang="fr-FR"/>
                    </a:p>
                  </a:txBody>
                  <a:tcPr/>
                </a:tc>
                <a:tc hMerge="1">
                  <a:txBody>
                    <a:bodyPr/>
                    <a:lstStyle/>
                    <a:p>
                      <a:endParaRPr lang="fr-FR"/>
                    </a:p>
                  </a:txBody>
                  <a:tcPr/>
                </a:tc>
                <a:tc gridSpan="3">
                  <a:txBody>
                    <a:bodyPr/>
                    <a:lstStyle/>
                    <a:p>
                      <a:pPr algn="ctr" fontAlgn="b"/>
                      <a:r>
                        <a:rPr lang="fr-FR" sz="1500" b="1" i="0" u="none" strike="noStrike">
                          <a:solidFill>
                            <a:srgbClr val="FFFFFF"/>
                          </a:solidFill>
                          <a:effectLst/>
                          <a:latin typeface="Century Gothic" panose="020B0502020202020204" pitchFamily="34" charset="0"/>
                        </a:rPr>
                        <a:t>Secteur 2</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hMerge="1">
                  <a:txBody>
                    <a:bodyPr/>
                    <a:lstStyle/>
                    <a:p>
                      <a:endParaRPr lang="fr-FR"/>
                    </a:p>
                  </a:txBody>
                  <a:tcPr/>
                </a:tc>
                <a:tc hMerge="1">
                  <a:txBody>
                    <a:bodyPr/>
                    <a:lstStyle/>
                    <a:p>
                      <a:endParaRPr lang="fr-FR"/>
                    </a:p>
                  </a:txBody>
                  <a:tcPr/>
                </a:tc>
                <a:tc gridSpan="3">
                  <a:txBody>
                    <a:bodyPr/>
                    <a:lstStyle/>
                    <a:p>
                      <a:pPr algn="ctr" fontAlgn="b"/>
                      <a:r>
                        <a:rPr lang="fr-FR" sz="1500" b="1" i="0" u="none" strike="noStrike">
                          <a:solidFill>
                            <a:srgbClr val="FFFFFF"/>
                          </a:solidFill>
                          <a:effectLst/>
                          <a:latin typeface="Century Gothic" panose="020B0502020202020204" pitchFamily="34" charset="0"/>
                        </a:rPr>
                        <a:t>Secteur 3</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hMerge="1">
                  <a:txBody>
                    <a:bodyPr/>
                    <a:lstStyle/>
                    <a:p>
                      <a:endParaRPr lang="fr-FR"/>
                    </a:p>
                  </a:txBody>
                  <a:tcPr/>
                </a:tc>
                <a:tc hMerge="1">
                  <a:txBody>
                    <a:bodyPr/>
                    <a:lstStyle/>
                    <a:p>
                      <a:endParaRPr lang="fr-FR"/>
                    </a:p>
                  </a:txBody>
                  <a:tcPr/>
                </a:tc>
                <a:tc gridSpan="3">
                  <a:txBody>
                    <a:bodyPr/>
                    <a:lstStyle/>
                    <a:p>
                      <a:pPr algn="ctr" fontAlgn="b"/>
                      <a:r>
                        <a:rPr lang="fr-FR" sz="1500" b="1" i="0" u="none" strike="noStrike">
                          <a:solidFill>
                            <a:srgbClr val="FFFFFF"/>
                          </a:solidFill>
                          <a:effectLst/>
                          <a:latin typeface="Century Gothic" panose="020B0502020202020204" pitchFamily="34" charset="0"/>
                        </a:rPr>
                        <a:t>Secteur 4</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095063945"/>
                  </a:ext>
                </a:extLst>
              </a:tr>
              <a:tr h="335808">
                <a:tc vMerge="1">
                  <a:txBody>
                    <a:bodyPr/>
                    <a:lstStyle/>
                    <a:p>
                      <a:endParaRPr lang="fr-FR"/>
                    </a:p>
                  </a:txBody>
                  <a:tcPr/>
                </a:tc>
                <a:tc>
                  <a:txBody>
                    <a:bodyPr/>
                    <a:lstStyle/>
                    <a:p>
                      <a:pPr algn="ctr" fontAlgn="ctr"/>
                      <a:r>
                        <a:rPr lang="fr-FR" sz="800" b="1" i="0" u="none" strike="noStrike">
                          <a:solidFill>
                            <a:srgbClr val="FFFFFF"/>
                          </a:solidFill>
                          <a:effectLst/>
                          <a:latin typeface="Century Gothic" panose="020B0502020202020204" pitchFamily="34" charset="0"/>
                        </a:rPr>
                        <a:t>- 30 agents</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800" b="1" i="0" u="none" strike="noStrike">
                          <a:solidFill>
                            <a:srgbClr val="FFFFFF"/>
                          </a:solidFill>
                          <a:effectLst/>
                          <a:latin typeface="Century Gothic" panose="020B0502020202020204" pitchFamily="34" charset="0"/>
                        </a:rPr>
                        <a:t>≥  30 et 100 agents</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800" b="1" i="0" u="none" strike="noStrike">
                          <a:solidFill>
                            <a:srgbClr val="FFFFFF"/>
                          </a:solidFill>
                          <a:effectLst/>
                          <a:latin typeface="Century Gothic" panose="020B0502020202020204" pitchFamily="34" charset="0"/>
                        </a:rPr>
                        <a:t>+ 100 agents</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800" b="1" i="0" u="none" strike="noStrike">
                          <a:solidFill>
                            <a:srgbClr val="FFFFFF"/>
                          </a:solidFill>
                          <a:effectLst/>
                          <a:latin typeface="Century Gothic" panose="020B0502020202020204" pitchFamily="34" charset="0"/>
                        </a:rPr>
                        <a:t>- 30 agents</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800" b="1" i="0" u="none" strike="noStrike">
                          <a:solidFill>
                            <a:srgbClr val="FFFFFF"/>
                          </a:solidFill>
                          <a:effectLst/>
                          <a:latin typeface="Century Gothic" panose="020B0502020202020204" pitchFamily="34" charset="0"/>
                        </a:rPr>
                        <a:t>≥  30 et 100 agents</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800" b="1" i="0" u="none" strike="noStrike">
                          <a:solidFill>
                            <a:srgbClr val="FFFFFF"/>
                          </a:solidFill>
                          <a:effectLst/>
                          <a:latin typeface="Century Gothic" panose="020B0502020202020204" pitchFamily="34" charset="0"/>
                        </a:rPr>
                        <a:t>+ 100 agents</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800" b="1" i="0" u="none" strike="noStrike">
                          <a:solidFill>
                            <a:srgbClr val="FFFFFF"/>
                          </a:solidFill>
                          <a:effectLst/>
                          <a:latin typeface="Century Gothic" panose="020B0502020202020204" pitchFamily="34" charset="0"/>
                        </a:rPr>
                        <a:t>- 30 agents</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800" b="1" i="0" u="none" strike="noStrike">
                          <a:solidFill>
                            <a:srgbClr val="FFFFFF"/>
                          </a:solidFill>
                          <a:effectLst/>
                          <a:latin typeface="Century Gothic" panose="020B0502020202020204" pitchFamily="34" charset="0"/>
                        </a:rPr>
                        <a:t>≥  30 et 100 agents</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800" b="1" i="0" u="none" strike="noStrike">
                          <a:solidFill>
                            <a:srgbClr val="FFFFFF"/>
                          </a:solidFill>
                          <a:effectLst/>
                          <a:latin typeface="Century Gothic" panose="020B0502020202020204" pitchFamily="34" charset="0"/>
                        </a:rPr>
                        <a:t>+ 100 agents</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800" b="1" i="0" u="none" strike="noStrike">
                          <a:solidFill>
                            <a:srgbClr val="FFFFFF"/>
                          </a:solidFill>
                          <a:effectLst/>
                          <a:latin typeface="Century Gothic" panose="020B0502020202020204" pitchFamily="34" charset="0"/>
                        </a:rPr>
                        <a:t>- 30 agents</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800" b="1" i="0" u="none" strike="noStrike">
                          <a:solidFill>
                            <a:srgbClr val="FFFFFF"/>
                          </a:solidFill>
                          <a:effectLst/>
                          <a:latin typeface="Century Gothic" panose="020B0502020202020204" pitchFamily="34" charset="0"/>
                        </a:rPr>
                        <a:t>≥  30 et 100 agents</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800" b="1" i="0" u="none" strike="noStrike">
                          <a:solidFill>
                            <a:srgbClr val="FFFFFF"/>
                          </a:solidFill>
                          <a:effectLst/>
                          <a:latin typeface="Century Gothic" panose="020B0502020202020204" pitchFamily="34" charset="0"/>
                        </a:rPr>
                        <a:t>+ 100 agents</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extLst>
                  <a:ext uri="{0D108BD9-81ED-4DB2-BD59-A6C34878D82A}">
                    <a16:rowId xmlns:a16="http://schemas.microsoft.com/office/drawing/2014/main" val="4021617749"/>
                  </a:ext>
                </a:extLst>
              </a:tr>
              <a:tr h="195239">
                <a:tc>
                  <a:txBody>
                    <a:bodyPr/>
                    <a:lstStyle/>
                    <a:p>
                      <a:pPr algn="ctr" fontAlgn="ctr"/>
                      <a:r>
                        <a:rPr lang="fr-FR" sz="800" b="1" i="1" u="none" strike="noStrike">
                          <a:solidFill>
                            <a:srgbClr val="FFFFFF"/>
                          </a:solidFill>
                          <a:effectLst/>
                          <a:latin typeface="Century Gothic" panose="020B0502020202020204" pitchFamily="34" charset="0"/>
                        </a:rPr>
                        <a:t>Responsables administratifs</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1100" b="0" i="0" u="none" strike="noStrike" dirty="0">
                          <a:solidFill>
                            <a:schemeClr val="bg1"/>
                          </a:solidFill>
                          <a:effectLst/>
                          <a:latin typeface="Century Gothic" panose="020B0502020202020204" pitchFamily="34" charset="0"/>
                        </a:rPr>
                        <a:t>22</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dirty="0">
                          <a:solidFill>
                            <a:schemeClr val="bg1"/>
                          </a:solidFill>
                          <a:effectLst/>
                          <a:latin typeface="Century Gothic" panose="020B0502020202020204" pitchFamily="34" charset="0"/>
                        </a:rPr>
                        <a:t>8</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a:solidFill>
                            <a:schemeClr val="bg1"/>
                          </a:solidFill>
                          <a:effectLst/>
                          <a:latin typeface="Century Gothic" panose="020B0502020202020204" pitchFamily="34" charset="0"/>
                        </a:rPr>
                        <a:t>4</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a:solidFill>
                            <a:schemeClr val="bg1"/>
                          </a:solidFill>
                          <a:effectLst/>
                          <a:latin typeface="Century Gothic" panose="020B0502020202020204" pitchFamily="34" charset="0"/>
                        </a:rPr>
                        <a:t>20</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a:solidFill>
                            <a:schemeClr val="bg1"/>
                          </a:solidFill>
                          <a:effectLst/>
                          <a:latin typeface="Century Gothic" panose="020B0502020202020204" pitchFamily="34" charset="0"/>
                        </a:rPr>
                        <a:t>2</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a:solidFill>
                            <a:schemeClr val="bg1"/>
                          </a:solidFill>
                          <a:effectLst/>
                          <a:latin typeface="Century Gothic" panose="020B0502020202020204" pitchFamily="34" charset="0"/>
                        </a:rPr>
                        <a:t>0</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a:solidFill>
                            <a:schemeClr val="bg1"/>
                          </a:solidFill>
                          <a:effectLst/>
                          <a:latin typeface="Century Gothic" panose="020B0502020202020204" pitchFamily="34" charset="0"/>
                        </a:rPr>
                        <a:t>12</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a:solidFill>
                            <a:schemeClr val="bg1"/>
                          </a:solidFill>
                          <a:effectLst/>
                          <a:latin typeface="Century Gothic" panose="020B0502020202020204" pitchFamily="34" charset="0"/>
                        </a:rPr>
                        <a:t>1</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a:solidFill>
                            <a:schemeClr val="bg1"/>
                          </a:solidFill>
                          <a:effectLst/>
                          <a:latin typeface="Century Gothic" panose="020B0502020202020204" pitchFamily="34" charset="0"/>
                        </a:rPr>
                        <a:t>0</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a:solidFill>
                            <a:schemeClr val="bg1"/>
                          </a:solidFill>
                          <a:effectLst/>
                          <a:latin typeface="Century Gothic" panose="020B0502020202020204" pitchFamily="34" charset="0"/>
                        </a:rPr>
                        <a:t>25</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a:solidFill>
                            <a:schemeClr val="bg1"/>
                          </a:solidFill>
                          <a:effectLst/>
                          <a:latin typeface="Century Gothic" panose="020B0502020202020204" pitchFamily="34" charset="0"/>
                        </a:rPr>
                        <a:t>2</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a:solidFill>
                            <a:schemeClr val="bg1"/>
                          </a:solidFill>
                          <a:effectLst/>
                          <a:latin typeface="Century Gothic" panose="020B0502020202020204" pitchFamily="34" charset="0"/>
                        </a:rPr>
                        <a:t>2</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678697651"/>
                  </a:ext>
                </a:extLst>
              </a:tr>
              <a:tr h="195239">
                <a:tc>
                  <a:txBody>
                    <a:bodyPr/>
                    <a:lstStyle/>
                    <a:p>
                      <a:pPr algn="ctr" fontAlgn="ctr"/>
                      <a:r>
                        <a:rPr lang="fr-FR" sz="800" b="1" i="1" u="none" strike="noStrike">
                          <a:solidFill>
                            <a:srgbClr val="FFFFFF"/>
                          </a:solidFill>
                          <a:effectLst/>
                          <a:latin typeface="Century Gothic" panose="020B0502020202020204" pitchFamily="34" charset="0"/>
                        </a:rPr>
                        <a:t>Agents collaborant avec le CDG</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1100" b="0" i="0" u="none" strike="noStrike">
                          <a:solidFill>
                            <a:schemeClr val="bg1"/>
                          </a:solidFill>
                          <a:effectLst/>
                          <a:latin typeface="Century Gothic" panose="020B0502020202020204" pitchFamily="34" charset="0"/>
                        </a:rPr>
                        <a:t>6</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ctr"/>
                      <a:r>
                        <a:rPr lang="fr-FR" sz="1100" b="0" i="0" u="none" strike="noStrike" dirty="0">
                          <a:solidFill>
                            <a:schemeClr val="bg1"/>
                          </a:solidFill>
                          <a:effectLst/>
                          <a:latin typeface="Century Gothic" panose="020B0502020202020204" pitchFamily="34" charset="0"/>
                        </a:rPr>
                        <a:t>2</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ctr"/>
                      <a:r>
                        <a:rPr lang="fr-FR" sz="1100" b="0" i="0" u="none" strike="noStrike">
                          <a:solidFill>
                            <a:schemeClr val="bg1"/>
                          </a:solidFill>
                          <a:effectLst/>
                          <a:latin typeface="Century Gothic" panose="020B0502020202020204" pitchFamily="34" charset="0"/>
                        </a:rPr>
                        <a:t>4</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ctr"/>
                      <a:r>
                        <a:rPr lang="fr-FR" sz="1100" b="0" i="0" u="none" strike="noStrike">
                          <a:solidFill>
                            <a:schemeClr val="bg1"/>
                          </a:solidFill>
                          <a:effectLst/>
                          <a:latin typeface="Century Gothic" panose="020B0502020202020204" pitchFamily="34" charset="0"/>
                        </a:rPr>
                        <a:t>3</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ctr"/>
                      <a:r>
                        <a:rPr lang="fr-FR" sz="1100" b="0" i="0" u="none" strike="noStrike">
                          <a:solidFill>
                            <a:schemeClr val="bg1"/>
                          </a:solidFill>
                          <a:effectLst/>
                          <a:latin typeface="Century Gothic" panose="020B0502020202020204" pitchFamily="34" charset="0"/>
                        </a:rPr>
                        <a:t>0</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ctr"/>
                      <a:r>
                        <a:rPr lang="fr-FR" sz="1100" b="0" i="0" u="none" strike="noStrike">
                          <a:solidFill>
                            <a:schemeClr val="bg1"/>
                          </a:solidFill>
                          <a:effectLst/>
                          <a:latin typeface="Century Gothic" panose="020B0502020202020204" pitchFamily="34" charset="0"/>
                        </a:rPr>
                        <a:t>0</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ctr"/>
                      <a:r>
                        <a:rPr lang="fr-FR" sz="1100" b="0" i="0" u="none" strike="noStrike">
                          <a:solidFill>
                            <a:schemeClr val="bg1"/>
                          </a:solidFill>
                          <a:effectLst/>
                          <a:latin typeface="Century Gothic" panose="020B0502020202020204" pitchFamily="34" charset="0"/>
                        </a:rPr>
                        <a:t>4</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ctr"/>
                      <a:r>
                        <a:rPr lang="fr-FR" sz="1100" b="0" i="0" u="none" strike="noStrike">
                          <a:solidFill>
                            <a:schemeClr val="bg1"/>
                          </a:solidFill>
                          <a:effectLst/>
                          <a:latin typeface="Century Gothic" panose="020B0502020202020204" pitchFamily="34" charset="0"/>
                        </a:rPr>
                        <a:t>0</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ctr"/>
                      <a:r>
                        <a:rPr lang="fr-FR" sz="1100" b="0" i="0" u="none" strike="noStrike">
                          <a:solidFill>
                            <a:schemeClr val="bg1"/>
                          </a:solidFill>
                          <a:effectLst/>
                          <a:latin typeface="Century Gothic" panose="020B0502020202020204" pitchFamily="34" charset="0"/>
                        </a:rPr>
                        <a:t>0</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ctr"/>
                      <a:r>
                        <a:rPr lang="fr-FR" sz="1100" b="0" i="0" u="none" strike="noStrike">
                          <a:solidFill>
                            <a:schemeClr val="bg1"/>
                          </a:solidFill>
                          <a:effectLst/>
                          <a:latin typeface="Century Gothic" panose="020B0502020202020204" pitchFamily="34" charset="0"/>
                        </a:rPr>
                        <a:t>1</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ctr"/>
                      <a:r>
                        <a:rPr lang="fr-FR" sz="1100" b="0" i="0" u="none" strike="noStrike">
                          <a:solidFill>
                            <a:schemeClr val="bg1"/>
                          </a:solidFill>
                          <a:effectLst/>
                          <a:latin typeface="Century Gothic" panose="020B0502020202020204" pitchFamily="34" charset="0"/>
                        </a:rPr>
                        <a:t>3</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ctr"/>
                      <a:r>
                        <a:rPr lang="fr-FR" sz="1100" b="0" i="0" u="none" strike="noStrike">
                          <a:solidFill>
                            <a:schemeClr val="bg1"/>
                          </a:solidFill>
                          <a:effectLst/>
                          <a:latin typeface="Century Gothic" panose="020B0502020202020204" pitchFamily="34" charset="0"/>
                        </a:rPr>
                        <a:t>0</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635714317"/>
                  </a:ext>
                </a:extLst>
              </a:tr>
              <a:tr h="195239">
                <a:tc>
                  <a:txBody>
                    <a:bodyPr/>
                    <a:lstStyle/>
                    <a:p>
                      <a:pPr algn="ctr" fontAlgn="ctr"/>
                      <a:r>
                        <a:rPr lang="fr-FR" sz="800" b="1" i="1" u="none" strike="noStrike">
                          <a:solidFill>
                            <a:srgbClr val="FFFFFF"/>
                          </a:solidFill>
                          <a:effectLst/>
                          <a:latin typeface="Century Gothic" panose="020B0502020202020204" pitchFamily="34" charset="0"/>
                        </a:rPr>
                        <a:t>Elus</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1100" b="0" i="0" u="none" strike="noStrike">
                          <a:solidFill>
                            <a:schemeClr val="bg1"/>
                          </a:solidFill>
                          <a:effectLst/>
                          <a:latin typeface="Century Gothic" panose="020B0502020202020204" pitchFamily="34" charset="0"/>
                        </a:rPr>
                        <a:t>3</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dirty="0">
                          <a:solidFill>
                            <a:schemeClr val="bg1"/>
                          </a:solidFill>
                          <a:effectLst/>
                          <a:latin typeface="Century Gothic" panose="020B0502020202020204" pitchFamily="34" charset="0"/>
                        </a:rPr>
                        <a:t>0</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dirty="0">
                          <a:solidFill>
                            <a:schemeClr val="bg1"/>
                          </a:solidFill>
                          <a:effectLst/>
                          <a:latin typeface="Century Gothic" panose="020B0502020202020204" pitchFamily="34" charset="0"/>
                        </a:rPr>
                        <a:t>0</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dirty="0">
                          <a:solidFill>
                            <a:schemeClr val="bg1"/>
                          </a:solidFill>
                          <a:effectLst/>
                          <a:latin typeface="Century Gothic" panose="020B0502020202020204" pitchFamily="34" charset="0"/>
                        </a:rPr>
                        <a:t>2</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dirty="0">
                          <a:solidFill>
                            <a:schemeClr val="bg1"/>
                          </a:solidFill>
                          <a:effectLst/>
                          <a:latin typeface="Century Gothic" panose="020B0502020202020204" pitchFamily="34" charset="0"/>
                        </a:rPr>
                        <a:t>0</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dirty="0">
                          <a:solidFill>
                            <a:schemeClr val="bg1"/>
                          </a:solidFill>
                          <a:effectLst/>
                          <a:latin typeface="Century Gothic" panose="020B0502020202020204" pitchFamily="34" charset="0"/>
                        </a:rPr>
                        <a:t>0</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dirty="0">
                          <a:solidFill>
                            <a:schemeClr val="bg1"/>
                          </a:solidFill>
                          <a:effectLst/>
                          <a:latin typeface="Century Gothic" panose="020B0502020202020204" pitchFamily="34" charset="0"/>
                        </a:rPr>
                        <a:t>4</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dirty="0">
                          <a:solidFill>
                            <a:schemeClr val="bg1"/>
                          </a:solidFill>
                          <a:effectLst/>
                          <a:latin typeface="Century Gothic" panose="020B0502020202020204" pitchFamily="34" charset="0"/>
                        </a:rPr>
                        <a:t>0</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a:solidFill>
                            <a:schemeClr val="bg1"/>
                          </a:solidFill>
                          <a:effectLst/>
                          <a:latin typeface="Century Gothic" panose="020B0502020202020204" pitchFamily="34" charset="0"/>
                        </a:rPr>
                        <a:t>0</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a:solidFill>
                            <a:schemeClr val="bg1"/>
                          </a:solidFill>
                          <a:effectLst/>
                          <a:latin typeface="Century Gothic" panose="020B0502020202020204" pitchFamily="34" charset="0"/>
                        </a:rPr>
                        <a:t>1</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a:solidFill>
                            <a:schemeClr val="bg1"/>
                          </a:solidFill>
                          <a:effectLst/>
                          <a:latin typeface="Century Gothic" panose="020B0502020202020204" pitchFamily="34" charset="0"/>
                        </a:rPr>
                        <a:t>0</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tc>
                  <a:txBody>
                    <a:bodyPr/>
                    <a:lstStyle/>
                    <a:p>
                      <a:pPr algn="ctr" fontAlgn="ctr"/>
                      <a:r>
                        <a:rPr lang="fr-FR" sz="1100" b="0" i="0" u="none" strike="noStrike">
                          <a:solidFill>
                            <a:schemeClr val="bg1"/>
                          </a:solidFill>
                          <a:effectLst/>
                          <a:latin typeface="Century Gothic" panose="020B0502020202020204" pitchFamily="34" charset="0"/>
                        </a:rPr>
                        <a:t>0</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1860933163"/>
                  </a:ext>
                </a:extLst>
              </a:tr>
              <a:tr h="195239">
                <a:tc rowSpan="2">
                  <a:txBody>
                    <a:bodyPr/>
                    <a:lstStyle/>
                    <a:p>
                      <a:pPr algn="ctr" fontAlgn="ctr"/>
                      <a:r>
                        <a:rPr lang="fr-FR" sz="1100" b="1" i="0" u="none" strike="noStrike">
                          <a:solidFill>
                            <a:srgbClr val="FFFFFF"/>
                          </a:solidFill>
                          <a:effectLst/>
                          <a:latin typeface="Century Gothic" panose="020B0502020202020204" pitchFamily="34" charset="0"/>
                        </a:rPr>
                        <a:t>Réponses par secteur</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ctr" fontAlgn="b"/>
                      <a:r>
                        <a:rPr lang="fr-FR" sz="1100" b="1" i="0" u="none" strike="noStrike">
                          <a:solidFill>
                            <a:schemeClr val="bg1"/>
                          </a:solidFill>
                          <a:effectLst/>
                          <a:latin typeface="Century Gothic" panose="020B0502020202020204" pitchFamily="34" charset="0"/>
                        </a:rPr>
                        <a:t>31</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fr-FR" sz="1100" b="1" i="0" u="none" strike="noStrike">
                          <a:solidFill>
                            <a:schemeClr val="bg1"/>
                          </a:solidFill>
                          <a:effectLst/>
                          <a:latin typeface="Century Gothic" panose="020B0502020202020204" pitchFamily="34" charset="0"/>
                        </a:rPr>
                        <a:t>10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fr-FR" sz="1100" b="1" i="0" u="none" strike="noStrike">
                          <a:solidFill>
                            <a:schemeClr val="bg1"/>
                          </a:solidFill>
                          <a:effectLst/>
                          <a:latin typeface="Century Gothic" panose="020B0502020202020204" pitchFamily="34" charset="0"/>
                        </a:rPr>
                        <a:t>8</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fr-FR" sz="1100" b="1" i="0" u="none" strike="noStrike">
                          <a:solidFill>
                            <a:schemeClr val="bg1"/>
                          </a:solidFill>
                          <a:effectLst/>
                          <a:latin typeface="Century Gothic" panose="020B0502020202020204" pitchFamily="34" charset="0"/>
                        </a:rPr>
                        <a:t>25</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fr-FR" sz="1100" b="1" i="0" u="none" strike="noStrike">
                          <a:solidFill>
                            <a:schemeClr val="bg1"/>
                          </a:solidFill>
                          <a:effectLst/>
                          <a:latin typeface="Century Gothic" panose="020B0502020202020204" pitchFamily="34" charset="0"/>
                        </a:rPr>
                        <a:t>2</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fr-FR" sz="1100" b="1" i="0" u="none" strike="noStrike">
                          <a:solidFill>
                            <a:schemeClr val="bg1"/>
                          </a:solidFill>
                          <a:effectLst/>
                          <a:latin typeface="Century Gothic" panose="020B050202020202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fr-FR" sz="1100" b="1" i="0" u="none" strike="noStrike">
                          <a:solidFill>
                            <a:schemeClr val="bg1"/>
                          </a:solidFill>
                          <a:effectLst/>
                          <a:latin typeface="Century Gothic" panose="020B0502020202020204" pitchFamily="34" charset="0"/>
                        </a:rPr>
                        <a:t>20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fr-FR" sz="1100" b="1" i="0" u="none" strike="noStrike" dirty="0">
                          <a:solidFill>
                            <a:schemeClr val="bg1"/>
                          </a:solidFill>
                          <a:effectLst/>
                          <a:latin typeface="Century Gothic" panose="020B0502020202020204" pitchFamily="34" charset="0"/>
                        </a:rPr>
                        <a:t>1</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fr-FR" sz="1100" b="1" i="0" u="none" strike="noStrike" dirty="0">
                          <a:solidFill>
                            <a:schemeClr val="bg1"/>
                          </a:solidFill>
                          <a:effectLst/>
                          <a:latin typeface="Century Gothic" panose="020B050202020202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fr-FR" sz="1100" b="1" i="0" u="none" strike="noStrike" dirty="0">
                          <a:solidFill>
                            <a:schemeClr val="bg1"/>
                          </a:solidFill>
                          <a:effectLst/>
                          <a:latin typeface="Century Gothic" panose="020B0502020202020204" pitchFamily="34" charset="0"/>
                        </a:rPr>
                        <a:t>27</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fr-FR" sz="1100" b="1" i="0" u="none" strike="noStrike">
                          <a:solidFill>
                            <a:schemeClr val="bg1"/>
                          </a:solidFill>
                          <a:effectLst/>
                          <a:latin typeface="Century Gothic" panose="020B0502020202020204" pitchFamily="34" charset="0"/>
                        </a:rPr>
                        <a:t>5</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fr-FR" sz="1100" b="1" i="0" u="none" strike="noStrike">
                          <a:solidFill>
                            <a:schemeClr val="bg1"/>
                          </a:solidFill>
                          <a:effectLst/>
                          <a:latin typeface="Century Gothic" panose="020B0502020202020204" pitchFamily="34" charset="0"/>
                        </a:rPr>
                        <a:t>2</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513205018"/>
                  </a:ext>
                </a:extLst>
              </a:tr>
              <a:tr h="195239">
                <a:tc vMerge="1">
                  <a:txBody>
                    <a:bodyPr/>
                    <a:lstStyle/>
                    <a:p>
                      <a:endParaRPr lang="fr-FR"/>
                    </a:p>
                  </a:txBody>
                  <a:tcPr/>
                </a:tc>
                <a:tc>
                  <a:txBody>
                    <a:bodyPr/>
                    <a:lstStyle/>
                    <a:p>
                      <a:pPr algn="ctr" fontAlgn="b"/>
                      <a:r>
                        <a:rPr lang="fr-FR" sz="1100" b="1" i="0" u="none" strike="noStrike">
                          <a:solidFill>
                            <a:schemeClr val="bg1"/>
                          </a:solidFill>
                          <a:effectLst/>
                          <a:latin typeface="Century Gothic" panose="020B0502020202020204" pitchFamily="34" charset="0"/>
                        </a:rPr>
                        <a:t>49</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fontAlgn="b"/>
                      <a:r>
                        <a:rPr lang="fr-FR" sz="1000" b="0" i="0" u="none" strike="noStrike">
                          <a:solidFill>
                            <a:schemeClr val="bg1"/>
                          </a:solidFill>
                          <a:effectLst/>
                          <a:latin typeface="Century Gothic" panose="020B0502020202020204" pitchFamily="34" charset="0"/>
                        </a:rPr>
                        <a:t>soit </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fontAlgn="b"/>
                      <a:r>
                        <a:rPr lang="fr-FR" sz="1100" b="1" i="0" u="none" strike="noStrike">
                          <a:solidFill>
                            <a:schemeClr val="bg1"/>
                          </a:solidFill>
                          <a:effectLst/>
                          <a:latin typeface="Century Gothic" panose="020B0502020202020204" pitchFamily="34" charset="0"/>
                        </a:rPr>
                        <a:t>37,40%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fontAlgn="b"/>
                      <a:r>
                        <a:rPr lang="fr-FR" sz="1100" b="1" i="0" u="none" strike="noStrike">
                          <a:solidFill>
                            <a:schemeClr val="bg1"/>
                          </a:solidFill>
                          <a:effectLst/>
                          <a:latin typeface="Century Gothic" panose="020B0502020202020204" pitchFamily="34" charset="0"/>
                        </a:rPr>
                        <a:t>27</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fontAlgn="b"/>
                      <a:r>
                        <a:rPr lang="fr-FR" sz="1000" b="0" i="0" u="none" strike="noStrike">
                          <a:solidFill>
                            <a:schemeClr val="bg1"/>
                          </a:solidFill>
                          <a:effectLst/>
                          <a:latin typeface="Century Gothic" panose="020B0502020202020204" pitchFamily="34" charset="0"/>
                        </a:rPr>
                        <a:t>soit </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fontAlgn="b"/>
                      <a:r>
                        <a:rPr lang="fr-FR" sz="1100" b="1" i="0" u="none" strike="noStrike">
                          <a:solidFill>
                            <a:schemeClr val="bg1"/>
                          </a:solidFill>
                          <a:effectLst/>
                          <a:latin typeface="Century Gothic" panose="020B0502020202020204" pitchFamily="34" charset="0"/>
                        </a:rPr>
                        <a:t>20,61%</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fontAlgn="b"/>
                      <a:r>
                        <a:rPr lang="fr-FR" sz="1100" b="1" i="0" u="none" strike="noStrike">
                          <a:solidFill>
                            <a:schemeClr val="bg1"/>
                          </a:solidFill>
                          <a:effectLst/>
                          <a:latin typeface="Century Gothic" panose="020B0502020202020204" pitchFamily="34" charset="0"/>
                        </a:rPr>
                        <a:t>21</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fontAlgn="b"/>
                      <a:r>
                        <a:rPr lang="fr-FR" sz="1000" b="0" i="0" u="none" strike="noStrike">
                          <a:solidFill>
                            <a:schemeClr val="bg1"/>
                          </a:solidFill>
                          <a:effectLst/>
                          <a:latin typeface="Century Gothic" panose="020B0502020202020204" pitchFamily="34" charset="0"/>
                        </a:rPr>
                        <a:t>soit </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fontAlgn="b"/>
                      <a:r>
                        <a:rPr lang="fr-FR" sz="1100" b="1" i="0" u="none" strike="noStrike">
                          <a:solidFill>
                            <a:schemeClr val="bg1"/>
                          </a:solidFill>
                          <a:effectLst/>
                          <a:latin typeface="Century Gothic" panose="020B0502020202020204" pitchFamily="34" charset="0"/>
                        </a:rPr>
                        <a:t>16,03%</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fontAlgn="b"/>
                      <a:r>
                        <a:rPr lang="fr-FR" sz="1100" b="1" i="0" u="none" strike="noStrike" dirty="0">
                          <a:solidFill>
                            <a:schemeClr val="bg1"/>
                          </a:solidFill>
                          <a:effectLst/>
                          <a:latin typeface="Century Gothic" panose="020B0502020202020204" pitchFamily="34" charset="0"/>
                        </a:rPr>
                        <a:t>34</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fontAlgn="b"/>
                      <a:r>
                        <a:rPr lang="fr-FR" sz="1000" b="0" i="0" u="none" strike="noStrike" dirty="0">
                          <a:solidFill>
                            <a:schemeClr val="bg1"/>
                          </a:solidFill>
                          <a:effectLst/>
                          <a:latin typeface="Century Gothic" panose="020B0502020202020204" pitchFamily="34" charset="0"/>
                        </a:rPr>
                        <a:t>soit </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fontAlgn="b"/>
                      <a:r>
                        <a:rPr lang="fr-FR" sz="1100" b="1" i="0" u="none" strike="noStrike" dirty="0">
                          <a:solidFill>
                            <a:schemeClr val="bg1"/>
                          </a:solidFill>
                          <a:effectLst/>
                          <a:latin typeface="Century Gothic" panose="020B0502020202020204" pitchFamily="34" charset="0"/>
                        </a:rPr>
                        <a:t>25,95%</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extLst>
                  <a:ext uri="{0D108BD9-81ED-4DB2-BD59-A6C34878D82A}">
                    <a16:rowId xmlns:a16="http://schemas.microsoft.com/office/drawing/2014/main" val="234330410"/>
                  </a:ext>
                </a:extLst>
              </a:tr>
            </a:tbl>
          </a:graphicData>
        </a:graphic>
      </p:graphicFrame>
    </p:spTree>
    <p:extLst>
      <p:ext uri="{BB962C8B-B14F-4D97-AF65-F5344CB8AC3E}">
        <p14:creationId xmlns:p14="http://schemas.microsoft.com/office/powerpoint/2010/main" val="3925927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Espace réservé du contenu 6"/>
          <p:cNvPicPr>
            <a:picLocks noGrp="1" noChangeAspect="1"/>
          </p:cNvPicPr>
          <p:nvPr>
            <p:ph idx="1"/>
          </p:nvPr>
        </p:nvPicPr>
        <p:blipFill>
          <a:blip r:embed="rId2"/>
          <a:stretch>
            <a:fillRect/>
          </a:stretch>
        </p:blipFill>
        <p:spPr>
          <a:xfrm>
            <a:off x="9627336" y="1182586"/>
            <a:ext cx="1725318" cy="1585097"/>
          </a:xfrm>
          <a:prstGeom prst="rect">
            <a:avLst/>
          </a:prstGeom>
        </p:spPr>
      </p:pic>
      <p:sp>
        <p:nvSpPr>
          <p:cNvPr id="4" name="Ovale 41">
            <a:extLst>
              <a:ext uri="{FF2B5EF4-FFF2-40B4-BE49-F238E27FC236}">
                <a16:creationId xmlns:a16="http://schemas.microsoft.com/office/drawing/2014/main" id="{233E4AB5-6FC1-4454-9421-850EF5A4ADF3}"/>
              </a:ext>
              <a:ext uri="{C183D7F6-B498-43B3-948B-1728B52AA6E4}">
                <adec:decorative xmlns:adec="http://schemas.microsoft.com/office/drawing/2017/decorative" xmlns="" val="1"/>
              </a:ext>
            </a:extLst>
          </p:cNvPr>
          <p:cNvSpPr/>
          <p:nvPr/>
        </p:nvSpPr>
        <p:spPr>
          <a:xfrm>
            <a:off x="207107" y="1237528"/>
            <a:ext cx="2327564" cy="1302707"/>
          </a:xfrm>
          <a:prstGeom prst="ellipse">
            <a:avLst/>
          </a:prstGeom>
          <a:solidFill>
            <a:srgbClr val="11AEC7">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smtClean="0">
                <a:ln>
                  <a:noFill/>
                </a:ln>
                <a:solidFill>
                  <a:prstClr val="white"/>
                </a:solidFill>
                <a:effectLst/>
                <a:uLnTx/>
                <a:uFillTx/>
                <a:latin typeface="Segoe UI Light"/>
                <a:ea typeface="+mn-ea"/>
                <a:cs typeface="+mn-cs"/>
              </a:rPr>
              <a:t>467</a:t>
            </a:r>
            <a:r>
              <a:rPr kumimoji="0" lang="fr-FR" sz="1800" b="0" i="0" u="none" strike="noStrike" kern="0" cap="none" spc="0" normalizeH="0" noProof="0" dirty="0" smtClean="0">
                <a:ln>
                  <a:noFill/>
                </a:ln>
                <a:solidFill>
                  <a:prstClr val="white"/>
                </a:solidFill>
                <a:effectLst/>
                <a:uLnTx/>
                <a:uFillTx/>
                <a:latin typeface="Segoe UI Light"/>
                <a:ea typeface="+mn-ea"/>
                <a:cs typeface="+mn-cs"/>
              </a:rPr>
              <a:t> </a:t>
            </a:r>
            <a:r>
              <a:rPr kumimoji="0" lang="fr-FR" sz="1800" b="0" i="0" u="none" strike="noStrike" kern="0" cap="none" spc="0" normalizeH="0" baseline="0" noProof="0" dirty="0" smtClean="0">
                <a:ln>
                  <a:noFill/>
                </a:ln>
                <a:solidFill>
                  <a:prstClr val="white"/>
                </a:solidFill>
                <a:effectLst/>
                <a:uLnTx/>
                <a:uFillTx/>
                <a:latin typeface="Segoe UI Light"/>
                <a:ea typeface="+mn-ea"/>
                <a:cs typeface="+mn-cs"/>
              </a:rPr>
              <a:t>Collectivités et</a:t>
            </a:r>
            <a:r>
              <a:rPr kumimoji="0" lang="fr-FR" sz="1800" b="0" i="0" u="none" strike="noStrike" kern="0" cap="none" spc="0" normalizeH="0" noProof="0" dirty="0" smtClean="0">
                <a:ln>
                  <a:noFill/>
                </a:ln>
                <a:solidFill>
                  <a:prstClr val="white"/>
                </a:solidFill>
                <a:effectLst/>
                <a:uLnTx/>
                <a:uFillTx/>
                <a:latin typeface="Segoe UI Light"/>
                <a:ea typeface="+mn-ea"/>
                <a:cs typeface="+mn-cs"/>
              </a:rPr>
              <a:t> établissements affiliés</a:t>
            </a:r>
            <a:endParaRPr kumimoji="0" lang="fr-FR" sz="1800" b="0" i="0" u="none" strike="noStrike" kern="0" cap="none" spc="0" normalizeH="0" baseline="0" noProof="0" dirty="0" smtClean="0">
              <a:ln>
                <a:noFill/>
              </a:ln>
              <a:solidFill>
                <a:prstClr val="white"/>
              </a:solidFill>
              <a:effectLst/>
              <a:uLnTx/>
              <a:uFillTx/>
              <a:latin typeface="Segoe UI Light"/>
              <a:ea typeface="+mn-ea"/>
              <a:cs typeface="+mn-cs"/>
            </a:endParaRPr>
          </a:p>
        </p:txBody>
      </p:sp>
      <p:cxnSp>
        <p:nvCxnSpPr>
          <p:cNvPr id="5" name="Connecteur droit avec flèche 77">
            <a:extLst>
              <a:ext uri="{FF2B5EF4-FFF2-40B4-BE49-F238E27FC236}">
                <a16:creationId xmlns:a16="http://schemas.microsoft.com/office/drawing/2014/main" id="{91394D4E-BC7A-418D-B233-6C374456AEAE}"/>
              </a:ext>
              <a:ext uri="{C183D7F6-B498-43B3-948B-1728B52AA6E4}">
                <adec:decorative xmlns:adec="http://schemas.microsoft.com/office/drawing/2017/decorative" xmlns="" val="1"/>
              </a:ext>
            </a:extLst>
          </p:cNvPr>
          <p:cNvCxnSpPr>
            <a:cxnSpLocks/>
          </p:cNvCxnSpPr>
          <p:nvPr/>
        </p:nvCxnSpPr>
        <p:spPr>
          <a:xfrm flipV="1">
            <a:off x="2643332" y="1925843"/>
            <a:ext cx="874568" cy="6634"/>
          </a:xfrm>
          <a:prstGeom prst="straightConnector1">
            <a:avLst/>
          </a:prstGeom>
          <a:noFill/>
          <a:ln w="22225" cap="flat" cmpd="sng" algn="ctr">
            <a:solidFill>
              <a:srgbClr val="585858"/>
            </a:solidFill>
            <a:prstDash val="solid"/>
            <a:miter lim="800000"/>
            <a:tailEnd type="arrow"/>
          </a:ln>
          <a:effectLst/>
        </p:spPr>
      </p:cxnSp>
      <p:sp>
        <p:nvSpPr>
          <p:cNvPr id="6" name="Ovale 72">
            <a:extLst>
              <a:ext uri="{FF2B5EF4-FFF2-40B4-BE49-F238E27FC236}">
                <a16:creationId xmlns:a16="http://schemas.microsoft.com/office/drawing/2014/main" id="{40123448-0B37-4226-B26C-A3081E6142FF}"/>
              </a:ext>
              <a:ext uri="{C183D7F6-B498-43B3-948B-1728B52AA6E4}">
                <adec:decorative xmlns:adec="http://schemas.microsoft.com/office/drawing/2017/decorative" xmlns="" val="1"/>
              </a:ext>
            </a:extLst>
          </p:cNvPr>
          <p:cNvSpPr/>
          <p:nvPr/>
        </p:nvSpPr>
        <p:spPr>
          <a:xfrm>
            <a:off x="3562550" y="1122407"/>
            <a:ext cx="5234868" cy="1532950"/>
          </a:xfrm>
          <a:prstGeom prst="ellipse">
            <a:avLst/>
          </a:prstGeom>
          <a:solidFill>
            <a:srgbClr val="11AEC7">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smtClean="0">
                <a:ln>
                  <a:noFill/>
                </a:ln>
                <a:solidFill>
                  <a:prstClr val="white"/>
                </a:solidFill>
                <a:effectLst/>
                <a:uLnTx/>
                <a:uFillTx/>
                <a:latin typeface="Segoe UI Light"/>
                <a:ea typeface="+mn-ea"/>
                <a:cs typeface="+mn-cs"/>
              </a:rPr>
              <a:t>131 Réponses</a:t>
            </a:r>
            <a:r>
              <a:rPr kumimoji="0" lang="fr-FR" sz="1800" b="0" i="0" u="none" strike="noStrike" kern="0" cap="none" spc="0" normalizeH="0" noProof="0" dirty="0" smtClean="0">
                <a:ln>
                  <a:noFill/>
                </a:ln>
                <a:solidFill>
                  <a:prstClr val="white"/>
                </a:solidFill>
                <a:effectLst/>
                <a:uLnTx/>
                <a:uFillTx/>
                <a:latin typeface="Segoe UI Light"/>
                <a:ea typeface="+mn-ea"/>
                <a:cs typeface="+mn-cs"/>
              </a:rPr>
              <a:t> obtenues</a:t>
            </a:r>
            <a:endParaRPr kumimoji="0" lang="fr-FR" sz="1800" b="0" i="0" u="none" strike="noStrike" kern="0" cap="none" spc="0" normalizeH="0" baseline="0" noProof="0" dirty="0" smtClean="0">
              <a:ln>
                <a:noFill/>
              </a:ln>
              <a:solidFill>
                <a:prstClr val="white"/>
              </a:solidFill>
              <a:effectLst/>
              <a:uLnTx/>
              <a:uFillTx/>
              <a:latin typeface="Segoe UI Light"/>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smtClean="0">
              <a:ln>
                <a:noFill/>
              </a:ln>
              <a:solidFill>
                <a:prstClr val="white"/>
              </a:solidFill>
              <a:effectLst/>
              <a:uLnTx/>
              <a:uFillTx/>
              <a:latin typeface="Segoe UI Light"/>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lang="fr-FR" sz="1400" i="1" kern="0" dirty="0" smtClean="0">
                <a:solidFill>
                  <a:prstClr val="white"/>
                </a:solidFill>
                <a:latin typeface="Segoe UI Light"/>
              </a:rPr>
              <a:t>27 questions fermées sur le niveau de satisfaction globale des missions obligatoires et facultatives du Centre de Gestion</a:t>
            </a:r>
            <a:endParaRPr kumimoji="0" lang="fr-FR" sz="1400" b="0" i="1" u="none" strike="noStrike" kern="0" cap="none" spc="0" normalizeH="0" baseline="0" noProof="0" dirty="0" smtClean="0">
              <a:ln>
                <a:noFill/>
              </a:ln>
              <a:solidFill>
                <a:prstClr val="white"/>
              </a:solidFill>
              <a:effectLst/>
              <a:uLnTx/>
              <a:uFillTx/>
              <a:latin typeface="Segoe UI Light"/>
              <a:ea typeface="+mn-ea"/>
              <a:cs typeface="+mn-cs"/>
            </a:endParaRPr>
          </a:p>
        </p:txBody>
      </p:sp>
      <p:sp>
        <p:nvSpPr>
          <p:cNvPr id="8" name="Ovale 75">
            <a:extLst>
              <a:ext uri="{FF2B5EF4-FFF2-40B4-BE49-F238E27FC236}">
                <a16:creationId xmlns:a16="http://schemas.microsoft.com/office/drawing/2014/main" id="{D3287700-63E7-4098-B825-B123C11134C1}"/>
              </a:ext>
              <a:ext uri="{C183D7F6-B498-43B3-948B-1728B52AA6E4}">
                <adec:decorative xmlns:adec="http://schemas.microsoft.com/office/drawing/2017/decorative" xmlns="" val="1"/>
              </a:ext>
            </a:extLst>
          </p:cNvPr>
          <p:cNvSpPr/>
          <p:nvPr/>
        </p:nvSpPr>
        <p:spPr>
          <a:xfrm>
            <a:off x="9516181" y="1132093"/>
            <a:ext cx="1945134" cy="1587500"/>
          </a:xfrm>
          <a:prstGeom prst="ellipse">
            <a:avLst/>
          </a:prstGeom>
          <a:solidFill>
            <a:srgbClr val="11AEC7">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fr-FR" kern="0" dirty="0" smtClean="0">
                <a:solidFill>
                  <a:prstClr val="white"/>
                </a:solidFill>
                <a:latin typeface="Segoe UI Light"/>
              </a:rPr>
              <a:t>20 % de participation</a:t>
            </a:r>
            <a:endParaRPr kumimoji="0" lang="fr-FR" sz="1800" b="0" i="0" u="none" strike="noStrike" kern="0" cap="none" spc="0" normalizeH="0" baseline="0" noProof="0" dirty="0" smtClean="0">
              <a:ln>
                <a:noFill/>
              </a:ln>
              <a:solidFill>
                <a:prstClr val="white"/>
              </a:solidFill>
              <a:effectLst/>
              <a:uLnTx/>
              <a:uFillTx/>
              <a:latin typeface="Segoe UI Light"/>
              <a:ea typeface="+mn-ea"/>
              <a:cs typeface="+mn-cs"/>
            </a:endParaRPr>
          </a:p>
        </p:txBody>
      </p:sp>
      <p:cxnSp>
        <p:nvCxnSpPr>
          <p:cNvPr id="9" name="Connecteur droit avec flèche 8">
            <a:extLst>
              <a:ext uri="{FF2B5EF4-FFF2-40B4-BE49-F238E27FC236}">
                <a16:creationId xmlns:a16="http://schemas.microsoft.com/office/drawing/2014/main" id="{61AAA85B-D8C7-43BE-844A-625265015123}"/>
              </a:ext>
              <a:ext uri="{C183D7F6-B498-43B3-948B-1728B52AA6E4}">
                <adec:decorative xmlns:adec="http://schemas.microsoft.com/office/drawing/2017/decorative" xmlns="" val="1"/>
              </a:ext>
            </a:extLst>
          </p:cNvPr>
          <p:cNvCxnSpPr>
            <a:cxnSpLocks/>
          </p:cNvCxnSpPr>
          <p:nvPr/>
        </p:nvCxnSpPr>
        <p:spPr>
          <a:xfrm>
            <a:off x="8748324" y="1932477"/>
            <a:ext cx="723207" cy="15772"/>
          </a:xfrm>
          <a:prstGeom prst="straightConnector1">
            <a:avLst/>
          </a:prstGeom>
          <a:noFill/>
          <a:ln w="22225" cap="flat" cmpd="sng" algn="ctr">
            <a:solidFill>
              <a:srgbClr val="585858"/>
            </a:solidFill>
            <a:prstDash val="solid"/>
            <a:miter lim="800000"/>
            <a:tailEnd type="arrow"/>
          </a:ln>
          <a:effectLst/>
        </p:spPr>
      </p:cxnSp>
      <p:sp>
        <p:nvSpPr>
          <p:cNvPr id="10" name="Ovale 76">
            <a:extLst>
              <a:ext uri="{FF2B5EF4-FFF2-40B4-BE49-F238E27FC236}">
                <a16:creationId xmlns:a16="http://schemas.microsoft.com/office/drawing/2014/main" id="{69943F00-C6CB-4F10-A02B-801F37984D43}"/>
              </a:ext>
              <a:ext uri="{C183D7F6-B498-43B3-948B-1728B52AA6E4}">
                <adec:decorative xmlns:adec="http://schemas.microsoft.com/office/drawing/2017/decorative" xmlns="" val="1"/>
              </a:ext>
            </a:extLst>
          </p:cNvPr>
          <p:cNvSpPr/>
          <p:nvPr/>
        </p:nvSpPr>
        <p:spPr>
          <a:xfrm>
            <a:off x="315769" y="3044039"/>
            <a:ext cx="2387998" cy="1587500"/>
          </a:xfrm>
          <a:prstGeom prst="ellipse">
            <a:avLst/>
          </a:prstGeom>
          <a:solidFill>
            <a:srgbClr val="92D05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smtClean="0">
                <a:ln>
                  <a:noFill/>
                </a:ln>
                <a:solidFill>
                  <a:prstClr val="white"/>
                </a:solidFill>
                <a:effectLst/>
                <a:uLnTx/>
                <a:uFillTx/>
                <a:latin typeface="Segoe UI Light"/>
                <a:ea typeface="+mn-ea"/>
                <a:cs typeface="+mn-cs"/>
              </a:rPr>
              <a:t>467 Collectivités et établissements affiliés</a:t>
            </a:r>
          </a:p>
        </p:txBody>
      </p:sp>
      <p:cxnSp>
        <p:nvCxnSpPr>
          <p:cNvPr id="11" name="Connecteur droit avec flèche 77">
            <a:extLst>
              <a:ext uri="{FF2B5EF4-FFF2-40B4-BE49-F238E27FC236}">
                <a16:creationId xmlns:a16="http://schemas.microsoft.com/office/drawing/2014/main" id="{91394D4E-BC7A-418D-B233-6C374456AEAE}"/>
              </a:ext>
              <a:ext uri="{C183D7F6-B498-43B3-948B-1728B52AA6E4}">
                <adec:decorative xmlns:adec="http://schemas.microsoft.com/office/drawing/2017/decorative" xmlns="" val="1"/>
              </a:ext>
            </a:extLst>
          </p:cNvPr>
          <p:cNvCxnSpPr>
            <a:cxnSpLocks/>
          </p:cNvCxnSpPr>
          <p:nvPr/>
        </p:nvCxnSpPr>
        <p:spPr>
          <a:xfrm flipV="1">
            <a:off x="2703767" y="3762369"/>
            <a:ext cx="874568" cy="6634"/>
          </a:xfrm>
          <a:prstGeom prst="straightConnector1">
            <a:avLst/>
          </a:prstGeom>
          <a:noFill/>
          <a:ln w="22225" cap="flat" cmpd="sng" algn="ctr">
            <a:solidFill>
              <a:srgbClr val="585858"/>
            </a:solidFill>
            <a:prstDash val="solid"/>
            <a:miter lim="800000"/>
            <a:tailEnd type="arrow"/>
          </a:ln>
          <a:effectLst/>
        </p:spPr>
      </p:cxnSp>
      <p:sp>
        <p:nvSpPr>
          <p:cNvPr id="13" name="Ovale 72">
            <a:extLst>
              <a:ext uri="{FF2B5EF4-FFF2-40B4-BE49-F238E27FC236}">
                <a16:creationId xmlns:a16="http://schemas.microsoft.com/office/drawing/2014/main" id="{40123448-0B37-4226-B26C-A3081E6142FF}"/>
              </a:ext>
              <a:ext uri="{C183D7F6-B498-43B3-948B-1728B52AA6E4}">
                <adec:decorative xmlns:adec="http://schemas.microsoft.com/office/drawing/2017/decorative" xmlns="" val="1"/>
              </a:ext>
            </a:extLst>
          </p:cNvPr>
          <p:cNvSpPr/>
          <p:nvPr/>
        </p:nvSpPr>
        <p:spPr>
          <a:xfrm>
            <a:off x="3601415" y="4946983"/>
            <a:ext cx="5234868" cy="1587500"/>
          </a:xfrm>
          <a:prstGeom prst="ellipse">
            <a:avLst/>
          </a:prstGeom>
          <a:solidFill>
            <a:srgbClr val="FFC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smtClean="0">
                <a:ln>
                  <a:noFill/>
                </a:ln>
                <a:solidFill>
                  <a:prstClr val="white"/>
                </a:solidFill>
                <a:effectLst/>
                <a:uLnTx/>
                <a:uFillTx/>
                <a:latin typeface="Segoe UI Light"/>
                <a:ea typeface="+mn-ea"/>
                <a:cs typeface="+mn-cs"/>
              </a:rPr>
              <a:t>52 Réponses</a:t>
            </a:r>
            <a:r>
              <a:rPr kumimoji="0" lang="fr-FR" sz="1800" b="0" i="0" u="none" strike="noStrike" kern="0" cap="none" spc="0" normalizeH="0" noProof="0" dirty="0" smtClean="0">
                <a:ln>
                  <a:noFill/>
                </a:ln>
                <a:solidFill>
                  <a:prstClr val="white"/>
                </a:solidFill>
                <a:effectLst/>
                <a:uLnTx/>
                <a:uFillTx/>
                <a:latin typeface="Segoe UI Light"/>
                <a:ea typeface="+mn-ea"/>
                <a:cs typeface="+mn-cs"/>
              </a:rPr>
              <a:t> obtenues</a:t>
            </a:r>
            <a:endParaRPr kumimoji="0" lang="fr-FR" sz="1800" b="0" i="0" u="none" strike="noStrike" kern="0" cap="none" spc="0" normalizeH="0" baseline="0" noProof="0" dirty="0" smtClean="0">
              <a:ln>
                <a:noFill/>
              </a:ln>
              <a:solidFill>
                <a:prstClr val="white"/>
              </a:solidFill>
              <a:effectLst/>
              <a:uLnTx/>
              <a:uFillTx/>
              <a:latin typeface="Segoe UI Light"/>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smtClean="0">
              <a:ln>
                <a:noFill/>
              </a:ln>
              <a:solidFill>
                <a:prstClr val="white"/>
              </a:solidFill>
              <a:effectLst/>
              <a:uLnTx/>
              <a:uFillTx/>
              <a:latin typeface="Segoe UI Light"/>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lang="fr-FR" sz="1400" i="1" kern="0" dirty="0" smtClean="0">
                <a:solidFill>
                  <a:prstClr val="white"/>
                </a:solidFill>
                <a:latin typeface="Segoe UI Light"/>
              </a:rPr>
              <a:t>2 questions ouvertes sur les suggestions, préconisations, nouveaux services à proposer par le </a:t>
            </a:r>
            <a:r>
              <a:rPr lang="fr-FR" sz="1400" i="1" kern="0" dirty="0">
                <a:solidFill>
                  <a:prstClr val="white"/>
                </a:solidFill>
                <a:latin typeface="Segoe UI Light"/>
              </a:rPr>
              <a:t>C</a:t>
            </a:r>
            <a:r>
              <a:rPr lang="fr-FR" sz="1400" i="1" kern="0" dirty="0" smtClean="0">
                <a:solidFill>
                  <a:prstClr val="white"/>
                </a:solidFill>
                <a:latin typeface="Segoe UI Light"/>
              </a:rPr>
              <a:t>entre de Gestion</a:t>
            </a:r>
            <a:endParaRPr kumimoji="0" lang="fr-FR" sz="1400" b="0" i="1" u="none" strike="noStrike" kern="0" cap="none" spc="0" normalizeH="0" baseline="0" noProof="0" dirty="0" smtClean="0">
              <a:ln>
                <a:noFill/>
              </a:ln>
              <a:solidFill>
                <a:prstClr val="white"/>
              </a:solidFill>
              <a:effectLst/>
              <a:uLnTx/>
              <a:uFillTx/>
              <a:latin typeface="Segoe UI Light"/>
              <a:ea typeface="+mn-ea"/>
              <a:cs typeface="+mn-cs"/>
            </a:endParaRPr>
          </a:p>
        </p:txBody>
      </p:sp>
      <p:sp>
        <p:nvSpPr>
          <p:cNvPr id="14" name="Ovale 75">
            <a:extLst>
              <a:ext uri="{FF2B5EF4-FFF2-40B4-BE49-F238E27FC236}">
                <a16:creationId xmlns:a16="http://schemas.microsoft.com/office/drawing/2014/main" id="{D3287700-63E7-4098-B825-B123C11134C1}"/>
              </a:ext>
              <a:ext uri="{C183D7F6-B498-43B3-948B-1728B52AA6E4}">
                <adec:decorative xmlns:adec="http://schemas.microsoft.com/office/drawing/2017/decorative" xmlns="" val="1"/>
              </a:ext>
            </a:extLst>
          </p:cNvPr>
          <p:cNvSpPr/>
          <p:nvPr/>
        </p:nvSpPr>
        <p:spPr>
          <a:xfrm>
            <a:off x="9627336" y="2975253"/>
            <a:ext cx="1945134" cy="1587500"/>
          </a:xfrm>
          <a:prstGeom prst="ellipse">
            <a:avLst/>
          </a:prstGeom>
          <a:solidFill>
            <a:srgbClr val="92D05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fr-FR" kern="0" dirty="0" smtClean="0">
                <a:solidFill>
                  <a:prstClr val="white"/>
                </a:solidFill>
                <a:latin typeface="Segoe UI Light"/>
              </a:rPr>
              <a:t>9 % de participation</a:t>
            </a:r>
            <a:endParaRPr kumimoji="0" lang="fr-FR" sz="1800" b="0" i="0" u="none" strike="noStrike" kern="0" cap="none" spc="0" normalizeH="0" baseline="0" noProof="0" dirty="0" smtClean="0">
              <a:ln>
                <a:noFill/>
              </a:ln>
              <a:solidFill>
                <a:prstClr val="white"/>
              </a:solidFill>
              <a:effectLst/>
              <a:uLnTx/>
              <a:uFillTx/>
              <a:latin typeface="Segoe UI Light"/>
              <a:ea typeface="+mn-ea"/>
              <a:cs typeface="+mn-cs"/>
            </a:endParaRPr>
          </a:p>
        </p:txBody>
      </p:sp>
      <p:cxnSp>
        <p:nvCxnSpPr>
          <p:cNvPr id="15" name="Connecteur droit avec flèche 14">
            <a:extLst>
              <a:ext uri="{FF2B5EF4-FFF2-40B4-BE49-F238E27FC236}">
                <a16:creationId xmlns:a16="http://schemas.microsoft.com/office/drawing/2014/main" id="{61AAA85B-D8C7-43BE-844A-625265015123}"/>
              </a:ext>
              <a:ext uri="{C183D7F6-B498-43B3-948B-1728B52AA6E4}">
                <adec:decorative xmlns:adec="http://schemas.microsoft.com/office/drawing/2017/decorative" xmlns="" val="1"/>
              </a:ext>
            </a:extLst>
          </p:cNvPr>
          <p:cNvCxnSpPr>
            <a:cxnSpLocks/>
          </p:cNvCxnSpPr>
          <p:nvPr/>
        </p:nvCxnSpPr>
        <p:spPr>
          <a:xfrm>
            <a:off x="8816728" y="3677810"/>
            <a:ext cx="723207" cy="15772"/>
          </a:xfrm>
          <a:prstGeom prst="straightConnector1">
            <a:avLst/>
          </a:prstGeom>
          <a:noFill/>
          <a:ln w="22225" cap="flat" cmpd="sng" algn="ctr">
            <a:solidFill>
              <a:srgbClr val="585858"/>
            </a:solidFill>
            <a:prstDash val="solid"/>
            <a:miter lim="800000"/>
            <a:tailEnd type="arrow"/>
          </a:ln>
          <a:effectLst/>
        </p:spPr>
      </p:cxnSp>
      <p:sp>
        <p:nvSpPr>
          <p:cNvPr id="16" name="Ovale 76">
            <a:extLst>
              <a:ext uri="{FF2B5EF4-FFF2-40B4-BE49-F238E27FC236}">
                <a16:creationId xmlns:a16="http://schemas.microsoft.com/office/drawing/2014/main" id="{69943F00-C6CB-4F10-A02B-801F37984D43}"/>
              </a:ext>
              <a:ext uri="{C183D7F6-B498-43B3-948B-1728B52AA6E4}">
                <adec:decorative xmlns:adec="http://schemas.microsoft.com/office/drawing/2017/decorative" xmlns="" val="1"/>
              </a:ext>
            </a:extLst>
          </p:cNvPr>
          <p:cNvSpPr/>
          <p:nvPr/>
        </p:nvSpPr>
        <p:spPr>
          <a:xfrm>
            <a:off x="315768" y="5062817"/>
            <a:ext cx="2387998" cy="1587500"/>
          </a:xfrm>
          <a:prstGeom prst="ellipse">
            <a:avLst/>
          </a:prstGeom>
          <a:solidFill>
            <a:srgbClr val="F59F26"/>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smtClean="0">
                <a:ln>
                  <a:noFill/>
                </a:ln>
                <a:solidFill>
                  <a:prstClr val="white"/>
                </a:solidFill>
                <a:effectLst/>
                <a:uLnTx/>
                <a:uFillTx/>
                <a:latin typeface="Segoe UI Light"/>
                <a:ea typeface="+mn-ea"/>
                <a:cs typeface="+mn-cs"/>
              </a:rPr>
              <a:t>467 Collectivités et établissements affiliés</a:t>
            </a:r>
          </a:p>
        </p:txBody>
      </p:sp>
      <p:pic>
        <p:nvPicPr>
          <p:cNvPr id="17" name="Image 16"/>
          <p:cNvPicPr>
            <a:picLocks noChangeAspect="1"/>
          </p:cNvPicPr>
          <p:nvPr/>
        </p:nvPicPr>
        <p:blipFill>
          <a:blip r:embed="rId3"/>
          <a:stretch>
            <a:fillRect/>
          </a:stretch>
        </p:blipFill>
        <p:spPr>
          <a:xfrm>
            <a:off x="2703766" y="5740733"/>
            <a:ext cx="993734" cy="231668"/>
          </a:xfrm>
          <a:prstGeom prst="rect">
            <a:avLst/>
          </a:prstGeom>
        </p:spPr>
      </p:pic>
      <p:sp>
        <p:nvSpPr>
          <p:cNvPr id="18" name="Ovale 72">
            <a:extLst>
              <a:ext uri="{FF2B5EF4-FFF2-40B4-BE49-F238E27FC236}">
                <a16:creationId xmlns:a16="http://schemas.microsoft.com/office/drawing/2014/main" id="{40123448-0B37-4226-B26C-A3081E6142FF}"/>
              </a:ext>
              <a:ext uri="{C183D7F6-B498-43B3-948B-1728B52AA6E4}">
                <adec:decorative xmlns:adec="http://schemas.microsoft.com/office/drawing/2017/decorative" xmlns="" val="1"/>
              </a:ext>
            </a:extLst>
          </p:cNvPr>
          <p:cNvSpPr/>
          <p:nvPr/>
        </p:nvSpPr>
        <p:spPr>
          <a:xfrm>
            <a:off x="3730735" y="3052232"/>
            <a:ext cx="5234868" cy="1587500"/>
          </a:xfrm>
          <a:prstGeom prst="ellipse">
            <a:avLst/>
          </a:prstGeom>
          <a:solidFill>
            <a:srgbClr val="92D05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smtClean="0">
                <a:ln>
                  <a:noFill/>
                </a:ln>
                <a:solidFill>
                  <a:prstClr val="white"/>
                </a:solidFill>
                <a:effectLst/>
                <a:uLnTx/>
                <a:uFillTx/>
                <a:latin typeface="Segoe UI Light"/>
                <a:ea typeface="+mn-ea"/>
                <a:cs typeface="+mn-cs"/>
              </a:rPr>
              <a:t>131 Réponses</a:t>
            </a:r>
            <a:r>
              <a:rPr kumimoji="0" lang="fr-FR" sz="1800" b="0" i="0" u="none" strike="noStrike" kern="0" cap="none" spc="0" normalizeH="0" noProof="0" dirty="0" smtClean="0">
                <a:ln>
                  <a:noFill/>
                </a:ln>
                <a:solidFill>
                  <a:prstClr val="white"/>
                </a:solidFill>
                <a:effectLst/>
                <a:uLnTx/>
                <a:uFillTx/>
                <a:latin typeface="Segoe UI Light"/>
                <a:ea typeface="+mn-ea"/>
                <a:cs typeface="+mn-cs"/>
              </a:rPr>
              <a:t> obtenues</a:t>
            </a:r>
            <a:endParaRPr kumimoji="0" lang="fr-FR" sz="1800" b="0" i="0" u="none" strike="noStrike" kern="0" cap="none" spc="0" normalizeH="0" baseline="0" noProof="0" dirty="0" smtClean="0">
              <a:ln>
                <a:noFill/>
              </a:ln>
              <a:solidFill>
                <a:prstClr val="white"/>
              </a:solidFill>
              <a:effectLst/>
              <a:uLnTx/>
              <a:uFillTx/>
              <a:latin typeface="Segoe UI Light"/>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smtClean="0">
                <a:ln>
                  <a:noFill/>
                </a:ln>
                <a:solidFill>
                  <a:prstClr val="white"/>
                </a:solidFill>
                <a:effectLst/>
                <a:uLnTx/>
                <a:uFillTx/>
                <a:latin typeface="Segoe UI Light"/>
                <a:ea typeface="+mn-ea"/>
                <a:cs typeface="+mn-cs"/>
              </a:rPr>
              <a:t> </a:t>
            </a:r>
          </a:p>
          <a:p>
            <a:pPr marL="0" marR="0" lvl="0" indent="0" algn="ctr" defTabSz="914400" eaLnBrk="1" fontAlgn="auto" latinLnBrk="0" hangingPunct="1">
              <a:lnSpc>
                <a:spcPct val="100000"/>
              </a:lnSpc>
              <a:spcBef>
                <a:spcPts val="0"/>
              </a:spcBef>
              <a:spcAft>
                <a:spcPts val="0"/>
              </a:spcAft>
              <a:buClrTx/>
              <a:buSzTx/>
              <a:buFontTx/>
              <a:buNone/>
              <a:tabLst/>
              <a:defRPr/>
            </a:pPr>
            <a:r>
              <a:rPr lang="fr-FR" sz="1400" i="1" kern="0" dirty="0" smtClean="0">
                <a:solidFill>
                  <a:prstClr val="white"/>
                </a:solidFill>
                <a:latin typeface="Segoe UI Light"/>
              </a:rPr>
              <a:t>12 questions fermées sur le niveau de satisfaction globale de la communication, l’accueil physique et téléphonique du centre de Gestion</a:t>
            </a:r>
            <a:endParaRPr kumimoji="0" lang="fr-FR" sz="1400" b="0" i="1" u="none" strike="noStrike" kern="0" cap="none" spc="0" normalizeH="0" baseline="0" noProof="0" dirty="0" smtClean="0">
              <a:ln>
                <a:noFill/>
              </a:ln>
              <a:solidFill>
                <a:prstClr val="white"/>
              </a:solidFill>
              <a:effectLst/>
              <a:uLnTx/>
              <a:uFillTx/>
              <a:latin typeface="Segoe UI Light"/>
              <a:ea typeface="+mn-ea"/>
              <a:cs typeface="+mn-cs"/>
            </a:endParaRPr>
          </a:p>
        </p:txBody>
      </p:sp>
      <p:cxnSp>
        <p:nvCxnSpPr>
          <p:cNvPr id="19" name="Connecteur droit avec flèche 18">
            <a:extLst>
              <a:ext uri="{FF2B5EF4-FFF2-40B4-BE49-F238E27FC236}">
                <a16:creationId xmlns:a16="http://schemas.microsoft.com/office/drawing/2014/main" id="{61AAA85B-D8C7-43BE-844A-625265015123}"/>
              </a:ext>
              <a:ext uri="{C183D7F6-B498-43B3-948B-1728B52AA6E4}">
                <adec:decorative xmlns:adec="http://schemas.microsoft.com/office/drawing/2017/decorative" xmlns="" val="1"/>
              </a:ext>
            </a:extLst>
          </p:cNvPr>
          <p:cNvCxnSpPr>
            <a:cxnSpLocks/>
          </p:cNvCxnSpPr>
          <p:nvPr/>
        </p:nvCxnSpPr>
        <p:spPr>
          <a:xfrm>
            <a:off x="9050173" y="5743871"/>
            <a:ext cx="723207" cy="15772"/>
          </a:xfrm>
          <a:prstGeom prst="straightConnector1">
            <a:avLst/>
          </a:prstGeom>
          <a:noFill/>
          <a:ln w="22225" cap="flat" cmpd="sng" algn="ctr">
            <a:solidFill>
              <a:srgbClr val="585858"/>
            </a:solidFill>
            <a:prstDash val="solid"/>
            <a:miter lim="800000"/>
            <a:tailEnd type="arrow"/>
          </a:ln>
          <a:effectLst/>
        </p:spPr>
      </p:cxnSp>
      <p:sp>
        <p:nvSpPr>
          <p:cNvPr id="20" name="Ovale 75">
            <a:extLst>
              <a:ext uri="{FF2B5EF4-FFF2-40B4-BE49-F238E27FC236}">
                <a16:creationId xmlns:a16="http://schemas.microsoft.com/office/drawing/2014/main" id="{D3287700-63E7-4098-B825-B123C11134C1}"/>
              </a:ext>
              <a:ext uri="{C183D7F6-B498-43B3-948B-1728B52AA6E4}">
                <adec:decorative xmlns:adec="http://schemas.microsoft.com/office/drawing/2017/decorative" xmlns="" val="1"/>
              </a:ext>
            </a:extLst>
          </p:cNvPr>
          <p:cNvSpPr/>
          <p:nvPr/>
        </p:nvSpPr>
        <p:spPr>
          <a:xfrm>
            <a:off x="9773380" y="4874368"/>
            <a:ext cx="1945134" cy="1587500"/>
          </a:xfrm>
          <a:prstGeom prst="ellipse">
            <a:avLst/>
          </a:prstGeom>
          <a:solidFill>
            <a:srgbClr val="FFC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fr-FR" kern="0" dirty="0">
                <a:solidFill>
                  <a:prstClr val="white"/>
                </a:solidFill>
                <a:latin typeface="Segoe UI Light"/>
              </a:rPr>
              <a:t>3</a:t>
            </a:r>
            <a:r>
              <a:rPr lang="fr-FR" kern="0" dirty="0" smtClean="0">
                <a:solidFill>
                  <a:prstClr val="white"/>
                </a:solidFill>
                <a:latin typeface="Segoe UI Light"/>
              </a:rPr>
              <a:t> % de participation</a:t>
            </a:r>
            <a:endParaRPr kumimoji="0" lang="fr-FR" sz="1800" b="0" i="0" u="none" strike="noStrike" kern="0" cap="none" spc="0" normalizeH="0" baseline="0" noProof="0" dirty="0" smtClean="0">
              <a:ln>
                <a:noFill/>
              </a:ln>
              <a:solidFill>
                <a:prstClr val="white"/>
              </a:solidFill>
              <a:effectLst/>
              <a:uLnTx/>
              <a:uFillTx/>
              <a:latin typeface="Segoe UI Light"/>
              <a:ea typeface="+mn-ea"/>
              <a:cs typeface="+mn-cs"/>
            </a:endParaRPr>
          </a:p>
        </p:txBody>
      </p:sp>
    </p:spTree>
    <p:extLst>
      <p:ext uri="{BB962C8B-B14F-4D97-AF65-F5344CB8AC3E}">
        <p14:creationId xmlns:p14="http://schemas.microsoft.com/office/powerpoint/2010/main" val="404669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4212" y="325678"/>
            <a:ext cx="8534400" cy="641959"/>
          </a:xfrm>
        </p:spPr>
        <p:txBody>
          <a:bodyPr>
            <a:normAutofit/>
          </a:bodyPr>
          <a:lstStyle/>
          <a:p>
            <a:r>
              <a:rPr lang="fr-FR" sz="2400" dirty="0" smtClean="0"/>
              <a:t>GUIDE DE LECTURE DES </a:t>
            </a:r>
            <a:r>
              <a:rPr lang="fr-FR" sz="2400" dirty="0" smtClean="0"/>
              <a:t>RÉSULTATS</a:t>
            </a:r>
            <a:endParaRPr lang="fr-FR" sz="2400" dirty="0"/>
          </a:p>
        </p:txBody>
      </p:sp>
      <p:sp>
        <p:nvSpPr>
          <p:cNvPr id="7" name="Rectangle 6"/>
          <p:cNvSpPr/>
          <p:nvPr/>
        </p:nvSpPr>
        <p:spPr>
          <a:xfrm>
            <a:off x="4064694" y="1117950"/>
            <a:ext cx="3557391" cy="15281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smtClean="0">
                <a:ln>
                  <a:noFill/>
                </a:ln>
                <a:solidFill>
                  <a:prstClr val="white"/>
                </a:solidFill>
                <a:effectLst/>
                <a:uLnTx/>
                <a:uFillTx/>
                <a:latin typeface="Century Gothic" panose="020B0502020202020204"/>
                <a:ea typeface="+mn-ea"/>
                <a:cs typeface="+mn-cs"/>
              </a:rPr>
              <a:t>Afin d’être représentatif, nous avons effectué un redressement d’échantillon sur les critères suivants :</a:t>
            </a:r>
            <a:endParaRPr kumimoji="0" lang="fr-FR"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8" name="Rectangle 7"/>
          <p:cNvSpPr/>
          <p:nvPr/>
        </p:nvSpPr>
        <p:spPr>
          <a:xfrm>
            <a:off x="217433" y="5029196"/>
            <a:ext cx="1454563"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smtClean="0">
                <a:ln>
                  <a:noFill/>
                </a:ln>
                <a:solidFill>
                  <a:prstClr val="white"/>
                </a:solidFill>
                <a:effectLst/>
                <a:uLnTx/>
                <a:uFillTx/>
                <a:latin typeface="Century Gothic" panose="020B0502020202020204"/>
                <a:ea typeface="+mn-ea"/>
                <a:cs typeface="+mn-cs"/>
              </a:rPr>
              <a:t>Très satisfaisant</a:t>
            </a:r>
            <a:endParaRPr kumimoji="0" lang="fr-FR"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9" name="Rectangle 8"/>
          <p:cNvSpPr/>
          <p:nvPr/>
        </p:nvSpPr>
        <p:spPr>
          <a:xfrm>
            <a:off x="1833526" y="5029196"/>
            <a:ext cx="1651887"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smtClean="0">
                <a:ln>
                  <a:noFill/>
                </a:ln>
                <a:solidFill>
                  <a:prstClr val="white"/>
                </a:solidFill>
                <a:effectLst/>
                <a:uLnTx/>
                <a:uFillTx/>
                <a:latin typeface="Century Gothic" panose="020B0502020202020204"/>
                <a:ea typeface="+mn-ea"/>
                <a:cs typeface="+mn-cs"/>
              </a:rPr>
              <a:t>satisfaisant</a:t>
            </a:r>
            <a:endParaRPr kumimoji="0" lang="fr-FR"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0" name="Rectangle 9"/>
          <p:cNvSpPr/>
          <p:nvPr/>
        </p:nvSpPr>
        <p:spPr>
          <a:xfrm>
            <a:off x="9717876" y="5016667"/>
            <a:ext cx="1334023"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smtClean="0">
                <a:ln>
                  <a:noFill/>
                </a:ln>
                <a:solidFill>
                  <a:prstClr val="white"/>
                </a:solidFill>
                <a:effectLst/>
                <a:uLnTx/>
                <a:uFillTx/>
                <a:latin typeface="Century Gothic" panose="020B0502020202020204"/>
                <a:ea typeface="+mn-ea"/>
                <a:cs typeface="+mn-cs"/>
              </a:rPr>
              <a:t>Non répondu</a:t>
            </a:r>
            <a:endParaRPr kumimoji="0" lang="fr-FR"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1" name="Rectangle 10"/>
          <p:cNvSpPr/>
          <p:nvPr/>
        </p:nvSpPr>
        <p:spPr>
          <a:xfrm>
            <a:off x="5664081" y="5029196"/>
            <a:ext cx="1803747"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smtClean="0">
                <a:ln>
                  <a:noFill/>
                </a:ln>
                <a:solidFill>
                  <a:prstClr val="white"/>
                </a:solidFill>
                <a:effectLst/>
                <a:uLnTx/>
                <a:uFillTx/>
                <a:latin typeface="Century Gothic" panose="020B0502020202020204"/>
                <a:ea typeface="+mn-ea"/>
                <a:cs typeface="+mn-cs"/>
              </a:rPr>
              <a:t>Pas eu recours</a:t>
            </a:r>
            <a:endParaRPr kumimoji="0" lang="fr-FR"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2" name="Rectangle 11"/>
          <p:cNvSpPr/>
          <p:nvPr/>
        </p:nvSpPr>
        <p:spPr>
          <a:xfrm>
            <a:off x="7622085" y="5029196"/>
            <a:ext cx="194153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smtClean="0">
                <a:ln>
                  <a:noFill/>
                </a:ln>
                <a:solidFill>
                  <a:prstClr val="white"/>
                </a:solidFill>
                <a:effectLst/>
                <a:uLnTx/>
                <a:uFillTx/>
                <a:latin typeface="Century Gothic" panose="020B0502020202020204"/>
                <a:ea typeface="+mn-ea"/>
                <a:cs typeface="+mn-cs"/>
              </a:rPr>
              <a:t>Ne connait pas la mission</a:t>
            </a:r>
            <a:endParaRPr kumimoji="0" lang="fr-FR"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3" name="Rectangle 12"/>
          <p:cNvSpPr/>
          <p:nvPr/>
        </p:nvSpPr>
        <p:spPr>
          <a:xfrm>
            <a:off x="217433" y="2668044"/>
            <a:ext cx="345664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dirty="0">
                <a:solidFill>
                  <a:prstClr val="white"/>
                </a:solidFill>
                <a:latin typeface="Century Gothic" panose="020B0502020202020204"/>
              </a:rPr>
              <a:t>D</a:t>
            </a:r>
            <a:r>
              <a:rPr kumimoji="0" lang="fr-FR" sz="1800" b="0" i="0" u="none" strike="noStrike" kern="1200" cap="none" spc="0" normalizeH="0" baseline="0" noProof="0" dirty="0" err="1" smtClean="0">
                <a:ln>
                  <a:noFill/>
                </a:ln>
                <a:solidFill>
                  <a:prstClr val="white"/>
                </a:solidFill>
                <a:effectLst/>
                <a:uLnTx/>
                <a:uFillTx/>
                <a:latin typeface="Century Gothic" panose="020B0502020202020204"/>
                <a:ea typeface="+mn-ea"/>
                <a:cs typeface="+mn-cs"/>
              </a:rPr>
              <a:t>egré</a:t>
            </a:r>
            <a:r>
              <a:rPr kumimoji="0" lang="fr-FR" sz="1800" b="0" i="0" u="none" strike="noStrike" kern="1200" cap="none" spc="0" normalizeH="0" baseline="0" noProof="0" dirty="0" smtClean="0">
                <a:ln>
                  <a:noFill/>
                </a:ln>
                <a:solidFill>
                  <a:prstClr val="white"/>
                </a:solidFill>
                <a:effectLst/>
                <a:uLnTx/>
                <a:uFillTx/>
                <a:latin typeface="Century Gothic" panose="020B0502020202020204"/>
                <a:ea typeface="+mn-ea"/>
                <a:cs typeface="+mn-cs"/>
              </a:rPr>
              <a:t> de satisfaction et recours aux missions obligatoires </a:t>
            </a:r>
            <a:endParaRPr kumimoji="0" lang="fr-FR"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4" name="Rectangle 13"/>
          <p:cNvSpPr/>
          <p:nvPr/>
        </p:nvSpPr>
        <p:spPr>
          <a:xfrm>
            <a:off x="4064694" y="2740062"/>
            <a:ext cx="349476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smtClean="0">
                <a:ln>
                  <a:noFill/>
                </a:ln>
                <a:solidFill>
                  <a:prstClr val="white"/>
                </a:solidFill>
                <a:effectLst/>
                <a:uLnTx/>
                <a:uFillTx/>
                <a:latin typeface="Century Gothic" panose="020B0502020202020204"/>
                <a:ea typeface="+mn-ea"/>
                <a:cs typeface="+mn-cs"/>
              </a:rPr>
              <a:t>Degré de satisfaction et recours aux missions facultatives</a:t>
            </a:r>
            <a:endParaRPr kumimoji="0" lang="fr-FR"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5" name="Rectangle 14"/>
          <p:cNvSpPr/>
          <p:nvPr/>
        </p:nvSpPr>
        <p:spPr>
          <a:xfrm>
            <a:off x="3646943" y="5029196"/>
            <a:ext cx="1665961"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smtClean="0">
                <a:ln>
                  <a:noFill/>
                </a:ln>
                <a:solidFill>
                  <a:prstClr val="white"/>
                </a:solidFill>
                <a:effectLst/>
                <a:uLnTx/>
                <a:uFillTx/>
                <a:latin typeface="Century Gothic" panose="020B0502020202020204"/>
                <a:ea typeface="+mn-ea"/>
                <a:cs typeface="+mn-cs"/>
              </a:rPr>
              <a:t>Peu satisfaisant</a:t>
            </a:r>
            <a:endParaRPr kumimoji="0" lang="fr-FR"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6" name="Rectangle 15"/>
          <p:cNvSpPr/>
          <p:nvPr/>
        </p:nvSpPr>
        <p:spPr>
          <a:xfrm>
            <a:off x="8354861" y="2464494"/>
            <a:ext cx="3043824" cy="13582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smtClean="0">
                <a:ln>
                  <a:noFill/>
                </a:ln>
                <a:solidFill>
                  <a:prstClr val="white"/>
                </a:solidFill>
                <a:effectLst/>
                <a:uLnTx/>
                <a:uFillTx/>
                <a:latin typeface="Century Gothic" panose="020B0502020202020204"/>
                <a:ea typeface="+mn-ea"/>
                <a:cs typeface="+mn-cs"/>
              </a:rPr>
              <a:t>Degré de satisfaction et recours aux moyens de communication, accueil physique et téléphonique</a:t>
            </a:r>
            <a:endParaRPr kumimoji="0" lang="fr-FR"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cxnSp>
        <p:nvCxnSpPr>
          <p:cNvPr id="18" name="Connecteur droit 17"/>
          <p:cNvCxnSpPr>
            <a:stCxn id="7" idx="2"/>
            <a:endCxn id="7" idx="2"/>
          </p:cNvCxnSpPr>
          <p:nvPr/>
        </p:nvCxnSpPr>
        <p:spPr>
          <a:xfrm>
            <a:off x="5843390" y="2646125"/>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Connecteur droit 22"/>
          <p:cNvCxnSpPr/>
          <p:nvPr/>
        </p:nvCxnSpPr>
        <p:spPr>
          <a:xfrm>
            <a:off x="7741085" y="1882037"/>
            <a:ext cx="1477527" cy="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27" name="Connecteur droit 26"/>
          <p:cNvCxnSpPr/>
          <p:nvPr/>
        </p:nvCxnSpPr>
        <p:spPr>
          <a:xfrm flipH="1">
            <a:off x="9218612" y="1948577"/>
            <a:ext cx="12526" cy="828284"/>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a:off x="2555310" y="1882037"/>
            <a:ext cx="1390384" cy="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a:off x="2605954" y="1803748"/>
            <a:ext cx="0" cy="842377"/>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39" name="Connecteur droit 38"/>
          <p:cNvCxnSpPr/>
          <p:nvPr/>
        </p:nvCxnSpPr>
        <p:spPr>
          <a:xfrm>
            <a:off x="5812075" y="3757808"/>
            <a:ext cx="0" cy="688932"/>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42" name="Connecteur droit 41"/>
          <p:cNvCxnSpPr/>
          <p:nvPr/>
        </p:nvCxnSpPr>
        <p:spPr>
          <a:xfrm>
            <a:off x="944714" y="4405244"/>
            <a:ext cx="9564623" cy="41496"/>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47" name="Connecteur droit 46"/>
          <p:cNvCxnSpPr>
            <a:endCxn id="8" idx="0"/>
          </p:cNvCxnSpPr>
          <p:nvPr/>
        </p:nvCxnSpPr>
        <p:spPr>
          <a:xfrm>
            <a:off x="944714" y="4550086"/>
            <a:ext cx="1" cy="47911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51" name="Connecteur droit 50"/>
          <p:cNvCxnSpPr/>
          <p:nvPr/>
        </p:nvCxnSpPr>
        <p:spPr>
          <a:xfrm>
            <a:off x="2843408" y="4405244"/>
            <a:ext cx="219" cy="529227"/>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53" name="Connecteur droit 52"/>
          <p:cNvCxnSpPr>
            <a:endCxn id="15" idx="0"/>
          </p:cNvCxnSpPr>
          <p:nvPr/>
        </p:nvCxnSpPr>
        <p:spPr>
          <a:xfrm>
            <a:off x="4479923" y="4446740"/>
            <a:ext cx="1" cy="582456"/>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55" name="Connecteur droit 54"/>
          <p:cNvCxnSpPr>
            <a:endCxn id="11" idx="0"/>
          </p:cNvCxnSpPr>
          <p:nvPr/>
        </p:nvCxnSpPr>
        <p:spPr>
          <a:xfrm flipH="1">
            <a:off x="6565955" y="4380196"/>
            <a:ext cx="7340" cy="64900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57" name="Connecteur droit 56"/>
          <p:cNvCxnSpPr/>
          <p:nvPr/>
        </p:nvCxnSpPr>
        <p:spPr>
          <a:xfrm>
            <a:off x="8720879" y="4471788"/>
            <a:ext cx="0" cy="557408"/>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59" name="Connecteur droit 58"/>
          <p:cNvCxnSpPr/>
          <p:nvPr/>
        </p:nvCxnSpPr>
        <p:spPr>
          <a:xfrm>
            <a:off x="10476945" y="4425992"/>
            <a:ext cx="7340" cy="462683"/>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9478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25677" y="275572"/>
            <a:ext cx="11736887" cy="6555641"/>
          </a:xfrm>
          <a:prstGeom prst="rect">
            <a:avLst/>
          </a:prstGeom>
          <a:noFill/>
        </p:spPr>
        <p:txBody>
          <a:bodyPr wrap="square" rtlCol="0">
            <a:spAutoFit/>
          </a:bodyPr>
          <a:lstStyle/>
          <a:p>
            <a:r>
              <a:rPr lang="fr-FR" sz="2400" dirty="0" smtClean="0">
                <a:solidFill>
                  <a:schemeClr val="accent4">
                    <a:lumMod val="75000"/>
                  </a:schemeClr>
                </a:solidFill>
              </a:rPr>
              <a:t>La synthèse globale des retours fait apparaître </a:t>
            </a:r>
            <a:r>
              <a:rPr lang="fr-FR" sz="2400" dirty="0" smtClean="0"/>
              <a:t>:</a:t>
            </a:r>
          </a:p>
          <a:p>
            <a:endParaRPr lang="fr-FR" dirty="0"/>
          </a:p>
          <a:p>
            <a:r>
              <a:rPr lang="fr-FR" u="sng" dirty="0" smtClean="0">
                <a:ln w="0"/>
                <a:solidFill>
                  <a:schemeClr val="accent1"/>
                </a:solidFill>
                <a:effectLst>
                  <a:outerShdw blurRad="38100" dist="25400" dir="5400000" algn="ctr" rotWithShape="0">
                    <a:srgbClr val="6E747A">
                      <a:alpha val="43000"/>
                    </a:srgbClr>
                  </a:outerShdw>
                </a:effectLst>
              </a:rPr>
              <a:t>Pour les missions obligatoires </a:t>
            </a:r>
            <a:r>
              <a:rPr lang="fr-FR" dirty="0" smtClean="0"/>
              <a:t>:</a:t>
            </a:r>
          </a:p>
          <a:p>
            <a:endParaRPr lang="fr-FR" dirty="0" smtClean="0"/>
          </a:p>
          <a:p>
            <a:r>
              <a:rPr lang="fr-FR" dirty="0" smtClean="0"/>
              <a:t>Un taux de satisfaction de 41 % (Très satisfaisant + satisfaisant)</a:t>
            </a:r>
            <a:endParaRPr lang="fr-FR" dirty="0" smtClean="0">
              <a:solidFill>
                <a:srgbClr val="FF0000"/>
              </a:solidFill>
            </a:endParaRPr>
          </a:p>
          <a:p>
            <a:endParaRPr lang="fr-FR" dirty="0" smtClean="0"/>
          </a:p>
          <a:p>
            <a:r>
              <a:rPr lang="fr-FR"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Point de vigilance :</a:t>
            </a:r>
          </a:p>
          <a:p>
            <a:pPr algn="just"/>
            <a:r>
              <a:rPr lang="fr-FR" dirty="0" smtClean="0"/>
              <a:t>Renforcer la communication notamment pour les  services récents</a:t>
            </a:r>
            <a:endParaRPr lang="fr-FR" dirty="0"/>
          </a:p>
          <a:p>
            <a:pPr algn="just"/>
            <a:r>
              <a:rPr lang="fr-FR" dirty="0" smtClean="0"/>
              <a:t>50 % des réponses estiment ne pas connaître et/ou ne pas utiliser les missions obligatoires suivantes </a:t>
            </a:r>
            <a:r>
              <a:rPr lang="fr-FR" dirty="0"/>
              <a:t>:</a:t>
            </a:r>
            <a:r>
              <a:rPr lang="fr-FR" dirty="0" smtClean="0"/>
              <a:t> Allocation Retour à l’Emploi, Fonctionnaire Momentanément Privé d’Emploi, Référent déontologue, </a:t>
            </a:r>
            <a:r>
              <a:rPr lang="fr-FR" dirty="0"/>
              <a:t>M</a:t>
            </a:r>
            <a:r>
              <a:rPr lang="fr-FR" dirty="0" smtClean="0"/>
              <a:t>édiation</a:t>
            </a:r>
            <a:r>
              <a:rPr lang="fr-FR" dirty="0"/>
              <a:t>, </a:t>
            </a:r>
            <a:r>
              <a:rPr lang="fr-FR" dirty="0" smtClean="0"/>
              <a:t>Organisation </a:t>
            </a:r>
            <a:r>
              <a:rPr lang="fr-FR" dirty="0"/>
              <a:t>des concours, prise en charge des lauréats et gestion </a:t>
            </a:r>
            <a:r>
              <a:rPr lang="fr-FR" dirty="0" smtClean="0"/>
              <a:t>des listes d’aptitude.</a:t>
            </a:r>
          </a:p>
          <a:p>
            <a:endParaRPr lang="fr-FR" dirty="0"/>
          </a:p>
          <a:p>
            <a:r>
              <a:rPr lang="fr-FR" u="sng" dirty="0" smtClean="0">
                <a:ln w="0"/>
                <a:solidFill>
                  <a:schemeClr val="accent3">
                    <a:lumMod val="50000"/>
                  </a:schemeClr>
                </a:solidFill>
                <a:effectLst>
                  <a:outerShdw blurRad="38100" dist="25400" dir="5400000" algn="ctr" rotWithShape="0">
                    <a:srgbClr val="6E747A">
                      <a:alpha val="43000"/>
                    </a:srgbClr>
                  </a:outerShdw>
                </a:effectLst>
              </a:rPr>
              <a:t>Pour les missions facultatives</a:t>
            </a:r>
            <a:r>
              <a:rPr lang="fr-FR" u="sng" dirty="0" smtClean="0">
                <a:ln w="0"/>
                <a:solidFill>
                  <a:schemeClr val="accent1"/>
                </a:solidFill>
                <a:effectLst>
                  <a:outerShdw blurRad="38100" dist="25400" dir="5400000" algn="ctr" rotWithShape="0">
                    <a:srgbClr val="6E747A">
                      <a:alpha val="43000"/>
                    </a:srgbClr>
                  </a:outerShdw>
                </a:effectLst>
              </a:rPr>
              <a:t> </a:t>
            </a:r>
            <a:r>
              <a:rPr lang="fr-FR" dirty="0" smtClean="0"/>
              <a:t>:</a:t>
            </a:r>
          </a:p>
          <a:p>
            <a:endParaRPr lang="fr-FR" dirty="0"/>
          </a:p>
          <a:p>
            <a:r>
              <a:rPr lang="fr-FR" dirty="0" smtClean="0"/>
              <a:t>Un taux de satisfaction de 26 </a:t>
            </a:r>
            <a:r>
              <a:rPr lang="fr-FR" dirty="0"/>
              <a:t>% (Très satisfaisant + satisfaisant)</a:t>
            </a:r>
            <a:endParaRPr lang="fr-FR" dirty="0">
              <a:solidFill>
                <a:srgbClr val="FF0000"/>
              </a:solidFill>
            </a:endParaRPr>
          </a:p>
          <a:p>
            <a:endParaRPr lang="fr-FR"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a:p>
            <a:r>
              <a:rPr lang="fr-FR"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Point de vigilance :</a:t>
            </a:r>
          </a:p>
          <a:p>
            <a:pPr algn="just"/>
            <a:r>
              <a:rPr lang="fr-FR" dirty="0" smtClean="0"/>
              <a:t>Renforcer la communication et mettre en œuvre des évènements thématiques.</a:t>
            </a:r>
          </a:p>
          <a:p>
            <a:pPr algn="just"/>
            <a:r>
              <a:rPr lang="fr-FR" dirty="0" smtClean="0"/>
              <a:t>65 % des réponses estiment ne pas connaître les missions facultatives suivantes : </a:t>
            </a:r>
          </a:p>
          <a:p>
            <a:pPr algn="just"/>
            <a:r>
              <a:rPr lang="fr-FR" dirty="0" smtClean="0"/>
              <a:t>Gestion des périodes préparatoires de reclassement, Mission d’Inspection dans le cadre des agents chargés de la fonction d’Inspection, Accompagnement personnalisé à l’élaboration du projet professionnel.</a:t>
            </a:r>
            <a:endParaRPr lang="fr-FR" dirty="0"/>
          </a:p>
          <a:p>
            <a:endParaRPr lang="fr-FR" dirty="0" smtClean="0"/>
          </a:p>
        </p:txBody>
      </p:sp>
    </p:spTree>
    <p:extLst>
      <p:ext uri="{BB962C8B-B14F-4D97-AF65-F5344CB8AC3E}">
        <p14:creationId xmlns:p14="http://schemas.microsoft.com/office/powerpoint/2010/main" val="2004439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17846" y="204212"/>
            <a:ext cx="8534400" cy="886333"/>
          </a:xfrm>
        </p:spPr>
        <p:txBody>
          <a:bodyPr>
            <a:normAutofit/>
          </a:bodyPr>
          <a:lstStyle/>
          <a:p>
            <a:pPr algn="ctr"/>
            <a:r>
              <a:rPr lang="fr-FR" sz="1800" dirty="0" smtClean="0"/>
              <a:t>Synthèse globale des résultats</a:t>
            </a:r>
            <a:endParaRPr lang="fr-FR" sz="1800" dirty="0"/>
          </a:p>
        </p:txBody>
      </p:sp>
      <p:graphicFrame>
        <p:nvGraphicFramePr>
          <p:cNvPr id="5" name="Tableau 4"/>
          <p:cNvGraphicFramePr>
            <a:graphicFrameLocks noGrp="1"/>
          </p:cNvGraphicFramePr>
          <p:nvPr>
            <p:extLst>
              <p:ext uri="{D42A27DB-BD31-4B8C-83A1-F6EECF244321}">
                <p14:modId xmlns:p14="http://schemas.microsoft.com/office/powerpoint/2010/main" val="660622281"/>
              </p:ext>
            </p:extLst>
          </p:nvPr>
        </p:nvGraphicFramePr>
        <p:xfrm>
          <a:off x="1586637" y="964596"/>
          <a:ext cx="8196818" cy="2308955"/>
        </p:xfrm>
        <a:graphic>
          <a:graphicData uri="http://schemas.openxmlformats.org/drawingml/2006/table">
            <a:tbl>
              <a:tblPr/>
              <a:tblGrid>
                <a:gridCol w="735939">
                  <a:extLst>
                    <a:ext uri="{9D8B030D-6E8A-4147-A177-3AD203B41FA5}">
                      <a16:colId xmlns:a16="http://schemas.microsoft.com/office/drawing/2014/main" val="4232491413"/>
                    </a:ext>
                  </a:extLst>
                </a:gridCol>
                <a:gridCol w="738701">
                  <a:extLst>
                    <a:ext uri="{9D8B030D-6E8A-4147-A177-3AD203B41FA5}">
                      <a16:colId xmlns:a16="http://schemas.microsoft.com/office/drawing/2014/main" val="1367155766"/>
                    </a:ext>
                  </a:extLst>
                </a:gridCol>
                <a:gridCol w="1120363">
                  <a:extLst>
                    <a:ext uri="{9D8B030D-6E8A-4147-A177-3AD203B41FA5}">
                      <a16:colId xmlns:a16="http://schemas.microsoft.com/office/drawing/2014/main" val="1859889609"/>
                    </a:ext>
                  </a:extLst>
                </a:gridCol>
                <a:gridCol w="1120363">
                  <a:extLst>
                    <a:ext uri="{9D8B030D-6E8A-4147-A177-3AD203B41FA5}">
                      <a16:colId xmlns:a16="http://schemas.microsoft.com/office/drawing/2014/main" val="2351933058"/>
                    </a:ext>
                  </a:extLst>
                </a:gridCol>
                <a:gridCol w="1120363">
                  <a:extLst>
                    <a:ext uri="{9D8B030D-6E8A-4147-A177-3AD203B41FA5}">
                      <a16:colId xmlns:a16="http://schemas.microsoft.com/office/drawing/2014/main" val="1737615178"/>
                    </a:ext>
                  </a:extLst>
                </a:gridCol>
                <a:gridCol w="1120363">
                  <a:extLst>
                    <a:ext uri="{9D8B030D-6E8A-4147-A177-3AD203B41FA5}">
                      <a16:colId xmlns:a16="http://schemas.microsoft.com/office/drawing/2014/main" val="1400581797"/>
                    </a:ext>
                  </a:extLst>
                </a:gridCol>
                <a:gridCol w="1120363">
                  <a:extLst>
                    <a:ext uri="{9D8B030D-6E8A-4147-A177-3AD203B41FA5}">
                      <a16:colId xmlns:a16="http://schemas.microsoft.com/office/drawing/2014/main" val="484550129"/>
                    </a:ext>
                  </a:extLst>
                </a:gridCol>
                <a:gridCol w="1120363">
                  <a:extLst>
                    <a:ext uri="{9D8B030D-6E8A-4147-A177-3AD203B41FA5}">
                      <a16:colId xmlns:a16="http://schemas.microsoft.com/office/drawing/2014/main" val="2026137322"/>
                    </a:ext>
                  </a:extLst>
                </a:gridCol>
              </a:tblGrid>
              <a:tr h="303366">
                <a:tc gridSpan="8">
                  <a:txBody>
                    <a:bodyPr/>
                    <a:lstStyle/>
                    <a:p>
                      <a:pPr algn="ctr" fontAlgn="b"/>
                      <a:r>
                        <a:rPr lang="fr-FR" sz="1600" b="1" i="0" u="none" strike="noStrike">
                          <a:solidFill>
                            <a:srgbClr val="FFFFFF"/>
                          </a:solidFill>
                          <a:effectLst/>
                          <a:latin typeface="Century Gothic" panose="020B0502020202020204" pitchFamily="34" charset="0"/>
                        </a:rPr>
                        <a:t>Toutes missions obligatoires confondues</a:t>
                      </a:r>
                    </a:p>
                  </a:txBody>
                  <a:tcPr marL="0" marR="0" marT="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754799214"/>
                  </a:ext>
                </a:extLst>
              </a:tr>
              <a:tr h="657294">
                <a:tc>
                  <a:txBody>
                    <a:bodyPr/>
                    <a:lstStyle/>
                    <a:p>
                      <a:pPr algn="l" fontAlgn="ctr"/>
                      <a:r>
                        <a:rPr lang="fr-FR" sz="1200" b="1" i="0" u="none" strike="noStrike">
                          <a:solidFill>
                            <a:srgbClr val="FFFFFF"/>
                          </a:solidFill>
                          <a:effectLst/>
                          <a:latin typeface="Century Gothic" panose="020B0502020202020204" pitchFamily="34" charset="0"/>
                        </a:rPr>
                        <a:t> </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1100" b="1" i="0" u="none" strike="noStrike" dirty="0">
                          <a:solidFill>
                            <a:schemeClr val="bg1"/>
                          </a:solidFill>
                          <a:effectLst/>
                          <a:latin typeface="Century Gothic" panose="020B0502020202020204" pitchFamily="34" charset="0"/>
                        </a:rPr>
                        <a:t>Très satisfaisant</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dirty="0">
                          <a:solidFill>
                            <a:schemeClr val="bg1"/>
                          </a:solidFill>
                          <a:effectLst/>
                          <a:latin typeface="Century Gothic" panose="020B0502020202020204" pitchFamily="34" charset="0"/>
                        </a:rPr>
                        <a:t>Satisfaisant</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Peu satisfaisant</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Non satisfaisant</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Ne connaît pas la mission</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N'a pas eu recours à la mission</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Non répondu</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222634513"/>
                  </a:ext>
                </a:extLst>
              </a:tr>
              <a:tr h="269659">
                <a:tc>
                  <a:txBody>
                    <a:bodyPr/>
                    <a:lstStyle/>
                    <a:p>
                      <a:pPr algn="ctr" fontAlgn="ctr"/>
                      <a:r>
                        <a:rPr lang="fr-FR" sz="800" b="1" i="0" u="none" strike="noStrike">
                          <a:solidFill>
                            <a:srgbClr val="FFFFFF"/>
                          </a:solidFill>
                          <a:effectLst/>
                          <a:latin typeface="Century Gothic" panose="020B0502020202020204" pitchFamily="34" charset="0"/>
                        </a:rPr>
                        <a:t>Secteur 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14%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29%</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10%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35%</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8%</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065145504"/>
                  </a:ext>
                </a:extLst>
              </a:tr>
              <a:tr h="269659">
                <a:tc>
                  <a:txBody>
                    <a:bodyPr/>
                    <a:lstStyle/>
                    <a:p>
                      <a:pPr algn="ctr" fontAlgn="ctr"/>
                      <a:r>
                        <a:rPr lang="fr-FR" sz="800" b="1" i="0" u="none" strike="noStrike">
                          <a:solidFill>
                            <a:srgbClr val="FFFFFF"/>
                          </a:solidFill>
                          <a:effectLst/>
                          <a:latin typeface="Century Gothic" panose="020B0502020202020204" pitchFamily="34" charset="0"/>
                        </a:rPr>
                        <a:t>Secteur 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21%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18%</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17%</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34%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6%</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560738900"/>
                  </a:ext>
                </a:extLst>
              </a:tr>
              <a:tr h="269659">
                <a:tc>
                  <a:txBody>
                    <a:bodyPr/>
                    <a:lstStyle/>
                    <a:p>
                      <a:pPr algn="ctr" fontAlgn="ctr"/>
                      <a:r>
                        <a:rPr lang="fr-FR" sz="800" b="1" i="0" u="none" strike="noStrike">
                          <a:solidFill>
                            <a:srgbClr val="FFFFFF"/>
                          </a:solidFill>
                          <a:effectLst/>
                          <a:latin typeface="Century Gothic" panose="020B0502020202020204" pitchFamily="34" charset="0"/>
                        </a:rPr>
                        <a:t>Secteur  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16%</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24%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14%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44%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930391859"/>
                  </a:ext>
                </a:extLst>
              </a:tr>
              <a:tr h="269659">
                <a:tc>
                  <a:txBody>
                    <a:bodyPr/>
                    <a:lstStyle/>
                    <a:p>
                      <a:pPr algn="ctr" fontAlgn="ctr"/>
                      <a:r>
                        <a:rPr lang="fr-FR" sz="800" b="1" i="0" u="none" strike="noStrike">
                          <a:solidFill>
                            <a:srgbClr val="FFFFFF"/>
                          </a:solidFill>
                          <a:effectLst/>
                          <a:latin typeface="Century Gothic" panose="020B0502020202020204" pitchFamily="34" charset="0"/>
                        </a:rPr>
                        <a:t>Secteur 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15%</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27%</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5%</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8%</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41%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76542138"/>
                  </a:ext>
                </a:extLst>
              </a:tr>
              <a:tr h="269659">
                <a:tc>
                  <a:txBody>
                    <a:bodyPr/>
                    <a:lstStyle/>
                    <a:p>
                      <a:pPr algn="ctr" fontAlgn="ctr"/>
                      <a:r>
                        <a:rPr lang="fr-FR" sz="800" b="1" i="0" u="none" strike="noStrike">
                          <a:solidFill>
                            <a:srgbClr val="FFFFFF"/>
                          </a:solidFill>
                          <a:effectLst/>
                          <a:latin typeface="Century Gothic" panose="020B0502020202020204" pitchFamily="34" charset="0"/>
                        </a:rPr>
                        <a:t>Global</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1100" b="1" i="0" u="none" strike="noStrike">
                          <a:solidFill>
                            <a:schemeClr val="bg1"/>
                          </a:solidFill>
                          <a:effectLst/>
                          <a:latin typeface="Century Gothic" panose="020B0502020202020204" pitchFamily="34" charset="0"/>
                        </a:rPr>
                        <a:t>16%</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100" b="1" i="0" u="none" strike="noStrike">
                          <a:solidFill>
                            <a:schemeClr val="bg1"/>
                          </a:solidFill>
                          <a:effectLst/>
                          <a:latin typeface="Century Gothic" panose="020B0502020202020204" pitchFamily="34" charset="0"/>
                        </a:rPr>
                        <a:t>25%</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100" b="1" i="0" u="none" strike="noStrike">
                          <a:solidFill>
                            <a:schemeClr val="bg1"/>
                          </a:solidFill>
                          <a:effectLst/>
                          <a:latin typeface="Century Gothic" panose="020B0502020202020204" pitchFamily="34" charset="0"/>
                        </a:rPr>
                        <a:t>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100" b="1" i="0" u="none" strike="noStrike">
                          <a:solidFill>
                            <a:schemeClr val="bg1"/>
                          </a:solidFill>
                          <a:effectLst/>
                          <a:latin typeface="Century Gothic" panose="020B0502020202020204" pitchFamily="34" charset="0"/>
                        </a:rPr>
                        <a:t>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100" b="1" i="0" u="none" strike="noStrike">
                          <a:solidFill>
                            <a:schemeClr val="bg1"/>
                          </a:solidFill>
                          <a:effectLst/>
                          <a:latin typeface="Century Gothic" panose="020B0502020202020204" pitchFamily="34" charset="0"/>
                        </a:rPr>
                        <a:t>12%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100" b="1" i="0" u="none" strike="noStrike">
                          <a:solidFill>
                            <a:schemeClr val="bg1"/>
                          </a:solidFill>
                          <a:effectLst/>
                          <a:latin typeface="Century Gothic" panose="020B0502020202020204" pitchFamily="34" charset="0"/>
                        </a:rPr>
                        <a:t>38%</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100" b="1" i="0" u="none" strike="noStrike" dirty="0">
                          <a:solidFill>
                            <a:schemeClr val="bg1"/>
                          </a:solidFill>
                          <a:effectLst/>
                          <a:latin typeface="Century Gothic" panose="020B0502020202020204" pitchFamily="34" charset="0"/>
                        </a:rPr>
                        <a:t>5%</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extLst>
                  <a:ext uri="{0D108BD9-81ED-4DB2-BD59-A6C34878D82A}">
                    <a16:rowId xmlns:a16="http://schemas.microsoft.com/office/drawing/2014/main" val="2836961015"/>
                  </a:ext>
                </a:extLst>
              </a:tr>
            </a:tbl>
          </a:graphicData>
        </a:graphic>
      </p:graphicFrame>
      <p:graphicFrame>
        <p:nvGraphicFramePr>
          <p:cNvPr id="6" name="Tableau 5"/>
          <p:cNvGraphicFramePr>
            <a:graphicFrameLocks noGrp="1"/>
          </p:cNvGraphicFramePr>
          <p:nvPr>
            <p:extLst>
              <p:ext uri="{D42A27DB-BD31-4B8C-83A1-F6EECF244321}">
                <p14:modId xmlns:p14="http://schemas.microsoft.com/office/powerpoint/2010/main" val="64307570"/>
              </p:ext>
            </p:extLst>
          </p:nvPr>
        </p:nvGraphicFramePr>
        <p:xfrm>
          <a:off x="1586640" y="3780187"/>
          <a:ext cx="8196818" cy="2163411"/>
        </p:xfrm>
        <a:graphic>
          <a:graphicData uri="http://schemas.openxmlformats.org/drawingml/2006/table">
            <a:tbl>
              <a:tblPr/>
              <a:tblGrid>
                <a:gridCol w="735936">
                  <a:extLst>
                    <a:ext uri="{9D8B030D-6E8A-4147-A177-3AD203B41FA5}">
                      <a16:colId xmlns:a16="http://schemas.microsoft.com/office/drawing/2014/main" val="3020724061"/>
                    </a:ext>
                  </a:extLst>
                </a:gridCol>
                <a:gridCol w="738704">
                  <a:extLst>
                    <a:ext uri="{9D8B030D-6E8A-4147-A177-3AD203B41FA5}">
                      <a16:colId xmlns:a16="http://schemas.microsoft.com/office/drawing/2014/main" val="3257301328"/>
                    </a:ext>
                  </a:extLst>
                </a:gridCol>
                <a:gridCol w="1120363">
                  <a:extLst>
                    <a:ext uri="{9D8B030D-6E8A-4147-A177-3AD203B41FA5}">
                      <a16:colId xmlns:a16="http://schemas.microsoft.com/office/drawing/2014/main" val="2645770377"/>
                    </a:ext>
                  </a:extLst>
                </a:gridCol>
                <a:gridCol w="1120363">
                  <a:extLst>
                    <a:ext uri="{9D8B030D-6E8A-4147-A177-3AD203B41FA5}">
                      <a16:colId xmlns:a16="http://schemas.microsoft.com/office/drawing/2014/main" val="400711529"/>
                    </a:ext>
                  </a:extLst>
                </a:gridCol>
                <a:gridCol w="1120363">
                  <a:extLst>
                    <a:ext uri="{9D8B030D-6E8A-4147-A177-3AD203B41FA5}">
                      <a16:colId xmlns:a16="http://schemas.microsoft.com/office/drawing/2014/main" val="1664161196"/>
                    </a:ext>
                  </a:extLst>
                </a:gridCol>
                <a:gridCol w="1120363">
                  <a:extLst>
                    <a:ext uri="{9D8B030D-6E8A-4147-A177-3AD203B41FA5}">
                      <a16:colId xmlns:a16="http://schemas.microsoft.com/office/drawing/2014/main" val="4017306624"/>
                    </a:ext>
                  </a:extLst>
                </a:gridCol>
                <a:gridCol w="1120363">
                  <a:extLst>
                    <a:ext uri="{9D8B030D-6E8A-4147-A177-3AD203B41FA5}">
                      <a16:colId xmlns:a16="http://schemas.microsoft.com/office/drawing/2014/main" val="1762470350"/>
                    </a:ext>
                  </a:extLst>
                </a:gridCol>
                <a:gridCol w="1120363">
                  <a:extLst>
                    <a:ext uri="{9D8B030D-6E8A-4147-A177-3AD203B41FA5}">
                      <a16:colId xmlns:a16="http://schemas.microsoft.com/office/drawing/2014/main" val="1379950849"/>
                    </a:ext>
                  </a:extLst>
                </a:gridCol>
              </a:tblGrid>
              <a:tr h="276441">
                <a:tc gridSpan="8">
                  <a:txBody>
                    <a:bodyPr/>
                    <a:lstStyle/>
                    <a:p>
                      <a:pPr algn="ctr" fontAlgn="b"/>
                      <a:r>
                        <a:rPr lang="fr-FR" sz="1600" b="1" i="0" u="none" strike="noStrike">
                          <a:solidFill>
                            <a:srgbClr val="FFFFFF"/>
                          </a:solidFill>
                          <a:effectLst/>
                          <a:latin typeface="Century Gothic" panose="020B0502020202020204" pitchFamily="34" charset="0"/>
                        </a:rPr>
                        <a:t>Toutes missions facultatives confondues</a:t>
                      </a:r>
                    </a:p>
                  </a:txBody>
                  <a:tcPr marL="0" marR="0" marT="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617171800"/>
                  </a:ext>
                </a:extLst>
              </a:tr>
              <a:tr h="637350">
                <a:tc>
                  <a:txBody>
                    <a:bodyPr/>
                    <a:lstStyle/>
                    <a:p>
                      <a:pPr algn="l" fontAlgn="ctr"/>
                      <a:r>
                        <a:rPr lang="fr-FR" sz="1200" b="1" i="0" u="none" strike="noStrike">
                          <a:solidFill>
                            <a:srgbClr val="FFFFFF"/>
                          </a:solidFill>
                          <a:effectLst/>
                          <a:latin typeface="Century Gothic" panose="020B0502020202020204" pitchFamily="34" charset="0"/>
                        </a:rPr>
                        <a:t> </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1100" b="1" i="0" u="none" strike="noStrike" dirty="0">
                          <a:solidFill>
                            <a:schemeClr val="bg1"/>
                          </a:solidFill>
                          <a:effectLst/>
                          <a:latin typeface="Century Gothic" panose="020B0502020202020204" pitchFamily="34" charset="0"/>
                        </a:rPr>
                        <a:t>Très satisfaisant</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dirty="0">
                          <a:solidFill>
                            <a:schemeClr val="bg1"/>
                          </a:solidFill>
                          <a:effectLst/>
                          <a:latin typeface="Century Gothic" panose="020B0502020202020204" pitchFamily="34" charset="0"/>
                        </a:rPr>
                        <a:t>Satisfaisant</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Peu satisfaisant</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Non satisfaisant</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Ne connaît pas la mission</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N'a pas eu recours à la mission</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Non répondu</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422535188"/>
                  </a:ext>
                </a:extLst>
              </a:tr>
              <a:tr h="249924">
                <a:tc>
                  <a:txBody>
                    <a:bodyPr/>
                    <a:lstStyle/>
                    <a:p>
                      <a:pPr algn="ctr" fontAlgn="ctr"/>
                      <a:r>
                        <a:rPr lang="fr-FR" sz="800" b="1" i="0" u="none" strike="noStrike">
                          <a:solidFill>
                            <a:srgbClr val="FFFFFF"/>
                          </a:solidFill>
                          <a:effectLst/>
                          <a:latin typeface="Century Gothic" panose="020B0502020202020204" pitchFamily="34" charset="0"/>
                        </a:rPr>
                        <a:t>Secteur 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8%</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19%</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9%</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51%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8%</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313809618"/>
                  </a:ext>
                </a:extLst>
              </a:tr>
              <a:tr h="249924">
                <a:tc>
                  <a:txBody>
                    <a:bodyPr/>
                    <a:lstStyle/>
                    <a:p>
                      <a:pPr algn="ctr" fontAlgn="ctr"/>
                      <a:r>
                        <a:rPr lang="fr-FR" sz="800" b="1" i="0" u="none" strike="noStrike">
                          <a:solidFill>
                            <a:srgbClr val="FFFFFF"/>
                          </a:solidFill>
                          <a:effectLst/>
                          <a:latin typeface="Century Gothic" panose="020B0502020202020204" pitchFamily="34" charset="0"/>
                        </a:rPr>
                        <a:t>Secteur 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13%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12%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19%</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46%</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8%</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509950091"/>
                  </a:ext>
                </a:extLst>
              </a:tr>
              <a:tr h="249924">
                <a:tc>
                  <a:txBody>
                    <a:bodyPr/>
                    <a:lstStyle/>
                    <a:p>
                      <a:pPr algn="ctr" fontAlgn="ctr"/>
                      <a:r>
                        <a:rPr lang="fr-FR" sz="800" b="1" i="0" u="none" strike="noStrike">
                          <a:solidFill>
                            <a:srgbClr val="FFFFFF"/>
                          </a:solidFill>
                          <a:effectLst/>
                          <a:latin typeface="Century Gothic" panose="020B0502020202020204" pitchFamily="34" charset="0"/>
                        </a:rPr>
                        <a:t>Secteur  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9%</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10%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19%</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59%</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349003551"/>
                  </a:ext>
                </a:extLst>
              </a:tr>
              <a:tr h="249924">
                <a:tc>
                  <a:txBody>
                    <a:bodyPr/>
                    <a:lstStyle/>
                    <a:p>
                      <a:pPr algn="ctr" fontAlgn="ctr"/>
                      <a:r>
                        <a:rPr lang="fr-FR" sz="800" b="1" i="0" u="none" strike="noStrike">
                          <a:solidFill>
                            <a:srgbClr val="FFFFFF"/>
                          </a:solidFill>
                          <a:effectLst/>
                          <a:latin typeface="Century Gothic" panose="020B0502020202020204" pitchFamily="34" charset="0"/>
                        </a:rPr>
                        <a:t>Secteur 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9%</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19%</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5%</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9%</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55%</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777351031"/>
                  </a:ext>
                </a:extLst>
              </a:tr>
              <a:tr h="249924">
                <a:tc>
                  <a:txBody>
                    <a:bodyPr/>
                    <a:lstStyle/>
                    <a:p>
                      <a:pPr algn="ctr" fontAlgn="ctr"/>
                      <a:r>
                        <a:rPr lang="fr-FR" sz="800" b="1" i="0" u="none" strike="noStrike">
                          <a:solidFill>
                            <a:srgbClr val="FFFFFF"/>
                          </a:solidFill>
                          <a:effectLst/>
                          <a:latin typeface="Century Gothic" panose="020B0502020202020204" pitchFamily="34" charset="0"/>
                        </a:rPr>
                        <a:t>Global</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1000" b="1" i="0" u="none" strike="noStrike">
                          <a:solidFill>
                            <a:schemeClr val="bg1"/>
                          </a:solidFill>
                          <a:effectLst/>
                          <a:latin typeface="Century Gothic" panose="020B0502020202020204" pitchFamily="34" charset="0"/>
                        </a:rPr>
                        <a:t>10%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a:solidFill>
                            <a:schemeClr val="bg1"/>
                          </a:solidFill>
                          <a:effectLst/>
                          <a:latin typeface="Century Gothic" panose="020B0502020202020204" pitchFamily="34" charset="0"/>
                        </a:rPr>
                        <a:t>16%</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a:solidFill>
                            <a:schemeClr val="bg1"/>
                          </a:solidFill>
                          <a:effectLst/>
                          <a:latin typeface="Century Gothic" panose="020B0502020202020204" pitchFamily="34" charset="0"/>
                        </a:rPr>
                        <a:t>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a:solidFill>
                            <a:schemeClr val="bg1"/>
                          </a:solidFill>
                          <a:effectLst/>
                          <a:latin typeface="Century Gothic" panose="020B0502020202020204" pitchFamily="34" charset="0"/>
                        </a:rPr>
                        <a:t>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a:solidFill>
                            <a:schemeClr val="bg1"/>
                          </a:solidFill>
                          <a:effectLst/>
                          <a:latin typeface="Century Gothic" panose="020B0502020202020204" pitchFamily="34" charset="0"/>
                        </a:rPr>
                        <a:t>12%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a:solidFill>
                            <a:schemeClr val="bg1"/>
                          </a:solidFill>
                          <a:effectLst/>
                          <a:latin typeface="Century Gothic" panose="020B0502020202020204" pitchFamily="34" charset="0"/>
                        </a:rPr>
                        <a:t>53%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dirty="0">
                          <a:solidFill>
                            <a:schemeClr val="bg1"/>
                          </a:solidFill>
                          <a:effectLst/>
                          <a:latin typeface="Century Gothic" panose="020B0502020202020204" pitchFamily="34" charset="0"/>
                        </a:rPr>
                        <a:t>5%</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extLst>
                  <a:ext uri="{0D108BD9-81ED-4DB2-BD59-A6C34878D82A}">
                    <a16:rowId xmlns:a16="http://schemas.microsoft.com/office/drawing/2014/main" val="3646240322"/>
                  </a:ext>
                </a:extLst>
              </a:tr>
            </a:tbl>
          </a:graphicData>
        </a:graphic>
      </p:graphicFrame>
    </p:spTree>
    <p:extLst>
      <p:ext uri="{BB962C8B-B14F-4D97-AF65-F5344CB8AC3E}">
        <p14:creationId xmlns:p14="http://schemas.microsoft.com/office/powerpoint/2010/main" val="1548057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17846" y="88941"/>
            <a:ext cx="8534400" cy="886333"/>
          </a:xfrm>
        </p:spPr>
        <p:txBody>
          <a:bodyPr>
            <a:normAutofit/>
          </a:bodyPr>
          <a:lstStyle/>
          <a:p>
            <a:pPr algn="ctr"/>
            <a:r>
              <a:rPr lang="fr-FR" sz="1800" dirty="0" smtClean="0"/>
              <a:t>Synthèse globale des résultats</a:t>
            </a:r>
            <a:endParaRPr lang="fr-FR" sz="1800" dirty="0"/>
          </a:p>
        </p:txBody>
      </p:sp>
      <p:graphicFrame>
        <p:nvGraphicFramePr>
          <p:cNvPr id="9" name="Tableau 8"/>
          <p:cNvGraphicFramePr>
            <a:graphicFrameLocks noGrp="1"/>
          </p:cNvGraphicFramePr>
          <p:nvPr>
            <p:extLst>
              <p:ext uri="{D42A27DB-BD31-4B8C-83A1-F6EECF244321}">
                <p14:modId xmlns:p14="http://schemas.microsoft.com/office/powerpoint/2010/main" val="3958095643"/>
              </p:ext>
            </p:extLst>
          </p:nvPr>
        </p:nvGraphicFramePr>
        <p:xfrm>
          <a:off x="1417846" y="1138331"/>
          <a:ext cx="9449120" cy="2116932"/>
        </p:xfrm>
        <a:graphic>
          <a:graphicData uri="http://schemas.openxmlformats.org/drawingml/2006/table">
            <a:tbl>
              <a:tblPr/>
              <a:tblGrid>
                <a:gridCol w="548114">
                  <a:extLst>
                    <a:ext uri="{9D8B030D-6E8A-4147-A177-3AD203B41FA5}">
                      <a16:colId xmlns:a16="http://schemas.microsoft.com/office/drawing/2014/main" val="1354402360"/>
                    </a:ext>
                  </a:extLst>
                </a:gridCol>
                <a:gridCol w="1151820">
                  <a:extLst>
                    <a:ext uri="{9D8B030D-6E8A-4147-A177-3AD203B41FA5}">
                      <a16:colId xmlns:a16="http://schemas.microsoft.com/office/drawing/2014/main" val="1699096393"/>
                    </a:ext>
                  </a:extLst>
                </a:gridCol>
                <a:gridCol w="1291531">
                  <a:extLst>
                    <a:ext uri="{9D8B030D-6E8A-4147-A177-3AD203B41FA5}">
                      <a16:colId xmlns:a16="http://schemas.microsoft.com/office/drawing/2014/main" val="1917683422"/>
                    </a:ext>
                  </a:extLst>
                </a:gridCol>
                <a:gridCol w="1291531">
                  <a:extLst>
                    <a:ext uri="{9D8B030D-6E8A-4147-A177-3AD203B41FA5}">
                      <a16:colId xmlns:a16="http://schemas.microsoft.com/office/drawing/2014/main" val="1626228204"/>
                    </a:ext>
                  </a:extLst>
                </a:gridCol>
                <a:gridCol w="1291531">
                  <a:extLst>
                    <a:ext uri="{9D8B030D-6E8A-4147-A177-3AD203B41FA5}">
                      <a16:colId xmlns:a16="http://schemas.microsoft.com/office/drawing/2014/main" val="764574275"/>
                    </a:ext>
                  </a:extLst>
                </a:gridCol>
                <a:gridCol w="1291531">
                  <a:extLst>
                    <a:ext uri="{9D8B030D-6E8A-4147-A177-3AD203B41FA5}">
                      <a16:colId xmlns:a16="http://schemas.microsoft.com/office/drawing/2014/main" val="192825279"/>
                    </a:ext>
                  </a:extLst>
                </a:gridCol>
                <a:gridCol w="1291531">
                  <a:extLst>
                    <a:ext uri="{9D8B030D-6E8A-4147-A177-3AD203B41FA5}">
                      <a16:colId xmlns:a16="http://schemas.microsoft.com/office/drawing/2014/main" val="2037268030"/>
                    </a:ext>
                  </a:extLst>
                </a:gridCol>
                <a:gridCol w="1291531">
                  <a:extLst>
                    <a:ext uri="{9D8B030D-6E8A-4147-A177-3AD203B41FA5}">
                      <a16:colId xmlns:a16="http://schemas.microsoft.com/office/drawing/2014/main" val="2704085478"/>
                    </a:ext>
                  </a:extLst>
                </a:gridCol>
              </a:tblGrid>
              <a:tr h="278137">
                <a:tc gridSpan="8">
                  <a:txBody>
                    <a:bodyPr/>
                    <a:lstStyle/>
                    <a:p>
                      <a:pPr algn="ctr" fontAlgn="b"/>
                      <a:r>
                        <a:rPr lang="fr-FR" sz="1600" b="1" i="0" u="none" strike="noStrike">
                          <a:solidFill>
                            <a:srgbClr val="FFFFFF"/>
                          </a:solidFill>
                          <a:effectLst/>
                          <a:latin typeface="Century Gothic" panose="020B0502020202020204" pitchFamily="34" charset="0"/>
                        </a:rPr>
                        <a:t>Missions du CDG En général</a:t>
                      </a:r>
                    </a:p>
                  </a:txBody>
                  <a:tcPr marL="0" marR="0" marT="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781025110"/>
                  </a:ext>
                </a:extLst>
              </a:tr>
              <a:tr h="602630">
                <a:tc>
                  <a:txBody>
                    <a:bodyPr/>
                    <a:lstStyle/>
                    <a:p>
                      <a:pPr algn="l" fontAlgn="ctr"/>
                      <a:r>
                        <a:rPr lang="fr-FR" sz="1200" b="1" i="0" u="none" strike="noStrike">
                          <a:solidFill>
                            <a:srgbClr val="FFFFFF"/>
                          </a:solidFill>
                          <a:effectLst/>
                          <a:latin typeface="Century Gothic" panose="020B0502020202020204" pitchFamily="34" charset="0"/>
                        </a:rPr>
                        <a:t> </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1100" b="1" i="0" u="none" strike="noStrike" dirty="0">
                          <a:solidFill>
                            <a:schemeClr val="bg1"/>
                          </a:solidFill>
                          <a:effectLst/>
                          <a:latin typeface="Century Gothic" panose="020B0502020202020204" pitchFamily="34" charset="0"/>
                        </a:rPr>
                        <a:t>Très satisfaisant</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dirty="0">
                          <a:solidFill>
                            <a:schemeClr val="bg1"/>
                          </a:solidFill>
                          <a:effectLst/>
                          <a:latin typeface="Century Gothic" panose="020B0502020202020204" pitchFamily="34" charset="0"/>
                        </a:rPr>
                        <a:t>Satisfaisant</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Peu satisfaisant</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Non satisfaisant</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Ne connaît pas la mission</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N'a pas eu recours à la mission</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Non répondu</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4201306187"/>
                  </a:ext>
                </a:extLst>
              </a:tr>
              <a:tr h="247233">
                <a:tc>
                  <a:txBody>
                    <a:bodyPr/>
                    <a:lstStyle/>
                    <a:p>
                      <a:pPr algn="ctr" fontAlgn="ctr"/>
                      <a:r>
                        <a:rPr lang="fr-FR" sz="800" b="1" i="0" u="none" strike="noStrike">
                          <a:solidFill>
                            <a:srgbClr val="FFFFFF"/>
                          </a:solidFill>
                          <a:effectLst/>
                          <a:latin typeface="Century Gothic" panose="020B0502020202020204" pitchFamily="34" charset="0"/>
                        </a:rPr>
                        <a:t>Secteur 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32%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62%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6%</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833932334"/>
                  </a:ext>
                </a:extLst>
              </a:tr>
              <a:tr h="247233">
                <a:tc>
                  <a:txBody>
                    <a:bodyPr/>
                    <a:lstStyle/>
                    <a:p>
                      <a:pPr algn="ctr" fontAlgn="ctr"/>
                      <a:r>
                        <a:rPr lang="fr-FR" sz="800" b="1" i="0" u="none" strike="noStrike">
                          <a:solidFill>
                            <a:srgbClr val="FFFFFF"/>
                          </a:solidFill>
                          <a:effectLst/>
                          <a:latin typeface="Century Gothic" panose="020B0502020202020204" pitchFamily="34" charset="0"/>
                        </a:rPr>
                        <a:t>Secteur 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50%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50%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736954526"/>
                  </a:ext>
                </a:extLst>
              </a:tr>
              <a:tr h="247233">
                <a:tc>
                  <a:txBody>
                    <a:bodyPr/>
                    <a:lstStyle/>
                    <a:p>
                      <a:pPr algn="ctr" fontAlgn="ctr"/>
                      <a:r>
                        <a:rPr lang="fr-FR" sz="800" b="1" i="0" u="none" strike="noStrike">
                          <a:solidFill>
                            <a:srgbClr val="FFFFFF"/>
                          </a:solidFill>
                          <a:effectLst/>
                          <a:latin typeface="Century Gothic" panose="020B0502020202020204" pitchFamily="34" charset="0"/>
                        </a:rPr>
                        <a:t>Secteur  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50%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50%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724136926"/>
                  </a:ext>
                </a:extLst>
              </a:tr>
              <a:tr h="247233">
                <a:tc>
                  <a:txBody>
                    <a:bodyPr/>
                    <a:lstStyle/>
                    <a:p>
                      <a:pPr algn="ctr" fontAlgn="ctr"/>
                      <a:r>
                        <a:rPr lang="fr-FR" sz="800" b="1" i="0" u="none" strike="noStrike">
                          <a:solidFill>
                            <a:srgbClr val="FFFFFF"/>
                          </a:solidFill>
                          <a:effectLst/>
                          <a:latin typeface="Century Gothic" panose="020B0502020202020204" pitchFamily="34" charset="0"/>
                        </a:rPr>
                        <a:t>Secteur 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100%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355560219"/>
                  </a:ext>
                </a:extLst>
              </a:tr>
              <a:tr h="247233">
                <a:tc>
                  <a:txBody>
                    <a:bodyPr/>
                    <a:lstStyle/>
                    <a:p>
                      <a:pPr algn="ctr" fontAlgn="ctr"/>
                      <a:r>
                        <a:rPr lang="fr-FR" sz="800" b="1" i="0" u="none" strike="noStrike">
                          <a:solidFill>
                            <a:srgbClr val="FFFFFF"/>
                          </a:solidFill>
                          <a:effectLst/>
                          <a:latin typeface="Century Gothic" panose="020B0502020202020204" pitchFamily="34" charset="0"/>
                        </a:rPr>
                        <a:t>Global</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1000" b="1" i="0" u="none" strike="noStrike">
                          <a:solidFill>
                            <a:schemeClr val="bg1"/>
                          </a:solidFill>
                          <a:effectLst/>
                          <a:latin typeface="Century Gothic" panose="020B0502020202020204" pitchFamily="34" charset="0"/>
                        </a:rPr>
                        <a:t>33%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a:solidFill>
                            <a:schemeClr val="bg1"/>
                          </a:solidFill>
                          <a:effectLst/>
                          <a:latin typeface="Century Gothic" panose="020B0502020202020204" pitchFamily="34" charset="0"/>
                        </a:rPr>
                        <a:t>61%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a:solidFill>
                            <a:schemeClr val="bg1"/>
                          </a:solidFill>
                          <a:effectLst/>
                          <a:latin typeface="Century Gothic" panose="020B0502020202020204" pitchFamily="34" charset="0"/>
                        </a:rPr>
                        <a:t>6%</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dirty="0">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dirty="0">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dirty="0">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extLst>
                  <a:ext uri="{0D108BD9-81ED-4DB2-BD59-A6C34878D82A}">
                    <a16:rowId xmlns:a16="http://schemas.microsoft.com/office/drawing/2014/main" val="377882183"/>
                  </a:ext>
                </a:extLst>
              </a:tr>
            </a:tbl>
          </a:graphicData>
        </a:graphic>
      </p:graphicFrame>
      <p:graphicFrame>
        <p:nvGraphicFramePr>
          <p:cNvPr id="10" name="Tableau 9"/>
          <p:cNvGraphicFramePr>
            <a:graphicFrameLocks noGrp="1"/>
          </p:cNvGraphicFramePr>
          <p:nvPr>
            <p:extLst>
              <p:ext uri="{D42A27DB-BD31-4B8C-83A1-F6EECF244321}">
                <p14:modId xmlns:p14="http://schemas.microsoft.com/office/powerpoint/2010/main" val="3423507344"/>
              </p:ext>
            </p:extLst>
          </p:nvPr>
        </p:nvGraphicFramePr>
        <p:xfrm>
          <a:off x="1503618" y="3905156"/>
          <a:ext cx="9363350" cy="2093307"/>
        </p:xfrm>
        <a:graphic>
          <a:graphicData uri="http://schemas.openxmlformats.org/drawingml/2006/table">
            <a:tbl>
              <a:tblPr/>
              <a:tblGrid>
                <a:gridCol w="517206">
                  <a:extLst>
                    <a:ext uri="{9D8B030D-6E8A-4147-A177-3AD203B41FA5}">
                      <a16:colId xmlns:a16="http://schemas.microsoft.com/office/drawing/2014/main" val="2075656340"/>
                    </a:ext>
                  </a:extLst>
                </a:gridCol>
                <a:gridCol w="2149379">
                  <a:extLst>
                    <a:ext uri="{9D8B030D-6E8A-4147-A177-3AD203B41FA5}">
                      <a16:colId xmlns:a16="http://schemas.microsoft.com/office/drawing/2014/main" val="1971862095"/>
                    </a:ext>
                  </a:extLst>
                </a:gridCol>
                <a:gridCol w="1484803">
                  <a:extLst>
                    <a:ext uri="{9D8B030D-6E8A-4147-A177-3AD203B41FA5}">
                      <a16:colId xmlns:a16="http://schemas.microsoft.com/office/drawing/2014/main" val="3264785256"/>
                    </a:ext>
                  </a:extLst>
                </a:gridCol>
                <a:gridCol w="1484803">
                  <a:extLst>
                    <a:ext uri="{9D8B030D-6E8A-4147-A177-3AD203B41FA5}">
                      <a16:colId xmlns:a16="http://schemas.microsoft.com/office/drawing/2014/main" val="471056084"/>
                    </a:ext>
                  </a:extLst>
                </a:gridCol>
                <a:gridCol w="1484803">
                  <a:extLst>
                    <a:ext uri="{9D8B030D-6E8A-4147-A177-3AD203B41FA5}">
                      <a16:colId xmlns:a16="http://schemas.microsoft.com/office/drawing/2014/main" val="95144741"/>
                    </a:ext>
                  </a:extLst>
                </a:gridCol>
                <a:gridCol w="1121178">
                  <a:extLst>
                    <a:ext uri="{9D8B030D-6E8A-4147-A177-3AD203B41FA5}">
                      <a16:colId xmlns:a16="http://schemas.microsoft.com/office/drawing/2014/main" val="3311540614"/>
                    </a:ext>
                  </a:extLst>
                </a:gridCol>
                <a:gridCol w="1121178">
                  <a:extLst>
                    <a:ext uri="{9D8B030D-6E8A-4147-A177-3AD203B41FA5}">
                      <a16:colId xmlns:a16="http://schemas.microsoft.com/office/drawing/2014/main" val="4068272351"/>
                    </a:ext>
                  </a:extLst>
                </a:gridCol>
              </a:tblGrid>
              <a:tr h="315310">
                <a:tc gridSpan="7">
                  <a:txBody>
                    <a:bodyPr/>
                    <a:lstStyle/>
                    <a:p>
                      <a:pPr algn="ctr" fontAlgn="b"/>
                      <a:r>
                        <a:rPr lang="fr-FR" sz="1600" b="1" i="0" u="none" strike="noStrike">
                          <a:solidFill>
                            <a:srgbClr val="FFFFFF"/>
                          </a:solidFill>
                          <a:effectLst/>
                          <a:latin typeface="Century Gothic" panose="020B0502020202020204" pitchFamily="34" charset="0"/>
                        </a:rPr>
                        <a:t>Moyens de communication</a:t>
                      </a:r>
                    </a:p>
                  </a:txBody>
                  <a:tcPr marL="0" marR="0" marT="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077957612"/>
                  </a:ext>
                </a:extLst>
              </a:tr>
              <a:tr h="683172">
                <a:tc>
                  <a:txBody>
                    <a:bodyPr/>
                    <a:lstStyle/>
                    <a:p>
                      <a:pPr algn="l" fontAlgn="ctr"/>
                      <a:r>
                        <a:rPr lang="fr-FR" sz="1200" b="1" i="0" u="none" strike="noStrike">
                          <a:solidFill>
                            <a:srgbClr val="FFFFFF"/>
                          </a:solidFill>
                          <a:effectLst/>
                          <a:latin typeface="Century Gothic" panose="020B0502020202020204" pitchFamily="34" charset="0"/>
                        </a:rPr>
                        <a:t> </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1100" b="1" i="0" u="none" strike="noStrike" dirty="0">
                          <a:solidFill>
                            <a:schemeClr val="bg1"/>
                          </a:solidFill>
                          <a:effectLst/>
                          <a:latin typeface="Century Gothic" panose="020B0502020202020204" pitchFamily="34" charset="0"/>
                        </a:rPr>
                        <a:t>Très satisfaisant</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dirty="0">
                          <a:solidFill>
                            <a:schemeClr val="bg1"/>
                          </a:solidFill>
                          <a:effectLst/>
                          <a:latin typeface="Century Gothic" panose="020B0502020202020204" pitchFamily="34" charset="0"/>
                        </a:rPr>
                        <a:t>Satisfaisant</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Peu satisfaisant</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Non satisfaisant</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N'a pas eu recours à la mission</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1100" b="1" i="0" u="none" strike="noStrike">
                          <a:solidFill>
                            <a:schemeClr val="bg1"/>
                          </a:solidFill>
                          <a:effectLst/>
                          <a:latin typeface="Century Gothic" panose="020B0502020202020204" pitchFamily="34" charset="0"/>
                        </a:rPr>
                        <a:t>Non répondu</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387360264"/>
                  </a:ext>
                </a:extLst>
              </a:tr>
              <a:tr h="218965">
                <a:tc>
                  <a:txBody>
                    <a:bodyPr/>
                    <a:lstStyle/>
                    <a:p>
                      <a:pPr algn="ctr" fontAlgn="ctr"/>
                      <a:r>
                        <a:rPr lang="fr-FR" sz="800" b="1" i="0" u="none" strike="noStrike">
                          <a:solidFill>
                            <a:srgbClr val="FFFFFF"/>
                          </a:solidFill>
                          <a:effectLst/>
                          <a:latin typeface="Century Gothic" panose="020B0502020202020204" pitchFamily="34" charset="0"/>
                        </a:rPr>
                        <a:t>Secteur 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28%</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48%</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7%</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13%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703885211"/>
                  </a:ext>
                </a:extLst>
              </a:tr>
              <a:tr h="218965">
                <a:tc>
                  <a:txBody>
                    <a:bodyPr/>
                    <a:lstStyle/>
                    <a:p>
                      <a:pPr algn="ctr" fontAlgn="ctr"/>
                      <a:r>
                        <a:rPr lang="fr-FR" sz="800" b="1" i="0" u="none" strike="noStrike">
                          <a:solidFill>
                            <a:srgbClr val="FFFFFF"/>
                          </a:solidFill>
                          <a:effectLst/>
                          <a:latin typeface="Century Gothic" panose="020B0502020202020204" pitchFamily="34" charset="0"/>
                        </a:rPr>
                        <a:t>Secteur 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36%</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33%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6%</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21%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92221081"/>
                  </a:ext>
                </a:extLst>
              </a:tr>
              <a:tr h="218965">
                <a:tc>
                  <a:txBody>
                    <a:bodyPr/>
                    <a:lstStyle/>
                    <a:p>
                      <a:pPr algn="ctr" fontAlgn="ctr"/>
                      <a:r>
                        <a:rPr lang="fr-FR" sz="800" b="1" i="0" u="none" strike="noStrike">
                          <a:solidFill>
                            <a:srgbClr val="FFFFFF"/>
                          </a:solidFill>
                          <a:effectLst/>
                          <a:latin typeface="Century Gothic" panose="020B0502020202020204" pitchFamily="34" charset="0"/>
                        </a:rPr>
                        <a:t>Secteur  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36%</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40%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21%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640195734"/>
                  </a:ext>
                </a:extLst>
              </a:tr>
              <a:tr h="218965">
                <a:tc>
                  <a:txBody>
                    <a:bodyPr/>
                    <a:lstStyle/>
                    <a:p>
                      <a:pPr algn="ctr" fontAlgn="ctr"/>
                      <a:r>
                        <a:rPr lang="fr-FR" sz="800" b="1" i="0" u="none" strike="noStrike">
                          <a:solidFill>
                            <a:srgbClr val="FFFFFF"/>
                          </a:solidFill>
                          <a:effectLst/>
                          <a:latin typeface="Century Gothic" panose="020B0502020202020204" pitchFamily="34" charset="0"/>
                        </a:rPr>
                        <a:t>Secteur 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29%</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48%</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6%</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14%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27648524"/>
                  </a:ext>
                </a:extLst>
              </a:tr>
              <a:tr h="218965">
                <a:tc>
                  <a:txBody>
                    <a:bodyPr/>
                    <a:lstStyle/>
                    <a:p>
                      <a:pPr algn="ctr" fontAlgn="ctr"/>
                      <a:r>
                        <a:rPr lang="fr-FR" sz="800" b="1" i="0" u="none" strike="noStrike">
                          <a:solidFill>
                            <a:srgbClr val="FFFFFF"/>
                          </a:solidFill>
                          <a:effectLst/>
                          <a:latin typeface="Century Gothic" panose="020B0502020202020204" pitchFamily="34" charset="0"/>
                        </a:rPr>
                        <a:t>Global</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1000" b="1" i="0" u="none" strike="noStrike">
                          <a:solidFill>
                            <a:schemeClr val="bg1"/>
                          </a:solidFill>
                          <a:effectLst/>
                          <a:latin typeface="Century Gothic" panose="020B0502020202020204" pitchFamily="34" charset="0"/>
                        </a:rPr>
                        <a:t>31%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a:solidFill>
                            <a:schemeClr val="bg1"/>
                          </a:solidFill>
                          <a:effectLst/>
                          <a:latin typeface="Century Gothic" panose="020B0502020202020204" pitchFamily="34" charset="0"/>
                        </a:rPr>
                        <a:t>43%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a:solidFill>
                            <a:schemeClr val="bg1"/>
                          </a:solidFill>
                          <a:effectLst/>
                          <a:latin typeface="Century Gothic" panose="020B0502020202020204" pitchFamily="34" charset="0"/>
                        </a:rPr>
                        <a:t>6%</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a:solidFill>
                            <a:schemeClr val="bg1"/>
                          </a:solidFill>
                          <a:effectLst/>
                          <a:latin typeface="Century Gothic" panose="020B0502020202020204" pitchFamily="34" charset="0"/>
                        </a:rPr>
                        <a:t>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dirty="0">
                          <a:solidFill>
                            <a:schemeClr val="bg1"/>
                          </a:solidFill>
                          <a:effectLst/>
                          <a:latin typeface="Century Gothic" panose="020B0502020202020204" pitchFamily="34" charset="0"/>
                        </a:rPr>
                        <a:t>16%</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dirty="0">
                          <a:solidFill>
                            <a:schemeClr val="bg1"/>
                          </a:solidFill>
                          <a:effectLst/>
                          <a:latin typeface="Century Gothic" panose="020B0502020202020204" pitchFamily="34" charset="0"/>
                        </a:rPr>
                        <a:t>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extLst>
                  <a:ext uri="{0D108BD9-81ED-4DB2-BD59-A6C34878D82A}">
                    <a16:rowId xmlns:a16="http://schemas.microsoft.com/office/drawing/2014/main" val="3343192922"/>
                  </a:ext>
                </a:extLst>
              </a:tr>
            </a:tbl>
          </a:graphicData>
        </a:graphic>
      </p:graphicFrame>
    </p:spTree>
    <p:extLst>
      <p:ext uri="{BB962C8B-B14F-4D97-AF65-F5344CB8AC3E}">
        <p14:creationId xmlns:p14="http://schemas.microsoft.com/office/powerpoint/2010/main" val="2034805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17846" y="88941"/>
            <a:ext cx="8534400" cy="886333"/>
          </a:xfrm>
        </p:spPr>
        <p:txBody>
          <a:bodyPr>
            <a:normAutofit/>
          </a:bodyPr>
          <a:lstStyle/>
          <a:p>
            <a:pPr algn="ctr"/>
            <a:r>
              <a:rPr lang="fr-FR" sz="1800" b="1" dirty="0"/>
              <a:t>Synthèse globale de l’accueil téléphonique et physique</a:t>
            </a:r>
            <a:endParaRPr lang="fr-FR" sz="1800" dirty="0"/>
          </a:p>
        </p:txBody>
      </p:sp>
      <p:sp>
        <p:nvSpPr>
          <p:cNvPr id="6" name="Rectangle : Coins arrondis 1">
            <a:extLst>
              <a:ext uri="{FF2B5EF4-FFF2-40B4-BE49-F238E27FC236}">
                <a16:creationId xmlns:a16="http://schemas.microsoft.com/office/drawing/2014/main" id="{3C1CAF08-13B9-48BA-A271-8CE5B568A664}"/>
              </a:ext>
            </a:extLst>
          </p:cNvPr>
          <p:cNvSpPr/>
          <p:nvPr/>
        </p:nvSpPr>
        <p:spPr>
          <a:xfrm>
            <a:off x="1017460" y="2794975"/>
            <a:ext cx="9754172" cy="1383833"/>
          </a:xfrm>
          <a:prstGeom prst="roundRect">
            <a:avLst/>
          </a:prstGeom>
          <a:solidFill>
            <a:srgbClr val="FFC00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fr-FR" sz="1400" b="1" u="sng" dirty="0" smtClean="0">
                <a:solidFill>
                  <a:schemeClr val="tx1"/>
                </a:solidFill>
                <a:cs typeface="Segoe UI" panose="020B0502040204020203" pitchFamily="34" charset="0"/>
              </a:rPr>
              <a:t>L’amplitude horaire de l’accueil téléphonique (9h00 – 12h00 et 13h30 – 16h30) est-elle suffisante ? </a:t>
            </a:r>
            <a:r>
              <a:rPr lang="fr-FR" sz="1400" b="1" dirty="0" smtClean="0">
                <a:solidFill>
                  <a:schemeClr val="tx1"/>
                </a:solidFill>
                <a:cs typeface="Segoe UI" panose="020B0502040204020203" pitchFamily="34" charset="0"/>
              </a:rPr>
              <a:t>:</a:t>
            </a:r>
          </a:p>
          <a:p>
            <a:endParaRPr lang="fr-FR" sz="1400" b="1" dirty="0">
              <a:solidFill>
                <a:schemeClr val="tx1"/>
              </a:solidFill>
              <a:cs typeface="Segoe UI" panose="020B0502040204020203" pitchFamily="34" charset="0"/>
            </a:endParaRPr>
          </a:p>
          <a:p>
            <a:r>
              <a:rPr lang="fr-FR" sz="1400" b="1" dirty="0" smtClean="0">
                <a:solidFill>
                  <a:schemeClr val="tx1"/>
                </a:solidFill>
                <a:cs typeface="Segoe UI" panose="020B0502040204020203" pitchFamily="34" charset="0"/>
              </a:rPr>
              <a:t>Taux de satisfaction élevé de 76 % et ce tous secteurs géographiques confondus.</a:t>
            </a:r>
          </a:p>
          <a:p>
            <a:r>
              <a:rPr lang="fr-FR" sz="1400" b="1" dirty="0" smtClean="0">
                <a:solidFill>
                  <a:schemeClr val="tx1"/>
                </a:solidFill>
                <a:cs typeface="Segoe UI" panose="020B0502040204020203" pitchFamily="34" charset="0"/>
              </a:rPr>
              <a:t>Taux de satisfaction moyen de 53 % sur la mise en relation avec les interlocuteurs du CDG30, ce résultat étant tout de même à nuancer par le nombre de réponses précisant être en possession des lignes directes.</a:t>
            </a:r>
          </a:p>
        </p:txBody>
      </p:sp>
      <p:sp>
        <p:nvSpPr>
          <p:cNvPr id="8" name="Rectangle à coins arrondis 7"/>
          <p:cNvSpPr/>
          <p:nvPr/>
        </p:nvSpPr>
        <p:spPr>
          <a:xfrm>
            <a:off x="1017460" y="4545225"/>
            <a:ext cx="9754172" cy="13892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u="sng" dirty="0" smtClean="0"/>
              <a:t>L’amplitude horaire de l’accueil physique (9h00 -12h00 et 13h30 – 16h30) est-il suffisant  ? :</a:t>
            </a:r>
          </a:p>
          <a:p>
            <a:pPr algn="ctr"/>
            <a:r>
              <a:rPr lang="fr-FR" sz="1400" b="1" dirty="0" smtClean="0"/>
              <a:t>Taux de satisfaction faible : 34 %</a:t>
            </a:r>
            <a:r>
              <a:rPr lang="fr-FR" b="1" dirty="0" smtClean="0"/>
              <a:t>, </a:t>
            </a:r>
            <a:r>
              <a:rPr lang="fr-FR" sz="1400" b="1" dirty="0" smtClean="0"/>
              <a:t>ce résultat est tout de même à nuancer par le taux très élevé de non réponses à cette question (60 %)</a:t>
            </a:r>
            <a:endParaRPr lang="fr-FR" sz="1400" b="1" dirty="0"/>
          </a:p>
        </p:txBody>
      </p:sp>
      <p:graphicFrame>
        <p:nvGraphicFramePr>
          <p:cNvPr id="5" name="Tableau 4"/>
          <p:cNvGraphicFramePr>
            <a:graphicFrameLocks noGrp="1"/>
          </p:cNvGraphicFramePr>
          <p:nvPr>
            <p:extLst>
              <p:ext uri="{D42A27DB-BD31-4B8C-83A1-F6EECF244321}">
                <p14:modId xmlns:p14="http://schemas.microsoft.com/office/powerpoint/2010/main" val="4050873464"/>
              </p:ext>
            </p:extLst>
          </p:nvPr>
        </p:nvGraphicFramePr>
        <p:xfrm>
          <a:off x="1017461" y="1001204"/>
          <a:ext cx="4978400" cy="1226820"/>
        </p:xfrm>
        <a:graphic>
          <a:graphicData uri="http://schemas.openxmlformats.org/drawingml/2006/table">
            <a:tbl>
              <a:tblPr/>
              <a:tblGrid>
                <a:gridCol w="1244600">
                  <a:extLst>
                    <a:ext uri="{9D8B030D-6E8A-4147-A177-3AD203B41FA5}">
                      <a16:colId xmlns:a16="http://schemas.microsoft.com/office/drawing/2014/main" val="841297987"/>
                    </a:ext>
                  </a:extLst>
                </a:gridCol>
                <a:gridCol w="1244600">
                  <a:extLst>
                    <a:ext uri="{9D8B030D-6E8A-4147-A177-3AD203B41FA5}">
                      <a16:colId xmlns:a16="http://schemas.microsoft.com/office/drawing/2014/main" val="3840928050"/>
                    </a:ext>
                  </a:extLst>
                </a:gridCol>
                <a:gridCol w="1244600">
                  <a:extLst>
                    <a:ext uri="{9D8B030D-6E8A-4147-A177-3AD203B41FA5}">
                      <a16:colId xmlns:a16="http://schemas.microsoft.com/office/drawing/2014/main" val="287621167"/>
                    </a:ext>
                  </a:extLst>
                </a:gridCol>
                <a:gridCol w="1244600">
                  <a:extLst>
                    <a:ext uri="{9D8B030D-6E8A-4147-A177-3AD203B41FA5}">
                      <a16:colId xmlns:a16="http://schemas.microsoft.com/office/drawing/2014/main" val="1927239583"/>
                    </a:ext>
                  </a:extLst>
                </a:gridCol>
              </a:tblGrid>
              <a:tr h="274320">
                <a:tc gridSpan="4">
                  <a:txBody>
                    <a:bodyPr/>
                    <a:lstStyle/>
                    <a:p>
                      <a:pPr algn="ctr" fontAlgn="b"/>
                      <a:r>
                        <a:rPr lang="fr-FR" sz="1600" b="1" i="0" u="none" strike="noStrike">
                          <a:solidFill>
                            <a:srgbClr val="FFFFFF"/>
                          </a:solidFill>
                          <a:effectLst/>
                          <a:latin typeface="Century Gothic" panose="020B0502020202020204" pitchFamily="34" charset="0"/>
                        </a:rPr>
                        <a:t>Accueil téléphonique</a:t>
                      </a:r>
                    </a:p>
                  </a:txBody>
                  <a:tcPr marL="0" marR="0" marT="0" marB="0" anchor="b">
                    <a:lnL w="1905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270920112"/>
                  </a:ext>
                </a:extLst>
              </a:tr>
              <a:tr h="190500">
                <a:tc>
                  <a:txBody>
                    <a:bodyPr/>
                    <a:lstStyle/>
                    <a:p>
                      <a:pPr algn="ctr" fontAlgn="ctr"/>
                      <a:r>
                        <a:rPr lang="fr-FR" sz="800" b="1" i="0" u="none" strike="noStrike">
                          <a:solidFill>
                            <a:srgbClr val="FFFFFF"/>
                          </a:solidFill>
                          <a:effectLst/>
                          <a:latin typeface="Century Gothic" panose="020B0502020202020204" pitchFamily="34" charset="0"/>
                        </a:rPr>
                        <a:t>Secteur 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dirty="0">
                          <a:solidFill>
                            <a:schemeClr val="bg1"/>
                          </a:solidFill>
                          <a:effectLst/>
                          <a:latin typeface="Century Gothic" panose="020B0502020202020204" pitchFamily="34" charset="0"/>
                        </a:rPr>
                        <a:t>73%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20%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6%</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4206502091"/>
                  </a:ext>
                </a:extLst>
              </a:tr>
              <a:tr h="190500">
                <a:tc>
                  <a:txBody>
                    <a:bodyPr/>
                    <a:lstStyle/>
                    <a:p>
                      <a:pPr algn="ctr" fontAlgn="ctr"/>
                      <a:r>
                        <a:rPr lang="fr-FR" sz="800" b="1" i="0" u="none" strike="noStrike">
                          <a:solidFill>
                            <a:srgbClr val="FFFFFF"/>
                          </a:solidFill>
                          <a:effectLst/>
                          <a:latin typeface="Century Gothic" panose="020B0502020202020204" pitchFamily="34" charset="0"/>
                        </a:rPr>
                        <a:t>Secteur 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dirty="0">
                          <a:solidFill>
                            <a:schemeClr val="bg1"/>
                          </a:solidFill>
                          <a:effectLst/>
                          <a:latin typeface="Century Gothic" panose="020B0502020202020204" pitchFamily="34" charset="0"/>
                        </a:rPr>
                        <a:t>85%</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11%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93806787"/>
                  </a:ext>
                </a:extLst>
              </a:tr>
              <a:tr h="190500">
                <a:tc>
                  <a:txBody>
                    <a:bodyPr/>
                    <a:lstStyle/>
                    <a:p>
                      <a:pPr algn="ctr" fontAlgn="ctr"/>
                      <a:r>
                        <a:rPr lang="fr-FR" sz="800" b="1" i="0" u="none" strike="noStrike">
                          <a:solidFill>
                            <a:srgbClr val="FFFFFF"/>
                          </a:solidFill>
                          <a:effectLst/>
                          <a:latin typeface="Century Gothic" panose="020B0502020202020204" pitchFamily="34" charset="0"/>
                        </a:rPr>
                        <a:t>Secteur  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dirty="0">
                          <a:solidFill>
                            <a:schemeClr val="bg1"/>
                          </a:solidFill>
                          <a:effectLst/>
                          <a:latin typeface="Century Gothic" panose="020B0502020202020204" pitchFamily="34" charset="0"/>
                        </a:rPr>
                        <a:t>90%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5%</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5%</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416697759"/>
                  </a:ext>
                </a:extLst>
              </a:tr>
              <a:tr h="190500">
                <a:tc>
                  <a:txBody>
                    <a:bodyPr/>
                    <a:lstStyle/>
                    <a:p>
                      <a:pPr algn="ctr" fontAlgn="ctr"/>
                      <a:r>
                        <a:rPr lang="fr-FR" sz="800" b="1" i="0" u="none" strike="noStrike">
                          <a:solidFill>
                            <a:srgbClr val="FFFFFF"/>
                          </a:solidFill>
                          <a:effectLst/>
                          <a:latin typeface="Century Gothic" panose="020B0502020202020204" pitchFamily="34" charset="0"/>
                        </a:rPr>
                        <a:t>Secteur 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62%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29%</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9%</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96125178"/>
                  </a:ext>
                </a:extLst>
              </a:tr>
              <a:tr h="190500">
                <a:tc>
                  <a:txBody>
                    <a:bodyPr/>
                    <a:lstStyle/>
                    <a:p>
                      <a:pPr algn="ctr" fontAlgn="ctr"/>
                      <a:r>
                        <a:rPr lang="fr-FR" sz="800" b="1" i="0" u="none" strike="noStrike">
                          <a:solidFill>
                            <a:srgbClr val="FFFFFF"/>
                          </a:solidFill>
                          <a:effectLst/>
                          <a:latin typeface="Century Gothic" panose="020B0502020202020204" pitchFamily="34" charset="0"/>
                        </a:rPr>
                        <a:t>Global</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1000" b="1" i="0" u="none" strike="noStrike">
                          <a:solidFill>
                            <a:schemeClr val="bg1"/>
                          </a:solidFill>
                          <a:effectLst/>
                          <a:latin typeface="Century Gothic" panose="020B0502020202020204" pitchFamily="34" charset="0"/>
                        </a:rPr>
                        <a:t>76%</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dirty="0">
                          <a:solidFill>
                            <a:schemeClr val="bg1"/>
                          </a:solidFill>
                          <a:effectLst/>
                          <a:latin typeface="Century Gothic" panose="020B0502020202020204" pitchFamily="34" charset="0"/>
                        </a:rPr>
                        <a:t>17%</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dirty="0">
                          <a:solidFill>
                            <a:schemeClr val="bg1"/>
                          </a:solidFill>
                          <a:effectLst/>
                          <a:latin typeface="Century Gothic" panose="020B0502020202020204" pitchFamily="34" charset="0"/>
                        </a:rPr>
                        <a:t>8%</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extLst>
                  <a:ext uri="{0D108BD9-81ED-4DB2-BD59-A6C34878D82A}">
                    <a16:rowId xmlns:a16="http://schemas.microsoft.com/office/drawing/2014/main" val="2256015854"/>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2677697434"/>
              </p:ext>
            </p:extLst>
          </p:nvPr>
        </p:nvGraphicFramePr>
        <p:xfrm>
          <a:off x="6193046" y="975274"/>
          <a:ext cx="4578586" cy="1252748"/>
        </p:xfrm>
        <a:graphic>
          <a:graphicData uri="http://schemas.openxmlformats.org/drawingml/2006/table">
            <a:tbl>
              <a:tblPr/>
              <a:tblGrid>
                <a:gridCol w="1144647">
                  <a:extLst>
                    <a:ext uri="{9D8B030D-6E8A-4147-A177-3AD203B41FA5}">
                      <a16:colId xmlns:a16="http://schemas.microsoft.com/office/drawing/2014/main" val="3927008518"/>
                    </a:ext>
                  </a:extLst>
                </a:gridCol>
                <a:gridCol w="1402634">
                  <a:extLst>
                    <a:ext uri="{9D8B030D-6E8A-4147-A177-3AD203B41FA5}">
                      <a16:colId xmlns:a16="http://schemas.microsoft.com/office/drawing/2014/main" val="4221720473"/>
                    </a:ext>
                  </a:extLst>
                </a:gridCol>
                <a:gridCol w="1258492">
                  <a:extLst>
                    <a:ext uri="{9D8B030D-6E8A-4147-A177-3AD203B41FA5}">
                      <a16:colId xmlns:a16="http://schemas.microsoft.com/office/drawing/2014/main" val="406057445"/>
                    </a:ext>
                  </a:extLst>
                </a:gridCol>
                <a:gridCol w="772813">
                  <a:extLst>
                    <a:ext uri="{9D8B030D-6E8A-4147-A177-3AD203B41FA5}">
                      <a16:colId xmlns:a16="http://schemas.microsoft.com/office/drawing/2014/main" val="3020814585"/>
                    </a:ext>
                  </a:extLst>
                </a:gridCol>
              </a:tblGrid>
              <a:tr h="280118">
                <a:tc gridSpan="4">
                  <a:txBody>
                    <a:bodyPr/>
                    <a:lstStyle/>
                    <a:p>
                      <a:pPr algn="ctr" fontAlgn="b"/>
                      <a:r>
                        <a:rPr lang="fr-FR" sz="1600" b="1" i="0" u="none" strike="noStrike">
                          <a:solidFill>
                            <a:srgbClr val="FFFFFF"/>
                          </a:solidFill>
                          <a:effectLst/>
                          <a:latin typeface="Century Gothic" panose="020B0502020202020204" pitchFamily="34" charset="0"/>
                        </a:rPr>
                        <a:t>Accueil physique</a:t>
                      </a:r>
                    </a:p>
                  </a:txBody>
                  <a:tcPr marL="0" marR="0" marT="0" marB="0" anchor="b">
                    <a:lnL w="1905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808701885"/>
                  </a:ext>
                </a:extLst>
              </a:tr>
              <a:tr h="194526">
                <a:tc>
                  <a:txBody>
                    <a:bodyPr/>
                    <a:lstStyle/>
                    <a:p>
                      <a:pPr algn="ctr" fontAlgn="ctr"/>
                      <a:r>
                        <a:rPr lang="fr-FR" sz="800" b="1" i="0" u="none" strike="noStrike">
                          <a:solidFill>
                            <a:srgbClr val="FFFFFF"/>
                          </a:solidFill>
                          <a:effectLst/>
                          <a:latin typeface="Century Gothic" panose="020B0502020202020204" pitchFamily="34" charset="0"/>
                        </a:rPr>
                        <a:t>Secteur 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dirty="0">
                          <a:solidFill>
                            <a:schemeClr val="bg1"/>
                          </a:solidFill>
                          <a:effectLst/>
                          <a:latin typeface="Century Gothic" panose="020B0502020202020204" pitchFamily="34" charset="0"/>
                        </a:rPr>
                        <a:t>43%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53%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370270767"/>
                  </a:ext>
                </a:extLst>
              </a:tr>
              <a:tr h="194526">
                <a:tc>
                  <a:txBody>
                    <a:bodyPr/>
                    <a:lstStyle/>
                    <a:p>
                      <a:pPr algn="ctr" fontAlgn="ctr"/>
                      <a:r>
                        <a:rPr lang="fr-FR" sz="800" b="1" i="0" u="none" strike="noStrike">
                          <a:solidFill>
                            <a:srgbClr val="FFFFFF"/>
                          </a:solidFill>
                          <a:effectLst/>
                          <a:latin typeface="Century Gothic" panose="020B0502020202020204" pitchFamily="34" charset="0"/>
                        </a:rPr>
                        <a:t>Secteur 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dirty="0">
                          <a:solidFill>
                            <a:schemeClr val="bg1"/>
                          </a:solidFill>
                          <a:effectLst/>
                          <a:latin typeface="Century Gothic" panose="020B0502020202020204" pitchFamily="34" charset="0"/>
                        </a:rPr>
                        <a:t>33%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67%</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448983054"/>
                  </a:ext>
                </a:extLst>
              </a:tr>
              <a:tr h="194526">
                <a:tc>
                  <a:txBody>
                    <a:bodyPr/>
                    <a:lstStyle/>
                    <a:p>
                      <a:pPr algn="ctr" fontAlgn="ctr"/>
                      <a:r>
                        <a:rPr lang="fr-FR" sz="800" b="1" i="0" u="none" strike="noStrike">
                          <a:solidFill>
                            <a:srgbClr val="FFFFFF"/>
                          </a:solidFill>
                          <a:effectLst/>
                          <a:latin typeface="Century Gothic" panose="020B0502020202020204" pitchFamily="34" charset="0"/>
                        </a:rPr>
                        <a:t>Secteur  3</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24%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5%</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a:solidFill>
                            <a:schemeClr val="bg1"/>
                          </a:solidFill>
                          <a:effectLst/>
                          <a:latin typeface="Century Gothic" panose="020B0502020202020204" pitchFamily="34" charset="0"/>
                        </a:rPr>
                        <a:t>71%</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72300248"/>
                  </a:ext>
                </a:extLst>
              </a:tr>
              <a:tr h="194526">
                <a:tc>
                  <a:txBody>
                    <a:bodyPr/>
                    <a:lstStyle/>
                    <a:p>
                      <a:pPr algn="ctr" fontAlgn="ctr"/>
                      <a:r>
                        <a:rPr lang="fr-FR" sz="800" b="1" i="0" u="none" strike="noStrike">
                          <a:solidFill>
                            <a:srgbClr val="FFFFFF"/>
                          </a:solidFill>
                          <a:effectLst/>
                          <a:latin typeface="Century Gothic" panose="020B0502020202020204" pitchFamily="34" charset="0"/>
                        </a:rPr>
                        <a:t>Secteur 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900" b="1" i="0" u="none" strike="noStrike">
                          <a:solidFill>
                            <a:schemeClr val="bg1"/>
                          </a:solidFill>
                          <a:effectLst/>
                          <a:latin typeface="Century Gothic" panose="020B0502020202020204" pitchFamily="34" charset="0"/>
                        </a:rPr>
                        <a:t>29%</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12%</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fr-FR" sz="900" b="1" i="0" u="none" strike="noStrike" dirty="0">
                          <a:solidFill>
                            <a:schemeClr val="bg1"/>
                          </a:solidFill>
                          <a:effectLst/>
                          <a:latin typeface="Century Gothic" panose="020B0502020202020204" pitchFamily="34" charset="0"/>
                        </a:rPr>
                        <a:t>59%</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027159367"/>
                  </a:ext>
                </a:extLst>
              </a:tr>
              <a:tr h="194526">
                <a:tc>
                  <a:txBody>
                    <a:bodyPr/>
                    <a:lstStyle/>
                    <a:p>
                      <a:pPr algn="ctr" fontAlgn="ctr"/>
                      <a:r>
                        <a:rPr lang="fr-FR" sz="800" b="1" i="0" u="none" strike="noStrike">
                          <a:solidFill>
                            <a:srgbClr val="FFFFFF"/>
                          </a:solidFill>
                          <a:effectLst/>
                          <a:latin typeface="Century Gothic" panose="020B0502020202020204" pitchFamily="34" charset="0"/>
                        </a:rPr>
                        <a:t>Global</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70C0"/>
                    </a:solidFill>
                  </a:tcPr>
                </a:tc>
                <a:tc>
                  <a:txBody>
                    <a:bodyPr/>
                    <a:lstStyle/>
                    <a:p>
                      <a:pPr algn="ctr" fontAlgn="ctr"/>
                      <a:r>
                        <a:rPr lang="fr-FR" sz="1000" b="1" i="0" u="none" strike="noStrike">
                          <a:solidFill>
                            <a:schemeClr val="bg1"/>
                          </a:solidFill>
                          <a:effectLst/>
                          <a:latin typeface="Century Gothic" panose="020B0502020202020204" pitchFamily="34" charset="0"/>
                        </a:rPr>
                        <a:t>34%</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a:solidFill>
                            <a:schemeClr val="bg1"/>
                          </a:solidFill>
                          <a:effectLst/>
                          <a:latin typeface="Century Gothic" panose="020B0502020202020204" pitchFamily="34" charset="0"/>
                        </a:rPr>
                        <a:t>5%</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tc>
                  <a:txBody>
                    <a:bodyPr/>
                    <a:lstStyle/>
                    <a:p>
                      <a:pPr algn="ctr" fontAlgn="ctr"/>
                      <a:r>
                        <a:rPr lang="fr-FR" sz="1000" b="1" i="0" u="none" strike="noStrike" dirty="0">
                          <a:solidFill>
                            <a:schemeClr val="bg1"/>
                          </a:solidFill>
                          <a:effectLst/>
                          <a:latin typeface="Century Gothic" panose="020B0502020202020204" pitchFamily="34" charset="0"/>
                        </a:rPr>
                        <a:t>60%</a:t>
                      </a:r>
                    </a:p>
                  </a:txBody>
                  <a:tcPr marL="0" marR="0" marT="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ACB9CA"/>
                    </a:solidFill>
                  </a:tcPr>
                </a:tc>
                <a:extLst>
                  <a:ext uri="{0D108BD9-81ED-4DB2-BD59-A6C34878D82A}">
                    <a16:rowId xmlns:a16="http://schemas.microsoft.com/office/drawing/2014/main" val="4204145060"/>
                  </a:ext>
                </a:extLst>
              </a:tr>
            </a:tbl>
          </a:graphicData>
        </a:graphic>
      </p:graphicFrame>
    </p:spTree>
    <p:extLst>
      <p:ext uri="{BB962C8B-B14F-4D97-AF65-F5344CB8AC3E}">
        <p14:creationId xmlns:p14="http://schemas.microsoft.com/office/powerpoint/2010/main" val="191791745"/>
      </p:ext>
    </p:extLst>
  </p:cSld>
  <p:clrMapOvr>
    <a:masterClrMapping/>
  </p:clrMapOvr>
</p:sld>
</file>

<file path=ppt/theme/theme1.xml><?xml version="1.0" encoding="utf-8"?>
<a:theme xmlns:a="http://schemas.openxmlformats.org/drawingml/2006/main" name="Secteur">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1651</TotalTime>
  <Words>4629</Words>
  <Application>Microsoft Office PowerPoint</Application>
  <PresentationFormat>Grand écran</PresentationFormat>
  <Paragraphs>545</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16</vt:i4>
      </vt:variant>
    </vt:vector>
  </HeadingPairs>
  <TitlesOfParts>
    <vt:vector size="22" baseType="lpstr">
      <vt:lpstr>Century Gothic</vt:lpstr>
      <vt:lpstr>Segoe UI</vt:lpstr>
      <vt:lpstr>Segoe UI Light</vt:lpstr>
      <vt:lpstr>Wingdings</vt:lpstr>
      <vt:lpstr>Wingdings 3</vt:lpstr>
      <vt:lpstr>Secteur</vt:lpstr>
      <vt:lpstr>RÉSULTAT ENQUÊTE DE SATISFACTION CDG 30  </vt:lpstr>
      <vt:lpstr>Présentation PowerPoint</vt:lpstr>
      <vt:lpstr>Présentation PowerPoint</vt:lpstr>
      <vt:lpstr>Présentation PowerPoint</vt:lpstr>
      <vt:lpstr>GUIDE DE LECTURE DES RÉSULTATS</vt:lpstr>
      <vt:lpstr>Présentation PowerPoint</vt:lpstr>
      <vt:lpstr>Synthèse globale des résultats</vt:lpstr>
      <vt:lpstr>Synthèse globale des résultats</vt:lpstr>
      <vt:lpstr>Synthèse globale de l’accueil téléphonique et physique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RESULTAT ENQUETE DE SATISFACTION CDG 30</dc:title>
  <dc:creator>Élisabeth Montez</dc:creator>
  <cp:lastModifiedBy>Julien Saltel</cp:lastModifiedBy>
  <cp:revision>132</cp:revision>
  <cp:lastPrinted>2022-09-19T10:05:37Z</cp:lastPrinted>
  <dcterms:created xsi:type="dcterms:W3CDTF">2022-06-27T13:05:21Z</dcterms:created>
  <dcterms:modified xsi:type="dcterms:W3CDTF">2022-09-22T11:50:10Z</dcterms:modified>
</cp:coreProperties>
</file>