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262" r:id="rId3"/>
    <p:sldId id="277" r:id="rId4"/>
    <p:sldId id="278" r:id="rId5"/>
    <p:sldId id="279" r:id="rId6"/>
    <p:sldId id="280" r:id="rId7"/>
    <p:sldId id="281" r:id="rId8"/>
    <p:sldId id="295" r:id="rId9"/>
    <p:sldId id="282" r:id="rId10"/>
    <p:sldId id="283" r:id="rId11"/>
    <p:sldId id="284" r:id="rId12"/>
    <p:sldId id="285" r:id="rId13"/>
    <p:sldId id="298" r:id="rId14"/>
    <p:sldId id="286" r:id="rId15"/>
    <p:sldId id="287" r:id="rId16"/>
    <p:sldId id="288" r:id="rId17"/>
    <p:sldId id="289" r:id="rId18"/>
    <p:sldId id="290" r:id="rId19"/>
    <p:sldId id="291" r:id="rId20"/>
    <p:sldId id="292" r:id="rId21"/>
    <p:sldId id="293" r:id="rId22"/>
    <p:sldId id="296" r:id="rId23"/>
    <p:sldId id="297" r:id="rId24"/>
    <p:sldId id="299" r:id="rId25"/>
    <p:sldId id="300" r:id="rId26"/>
    <p:sldId id="301" r:id="rId27"/>
    <p:sldId id="302" r:id="rId28"/>
    <p:sldId id="303" r:id="rId29"/>
    <p:sldId id="304" r:id="rId30"/>
    <p:sldId id="305" r:id="rId31"/>
    <p:sldId id="306" r:id="rId32"/>
    <p:sldId id="307" r:id="rId33"/>
    <p:sldId id="308" r:id="rId34"/>
    <p:sldId id="312" r:id="rId35"/>
    <p:sldId id="309" r:id="rId36"/>
    <p:sldId id="310" r:id="rId37"/>
    <p:sldId id="311" r:id="rId38"/>
    <p:sldId id="294" r:id="rId39"/>
    <p:sldId id="261" r:id="rId40"/>
  </p:sldIdLst>
  <p:sldSz cx="12192000" cy="6858000"/>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96FF"/>
    <a:srgbClr val="063DDA"/>
    <a:srgbClr val="849FEB"/>
    <a:srgbClr val="CED8F7"/>
    <a:srgbClr val="5377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2639" autoAdjust="0"/>
  </p:normalViewPr>
  <p:slideViewPr>
    <p:cSldViewPr snapToGrid="0" snapToObjects="1">
      <p:cViewPr varScale="1">
        <p:scale>
          <a:sx n="80" d="100"/>
          <a:sy n="80" d="100"/>
        </p:scale>
        <p:origin x="175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551211E7-9E85-F647-8D4A-550712D37746}" type="datetimeFigureOut">
              <a:rPr lang="fr-FR" smtClean="0"/>
              <a:t>10/09/2026</a:t>
            </a:fld>
            <a:endParaRPr lang="fr-FR"/>
          </a:p>
        </p:txBody>
      </p:sp>
      <p:sp>
        <p:nvSpPr>
          <p:cNvPr id="4" name="Espace réservé de l'image des diapositives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F04AD07A-B77A-0948-A3A8-8E4359575399}" type="slidenum">
              <a:rPr lang="fr-FR" smtClean="0"/>
              <a:t>‹N°›</a:t>
            </a:fld>
            <a:endParaRPr lang="fr-FR"/>
          </a:p>
        </p:txBody>
      </p:sp>
    </p:spTree>
    <p:extLst>
      <p:ext uri="{BB962C8B-B14F-4D97-AF65-F5344CB8AC3E}">
        <p14:creationId xmlns:p14="http://schemas.microsoft.com/office/powerpoint/2010/main" val="3886325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04AD07A-B77A-0948-A3A8-8E4359575399}" type="slidenum">
              <a:rPr lang="fr-FR" smtClean="0"/>
              <a:t>1</a:t>
            </a:fld>
            <a:endParaRPr lang="fr-FR"/>
          </a:p>
        </p:txBody>
      </p:sp>
    </p:spTree>
    <p:extLst>
      <p:ext uri="{BB962C8B-B14F-4D97-AF65-F5344CB8AC3E}">
        <p14:creationId xmlns:p14="http://schemas.microsoft.com/office/powerpoint/2010/main" val="4244306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04AD07A-B77A-0948-A3A8-8E4359575399}" type="slidenum">
              <a:rPr lang="fr-FR" smtClean="0"/>
              <a:t>10</a:t>
            </a:fld>
            <a:endParaRPr lang="fr-FR"/>
          </a:p>
        </p:txBody>
      </p:sp>
    </p:spTree>
    <p:extLst>
      <p:ext uri="{BB962C8B-B14F-4D97-AF65-F5344CB8AC3E}">
        <p14:creationId xmlns:p14="http://schemas.microsoft.com/office/powerpoint/2010/main" val="999508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AEDCE-9B6D-0CE8-5C90-9658CAE6F55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452A64-83E2-3D3E-12E0-38E8CAE7F21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C4E1C33-AC7E-5D54-6355-8C96A77182C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532EB3F-708C-C9F6-673E-BF83045088D9}"/>
              </a:ext>
            </a:extLst>
          </p:cNvPr>
          <p:cNvSpPr>
            <a:spLocks noGrp="1"/>
          </p:cNvSpPr>
          <p:nvPr>
            <p:ph type="sldNum" sz="quarter" idx="5"/>
          </p:nvPr>
        </p:nvSpPr>
        <p:spPr/>
        <p:txBody>
          <a:bodyPr/>
          <a:lstStyle/>
          <a:p>
            <a:fld id="{F04AD07A-B77A-0948-A3A8-8E4359575399}" type="slidenum">
              <a:rPr lang="fr-FR" smtClean="0"/>
              <a:t>11</a:t>
            </a:fld>
            <a:endParaRPr lang="fr-FR"/>
          </a:p>
        </p:txBody>
      </p:sp>
    </p:spTree>
    <p:extLst>
      <p:ext uri="{BB962C8B-B14F-4D97-AF65-F5344CB8AC3E}">
        <p14:creationId xmlns:p14="http://schemas.microsoft.com/office/powerpoint/2010/main" val="4018448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1444B-EB50-4D1F-DE8A-FF37DDBCF75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E657D5C-E23F-0BAD-5152-12E2857114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DD68D3E-B83F-9DBE-9A31-2F59E98BB6E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F55C984-43AF-80D8-8DAF-94CADC3D39A0}"/>
              </a:ext>
            </a:extLst>
          </p:cNvPr>
          <p:cNvSpPr>
            <a:spLocks noGrp="1"/>
          </p:cNvSpPr>
          <p:nvPr>
            <p:ph type="sldNum" sz="quarter" idx="5"/>
          </p:nvPr>
        </p:nvSpPr>
        <p:spPr/>
        <p:txBody>
          <a:bodyPr/>
          <a:lstStyle/>
          <a:p>
            <a:fld id="{F04AD07A-B77A-0948-A3A8-8E4359575399}" type="slidenum">
              <a:rPr lang="fr-FR" smtClean="0"/>
              <a:t>12</a:t>
            </a:fld>
            <a:endParaRPr lang="fr-FR"/>
          </a:p>
        </p:txBody>
      </p:sp>
    </p:spTree>
    <p:extLst>
      <p:ext uri="{BB962C8B-B14F-4D97-AF65-F5344CB8AC3E}">
        <p14:creationId xmlns:p14="http://schemas.microsoft.com/office/powerpoint/2010/main" val="1164980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3AE59-D71F-F1D1-FBAC-EFA91FC62A6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F6CC3BE-E85C-CC61-E54D-B1972BD64BC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2E98F9-E7E0-9281-CD01-CEF85A53690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8C021F5-4A92-6CC7-63CA-38EDE207A445}"/>
              </a:ext>
            </a:extLst>
          </p:cNvPr>
          <p:cNvSpPr>
            <a:spLocks noGrp="1"/>
          </p:cNvSpPr>
          <p:nvPr>
            <p:ph type="sldNum" sz="quarter" idx="5"/>
          </p:nvPr>
        </p:nvSpPr>
        <p:spPr/>
        <p:txBody>
          <a:bodyPr/>
          <a:lstStyle/>
          <a:p>
            <a:fld id="{F04AD07A-B77A-0948-A3A8-8E4359575399}" type="slidenum">
              <a:rPr lang="fr-FR" smtClean="0"/>
              <a:t>13</a:t>
            </a:fld>
            <a:endParaRPr lang="fr-FR"/>
          </a:p>
        </p:txBody>
      </p:sp>
    </p:spTree>
    <p:extLst>
      <p:ext uri="{BB962C8B-B14F-4D97-AF65-F5344CB8AC3E}">
        <p14:creationId xmlns:p14="http://schemas.microsoft.com/office/powerpoint/2010/main" val="3366059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03567-8F24-7A3F-8CB5-367BAE494F1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87AD6F0-57F9-9E59-E3F2-607FD96EA02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1773BD2-9C0C-211B-C643-07B7BAE52AB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0475B2A-B474-424F-F990-C3E920B91FD4}"/>
              </a:ext>
            </a:extLst>
          </p:cNvPr>
          <p:cNvSpPr>
            <a:spLocks noGrp="1"/>
          </p:cNvSpPr>
          <p:nvPr>
            <p:ph type="sldNum" sz="quarter" idx="5"/>
          </p:nvPr>
        </p:nvSpPr>
        <p:spPr/>
        <p:txBody>
          <a:bodyPr/>
          <a:lstStyle/>
          <a:p>
            <a:fld id="{F04AD07A-B77A-0948-A3A8-8E4359575399}" type="slidenum">
              <a:rPr lang="fr-FR" smtClean="0"/>
              <a:t>14</a:t>
            </a:fld>
            <a:endParaRPr lang="fr-FR"/>
          </a:p>
        </p:txBody>
      </p:sp>
    </p:spTree>
    <p:extLst>
      <p:ext uri="{BB962C8B-B14F-4D97-AF65-F5344CB8AC3E}">
        <p14:creationId xmlns:p14="http://schemas.microsoft.com/office/powerpoint/2010/main" val="2041439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6DCBD-14FC-4A49-38F0-81A3F35A3C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FAA1F88-3794-EEA7-F707-47DB4D0AC4E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4E8B0F4-5840-CE7F-4213-FA015E1F187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B391EE9-448B-F492-AF55-34FFD3974C1E}"/>
              </a:ext>
            </a:extLst>
          </p:cNvPr>
          <p:cNvSpPr>
            <a:spLocks noGrp="1"/>
          </p:cNvSpPr>
          <p:nvPr>
            <p:ph type="sldNum" sz="quarter" idx="5"/>
          </p:nvPr>
        </p:nvSpPr>
        <p:spPr/>
        <p:txBody>
          <a:bodyPr/>
          <a:lstStyle/>
          <a:p>
            <a:fld id="{F04AD07A-B77A-0948-A3A8-8E4359575399}" type="slidenum">
              <a:rPr lang="fr-FR" smtClean="0"/>
              <a:t>15</a:t>
            </a:fld>
            <a:endParaRPr lang="fr-FR"/>
          </a:p>
        </p:txBody>
      </p:sp>
    </p:spTree>
    <p:extLst>
      <p:ext uri="{BB962C8B-B14F-4D97-AF65-F5344CB8AC3E}">
        <p14:creationId xmlns:p14="http://schemas.microsoft.com/office/powerpoint/2010/main" val="1506925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A12B0-CD6E-BA42-0B9A-EA620E9C883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F73C44D-C079-1A0C-E91E-6359C25E3EC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C938B81-5A54-8B32-EF40-9FE7A1A6319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2C45D95-C25C-1EC8-D51A-7E01DF22E881}"/>
              </a:ext>
            </a:extLst>
          </p:cNvPr>
          <p:cNvSpPr>
            <a:spLocks noGrp="1"/>
          </p:cNvSpPr>
          <p:nvPr>
            <p:ph type="sldNum" sz="quarter" idx="5"/>
          </p:nvPr>
        </p:nvSpPr>
        <p:spPr/>
        <p:txBody>
          <a:bodyPr/>
          <a:lstStyle/>
          <a:p>
            <a:fld id="{F04AD07A-B77A-0948-A3A8-8E4359575399}" type="slidenum">
              <a:rPr lang="fr-FR" smtClean="0"/>
              <a:t>16</a:t>
            </a:fld>
            <a:endParaRPr lang="fr-FR"/>
          </a:p>
        </p:txBody>
      </p:sp>
    </p:spTree>
    <p:extLst>
      <p:ext uri="{BB962C8B-B14F-4D97-AF65-F5344CB8AC3E}">
        <p14:creationId xmlns:p14="http://schemas.microsoft.com/office/powerpoint/2010/main" val="2966681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EF875-FC67-A88A-2D25-6A1A524BC3B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76C1937-0335-FF9C-1590-ED84AF50EAA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B26747F-F3D4-83DC-30B9-78877A42236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CAB88E6-CB50-2FFA-9818-D7B34E99A207}"/>
              </a:ext>
            </a:extLst>
          </p:cNvPr>
          <p:cNvSpPr>
            <a:spLocks noGrp="1"/>
          </p:cNvSpPr>
          <p:nvPr>
            <p:ph type="sldNum" sz="quarter" idx="5"/>
          </p:nvPr>
        </p:nvSpPr>
        <p:spPr/>
        <p:txBody>
          <a:bodyPr/>
          <a:lstStyle/>
          <a:p>
            <a:fld id="{F04AD07A-B77A-0948-A3A8-8E4359575399}" type="slidenum">
              <a:rPr lang="fr-FR" smtClean="0"/>
              <a:t>17</a:t>
            </a:fld>
            <a:endParaRPr lang="fr-FR"/>
          </a:p>
        </p:txBody>
      </p:sp>
    </p:spTree>
    <p:extLst>
      <p:ext uri="{BB962C8B-B14F-4D97-AF65-F5344CB8AC3E}">
        <p14:creationId xmlns:p14="http://schemas.microsoft.com/office/powerpoint/2010/main" val="1156538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411A7-0E5B-8224-9AA5-9D4E2AE574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B160416-DDA6-1C6A-8C46-F061D47E535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B4C7E16-F77B-59F4-1C8E-A2841B73082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7C1635F-7685-487C-AA78-FB4EA3536AE9}"/>
              </a:ext>
            </a:extLst>
          </p:cNvPr>
          <p:cNvSpPr>
            <a:spLocks noGrp="1"/>
          </p:cNvSpPr>
          <p:nvPr>
            <p:ph type="sldNum" sz="quarter" idx="5"/>
          </p:nvPr>
        </p:nvSpPr>
        <p:spPr/>
        <p:txBody>
          <a:bodyPr/>
          <a:lstStyle/>
          <a:p>
            <a:fld id="{F04AD07A-B77A-0948-A3A8-8E4359575399}" type="slidenum">
              <a:rPr lang="fr-FR" smtClean="0"/>
              <a:t>18</a:t>
            </a:fld>
            <a:endParaRPr lang="fr-FR"/>
          </a:p>
        </p:txBody>
      </p:sp>
    </p:spTree>
    <p:extLst>
      <p:ext uri="{BB962C8B-B14F-4D97-AF65-F5344CB8AC3E}">
        <p14:creationId xmlns:p14="http://schemas.microsoft.com/office/powerpoint/2010/main" val="168114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3CB1E-BCF7-A997-8716-78410A9EAF0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FEE7DF7-2405-26F4-01A2-DA329651A0B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E9B9F1B-48B2-880B-5C04-A537CC6E706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D4BA851-CD19-991D-0679-5726D4B52CA1}"/>
              </a:ext>
            </a:extLst>
          </p:cNvPr>
          <p:cNvSpPr>
            <a:spLocks noGrp="1"/>
          </p:cNvSpPr>
          <p:nvPr>
            <p:ph type="sldNum" sz="quarter" idx="5"/>
          </p:nvPr>
        </p:nvSpPr>
        <p:spPr/>
        <p:txBody>
          <a:bodyPr/>
          <a:lstStyle/>
          <a:p>
            <a:fld id="{F04AD07A-B77A-0948-A3A8-8E4359575399}" type="slidenum">
              <a:rPr lang="fr-FR" smtClean="0"/>
              <a:t>19</a:t>
            </a:fld>
            <a:endParaRPr lang="fr-FR"/>
          </a:p>
        </p:txBody>
      </p:sp>
    </p:spTree>
    <p:extLst>
      <p:ext uri="{BB962C8B-B14F-4D97-AF65-F5344CB8AC3E}">
        <p14:creationId xmlns:p14="http://schemas.microsoft.com/office/powerpoint/2010/main" val="1720950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5BCCC-E287-485A-D703-7BE26152BA9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82A30E-4C33-9360-469C-40B5DFAAF3C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F78A6DE-24D1-CE10-99A4-D686EE9F732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9D776C8-B05E-2A43-6CEE-122663025D03}"/>
              </a:ext>
            </a:extLst>
          </p:cNvPr>
          <p:cNvSpPr>
            <a:spLocks noGrp="1"/>
          </p:cNvSpPr>
          <p:nvPr>
            <p:ph type="sldNum" sz="quarter" idx="5"/>
          </p:nvPr>
        </p:nvSpPr>
        <p:spPr/>
        <p:txBody>
          <a:bodyPr/>
          <a:lstStyle/>
          <a:p>
            <a:fld id="{F04AD07A-B77A-0948-A3A8-8E4359575399}" type="slidenum">
              <a:rPr lang="fr-FR" smtClean="0"/>
              <a:t>20</a:t>
            </a:fld>
            <a:endParaRPr lang="fr-FR"/>
          </a:p>
        </p:txBody>
      </p:sp>
    </p:spTree>
    <p:extLst>
      <p:ext uri="{BB962C8B-B14F-4D97-AF65-F5344CB8AC3E}">
        <p14:creationId xmlns:p14="http://schemas.microsoft.com/office/powerpoint/2010/main" val="3675348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3CCB8-3248-2326-3D97-F83755C590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43D19D-6B8E-2D44-4657-55FD8AFD16A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C396CE0-00E1-9FEA-FBD3-B0EC909CFE5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895D5DF-A5CF-7FF1-E2E4-F0AC9B7D2E0A}"/>
              </a:ext>
            </a:extLst>
          </p:cNvPr>
          <p:cNvSpPr>
            <a:spLocks noGrp="1"/>
          </p:cNvSpPr>
          <p:nvPr>
            <p:ph type="sldNum" sz="quarter" idx="5"/>
          </p:nvPr>
        </p:nvSpPr>
        <p:spPr/>
        <p:txBody>
          <a:bodyPr/>
          <a:lstStyle/>
          <a:p>
            <a:fld id="{F04AD07A-B77A-0948-A3A8-8E4359575399}" type="slidenum">
              <a:rPr lang="fr-FR" smtClean="0"/>
              <a:t>21</a:t>
            </a:fld>
            <a:endParaRPr lang="fr-FR"/>
          </a:p>
        </p:txBody>
      </p:sp>
    </p:spTree>
    <p:extLst>
      <p:ext uri="{BB962C8B-B14F-4D97-AF65-F5344CB8AC3E}">
        <p14:creationId xmlns:p14="http://schemas.microsoft.com/office/powerpoint/2010/main" val="2602728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FA0BB-1A6C-C9E1-0C6A-83DB031F796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88A2B77-778A-2385-61A3-D56071F2181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B393BF4-2958-33B8-5634-7C9605D987B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6117912-D195-795F-0589-B544A601966E}"/>
              </a:ext>
            </a:extLst>
          </p:cNvPr>
          <p:cNvSpPr>
            <a:spLocks noGrp="1"/>
          </p:cNvSpPr>
          <p:nvPr>
            <p:ph type="sldNum" sz="quarter" idx="5"/>
          </p:nvPr>
        </p:nvSpPr>
        <p:spPr/>
        <p:txBody>
          <a:bodyPr/>
          <a:lstStyle/>
          <a:p>
            <a:fld id="{F04AD07A-B77A-0948-A3A8-8E4359575399}" type="slidenum">
              <a:rPr lang="fr-FR" smtClean="0"/>
              <a:t>22</a:t>
            </a:fld>
            <a:endParaRPr lang="fr-FR"/>
          </a:p>
        </p:txBody>
      </p:sp>
    </p:spTree>
    <p:extLst>
      <p:ext uri="{BB962C8B-B14F-4D97-AF65-F5344CB8AC3E}">
        <p14:creationId xmlns:p14="http://schemas.microsoft.com/office/powerpoint/2010/main" val="1038365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E8F99-EDB7-E22E-DD2E-DA2A70EE25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5487D43-6D86-2C1C-207F-E08B99AC21F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1149B74-4622-32B4-E849-A76AA857FC4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691BB4F-B5B5-F422-9401-6DDAE421D411}"/>
              </a:ext>
            </a:extLst>
          </p:cNvPr>
          <p:cNvSpPr>
            <a:spLocks noGrp="1"/>
          </p:cNvSpPr>
          <p:nvPr>
            <p:ph type="sldNum" sz="quarter" idx="5"/>
          </p:nvPr>
        </p:nvSpPr>
        <p:spPr/>
        <p:txBody>
          <a:bodyPr/>
          <a:lstStyle/>
          <a:p>
            <a:fld id="{F04AD07A-B77A-0948-A3A8-8E4359575399}" type="slidenum">
              <a:rPr lang="fr-FR" smtClean="0"/>
              <a:t>23</a:t>
            </a:fld>
            <a:endParaRPr lang="fr-FR"/>
          </a:p>
        </p:txBody>
      </p:sp>
    </p:spTree>
    <p:extLst>
      <p:ext uri="{BB962C8B-B14F-4D97-AF65-F5344CB8AC3E}">
        <p14:creationId xmlns:p14="http://schemas.microsoft.com/office/powerpoint/2010/main" val="1809219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218C6-2CA7-C9E2-9A70-89320A173C4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EAF848-7B4B-2920-A47F-3D00DD86F2B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0B2C1C8-F9C7-2E2A-A595-296EB060970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2538333-633D-789D-7FB7-086825D355F8}"/>
              </a:ext>
            </a:extLst>
          </p:cNvPr>
          <p:cNvSpPr>
            <a:spLocks noGrp="1"/>
          </p:cNvSpPr>
          <p:nvPr>
            <p:ph type="sldNum" sz="quarter" idx="5"/>
          </p:nvPr>
        </p:nvSpPr>
        <p:spPr/>
        <p:txBody>
          <a:bodyPr/>
          <a:lstStyle/>
          <a:p>
            <a:fld id="{F04AD07A-B77A-0948-A3A8-8E4359575399}" type="slidenum">
              <a:rPr lang="fr-FR" smtClean="0"/>
              <a:t>24</a:t>
            </a:fld>
            <a:endParaRPr lang="fr-FR"/>
          </a:p>
        </p:txBody>
      </p:sp>
    </p:spTree>
    <p:extLst>
      <p:ext uri="{BB962C8B-B14F-4D97-AF65-F5344CB8AC3E}">
        <p14:creationId xmlns:p14="http://schemas.microsoft.com/office/powerpoint/2010/main" val="2118119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68350D-6593-4D45-80D8-CBEF882806D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474C8BE-C8CB-2543-AD95-2C9DCCB2EA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4428DEC-217C-5E4E-B39C-0A430222D7C0}"/>
              </a:ext>
            </a:extLst>
          </p:cNvPr>
          <p:cNvSpPr>
            <a:spLocks noGrp="1"/>
          </p:cNvSpPr>
          <p:nvPr>
            <p:ph type="dt" sz="half" idx="10"/>
          </p:nvPr>
        </p:nvSpPr>
        <p:spPr/>
        <p:txBody>
          <a:bodyPr/>
          <a:lstStyle/>
          <a:p>
            <a:fld id="{8C3FF708-5F47-604B-88FD-F14987651376}"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6EDBC5C1-BB59-4C43-994F-6C3F7D1D338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CDA91F4-E05D-C24A-890D-FFA81D6FCFBF}"/>
              </a:ext>
            </a:extLst>
          </p:cNvPr>
          <p:cNvSpPr>
            <a:spLocks noGrp="1"/>
          </p:cNvSpPr>
          <p:nvPr>
            <p:ph type="sldNum" sz="quarter" idx="12"/>
          </p:nvPr>
        </p:nvSpPr>
        <p:spPr/>
        <p:txBody>
          <a:bodyPr/>
          <a:lstStyle/>
          <a:p>
            <a:fld id="{B4364F84-C680-9247-ACD2-27B0D97D6856}" type="slidenum">
              <a:rPr lang="fr-FR" smtClean="0"/>
              <a:t>‹N°›</a:t>
            </a:fld>
            <a:endParaRPr lang="fr-FR"/>
          </a:p>
        </p:txBody>
      </p:sp>
    </p:spTree>
    <p:extLst>
      <p:ext uri="{BB962C8B-B14F-4D97-AF65-F5344CB8AC3E}">
        <p14:creationId xmlns:p14="http://schemas.microsoft.com/office/powerpoint/2010/main" val="3464930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B6D7BC-E7E7-EA46-A08D-531D5BF87BA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3786E5F-0693-F548-BA37-C21C80E86CC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258675A-666D-444D-A276-DD06566FEAF3}"/>
              </a:ext>
            </a:extLst>
          </p:cNvPr>
          <p:cNvSpPr>
            <a:spLocks noGrp="1"/>
          </p:cNvSpPr>
          <p:nvPr>
            <p:ph type="dt" sz="half" idx="10"/>
          </p:nvPr>
        </p:nvSpPr>
        <p:spPr/>
        <p:txBody>
          <a:bodyPr/>
          <a:lstStyle/>
          <a:p>
            <a:fld id="{8C3FF708-5F47-604B-88FD-F14987651376}"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8190F93A-6B03-8C4A-BC18-10E2381CA36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49D1B0-83CE-DF42-B4DF-46DEEDA4B646}"/>
              </a:ext>
            </a:extLst>
          </p:cNvPr>
          <p:cNvSpPr>
            <a:spLocks noGrp="1"/>
          </p:cNvSpPr>
          <p:nvPr>
            <p:ph type="sldNum" sz="quarter" idx="12"/>
          </p:nvPr>
        </p:nvSpPr>
        <p:spPr/>
        <p:txBody>
          <a:bodyPr/>
          <a:lstStyle/>
          <a:p>
            <a:fld id="{B4364F84-C680-9247-ACD2-27B0D97D6856}" type="slidenum">
              <a:rPr lang="fr-FR" smtClean="0"/>
              <a:t>‹N°›</a:t>
            </a:fld>
            <a:endParaRPr lang="fr-FR"/>
          </a:p>
        </p:txBody>
      </p:sp>
    </p:spTree>
    <p:extLst>
      <p:ext uri="{BB962C8B-B14F-4D97-AF65-F5344CB8AC3E}">
        <p14:creationId xmlns:p14="http://schemas.microsoft.com/office/powerpoint/2010/main" val="3454737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DCAC26-BB57-B241-BA96-E698C81145C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8E4D1EF-A5DF-8040-B8CA-98C25FA75D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397DC94-9C40-FA40-87B7-F234F1CB45C0}"/>
              </a:ext>
            </a:extLst>
          </p:cNvPr>
          <p:cNvSpPr>
            <a:spLocks noGrp="1"/>
          </p:cNvSpPr>
          <p:nvPr>
            <p:ph type="dt" sz="half" idx="10"/>
          </p:nvPr>
        </p:nvSpPr>
        <p:spPr/>
        <p:txBody>
          <a:bodyPr/>
          <a:lstStyle/>
          <a:p>
            <a:fld id="{8C3FF708-5F47-604B-88FD-F14987651376}"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5B5E41CF-57AD-B34E-AE43-760D7067958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55031D7-A1E8-3A4C-B7A8-4BCA8B5CCD0C}"/>
              </a:ext>
            </a:extLst>
          </p:cNvPr>
          <p:cNvSpPr>
            <a:spLocks noGrp="1"/>
          </p:cNvSpPr>
          <p:nvPr>
            <p:ph type="sldNum" sz="quarter" idx="12"/>
          </p:nvPr>
        </p:nvSpPr>
        <p:spPr/>
        <p:txBody>
          <a:bodyPr/>
          <a:lstStyle/>
          <a:p>
            <a:fld id="{B4364F84-C680-9247-ACD2-27B0D97D6856}" type="slidenum">
              <a:rPr lang="fr-FR" smtClean="0"/>
              <a:t>‹N°›</a:t>
            </a:fld>
            <a:endParaRPr lang="fr-FR"/>
          </a:p>
        </p:txBody>
      </p:sp>
    </p:spTree>
    <p:extLst>
      <p:ext uri="{BB962C8B-B14F-4D97-AF65-F5344CB8AC3E}">
        <p14:creationId xmlns:p14="http://schemas.microsoft.com/office/powerpoint/2010/main" val="526541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3DBD51-CB9A-1B46-9EC2-967EF0128A6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9DD229F-0356-2943-9AEC-F46066958E7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168F0AE-E9C8-B146-9F16-F7080E37DCF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E9F41C9-A941-E841-AF42-B507DDD75F2A}"/>
              </a:ext>
            </a:extLst>
          </p:cNvPr>
          <p:cNvSpPr>
            <a:spLocks noGrp="1"/>
          </p:cNvSpPr>
          <p:nvPr>
            <p:ph type="dt" sz="half" idx="10"/>
          </p:nvPr>
        </p:nvSpPr>
        <p:spPr/>
        <p:txBody>
          <a:bodyPr/>
          <a:lstStyle/>
          <a:p>
            <a:fld id="{8C3FF708-5F47-604B-88FD-F14987651376}" type="datetimeFigureOut">
              <a:rPr lang="fr-FR" smtClean="0"/>
              <a:t>10/09/2026</a:t>
            </a:fld>
            <a:endParaRPr lang="fr-FR"/>
          </a:p>
        </p:txBody>
      </p:sp>
      <p:sp>
        <p:nvSpPr>
          <p:cNvPr id="6" name="Espace réservé du pied de page 5">
            <a:extLst>
              <a:ext uri="{FF2B5EF4-FFF2-40B4-BE49-F238E27FC236}">
                <a16:creationId xmlns:a16="http://schemas.microsoft.com/office/drawing/2014/main" id="{11DD6FF8-14BA-614D-9987-17777453DA0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B067D79-170E-EC42-8861-4DD87D8BFE2A}"/>
              </a:ext>
            </a:extLst>
          </p:cNvPr>
          <p:cNvSpPr>
            <a:spLocks noGrp="1"/>
          </p:cNvSpPr>
          <p:nvPr>
            <p:ph type="sldNum" sz="quarter" idx="12"/>
          </p:nvPr>
        </p:nvSpPr>
        <p:spPr/>
        <p:txBody>
          <a:bodyPr/>
          <a:lstStyle/>
          <a:p>
            <a:fld id="{B4364F84-C680-9247-ACD2-27B0D97D6856}" type="slidenum">
              <a:rPr lang="fr-FR" smtClean="0"/>
              <a:t>‹N°›</a:t>
            </a:fld>
            <a:endParaRPr lang="fr-FR"/>
          </a:p>
        </p:txBody>
      </p:sp>
    </p:spTree>
    <p:extLst>
      <p:ext uri="{BB962C8B-B14F-4D97-AF65-F5344CB8AC3E}">
        <p14:creationId xmlns:p14="http://schemas.microsoft.com/office/powerpoint/2010/main" val="327007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4DAAC8-5F67-8840-AB5D-8DB20956F0B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D52C145-9111-7347-A4FE-23EE6AE4E0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A45FF66-A00E-7349-BE74-EA96A436C35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6AD82D0-07CA-6641-AF94-5DBD4E2378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B76BAFC-CCD0-FF4A-8BF9-C40DA87F1EB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8EE403-06A7-234A-AB15-FDDB4C9470D8}"/>
              </a:ext>
            </a:extLst>
          </p:cNvPr>
          <p:cNvSpPr>
            <a:spLocks noGrp="1"/>
          </p:cNvSpPr>
          <p:nvPr>
            <p:ph type="dt" sz="half" idx="10"/>
          </p:nvPr>
        </p:nvSpPr>
        <p:spPr/>
        <p:txBody>
          <a:bodyPr/>
          <a:lstStyle/>
          <a:p>
            <a:fld id="{8C3FF708-5F47-604B-88FD-F14987651376}" type="datetimeFigureOut">
              <a:rPr lang="fr-FR" smtClean="0"/>
              <a:t>10/09/2026</a:t>
            </a:fld>
            <a:endParaRPr lang="fr-FR"/>
          </a:p>
        </p:txBody>
      </p:sp>
      <p:sp>
        <p:nvSpPr>
          <p:cNvPr id="8" name="Espace réservé du pied de page 7">
            <a:extLst>
              <a:ext uri="{FF2B5EF4-FFF2-40B4-BE49-F238E27FC236}">
                <a16:creationId xmlns:a16="http://schemas.microsoft.com/office/drawing/2014/main" id="{9CC4FDA9-87F3-A14F-9FB8-75FB431E6A1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52066D92-5494-8F46-AA3A-A5A14572A9C6}"/>
              </a:ext>
            </a:extLst>
          </p:cNvPr>
          <p:cNvSpPr>
            <a:spLocks noGrp="1"/>
          </p:cNvSpPr>
          <p:nvPr>
            <p:ph type="sldNum" sz="quarter" idx="12"/>
          </p:nvPr>
        </p:nvSpPr>
        <p:spPr/>
        <p:txBody>
          <a:bodyPr/>
          <a:lstStyle/>
          <a:p>
            <a:fld id="{B4364F84-C680-9247-ACD2-27B0D97D6856}" type="slidenum">
              <a:rPr lang="fr-FR" smtClean="0"/>
              <a:t>‹N°›</a:t>
            </a:fld>
            <a:endParaRPr lang="fr-FR"/>
          </a:p>
        </p:txBody>
      </p:sp>
    </p:spTree>
    <p:extLst>
      <p:ext uri="{BB962C8B-B14F-4D97-AF65-F5344CB8AC3E}">
        <p14:creationId xmlns:p14="http://schemas.microsoft.com/office/powerpoint/2010/main" val="1244839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74E2D8-6194-A64A-A923-A7D5365CD26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ACD4966-1706-6443-B8AF-999CB4163524}"/>
              </a:ext>
            </a:extLst>
          </p:cNvPr>
          <p:cNvSpPr>
            <a:spLocks noGrp="1"/>
          </p:cNvSpPr>
          <p:nvPr>
            <p:ph type="dt" sz="half" idx="10"/>
          </p:nvPr>
        </p:nvSpPr>
        <p:spPr/>
        <p:txBody>
          <a:bodyPr/>
          <a:lstStyle/>
          <a:p>
            <a:fld id="{8C3FF708-5F47-604B-88FD-F14987651376}" type="datetimeFigureOut">
              <a:rPr lang="fr-FR" smtClean="0"/>
              <a:t>10/09/2026</a:t>
            </a:fld>
            <a:endParaRPr lang="fr-FR"/>
          </a:p>
        </p:txBody>
      </p:sp>
      <p:sp>
        <p:nvSpPr>
          <p:cNvPr id="4" name="Espace réservé du pied de page 3">
            <a:extLst>
              <a:ext uri="{FF2B5EF4-FFF2-40B4-BE49-F238E27FC236}">
                <a16:creationId xmlns:a16="http://schemas.microsoft.com/office/drawing/2014/main" id="{51428578-9A8C-A44D-B2D1-410594723DE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5FA0685-06AC-AD45-BEEE-B44810696974}"/>
              </a:ext>
            </a:extLst>
          </p:cNvPr>
          <p:cNvSpPr>
            <a:spLocks noGrp="1"/>
          </p:cNvSpPr>
          <p:nvPr>
            <p:ph type="sldNum" sz="quarter" idx="12"/>
          </p:nvPr>
        </p:nvSpPr>
        <p:spPr/>
        <p:txBody>
          <a:bodyPr/>
          <a:lstStyle/>
          <a:p>
            <a:fld id="{B4364F84-C680-9247-ACD2-27B0D97D6856}" type="slidenum">
              <a:rPr lang="fr-FR" smtClean="0"/>
              <a:t>‹N°›</a:t>
            </a:fld>
            <a:endParaRPr lang="fr-FR"/>
          </a:p>
        </p:txBody>
      </p:sp>
    </p:spTree>
    <p:extLst>
      <p:ext uri="{BB962C8B-B14F-4D97-AF65-F5344CB8AC3E}">
        <p14:creationId xmlns:p14="http://schemas.microsoft.com/office/powerpoint/2010/main" val="2544281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1B17531-3E8A-BD43-83AD-61A23AAD7D5D}"/>
              </a:ext>
            </a:extLst>
          </p:cNvPr>
          <p:cNvSpPr>
            <a:spLocks noGrp="1"/>
          </p:cNvSpPr>
          <p:nvPr>
            <p:ph type="dt" sz="half" idx="10"/>
          </p:nvPr>
        </p:nvSpPr>
        <p:spPr/>
        <p:txBody>
          <a:bodyPr/>
          <a:lstStyle/>
          <a:p>
            <a:fld id="{8C3FF708-5F47-604B-88FD-F14987651376}" type="datetimeFigureOut">
              <a:rPr lang="fr-FR" smtClean="0"/>
              <a:t>10/09/2026</a:t>
            </a:fld>
            <a:endParaRPr lang="fr-FR"/>
          </a:p>
        </p:txBody>
      </p:sp>
      <p:sp>
        <p:nvSpPr>
          <p:cNvPr id="3" name="Espace réservé du pied de page 2">
            <a:extLst>
              <a:ext uri="{FF2B5EF4-FFF2-40B4-BE49-F238E27FC236}">
                <a16:creationId xmlns:a16="http://schemas.microsoft.com/office/drawing/2014/main" id="{84970625-4566-4841-A019-7871D6E45C1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FDB132C-D9D4-2143-ADF8-7C8C478F0D77}"/>
              </a:ext>
            </a:extLst>
          </p:cNvPr>
          <p:cNvSpPr>
            <a:spLocks noGrp="1"/>
          </p:cNvSpPr>
          <p:nvPr>
            <p:ph type="sldNum" sz="quarter" idx="12"/>
          </p:nvPr>
        </p:nvSpPr>
        <p:spPr/>
        <p:txBody>
          <a:bodyPr/>
          <a:lstStyle/>
          <a:p>
            <a:fld id="{B4364F84-C680-9247-ACD2-27B0D97D6856}" type="slidenum">
              <a:rPr lang="fr-FR" smtClean="0"/>
              <a:t>‹N°›</a:t>
            </a:fld>
            <a:endParaRPr lang="fr-FR"/>
          </a:p>
        </p:txBody>
      </p:sp>
    </p:spTree>
    <p:extLst>
      <p:ext uri="{BB962C8B-B14F-4D97-AF65-F5344CB8AC3E}">
        <p14:creationId xmlns:p14="http://schemas.microsoft.com/office/powerpoint/2010/main" val="4133144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0C64B3-625D-7545-8E53-56495E3F09B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8CA6F3F-0220-4F4E-BE8F-11AC11829B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FECBF15-4C30-1542-96D0-73CD34BD51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44259D9-CFA4-0446-ADED-8A16E0274B90}"/>
              </a:ext>
            </a:extLst>
          </p:cNvPr>
          <p:cNvSpPr>
            <a:spLocks noGrp="1"/>
          </p:cNvSpPr>
          <p:nvPr>
            <p:ph type="dt" sz="half" idx="10"/>
          </p:nvPr>
        </p:nvSpPr>
        <p:spPr/>
        <p:txBody>
          <a:bodyPr/>
          <a:lstStyle/>
          <a:p>
            <a:fld id="{8C3FF708-5F47-604B-88FD-F14987651376}" type="datetimeFigureOut">
              <a:rPr lang="fr-FR" smtClean="0"/>
              <a:t>10/09/2026</a:t>
            </a:fld>
            <a:endParaRPr lang="fr-FR"/>
          </a:p>
        </p:txBody>
      </p:sp>
      <p:sp>
        <p:nvSpPr>
          <p:cNvPr id="6" name="Espace réservé du pied de page 5">
            <a:extLst>
              <a:ext uri="{FF2B5EF4-FFF2-40B4-BE49-F238E27FC236}">
                <a16:creationId xmlns:a16="http://schemas.microsoft.com/office/drawing/2014/main" id="{80EC66A0-A732-3145-9646-7A83255F3A8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5E8178D-2504-8446-95AD-A6814BFBEE78}"/>
              </a:ext>
            </a:extLst>
          </p:cNvPr>
          <p:cNvSpPr>
            <a:spLocks noGrp="1"/>
          </p:cNvSpPr>
          <p:nvPr>
            <p:ph type="sldNum" sz="quarter" idx="12"/>
          </p:nvPr>
        </p:nvSpPr>
        <p:spPr/>
        <p:txBody>
          <a:bodyPr/>
          <a:lstStyle/>
          <a:p>
            <a:fld id="{B4364F84-C680-9247-ACD2-27B0D97D6856}" type="slidenum">
              <a:rPr lang="fr-FR" smtClean="0"/>
              <a:t>‹N°›</a:t>
            </a:fld>
            <a:endParaRPr lang="fr-FR"/>
          </a:p>
        </p:txBody>
      </p:sp>
    </p:spTree>
    <p:extLst>
      <p:ext uri="{BB962C8B-B14F-4D97-AF65-F5344CB8AC3E}">
        <p14:creationId xmlns:p14="http://schemas.microsoft.com/office/powerpoint/2010/main" val="3137352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FA4C8F-BBF5-9E47-BAF5-C36DA946FB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0F55ED0-44FE-574A-807A-6AEFF4A255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288D441-52E8-3549-91A5-96D3088205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CA3F533-BA6B-444B-969F-D887416677E8}"/>
              </a:ext>
            </a:extLst>
          </p:cNvPr>
          <p:cNvSpPr>
            <a:spLocks noGrp="1"/>
          </p:cNvSpPr>
          <p:nvPr>
            <p:ph type="dt" sz="half" idx="10"/>
          </p:nvPr>
        </p:nvSpPr>
        <p:spPr/>
        <p:txBody>
          <a:bodyPr/>
          <a:lstStyle/>
          <a:p>
            <a:fld id="{8C3FF708-5F47-604B-88FD-F14987651376}" type="datetimeFigureOut">
              <a:rPr lang="fr-FR" smtClean="0"/>
              <a:t>10/09/2026</a:t>
            </a:fld>
            <a:endParaRPr lang="fr-FR"/>
          </a:p>
        </p:txBody>
      </p:sp>
      <p:sp>
        <p:nvSpPr>
          <p:cNvPr id="6" name="Espace réservé du pied de page 5">
            <a:extLst>
              <a:ext uri="{FF2B5EF4-FFF2-40B4-BE49-F238E27FC236}">
                <a16:creationId xmlns:a16="http://schemas.microsoft.com/office/drawing/2014/main" id="{09ED43DA-A6B5-F54F-8B9F-CE641B6622C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0433AC-5445-304C-A942-A4905544EC82}"/>
              </a:ext>
            </a:extLst>
          </p:cNvPr>
          <p:cNvSpPr>
            <a:spLocks noGrp="1"/>
          </p:cNvSpPr>
          <p:nvPr>
            <p:ph type="sldNum" sz="quarter" idx="12"/>
          </p:nvPr>
        </p:nvSpPr>
        <p:spPr/>
        <p:txBody>
          <a:bodyPr/>
          <a:lstStyle/>
          <a:p>
            <a:fld id="{B4364F84-C680-9247-ACD2-27B0D97D6856}" type="slidenum">
              <a:rPr lang="fr-FR" smtClean="0"/>
              <a:t>‹N°›</a:t>
            </a:fld>
            <a:endParaRPr lang="fr-FR"/>
          </a:p>
        </p:txBody>
      </p:sp>
    </p:spTree>
    <p:extLst>
      <p:ext uri="{BB962C8B-B14F-4D97-AF65-F5344CB8AC3E}">
        <p14:creationId xmlns:p14="http://schemas.microsoft.com/office/powerpoint/2010/main" val="3762567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2EA33F-1F0C-454A-B022-5D6973B8943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91EE8FC-A911-874A-8689-D0302634DD3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32B35C-7D11-FC48-A311-4AA6DB7E4D29}"/>
              </a:ext>
            </a:extLst>
          </p:cNvPr>
          <p:cNvSpPr>
            <a:spLocks noGrp="1"/>
          </p:cNvSpPr>
          <p:nvPr>
            <p:ph type="dt" sz="half" idx="10"/>
          </p:nvPr>
        </p:nvSpPr>
        <p:spPr/>
        <p:txBody>
          <a:bodyPr/>
          <a:lstStyle/>
          <a:p>
            <a:fld id="{8C3FF708-5F47-604B-88FD-F14987651376}"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064F8F5F-6C88-DB4A-B2E0-183053F052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D0ADFD-EC0C-F147-9C2B-78519C99C605}"/>
              </a:ext>
            </a:extLst>
          </p:cNvPr>
          <p:cNvSpPr>
            <a:spLocks noGrp="1"/>
          </p:cNvSpPr>
          <p:nvPr>
            <p:ph type="sldNum" sz="quarter" idx="12"/>
          </p:nvPr>
        </p:nvSpPr>
        <p:spPr/>
        <p:txBody>
          <a:bodyPr/>
          <a:lstStyle/>
          <a:p>
            <a:fld id="{B4364F84-C680-9247-ACD2-27B0D97D6856}" type="slidenum">
              <a:rPr lang="fr-FR" smtClean="0"/>
              <a:t>‹N°›</a:t>
            </a:fld>
            <a:endParaRPr lang="fr-FR"/>
          </a:p>
        </p:txBody>
      </p:sp>
    </p:spTree>
    <p:extLst>
      <p:ext uri="{BB962C8B-B14F-4D97-AF65-F5344CB8AC3E}">
        <p14:creationId xmlns:p14="http://schemas.microsoft.com/office/powerpoint/2010/main" val="1082754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D2878B6-A02A-F24F-A6F6-E3B2B809217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BADEE25-0479-0A45-B55C-8536D1D5768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77B266F-7CFC-0242-A080-4FCA59D2710B}"/>
              </a:ext>
            </a:extLst>
          </p:cNvPr>
          <p:cNvSpPr>
            <a:spLocks noGrp="1"/>
          </p:cNvSpPr>
          <p:nvPr>
            <p:ph type="dt" sz="half" idx="10"/>
          </p:nvPr>
        </p:nvSpPr>
        <p:spPr/>
        <p:txBody>
          <a:bodyPr/>
          <a:lstStyle/>
          <a:p>
            <a:fld id="{8C3FF708-5F47-604B-88FD-F14987651376}"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6B71C204-C7E5-C049-BDA1-B9CBDB21075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53D3575-EC0F-8845-99F8-8B9494027D39}"/>
              </a:ext>
            </a:extLst>
          </p:cNvPr>
          <p:cNvSpPr>
            <a:spLocks noGrp="1"/>
          </p:cNvSpPr>
          <p:nvPr>
            <p:ph type="sldNum" sz="quarter" idx="12"/>
          </p:nvPr>
        </p:nvSpPr>
        <p:spPr/>
        <p:txBody>
          <a:bodyPr/>
          <a:lstStyle/>
          <a:p>
            <a:fld id="{B4364F84-C680-9247-ACD2-27B0D97D6856}" type="slidenum">
              <a:rPr lang="fr-FR" smtClean="0"/>
              <a:t>‹N°›</a:t>
            </a:fld>
            <a:endParaRPr lang="fr-FR"/>
          </a:p>
        </p:txBody>
      </p:sp>
    </p:spTree>
    <p:extLst>
      <p:ext uri="{BB962C8B-B14F-4D97-AF65-F5344CB8AC3E}">
        <p14:creationId xmlns:p14="http://schemas.microsoft.com/office/powerpoint/2010/main" val="2270606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97747A5-315D-814B-BF16-FBA0EC8DE2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44BA075-C68E-FB4C-9C35-B6B1E7C7C9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742545E-3168-3B4E-BACA-BDB6098A1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3FF708-5F47-604B-88FD-F14987651376}"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7773C216-20F6-604B-A374-98F0ABCE96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27F9BF5C-F34B-E04B-BCFC-50A71D2C91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64F84-C680-9247-ACD2-27B0D97D6856}" type="slidenum">
              <a:rPr lang="fr-FR" smtClean="0"/>
              <a:t>‹N°›</a:t>
            </a:fld>
            <a:endParaRPr lang="fr-FR"/>
          </a:p>
        </p:txBody>
      </p:sp>
    </p:spTree>
    <p:extLst>
      <p:ext uri="{BB962C8B-B14F-4D97-AF65-F5344CB8AC3E}">
        <p14:creationId xmlns:p14="http://schemas.microsoft.com/office/powerpoint/2010/main" val="59847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legifrance.gouv.fr/jorf/id/JORFTEXT000054399653"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conseil.statutaire@cdg30.fr" TargetMode="Externa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A697BD-3E8F-F649-AF29-97D1A6A86C50}"/>
              </a:ext>
            </a:extLst>
          </p:cNvPr>
          <p:cNvSpPr/>
          <p:nvPr/>
        </p:nvSpPr>
        <p:spPr>
          <a:xfrm>
            <a:off x="0" y="0"/>
            <a:ext cx="12192000" cy="662753"/>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itre 1">
            <a:extLst>
              <a:ext uri="{FF2B5EF4-FFF2-40B4-BE49-F238E27FC236}">
                <a16:creationId xmlns:a16="http://schemas.microsoft.com/office/drawing/2014/main" id="{6C7E2E1C-36C2-A644-ACE4-40DF30C5A0FE}"/>
              </a:ext>
            </a:extLst>
          </p:cNvPr>
          <p:cNvSpPr>
            <a:spLocks noGrp="1"/>
          </p:cNvSpPr>
          <p:nvPr>
            <p:ph type="ctrTitle"/>
          </p:nvPr>
        </p:nvSpPr>
        <p:spPr>
          <a:xfrm>
            <a:off x="5837269" y="1089358"/>
            <a:ext cx="6615951" cy="1815794"/>
          </a:xfrm>
        </p:spPr>
        <p:txBody>
          <a:bodyPr anchor="t">
            <a:noAutofit/>
          </a:bodyPr>
          <a:lstStyle/>
          <a:p>
            <a:pPr algn="l"/>
            <a:r>
              <a:rPr lang="fr-FR" sz="4200" dirty="0">
                <a:solidFill>
                  <a:srgbClr val="063DDA"/>
                </a:solidFill>
                <a:latin typeface="Be Vietnam Pro" pitchFamily="2" charset="77"/>
              </a:rPr>
              <a:t>  </a:t>
            </a:r>
            <a:br>
              <a:rPr lang="fr-FR" sz="4200" dirty="0">
                <a:solidFill>
                  <a:srgbClr val="063DDA"/>
                </a:solidFill>
                <a:latin typeface="Be Vietnam Pro" pitchFamily="2" charset="77"/>
              </a:rPr>
            </a:br>
            <a:r>
              <a:rPr lang="fr-FR" sz="4200" b="1" dirty="0">
                <a:solidFill>
                  <a:srgbClr val="063DDA"/>
                </a:solidFill>
                <a:latin typeface="Be Vietnam Pro" pitchFamily="2" charset="77"/>
              </a:rPr>
              <a:t> Votre direct juridique</a:t>
            </a:r>
          </a:p>
        </p:txBody>
      </p:sp>
      <p:sp>
        <p:nvSpPr>
          <p:cNvPr id="17" name="Sous-titre 2">
            <a:extLst>
              <a:ext uri="{FF2B5EF4-FFF2-40B4-BE49-F238E27FC236}">
                <a16:creationId xmlns:a16="http://schemas.microsoft.com/office/drawing/2014/main" id="{80FF6D61-EC9F-E040-972A-8B8C2ECF7E4B}"/>
              </a:ext>
            </a:extLst>
          </p:cNvPr>
          <p:cNvSpPr>
            <a:spLocks noGrp="1"/>
          </p:cNvSpPr>
          <p:nvPr>
            <p:ph type="subTitle" idx="1"/>
          </p:nvPr>
        </p:nvSpPr>
        <p:spPr>
          <a:xfrm>
            <a:off x="5945328" y="3331591"/>
            <a:ext cx="6507892" cy="1910629"/>
          </a:xfrm>
        </p:spPr>
        <p:txBody>
          <a:bodyPr>
            <a:normAutofit/>
          </a:bodyPr>
          <a:lstStyle/>
          <a:p>
            <a:pPr algn="l">
              <a:lnSpc>
                <a:spcPct val="100000"/>
              </a:lnSpc>
            </a:pPr>
            <a:r>
              <a:rPr lang="fr-FR" sz="2000" dirty="0">
                <a:latin typeface="Be Vietnam Pro" pitchFamily="2" charset="77"/>
              </a:rPr>
              <a:t>Septembre 2026</a:t>
            </a:r>
            <a:endParaRPr lang="fr-FR" sz="1200" dirty="0">
              <a:latin typeface="Be Vietnam Pro" pitchFamily="2" charset="77"/>
            </a:endParaRPr>
          </a:p>
        </p:txBody>
      </p:sp>
      <p:sp>
        <p:nvSpPr>
          <p:cNvPr id="20" name="ZoneTexte 19">
            <a:extLst>
              <a:ext uri="{FF2B5EF4-FFF2-40B4-BE49-F238E27FC236}">
                <a16:creationId xmlns:a16="http://schemas.microsoft.com/office/drawing/2014/main" id="{515F0942-4AB8-1341-9D8E-9477585808B1}"/>
              </a:ext>
            </a:extLst>
          </p:cNvPr>
          <p:cNvSpPr txBox="1"/>
          <p:nvPr/>
        </p:nvSpPr>
        <p:spPr>
          <a:xfrm>
            <a:off x="489910" y="6396334"/>
            <a:ext cx="6101080" cy="307777"/>
          </a:xfrm>
          <a:prstGeom prst="rect">
            <a:avLst/>
          </a:prstGeom>
          <a:noFill/>
        </p:spPr>
        <p:txBody>
          <a:bodyPr wrap="square">
            <a:spAutoFit/>
          </a:bodyPr>
          <a:lstStyle/>
          <a:p>
            <a:r>
              <a:rPr lang="fr-FR" sz="1400" dirty="0">
                <a:latin typeface="Be Vietnam Pro" pitchFamily="2" charset="77"/>
              </a:rPr>
              <a:t>© janvier 2026</a:t>
            </a:r>
            <a:endParaRPr lang="fr-FR" sz="1400" dirty="0"/>
          </a:p>
        </p:txBody>
      </p:sp>
      <p:sp>
        <p:nvSpPr>
          <p:cNvPr id="24" name="Rectangle 23">
            <a:extLst>
              <a:ext uri="{FF2B5EF4-FFF2-40B4-BE49-F238E27FC236}">
                <a16:creationId xmlns:a16="http://schemas.microsoft.com/office/drawing/2014/main" id="{27AE3364-A0A3-7F49-9702-D600B29AFBF5}"/>
              </a:ext>
            </a:extLst>
          </p:cNvPr>
          <p:cNvSpPr/>
          <p:nvPr/>
        </p:nvSpPr>
        <p:spPr>
          <a:xfrm>
            <a:off x="5504511" y="1024837"/>
            <a:ext cx="371662" cy="2768687"/>
          </a:xfrm>
          <a:prstGeom prst="rect">
            <a:avLst/>
          </a:prstGeom>
          <a:solidFill>
            <a:srgbClr val="063D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a:extLst>
              <a:ext uri="{FF2B5EF4-FFF2-40B4-BE49-F238E27FC236}">
                <a16:creationId xmlns:a16="http://schemas.microsoft.com/office/drawing/2014/main" id="{21F6A5E1-14A2-2448-8CB4-E739E75E340D}"/>
              </a:ext>
            </a:extLst>
          </p:cNvPr>
          <p:cNvPicPr>
            <a:picLocks noChangeAspect="1"/>
          </p:cNvPicPr>
          <p:nvPr/>
        </p:nvPicPr>
        <p:blipFill>
          <a:blip r:embed="rId3"/>
          <a:stretch>
            <a:fillRect/>
          </a:stretch>
        </p:blipFill>
        <p:spPr>
          <a:xfrm>
            <a:off x="489910" y="1019154"/>
            <a:ext cx="2246409" cy="2246409"/>
          </a:xfrm>
          <a:prstGeom prst="rect">
            <a:avLst/>
          </a:prstGeom>
        </p:spPr>
      </p:pic>
      <p:pic>
        <p:nvPicPr>
          <p:cNvPr id="5" name="Image 4" descr="Femme de dos avec micro, sans caméra">
            <a:extLst>
              <a:ext uri="{FF2B5EF4-FFF2-40B4-BE49-F238E27FC236}">
                <a16:creationId xmlns:a16="http://schemas.microsoft.com/office/drawing/2014/main" id="{C287A6C9-F742-AA40-69D3-3624045559AE}"/>
              </a:ext>
            </a:extLst>
          </p:cNvPr>
          <p:cNvPicPr>
            <a:picLocks noChangeAspect="1"/>
          </p:cNvPicPr>
          <p:nvPr/>
        </p:nvPicPr>
        <p:blipFill>
          <a:blip r:embed="rId4"/>
          <a:srcRect t="7620" b="23647"/>
          <a:stretch>
            <a:fillRect/>
          </a:stretch>
        </p:blipFill>
        <p:spPr>
          <a:xfrm>
            <a:off x="5504511" y="3795580"/>
            <a:ext cx="6683264" cy="3062420"/>
          </a:xfrm>
          <a:prstGeom prst="rect">
            <a:avLst/>
          </a:prstGeom>
        </p:spPr>
      </p:pic>
    </p:spTree>
    <p:extLst>
      <p:ext uri="{BB962C8B-B14F-4D97-AF65-F5344CB8AC3E}">
        <p14:creationId xmlns:p14="http://schemas.microsoft.com/office/powerpoint/2010/main" val="1550133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E46ED-EFAB-1B6B-67B1-B046FFBC9488}"/>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D44D43C-9FE9-5B75-E84C-589B86CE6B66}"/>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E96795C2-3C3A-054B-798C-DD1CF2762584}"/>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36EE23EC-4AEC-7C78-13D8-A6DAE53643AD}"/>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1C57556A-3AED-DB3E-556D-8F33C6D3757C}"/>
              </a:ext>
            </a:extLst>
          </p:cNvPr>
          <p:cNvSpPr txBox="1"/>
          <p:nvPr/>
        </p:nvSpPr>
        <p:spPr>
          <a:xfrm>
            <a:off x="1014213" y="1158588"/>
            <a:ext cx="9854313" cy="4062651"/>
          </a:xfrm>
          <a:prstGeom prst="rect">
            <a:avLst/>
          </a:prstGeom>
          <a:noFill/>
        </p:spPr>
        <p:txBody>
          <a:bodyPr wrap="square" rtlCol="0">
            <a:spAutoFit/>
          </a:bodyPr>
          <a:lstStyle/>
          <a:p>
            <a:pPr algn="just">
              <a:spcAft>
                <a:spcPts val="600"/>
              </a:spcAft>
            </a:pPr>
            <a:r>
              <a:rPr lang="fr-FR" sz="2200" b="1" dirty="0">
                <a:latin typeface="Be Vietnam Pro" pitchFamily="2" charset="0"/>
              </a:rPr>
              <a:t>SOMMAIRE</a:t>
            </a:r>
          </a:p>
          <a:p>
            <a:pPr algn="just">
              <a:spcAft>
                <a:spcPts val="600"/>
              </a:spcAft>
            </a:pPr>
            <a:endParaRPr lang="fr-FR" sz="2200" b="1" dirty="0">
              <a:latin typeface="Be Vietnam Pro" pitchFamily="2" charset="0"/>
            </a:endParaRPr>
          </a:p>
          <a:p>
            <a:pPr marL="342900" indent="-342900" algn="just">
              <a:spcAft>
                <a:spcPts val="600"/>
              </a:spcAft>
              <a:buClr>
                <a:srgbClr val="C00000"/>
              </a:buClr>
              <a:buFont typeface="+mj-lt"/>
              <a:buAutoNum type="arabicPeriod"/>
            </a:pPr>
            <a:r>
              <a:rPr lang="fr-FR" sz="1400" dirty="0">
                <a:latin typeface="Be Vietnam Pro" pitchFamily="2" charset="0"/>
              </a:rPr>
              <a:t>Les nouvelles règles des </a:t>
            </a:r>
            <a:r>
              <a:rPr lang="fr-FR" sz="1400" b="1" dirty="0">
                <a:latin typeface="Be Vietnam Pro" pitchFamily="2" charset="0"/>
              </a:rPr>
              <a:t>autorisations spéciales d’absence</a:t>
            </a:r>
          </a:p>
          <a:p>
            <a:pPr marL="342900" indent="-342900" algn="just">
              <a:spcAft>
                <a:spcPts val="600"/>
              </a:spcAft>
              <a:buClr>
                <a:srgbClr val="C00000"/>
              </a:buClr>
              <a:buFont typeface="+mj-lt"/>
              <a:buAutoNum type="arabicPeriod"/>
            </a:pPr>
            <a:r>
              <a:rPr lang="fr-FR" sz="1400" dirty="0">
                <a:latin typeface="Be Vietnam Pro" pitchFamily="2" charset="0"/>
              </a:rPr>
              <a:t>L’annulation partielle du </a:t>
            </a:r>
            <a:r>
              <a:rPr lang="fr-FR" sz="1400" b="1" dirty="0">
                <a:latin typeface="Be Vietnam Pro" pitchFamily="2" charset="0"/>
              </a:rPr>
              <a:t>décret sur l’indemnisation et le report des congés non pris</a:t>
            </a:r>
          </a:p>
          <a:p>
            <a:pPr marL="342900" indent="-342900" algn="just">
              <a:spcAft>
                <a:spcPts val="600"/>
              </a:spcAft>
              <a:buClr>
                <a:srgbClr val="C00000"/>
              </a:buClr>
              <a:buFont typeface="+mj-lt"/>
              <a:buAutoNum type="arabicPeriod"/>
            </a:pPr>
            <a:r>
              <a:rPr lang="fr-FR" sz="1400" dirty="0">
                <a:latin typeface="Be Vietnam Pro" pitchFamily="2" charset="0"/>
              </a:rPr>
              <a:t>Les nouvelles modalités de la </a:t>
            </a:r>
            <a:r>
              <a:rPr lang="fr-FR" sz="1400" b="1" dirty="0">
                <a:latin typeface="Be Vietnam Pro" pitchFamily="2" charset="0"/>
              </a:rPr>
              <a:t>rupture conventionnelle</a:t>
            </a:r>
          </a:p>
          <a:p>
            <a:pPr marL="342900" indent="-342900" algn="just">
              <a:spcAft>
                <a:spcPts val="600"/>
              </a:spcAft>
              <a:buClr>
                <a:srgbClr val="C00000"/>
              </a:buClr>
              <a:buFont typeface="+mj-lt"/>
              <a:buAutoNum type="arabicPeriod"/>
            </a:pPr>
            <a:r>
              <a:rPr lang="fr-FR" sz="1400" dirty="0">
                <a:latin typeface="Be Vietnam Pro" pitchFamily="2" charset="0"/>
              </a:rPr>
              <a:t>Le livre IV de la partie réglementaire du </a:t>
            </a:r>
            <a:r>
              <a:rPr lang="fr-FR" sz="1400" b="1" dirty="0">
                <a:latin typeface="Be Vietnam Pro" pitchFamily="2" charset="0"/>
              </a:rPr>
              <a:t>CGFP </a:t>
            </a:r>
            <a:r>
              <a:rPr lang="fr-FR" sz="1400" dirty="0">
                <a:latin typeface="Be Vietnam Pro" pitchFamily="2" charset="0"/>
              </a:rPr>
              <a:t>: principes d’organisation et de gestion des RH</a:t>
            </a:r>
          </a:p>
          <a:p>
            <a:pPr marL="342900" indent="-342900" algn="just">
              <a:spcAft>
                <a:spcPts val="600"/>
              </a:spcAft>
              <a:buClr>
                <a:srgbClr val="C00000"/>
              </a:buClr>
              <a:buFont typeface="+mj-lt"/>
              <a:buAutoNum type="arabicPeriod"/>
            </a:pPr>
            <a:r>
              <a:rPr lang="fr-FR" sz="1400" dirty="0">
                <a:latin typeface="Be Vietnam Pro" pitchFamily="2" charset="0"/>
              </a:rPr>
              <a:t>Les nouveautés en matière de </a:t>
            </a:r>
            <a:r>
              <a:rPr lang="fr-FR" sz="1400" b="1" dirty="0">
                <a:latin typeface="Be Vietnam Pro" pitchFamily="2" charset="0"/>
              </a:rPr>
              <a:t>retraite</a:t>
            </a:r>
          </a:p>
          <a:p>
            <a:pPr marL="342900" indent="-342900" algn="just">
              <a:spcAft>
                <a:spcPts val="600"/>
              </a:spcAft>
              <a:buClr>
                <a:srgbClr val="C00000"/>
              </a:buClr>
              <a:buFont typeface="+mj-lt"/>
              <a:buAutoNum type="arabicPeriod"/>
            </a:pPr>
            <a:r>
              <a:rPr lang="fr-FR" sz="1400" dirty="0">
                <a:latin typeface="Be Vietnam Pro" pitchFamily="2" charset="0"/>
              </a:rPr>
              <a:t>Les changements en matière de </a:t>
            </a:r>
            <a:r>
              <a:rPr lang="fr-FR" sz="1400" b="1" dirty="0">
                <a:latin typeface="Be Vietnam Pro" pitchFamily="2" charset="0"/>
              </a:rPr>
              <a:t>gestion de la maladie et du temps partiel thérapeutique</a:t>
            </a:r>
          </a:p>
          <a:p>
            <a:pPr marL="342900" indent="-342900" algn="just">
              <a:spcAft>
                <a:spcPts val="600"/>
              </a:spcAft>
              <a:buClr>
                <a:srgbClr val="C00000"/>
              </a:buClr>
              <a:buFont typeface="+mj-lt"/>
              <a:buAutoNum type="arabicPeriod"/>
            </a:pPr>
            <a:r>
              <a:rPr lang="fr-FR" sz="1400" dirty="0">
                <a:latin typeface="Be Vietnam Pro" pitchFamily="2" charset="0"/>
              </a:rPr>
              <a:t>Projet de loi </a:t>
            </a:r>
            <a:r>
              <a:rPr lang="fr-FR" sz="1400" b="1" dirty="0">
                <a:latin typeface="Be Vietnam Pro" pitchFamily="2" charset="0"/>
              </a:rPr>
              <a:t>transposition des salaires</a:t>
            </a:r>
          </a:p>
          <a:p>
            <a:pPr marL="342900" indent="-342900" algn="just">
              <a:spcAft>
                <a:spcPts val="600"/>
              </a:spcAft>
              <a:buClr>
                <a:srgbClr val="C00000"/>
              </a:buClr>
              <a:buFont typeface="+mj-lt"/>
              <a:buAutoNum type="arabicPeriod"/>
            </a:pPr>
            <a:r>
              <a:rPr lang="fr-FR" sz="1400" dirty="0">
                <a:latin typeface="Be Vietnam Pro" pitchFamily="2" charset="0"/>
              </a:rPr>
              <a:t>Jurisprudence</a:t>
            </a:r>
          </a:p>
          <a:p>
            <a:pPr algn="just">
              <a:spcAft>
                <a:spcPts val="600"/>
              </a:spcAft>
            </a:pPr>
            <a:endParaRPr lang="fr-FR" sz="1400" b="1" dirty="0">
              <a:highlight>
                <a:srgbClr val="FFFF00"/>
              </a:highlight>
              <a:latin typeface="Be Vietnam Pro" pitchFamily="2" charset="0"/>
            </a:endParaRPr>
          </a:p>
          <a:p>
            <a:pPr algn="just">
              <a:spcAft>
                <a:spcPts val="600"/>
              </a:spcAft>
            </a:pPr>
            <a:endParaRPr lang="fr-FR" sz="1400" b="1" dirty="0">
              <a:latin typeface="Be Vietnam Pro" pitchFamily="2" charset="0"/>
            </a:endParaRPr>
          </a:p>
          <a:p>
            <a:pPr algn="just">
              <a:spcAft>
                <a:spcPts val="600"/>
              </a:spcAft>
            </a:pPr>
            <a:endParaRPr lang="fr-FR" sz="1400" dirty="0">
              <a:latin typeface="Be Vietnam Pro" pitchFamily="2" charset="0"/>
            </a:endParaRPr>
          </a:p>
        </p:txBody>
      </p:sp>
      <p:pic>
        <p:nvPicPr>
          <p:cNvPr id="3" name="Image 2">
            <a:extLst>
              <a:ext uri="{FF2B5EF4-FFF2-40B4-BE49-F238E27FC236}">
                <a16:creationId xmlns:a16="http://schemas.microsoft.com/office/drawing/2014/main" id="{A5E15164-FF6C-B934-804C-D6F60425F741}"/>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1514531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C59E6-0585-1D48-E1EC-799BD479BF6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744404E-7190-6F62-9656-0EAE0FB19833}"/>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6F8584C1-59E0-1920-A77F-53D9CF2AB0BB}"/>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0E3742F-7F17-9C95-96A5-43657F52C681}"/>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E3A8F2CE-2E93-1417-696A-853025B0A9DC}"/>
              </a:ext>
            </a:extLst>
          </p:cNvPr>
          <p:cNvSpPr txBox="1"/>
          <p:nvPr/>
        </p:nvSpPr>
        <p:spPr>
          <a:xfrm>
            <a:off x="1014213" y="1158588"/>
            <a:ext cx="9854313" cy="4508927"/>
          </a:xfrm>
          <a:prstGeom prst="rect">
            <a:avLst/>
          </a:prstGeom>
          <a:noFill/>
        </p:spPr>
        <p:txBody>
          <a:bodyPr wrap="square" rtlCol="0">
            <a:spAutoFit/>
          </a:bodyPr>
          <a:lstStyle/>
          <a:p>
            <a:pPr algn="just">
              <a:spcAft>
                <a:spcPts val="600"/>
              </a:spcAft>
              <a:buClr>
                <a:srgbClr val="C00000"/>
              </a:buClr>
            </a:pPr>
            <a:r>
              <a:rPr lang="fr-FR" sz="1600" b="1" dirty="0">
                <a:latin typeface="Be Vietnam Pro" pitchFamily="2" charset="0"/>
              </a:rPr>
              <a:t>1. Les nouvelles règles des autorisations spéciales d’absence</a:t>
            </a:r>
          </a:p>
          <a:p>
            <a:pPr algn="just">
              <a:spcAft>
                <a:spcPts val="600"/>
              </a:spcAft>
            </a:pPr>
            <a:endParaRPr lang="fr-FR" sz="1000" b="1" dirty="0">
              <a:latin typeface="Be Vietnam Pro" pitchFamily="2" charset="0"/>
            </a:endParaRPr>
          </a:p>
          <a:p>
            <a:pPr marL="285750" indent="-285750" algn="just">
              <a:spcAft>
                <a:spcPts val="600"/>
              </a:spcAft>
              <a:buFont typeface="Arial" panose="020B0604020202020204" pitchFamily="34" charset="0"/>
              <a:buChar char="•"/>
            </a:pPr>
            <a:r>
              <a:rPr lang="fr-FR" sz="1400" dirty="0">
                <a:latin typeface="Be Vietnam Pro" pitchFamily="2" charset="0"/>
                <a:hlinkClick r:id="rId2"/>
              </a:rPr>
              <a:t>Décret n° 2026-604 du 6 juillet 2026</a:t>
            </a:r>
            <a:r>
              <a:rPr lang="fr-FR" sz="1400" dirty="0">
                <a:latin typeface="Be Vietnam Pro" pitchFamily="2" charset="0"/>
              </a:rPr>
              <a:t> relatif aux autorisations spéciales d'absence et aux aménagements horaires liés à la parentalité et à certains évènements familiaux dans la fonction publique et la magistrature</a:t>
            </a:r>
          </a:p>
          <a:p>
            <a:pPr algn="just">
              <a:spcAft>
                <a:spcPts val="600"/>
              </a:spcAft>
            </a:pPr>
            <a:endParaRPr lang="fr-FR" sz="1400" dirty="0">
              <a:latin typeface="Be Vietnam Pro" pitchFamily="2" charset="0"/>
            </a:endParaRPr>
          </a:p>
          <a:p>
            <a:pPr marL="742950" lvl="1" indent="-285750" algn="just">
              <a:spcAft>
                <a:spcPts val="600"/>
              </a:spcAft>
              <a:buFont typeface="Arial" panose="020B0604020202020204" pitchFamily="34" charset="0"/>
              <a:buChar char="•"/>
            </a:pPr>
            <a:r>
              <a:rPr lang="fr-FR" sz="1400" dirty="0">
                <a:latin typeface="Be Vietnam Pro" pitchFamily="2" charset="0"/>
              </a:rPr>
              <a:t>Décret fixant le régime applicable aux autorisations spéciales d'absence liées à la parentalité et à certains évènements familiaux</a:t>
            </a:r>
          </a:p>
          <a:p>
            <a:pPr marL="1200150" lvl="2" indent="-285750" algn="just">
              <a:spcAft>
                <a:spcPts val="600"/>
              </a:spcAft>
              <a:buFont typeface="Arial" panose="020B0604020202020204" pitchFamily="34" charset="0"/>
              <a:buChar char="•"/>
            </a:pPr>
            <a:r>
              <a:rPr lang="fr-FR" sz="1400" i="1" dirty="0">
                <a:latin typeface="Be Vietnam Pro" pitchFamily="2" charset="0"/>
              </a:rPr>
              <a:t>La liste étant limitative, </a:t>
            </a:r>
            <a:r>
              <a:rPr lang="fr-FR" sz="1400" b="1" i="1" dirty="0">
                <a:solidFill>
                  <a:srgbClr val="FF0000"/>
                </a:solidFill>
                <a:latin typeface="Be Vietnam Pro" pitchFamily="2" charset="0"/>
              </a:rPr>
              <a:t>aucune délibération ne sera nécessaire !</a:t>
            </a:r>
          </a:p>
          <a:p>
            <a:pPr marL="1200150" lvl="2" indent="-285750" algn="just">
              <a:spcAft>
                <a:spcPts val="600"/>
              </a:spcAft>
              <a:buFont typeface="Arial" panose="020B0604020202020204" pitchFamily="34" charset="0"/>
              <a:buChar char="•"/>
            </a:pPr>
            <a:r>
              <a:rPr lang="fr-FR" sz="1400" i="1" dirty="0">
                <a:latin typeface="Be Vietnam Pro" pitchFamily="2" charset="0"/>
              </a:rPr>
              <a:t>Une circulaire est attendue pour obtenir toutes les précisions nécessaires</a:t>
            </a:r>
          </a:p>
          <a:p>
            <a:pPr marL="742950" lvl="1" indent="-285750" algn="just">
              <a:spcAft>
                <a:spcPts val="600"/>
              </a:spcAft>
              <a:buFont typeface="Arial" panose="020B0604020202020204" pitchFamily="34" charset="0"/>
              <a:buChar char="•"/>
            </a:pPr>
            <a:r>
              <a:rPr lang="fr-FR" sz="1400" dirty="0">
                <a:latin typeface="Be Vietnam Pro" pitchFamily="2" charset="0"/>
              </a:rPr>
              <a:t>Abroge </a:t>
            </a:r>
            <a:r>
              <a:rPr lang="fr-FR" sz="1400" u="sng" dirty="0">
                <a:latin typeface="Be Vietnam Pro" pitchFamily="2" charset="0"/>
              </a:rPr>
              <a:t>TOUTES</a:t>
            </a:r>
            <a:r>
              <a:rPr lang="fr-FR" sz="1400" dirty="0">
                <a:latin typeface="Be Vietnam Pro" pitchFamily="2" charset="0"/>
              </a:rPr>
              <a:t> les autorisations d’absence pour motif familial mises en place antérieurement</a:t>
            </a:r>
          </a:p>
          <a:p>
            <a:pPr marL="742950" lvl="1" indent="-285750" algn="just">
              <a:spcAft>
                <a:spcPts val="600"/>
              </a:spcAft>
              <a:buFont typeface="Arial" panose="020B0604020202020204" pitchFamily="34" charset="0"/>
              <a:buChar char="•"/>
            </a:pPr>
            <a:endParaRPr lang="fr-FR" sz="1400" dirty="0">
              <a:latin typeface="Be Vietnam Pro" pitchFamily="2" charset="0"/>
            </a:endParaRPr>
          </a:p>
          <a:p>
            <a:pPr marL="742950" lvl="1" indent="-285750" algn="just">
              <a:spcAft>
                <a:spcPts val="600"/>
              </a:spcAft>
              <a:buFont typeface="Arial" panose="020B0604020202020204" pitchFamily="34" charset="0"/>
              <a:buChar char="•"/>
            </a:pPr>
            <a:endParaRPr lang="fr-FR" sz="1400" dirty="0">
              <a:latin typeface="Be Vietnam Pro" pitchFamily="2" charset="0"/>
            </a:endParaRPr>
          </a:p>
          <a:p>
            <a:pPr marL="742950" lvl="1" indent="-285750" algn="just">
              <a:spcAft>
                <a:spcPts val="600"/>
              </a:spcAft>
              <a:buFont typeface="Arial" panose="020B0604020202020204" pitchFamily="34" charset="0"/>
              <a:buChar char="•"/>
            </a:pPr>
            <a:endParaRPr lang="fr-FR" sz="1400" dirty="0">
              <a:latin typeface="Be Vietnam Pro" pitchFamily="2" charset="0"/>
            </a:endParaRPr>
          </a:p>
          <a:p>
            <a:pPr marL="742950" lvl="1" indent="-285750" algn="just">
              <a:spcAft>
                <a:spcPts val="600"/>
              </a:spcAft>
              <a:buFont typeface="Arial" panose="020B0604020202020204" pitchFamily="34" charset="0"/>
              <a:buChar char="•"/>
            </a:pPr>
            <a:endParaRPr lang="fr-FR" sz="1400" dirty="0">
              <a:latin typeface="Be Vietnam Pro" pitchFamily="2" charset="0"/>
            </a:endParaRPr>
          </a:p>
          <a:p>
            <a:pPr lvl="1" algn="just">
              <a:spcAft>
                <a:spcPts val="600"/>
              </a:spcAft>
            </a:pPr>
            <a:r>
              <a:rPr lang="fr-FR" sz="1400" dirty="0">
                <a:latin typeface="Be Vietnam Pro" pitchFamily="2" charset="0"/>
              </a:rPr>
              <a:t>						</a:t>
            </a:r>
            <a:r>
              <a:rPr lang="fr-FR" sz="1400" b="1" u="sng" dirty="0">
                <a:solidFill>
                  <a:srgbClr val="FF0000"/>
                </a:solidFill>
                <a:latin typeface="Be Vietnam Pro" pitchFamily="2" charset="0"/>
              </a:rPr>
              <a:t>Entre en vigueur le 1</a:t>
            </a:r>
            <a:r>
              <a:rPr lang="fr-FR" sz="1400" b="1" u="sng" baseline="30000" dirty="0">
                <a:solidFill>
                  <a:srgbClr val="FF0000"/>
                </a:solidFill>
                <a:latin typeface="Be Vietnam Pro" pitchFamily="2" charset="0"/>
              </a:rPr>
              <a:t>er</a:t>
            </a:r>
            <a:r>
              <a:rPr lang="fr-FR" sz="1400" b="1" u="sng" dirty="0">
                <a:solidFill>
                  <a:srgbClr val="FF0000"/>
                </a:solidFill>
                <a:latin typeface="Be Vietnam Pro" pitchFamily="2" charset="0"/>
              </a:rPr>
              <a:t> janvier 2027</a:t>
            </a:r>
            <a:endParaRPr lang="fr-FR" sz="1400" dirty="0">
              <a:solidFill>
                <a:srgbClr val="FF0000"/>
              </a:solidFill>
              <a:latin typeface="Be Vietnam Pro" pitchFamily="2" charset="0"/>
            </a:endParaRPr>
          </a:p>
          <a:p>
            <a:pPr algn="just">
              <a:spcAft>
                <a:spcPts val="600"/>
              </a:spcAft>
            </a:pPr>
            <a:endParaRPr lang="fr-FR" sz="1400" dirty="0">
              <a:latin typeface="Be Vietnam Pro" pitchFamily="2" charset="0"/>
            </a:endParaRPr>
          </a:p>
        </p:txBody>
      </p:sp>
      <p:pic>
        <p:nvPicPr>
          <p:cNvPr id="3" name="Image 2">
            <a:extLst>
              <a:ext uri="{FF2B5EF4-FFF2-40B4-BE49-F238E27FC236}">
                <a16:creationId xmlns:a16="http://schemas.microsoft.com/office/drawing/2014/main" id="{5D3D8EDC-1A13-20B0-5BF8-5B581A0A4A03}"/>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2920737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8CB83-FC58-9C9B-B6D8-93518B243F86}"/>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2C81394-E947-2B94-344B-AF77C4FAFF61}"/>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011BD0FB-70A0-9376-8338-08BDDD06AEF5}"/>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BD84256F-FCB2-7CFB-20F5-B4FA9AD170BB}"/>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BE376875-A743-68F1-1588-F8E5976F9241}"/>
              </a:ext>
            </a:extLst>
          </p:cNvPr>
          <p:cNvSpPr txBox="1"/>
          <p:nvPr/>
        </p:nvSpPr>
        <p:spPr>
          <a:xfrm>
            <a:off x="1014213" y="1158588"/>
            <a:ext cx="9854313" cy="4308872"/>
          </a:xfrm>
          <a:prstGeom prst="rect">
            <a:avLst/>
          </a:prstGeom>
          <a:noFill/>
        </p:spPr>
        <p:txBody>
          <a:bodyPr wrap="square" rtlCol="0">
            <a:spAutoFit/>
          </a:bodyPr>
          <a:lstStyle/>
          <a:p>
            <a:pPr algn="just">
              <a:spcAft>
                <a:spcPts val="600"/>
              </a:spcAft>
              <a:buClr>
                <a:srgbClr val="C00000"/>
              </a:buClr>
            </a:pPr>
            <a:r>
              <a:rPr lang="fr-FR" sz="1600" b="1" dirty="0">
                <a:latin typeface="Be Vietnam Pro" pitchFamily="2" charset="0"/>
              </a:rPr>
              <a:t>Les nouvelles règles des autorisations spéciales d’absence</a:t>
            </a:r>
          </a:p>
          <a:p>
            <a:pPr algn="just">
              <a:spcAft>
                <a:spcPts val="600"/>
              </a:spcAft>
            </a:pPr>
            <a:endParaRPr lang="fr-FR" sz="1000" b="1" dirty="0">
              <a:latin typeface="Be Vietnam Pro" pitchFamily="2" charset="0"/>
            </a:endParaRPr>
          </a:p>
          <a:p>
            <a:pPr algn="just">
              <a:spcAft>
                <a:spcPts val="600"/>
              </a:spcAft>
            </a:pPr>
            <a:r>
              <a:rPr lang="fr-FR" sz="1400" b="1" i="1" dirty="0">
                <a:latin typeface="Be Vietnam Pro" pitchFamily="2" charset="0"/>
              </a:rPr>
              <a:t>             Les principes généraux</a:t>
            </a:r>
          </a:p>
          <a:p>
            <a:pPr marL="285750" indent="-285750" algn="just">
              <a:spcAft>
                <a:spcPts val="600"/>
              </a:spcAft>
              <a:buFont typeface="Arial" panose="020B0604020202020204" pitchFamily="34" charset="0"/>
              <a:buChar char="•"/>
            </a:pPr>
            <a:endParaRPr lang="fr-FR" sz="1400" dirty="0">
              <a:latin typeface="Be Vietnam Pro" pitchFamily="2" charset="0"/>
            </a:endParaRPr>
          </a:p>
          <a:p>
            <a:pPr marL="285750" indent="-285750" algn="just">
              <a:spcAft>
                <a:spcPts val="1200"/>
              </a:spcAft>
              <a:buFont typeface="Arial" panose="020B0604020202020204" pitchFamily="34" charset="0"/>
              <a:buChar char="•"/>
            </a:pPr>
            <a:r>
              <a:rPr lang="fr-FR" sz="1400" b="1" dirty="0">
                <a:latin typeface="Be Vietnam Pro" pitchFamily="2" charset="0"/>
              </a:rPr>
              <a:t>La demande de l’agent :</a:t>
            </a:r>
            <a:r>
              <a:rPr lang="fr-FR" sz="1400" dirty="0">
                <a:latin typeface="Be Vietnam Pro" pitchFamily="2" charset="0"/>
              </a:rPr>
              <a:t> l’agent doit adresser une </a:t>
            </a:r>
            <a:r>
              <a:rPr lang="fr-FR" sz="1400" u="sng" dirty="0">
                <a:latin typeface="Be Vietnam Pro" pitchFamily="2" charset="0"/>
              </a:rPr>
              <a:t>demande écrite</a:t>
            </a:r>
            <a:r>
              <a:rPr lang="fr-FR" sz="1400" dirty="0">
                <a:latin typeface="Be Vietnam Pro" pitchFamily="2" charset="0"/>
              </a:rPr>
              <a:t> à son employeur et </a:t>
            </a:r>
            <a:r>
              <a:rPr lang="fr-FR" sz="1400" u="sng" dirty="0">
                <a:latin typeface="Be Vietnam Pro" pitchFamily="2" charset="0"/>
              </a:rPr>
              <a:t>fournir les pièces justificatives</a:t>
            </a:r>
            <a:r>
              <a:rPr lang="fr-FR" sz="1400" dirty="0">
                <a:latin typeface="Be Vietnam Pro" pitchFamily="2" charset="0"/>
              </a:rPr>
              <a:t> nécessaires</a:t>
            </a:r>
          </a:p>
          <a:p>
            <a:pPr marL="285750" indent="-285750" algn="just">
              <a:spcAft>
                <a:spcPts val="1200"/>
              </a:spcAft>
              <a:buFont typeface="Arial" panose="020B0604020202020204" pitchFamily="34" charset="0"/>
              <a:buChar char="•"/>
            </a:pPr>
            <a:r>
              <a:rPr lang="fr-FR" sz="1400" b="1" dirty="0">
                <a:latin typeface="Be Vietnam Pro" pitchFamily="2" charset="0"/>
              </a:rPr>
              <a:t>La réponse de l’employeur :</a:t>
            </a:r>
            <a:r>
              <a:rPr lang="fr-FR" sz="1400" dirty="0">
                <a:latin typeface="Be Vietnam Pro" pitchFamily="2" charset="0"/>
              </a:rPr>
              <a:t> en cas de refus, notamment pour des nécessités de service, la décision </a:t>
            </a:r>
            <a:r>
              <a:rPr lang="fr-FR" sz="1400" u="sng" dirty="0">
                <a:latin typeface="Be Vietnam Pro" pitchFamily="2" charset="0"/>
              </a:rPr>
              <a:t>devra être motivée</a:t>
            </a:r>
            <a:endParaRPr lang="fr-FR" sz="1400" dirty="0">
              <a:latin typeface="Be Vietnam Pro" pitchFamily="2" charset="0"/>
            </a:endParaRPr>
          </a:p>
          <a:p>
            <a:pPr marL="285750" indent="-285750" algn="just">
              <a:spcAft>
                <a:spcPts val="1200"/>
              </a:spcAft>
              <a:buFont typeface="Arial" panose="020B0604020202020204" pitchFamily="34" charset="0"/>
              <a:buChar char="•"/>
            </a:pPr>
            <a:r>
              <a:rPr lang="fr-FR" sz="1400" b="1" dirty="0">
                <a:latin typeface="Be Vietnam Pro" pitchFamily="2" charset="0"/>
              </a:rPr>
              <a:t>La carrière de l’agent : </a:t>
            </a:r>
            <a:r>
              <a:rPr lang="fr-FR" sz="1400" dirty="0">
                <a:latin typeface="Be Vietnam Pro" pitchFamily="2" charset="0"/>
              </a:rPr>
              <a:t>la période d’absence est assimilée à une période d’activité pour la détermination des droits à congés annuels et à avancement</a:t>
            </a:r>
          </a:p>
          <a:p>
            <a:pPr marL="742950" lvl="1" indent="-285750" algn="just">
              <a:spcAft>
                <a:spcPts val="1200"/>
              </a:spcAft>
              <a:buFont typeface="Arial" panose="020B0604020202020204" pitchFamily="34" charset="0"/>
              <a:buChar char="•"/>
            </a:pPr>
            <a:r>
              <a:rPr lang="fr-FR" sz="1400" i="1" dirty="0">
                <a:latin typeface="Be Vietnam Pro" pitchFamily="2" charset="0"/>
              </a:rPr>
              <a:t>En revanche</a:t>
            </a:r>
            <a:r>
              <a:rPr lang="fr-FR" sz="1400" dirty="0">
                <a:latin typeface="Be Vietnam Pro" pitchFamily="2" charset="0"/>
              </a:rPr>
              <a:t>, la période ne compte pas pour le calcul des RTT</a:t>
            </a:r>
          </a:p>
          <a:p>
            <a:pPr marL="285750" indent="-285750" algn="just">
              <a:spcAft>
                <a:spcPts val="1200"/>
              </a:spcAft>
              <a:buFont typeface="Arial" panose="020B0604020202020204" pitchFamily="34" charset="0"/>
              <a:buChar char="•"/>
            </a:pPr>
            <a:r>
              <a:rPr lang="fr-FR" sz="1400" b="1" dirty="0">
                <a:latin typeface="Be Vietnam Pro" pitchFamily="2" charset="0"/>
              </a:rPr>
              <a:t>La durée :</a:t>
            </a:r>
            <a:r>
              <a:rPr lang="fr-FR" sz="1400" dirty="0">
                <a:latin typeface="Be Vietnam Pro" pitchFamily="2" charset="0"/>
              </a:rPr>
              <a:t> Les ASA peuvent être accordées par journée ou par demi-journée</a:t>
            </a:r>
          </a:p>
          <a:p>
            <a:pPr marL="742950" lvl="1" indent="-285750" algn="just">
              <a:spcAft>
                <a:spcPts val="1200"/>
              </a:spcAft>
              <a:buFont typeface="Arial" panose="020B0604020202020204" pitchFamily="34" charset="0"/>
              <a:buChar char="•"/>
            </a:pPr>
            <a:r>
              <a:rPr lang="fr-FR" sz="1400" dirty="0">
                <a:latin typeface="Be Vietnam Pro" pitchFamily="2" charset="0"/>
              </a:rPr>
              <a:t>Exception faite de l’ASA dont peut bénéficier une femme enceinte</a:t>
            </a:r>
          </a:p>
          <a:p>
            <a:pPr algn="just">
              <a:spcAft>
                <a:spcPts val="600"/>
              </a:spcAft>
            </a:pPr>
            <a:endParaRPr lang="fr-FR" sz="1400" dirty="0">
              <a:latin typeface="Be Vietnam Pro" pitchFamily="2" charset="0"/>
            </a:endParaRPr>
          </a:p>
        </p:txBody>
      </p:sp>
      <p:pic>
        <p:nvPicPr>
          <p:cNvPr id="3" name="Image 2">
            <a:extLst>
              <a:ext uri="{FF2B5EF4-FFF2-40B4-BE49-F238E27FC236}">
                <a16:creationId xmlns:a16="http://schemas.microsoft.com/office/drawing/2014/main" id="{8E06AF52-4176-99E2-94B8-04A243C19211}"/>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4172584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85D67-1EB6-6C90-DB7E-96DA2615F90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5870E7A-0BE6-D7FC-ED3F-189895A9D9FF}"/>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D95BE258-504B-C4ED-6651-D1ACEFC90BFD}"/>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2FF5D9A5-2424-5BB3-4140-BA1B32EE07CD}"/>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3FA9E97A-7E0F-1B7A-CF44-670BCEA9DB6A}"/>
              </a:ext>
            </a:extLst>
          </p:cNvPr>
          <p:cNvSpPr txBox="1"/>
          <p:nvPr/>
        </p:nvSpPr>
        <p:spPr>
          <a:xfrm>
            <a:off x="1014213" y="1158588"/>
            <a:ext cx="9854313" cy="3662541"/>
          </a:xfrm>
          <a:prstGeom prst="rect">
            <a:avLst/>
          </a:prstGeom>
          <a:noFill/>
        </p:spPr>
        <p:txBody>
          <a:bodyPr wrap="square" rtlCol="0">
            <a:spAutoFit/>
          </a:bodyPr>
          <a:lstStyle/>
          <a:p>
            <a:pPr algn="just">
              <a:spcAft>
                <a:spcPts val="600"/>
              </a:spcAft>
              <a:buClr>
                <a:srgbClr val="C00000"/>
              </a:buClr>
            </a:pPr>
            <a:r>
              <a:rPr lang="fr-FR" sz="1600" b="1" dirty="0">
                <a:latin typeface="Be Vietnam Pro" pitchFamily="2" charset="0"/>
              </a:rPr>
              <a:t>Les nouvelles règles des autorisations spéciales d’absence</a:t>
            </a:r>
          </a:p>
          <a:p>
            <a:pPr algn="just">
              <a:spcAft>
                <a:spcPts val="600"/>
              </a:spcAft>
            </a:pPr>
            <a:endParaRPr lang="fr-FR" sz="1000" b="1" dirty="0">
              <a:latin typeface="Be Vietnam Pro" pitchFamily="2" charset="0"/>
            </a:endParaRPr>
          </a:p>
          <a:p>
            <a:pPr algn="just">
              <a:spcAft>
                <a:spcPts val="600"/>
              </a:spcAft>
            </a:pPr>
            <a:r>
              <a:rPr lang="fr-FR" sz="1400" b="1" i="1" dirty="0">
                <a:latin typeface="Be Vietnam Pro" pitchFamily="2" charset="0"/>
              </a:rPr>
              <a:t>             Les ASA de droit</a:t>
            </a:r>
          </a:p>
          <a:p>
            <a:pPr marL="285750" indent="-285750" algn="just">
              <a:spcAft>
                <a:spcPts val="600"/>
              </a:spcAft>
              <a:buFont typeface="Arial" panose="020B0604020202020204" pitchFamily="34" charset="0"/>
              <a:buChar char="•"/>
            </a:pPr>
            <a:endParaRPr lang="fr-FR" sz="1400" dirty="0">
              <a:latin typeface="Be Vietnam Pro" pitchFamily="2" charset="0"/>
            </a:endParaRPr>
          </a:p>
          <a:p>
            <a:pPr marL="285750" indent="-285750" algn="just">
              <a:spcAft>
                <a:spcPts val="1200"/>
              </a:spcAft>
              <a:buFont typeface="Arial" panose="020B0604020202020204" pitchFamily="34" charset="0"/>
              <a:buChar char="•"/>
            </a:pPr>
            <a:r>
              <a:rPr lang="fr-FR" sz="1400" b="1" dirty="0">
                <a:latin typeface="Be Vietnam Pro" pitchFamily="2" charset="0"/>
              </a:rPr>
              <a:t>Mariage ou PACS de l’agent :</a:t>
            </a:r>
            <a:r>
              <a:rPr lang="fr-FR" sz="1400" dirty="0">
                <a:latin typeface="Be Vietnam Pro" pitchFamily="2" charset="0"/>
              </a:rPr>
              <a:t> 5 jours</a:t>
            </a:r>
          </a:p>
          <a:p>
            <a:pPr marL="285750" indent="-285750" algn="just">
              <a:spcAft>
                <a:spcPts val="1200"/>
              </a:spcAft>
              <a:buFont typeface="Arial" panose="020B0604020202020204" pitchFamily="34" charset="0"/>
              <a:buChar char="•"/>
            </a:pPr>
            <a:r>
              <a:rPr lang="fr-FR" sz="1400" b="1" dirty="0">
                <a:latin typeface="Be Vietnam Pro" pitchFamily="2" charset="0"/>
              </a:rPr>
              <a:t>Entretiens d’agrément dans le cadre de la procédure d’adoption :</a:t>
            </a:r>
            <a:r>
              <a:rPr lang="fr-FR" sz="1400" dirty="0">
                <a:latin typeface="Be Vietnam Pro" pitchFamily="2" charset="0"/>
              </a:rPr>
              <a:t> 5 jours par procédure d’agrément</a:t>
            </a:r>
            <a:endParaRPr lang="fr-FR" sz="1400" b="1" dirty="0">
              <a:latin typeface="Be Vietnam Pro" pitchFamily="2" charset="0"/>
            </a:endParaRPr>
          </a:p>
          <a:p>
            <a:pPr marL="285750" indent="-285750" algn="just">
              <a:spcAft>
                <a:spcPts val="1200"/>
              </a:spcAft>
              <a:buFont typeface="Arial" panose="020B0604020202020204" pitchFamily="34" charset="0"/>
              <a:buChar char="•"/>
            </a:pPr>
            <a:r>
              <a:rPr lang="fr-FR" sz="1400" b="1" dirty="0">
                <a:latin typeface="Be Vietnam Pro" pitchFamily="2" charset="0"/>
              </a:rPr>
              <a:t>Pathologie chronique, handicap ou cancer de l’enfant de l’agent :</a:t>
            </a:r>
            <a:r>
              <a:rPr lang="fr-FR" sz="1400" dirty="0">
                <a:latin typeface="Be Vietnam Pro" pitchFamily="2" charset="0"/>
              </a:rPr>
              <a:t> 5 jours</a:t>
            </a:r>
          </a:p>
          <a:p>
            <a:pPr marL="285750" indent="-285750" algn="just">
              <a:spcAft>
                <a:spcPts val="1200"/>
              </a:spcAft>
              <a:buFont typeface="Arial" panose="020B0604020202020204" pitchFamily="34" charset="0"/>
              <a:buChar char="•"/>
            </a:pPr>
            <a:r>
              <a:rPr lang="fr-FR" sz="1400" b="1" dirty="0">
                <a:latin typeface="Be Vietnam Pro" pitchFamily="2" charset="0"/>
              </a:rPr>
              <a:t>Décès du conjoint, partenaire de PACS ou du concubin</a:t>
            </a:r>
            <a:r>
              <a:rPr lang="fr-FR" sz="1400" dirty="0">
                <a:latin typeface="Be Vietnam Pro" pitchFamily="2" charset="0"/>
              </a:rPr>
              <a:t> : 5 jours</a:t>
            </a:r>
          </a:p>
          <a:p>
            <a:pPr marL="285750" indent="-285750" algn="just">
              <a:spcAft>
                <a:spcPts val="1200"/>
              </a:spcAft>
              <a:buFont typeface="Arial" panose="020B0604020202020204" pitchFamily="34" charset="0"/>
              <a:buChar char="•"/>
            </a:pPr>
            <a:r>
              <a:rPr lang="fr-FR" sz="1400" b="1" dirty="0">
                <a:latin typeface="Be Vietnam Pro" pitchFamily="2" charset="0"/>
              </a:rPr>
              <a:t>Décès du père, de la mère, du beau-père, de la belle-mère, du frère ou de la sœur de l’agent : </a:t>
            </a:r>
            <a:r>
              <a:rPr lang="fr-FR" sz="1400" dirty="0">
                <a:latin typeface="Be Vietnam Pro" pitchFamily="2" charset="0"/>
              </a:rPr>
              <a:t>3 jours</a:t>
            </a:r>
          </a:p>
          <a:p>
            <a:pPr marL="285750" indent="-285750" algn="just">
              <a:spcAft>
                <a:spcPts val="1200"/>
              </a:spcAft>
              <a:buFont typeface="Arial" panose="020B0604020202020204" pitchFamily="34" charset="0"/>
              <a:buChar char="•"/>
            </a:pPr>
            <a:r>
              <a:rPr lang="fr-FR" sz="1400" b="1" dirty="0">
                <a:latin typeface="Be Vietnam Pro" pitchFamily="2" charset="0"/>
              </a:rPr>
              <a:t>Décès d’un enfant :</a:t>
            </a:r>
            <a:r>
              <a:rPr lang="fr-FR" sz="1400" dirty="0">
                <a:latin typeface="Be Vietnam Pro" pitchFamily="2" charset="0"/>
              </a:rPr>
              <a:t> 12 jours augmentés de 8 jours complémentaires fractionnables dans l’année</a:t>
            </a:r>
          </a:p>
          <a:p>
            <a:pPr marL="742950" lvl="1" indent="-285750" algn="just">
              <a:spcAft>
                <a:spcPts val="1200"/>
              </a:spcAft>
              <a:buFont typeface="Arial" panose="020B0604020202020204" pitchFamily="34" charset="0"/>
              <a:buChar char="•"/>
            </a:pPr>
            <a:r>
              <a:rPr lang="fr-FR" sz="1400" i="1" dirty="0">
                <a:latin typeface="Be Vietnam Pro" pitchFamily="2" charset="0"/>
              </a:rPr>
              <a:t>Ce nombre est porté à  14 jours si l’enfant a moins de 25 ans, ou s’il était parent lui même</a:t>
            </a:r>
          </a:p>
        </p:txBody>
      </p:sp>
      <p:pic>
        <p:nvPicPr>
          <p:cNvPr id="3" name="Image 2">
            <a:extLst>
              <a:ext uri="{FF2B5EF4-FFF2-40B4-BE49-F238E27FC236}">
                <a16:creationId xmlns:a16="http://schemas.microsoft.com/office/drawing/2014/main" id="{D9B7028E-1F97-42F6-99CD-CBE76B740294}"/>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3772842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931D6-AC9F-C816-C8B2-3F3092DBC28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DBBBF566-C112-5E72-50CE-36E8A2037300}"/>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A7C34CCA-2531-12AC-F84D-EA16D3ADAC5B}"/>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37E18CCD-A50F-83E2-A3F4-3CC15A38498A}"/>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C79DA69F-B59A-EF3A-A57A-BBEC60E53C9C}"/>
              </a:ext>
            </a:extLst>
          </p:cNvPr>
          <p:cNvSpPr txBox="1"/>
          <p:nvPr/>
        </p:nvSpPr>
        <p:spPr>
          <a:xfrm>
            <a:off x="1014213" y="1158588"/>
            <a:ext cx="9854313" cy="3508653"/>
          </a:xfrm>
          <a:prstGeom prst="rect">
            <a:avLst/>
          </a:prstGeom>
          <a:noFill/>
        </p:spPr>
        <p:txBody>
          <a:bodyPr wrap="square" rtlCol="0">
            <a:spAutoFit/>
          </a:bodyPr>
          <a:lstStyle/>
          <a:p>
            <a:pPr algn="just">
              <a:spcAft>
                <a:spcPts val="600"/>
              </a:spcAft>
              <a:buClr>
                <a:srgbClr val="C00000"/>
              </a:buClr>
            </a:pPr>
            <a:r>
              <a:rPr lang="fr-FR" sz="1600" b="1" dirty="0">
                <a:latin typeface="Be Vietnam Pro" pitchFamily="2" charset="0"/>
              </a:rPr>
              <a:t>Les nouvelles règles des autorisations spéciales d’absence</a:t>
            </a:r>
          </a:p>
          <a:p>
            <a:pPr algn="just">
              <a:spcAft>
                <a:spcPts val="600"/>
              </a:spcAft>
            </a:pPr>
            <a:endParaRPr lang="fr-FR" sz="1000" b="1" dirty="0">
              <a:latin typeface="Be Vietnam Pro" pitchFamily="2" charset="0"/>
            </a:endParaRPr>
          </a:p>
          <a:p>
            <a:pPr algn="just">
              <a:spcAft>
                <a:spcPts val="600"/>
              </a:spcAft>
            </a:pPr>
            <a:r>
              <a:rPr lang="fr-FR" sz="1400" b="1" i="1" dirty="0">
                <a:latin typeface="Be Vietnam Pro" pitchFamily="2" charset="0"/>
              </a:rPr>
              <a:t>             Les ASA sous réserve des nécessités de service</a:t>
            </a:r>
          </a:p>
          <a:p>
            <a:pPr marL="285750" indent="-285750" algn="just">
              <a:spcAft>
                <a:spcPts val="600"/>
              </a:spcAft>
              <a:buFont typeface="Arial" panose="020B0604020202020204" pitchFamily="34" charset="0"/>
              <a:buChar char="•"/>
            </a:pPr>
            <a:endParaRPr lang="fr-FR" sz="1400" dirty="0">
              <a:latin typeface="Be Vietnam Pro" pitchFamily="2" charset="0"/>
            </a:endParaRPr>
          </a:p>
          <a:p>
            <a:pPr marL="285750" indent="-285750" algn="just">
              <a:spcAft>
                <a:spcPts val="1200"/>
              </a:spcAft>
              <a:buFont typeface="Arial" panose="020B0604020202020204" pitchFamily="34" charset="0"/>
              <a:buChar char="•"/>
            </a:pPr>
            <a:r>
              <a:rPr lang="fr-FR" sz="1400" b="1" dirty="0">
                <a:latin typeface="Be Vietnam Pro" pitchFamily="2" charset="0"/>
              </a:rPr>
              <a:t>Grossesse :</a:t>
            </a:r>
            <a:r>
              <a:rPr lang="fr-FR" sz="1400" dirty="0">
                <a:latin typeface="Be Vietnam Pro" pitchFamily="2" charset="0"/>
              </a:rPr>
              <a:t> 1 heure par jour à compter du premier jour du troisième mois de grossesse de l’agent et jusqu’à la date du début du congé de maternité</a:t>
            </a:r>
          </a:p>
          <a:p>
            <a:pPr marL="285750" indent="-285750" algn="just">
              <a:spcAft>
                <a:spcPts val="1200"/>
              </a:spcAft>
              <a:buFont typeface="Arial" panose="020B0604020202020204" pitchFamily="34" charset="0"/>
              <a:buChar char="•"/>
            </a:pPr>
            <a:r>
              <a:rPr lang="fr-FR" sz="1400" b="1" dirty="0">
                <a:latin typeface="Be Vietnam Pro" pitchFamily="2" charset="0"/>
              </a:rPr>
              <a:t>Pour soigner ou assurer momentanément la garde d’un enfant de moins de 16 ans :</a:t>
            </a:r>
            <a:r>
              <a:rPr lang="fr-FR" sz="1400" dirty="0">
                <a:latin typeface="Be Vietnam Pro" pitchFamily="2" charset="0"/>
              </a:rPr>
              <a:t> 6 jours par an</a:t>
            </a:r>
          </a:p>
          <a:p>
            <a:pPr marL="742950" lvl="1" indent="-285750" algn="just">
              <a:spcAft>
                <a:spcPts val="1200"/>
              </a:spcAft>
              <a:buFont typeface="Arial" panose="020B0604020202020204" pitchFamily="34" charset="0"/>
              <a:buChar char="•"/>
            </a:pPr>
            <a:r>
              <a:rPr lang="fr-FR" sz="1400" i="1" dirty="0">
                <a:latin typeface="Be Vietnam Pro" pitchFamily="2" charset="0"/>
              </a:rPr>
              <a:t>Le nombre de jours est proratisé en fonction du temps de travail !</a:t>
            </a:r>
          </a:p>
          <a:p>
            <a:pPr marL="742950" lvl="1" indent="-285750" algn="just">
              <a:spcAft>
                <a:spcPts val="1200"/>
              </a:spcAft>
              <a:buFont typeface="Arial" panose="020B0604020202020204" pitchFamily="34" charset="0"/>
              <a:buChar char="•"/>
            </a:pPr>
            <a:r>
              <a:rPr lang="fr-FR" sz="1400" i="1" dirty="0">
                <a:latin typeface="Be Vietnam Pro" pitchFamily="2" charset="0"/>
              </a:rPr>
              <a:t>Aucune limite d’âge n’est fixée lorsque l’enfant est en situation de handicap</a:t>
            </a:r>
          </a:p>
          <a:p>
            <a:pPr marL="742950" lvl="1" indent="-285750" algn="just">
              <a:spcAft>
                <a:spcPts val="1200"/>
              </a:spcAft>
              <a:buFont typeface="Arial" panose="020B0604020202020204" pitchFamily="34" charset="0"/>
              <a:buChar char="•"/>
            </a:pPr>
            <a:r>
              <a:rPr lang="fr-FR" sz="1400" i="1" dirty="0">
                <a:latin typeface="Be Vietnam Pro" pitchFamily="2" charset="0"/>
              </a:rPr>
              <a:t>Si l’agent assume seul la charge de l’enfant, le nombre est doublé </a:t>
            </a:r>
          </a:p>
          <a:p>
            <a:pPr marL="285750" indent="-285750" algn="just">
              <a:spcAft>
                <a:spcPts val="1200"/>
              </a:spcAft>
              <a:buFont typeface="Arial" panose="020B0604020202020204" pitchFamily="34" charset="0"/>
              <a:buChar char="•"/>
            </a:pPr>
            <a:endParaRPr lang="fr-FR" sz="1400" b="1" dirty="0">
              <a:latin typeface="Be Vietnam Pro" pitchFamily="2" charset="0"/>
            </a:endParaRPr>
          </a:p>
        </p:txBody>
      </p:sp>
      <p:pic>
        <p:nvPicPr>
          <p:cNvPr id="3" name="Image 2">
            <a:extLst>
              <a:ext uri="{FF2B5EF4-FFF2-40B4-BE49-F238E27FC236}">
                <a16:creationId xmlns:a16="http://schemas.microsoft.com/office/drawing/2014/main" id="{E003F27B-E7CD-B273-28CA-C6836A15979C}"/>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2856430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B4D77-82F9-B75F-5555-28AC8F8F5588}"/>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2BE073E9-25BB-66D9-6373-D86CBEADE4DC}"/>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12539C0E-45CB-5BB4-8A47-473B2BF48F68}"/>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C984BE21-474D-BB57-668F-C8A05A29C48A}"/>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7141988-6864-B076-13F5-F7DBD6B232C3}"/>
              </a:ext>
            </a:extLst>
          </p:cNvPr>
          <p:cNvSpPr txBox="1"/>
          <p:nvPr/>
        </p:nvSpPr>
        <p:spPr>
          <a:xfrm>
            <a:off x="1014213" y="1158588"/>
            <a:ext cx="9854313" cy="5170646"/>
          </a:xfrm>
          <a:prstGeom prst="rect">
            <a:avLst/>
          </a:prstGeom>
          <a:noFill/>
        </p:spPr>
        <p:txBody>
          <a:bodyPr wrap="square" rtlCol="0">
            <a:spAutoFit/>
          </a:bodyPr>
          <a:lstStyle/>
          <a:p>
            <a:pPr algn="just">
              <a:spcAft>
                <a:spcPts val="600"/>
              </a:spcAft>
              <a:buClr>
                <a:srgbClr val="C00000"/>
              </a:buClr>
            </a:pPr>
            <a:r>
              <a:rPr lang="fr-FR" sz="1600" b="1" dirty="0">
                <a:latin typeface="Be Vietnam Pro" pitchFamily="2" charset="0"/>
              </a:rPr>
              <a:t>Les nouvelles règles des autorisations spéciales d’absence</a:t>
            </a:r>
          </a:p>
          <a:p>
            <a:pPr algn="just">
              <a:spcAft>
                <a:spcPts val="600"/>
              </a:spcAft>
            </a:pPr>
            <a:endParaRPr lang="fr-FR" sz="1000" b="1" dirty="0">
              <a:latin typeface="Be Vietnam Pro" pitchFamily="2" charset="0"/>
            </a:endParaRPr>
          </a:p>
          <a:p>
            <a:pPr algn="just">
              <a:spcAft>
                <a:spcPts val="600"/>
              </a:spcAft>
            </a:pPr>
            <a:r>
              <a:rPr lang="fr-FR" sz="1400" b="1" i="1" dirty="0">
                <a:latin typeface="Be Vietnam Pro" pitchFamily="2" charset="0"/>
              </a:rPr>
              <a:t>             Les aménagements d’horaires</a:t>
            </a:r>
          </a:p>
          <a:p>
            <a:pPr marL="285750" indent="-285750" algn="just">
              <a:spcAft>
                <a:spcPts val="600"/>
              </a:spcAft>
              <a:buFont typeface="Arial" panose="020B0604020202020204" pitchFamily="34" charset="0"/>
              <a:buChar char="•"/>
            </a:pPr>
            <a:endParaRPr lang="fr-FR" sz="1400" dirty="0">
              <a:latin typeface="Be Vietnam Pro" pitchFamily="2" charset="0"/>
            </a:endParaRPr>
          </a:p>
          <a:p>
            <a:pPr marL="285750" indent="-285750" algn="just">
              <a:spcAft>
                <a:spcPts val="1200"/>
              </a:spcAft>
              <a:buFont typeface="Arial" panose="020B0604020202020204" pitchFamily="34" charset="0"/>
              <a:buChar char="•"/>
            </a:pPr>
            <a:r>
              <a:rPr lang="fr-FR" sz="1400" b="1" dirty="0">
                <a:latin typeface="Be Vietnam Pro" pitchFamily="2" charset="0"/>
              </a:rPr>
              <a:t>Les reports :</a:t>
            </a:r>
            <a:r>
              <a:rPr lang="fr-FR" sz="1400" dirty="0">
                <a:latin typeface="Be Vietnam Pro" pitchFamily="2" charset="0"/>
              </a:rPr>
              <a:t> Sous réserve des nécessités de service, possibilité de reporter les heures de travail dans le respect des garanties minimales en matière de temps de travail</a:t>
            </a:r>
          </a:p>
          <a:p>
            <a:pPr marL="742950" lvl="1" indent="-285750" algn="just">
              <a:spcAft>
                <a:spcPts val="1200"/>
              </a:spcAft>
              <a:buFont typeface="Arial" panose="020B0604020202020204" pitchFamily="34" charset="0"/>
              <a:buChar char="•"/>
            </a:pPr>
            <a:r>
              <a:rPr lang="fr-FR" sz="1400" i="1" dirty="0">
                <a:latin typeface="Be Vietnam Pro" pitchFamily="2" charset="0"/>
              </a:rPr>
              <a:t>Les heures reportées ne sont </a:t>
            </a:r>
            <a:r>
              <a:rPr lang="fr-FR" sz="1400" i="1" u="sng" dirty="0">
                <a:latin typeface="Be Vietnam Pro" pitchFamily="2" charset="0"/>
              </a:rPr>
              <a:t>pas</a:t>
            </a:r>
            <a:r>
              <a:rPr lang="fr-FR" sz="1400" i="1" dirty="0">
                <a:latin typeface="Be Vietnam Pro" pitchFamily="2" charset="0"/>
              </a:rPr>
              <a:t> comptabilisées comme heures supplémentaires !</a:t>
            </a:r>
          </a:p>
          <a:p>
            <a:pPr marL="285750" indent="-285750" algn="just">
              <a:spcAft>
                <a:spcPts val="1200"/>
              </a:spcAft>
              <a:buFont typeface="Arial" panose="020B0604020202020204" pitchFamily="34" charset="0"/>
              <a:buChar char="•"/>
            </a:pPr>
            <a:r>
              <a:rPr lang="fr-FR" sz="1400" b="1" dirty="0">
                <a:latin typeface="Be Vietnam Pro" pitchFamily="2" charset="0"/>
              </a:rPr>
              <a:t>Assistance médicale à la procréation :</a:t>
            </a:r>
            <a:r>
              <a:rPr lang="fr-FR" sz="1400" dirty="0">
                <a:latin typeface="Be Vietnam Pro" pitchFamily="2" charset="0"/>
              </a:rPr>
              <a:t> Aménagements possibles pour suivre les actes médicaux nécessaires pour chaque protocole du parcours d’assistance médicale à la procréation</a:t>
            </a:r>
          </a:p>
          <a:p>
            <a:pPr marL="285750" indent="-285750" algn="just">
              <a:spcAft>
                <a:spcPts val="1200"/>
              </a:spcAft>
              <a:buFont typeface="Arial" panose="020B0604020202020204" pitchFamily="34" charset="0"/>
              <a:buChar char="•"/>
            </a:pPr>
            <a:r>
              <a:rPr lang="fr-FR" sz="1400" b="1" dirty="0">
                <a:latin typeface="Be Vietnam Pro" pitchFamily="2" charset="0"/>
              </a:rPr>
              <a:t>Allaitement :</a:t>
            </a:r>
            <a:r>
              <a:rPr lang="fr-FR" sz="1400" dirty="0">
                <a:latin typeface="Be Vietnam Pro" pitchFamily="2" charset="0"/>
              </a:rPr>
              <a:t> Aménagements pour permettre à une mère d’allaiter son enfant pendant une année à compter de sa naissance</a:t>
            </a:r>
          </a:p>
          <a:p>
            <a:pPr marL="285750" indent="-285750" algn="just">
              <a:spcAft>
                <a:spcPts val="1200"/>
              </a:spcAft>
              <a:buFont typeface="Arial" panose="020B0604020202020204" pitchFamily="34" charset="0"/>
              <a:buChar char="•"/>
            </a:pPr>
            <a:r>
              <a:rPr lang="fr-FR" sz="1400" b="1" dirty="0">
                <a:latin typeface="Be Vietnam Pro" pitchFamily="2" charset="0"/>
              </a:rPr>
              <a:t>Parents d’élèves :</a:t>
            </a:r>
            <a:r>
              <a:rPr lang="fr-FR" sz="1400" dirty="0">
                <a:latin typeface="Be Vietnam Pro" pitchFamily="2" charset="0"/>
              </a:rPr>
              <a:t> Aménagements pour permettre à un parent élu représentant ou délégué des parents d’élèves de participer aux réunions des conseils d’école dans les écoles maternelles et élémentaires ainsi que des commissions permanentes, conseils de classe et conseils d’administration dans les collèges, lycées et établissements d’éducation spéciale</a:t>
            </a:r>
          </a:p>
          <a:p>
            <a:pPr marL="285750" indent="-285750" algn="just">
              <a:spcAft>
                <a:spcPts val="1200"/>
              </a:spcAft>
              <a:buFont typeface="Arial" panose="020B0604020202020204" pitchFamily="34" charset="0"/>
              <a:buChar char="•"/>
            </a:pPr>
            <a:r>
              <a:rPr lang="fr-FR" sz="1400" b="1" dirty="0">
                <a:latin typeface="Be Vietnam Pro" pitchFamily="2" charset="0"/>
              </a:rPr>
              <a:t>Rentrée scolaire : </a:t>
            </a:r>
            <a:r>
              <a:rPr lang="fr-FR" sz="1400" dirty="0">
                <a:latin typeface="Be Vietnam Pro" pitchFamily="2" charset="0"/>
              </a:rPr>
              <a:t>Aménagements pour permettre aux agents d’enfants scolarisé de les accompagner lors de la rentrée scolaire</a:t>
            </a:r>
            <a:endParaRPr lang="fr-FR" sz="1400" b="1" dirty="0">
              <a:latin typeface="Be Vietnam Pro" pitchFamily="2" charset="0"/>
            </a:endParaRPr>
          </a:p>
          <a:p>
            <a:pPr marL="285750" indent="-285750" algn="just">
              <a:spcAft>
                <a:spcPts val="1200"/>
              </a:spcAft>
              <a:buFont typeface="Arial" panose="020B0604020202020204" pitchFamily="34" charset="0"/>
              <a:buChar char="•"/>
            </a:pPr>
            <a:endParaRPr lang="fr-FR" sz="1400" b="1" dirty="0">
              <a:latin typeface="Be Vietnam Pro" pitchFamily="2" charset="0"/>
            </a:endParaRPr>
          </a:p>
        </p:txBody>
      </p:sp>
      <p:pic>
        <p:nvPicPr>
          <p:cNvPr id="3" name="Image 2">
            <a:extLst>
              <a:ext uri="{FF2B5EF4-FFF2-40B4-BE49-F238E27FC236}">
                <a16:creationId xmlns:a16="http://schemas.microsoft.com/office/drawing/2014/main" id="{30108310-1496-8A5E-6FA8-55252605D169}"/>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1432997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68A2E-5DE5-E786-A332-F23BE727CC2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9F9FF47-70E7-3358-B175-3B3F4005F256}"/>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5B6EC522-0A5C-411E-B9CE-34CD5DF1734F}"/>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15DEB3AA-F150-EB7A-0252-2CD3F3001874}"/>
              </a:ext>
            </a:extLst>
          </p:cNvPr>
          <p:cNvPicPr>
            <a:picLocks noChangeAspect="1"/>
          </p:cNvPicPr>
          <p:nvPr/>
        </p:nvPicPr>
        <p:blipFill>
          <a:blip r:embed="rId2"/>
          <a:stretch>
            <a:fillRect/>
          </a:stretch>
        </p:blipFill>
        <p:spPr>
          <a:xfrm>
            <a:off x="11026134" y="0"/>
            <a:ext cx="1158588" cy="1158588"/>
          </a:xfrm>
          <a:prstGeom prst="rect">
            <a:avLst/>
          </a:prstGeom>
        </p:spPr>
      </p:pic>
      <p:graphicFrame>
        <p:nvGraphicFramePr>
          <p:cNvPr id="8" name="Tableau 7">
            <a:extLst>
              <a:ext uri="{FF2B5EF4-FFF2-40B4-BE49-F238E27FC236}">
                <a16:creationId xmlns:a16="http://schemas.microsoft.com/office/drawing/2014/main" id="{EA3D79AC-8C8E-2602-221C-E8A533C39E50}"/>
              </a:ext>
            </a:extLst>
          </p:cNvPr>
          <p:cNvGraphicFramePr>
            <a:graphicFrameLocks noGrp="1"/>
          </p:cNvGraphicFramePr>
          <p:nvPr>
            <p:extLst>
              <p:ext uri="{D42A27DB-BD31-4B8C-83A1-F6EECF244321}">
                <p14:modId xmlns:p14="http://schemas.microsoft.com/office/powerpoint/2010/main" val="1944152063"/>
              </p:ext>
            </p:extLst>
          </p:nvPr>
        </p:nvGraphicFramePr>
        <p:xfrm>
          <a:off x="1202496" y="100208"/>
          <a:ext cx="9509760" cy="6588690"/>
        </p:xfrm>
        <a:graphic>
          <a:graphicData uri="http://schemas.openxmlformats.org/drawingml/2006/table">
            <a:tbl>
              <a:tblPr>
                <a:tableStyleId>{5C22544A-7EE6-4342-B048-85BDC9FD1C3A}</a:tableStyleId>
              </a:tblPr>
              <a:tblGrid>
                <a:gridCol w="3532340">
                  <a:extLst>
                    <a:ext uri="{9D8B030D-6E8A-4147-A177-3AD203B41FA5}">
                      <a16:colId xmlns:a16="http://schemas.microsoft.com/office/drawing/2014/main" val="4249731934"/>
                    </a:ext>
                  </a:extLst>
                </a:gridCol>
                <a:gridCol w="1449157">
                  <a:extLst>
                    <a:ext uri="{9D8B030D-6E8A-4147-A177-3AD203B41FA5}">
                      <a16:colId xmlns:a16="http://schemas.microsoft.com/office/drawing/2014/main" val="2882335477"/>
                    </a:ext>
                  </a:extLst>
                </a:gridCol>
                <a:gridCol w="2150823">
                  <a:extLst>
                    <a:ext uri="{9D8B030D-6E8A-4147-A177-3AD203B41FA5}">
                      <a16:colId xmlns:a16="http://schemas.microsoft.com/office/drawing/2014/main" val="2732157405"/>
                    </a:ext>
                  </a:extLst>
                </a:gridCol>
                <a:gridCol w="2377440">
                  <a:extLst>
                    <a:ext uri="{9D8B030D-6E8A-4147-A177-3AD203B41FA5}">
                      <a16:colId xmlns:a16="http://schemas.microsoft.com/office/drawing/2014/main" val="528090898"/>
                    </a:ext>
                  </a:extLst>
                </a:gridCol>
              </a:tblGrid>
              <a:tr h="238479">
                <a:tc>
                  <a:txBody>
                    <a:bodyPr/>
                    <a:lstStyle/>
                    <a:p>
                      <a:pPr algn="ctr">
                        <a:buNone/>
                      </a:pPr>
                      <a:r>
                        <a:rPr lang="fr-FR" sz="1050" b="1">
                          <a:effectLst/>
                          <a:latin typeface="Be Vietnam Pro" pitchFamily="2" charset="0"/>
                        </a:rPr>
                        <a:t>Événement / Motif</a:t>
                      </a:r>
                      <a:endParaRPr lang="fr-FR" sz="1050" b="1" i="0">
                        <a:solidFill>
                          <a:srgbClr val="083DD6"/>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fr-FR" sz="1050" b="1">
                          <a:effectLst/>
                          <a:latin typeface="Be Vietnam Pro" pitchFamily="2" charset="0"/>
                        </a:rPr>
                        <a:t>Type de mesure</a:t>
                      </a:r>
                      <a:endParaRPr lang="fr-FR" sz="1050" b="1" i="0">
                        <a:solidFill>
                          <a:srgbClr val="083DD6"/>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fr-FR" sz="1050" b="1">
                          <a:effectLst/>
                          <a:latin typeface="Be Vietnam Pro" pitchFamily="2" charset="0"/>
                        </a:rPr>
                        <a:t>Durée réglementaire</a:t>
                      </a:r>
                      <a:endParaRPr lang="fr-FR" sz="1050" b="1" i="0">
                        <a:solidFill>
                          <a:srgbClr val="083DD6"/>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fr-FR" sz="1050" b="1">
                          <a:effectLst/>
                          <a:latin typeface="Be Vietnam Pro" pitchFamily="2" charset="0"/>
                        </a:rPr>
                        <a:t>Nature du droit / Conditions</a:t>
                      </a:r>
                      <a:endParaRPr lang="fr-FR" sz="1050" b="1" i="0">
                        <a:solidFill>
                          <a:srgbClr val="083DD6"/>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59466405"/>
                  </a:ext>
                </a:extLst>
              </a:tr>
              <a:tr h="223574">
                <a:tc>
                  <a:txBody>
                    <a:bodyPr/>
                    <a:lstStyle/>
                    <a:p>
                      <a:pPr marL="108000" algn="just">
                        <a:buNone/>
                      </a:pPr>
                      <a:r>
                        <a:rPr lang="fr-FR" sz="1050" b="1" dirty="0">
                          <a:effectLst/>
                          <a:latin typeface="Be Vietnam Pro" pitchFamily="2" charset="0"/>
                        </a:rPr>
                        <a:t>Mariage</a:t>
                      </a:r>
                      <a:r>
                        <a:rPr lang="fr-FR" sz="1050" dirty="0">
                          <a:effectLst/>
                          <a:latin typeface="Be Vietnam Pro" pitchFamily="2" charset="0"/>
                        </a:rPr>
                        <a:t> ou </a:t>
                      </a:r>
                      <a:r>
                        <a:rPr lang="fr-FR" sz="1050" b="1" dirty="0">
                          <a:effectLst/>
                          <a:latin typeface="Be Vietnam Pro" pitchFamily="2" charset="0"/>
                        </a:rPr>
                        <a:t>PACS</a:t>
                      </a:r>
                      <a:r>
                        <a:rPr lang="fr-FR" sz="1050" dirty="0">
                          <a:effectLst/>
                          <a:latin typeface="Be Vietnam Pro" pitchFamily="2" charset="0"/>
                        </a:rPr>
                        <a:t> de l'agent</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dirty="0">
                          <a:effectLst/>
                          <a:latin typeface="Be Vietnam Pro" pitchFamily="2" charset="0"/>
                        </a:rPr>
                        <a:t>ASA</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5 jours ouvrés</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De droit (ne peut être refusé)</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7062915"/>
                  </a:ext>
                </a:extLst>
              </a:tr>
              <a:tr h="381958">
                <a:tc>
                  <a:txBody>
                    <a:bodyPr/>
                    <a:lstStyle/>
                    <a:p>
                      <a:pPr marL="108000" algn="l">
                        <a:buNone/>
                      </a:pPr>
                      <a:r>
                        <a:rPr lang="fr-FR" sz="1050" b="1" dirty="0">
                          <a:effectLst/>
                          <a:latin typeface="Be Vietnam Pro" pitchFamily="2" charset="0"/>
                        </a:rPr>
                        <a:t>Décès du conjoint</a:t>
                      </a:r>
                      <a:r>
                        <a:rPr lang="fr-FR" sz="1050" dirty="0">
                          <a:effectLst/>
                          <a:latin typeface="Be Vietnam Pro" pitchFamily="2" charset="0"/>
                        </a:rPr>
                        <a:t>, partenaire de PACS ou concubin</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dirty="0">
                          <a:effectLst/>
                          <a:latin typeface="Be Vietnam Pro" pitchFamily="2" charset="0"/>
                        </a:rPr>
                        <a:t>ASA</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5 jours ouvrés</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De droit</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313794"/>
                  </a:ext>
                </a:extLst>
              </a:tr>
              <a:tr h="731976">
                <a:tc>
                  <a:txBody>
                    <a:bodyPr/>
                    <a:lstStyle/>
                    <a:p>
                      <a:pPr marL="108000" algn="l">
                        <a:buNone/>
                      </a:pPr>
                      <a:r>
                        <a:rPr lang="fr-FR" sz="1050" b="1" dirty="0">
                          <a:effectLst/>
                          <a:latin typeface="Be Vietnam Pro" pitchFamily="2" charset="0"/>
                        </a:rPr>
                        <a:t>Décès d'un proche </a:t>
                      </a:r>
                      <a:r>
                        <a:rPr lang="fr-FR" sz="1050" dirty="0">
                          <a:effectLst/>
                          <a:latin typeface="Be Vietnam Pro" pitchFamily="2" charset="0"/>
                        </a:rPr>
                        <a:t>(Père, mère, beau-parent, frère, sœur, personne liée par PACS/mariage à un parent)</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dirty="0">
                          <a:effectLst/>
                          <a:latin typeface="Be Vietnam Pro" pitchFamily="2" charset="0"/>
                        </a:rPr>
                        <a:t>ASA</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3 jours ouvrés</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De droit</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7511371"/>
                  </a:ext>
                </a:extLst>
              </a:tr>
              <a:tr h="556967">
                <a:tc>
                  <a:txBody>
                    <a:bodyPr/>
                    <a:lstStyle/>
                    <a:p>
                      <a:pPr marL="108000" algn="l">
                        <a:buNone/>
                      </a:pPr>
                      <a:r>
                        <a:rPr lang="fr-FR" sz="1050" b="1" dirty="0">
                          <a:effectLst/>
                          <a:latin typeface="Be Vietnam Pro" pitchFamily="2" charset="0"/>
                        </a:rPr>
                        <a:t>Annonce d'un handicap</a:t>
                      </a:r>
                      <a:r>
                        <a:rPr lang="fr-FR" sz="1050" dirty="0">
                          <a:effectLst/>
                          <a:latin typeface="Be Vietnam Pro" pitchFamily="2" charset="0"/>
                        </a:rPr>
                        <a:t>, d'une pathologie chronique ou d'un cancer </a:t>
                      </a:r>
                      <a:r>
                        <a:rPr lang="fr-FR" sz="1050" b="1" dirty="0">
                          <a:effectLst/>
                          <a:latin typeface="Be Vietnam Pro" pitchFamily="2" charset="0"/>
                        </a:rPr>
                        <a:t>chez son enfant</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dirty="0">
                          <a:effectLst/>
                          <a:latin typeface="Be Vietnam Pro" pitchFamily="2" charset="0"/>
                        </a:rPr>
                        <a:t>ASA</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5 jours ouvrés</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De droit</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0457799"/>
                  </a:ext>
                </a:extLst>
              </a:tr>
              <a:tr h="731976">
                <a:tc>
                  <a:txBody>
                    <a:bodyPr/>
                    <a:lstStyle/>
                    <a:p>
                      <a:pPr marL="108000" algn="l">
                        <a:buNone/>
                      </a:pPr>
                      <a:r>
                        <a:rPr lang="fr-FR" sz="1050" b="1" dirty="0">
                          <a:effectLst/>
                          <a:latin typeface="Be Vietnam Pro" pitchFamily="2" charset="0"/>
                        </a:rPr>
                        <a:t>Garde d'un enfant malade </a:t>
                      </a:r>
                      <a:r>
                        <a:rPr lang="fr-FR" sz="1050" dirty="0">
                          <a:effectLst/>
                          <a:latin typeface="Be Vietnam Pro" pitchFamily="2" charset="0"/>
                        </a:rPr>
                        <a:t>(&lt; 16 ans)</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a:effectLst/>
                          <a:latin typeface="Be Vietnam Pro" pitchFamily="2" charset="0"/>
                        </a:rPr>
                        <a:t>ASA</a:t>
                      </a:r>
                      <a:endParaRPr lang="fr-FR" sz="1050" b="0" i="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6 jours ouvrés par an</a:t>
                      </a:r>
                    </a:p>
                    <a:p>
                      <a:pPr algn="ctr">
                        <a:buNone/>
                      </a:pPr>
                      <a:r>
                        <a:rPr lang="fr-FR" sz="1050" dirty="0">
                          <a:effectLst/>
                          <a:latin typeface="Be Vietnam Pro" pitchFamily="2" charset="0"/>
                        </a:rPr>
                        <a:t>(porté à </a:t>
                      </a:r>
                      <a:r>
                        <a:rPr lang="fr-FR" sz="1050" b="1" dirty="0">
                          <a:effectLst/>
                          <a:latin typeface="Be Vietnam Pro" pitchFamily="2" charset="0"/>
                        </a:rPr>
                        <a:t>12 jours </a:t>
                      </a:r>
                      <a:r>
                        <a:rPr lang="fr-FR" sz="1050" dirty="0">
                          <a:effectLst/>
                          <a:latin typeface="Be Vietnam Pro" pitchFamily="2" charset="0"/>
                        </a:rPr>
                        <a:t>pour parent isolé ou si le conjoint n'a pas de droit équivalent)</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Sous réserve des nécessités de service (Refus obligatoirement motivé par écrit)</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7953565"/>
                  </a:ext>
                </a:extLst>
              </a:tr>
              <a:tr h="556967">
                <a:tc>
                  <a:txBody>
                    <a:bodyPr/>
                    <a:lstStyle/>
                    <a:p>
                      <a:pPr marL="108000" algn="l">
                        <a:buNone/>
                      </a:pPr>
                      <a:r>
                        <a:rPr lang="fr-FR" sz="1050" b="1" dirty="0">
                          <a:effectLst/>
                          <a:latin typeface="Be Vietnam Pro" pitchFamily="2" charset="0"/>
                        </a:rPr>
                        <a:t>Examens médicaux</a:t>
                      </a:r>
                      <a:r>
                        <a:rPr lang="fr-FR" sz="1050" dirty="0">
                          <a:effectLst/>
                          <a:latin typeface="Be Vietnam Pro" pitchFamily="2" charset="0"/>
                        </a:rPr>
                        <a:t> obligatoires liés à la grossesse</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a:effectLst/>
                          <a:latin typeface="Be Vietnam Pro" pitchFamily="2" charset="0"/>
                        </a:rPr>
                        <a:t>ASA</a:t>
                      </a:r>
                      <a:endParaRPr lang="fr-FR" sz="1050" b="0" i="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Temps nécessaire</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De droit</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6097148"/>
                  </a:ext>
                </a:extLst>
              </a:tr>
              <a:tr h="556967">
                <a:tc>
                  <a:txBody>
                    <a:bodyPr/>
                    <a:lstStyle/>
                    <a:p>
                      <a:pPr marL="108000" algn="l">
                        <a:buNone/>
                      </a:pPr>
                      <a:r>
                        <a:rPr lang="fr-FR" sz="1050" dirty="0">
                          <a:effectLst/>
                          <a:latin typeface="Be Vietnam Pro" pitchFamily="2" charset="0"/>
                        </a:rPr>
                        <a:t>Examens liés à une </a:t>
                      </a:r>
                      <a:r>
                        <a:rPr lang="fr-FR" sz="1050" b="1" dirty="0">
                          <a:effectLst/>
                          <a:latin typeface="Be Vietnam Pro" pitchFamily="2" charset="0"/>
                        </a:rPr>
                        <a:t>Assistance Médicale à la Procréation (PMA)</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a:effectLst/>
                          <a:latin typeface="Be Vietnam Pro" pitchFamily="2" charset="0"/>
                        </a:rPr>
                        <a:t>Aménagement horaire</a:t>
                      </a:r>
                      <a:endParaRPr lang="fr-FR" sz="1050" b="0" i="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Temps nécessaire</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De droit (concerne l'agent et son conjoint/partenaire de PACS)</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4572388"/>
                  </a:ext>
                </a:extLst>
              </a:tr>
              <a:tr h="381958">
                <a:tc>
                  <a:txBody>
                    <a:bodyPr/>
                    <a:lstStyle/>
                    <a:p>
                      <a:pPr marL="108000" algn="l">
                        <a:buNone/>
                      </a:pPr>
                      <a:r>
                        <a:rPr lang="fr-FR" sz="1050" b="1" dirty="0">
                          <a:effectLst/>
                          <a:latin typeface="Be Vietnam Pro" pitchFamily="2" charset="0"/>
                        </a:rPr>
                        <a:t>Grossesse</a:t>
                      </a:r>
                      <a:r>
                        <a:rPr lang="fr-FR" sz="1050" dirty="0">
                          <a:effectLst/>
                          <a:latin typeface="Be Vietnam Pro" pitchFamily="2" charset="0"/>
                        </a:rPr>
                        <a:t> (à partir du 1er jour du 3ème mois de grossesse)</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a:effectLst/>
                          <a:latin typeface="Be Vietnam Pro" pitchFamily="2" charset="0"/>
                        </a:rPr>
                        <a:t>ASA (Aménagement de service)</a:t>
                      </a:r>
                      <a:endParaRPr lang="fr-FR" sz="1050" b="0" i="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1 heure par jour</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Sous réserve des nécessités de service (Refus motivé)</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4959376"/>
                  </a:ext>
                </a:extLst>
              </a:tr>
              <a:tr h="381958">
                <a:tc>
                  <a:txBody>
                    <a:bodyPr/>
                    <a:lstStyle/>
                    <a:p>
                      <a:pPr marL="108000" algn="l">
                        <a:buNone/>
                      </a:pPr>
                      <a:r>
                        <a:rPr lang="fr-FR" sz="1050" b="1" dirty="0">
                          <a:effectLst/>
                          <a:latin typeface="Be Vietnam Pro" pitchFamily="2" charset="0"/>
                        </a:rPr>
                        <a:t>Allaitement</a:t>
                      </a:r>
                      <a:r>
                        <a:rPr lang="fr-FR" sz="1050" dirty="0">
                          <a:effectLst/>
                          <a:latin typeface="Be Vietnam Pro" pitchFamily="2" charset="0"/>
                        </a:rPr>
                        <a:t> (pendant 1 an après la naissance)</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dirty="0">
                          <a:effectLst/>
                          <a:latin typeface="Be Vietnam Pro" pitchFamily="2" charset="0"/>
                        </a:rPr>
                        <a:t>Aménagement horaire</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1 heure max. par jour</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Sous réserve des nécessités de service</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2990659"/>
                  </a:ext>
                </a:extLst>
              </a:tr>
              <a:tr h="381958">
                <a:tc>
                  <a:txBody>
                    <a:bodyPr/>
                    <a:lstStyle/>
                    <a:p>
                      <a:pPr marL="108000" algn="l">
                        <a:buNone/>
                      </a:pPr>
                      <a:r>
                        <a:rPr lang="fr-FR" sz="1050" b="1" dirty="0">
                          <a:effectLst/>
                          <a:latin typeface="Be Vietnam Pro" pitchFamily="2" charset="0"/>
                        </a:rPr>
                        <a:t>Séances de préparation </a:t>
                      </a:r>
                      <a:r>
                        <a:rPr lang="fr-FR" sz="1050" dirty="0">
                          <a:effectLst/>
                          <a:latin typeface="Be Vietnam Pro" pitchFamily="2" charset="0"/>
                        </a:rPr>
                        <a:t>à la naissance et à la parentalité</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a:effectLst/>
                          <a:latin typeface="Be Vietnam Pro" pitchFamily="2" charset="0"/>
                        </a:rPr>
                        <a:t>Aménagement horaire</a:t>
                      </a:r>
                      <a:endParaRPr lang="fr-FR" sz="1050" b="0" i="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Temps des séances</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Sous réserve des nécessités de service</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8084636"/>
                  </a:ext>
                </a:extLst>
              </a:tr>
              <a:tr h="731976">
                <a:tc>
                  <a:txBody>
                    <a:bodyPr/>
                    <a:lstStyle/>
                    <a:p>
                      <a:pPr marL="108000" algn="l">
                        <a:buNone/>
                      </a:pPr>
                      <a:r>
                        <a:rPr lang="fr-FR" sz="1050" b="1" dirty="0">
                          <a:effectLst/>
                          <a:latin typeface="Be Vietnam Pro" pitchFamily="2" charset="0"/>
                        </a:rPr>
                        <a:t>Participation aux réunions </a:t>
                      </a:r>
                      <a:r>
                        <a:rPr lang="fr-FR" sz="1050" dirty="0">
                          <a:effectLst/>
                          <a:latin typeface="Be Vietnam Pro" pitchFamily="2" charset="0"/>
                        </a:rPr>
                        <a:t>scolaires (comme délégué/représentant de parents)</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dirty="0">
                          <a:effectLst/>
                          <a:latin typeface="Be Vietnam Pro" pitchFamily="2" charset="0"/>
                        </a:rPr>
                        <a:t>Aménagement horaire</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Temps nécessaire</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Sous réserve des nécessités de service</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5022931"/>
                  </a:ext>
                </a:extLst>
              </a:tr>
              <a:tr h="731976">
                <a:tc>
                  <a:txBody>
                    <a:bodyPr/>
                    <a:lstStyle/>
                    <a:p>
                      <a:pPr marL="108000" algn="l">
                        <a:buNone/>
                      </a:pPr>
                      <a:r>
                        <a:rPr lang="fr-FR" sz="1050" b="1" dirty="0">
                          <a:effectLst/>
                          <a:latin typeface="Be Vietnam Pro" pitchFamily="2" charset="0"/>
                        </a:rPr>
                        <a:t>Rentrée scolaire </a:t>
                      </a:r>
                      <a:r>
                        <a:rPr lang="fr-FR" sz="1050" dirty="0">
                          <a:effectLst/>
                          <a:latin typeface="Be Vietnam Pro" pitchFamily="2" charset="0"/>
                        </a:rPr>
                        <a:t>(enfants en maternelle ou élémentaire)</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dirty="0">
                          <a:effectLst/>
                          <a:latin typeface="Be Vietnam Pro" pitchFamily="2" charset="0"/>
                        </a:rPr>
                        <a:t>Aménagement horaire</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fr-FR" sz="1050" b="1" dirty="0">
                          <a:effectLst/>
                          <a:latin typeface="Be Vietnam Pro" pitchFamily="2" charset="0"/>
                        </a:rPr>
                        <a:t>Temps nécessaire</a:t>
                      </a:r>
                      <a:endParaRPr lang="fr-FR" sz="1050" b="1"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08000" algn="l">
                        <a:buNone/>
                      </a:pPr>
                      <a:r>
                        <a:rPr lang="fr-FR" sz="1050" dirty="0">
                          <a:effectLst/>
                          <a:latin typeface="Be Vietnam Pro" pitchFamily="2" charset="0"/>
                        </a:rPr>
                        <a:t>Sous réserve des nécessités de service</a:t>
                      </a:r>
                      <a:endParaRPr lang="fr-FR" sz="1050" b="0" i="0" dirty="0">
                        <a:solidFill>
                          <a:srgbClr val="212529"/>
                        </a:solidFill>
                        <a:effectLst/>
                        <a:latin typeface="Be Vietnam Pro" pitchFamily="2" charset="0"/>
                      </a:endParaRPr>
                    </a:p>
                  </a:txBody>
                  <a:tcPr marL="29204" marR="29204" marT="14602" marB="14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6969736"/>
                  </a:ext>
                </a:extLst>
              </a:tr>
            </a:tbl>
          </a:graphicData>
        </a:graphic>
      </p:graphicFrame>
    </p:spTree>
    <p:extLst>
      <p:ext uri="{BB962C8B-B14F-4D97-AF65-F5344CB8AC3E}">
        <p14:creationId xmlns:p14="http://schemas.microsoft.com/office/powerpoint/2010/main" val="1978317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E88CE-C319-3244-46FB-D48303BC9BBB}"/>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1F7D0B07-058D-84F5-53E1-B38B438D1AF2}"/>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9231DCB6-5A3A-BC9E-0D76-8DC3D551817B}"/>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02A3970E-B159-A7D9-0BC4-4F52B137B58C}"/>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431C79B2-9153-10BC-913E-6118D4B3E20B}"/>
              </a:ext>
            </a:extLst>
          </p:cNvPr>
          <p:cNvSpPr txBox="1"/>
          <p:nvPr/>
        </p:nvSpPr>
        <p:spPr>
          <a:xfrm>
            <a:off x="1014213" y="1158588"/>
            <a:ext cx="9854313" cy="5601533"/>
          </a:xfrm>
          <a:prstGeom prst="rect">
            <a:avLst/>
          </a:prstGeom>
          <a:noFill/>
        </p:spPr>
        <p:txBody>
          <a:bodyPr wrap="square" rtlCol="0">
            <a:spAutoFit/>
          </a:bodyPr>
          <a:lstStyle/>
          <a:p>
            <a:pPr algn="just">
              <a:spcAft>
                <a:spcPts val="600"/>
              </a:spcAft>
              <a:buClr>
                <a:srgbClr val="C00000"/>
              </a:buClr>
            </a:pPr>
            <a:r>
              <a:rPr lang="fr-FR" sz="1600" b="1" dirty="0">
                <a:latin typeface="Be Vietnam Pro" pitchFamily="2" charset="0"/>
              </a:rPr>
              <a:t>2. L’annulation partielle du décret sur l’indemnisation et le report des congés non pris</a:t>
            </a:r>
          </a:p>
          <a:p>
            <a:pPr algn="just">
              <a:spcAft>
                <a:spcPts val="600"/>
              </a:spcAft>
            </a:pPr>
            <a:endParaRPr lang="fr-FR" sz="1000" b="1" dirty="0">
              <a:latin typeface="Be Vietnam Pro" pitchFamily="2" charset="0"/>
            </a:endParaRPr>
          </a:p>
          <a:p>
            <a:pPr algn="just">
              <a:buNone/>
            </a:pPr>
            <a:r>
              <a:rPr lang="fr-FR" sz="1400" i="1" dirty="0">
                <a:latin typeface="Be Vietnam Pro" pitchFamily="2" charset="0"/>
              </a:rPr>
              <a:t>Modalité de report et d’indemnisation des congés annuels : les dispositions annulées par décision du Conseil d’Etat du 16 juin 2026</a:t>
            </a:r>
          </a:p>
          <a:p>
            <a:pPr algn="just">
              <a:buNone/>
            </a:pPr>
            <a:endParaRPr lang="fr-FR" sz="1400" b="1" dirty="0">
              <a:latin typeface="Be Vietnam Pro" pitchFamily="2" charset="0"/>
            </a:endParaRPr>
          </a:p>
          <a:p>
            <a:pPr algn="just">
              <a:buNone/>
            </a:pPr>
            <a:r>
              <a:rPr lang="fr-FR" sz="1400" dirty="0">
                <a:latin typeface="Be Vietnam Pro" pitchFamily="2" charset="0"/>
              </a:rPr>
              <a:t>Par une décision n° 506127 du 16 juin 2026 (publiée au JO le 19 juin 2026), le Conseil d’État avait prononcé l’annulation de l'article 4 du décret n° 2025-564 du 21 juin 2025. </a:t>
            </a:r>
          </a:p>
          <a:p>
            <a:pPr algn="just">
              <a:buNone/>
            </a:pPr>
            <a:endParaRPr lang="fr-FR" sz="1400" dirty="0">
              <a:latin typeface="Be Vietnam Pro" pitchFamily="2" charset="0"/>
            </a:endParaRPr>
          </a:p>
          <a:p>
            <a:pPr algn="just">
              <a:buNone/>
            </a:pPr>
            <a:r>
              <a:rPr lang="fr-FR" sz="1400" dirty="0">
                <a:latin typeface="Be Vietnam Pro" pitchFamily="2" charset="0"/>
              </a:rPr>
              <a:t>Cet article avait introduit les dispositions dérogatoires relatives au report et à l'indemnisation des congés annuels (articles 5-1 et 5-2) au sein du décret n° 85-1250 du 26 novembre 1985 applicable aux agents territoriaux. Le Conseil d’État avait enjoint au Gouvernement de modifier ces dispositions dérogatoires dans un délai de 6 mois. Cela signifiait que dans l’attente, il n’était plus possible de s’appuyer sur le décret n°2025-564 pour reporter ou indemniser les jours de congés annuels non pris. Il convenait alors d’appliquer les anciennes règles. </a:t>
            </a:r>
          </a:p>
          <a:p>
            <a:pPr algn="just">
              <a:buNone/>
            </a:pPr>
            <a:endParaRPr lang="fr-FR" sz="1400" dirty="0">
              <a:latin typeface="Be Vietnam Pro" pitchFamily="2" charset="0"/>
            </a:endParaRPr>
          </a:p>
          <a:p>
            <a:pPr algn="just">
              <a:buNone/>
            </a:pPr>
            <a:r>
              <a:rPr lang="fr-FR" sz="1400" dirty="0">
                <a:latin typeface="Be Vietnam Pro" pitchFamily="2" charset="0"/>
              </a:rPr>
              <a:t>La Haute Juridiction avait relevé deux non-conformités majeures de ces textes avec le droit de l’Union européenne (notamment la directive 2003/88/CE) :</a:t>
            </a:r>
          </a:p>
          <a:p>
            <a:pPr algn="just">
              <a:buNone/>
            </a:pPr>
            <a:endParaRPr lang="fr-FR" sz="1400" dirty="0">
              <a:latin typeface="Be Vietnam Pro" pitchFamily="2" charset="0"/>
            </a:endParaRPr>
          </a:p>
          <a:p>
            <a:pPr marL="342900" lvl="0" indent="-342900" algn="just">
              <a:buFont typeface="Arial" panose="020B0604020202020204" pitchFamily="34" charset="0"/>
              <a:buChar char="•"/>
            </a:pPr>
            <a:r>
              <a:rPr lang="fr-FR" sz="1400" dirty="0">
                <a:latin typeface="Be Vietnam Pro" pitchFamily="2" charset="0"/>
              </a:rPr>
              <a:t>Le décret ne conditionnait pas la perte des droits à congés non pris à une information préalable, claire et individuelle de l'agent par l'employeur (portant sur le nombre de jours disponibles et la date limite pour les poser).</a:t>
            </a:r>
          </a:p>
          <a:p>
            <a:pPr marL="342900" lvl="0" indent="-342900" algn="just">
              <a:buFont typeface="Arial" panose="020B0604020202020204" pitchFamily="34" charset="0"/>
              <a:buChar char="•"/>
            </a:pPr>
            <a:r>
              <a:rPr lang="fr-FR" sz="1400" dirty="0">
                <a:latin typeface="Be Vietnam Pro" pitchFamily="2" charset="0"/>
              </a:rPr>
              <a:t>Le texte n’ouvrait aucun droit au report pour les agents ayant été empêchés de poser leurs 4 premières semaines de congés en raison de contraintes liées à l’intérêt ou aux nécessités du service.</a:t>
            </a:r>
          </a:p>
          <a:p>
            <a:pPr algn="just">
              <a:buNone/>
            </a:pPr>
            <a:endParaRPr lang="fr-FR" sz="1400" dirty="0">
              <a:latin typeface="Be Vietnam Pro" pitchFamily="2" charset="0"/>
            </a:endParaRPr>
          </a:p>
          <a:p>
            <a:pPr algn="just">
              <a:spcAft>
                <a:spcPts val="1200"/>
              </a:spcAft>
            </a:pPr>
            <a:endParaRPr lang="fr-FR" sz="1400" b="1" dirty="0">
              <a:latin typeface="Be Vietnam Pro" pitchFamily="2" charset="0"/>
            </a:endParaRPr>
          </a:p>
        </p:txBody>
      </p:sp>
      <p:pic>
        <p:nvPicPr>
          <p:cNvPr id="3" name="Image 2">
            <a:extLst>
              <a:ext uri="{FF2B5EF4-FFF2-40B4-BE49-F238E27FC236}">
                <a16:creationId xmlns:a16="http://schemas.microsoft.com/office/drawing/2014/main" id="{B6D4A082-8DE2-EFBA-726B-B184FB82DA98}"/>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1274192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080E6-C0FE-6F1D-4BCB-400C1011F50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8B6E178-5C17-397A-C3CD-AD42DBACB1E8}"/>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421B8DEB-E12B-2B90-1212-D3C6862DB216}"/>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FD464418-E4A2-C8D0-C2BD-21615656AADB}"/>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D58A616F-FD15-B093-3ADB-3CB2945DBC15}"/>
              </a:ext>
            </a:extLst>
          </p:cNvPr>
          <p:cNvSpPr txBox="1"/>
          <p:nvPr/>
        </p:nvSpPr>
        <p:spPr>
          <a:xfrm>
            <a:off x="1014213" y="745993"/>
            <a:ext cx="9854313" cy="4924425"/>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Congés annuels non pris: parution du principe et des modalités du droit à l'information des agents</a:t>
            </a:r>
          </a:p>
          <a:p>
            <a:endParaRPr lang="fr-FR" sz="1400" dirty="0">
              <a:latin typeface="Be Vietnam Pro" pitchFamily="2" charset="0"/>
            </a:endParaRPr>
          </a:p>
          <a:p>
            <a:pPr algn="just">
              <a:spcAft>
                <a:spcPts val="1200"/>
              </a:spcAft>
            </a:pPr>
            <a:r>
              <a:rPr lang="fr-FR" sz="1400" dirty="0">
                <a:latin typeface="Be Vietnam Pro" pitchFamily="2" charset="0"/>
              </a:rPr>
              <a:t>Le décret n° 2026-768 du 11 août 2026, publié au Journal officiel de la République française du 12 août 2026, détermine les conditions dans lesquelles l’administration est tenue d’informer l’agent public bénéficiaire d’un report de jours de congé annuel non pris. Le décret n° 2025-564 du 21 juin 2025 est de nouveau applicable.</a:t>
            </a:r>
          </a:p>
          <a:p>
            <a:pPr algn="just">
              <a:spcAft>
                <a:spcPts val="1200"/>
              </a:spcAft>
            </a:pPr>
            <a:r>
              <a:rPr lang="fr-FR" sz="1400" dirty="0">
                <a:latin typeface="Be Vietnam Pro" pitchFamily="2" charset="0"/>
              </a:rPr>
              <a:t>Il entre en vigueur le lendemain de sa publication, soit le 13 août 2026. Son champ d’application couvre les fonctionnaires et agents contractuels relevant des trois versants de la fonction publique, ainsi que les magistrats de l’ordre judiciaire.</a:t>
            </a:r>
          </a:p>
          <a:p>
            <a:pPr algn="just">
              <a:spcAft>
                <a:spcPts val="1200"/>
              </a:spcAft>
            </a:pPr>
            <a:r>
              <a:rPr lang="fr-FR" sz="1400" dirty="0">
                <a:latin typeface="Be Vietnam Pro" pitchFamily="2" charset="0"/>
              </a:rPr>
              <a:t>Le décret modifie, à cette fin, plusieurs textes réglementaires relatifs aux congés annuels :</a:t>
            </a:r>
          </a:p>
          <a:p>
            <a:pPr marL="285750" indent="-285750" algn="just">
              <a:spcAft>
                <a:spcPts val="1200"/>
              </a:spcAft>
              <a:buFont typeface="Arial" panose="020B0604020202020204" pitchFamily="34" charset="0"/>
              <a:buChar char="•"/>
            </a:pPr>
            <a:r>
              <a:rPr lang="fr-FR" sz="1400" dirty="0">
                <a:latin typeface="Be Vietnam Pro" pitchFamily="2" charset="0"/>
              </a:rPr>
              <a:t>le décret n° 84-972 du 26 octobre 1984 applicable aux fonctionnaires de l’État ;</a:t>
            </a:r>
          </a:p>
          <a:p>
            <a:pPr marL="285750" indent="-285750" algn="just">
              <a:spcAft>
                <a:spcPts val="1200"/>
              </a:spcAft>
              <a:buFont typeface="Arial" panose="020B0604020202020204" pitchFamily="34" charset="0"/>
              <a:buChar char="•"/>
            </a:pPr>
            <a:r>
              <a:rPr lang="fr-FR" sz="1400" dirty="0">
                <a:latin typeface="Be Vietnam Pro" pitchFamily="2" charset="0"/>
              </a:rPr>
              <a:t>le décret n° 85-1250 du 26 novembre 1985 applicable aux fonctionnaires territoriaux ;</a:t>
            </a:r>
          </a:p>
          <a:p>
            <a:pPr marL="285750" indent="-285750" algn="just">
              <a:spcAft>
                <a:spcPts val="1200"/>
              </a:spcAft>
              <a:buFont typeface="Arial" panose="020B0604020202020204" pitchFamily="34" charset="0"/>
              <a:buChar char="•"/>
            </a:pPr>
            <a:r>
              <a:rPr lang="fr-FR" sz="1400" dirty="0">
                <a:latin typeface="Be Vietnam Pro" pitchFamily="2" charset="0"/>
              </a:rPr>
              <a:t>le décret n° 2002-8 du 4 janvier 2002 applicable aux agents relevant de la fonction publique hospitalière ;</a:t>
            </a:r>
          </a:p>
          <a:p>
            <a:pPr marL="285750" indent="-285750" algn="just">
              <a:spcAft>
                <a:spcPts val="1200"/>
              </a:spcAft>
              <a:buFont typeface="Arial" panose="020B0604020202020204" pitchFamily="34" charset="0"/>
              <a:buChar char="•"/>
            </a:pPr>
            <a:r>
              <a:rPr lang="fr-FR" sz="1400" dirty="0">
                <a:latin typeface="Be Vietnam Pro" pitchFamily="2" charset="0"/>
              </a:rPr>
              <a:t>le décret n° 2002-1200 du 26 septembre 2002 concernant certains personnels de l’État et de ses établissements publics administratifs en service à l’étranger. </a:t>
            </a:r>
          </a:p>
          <a:p>
            <a:pPr marL="285750" indent="-285750" algn="just">
              <a:spcAft>
                <a:spcPts val="1200"/>
              </a:spcAft>
              <a:buFont typeface="Arial" panose="020B0604020202020204" pitchFamily="34" charset="0"/>
              <a:buChar char="•"/>
            </a:pPr>
            <a:endParaRPr lang="fr-FR" sz="1400" b="1" dirty="0">
              <a:latin typeface="Be Vietnam Pro" pitchFamily="2" charset="0"/>
            </a:endParaRPr>
          </a:p>
        </p:txBody>
      </p:sp>
      <p:pic>
        <p:nvPicPr>
          <p:cNvPr id="3" name="Image 2">
            <a:extLst>
              <a:ext uri="{FF2B5EF4-FFF2-40B4-BE49-F238E27FC236}">
                <a16:creationId xmlns:a16="http://schemas.microsoft.com/office/drawing/2014/main" id="{1AED4634-4E50-F9C4-2443-710121D68762}"/>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1997160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B0E95-7190-A4C9-94A3-02E4F424AACC}"/>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C34B16AD-6A4B-4506-1D45-CA60F317B100}"/>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9F5CE6B8-5B46-C5F0-A5D7-8446A1E3EF83}"/>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B5F55F67-A9B8-C770-18BB-24A13DA14AAD}"/>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A4D37848-FEC7-E7EE-90A3-01363BD3F3D7}"/>
              </a:ext>
            </a:extLst>
          </p:cNvPr>
          <p:cNvSpPr txBox="1"/>
          <p:nvPr/>
        </p:nvSpPr>
        <p:spPr>
          <a:xfrm>
            <a:off x="1014213" y="745993"/>
            <a:ext cx="9854313" cy="5355312"/>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Congés annuels non pris: parution du principe et des modalités du droit à l'information des agents</a:t>
            </a:r>
          </a:p>
          <a:p>
            <a:endParaRPr lang="fr-FR" sz="1400" dirty="0">
              <a:latin typeface="Be Vietnam Pro" pitchFamily="2" charset="0"/>
            </a:endParaRPr>
          </a:p>
          <a:p>
            <a:pPr algn="just">
              <a:spcAft>
                <a:spcPts val="1200"/>
              </a:spcAft>
            </a:pPr>
            <a:r>
              <a:rPr lang="fr-FR" sz="1400" dirty="0">
                <a:latin typeface="Be Vietnam Pro" pitchFamily="2" charset="0"/>
              </a:rPr>
              <a:t>L’objet du texte n’est donc pas seulement d’organiser matériellement le report de congés. Il tend également à assurer l’effectivité du droit au congé annuel payé en imposant à l’administration de porter à la connaissance de l’agent les éléments nécessaires à l’exercice de ce droit.</a:t>
            </a:r>
          </a:p>
          <a:p>
            <a:pPr algn="just">
              <a:spcAft>
                <a:spcPts val="1200"/>
              </a:spcAft>
            </a:pPr>
            <a:r>
              <a:rPr lang="fr-FR" sz="1400" dirty="0">
                <a:latin typeface="Be Vietnam Pro" pitchFamily="2" charset="0"/>
              </a:rPr>
              <a:t>Lorsqu’un agent n’a pas pu prendre ses congés annuels en raison d’un congé pour raison de santé, d’un congé lié à ses responsabilités parentales ou familiales, ou pour des motifs tirés de l’intérêt du service, l’administration doit l’informer individuellement :</a:t>
            </a:r>
          </a:p>
          <a:p>
            <a:pPr marL="285750" indent="-285750" algn="just">
              <a:spcAft>
                <a:spcPts val="1200"/>
              </a:spcAft>
              <a:buFont typeface="Arial" panose="020B0604020202020204" pitchFamily="34" charset="0"/>
              <a:buChar char="•"/>
            </a:pPr>
            <a:r>
              <a:rPr lang="fr-FR" sz="1400" dirty="0">
                <a:latin typeface="Be Vietnam Pro" pitchFamily="2" charset="0"/>
              </a:rPr>
              <a:t>du nombre de jours de congé annuel reportés ;</a:t>
            </a:r>
          </a:p>
          <a:p>
            <a:pPr marL="285750" indent="-285750" algn="just">
              <a:spcAft>
                <a:spcPts val="1200"/>
              </a:spcAft>
              <a:buFont typeface="Arial" panose="020B0604020202020204" pitchFamily="34" charset="0"/>
              <a:buChar char="•"/>
            </a:pPr>
            <a:r>
              <a:rPr lang="fr-FR" sz="1400" dirty="0">
                <a:latin typeface="Be Vietnam Pro" pitchFamily="2" charset="0"/>
              </a:rPr>
              <a:t>de la date limite à laquelle ces jours peuvent être utilisés.</a:t>
            </a:r>
          </a:p>
          <a:p>
            <a:pPr algn="just">
              <a:spcAft>
                <a:spcPts val="1200"/>
              </a:spcAft>
            </a:pPr>
            <a:r>
              <a:rPr lang="fr-FR" sz="1400" dirty="0">
                <a:latin typeface="Be Vietnam Pro" pitchFamily="2" charset="0"/>
              </a:rPr>
              <a:t>Cette information doit être transmise par un moyen permettant d’établir avec certitude sa date de réception. Elle doit intervenir :</a:t>
            </a:r>
          </a:p>
          <a:p>
            <a:pPr marL="285750" indent="-285750" algn="just">
              <a:spcAft>
                <a:spcPts val="1200"/>
              </a:spcAft>
              <a:buFont typeface="Arial" panose="020B0604020202020204" pitchFamily="34" charset="0"/>
              <a:buChar char="•"/>
            </a:pPr>
            <a:r>
              <a:rPr lang="fr-FR" sz="1400" dirty="0">
                <a:latin typeface="Be Vietnam Pro" pitchFamily="2" charset="0"/>
              </a:rPr>
              <a:t>dans le mois suivant la reprise des fonctions après un congé pour raison de santé ou lié aux responsabilités parentales ou familiales ;</a:t>
            </a:r>
          </a:p>
          <a:p>
            <a:pPr marL="285750" indent="-285750" algn="just">
              <a:spcAft>
                <a:spcPts val="1200"/>
              </a:spcAft>
              <a:buFont typeface="Arial" panose="020B0604020202020204" pitchFamily="34" charset="0"/>
              <a:buChar char="•"/>
            </a:pPr>
            <a:r>
              <a:rPr lang="fr-FR" sz="1400" dirty="0">
                <a:latin typeface="Be Vietnam Pro" pitchFamily="2" charset="0"/>
              </a:rPr>
              <a:t>avant le 31 janvier de l’année suivante lorsque les congés n’ont pas pu être pris pour des raisons tirées de l’intérêt du service.</a:t>
            </a:r>
          </a:p>
          <a:p>
            <a:pPr algn="just">
              <a:spcAft>
                <a:spcPts val="1200"/>
              </a:spcAft>
            </a:pPr>
            <a:endParaRPr lang="fr-FR" sz="1400" b="1" dirty="0">
              <a:latin typeface="Be Vietnam Pro" pitchFamily="2" charset="0"/>
            </a:endParaRPr>
          </a:p>
        </p:txBody>
      </p:sp>
      <p:pic>
        <p:nvPicPr>
          <p:cNvPr id="3" name="Image 2">
            <a:extLst>
              <a:ext uri="{FF2B5EF4-FFF2-40B4-BE49-F238E27FC236}">
                <a16:creationId xmlns:a16="http://schemas.microsoft.com/office/drawing/2014/main" id="{3E50EA42-1140-9C23-15DA-E1FDD42C1856}"/>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221580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AEC75-8AEE-0D45-BCBB-FA5CC9D34F7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676BAAB-B3F8-B21F-CEA4-44AAC1B20DF2}"/>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A1B4132B-37B9-9499-B62D-6B700E5D334C}"/>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292D1528-5883-E128-B18F-2B56A849DBB5}"/>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F184D4C-18A1-E8AE-3E1D-614EA216A9F4}"/>
              </a:ext>
            </a:extLst>
          </p:cNvPr>
          <p:cNvSpPr txBox="1"/>
          <p:nvPr/>
        </p:nvSpPr>
        <p:spPr>
          <a:xfrm>
            <a:off x="1014213" y="745993"/>
            <a:ext cx="9854313" cy="4093428"/>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Congés annuels non pris: parution du principe et des modalités du droit à l'information des agents</a:t>
            </a:r>
          </a:p>
          <a:p>
            <a:endParaRPr lang="fr-FR" sz="1400" dirty="0">
              <a:latin typeface="Be Vietnam Pro" pitchFamily="2" charset="0"/>
            </a:endParaRPr>
          </a:p>
          <a:p>
            <a:pPr algn="just">
              <a:spcAft>
                <a:spcPts val="1200"/>
              </a:spcAft>
            </a:pPr>
            <a:r>
              <a:rPr lang="fr-FR" sz="1400" dirty="0">
                <a:latin typeface="Be Vietnam Pro" pitchFamily="2" charset="0"/>
              </a:rPr>
              <a:t>En principe, la période de report commence à courir à compter de la réception de cette information par l’agent. Un régime particulier est toutefois prévu lorsque l’absence pour raison de santé ou pour responsabilités parentales ou familiales dure depuis au moins un an. Dans ce cas, la période de report débute au plus tard à la fin de l’année au titre de laquelle les congés sont dus. Lors de la reprise, si cette période n’est pas expirée, elle est suspendue jusqu’à ce que l’agent reçoive les informations obligatoires.</a:t>
            </a:r>
          </a:p>
          <a:p>
            <a:pPr algn="just">
              <a:spcAft>
                <a:spcPts val="1200"/>
              </a:spcAft>
            </a:pPr>
            <a:r>
              <a:rPr lang="fr-FR" sz="1400" dirty="0">
                <a:latin typeface="Be Vietnam Pro" pitchFamily="2" charset="0"/>
              </a:rPr>
              <a:t>Enfin, lorsque des congés annuels non utilisés ou reportés ouvrent droit à indemnisation, l’administration doit informer l’agent du nombre de jours concernés. Cette disposition ne consacre toutefois pas un droit général à l’indemnisation de tout congé non pris.</a:t>
            </a:r>
          </a:p>
          <a:p>
            <a:pPr algn="just">
              <a:spcAft>
                <a:spcPts val="1200"/>
              </a:spcAft>
            </a:pPr>
            <a:r>
              <a:rPr lang="fr-FR" sz="1400" dirty="0">
                <a:latin typeface="Be Vietnam Pro" pitchFamily="2" charset="0"/>
              </a:rPr>
              <a:t>En résumé, le décret institue une obligation d’information individualisée, précise et traçable à la charge de l’employeur public. Il vise à garantir l’exercice effectif du droit au congé annuel et à prévenir la perte de jours reportés faute d’information suffisante de l’agent.</a:t>
            </a:r>
          </a:p>
          <a:p>
            <a:pPr algn="just">
              <a:spcAft>
                <a:spcPts val="1200"/>
              </a:spcAft>
            </a:pPr>
            <a:endParaRPr lang="fr-FR" sz="1400" b="1" dirty="0">
              <a:latin typeface="Be Vietnam Pro" pitchFamily="2" charset="0"/>
            </a:endParaRPr>
          </a:p>
        </p:txBody>
      </p:sp>
      <p:pic>
        <p:nvPicPr>
          <p:cNvPr id="3" name="Image 2">
            <a:extLst>
              <a:ext uri="{FF2B5EF4-FFF2-40B4-BE49-F238E27FC236}">
                <a16:creationId xmlns:a16="http://schemas.microsoft.com/office/drawing/2014/main" id="{6F324363-8AB5-56B1-DAEF-D3EC460AE432}"/>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3666498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57F80-7857-8C96-A6D8-7D27159AE258}"/>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FFBC7C2C-AFE3-8F31-EBA7-CA4E23C13B83}"/>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E1C89868-09F9-C372-202E-E2B0B60A5B45}"/>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F393F6C9-335D-9AA8-F286-30EA8983E9EC}"/>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C1CD8676-F295-C539-D137-07687C612769}"/>
              </a:ext>
            </a:extLst>
          </p:cNvPr>
          <p:cNvSpPr txBox="1"/>
          <p:nvPr/>
        </p:nvSpPr>
        <p:spPr>
          <a:xfrm>
            <a:off x="1014213" y="745993"/>
            <a:ext cx="9854313" cy="2954655"/>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Congés annuels non pris: parution du principe et des modalités du droit à l'information des agents</a:t>
            </a:r>
          </a:p>
          <a:p>
            <a:endParaRPr lang="fr-FR" sz="1400" dirty="0">
              <a:latin typeface="Be Vietnam Pro" pitchFamily="2" charset="0"/>
            </a:endParaRPr>
          </a:p>
          <a:p>
            <a:pPr algn="just">
              <a:spcAft>
                <a:spcPts val="1200"/>
              </a:spcAft>
            </a:pPr>
            <a:r>
              <a:rPr lang="fr-FR" sz="1400" dirty="0">
                <a:latin typeface="Be Vietnam Pro" pitchFamily="2" charset="0"/>
              </a:rPr>
              <a:t>En pratique, </a:t>
            </a:r>
            <a:r>
              <a:rPr lang="fr-FR" sz="1400" u="sng" dirty="0">
                <a:latin typeface="Be Vietnam Pro" pitchFamily="2" charset="0"/>
              </a:rPr>
              <a:t>si l’agent est bien informé de ses droits</a:t>
            </a:r>
            <a:r>
              <a:rPr lang="fr-FR" sz="1400" dirty="0">
                <a:latin typeface="Be Vietnam Pro" pitchFamily="2" charset="0"/>
              </a:rPr>
              <a:t>, la règle de calcul précisée par le décret du 21 juin 2025 est donc applicable :</a:t>
            </a:r>
          </a:p>
          <a:p>
            <a:pPr algn="just">
              <a:spcAft>
                <a:spcPts val="1200"/>
              </a:spcAft>
            </a:pPr>
            <a:endParaRPr lang="fr-FR" sz="1400" dirty="0">
              <a:latin typeface="Be Vietnam Pro" pitchFamily="2" charset="0"/>
            </a:endParaRPr>
          </a:p>
          <a:p>
            <a:pPr algn="just">
              <a:spcAft>
                <a:spcPts val="1200"/>
              </a:spcAft>
            </a:pPr>
            <a:endParaRPr lang="fr-FR" sz="1400" dirty="0">
              <a:latin typeface="Be Vietnam Pro" pitchFamily="2" charset="0"/>
            </a:endParaRPr>
          </a:p>
          <a:p>
            <a:pPr algn="ctr">
              <a:spcAft>
                <a:spcPts val="1200"/>
              </a:spcAft>
            </a:pPr>
            <a:endParaRPr lang="fr-FR" sz="1400" dirty="0">
              <a:latin typeface="Be Vietnam Pro" pitchFamily="2" charset="0"/>
            </a:endParaRPr>
          </a:p>
          <a:p>
            <a:pPr algn="just">
              <a:spcAft>
                <a:spcPts val="1200"/>
              </a:spcAft>
            </a:pPr>
            <a:endParaRPr lang="fr-FR" sz="1400" b="1" dirty="0">
              <a:latin typeface="Be Vietnam Pro" pitchFamily="2" charset="0"/>
            </a:endParaRPr>
          </a:p>
        </p:txBody>
      </p:sp>
      <p:pic>
        <p:nvPicPr>
          <p:cNvPr id="3" name="Image 2">
            <a:extLst>
              <a:ext uri="{FF2B5EF4-FFF2-40B4-BE49-F238E27FC236}">
                <a16:creationId xmlns:a16="http://schemas.microsoft.com/office/drawing/2014/main" id="{81C0632F-74C1-46A0-0919-63930A75BDEC}"/>
              </a:ext>
            </a:extLst>
          </p:cNvPr>
          <p:cNvPicPr>
            <a:picLocks noChangeAspect="1"/>
          </p:cNvPicPr>
          <p:nvPr/>
        </p:nvPicPr>
        <p:blipFill>
          <a:blip r:embed="rId3"/>
          <a:stretch>
            <a:fillRect/>
          </a:stretch>
        </p:blipFill>
        <p:spPr>
          <a:xfrm>
            <a:off x="11026134" y="0"/>
            <a:ext cx="1158588" cy="1158588"/>
          </a:xfrm>
          <a:prstGeom prst="rect">
            <a:avLst/>
          </a:prstGeom>
        </p:spPr>
      </p:pic>
      <p:graphicFrame>
        <p:nvGraphicFramePr>
          <p:cNvPr id="8" name="Tableau 7">
            <a:extLst>
              <a:ext uri="{FF2B5EF4-FFF2-40B4-BE49-F238E27FC236}">
                <a16:creationId xmlns:a16="http://schemas.microsoft.com/office/drawing/2014/main" id="{D799E3FC-9ADD-260A-9778-C79ECD49277C}"/>
              </a:ext>
            </a:extLst>
          </p:cNvPr>
          <p:cNvGraphicFramePr>
            <a:graphicFrameLocks noGrp="1"/>
          </p:cNvGraphicFramePr>
          <p:nvPr>
            <p:extLst>
              <p:ext uri="{D42A27DB-BD31-4B8C-83A1-F6EECF244321}">
                <p14:modId xmlns:p14="http://schemas.microsoft.com/office/powerpoint/2010/main" val="836424562"/>
              </p:ext>
            </p:extLst>
          </p:nvPr>
        </p:nvGraphicFramePr>
        <p:xfrm>
          <a:off x="1877369" y="2921185"/>
          <a:ext cx="8128000" cy="7416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654106467"/>
                    </a:ext>
                  </a:extLst>
                </a:gridCol>
                <a:gridCol w="4064000">
                  <a:extLst>
                    <a:ext uri="{9D8B030D-6E8A-4147-A177-3AD203B41FA5}">
                      <a16:colId xmlns:a16="http://schemas.microsoft.com/office/drawing/2014/main" val="4202517514"/>
                    </a:ext>
                  </a:extLst>
                </a:gridCol>
              </a:tblGrid>
              <a:tr h="370840">
                <a:tc rowSpan="2">
                  <a:txBody>
                    <a:bodyPr/>
                    <a:lstStyle/>
                    <a:p>
                      <a:pPr algn="ctr"/>
                      <a:r>
                        <a:rPr lang="fr-FR" sz="1400" b="0" dirty="0">
                          <a:solidFill>
                            <a:sysClr val="windowText" lastClr="000000"/>
                          </a:solidFill>
                          <a:latin typeface="Be Vietnam Pro" pitchFamily="2" charset="0"/>
                        </a:rPr>
                        <a:t>Indemnisation d’un jour de congé non pris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0" dirty="0">
                          <a:solidFill>
                            <a:sysClr val="windowText" lastClr="000000"/>
                          </a:solidFill>
                          <a:latin typeface="Be Vietnam Pro" pitchFamily="2" charset="0"/>
                        </a:rPr>
                        <a:t>rémunération brute mensuelle x 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6549822"/>
                  </a:ext>
                </a:extLst>
              </a:tr>
              <a:tr h="370840">
                <a:tc vMerge="1">
                  <a:txBody>
                    <a:bodyPr/>
                    <a:lstStyle/>
                    <a:p>
                      <a:pPr algn="ctr"/>
                      <a:endParaRPr lang="fr-FR" sz="1400" b="0" dirty="0">
                        <a:solidFill>
                          <a:sysClr val="windowText" lastClr="000000"/>
                        </a:solidFill>
                        <a:latin typeface="Be Vietnam Pro"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b="0" dirty="0">
                          <a:solidFill>
                            <a:sysClr val="windowText" lastClr="000000"/>
                          </a:solidFill>
                          <a:latin typeface="Be Vietnam Pro" pitchFamily="2" charset="0"/>
                        </a:rPr>
                        <a:t>250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662447"/>
                  </a:ext>
                </a:extLst>
              </a:tr>
            </a:tbl>
          </a:graphicData>
        </a:graphic>
      </p:graphicFrame>
    </p:spTree>
    <p:extLst>
      <p:ext uri="{BB962C8B-B14F-4D97-AF65-F5344CB8AC3E}">
        <p14:creationId xmlns:p14="http://schemas.microsoft.com/office/powerpoint/2010/main" val="26101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35869-40C4-11B5-B0D4-32EB8C5720B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ED3B7D80-9652-C5E6-6E81-914EE1044C2E}"/>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B06FCAF8-EEE0-EF4D-CDB5-82C4F841EB41}"/>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E91E6E7-8B36-016D-BC3A-AE67081B37B1}"/>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432B4BC-023C-4176-6416-E4D26AB81B5E}"/>
              </a:ext>
            </a:extLst>
          </p:cNvPr>
          <p:cNvSpPr txBox="1"/>
          <p:nvPr/>
        </p:nvSpPr>
        <p:spPr>
          <a:xfrm>
            <a:off x="1014213" y="745993"/>
            <a:ext cx="9854313" cy="6032421"/>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3. La rupture conventionnelle </a:t>
            </a:r>
          </a:p>
          <a:p>
            <a:endParaRPr lang="fr-FR" sz="1400" dirty="0">
              <a:latin typeface="Be Vietnam Pro" pitchFamily="2" charset="0"/>
            </a:endParaRPr>
          </a:p>
          <a:p>
            <a:pPr algn="just">
              <a:spcAft>
                <a:spcPts val="1200"/>
              </a:spcAft>
            </a:pPr>
            <a:r>
              <a:rPr lang="fr-FR" sz="1400" dirty="0">
                <a:latin typeface="Be Vietnam Pro" pitchFamily="2" charset="0"/>
              </a:rPr>
              <a:t>Trois textes publiés le 6 août 2026 modernisent et pérennisent le dispositif de rupture conventionnelle dans la fonction publique. Ils renforcent la sécurité juridique de la procédure, améliorent l'information des agents et ajustent les règles d'indemnisation.</a:t>
            </a:r>
            <a:endParaRPr lang="fr-FR" sz="1400" b="1" dirty="0">
              <a:latin typeface="Be Vietnam Pro" pitchFamily="2" charset="0"/>
            </a:endParaRPr>
          </a:p>
          <a:p>
            <a:pPr algn="just">
              <a:spcAft>
                <a:spcPts val="1200"/>
              </a:spcAft>
            </a:pPr>
            <a:r>
              <a:rPr lang="fr-FR" sz="1400" u="sng" dirty="0">
                <a:latin typeface="Be Vietnam Pro" pitchFamily="2" charset="0"/>
              </a:rPr>
              <a:t>Arrêté du 6 aout 2026 </a:t>
            </a:r>
          </a:p>
          <a:p>
            <a:pPr algn="just">
              <a:spcAft>
                <a:spcPts val="1200"/>
              </a:spcAft>
            </a:pPr>
            <a:r>
              <a:rPr lang="fr-FR" sz="1400" dirty="0">
                <a:latin typeface="Be Vietnam Pro" pitchFamily="2" charset="0"/>
              </a:rPr>
              <a:t>L’arrêté du 6 août 2026 ne modifie pas les règles de fond de la rupture conventionnelle dans la fonction publique. Il a pour objectif principal de mettre à jour les modèles de convention utilisés par les administrations, en remplacement de ceux prévus par l’arrêté du 6 février 2020, pour les fonctionnaires et les agents contractuels des trois fonctions publiques.</a:t>
            </a:r>
          </a:p>
          <a:p>
            <a:pPr marL="342900" indent="-342900" algn="just">
              <a:spcAft>
                <a:spcPts val="1200"/>
              </a:spcAft>
              <a:buAutoNum type="arabicPeriod"/>
            </a:pPr>
            <a:r>
              <a:rPr lang="fr-FR" sz="1400" dirty="0">
                <a:latin typeface="Be Vietnam Pro" pitchFamily="2" charset="0"/>
              </a:rPr>
              <a:t>Les nouveaux modèles imposent une formalisation plus détaillée de la procédure : identification des parties, situation de l’agent, date de la demande de rupture, étapes des négociations et entretiens préalables. Cette traçabilité vise à limiter les risques de contentieux et à démontrer que le consentement de l’agent a été librement exprimé.</a:t>
            </a:r>
          </a:p>
          <a:p>
            <a:pPr marL="342900" indent="-342900" algn="just">
              <a:spcAft>
                <a:spcPts val="1200"/>
              </a:spcAft>
              <a:buAutoNum type="arabicPeriod"/>
            </a:pPr>
            <a:r>
              <a:rPr lang="fr-FR" sz="1400" dirty="0">
                <a:latin typeface="Be Vietnam Pro" pitchFamily="2" charset="0"/>
              </a:rPr>
              <a:t>Le modèle rappelle expressément que l’agent peut être assisté lors des entretiens par un conseiller désigné par une organisation syndicale. Cette garantie renforce l’équilibre entre l’administration et l’agent et contribue à assurer un consentement éclairé.</a:t>
            </a:r>
          </a:p>
          <a:p>
            <a:pPr marL="342900" indent="-342900" algn="just">
              <a:spcAft>
                <a:spcPts val="1200"/>
              </a:spcAft>
              <a:buAutoNum type="arabicPeriod"/>
            </a:pPr>
            <a:r>
              <a:rPr lang="fr-FR" sz="1400" dirty="0">
                <a:latin typeface="Be Vietnam Pro" pitchFamily="2" charset="0"/>
              </a:rPr>
              <a:t>La convention doit désormais mentionner plusieurs éléments financiers : rémunération brute annuelle de référence, durée de cotisation à l’assurance vieillesse et montant de l’indemnité spécifique de rupture conventionnelle. Cette formalisation garantit le respect des plafonds et planchers réglementaires et sécurise le calcul de l’indemnisation.</a:t>
            </a:r>
          </a:p>
          <a:p>
            <a:pPr algn="just">
              <a:spcAft>
                <a:spcPts val="1200"/>
              </a:spcAft>
            </a:pPr>
            <a:endParaRPr lang="fr-FR" sz="1400" dirty="0">
              <a:latin typeface="Be Vietnam Pro" pitchFamily="2" charset="0"/>
            </a:endParaRPr>
          </a:p>
        </p:txBody>
      </p:sp>
      <p:pic>
        <p:nvPicPr>
          <p:cNvPr id="3" name="Image 2">
            <a:extLst>
              <a:ext uri="{FF2B5EF4-FFF2-40B4-BE49-F238E27FC236}">
                <a16:creationId xmlns:a16="http://schemas.microsoft.com/office/drawing/2014/main" id="{EA4E013D-028F-FC71-1EF3-2F70E83B34AD}"/>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3742177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BDA6E-CD38-EE66-490F-A9F705E8344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F5007FA-A1C0-5843-2D63-82DCFCC27DA1}"/>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AEE0AE46-AE25-D743-809E-7CC87E9EE5ED}"/>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59D60FE2-EA66-3E54-BAC7-741486B144CC}"/>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BC5B9080-DD96-6FDF-713E-D8AEE9F39693}"/>
              </a:ext>
            </a:extLst>
          </p:cNvPr>
          <p:cNvSpPr txBox="1"/>
          <p:nvPr/>
        </p:nvSpPr>
        <p:spPr>
          <a:xfrm>
            <a:off x="1014213" y="745993"/>
            <a:ext cx="9854313" cy="4247317"/>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La rupture conventionnelle </a:t>
            </a:r>
          </a:p>
          <a:p>
            <a:endParaRPr lang="fr-FR" sz="1400" dirty="0">
              <a:latin typeface="Be Vietnam Pro" pitchFamily="2" charset="0"/>
            </a:endParaRPr>
          </a:p>
          <a:p>
            <a:pPr algn="just">
              <a:spcAft>
                <a:spcPts val="1200"/>
              </a:spcAft>
            </a:pPr>
            <a:r>
              <a:rPr lang="fr-FR" sz="1400" u="sng" dirty="0">
                <a:latin typeface="Be Vietnam Pro" pitchFamily="2" charset="0"/>
              </a:rPr>
              <a:t>Arrêté du 6 aout 2026 </a:t>
            </a:r>
          </a:p>
          <a:p>
            <a:pPr algn="just">
              <a:spcAft>
                <a:spcPts val="1200"/>
              </a:spcAft>
            </a:pPr>
            <a:r>
              <a:rPr lang="fr-FR" sz="1400" dirty="0">
                <a:latin typeface="Be Vietnam Pro" pitchFamily="2" charset="0"/>
              </a:rPr>
              <a:t>4. L’agent doit être informé de manière explicite des effets de la rupture conventionnelle : cessation définitive des fonctions, obligations déontologiques postérieures au départ, éventuel droit à l’allocation chômage et règles de remboursement de l’indemnité en cas de réintégration dans certaines fonctions publiques.</a:t>
            </a:r>
          </a:p>
          <a:p>
            <a:pPr algn="just">
              <a:spcAft>
                <a:spcPts val="1200"/>
              </a:spcAft>
            </a:pPr>
            <a:r>
              <a:rPr lang="fr-FR" sz="1400" dirty="0">
                <a:latin typeface="Be Vietnam Pro" pitchFamily="2" charset="0"/>
              </a:rPr>
              <a:t>5. Le nouveau modèle intègre directement les principaux délais réglementaires :</a:t>
            </a:r>
          </a:p>
          <a:p>
            <a:pPr marL="285750" indent="-285750" algn="just">
              <a:spcAft>
                <a:spcPts val="1200"/>
              </a:spcAft>
              <a:buFont typeface="Arial" panose="020B0604020202020204" pitchFamily="34" charset="0"/>
              <a:buChar char="•"/>
            </a:pPr>
            <a:r>
              <a:rPr lang="fr-FR" sz="1400" dirty="0">
                <a:latin typeface="Be Vietnam Pro" pitchFamily="2" charset="0"/>
              </a:rPr>
              <a:t>entretien préalable entre 10 jours francs et 1 mois après la demande ;signature de la convention au minimum 15 jours francs après le dernier entretien ;</a:t>
            </a:r>
          </a:p>
          <a:p>
            <a:pPr marL="285750" indent="-285750" algn="just">
              <a:spcAft>
                <a:spcPts val="1200"/>
              </a:spcAft>
              <a:buFont typeface="Arial" panose="020B0604020202020204" pitchFamily="34" charset="0"/>
              <a:buChar char="•"/>
            </a:pPr>
            <a:r>
              <a:rPr lang="fr-FR" sz="1400" dirty="0">
                <a:latin typeface="Be Vietnam Pro" pitchFamily="2" charset="0"/>
              </a:rPr>
              <a:t>délai de rétractation de 15 jours francs pour chaque partie ;</a:t>
            </a:r>
          </a:p>
          <a:p>
            <a:pPr marL="285750" indent="-285750" algn="just">
              <a:spcAft>
                <a:spcPts val="1200"/>
              </a:spcAft>
              <a:buFont typeface="Arial" panose="020B0604020202020204" pitchFamily="34" charset="0"/>
              <a:buChar char="•"/>
            </a:pPr>
            <a:r>
              <a:rPr lang="fr-FR" sz="1400" dirty="0">
                <a:latin typeface="Be Vietnam Pro" pitchFamily="2" charset="0"/>
              </a:rPr>
              <a:t>départ effectif uniquement après expiration de ce délai de rétractation.</a:t>
            </a:r>
          </a:p>
          <a:p>
            <a:pPr marL="285750" indent="-285750" algn="just">
              <a:spcAft>
                <a:spcPts val="1200"/>
              </a:spcAft>
              <a:buFont typeface="Arial" panose="020B0604020202020204" pitchFamily="34" charset="0"/>
              <a:buChar char="•"/>
            </a:pPr>
            <a:endParaRPr lang="fr-FR" sz="1400" dirty="0">
              <a:latin typeface="Be Vietnam Pro" pitchFamily="2" charset="0"/>
            </a:endParaRPr>
          </a:p>
          <a:p>
            <a:pPr algn="just">
              <a:spcAft>
                <a:spcPts val="1200"/>
              </a:spcAft>
            </a:pPr>
            <a:endParaRPr lang="fr-FR" sz="1400" dirty="0">
              <a:latin typeface="Be Vietnam Pro" pitchFamily="2" charset="0"/>
            </a:endParaRPr>
          </a:p>
        </p:txBody>
      </p:sp>
      <p:pic>
        <p:nvPicPr>
          <p:cNvPr id="3" name="Image 2">
            <a:extLst>
              <a:ext uri="{FF2B5EF4-FFF2-40B4-BE49-F238E27FC236}">
                <a16:creationId xmlns:a16="http://schemas.microsoft.com/office/drawing/2014/main" id="{621DDA92-2DCB-4800-1FCA-6D1BD50BDF64}"/>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2019232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AE20F-96D7-6AF4-EF89-DFDBDBEB274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1BAE3490-4881-15CF-4A83-4C400893B9C2}"/>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0AA4D62A-3705-8B6C-3FC3-532802D569CE}"/>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1D34AE12-496F-B301-466B-F5AA8DAA33BF}"/>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DE92486A-A207-B6C1-3DD4-19D1CF7B74B5}"/>
              </a:ext>
            </a:extLst>
          </p:cNvPr>
          <p:cNvSpPr txBox="1"/>
          <p:nvPr/>
        </p:nvSpPr>
        <p:spPr>
          <a:xfrm>
            <a:off x="1014213" y="745993"/>
            <a:ext cx="9854313" cy="6124754"/>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La rupture conventionnelle </a:t>
            </a:r>
          </a:p>
          <a:p>
            <a:endParaRPr lang="fr-FR" sz="1400" dirty="0">
              <a:latin typeface="Be Vietnam Pro" pitchFamily="2" charset="0"/>
            </a:endParaRPr>
          </a:p>
          <a:p>
            <a:pPr algn="just">
              <a:spcAft>
                <a:spcPts val="1200"/>
              </a:spcAft>
            </a:pPr>
            <a:r>
              <a:rPr lang="fr-FR" sz="1400" u="sng" dirty="0">
                <a:latin typeface="Be Vietnam Pro" pitchFamily="2" charset="0"/>
              </a:rPr>
              <a:t>Décret n° 2026-745 du 6 août 2026</a:t>
            </a:r>
          </a:p>
          <a:p>
            <a:pPr algn="just">
              <a:spcAft>
                <a:spcPts val="1200"/>
              </a:spcAft>
            </a:pPr>
            <a:r>
              <a:rPr lang="fr-FR" sz="1400" dirty="0">
                <a:latin typeface="Be Vietnam Pro" pitchFamily="2" charset="0"/>
              </a:rPr>
              <a:t>Le décret du 6 août 2026 consolide et modernise le régime de la rupture conventionnelle dans la fonction publique, sans en modifier les principes fondamentaux.</a:t>
            </a:r>
          </a:p>
          <a:p>
            <a:pPr marL="285750" indent="-285750" algn="just">
              <a:spcAft>
                <a:spcPts val="1200"/>
              </a:spcAft>
              <a:buFont typeface="Arial" panose="020B0604020202020204" pitchFamily="34" charset="0"/>
              <a:buChar char="•"/>
            </a:pPr>
            <a:r>
              <a:rPr lang="fr-FR" sz="1400" b="1" dirty="0">
                <a:latin typeface="Be Vietnam Pro" pitchFamily="2" charset="0"/>
              </a:rPr>
              <a:t>Pérennisation de la rupture conventionnelle pour les fonctionnaires : </a:t>
            </a:r>
            <a:r>
              <a:rPr lang="fr-FR" sz="1400" dirty="0">
                <a:latin typeface="Be Vietnam Pro" pitchFamily="2" charset="0"/>
              </a:rPr>
              <a:t>le dispositif, expérimenté depuis 2020, devient définitif et s'inscrit durablement dans le droit de la fonction publique.</a:t>
            </a:r>
          </a:p>
          <a:p>
            <a:pPr marL="285750" indent="-285750" algn="just">
              <a:spcAft>
                <a:spcPts val="1200"/>
              </a:spcAft>
              <a:buFont typeface="Arial" panose="020B0604020202020204" pitchFamily="34" charset="0"/>
              <a:buChar char="•"/>
            </a:pPr>
            <a:r>
              <a:rPr lang="fr-FR" sz="1400" b="1" dirty="0">
                <a:latin typeface="Be Vietnam Pro" pitchFamily="2" charset="0"/>
              </a:rPr>
              <a:t>Harmonisation des règles applicables aux fonctionnaires, agents contractuels des trois fonctions publiques et ouvriers de l'État, autour d'une procédure commune reposant sur : </a:t>
            </a:r>
            <a:r>
              <a:rPr lang="fr-FR" sz="1400" dirty="0">
                <a:latin typeface="Be Vietnam Pro" pitchFamily="2" charset="0"/>
              </a:rPr>
              <a:t>un accord mutuel des parties ; un ou plusieurs entretiens ; une convention écrite ; un délai de rétractation ; une date d'effet différée de la rupture.</a:t>
            </a:r>
          </a:p>
          <a:p>
            <a:pPr marL="285750" indent="-285750" algn="just">
              <a:spcAft>
                <a:spcPts val="1200"/>
              </a:spcAft>
              <a:buFont typeface="Arial" panose="020B0604020202020204" pitchFamily="34" charset="0"/>
              <a:buChar char="•"/>
            </a:pPr>
            <a:r>
              <a:rPr lang="fr-FR" sz="1400" b="1" dirty="0">
                <a:latin typeface="Be Vietnam Pro" pitchFamily="2" charset="0"/>
              </a:rPr>
              <a:t>Renforcement des droits de l'agent : </a:t>
            </a:r>
            <a:r>
              <a:rPr lang="fr-FR" sz="1400" dirty="0">
                <a:latin typeface="Be Vietnam Pro" pitchFamily="2" charset="0"/>
              </a:rPr>
              <a:t>lors des entretiens, l'agent peut désormais être assisté par un représentant d'une organisation syndicale de son choix, sans exigence de représentativité syndicale.</a:t>
            </a:r>
          </a:p>
          <a:p>
            <a:pPr marL="285750" indent="-285750" algn="just">
              <a:spcAft>
                <a:spcPts val="1200"/>
              </a:spcAft>
              <a:buFont typeface="Arial" panose="020B0604020202020204" pitchFamily="34" charset="0"/>
              <a:buChar char="•"/>
            </a:pPr>
            <a:r>
              <a:rPr lang="fr-FR" sz="1400" b="1" dirty="0">
                <a:latin typeface="Be Vietnam Pro" pitchFamily="2" charset="0"/>
              </a:rPr>
              <a:t>Actualisation des références juridiques et déontologiques </a:t>
            </a:r>
            <a:r>
              <a:rPr lang="fr-FR" sz="1400" dirty="0">
                <a:latin typeface="Be Vietnam Pro" pitchFamily="2" charset="0"/>
              </a:rPr>
              <a:t>afin d'assurer la cohérence avec le Code général de la fonction publique.</a:t>
            </a:r>
          </a:p>
          <a:p>
            <a:pPr marL="285750" indent="-285750" algn="just">
              <a:spcAft>
                <a:spcPts val="1200"/>
              </a:spcAft>
              <a:buFont typeface="Arial" panose="020B0604020202020204" pitchFamily="34" charset="0"/>
              <a:buChar char="•"/>
            </a:pPr>
            <a:r>
              <a:rPr lang="fr-FR" sz="1400" b="1" dirty="0">
                <a:latin typeface="Be Vietnam Pro" pitchFamily="2" charset="0"/>
              </a:rPr>
              <a:t>Sécurisation accrue de la procédure </a:t>
            </a:r>
            <a:r>
              <a:rPr lang="fr-FR" sz="1400" dirty="0">
                <a:latin typeface="Be Vietnam Pro" pitchFamily="2" charset="0"/>
              </a:rPr>
              <a:t>grâce à de nouveaux modèles de convention destinés à mieux informer l'agent sur les conséquences de son départ et à limiter les risques de contentieux.</a:t>
            </a:r>
          </a:p>
          <a:p>
            <a:pPr algn="just">
              <a:spcAft>
                <a:spcPts val="1200"/>
              </a:spcAft>
            </a:pPr>
            <a:r>
              <a:rPr lang="fr-FR" sz="1400" dirty="0">
                <a:latin typeface="Be Vietnam Pro" pitchFamily="2" charset="0"/>
              </a:rPr>
              <a:t>Le texte confirme la place de la rupture conventionnelle comme mode de départ durable dans la fonction publique. Il vise à faciliter les mobilités et les départs négociés tout en renforçant les garanties offertes aux agents et la sécurité juridique des administrations.</a:t>
            </a:r>
          </a:p>
          <a:p>
            <a:pPr algn="just">
              <a:spcAft>
                <a:spcPts val="1200"/>
              </a:spcAft>
            </a:pPr>
            <a:endParaRPr lang="fr-FR" sz="1400" dirty="0">
              <a:latin typeface="Be Vietnam Pro" pitchFamily="2" charset="0"/>
            </a:endParaRPr>
          </a:p>
        </p:txBody>
      </p:sp>
      <p:pic>
        <p:nvPicPr>
          <p:cNvPr id="3" name="Image 2">
            <a:extLst>
              <a:ext uri="{FF2B5EF4-FFF2-40B4-BE49-F238E27FC236}">
                <a16:creationId xmlns:a16="http://schemas.microsoft.com/office/drawing/2014/main" id="{BECB5FFC-A865-97CF-A04D-42D9BBEAB816}"/>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2846671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9F5BB-C335-32DD-3177-A26863776023}"/>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D38B6FC-0CFD-0A66-A98A-4386CFB874A0}"/>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4B53CDCA-3F19-4BEE-795F-DECD9283A7C5}"/>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59628BDE-2859-97D6-6732-5A6476C015B5}"/>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3B6B9F29-AD98-16B8-114E-A7042806E88E}"/>
              </a:ext>
            </a:extLst>
          </p:cNvPr>
          <p:cNvSpPr txBox="1"/>
          <p:nvPr/>
        </p:nvSpPr>
        <p:spPr>
          <a:xfrm>
            <a:off x="1014213" y="745993"/>
            <a:ext cx="9854313" cy="5016758"/>
          </a:xfrm>
          <a:prstGeom prst="rect">
            <a:avLst/>
          </a:prstGeom>
          <a:noFill/>
        </p:spPr>
        <p:txBody>
          <a:bodyPr wrap="square" rtlCol="0">
            <a:spAutoFit/>
          </a:bodyPr>
          <a:lstStyle/>
          <a:p>
            <a:r>
              <a:rPr lang="fr-FR" sz="1600" b="1" dirty="0">
                <a:latin typeface="Be Vietnam Pro" pitchFamily="2" charset="0"/>
              </a:rPr>
              <a:t>La rupture conventionnelle </a:t>
            </a:r>
          </a:p>
          <a:p>
            <a:endParaRPr lang="fr-FR" sz="1400" dirty="0">
              <a:latin typeface="Be Vietnam Pro" pitchFamily="2" charset="0"/>
            </a:endParaRPr>
          </a:p>
          <a:p>
            <a:pPr algn="just">
              <a:spcAft>
                <a:spcPts val="1200"/>
              </a:spcAft>
            </a:pPr>
            <a:r>
              <a:rPr lang="fr-FR" sz="1400" u="sng" dirty="0">
                <a:latin typeface="Be Vietnam Pro" pitchFamily="2" charset="0"/>
              </a:rPr>
              <a:t>Décret n° 2026-746 du 6 août 2026 modifiant le décret n° 2019-1596 du 31 décembre 2019 relatif à l'indemnité spécifique de rupture conventionnelle dans la fonction publique</a:t>
            </a:r>
          </a:p>
          <a:p>
            <a:pPr algn="just">
              <a:spcAft>
                <a:spcPts val="1200"/>
              </a:spcAft>
            </a:pPr>
            <a:r>
              <a:rPr lang="fr-FR" sz="1400" dirty="0">
                <a:latin typeface="Be Vietnam Pro" pitchFamily="2" charset="0"/>
              </a:rPr>
              <a:t>L’indemnité spécifique de rupture conventionnelle devient un dispositif permanent, en cohérence avec la pérennisation de la rupture conventionnelle dans la fonction publique. Elle demeure la contrepartie financière du départ volontaire de l’agent et contribue à sécuriser son projet professionnel. </a:t>
            </a:r>
          </a:p>
          <a:p>
            <a:pPr algn="just">
              <a:spcAft>
                <a:spcPts val="1200"/>
              </a:spcAft>
            </a:pPr>
            <a:r>
              <a:rPr lang="fr-FR" sz="1400" dirty="0">
                <a:latin typeface="Be Vietnam Pro" pitchFamily="2" charset="0"/>
              </a:rPr>
              <a:t>Le montant de l’ISRC reste fixé par accord entre l’administration et l’agent, dans le respect de seuils minimaux et maximaux fixés par la réglementation. Le dispositif conserve ainsi un équilibre entre liberté de négociation et protection des intérêts publics.</a:t>
            </a:r>
          </a:p>
          <a:p>
            <a:pPr algn="just">
              <a:spcAft>
                <a:spcPts val="1200"/>
              </a:spcAft>
            </a:pPr>
            <a:r>
              <a:rPr lang="fr-FR" sz="1400" dirty="0">
                <a:latin typeface="Be Vietnam Pro" pitchFamily="2" charset="0"/>
              </a:rPr>
              <a:t>Le décret abaisse les planchers d’indemnisation, désormais fixés à :</a:t>
            </a:r>
          </a:p>
          <a:p>
            <a:pPr marL="285750" indent="-285750" algn="just">
              <a:spcAft>
                <a:spcPts val="1200"/>
              </a:spcAft>
              <a:buFont typeface="Arial" panose="020B0604020202020204" pitchFamily="34" charset="0"/>
              <a:buChar char="•"/>
            </a:pPr>
            <a:r>
              <a:rPr lang="fr-FR" sz="1400" dirty="0">
                <a:latin typeface="Be Vietnam Pro" pitchFamily="2" charset="0"/>
              </a:rPr>
              <a:t>1/6 de mois de rémunération brute par année d’ancienneté pour les 10 premières années ;</a:t>
            </a:r>
          </a:p>
          <a:p>
            <a:pPr marL="285750" indent="-285750" algn="just">
              <a:spcAft>
                <a:spcPts val="1200"/>
              </a:spcAft>
              <a:buFont typeface="Arial" panose="020B0604020202020204" pitchFamily="34" charset="0"/>
              <a:buChar char="•"/>
            </a:pPr>
            <a:r>
              <a:rPr lang="fr-FR" sz="1400" dirty="0">
                <a:latin typeface="Be Vietnam Pro" pitchFamily="2" charset="0"/>
              </a:rPr>
              <a:t>1/5 de mois entre 10 et 15 ans ;</a:t>
            </a:r>
          </a:p>
          <a:p>
            <a:pPr marL="285750" indent="-285750" algn="just">
              <a:spcAft>
                <a:spcPts val="1200"/>
              </a:spcAft>
              <a:buFont typeface="Arial" panose="020B0604020202020204" pitchFamily="34" charset="0"/>
              <a:buChar char="•"/>
            </a:pPr>
            <a:r>
              <a:rPr lang="fr-FR" sz="1400" dirty="0">
                <a:latin typeface="Be Vietnam Pro" pitchFamily="2" charset="0"/>
              </a:rPr>
              <a:t>1/4 de mois entre 15 et 20 ans ;</a:t>
            </a:r>
          </a:p>
          <a:p>
            <a:pPr marL="285750" indent="-285750" algn="just">
              <a:spcAft>
                <a:spcPts val="1200"/>
              </a:spcAft>
              <a:buFont typeface="Arial" panose="020B0604020202020204" pitchFamily="34" charset="0"/>
              <a:buChar char="•"/>
            </a:pPr>
            <a:r>
              <a:rPr lang="fr-FR" sz="1400" dirty="0">
                <a:latin typeface="Be Vietnam Pro" pitchFamily="2" charset="0"/>
              </a:rPr>
              <a:t>1/3 de mois entre 20 et 24 ans.</a:t>
            </a:r>
          </a:p>
          <a:p>
            <a:pPr algn="just">
              <a:spcAft>
                <a:spcPts val="1200"/>
              </a:spcAft>
            </a:pPr>
            <a:r>
              <a:rPr lang="fr-FR" sz="1400" dirty="0">
                <a:latin typeface="Be Vietnam Pro" pitchFamily="2" charset="0"/>
              </a:rPr>
              <a:t>Cette évolution vise à rapprocher les minima réglementaires des pratiques réellement observées et à mieux maîtriser la dépense publique.</a:t>
            </a:r>
          </a:p>
        </p:txBody>
      </p:sp>
      <p:pic>
        <p:nvPicPr>
          <p:cNvPr id="3" name="Image 2">
            <a:extLst>
              <a:ext uri="{FF2B5EF4-FFF2-40B4-BE49-F238E27FC236}">
                <a16:creationId xmlns:a16="http://schemas.microsoft.com/office/drawing/2014/main" id="{4808D8A3-38D3-80B3-47D3-FA11B70C8251}"/>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2085733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7BBDC-01C1-0B82-75C4-72B7E3C44E7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10417AAD-F363-9A9B-D518-6F5D92336BAC}"/>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886571EE-F1E2-FE53-087E-F35BBCABE140}"/>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D85ED66F-AB8C-7D6A-9AF0-AE481E45BFE0}"/>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2B8DB381-3647-1857-7CCB-71F99A10D2AC}"/>
              </a:ext>
            </a:extLst>
          </p:cNvPr>
          <p:cNvSpPr txBox="1"/>
          <p:nvPr/>
        </p:nvSpPr>
        <p:spPr>
          <a:xfrm>
            <a:off x="1014213" y="745993"/>
            <a:ext cx="9854313" cy="5478423"/>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La rupture conventionnelle </a:t>
            </a:r>
          </a:p>
          <a:p>
            <a:endParaRPr lang="fr-FR" sz="1400" dirty="0">
              <a:latin typeface="Be Vietnam Pro" pitchFamily="2" charset="0"/>
            </a:endParaRPr>
          </a:p>
          <a:p>
            <a:pPr algn="just">
              <a:spcAft>
                <a:spcPts val="1200"/>
              </a:spcAft>
            </a:pPr>
            <a:r>
              <a:rPr lang="fr-FR" sz="1400" u="sng" dirty="0">
                <a:latin typeface="Be Vietnam Pro" pitchFamily="2" charset="0"/>
              </a:rPr>
              <a:t>Décret n° 2026-746 du 6 août 2026 modifiant le décret n° 2019-1596 du 31 décembre 2019 relatif à l'indemnité spécifique de rupture conventionnelle dans la fonction publique</a:t>
            </a:r>
          </a:p>
          <a:p>
            <a:pPr marL="342900" lvl="0" indent="-342900" fontAlgn="t">
              <a:lnSpc>
                <a:spcPct val="100000"/>
              </a:lnSpc>
              <a:buFont typeface="Arial" panose="020B0604020202020204" pitchFamily="34" charset="0"/>
              <a:buChar char="•"/>
            </a:pPr>
            <a:r>
              <a:rPr lang="fr-FR" sz="1400" b="1" dirty="0">
                <a:latin typeface="Be Vietnam Pro" pitchFamily="2" charset="0"/>
              </a:rPr>
              <a:t>Réduction du plafond de l’ISRC</a:t>
            </a:r>
            <a:r>
              <a:rPr lang="fr-FR" sz="1400" dirty="0">
                <a:latin typeface="Be Vietnam Pro" pitchFamily="2" charset="0"/>
              </a:rPr>
              <a:t> : passage de </a:t>
            </a:r>
            <a:r>
              <a:rPr lang="fr-FR" sz="1400" b="1" dirty="0">
                <a:latin typeface="Be Vietnam Pro" pitchFamily="2" charset="0"/>
              </a:rPr>
              <a:t>1/12 à 1/24 de la rémunération brute annuelle</a:t>
            </a:r>
            <a:r>
              <a:rPr lang="fr-FR" sz="1400" dirty="0">
                <a:latin typeface="Be Vietnam Pro" pitchFamily="2" charset="0"/>
              </a:rPr>
              <a:t> par année d’ancienneté (dans la limite de 24 ans).</a:t>
            </a:r>
          </a:p>
          <a:p>
            <a:pPr marL="342900" lvl="0" indent="-342900" fontAlgn="t">
              <a:lnSpc>
                <a:spcPct val="100000"/>
              </a:lnSpc>
              <a:buFont typeface="Arial" panose="020B0604020202020204" pitchFamily="34" charset="0"/>
              <a:buChar char="•"/>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Maîtrise des coûts pour les employeurs publics</a:t>
            </a:r>
            <a:r>
              <a:rPr lang="fr-FR" sz="1400" dirty="0">
                <a:latin typeface="Be Vietnam Pro" pitchFamily="2" charset="0"/>
              </a:rPr>
              <a:t> et diminution des marges de négociation.</a:t>
            </a:r>
          </a:p>
          <a:p>
            <a:pPr marL="342900" lvl="0" indent="-342900" fontAlgn="t">
              <a:lnSpc>
                <a:spcPct val="100000"/>
              </a:lnSpc>
              <a:buFont typeface="Arial" panose="020B0604020202020204" pitchFamily="34" charset="0"/>
              <a:buChar char="•"/>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Harmonisation des règles</a:t>
            </a:r>
            <a:r>
              <a:rPr lang="fr-FR" sz="1400" dirty="0">
                <a:latin typeface="Be Vietnam Pro" pitchFamily="2" charset="0"/>
              </a:rPr>
              <a:t> entre fonctionnaires et agents contractuels.</a:t>
            </a:r>
          </a:p>
          <a:p>
            <a:pPr marL="342900" lvl="0" indent="-342900" fontAlgn="t">
              <a:lnSpc>
                <a:spcPct val="100000"/>
              </a:lnSpc>
              <a:buFont typeface="Arial" panose="020B0604020202020204" pitchFamily="34" charset="0"/>
              <a:buChar char="•"/>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Remboursement possible de l’ISRC</a:t>
            </a:r>
            <a:r>
              <a:rPr lang="fr-FR" sz="1400" dirty="0">
                <a:latin typeface="Be Vietnam Pro" pitchFamily="2" charset="0"/>
              </a:rPr>
              <a:t> en cas de réintégration dans certaines administrations publiques dans le délai réglementaire.</a:t>
            </a:r>
          </a:p>
          <a:p>
            <a:pPr marL="342900" lvl="0" indent="-342900" fontAlgn="t">
              <a:lnSpc>
                <a:spcPct val="100000"/>
              </a:lnSpc>
              <a:buFont typeface="Arial" panose="020B0604020202020204" pitchFamily="34" charset="0"/>
              <a:buChar char="•"/>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Maintien du dispositif de rupture conventionnelle</a:t>
            </a:r>
            <a:r>
              <a:rPr lang="fr-FR" sz="1400" dirty="0">
                <a:latin typeface="Be Vietnam Pro" pitchFamily="2" charset="0"/>
              </a:rPr>
              <a:t>, avec un encadrement financier plus strict.</a:t>
            </a:r>
          </a:p>
          <a:p>
            <a:pPr lvl="0" fontAlgn="t">
              <a:lnSpc>
                <a:spcPct val="100000"/>
              </a:lnSpc>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Double objectif</a:t>
            </a:r>
            <a:r>
              <a:rPr lang="fr-FR" sz="1400" dirty="0">
                <a:latin typeface="Be Vietnam Pro" pitchFamily="2" charset="0"/>
              </a:rPr>
              <a:t> : </a:t>
            </a:r>
          </a:p>
          <a:p>
            <a:pPr marL="742950" lvl="1" indent="-285750" fontAlgn="t">
              <a:lnSpc>
                <a:spcPct val="100000"/>
              </a:lnSpc>
              <a:buFont typeface="Arial" panose="020B0604020202020204" pitchFamily="34" charset="0"/>
              <a:buChar char="•"/>
            </a:pPr>
            <a:r>
              <a:rPr lang="fr-FR" sz="1400" dirty="0">
                <a:latin typeface="Be Vietnam Pro" pitchFamily="2" charset="0"/>
              </a:rPr>
              <a:t>favoriser les mobilités et reconversions professionnelles ;</a:t>
            </a:r>
          </a:p>
          <a:p>
            <a:pPr marL="742950" lvl="1" indent="-285750" fontAlgn="t">
              <a:lnSpc>
                <a:spcPct val="100000"/>
              </a:lnSpc>
              <a:buFont typeface="Arial" panose="020B0604020202020204" pitchFamily="34" charset="0"/>
              <a:buChar char="•"/>
            </a:pPr>
            <a:r>
              <a:rPr lang="fr-FR" sz="1400" dirty="0">
                <a:latin typeface="Be Vietnam Pro" pitchFamily="2" charset="0"/>
              </a:rPr>
              <a:t>garantir une meilleure soutenabilité des dépenses de personnel.</a:t>
            </a:r>
          </a:p>
          <a:p>
            <a:pPr lvl="1" fontAlgn="t">
              <a:lnSpc>
                <a:spcPct val="100000"/>
              </a:lnSpc>
            </a:pPr>
            <a:endParaRPr lang="fr-FR" sz="1400" dirty="0">
              <a:latin typeface="Be Vietnam Pro" pitchFamily="2" charset="0"/>
            </a:endParaRPr>
          </a:p>
          <a:p>
            <a:pPr algn="just">
              <a:spcAft>
                <a:spcPts val="1200"/>
              </a:spcAft>
            </a:pPr>
            <a:r>
              <a:rPr lang="fr-FR" sz="1400" dirty="0">
                <a:latin typeface="Be Vietnam Pro" pitchFamily="2" charset="0"/>
              </a:rPr>
              <a:t>En résumé, le décret n° 2026-746 confirme l’inscription durable de la rupture conventionnelle dans la fonction publique, tout en resserrant son cadre financier par la baisse des minima et des plafonds d’indemnisation et par l’harmonisation des règles de remboursement.</a:t>
            </a:r>
          </a:p>
        </p:txBody>
      </p:sp>
      <p:pic>
        <p:nvPicPr>
          <p:cNvPr id="3" name="Image 2">
            <a:extLst>
              <a:ext uri="{FF2B5EF4-FFF2-40B4-BE49-F238E27FC236}">
                <a16:creationId xmlns:a16="http://schemas.microsoft.com/office/drawing/2014/main" id="{4739358B-B5EF-3BC1-06AC-642B1739E514}"/>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3270189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62C8B-DBDB-6242-38AC-44A9583EF55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C0871E86-5444-81CE-9444-1FA313B605EC}"/>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28A62BA6-74A9-698B-9B3B-CC9074451272}"/>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F6333DB4-C7F0-B37D-E670-88061E8DF821}"/>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971B1C38-EFB0-F70E-E892-211D4A01EF09}"/>
              </a:ext>
            </a:extLst>
          </p:cNvPr>
          <p:cNvSpPr txBox="1"/>
          <p:nvPr/>
        </p:nvSpPr>
        <p:spPr>
          <a:xfrm>
            <a:off x="1014213" y="745993"/>
            <a:ext cx="9854313" cy="5262979"/>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La rupture conventionnelle </a:t>
            </a:r>
          </a:p>
          <a:p>
            <a:endParaRPr lang="fr-FR" sz="1400" dirty="0">
              <a:latin typeface="Be Vietnam Pro" pitchFamily="2" charset="0"/>
            </a:endParaRPr>
          </a:p>
          <a:p>
            <a:pPr algn="just">
              <a:spcAft>
                <a:spcPts val="1200"/>
              </a:spcAft>
            </a:pPr>
            <a:r>
              <a:rPr lang="fr-FR" sz="1400" u="sng" dirty="0">
                <a:latin typeface="Be Vietnam Pro" pitchFamily="2" charset="0"/>
              </a:rPr>
              <a:t>Circulaire du 7 août 2026 relative au dispositif de rupture conventionnelle dans la fonction publique</a:t>
            </a:r>
          </a:p>
          <a:p>
            <a:pPr marL="342900" lvl="0" indent="-342900" fontAlgn="t">
              <a:lnSpc>
                <a:spcPct val="100000"/>
              </a:lnSpc>
              <a:buFont typeface="Arial" panose="020B0604020202020204" pitchFamily="34" charset="0"/>
              <a:buChar char="•"/>
            </a:pPr>
            <a:r>
              <a:rPr lang="fr-FR" sz="1400" b="1" dirty="0">
                <a:latin typeface="Be Vietnam Pro" pitchFamily="2" charset="0"/>
              </a:rPr>
              <a:t>Référence de mise en œuvre</a:t>
            </a:r>
            <a:r>
              <a:rPr lang="fr-FR" sz="1400" dirty="0">
                <a:latin typeface="Be Vietnam Pro" pitchFamily="2" charset="0"/>
              </a:rPr>
              <a:t> de la rupture conventionnelle, désormais pérenne pour les fonctionnaires.</a:t>
            </a:r>
          </a:p>
          <a:p>
            <a:pPr lvl="0" fontAlgn="t">
              <a:lnSpc>
                <a:spcPct val="100000"/>
              </a:lnSpc>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Précise les bénéficiaires</a:t>
            </a:r>
            <a:r>
              <a:rPr lang="fr-FR" sz="1400" dirty="0">
                <a:latin typeface="Be Vietnam Pro" pitchFamily="2" charset="0"/>
              </a:rPr>
              <a:t> du dispositif et les conditions de recevabilité des demandes.</a:t>
            </a:r>
          </a:p>
          <a:p>
            <a:pPr lvl="0" fontAlgn="t">
              <a:lnSpc>
                <a:spcPct val="100000"/>
              </a:lnSpc>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Détaille la procédure</a:t>
            </a:r>
            <a:r>
              <a:rPr lang="fr-FR" sz="1400" dirty="0">
                <a:latin typeface="Be Vietnam Pro" pitchFamily="2" charset="0"/>
              </a:rPr>
              <a:t> : demande, entretiens, convention de rupture et formalités associées.</a:t>
            </a:r>
          </a:p>
          <a:p>
            <a:pPr lvl="0" fontAlgn="t">
              <a:lnSpc>
                <a:spcPct val="100000"/>
              </a:lnSpc>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Clarifie les règles relatives à l’ISRC</a:t>
            </a:r>
            <a:r>
              <a:rPr lang="fr-FR" sz="1400" dirty="0">
                <a:latin typeface="Be Vietnam Pro" pitchFamily="2" charset="0"/>
              </a:rPr>
              <a:t> : calcul, versement et remboursement en cas de retour dans la fonction publique.</a:t>
            </a:r>
          </a:p>
          <a:p>
            <a:pPr lvl="0" fontAlgn="t">
              <a:lnSpc>
                <a:spcPct val="100000"/>
              </a:lnSpc>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Rappelle les droits à l’ARE</a:t>
            </a:r>
            <a:r>
              <a:rPr lang="fr-FR" sz="1400" dirty="0">
                <a:latin typeface="Be Vietnam Pro" pitchFamily="2" charset="0"/>
              </a:rPr>
              <a:t> (allocation d’aide au retour à l’emploi).</a:t>
            </a:r>
          </a:p>
          <a:p>
            <a:pPr lvl="0" fontAlgn="t">
              <a:lnSpc>
                <a:spcPct val="100000"/>
              </a:lnSpc>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Renforce la sécurisation du dispositif</a:t>
            </a:r>
            <a:r>
              <a:rPr lang="fr-FR" sz="1400" dirty="0">
                <a:latin typeface="Be Vietnam Pro" pitchFamily="2" charset="0"/>
              </a:rPr>
              <a:t> : </a:t>
            </a:r>
          </a:p>
          <a:p>
            <a:pPr marL="742950" lvl="1" indent="-285750" fontAlgn="t">
              <a:lnSpc>
                <a:spcPct val="100000"/>
              </a:lnSpc>
              <a:buFont typeface="Arial" panose="020B0604020202020204" pitchFamily="34" charset="0"/>
              <a:buChar char="•"/>
            </a:pPr>
            <a:r>
              <a:rPr lang="fr-FR" sz="1400" dirty="0">
                <a:latin typeface="Be Vietnam Pro" pitchFamily="2" charset="0"/>
              </a:rPr>
              <a:t>respect du libre consentement des parties ;</a:t>
            </a:r>
          </a:p>
          <a:p>
            <a:pPr marL="742950" lvl="1" indent="-285750" fontAlgn="t">
              <a:lnSpc>
                <a:spcPct val="100000"/>
              </a:lnSpc>
              <a:buFont typeface="Arial" panose="020B0604020202020204" pitchFamily="34" charset="0"/>
              <a:buChar char="•"/>
            </a:pPr>
            <a:r>
              <a:rPr lang="fr-FR" sz="1400" dirty="0">
                <a:latin typeface="Be Vietnam Pro" pitchFamily="2" charset="0"/>
              </a:rPr>
              <a:t>transparence de la décision ;</a:t>
            </a:r>
          </a:p>
          <a:p>
            <a:pPr marL="742950" lvl="1" indent="-285750" fontAlgn="t">
              <a:lnSpc>
                <a:spcPct val="100000"/>
              </a:lnSpc>
              <a:buFont typeface="Arial" panose="020B0604020202020204" pitchFamily="34" charset="0"/>
              <a:buChar char="•"/>
            </a:pPr>
            <a:r>
              <a:rPr lang="fr-FR" sz="1400" dirty="0">
                <a:latin typeface="Be Vietnam Pro" pitchFamily="2" charset="0"/>
              </a:rPr>
              <a:t>respect des obligations déontologiques.</a:t>
            </a:r>
          </a:p>
          <a:p>
            <a:pPr lvl="1" fontAlgn="t">
              <a:lnSpc>
                <a:spcPct val="100000"/>
              </a:lnSpc>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Harmonise les pratiques</a:t>
            </a:r>
            <a:r>
              <a:rPr lang="fr-FR" sz="1400" dirty="0">
                <a:latin typeface="Be Vietnam Pro" pitchFamily="2" charset="0"/>
              </a:rPr>
              <a:t> dans les trois versants de la fonction publique (État, territoriale et hospitalière).</a:t>
            </a:r>
          </a:p>
          <a:p>
            <a:pPr lvl="0" fontAlgn="t">
              <a:lnSpc>
                <a:spcPct val="100000"/>
              </a:lnSpc>
            </a:pPr>
            <a:endParaRPr lang="fr-FR" sz="1400" dirty="0">
              <a:latin typeface="Be Vietnam Pro" pitchFamily="2" charset="0"/>
            </a:endParaRPr>
          </a:p>
          <a:p>
            <a:pPr marL="342900" lvl="0" indent="-342900" fontAlgn="t">
              <a:lnSpc>
                <a:spcPct val="100000"/>
              </a:lnSpc>
              <a:buFont typeface="Arial" panose="020B0604020202020204" pitchFamily="34" charset="0"/>
              <a:buChar char="•"/>
            </a:pPr>
            <a:r>
              <a:rPr lang="fr-FR" sz="1400" b="1" dirty="0">
                <a:latin typeface="Be Vietnam Pro" pitchFamily="2" charset="0"/>
              </a:rPr>
              <a:t>Objectif : garantir un cadre sécurisé, homogène et protecteur</a:t>
            </a:r>
            <a:r>
              <a:rPr lang="fr-FR" sz="1400" dirty="0">
                <a:latin typeface="Be Vietnam Pro" pitchFamily="2" charset="0"/>
              </a:rPr>
              <a:t> pour les agents et les employeurs publics.</a:t>
            </a:r>
          </a:p>
        </p:txBody>
      </p:sp>
      <p:pic>
        <p:nvPicPr>
          <p:cNvPr id="3" name="Image 2">
            <a:extLst>
              <a:ext uri="{FF2B5EF4-FFF2-40B4-BE49-F238E27FC236}">
                <a16:creationId xmlns:a16="http://schemas.microsoft.com/office/drawing/2014/main" id="{70A50AC0-373C-83F9-19AC-2915711CD773}"/>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1430799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15A3B-529D-EAEC-11FC-AD5CE2F532F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E295FAF7-6479-CF7A-3052-838DD6D37F6F}"/>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09C9A659-64F0-4535-849E-75835415FA5C}"/>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3D733F95-F965-1358-80F7-4EBDA5127D11}"/>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A227A249-BB66-BFAF-444A-D5FD2189F621}"/>
              </a:ext>
            </a:extLst>
          </p:cNvPr>
          <p:cNvSpPr txBox="1"/>
          <p:nvPr/>
        </p:nvSpPr>
        <p:spPr>
          <a:xfrm>
            <a:off x="1014213" y="745993"/>
            <a:ext cx="9854313" cy="1631216"/>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4. Le livre IV de la partie réglementaire du CGFP : principes d’organisation et de gestion des RH</a:t>
            </a:r>
            <a:endParaRPr lang="fr-FR" sz="1400" dirty="0">
              <a:latin typeface="Be Vietnam Pro" pitchFamily="2" charset="0"/>
            </a:endParaRPr>
          </a:p>
          <a:p>
            <a:pPr algn="just">
              <a:spcAft>
                <a:spcPts val="1200"/>
              </a:spcAft>
            </a:pPr>
            <a:endParaRPr lang="fr-FR" sz="1400" u="sng" dirty="0">
              <a:latin typeface="Be Vietnam Pro" pitchFamily="2" charset="0"/>
            </a:endParaRPr>
          </a:p>
          <a:p>
            <a:pPr marL="285750" indent="-285750" algn="just">
              <a:spcAft>
                <a:spcPts val="1200"/>
              </a:spcAft>
              <a:buFont typeface="Arial" panose="020B0604020202020204" pitchFamily="34" charset="0"/>
              <a:buChar char="•"/>
            </a:pPr>
            <a:r>
              <a:rPr lang="fr-FR" sz="1400" dirty="0">
                <a:latin typeface="Be Vietnam Pro" pitchFamily="2" charset="0"/>
              </a:rPr>
              <a:t>Codifie un ensemble de décrets </a:t>
            </a:r>
            <a:r>
              <a:rPr lang="fr-FR" sz="1400" u="sng" dirty="0">
                <a:latin typeface="Be Vietnam Pro" pitchFamily="2" charset="0"/>
              </a:rPr>
              <a:t>désormais abrogés</a:t>
            </a:r>
            <a:r>
              <a:rPr lang="fr-FR" sz="1400" dirty="0">
                <a:latin typeface="Be Vietnam Pro" pitchFamily="2" charset="0"/>
              </a:rPr>
              <a:t> et remplacés par une nouvelle numérotation à l’intérieure de la </a:t>
            </a:r>
            <a:r>
              <a:rPr lang="fr-FR" sz="1400" b="1" dirty="0">
                <a:latin typeface="Be Vietnam Pro" pitchFamily="2" charset="0"/>
              </a:rPr>
              <a:t>partie réglementaire du CGFP</a:t>
            </a:r>
          </a:p>
        </p:txBody>
      </p:sp>
      <p:pic>
        <p:nvPicPr>
          <p:cNvPr id="3" name="Image 2">
            <a:extLst>
              <a:ext uri="{FF2B5EF4-FFF2-40B4-BE49-F238E27FC236}">
                <a16:creationId xmlns:a16="http://schemas.microsoft.com/office/drawing/2014/main" id="{3DE53905-E461-2CCD-954E-72BC02E594EE}"/>
              </a:ext>
            </a:extLst>
          </p:cNvPr>
          <p:cNvPicPr>
            <a:picLocks noChangeAspect="1"/>
          </p:cNvPicPr>
          <p:nvPr/>
        </p:nvPicPr>
        <p:blipFill>
          <a:blip r:embed="rId3"/>
          <a:stretch>
            <a:fillRect/>
          </a:stretch>
        </p:blipFill>
        <p:spPr>
          <a:xfrm>
            <a:off x="11026134" y="0"/>
            <a:ext cx="1158588" cy="1158588"/>
          </a:xfrm>
          <a:prstGeom prst="rect">
            <a:avLst/>
          </a:prstGeom>
        </p:spPr>
      </p:pic>
      <p:pic>
        <p:nvPicPr>
          <p:cNvPr id="5" name="Image 4" descr="Code général de la fonction publique 2026 -  Collectif Dalloz - 5e édition | Lgdj.fr">
            <a:extLst>
              <a:ext uri="{FF2B5EF4-FFF2-40B4-BE49-F238E27FC236}">
                <a16:creationId xmlns:a16="http://schemas.microsoft.com/office/drawing/2014/main" id="{EDAD3FBB-4ADB-5375-EF4B-E91C73C8EB6A}"/>
              </a:ext>
            </a:extLst>
          </p:cNvPr>
          <p:cNvPicPr>
            <a:picLocks noChangeAspect="1"/>
          </p:cNvPicPr>
          <p:nvPr/>
        </p:nvPicPr>
        <p:blipFill>
          <a:blip r:embed="rId4"/>
          <a:stretch>
            <a:fillRect/>
          </a:stretch>
        </p:blipFill>
        <p:spPr>
          <a:xfrm>
            <a:off x="1568971" y="2555308"/>
            <a:ext cx="1914838" cy="2914215"/>
          </a:xfrm>
          <a:prstGeom prst="rect">
            <a:avLst/>
          </a:prstGeom>
        </p:spPr>
      </p:pic>
      <p:sp>
        <p:nvSpPr>
          <p:cNvPr id="9" name="ZoneTexte 8">
            <a:extLst>
              <a:ext uri="{FF2B5EF4-FFF2-40B4-BE49-F238E27FC236}">
                <a16:creationId xmlns:a16="http://schemas.microsoft.com/office/drawing/2014/main" id="{C2CBFE82-7EF2-D65C-FDB3-D896B1DF6CC3}"/>
              </a:ext>
            </a:extLst>
          </p:cNvPr>
          <p:cNvSpPr txBox="1"/>
          <p:nvPr/>
        </p:nvSpPr>
        <p:spPr>
          <a:xfrm>
            <a:off x="3483809" y="2249639"/>
            <a:ext cx="7852246" cy="4370427"/>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fr-FR" sz="1400" b="1" dirty="0">
                <a:latin typeface="Be Vietnam Pro" pitchFamily="2" charset="0"/>
              </a:rPr>
              <a:t>Titre Ier : Dispositions générales</a:t>
            </a:r>
          </a:p>
          <a:p>
            <a:pPr marL="742950" lvl="1" indent="-285750">
              <a:spcAft>
                <a:spcPts val="300"/>
              </a:spcAft>
              <a:buFont typeface="Arial" panose="020B0604020202020204" pitchFamily="34" charset="0"/>
              <a:buChar char="•"/>
            </a:pPr>
            <a:r>
              <a:rPr lang="fr-FR" sz="1400" dirty="0">
                <a:latin typeface="Be Vietnam Pro" pitchFamily="2" charset="0"/>
              </a:rPr>
              <a:t>Emplois supérieurs</a:t>
            </a:r>
          </a:p>
          <a:p>
            <a:pPr marL="742950" lvl="1" indent="-285750">
              <a:spcAft>
                <a:spcPts val="300"/>
              </a:spcAft>
              <a:buFont typeface="Arial" panose="020B0604020202020204" pitchFamily="34" charset="0"/>
              <a:buChar char="•"/>
            </a:pPr>
            <a:r>
              <a:rPr lang="fr-FR" sz="1400" dirty="0">
                <a:latin typeface="Be Vietnam Pro" pitchFamily="2" charset="0"/>
              </a:rPr>
              <a:t>Lignes directrices de gestion</a:t>
            </a:r>
          </a:p>
          <a:p>
            <a:pPr marL="742950" lvl="1" indent="-285750">
              <a:spcAft>
                <a:spcPts val="300"/>
              </a:spcAft>
              <a:buFont typeface="Arial" panose="020B0604020202020204" pitchFamily="34" charset="0"/>
              <a:buChar char="•"/>
            </a:pPr>
            <a:r>
              <a:rPr lang="fr-FR" sz="1400" dirty="0">
                <a:latin typeface="Be Vietnam Pro" pitchFamily="2" charset="0"/>
              </a:rPr>
              <a:t>Etc.</a:t>
            </a:r>
          </a:p>
          <a:p>
            <a:pPr marL="285750" indent="-285750">
              <a:spcAft>
                <a:spcPts val="300"/>
              </a:spcAft>
              <a:buFont typeface="Arial" panose="020B0604020202020204" pitchFamily="34" charset="0"/>
              <a:buChar char="•"/>
            </a:pPr>
            <a:r>
              <a:rPr lang="fr-FR" sz="1400" b="1" dirty="0">
                <a:latin typeface="Be Vietnam Pro" pitchFamily="2" charset="0"/>
              </a:rPr>
              <a:t>Titre II : Formation professionnelle tout au long de la vie</a:t>
            </a:r>
          </a:p>
          <a:p>
            <a:pPr marL="742950" lvl="1" indent="-285750">
              <a:spcAft>
                <a:spcPts val="300"/>
              </a:spcAft>
              <a:buFont typeface="Arial" panose="020B0604020202020204" pitchFamily="34" charset="0"/>
              <a:buChar char="•"/>
            </a:pPr>
            <a:r>
              <a:rPr lang="fr-FR" sz="1400" dirty="0">
                <a:latin typeface="Be Vietnam Pro" pitchFamily="2" charset="0"/>
              </a:rPr>
              <a:t>Principes de la formation</a:t>
            </a:r>
          </a:p>
          <a:p>
            <a:pPr marL="742950" lvl="1" indent="-285750">
              <a:spcAft>
                <a:spcPts val="300"/>
              </a:spcAft>
              <a:buFont typeface="Arial" panose="020B0604020202020204" pitchFamily="34" charset="0"/>
              <a:buChar char="•"/>
            </a:pPr>
            <a:r>
              <a:rPr lang="fr-FR" sz="1400" dirty="0">
                <a:latin typeface="Be Vietnam Pro" pitchFamily="2" charset="0"/>
              </a:rPr>
              <a:t>Apprentissage</a:t>
            </a:r>
          </a:p>
          <a:p>
            <a:pPr marL="285750" indent="-285750">
              <a:spcAft>
                <a:spcPts val="300"/>
              </a:spcAft>
              <a:buFont typeface="Arial" panose="020B0604020202020204" pitchFamily="34" charset="0"/>
              <a:buChar char="•"/>
            </a:pPr>
            <a:r>
              <a:rPr lang="fr-FR" sz="1400" b="1" dirty="0">
                <a:latin typeface="Be Vietnam Pro" pitchFamily="2" charset="0"/>
              </a:rPr>
              <a:t>Titre III : Télétravail</a:t>
            </a:r>
          </a:p>
          <a:p>
            <a:pPr marL="742950" lvl="1" indent="-285750">
              <a:spcAft>
                <a:spcPts val="300"/>
              </a:spcAft>
              <a:buFont typeface="Arial" panose="020B0604020202020204" pitchFamily="34" charset="0"/>
              <a:buChar char="•"/>
            </a:pPr>
            <a:r>
              <a:rPr lang="fr-FR" sz="1400" dirty="0">
                <a:latin typeface="Be Vietnam Pro" pitchFamily="2" charset="0"/>
              </a:rPr>
              <a:t>Définition</a:t>
            </a:r>
          </a:p>
          <a:p>
            <a:pPr marL="742950" lvl="1" indent="-285750">
              <a:spcAft>
                <a:spcPts val="300"/>
              </a:spcAft>
              <a:buFont typeface="Arial" panose="020B0604020202020204" pitchFamily="34" charset="0"/>
              <a:buChar char="•"/>
            </a:pPr>
            <a:r>
              <a:rPr lang="fr-FR" sz="1400" dirty="0">
                <a:latin typeface="Be Vietnam Pro" pitchFamily="2" charset="0"/>
              </a:rPr>
              <a:t>Régime d’autorisation</a:t>
            </a:r>
          </a:p>
          <a:p>
            <a:pPr marL="742950" lvl="1" indent="-285750">
              <a:spcAft>
                <a:spcPts val="300"/>
              </a:spcAft>
              <a:buFont typeface="Arial" panose="020B0604020202020204" pitchFamily="34" charset="0"/>
              <a:buChar char="•"/>
            </a:pPr>
            <a:r>
              <a:rPr lang="fr-FR" sz="1400" dirty="0">
                <a:latin typeface="Be Vietnam Pro" pitchFamily="2" charset="0"/>
              </a:rPr>
              <a:t>Déroulement</a:t>
            </a:r>
          </a:p>
          <a:p>
            <a:pPr marL="285750" indent="-285750">
              <a:spcAft>
                <a:spcPts val="300"/>
              </a:spcAft>
              <a:buFont typeface="Arial" panose="020B0604020202020204" pitchFamily="34" charset="0"/>
              <a:buChar char="•"/>
            </a:pPr>
            <a:r>
              <a:rPr lang="fr-FR" sz="1400" b="1" dirty="0">
                <a:latin typeface="Be Vietnam Pro" pitchFamily="2" charset="0"/>
              </a:rPr>
              <a:t>Titre IV : Réorganisation des services, d’établissements ou de collectivités</a:t>
            </a:r>
          </a:p>
          <a:p>
            <a:pPr marL="742950" lvl="1" indent="-285750">
              <a:spcAft>
                <a:spcPts val="300"/>
              </a:spcAft>
              <a:buFont typeface="Arial" panose="020B0604020202020204" pitchFamily="34" charset="0"/>
              <a:buChar char="•"/>
            </a:pPr>
            <a:r>
              <a:rPr lang="fr-FR" sz="1400" dirty="0">
                <a:latin typeface="Be Vietnam Pro" pitchFamily="2" charset="0"/>
              </a:rPr>
              <a:t>Détachements d’office</a:t>
            </a:r>
          </a:p>
          <a:p>
            <a:pPr marL="742950" lvl="1" indent="-285750">
              <a:spcAft>
                <a:spcPts val="300"/>
              </a:spcAft>
              <a:buFont typeface="Arial" panose="020B0604020202020204" pitchFamily="34" charset="0"/>
              <a:buChar char="•"/>
            </a:pPr>
            <a:r>
              <a:rPr lang="fr-FR" sz="1400" dirty="0">
                <a:latin typeface="Be Vietnam Pro" pitchFamily="2" charset="0"/>
              </a:rPr>
              <a:t>Situation des agents en cas de transferts de compétences ou de réorganisation</a:t>
            </a:r>
          </a:p>
          <a:p>
            <a:pPr marL="285750" indent="-285750">
              <a:spcAft>
                <a:spcPts val="300"/>
              </a:spcAft>
              <a:buFont typeface="Arial" panose="020B0604020202020204" pitchFamily="34" charset="0"/>
              <a:buChar char="•"/>
            </a:pPr>
            <a:r>
              <a:rPr lang="fr-FR" sz="1400" b="1" dirty="0">
                <a:latin typeface="Be Vietnam Pro" pitchFamily="2" charset="0"/>
              </a:rPr>
              <a:t>Titre V : Organismes assurant des missions de gestion</a:t>
            </a:r>
          </a:p>
          <a:p>
            <a:pPr marL="742950" lvl="1" indent="-285750">
              <a:spcAft>
                <a:spcPts val="300"/>
              </a:spcAft>
              <a:buFont typeface="Arial" panose="020B0604020202020204" pitchFamily="34" charset="0"/>
              <a:buChar char="•"/>
            </a:pPr>
            <a:r>
              <a:rPr lang="fr-FR" sz="1400" dirty="0">
                <a:latin typeface="Be Vietnam Pro" pitchFamily="2" charset="0"/>
              </a:rPr>
              <a:t>CNFPT et CDG</a:t>
            </a:r>
          </a:p>
          <a:p>
            <a:pPr marL="285750" indent="-285750">
              <a:spcAft>
                <a:spcPts val="300"/>
              </a:spcAft>
              <a:buFont typeface="Arial" panose="020B0604020202020204" pitchFamily="34" charset="0"/>
              <a:buChar char="•"/>
            </a:pPr>
            <a:r>
              <a:rPr lang="fr-FR" sz="1400" b="1" dirty="0">
                <a:latin typeface="Be Vietnam Pro" pitchFamily="2" charset="0"/>
              </a:rPr>
              <a:t>Titre VI : Dispositions particulières relatives à l’Outre-Mer</a:t>
            </a:r>
            <a:endParaRPr lang="fr-FR" sz="1200" b="1" dirty="0">
              <a:latin typeface="Be Vietnam Pro" pitchFamily="2" charset="0"/>
            </a:endParaRPr>
          </a:p>
        </p:txBody>
      </p:sp>
    </p:spTree>
    <p:extLst>
      <p:ext uri="{BB962C8B-B14F-4D97-AF65-F5344CB8AC3E}">
        <p14:creationId xmlns:p14="http://schemas.microsoft.com/office/powerpoint/2010/main" val="1238338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4A52C-E35C-52BB-6D0A-DDD914DDEDB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26C87F71-92C5-1578-9B51-5C384F951EB4}"/>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5642EBDB-92FD-9606-21FA-6BE94BFAA5CE}"/>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B1AE4E84-8DC3-BA81-43BB-FEBC70C53B87}"/>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DB421A30-8E32-947B-4932-D25126E4CB89}"/>
              </a:ext>
            </a:extLst>
          </p:cNvPr>
          <p:cNvSpPr txBox="1"/>
          <p:nvPr/>
        </p:nvSpPr>
        <p:spPr>
          <a:xfrm>
            <a:off x="1014213" y="745993"/>
            <a:ext cx="9854313" cy="1384995"/>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Le livre IV de la partie réglementaire du CGFP : principes d’organisation et de gestion des RH</a:t>
            </a:r>
            <a:endParaRPr lang="fr-FR" sz="1400" dirty="0">
              <a:latin typeface="Be Vietnam Pro" pitchFamily="2" charset="0"/>
            </a:endParaRPr>
          </a:p>
          <a:p>
            <a:pPr algn="just">
              <a:spcAft>
                <a:spcPts val="1200"/>
              </a:spcAft>
            </a:pPr>
            <a:endParaRPr lang="fr-FR" sz="1400" u="sng" dirty="0">
              <a:latin typeface="Be Vietnam Pro" pitchFamily="2" charset="0"/>
            </a:endParaRPr>
          </a:p>
          <a:p>
            <a:pPr marL="285750" indent="-285750" algn="just">
              <a:spcAft>
                <a:spcPts val="1200"/>
              </a:spcAft>
              <a:buFont typeface="Arial" panose="020B0604020202020204" pitchFamily="34" charset="0"/>
              <a:buChar char="•"/>
            </a:pPr>
            <a:r>
              <a:rPr lang="fr-FR" sz="1400" dirty="0">
                <a:latin typeface="Be Vietnam Pro" pitchFamily="2" charset="0"/>
              </a:rPr>
              <a:t>Codifie un ensemble de décrets </a:t>
            </a:r>
            <a:r>
              <a:rPr lang="fr-FR" sz="1400" u="sng" dirty="0">
                <a:latin typeface="Be Vietnam Pro" pitchFamily="2" charset="0"/>
              </a:rPr>
              <a:t>désormais abrogés</a:t>
            </a:r>
            <a:r>
              <a:rPr lang="fr-FR" sz="1400" dirty="0">
                <a:latin typeface="Be Vietnam Pro" pitchFamily="2" charset="0"/>
              </a:rPr>
              <a:t> et remplacés par une nouvelle numérotation à l’intérieure de la </a:t>
            </a:r>
            <a:r>
              <a:rPr lang="fr-FR" sz="1400" b="1" dirty="0">
                <a:latin typeface="Be Vietnam Pro" pitchFamily="2" charset="0"/>
              </a:rPr>
              <a:t>partie réglementaire du CGFP</a:t>
            </a:r>
          </a:p>
        </p:txBody>
      </p:sp>
      <p:pic>
        <p:nvPicPr>
          <p:cNvPr id="3" name="Image 2">
            <a:extLst>
              <a:ext uri="{FF2B5EF4-FFF2-40B4-BE49-F238E27FC236}">
                <a16:creationId xmlns:a16="http://schemas.microsoft.com/office/drawing/2014/main" id="{FE284191-5135-3372-DF3F-08DC90C35398}"/>
              </a:ext>
            </a:extLst>
          </p:cNvPr>
          <p:cNvPicPr>
            <a:picLocks noChangeAspect="1"/>
          </p:cNvPicPr>
          <p:nvPr/>
        </p:nvPicPr>
        <p:blipFill>
          <a:blip r:embed="rId3"/>
          <a:stretch>
            <a:fillRect/>
          </a:stretch>
        </p:blipFill>
        <p:spPr>
          <a:xfrm>
            <a:off x="11026134" y="0"/>
            <a:ext cx="1158588" cy="1158588"/>
          </a:xfrm>
          <a:prstGeom prst="rect">
            <a:avLst/>
          </a:prstGeom>
        </p:spPr>
      </p:pic>
      <p:pic>
        <p:nvPicPr>
          <p:cNvPr id="5" name="Image 4" descr="Code général de la fonction publique 2026 -  Collectif Dalloz - 5e édition | Lgdj.fr">
            <a:extLst>
              <a:ext uri="{FF2B5EF4-FFF2-40B4-BE49-F238E27FC236}">
                <a16:creationId xmlns:a16="http://schemas.microsoft.com/office/drawing/2014/main" id="{4189D484-E9E2-BB60-040E-3AB401D176F0}"/>
              </a:ext>
            </a:extLst>
          </p:cNvPr>
          <p:cNvPicPr>
            <a:picLocks noChangeAspect="1"/>
          </p:cNvPicPr>
          <p:nvPr/>
        </p:nvPicPr>
        <p:blipFill>
          <a:blip r:embed="rId4"/>
          <a:stretch>
            <a:fillRect/>
          </a:stretch>
        </p:blipFill>
        <p:spPr>
          <a:xfrm>
            <a:off x="1568971" y="2555308"/>
            <a:ext cx="1914838" cy="2914215"/>
          </a:xfrm>
          <a:prstGeom prst="rect">
            <a:avLst/>
          </a:prstGeom>
        </p:spPr>
      </p:pic>
      <p:sp>
        <p:nvSpPr>
          <p:cNvPr id="9" name="ZoneTexte 8">
            <a:extLst>
              <a:ext uri="{FF2B5EF4-FFF2-40B4-BE49-F238E27FC236}">
                <a16:creationId xmlns:a16="http://schemas.microsoft.com/office/drawing/2014/main" id="{8923A364-6687-6B0A-4CA4-64CA06867CC4}"/>
              </a:ext>
            </a:extLst>
          </p:cNvPr>
          <p:cNvSpPr txBox="1"/>
          <p:nvPr/>
        </p:nvSpPr>
        <p:spPr>
          <a:xfrm>
            <a:off x="3483809" y="3543055"/>
            <a:ext cx="7852246" cy="1608133"/>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fr-FR" sz="1400" b="1" dirty="0">
                <a:latin typeface="Be Vietnam Pro" pitchFamily="2" charset="0"/>
              </a:rPr>
              <a:t>Exemple :</a:t>
            </a:r>
            <a:r>
              <a:rPr lang="fr-FR" sz="1400" dirty="0">
                <a:latin typeface="Be Vietnam Pro" pitchFamily="2" charset="0"/>
              </a:rPr>
              <a:t> la définition du télétravail</a:t>
            </a:r>
          </a:p>
          <a:p>
            <a:pPr marL="742950" lvl="1" indent="-285750">
              <a:spcAft>
                <a:spcPts val="300"/>
              </a:spcAft>
              <a:buFont typeface="Arial" panose="020B0604020202020204" pitchFamily="34" charset="0"/>
              <a:buChar char="•"/>
            </a:pPr>
            <a:r>
              <a:rPr lang="fr-FR" sz="1200" u="sng" dirty="0">
                <a:latin typeface="Be Vietnam Pro" pitchFamily="2" charset="0"/>
              </a:rPr>
              <a:t>Ancienne disposition :</a:t>
            </a:r>
            <a:r>
              <a:rPr lang="fr-FR" sz="1200" dirty="0">
                <a:latin typeface="Be Vietnam Pro" pitchFamily="2" charset="0"/>
              </a:rPr>
              <a:t> Article 2 du décret n°2016-151 du 11 février 2016 relatif aux conditions et modalités de mise en œuvre du télétravail dans la fonction publique et la magistrature</a:t>
            </a:r>
          </a:p>
          <a:p>
            <a:pPr marL="742950" lvl="1" indent="-285750">
              <a:spcAft>
                <a:spcPts val="300"/>
              </a:spcAft>
              <a:buFont typeface="Arial" panose="020B0604020202020204" pitchFamily="34" charset="0"/>
              <a:buChar char="•"/>
            </a:pPr>
            <a:r>
              <a:rPr lang="fr-FR" sz="1200" u="sng" dirty="0">
                <a:latin typeface="Be Vietnam Pro" pitchFamily="2" charset="0"/>
              </a:rPr>
              <a:t>Nouvelle disposition :</a:t>
            </a:r>
            <a:r>
              <a:rPr lang="fr-FR" sz="1200" dirty="0">
                <a:latin typeface="Be Vietnam Pro" pitchFamily="2" charset="0"/>
              </a:rPr>
              <a:t> Articles R.431-1 à 3 du code général de la fonction publique</a:t>
            </a:r>
          </a:p>
          <a:p>
            <a:pPr marL="742950" lvl="1" indent="-285750">
              <a:spcAft>
                <a:spcPts val="300"/>
              </a:spcAft>
              <a:buFont typeface="Arial" panose="020B0604020202020204" pitchFamily="34" charset="0"/>
              <a:buChar char="•"/>
            </a:pPr>
            <a:endParaRPr lang="fr-FR" sz="1200" u="sng" dirty="0">
              <a:latin typeface="Be Vietnam Pro" pitchFamily="2" charset="0"/>
            </a:endParaRPr>
          </a:p>
          <a:p>
            <a:pPr marL="742950" lvl="1" indent="-285750">
              <a:spcAft>
                <a:spcPts val="300"/>
              </a:spcAft>
              <a:buFont typeface="Arial" panose="020B0604020202020204" pitchFamily="34" charset="0"/>
              <a:buChar char="•"/>
            </a:pPr>
            <a:endParaRPr lang="fr-FR" sz="1200" u="sng" dirty="0">
              <a:latin typeface="Be Vietnam Pro" pitchFamily="2" charset="0"/>
            </a:endParaRPr>
          </a:p>
          <a:p>
            <a:pPr algn="r">
              <a:spcAft>
                <a:spcPts val="300"/>
              </a:spcAft>
            </a:pPr>
            <a:r>
              <a:rPr lang="fr-FR" sz="1200" i="1" dirty="0">
                <a:latin typeface="Be Vietnam Pro" pitchFamily="2" charset="0"/>
              </a:rPr>
              <a:t>Le contenu reste </a:t>
            </a:r>
            <a:r>
              <a:rPr lang="fr-FR" sz="1200" b="1" i="1" u="sng" dirty="0">
                <a:latin typeface="Be Vietnam Pro" pitchFamily="2" charset="0"/>
              </a:rPr>
              <a:t>inchangé</a:t>
            </a:r>
            <a:r>
              <a:rPr lang="fr-FR" sz="1200" i="1" dirty="0">
                <a:latin typeface="Be Vietnam Pro" pitchFamily="2" charset="0"/>
              </a:rPr>
              <a:t>, seule la numérotation de l’article change</a:t>
            </a:r>
          </a:p>
        </p:txBody>
      </p:sp>
    </p:spTree>
    <p:extLst>
      <p:ext uri="{BB962C8B-B14F-4D97-AF65-F5344CB8AC3E}">
        <p14:creationId xmlns:p14="http://schemas.microsoft.com/office/powerpoint/2010/main" val="522322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5CCCF-6E2E-B378-1B39-67C393DE7484}"/>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841611C2-E4A6-D9F4-B03A-9D1858A9A640}"/>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1485E2AD-77EC-AECC-FAF8-B365BAE0BF8B}"/>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A203EE6F-4510-390B-4984-C39EE0F1964E}"/>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ABB74209-CE73-D606-B590-FA4A08D2B29A}"/>
              </a:ext>
            </a:extLst>
          </p:cNvPr>
          <p:cNvSpPr txBox="1"/>
          <p:nvPr/>
        </p:nvSpPr>
        <p:spPr>
          <a:xfrm>
            <a:off x="1014213" y="745993"/>
            <a:ext cx="9854313" cy="4555093"/>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Le livre IV de la partie réglementaire du CGFP : principes d’organisation et de gestion des RH</a:t>
            </a:r>
            <a:endParaRPr lang="fr-FR" sz="1400" dirty="0">
              <a:latin typeface="Be Vietnam Pro" pitchFamily="2" charset="0"/>
            </a:endParaRPr>
          </a:p>
          <a:p>
            <a:pPr algn="just">
              <a:spcAft>
                <a:spcPts val="1200"/>
              </a:spcAft>
            </a:pPr>
            <a:endParaRPr lang="fr-FR" sz="1400" u="sng" dirty="0">
              <a:latin typeface="Be Vietnam Pro" pitchFamily="2" charset="0"/>
            </a:endParaRPr>
          </a:p>
          <a:p>
            <a:pPr marL="285750" indent="-285750" algn="just">
              <a:spcAft>
                <a:spcPts val="1200"/>
              </a:spcAft>
              <a:buFont typeface="Arial" panose="020B0604020202020204" pitchFamily="34" charset="0"/>
              <a:buChar char="•"/>
            </a:pPr>
            <a:r>
              <a:rPr lang="fr-FR" sz="1400" b="1" dirty="0">
                <a:latin typeface="Be Vietnam Pro" pitchFamily="2" charset="0"/>
              </a:rPr>
              <a:t>ATTENTION :</a:t>
            </a:r>
            <a:r>
              <a:rPr lang="fr-FR" sz="1400" dirty="0">
                <a:latin typeface="Be Vietnam Pro" pitchFamily="2" charset="0"/>
              </a:rPr>
              <a:t> La codification n’a pas été réalisée totalement à droit constant !</a:t>
            </a:r>
          </a:p>
          <a:p>
            <a:pPr marL="285750" indent="-285750" algn="just">
              <a:spcAft>
                <a:spcPts val="1200"/>
              </a:spcAft>
              <a:buFont typeface="Arial" panose="020B0604020202020204" pitchFamily="34" charset="0"/>
              <a:buChar char="•"/>
            </a:pPr>
            <a:r>
              <a:rPr lang="fr-FR" sz="1400" dirty="0">
                <a:latin typeface="Be Vietnam Pro" pitchFamily="2" charset="0"/>
              </a:rPr>
              <a:t>Est ainsi créé un </a:t>
            </a:r>
            <a:r>
              <a:rPr lang="fr-FR" sz="1400" b="1" dirty="0">
                <a:latin typeface="Be Vietnam Pro" pitchFamily="2" charset="0"/>
              </a:rPr>
              <a:t>entretien annuel de formation</a:t>
            </a:r>
            <a:endParaRPr lang="fr-FR" sz="1400" dirty="0">
              <a:latin typeface="Be Vietnam Pro" pitchFamily="2" charset="0"/>
            </a:endParaRPr>
          </a:p>
          <a:p>
            <a:pPr marL="742950" lvl="1" indent="-285750" algn="just">
              <a:spcAft>
                <a:spcPts val="1200"/>
              </a:spcAft>
              <a:buFont typeface="Arial" panose="020B0604020202020204" pitchFamily="34" charset="0"/>
              <a:buChar char="•"/>
            </a:pPr>
            <a:r>
              <a:rPr lang="fr-FR" sz="1400" dirty="0">
                <a:latin typeface="Be Vietnam Pro" pitchFamily="2" charset="0"/>
              </a:rPr>
              <a:t>Entretien distinct de l’entretien professionnel…</a:t>
            </a:r>
          </a:p>
          <a:p>
            <a:pPr marL="742950" lvl="1" indent="-285750" algn="just">
              <a:spcAft>
                <a:spcPts val="1200"/>
              </a:spcAft>
              <a:buFont typeface="Arial" panose="020B0604020202020204" pitchFamily="34" charset="0"/>
              <a:buChar char="•"/>
            </a:pPr>
            <a:r>
              <a:rPr lang="fr-FR" sz="1400" dirty="0">
                <a:latin typeface="Be Vietnam Pro" pitchFamily="2" charset="0"/>
              </a:rPr>
              <a:t>… mais pouvant lui être associé !</a:t>
            </a:r>
          </a:p>
          <a:p>
            <a:pPr marL="285750" indent="-285750" algn="just">
              <a:spcAft>
                <a:spcPts val="1200"/>
              </a:spcAft>
              <a:buFont typeface="Arial" panose="020B0604020202020204" pitchFamily="34" charset="0"/>
              <a:buChar char="•"/>
            </a:pPr>
            <a:endParaRPr lang="fr-FR" sz="1400" dirty="0">
              <a:latin typeface="Be Vietnam Pro" pitchFamily="2" charset="0"/>
            </a:endParaRPr>
          </a:p>
          <a:p>
            <a:pPr marL="285750" indent="-285750" algn="just">
              <a:spcAft>
                <a:spcPts val="1200"/>
              </a:spcAft>
              <a:buFont typeface="Arial" panose="020B0604020202020204" pitchFamily="34" charset="0"/>
              <a:buChar char="•"/>
            </a:pPr>
            <a:r>
              <a:rPr lang="fr-FR" sz="1400" dirty="0">
                <a:latin typeface="Be Vietnam Pro" pitchFamily="2" charset="0"/>
              </a:rPr>
              <a:t>Il a pour objectif :</a:t>
            </a:r>
          </a:p>
          <a:p>
            <a:pPr marL="742950" lvl="1" indent="-285750" algn="just">
              <a:spcAft>
                <a:spcPts val="1200"/>
              </a:spcAft>
              <a:buFont typeface="Arial" panose="020B0604020202020204" pitchFamily="34" charset="0"/>
              <a:buChar char="•"/>
            </a:pPr>
            <a:r>
              <a:rPr lang="fr-FR" sz="1400" dirty="0">
                <a:latin typeface="Be Vietnam Pro" pitchFamily="2" charset="0"/>
              </a:rPr>
              <a:t>De rappeler les suites données aux demandes antérieures de formation de l’agent</a:t>
            </a:r>
          </a:p>
          <a:p>
            <a:pPr marL="742950" lvl="1" indent="-285750" algn="just">
              <a:spcAft>
                <a:spcPts val="1200"/>
              </a:spcAft>
              <a:buFont typeface="Arial" panose="020B0604020202020204" pitchFamily="34" charset="0"/>
              <a:buChar char="•"/>
            </a:pPr>
            <a:r>
              <a:rPr lang="fr-FR" sz="1400" dirty="0">
                <a:latin typeface="Be Vietnam Pro" pitchFamily="2" charset="0"/>
              </a:rPr>
              <a:t>De discuter des actions de formation nécessaires pour la nouvelle période en fonction des missions de l’agent et de ses perspectives professionnelles</a:t>
            </a:r>
          </a:p>
          <a:p>
            <a:pPr marL="742950" lvl="1" indent="-285750" algn="just">
              <a:spcAft>
                <a:spcPts val="1200"/>
              </a:spcAft>
              <a:buFont typeface="Arial" panose="020B0604020202020204" pitchFamily="34" charset="0"/>
              <a:buChar char="•"/>
            </a:pPr>
            <a:r>
              <a:rPr lang="fr-FR" sz="1400" dirty="0">
                <a:latin typeface="Be Vietnam Pro" pitchFamily="2" charset="0"/>
              </a:rPr>
              <a:t>De permettre à l’agent de présenter ses demandes en matière de préparation aux concours, de VAE, de bilan de compétences et de période de professionnalisation</a:t>
            </a:r>
          </a:p>
        </p:txBody>
      </p:sp>
      <p:pic>
        <p:nvPicPr>
          <p:cNvPr id="3" name="Image 2">
            <a:extLst>
              <a:ext uri="{FF2B5EF4-FFF2-40B4-BE49-F238E27FC236}">
                <a16:creationId xmlns:a16="http://schemas.microsoft.com/office/drawing/2014/main" id="{BDD608FF-4B37-7C6C-10BA-08FB62108878}"/>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1165628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121FC-0DCA-D25D-4083-6942E894DDA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94CA149-C58A-2863-FA84-92430A8F8790}"/>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BEAED1EC-2EDA-1D37-F12F-3550D6C8DBB0}"/>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B53068B-1D6D-77A6-776F-0CD94EC3D4B3}"/>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583C6FAD-C499-009C-D968-A377A252228C}"/>
              </a:ext>
            </a:extLst>
          </p:cNvPr>
          <p:cNvSpPr txBox="1"/>
          <p:nvPr/>
        </p:nvSpPr>
        <p:spPr>
          <a:xfrm>
            <a:off x="1014213" y="745993"/>
            <a:ext cx="9854313" cy="3447098"/>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Le livre IV de la partie réglementaire du CGFP : principes d’organisation et de gestion des RH</a:t>
            </a:r>
            <a:endParaRPr lang="fr-FR" sz="1400" dirty="0">
              <a:latin typeface="Be Vietnam Pro" pitchFamily="2" charset="0"/>
            </a:endParaRPr>
          </a:p>
          <a:p>
            <a:pPr algn="just">
              <a:spcAft>
                <a:spcPts val="1200"/>
              </a:spcAft>
            </a:pPr>
            <a:endParaRPr lang="fr-FR" sz="1400" u="sng" dirty="0">
              <a:latin typeface="Be Vietnam Pro" pitchFamily="2" charset="0"/>
            </a:endParaRPr>
          </a:p>
          <a:p>
            <a:pPr marL="285750" indent="-285750" algn="just">
              <a:spcAft>
                <a:spcPts val="1200"/>
              </a:spcAft>
              <a:buFont typeface="Arial" panose="020B0604020202020204" pitchFamily="34" charset="0"/>
              <a:buChar char="•"/>
            </a:pPr>
            <a:r>
              <a:rPr lang="fr-FR" sz="1400" dirty="0">
                <a:latin typeface="Be Vietnam Pro" pitchFamily="2" charset="0"/>
              </a:rPr>
              <a:t>L’entretien de formation se conclura par l’établissement d’un </a:t>
            </a:r>
            <a:r>
              <a:rPr lang="fr-FR" sz="1400" b="1" dirty="0">
                <a:latin typeface="Be Vietnam Pro" pitchFamily="2" charset="0"/>
              </a:rPr>
              <a:t>compte rendu d’entretien</a:t>
            </a:r>
            <a:r>
              <a:rPr lang="fr-FR" sz="1400" dirty="0">
                <a:latin typeface="Be Vietnam Pro" pitchFamily="2" charset="0"/>
              </a:rPr>
              <a:t> </a:t>
            </a:r>
            <a:r>
              <a:rPr lang="fr-FR" sz="1400" u="sng" dirty="0">
                <a:latin typeface="Be Vietnam Pro" pitchFamily="2" charset="0"/>
              </a:rPr>
              <a:t>distinct du compte rendu de l’entretien professionnel</a:t>
            </a:r>
            <a:r>
              <a:rPr lang="fr-FR" sz="1400" dirty="0">
                <a:latin typeface="Be Vietnam Pro" pitchFamily="2" charset="0"/>
              </a:rPr>
              <a:t> !</a:t>
            </a:r>
          </a:p>
          <a:p>
            <a:pPr marL="742950" lvl="1" indent="-285750" algn="just">
              <a:spcAft>
                <a:spcPts val="1200"/>
              </a:spcAft>
              <a:buFont typeface="Arial" panose="020B0604020202020204" pitchFamily="34" charset="0"/>
              <a:buChar char="•"/>
            </a:pPr>
            <a:r>
              <a:rPr lang="fr-FR" sz="1400" dirty="0">
                <a:latin typeface="Be Vietnam Pro" pitchFamily="2" charset="0"/>
              </a:rPr>
              <a:t>Il mentionne les objectifs de formation proposés pour l’agent</a:t>
            </a:r>
          </a:p>
          <a:p>
            <a:pPr marL="742950" lvl="1" indent="-285750" algn="just">
              <a:spcAft>
                <a:spcPts val="1200"/>
              </a:spcAft>
              <a:buFont typeface="Arial" panose="020B0604020202020204" pitchFamily="34" charset="0"/>
              <a:buChar char="•"/>
            </a:pPr>
            <a:r>
              <a:rPr lang="fr-FR" sz="1400" dirty="0">
                <a:latin typeface="Be Vietnam Pro" pitchFamily="2" charset="0"/>
              </a:rPr>
              <a:t>L’agent en reçoit communication et peut y ajouter ses observations</a:t>
            </a:r>
          </a:p>
          <a:p>
            <a:pPr marL="742950" lvl="1" indent="-285750" algn="just">
              <a:spcAft>
                <a:spcPts val="1200"/>
              </a:spcAft>
              <a:buFont typeface="Arial" panose="020B0604020202020204" pitchFamily="34" charset="0"/>
              <a:buChar char="•"/>
            </a:pPr>
            <a:r>
              <a:rPr lang="fr-FR" sz="1400" dirty="0">
                <a:latin typeface="Be Vietnam Pro" pitchFamily="2" charset="0"/>
              </a:rPr>
              <a:t>Le compte rendu est versé à son dossier</a:t>
            </a:r>
          </a:p>
          <a:p>
            <a:pPr marL="742950" lvl="1" indent="-285750" algn="just">
              <a:spcAft>
                <a:spcPts val="1200"/>
              </a:spcAft>
              <a:buFont typeface="Arial" panose="020B0604020202020204" pitchFamily="34" charset="0"/>
              <a:buChar char="•"/>
            </a:pPr>
            <a:endParaRPr lang="fr-FR" sz="1400" dirty="0">
              <a:latin typeface="Be Vietnam Pro" pitchFamily="2" charset="0"/>
            </a:endParaRPr>
          </a:p>
          <a:p>
            <a:pPr marL="285750" indent="-285750" algn="just">
              <a:spcAft>
                <a:spcPts val="1200"/>
              </a:spcAft>
              <a:buFont typeface="Arial" panose="020B0604020202020204" pitchFamily="34" charset="0"/>
              <a:buChar char="•"/>
            </a:pPr>
            <a:r>
              <a:rPr lang="fr-FR" sz="1400" dirty="0">
                <a:latin typeface="Be Vietnam Pro" pitchFamily="2" charset="0"/>
              </a:rPr>
              <a:t>L’agent est </a:t>
            </a:r>
            <a:r>
              <a:rPr lang="fr-FR" sz="1400" b="1" dirty="0">
                <a:latin typeface="Be Vietnam Pro" pitchFamily="2" charset="0"/>
              </a:rPr>
              <a:t>informé des suites données</a:t>
            </a:r>
            <a:r>
              <a:rPr lang="fr-FR" sz="1400" dirty="0">
                <a:latin typeface="Be Vietnam Pro" pitchFamily="2" charset="0"/>
              </a:rPr>
              <a:t> à son entretien. Tout refus opposé aux demandes de formations présentées dans l’entretien </a:t>
            </a:r>
            <a:r>
              <a:rPr lang="fr-FR" sz="1400" b="1" dirty="0">
                <a:latin typeface="Be Vietnam Pro" pitchFamily="2" charset="0"/>
              </a:rPr>
              <a:t>doit être motivé</a:t>
            </a:r>
            <a:endParaRPr lang="fr-FR" sz="1400" dirty="0">
              <a:latin typeface="Be Vietnam Pro" pitchFamily="2" charset="0"/>
            </a:endParaRPr>
          </a:p>
        </p:txBody>
      </p:sp>
      <p:pic>
        <p:nvPicPr>
          <p:cNvPr id="3" name="Image 2">
            <a:extLst>
              <a:ext uri="{FF2B5EF4-FFF2-40B4-BE49-F238E27FC236}">
                <a16:creationId xmlns:a16="http://schemas.microsoft.com/office/drawing/2014/main" id="{A7F39F1F-DE26-E9F5-E0D5-76FA57A65665}"/>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119305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A2784-58E6-D0C7-0B91-61B2D5AFC78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3BCB4D4B-3FC3-D821-D392-712FEE8B34B4}"/>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F5A1AD15-FB98-7B2C-03E4-84BFE408395D}"/>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D781757-CF40-0E0C-4149-ECC533D6FCDB}"/>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EEA83DC-850D-E983-6B36-835D02527118}"/>
              </a:ext>
            </a:extLst>
          </p:cNvPr>
          <p:cNvSpPr txBox="1"/>
          <p:nvPr/>
        </p:nvSpPr>
        <p:spPr>
          <a:xfrm>
            <a:off x="1014213" y="745993"/>
            <a:ext cx="9854313" cy="2862322"/>
          </a:xfrm>
          <a:prstGeom prst="rect">
            <a:avLst/>
          </a:prstGeom>
          <a:noFill/>
        </p:spPr>
        <p:txBody>
          <a:bodyPr wrap="square" rtlCol="0">
            <a:spAutoFit/>
          </a:bodyPr>
          <a:lstStyle/>
          <a:p>
            <a:endParaRPr lang="fr-FR" sz="1600" b="1" dirty="0">
              <a:latin typeface="Be Vietnam Pro" pitchFamily="2" charset="0"/>
            </a:endParaRPr>
          </a:p>
          <a:p>
            <a:r>
              <a:rPr lang="fr-FR" sz="1600" b="1" dirty="0">
                <a:latin typeface="Be Vietnam Pro" pitchFamily="2" charset="0"/>
              </a:rPr>
              <a:t>5. Les nouveautés en matière de retraite</a:t>
            </a:r>
            <a:endParaRPr lang="fr-FR" sz="1400" dirty="0">
              <a:latin typeface="Be Vietnam Pro" pitchFamily="2" charset="0"/>
            </a:endParaRPr>
          </a:p>
          <a:p>
            <a:pPr algn="just">
              <a:spcAft>
                <a:spcPts val="1200"/>
              </a:spcAft>
            </a:pPr>
            <a:endParaRPr lang="fr-FR" sz="1400" u="sng" dirty="0">
              <a:latin typeface="Be Vietnam Pro" pitchFamily="2" charset="0"/>
            </a:endParaRPr>
          </a:p>
          <a:p>
            <a:pPr marL="285750" indent="-285750" algn="just">
              <a:spcAft>
                <a:spcPts val="1200"/>
              </a:spcAft>
              <a:buFont typeface="Arial" panose="020B0604020202020204" pitchFamily="34" charset="0"/>
              <a:buChar char="•"/>
            </a:pPr>
            <a:r>
              <a:rPr lang="fr-FR" sz="1400" dirty="0">
                <a:latin typeface="Be Vietnam Pro" pitchFamily="2" charset="0"/>
              </a:rPr>
              <a:t>Nouvelle </a:t>
            </a:r>
            <a:r>
              <a:rPr lang="fr-FR" sz="1400" b="1" dirty="0">
                <a:latin typeface="Be Vietnam Pro" pitchFamily="2" charset="0"/>
              </a:rPr>
              <a:t>bonification d’un trimestre</a:t>
            </a:r>
            <a:r>
              <a:rPr lang="fr-FR" sz="1400" dirty="0">
                <a:latin typeface="Be Vietnam Pro" pitchFamily="2" charset="0"/>
              </a:rPr>
              <a:t> pour les femmes fonctionnaires :</a:t>
            </a:r>
          </a:p>
          <a:p>
            <a:pPr marL="742950" lvl="1" indent="-285750" algn="just">
              <a:spcAft>
                <a:spcPts val="1200"/>
              </a:spcAft>
              <a:buFont typeface="Arial" panose="020B0604020202020204" pitchFamily="34" charset="0"/>
              <a:buChar char="•"/>
            </a:pPr>
            <a:r>
              <a:rPr lang="fr-FR" sz="1400" dirty="0">
                <a:latin typeface="Be Vietnam Pro" pitchFamily="2" charset="0"/>
              </a:rPr>
              <a:t>Ayant </a:t>
            </a:r>
            <a:r>
              <a:rPr lang="fr-FR" sz="1400" b="1" dirty="0">
                <a:latin typeface="Be Vietnam Pro" pitchFamily="2" charset="0"/>
              </a:rPr>
              <a:t>accouché postérieurement </a:t>
            </a:r>
            <a:r>
              <a:rPr lang="fr-FR" sz="1400" dirty="0">
                <a:latin typeface="Be Vietnam Pro" pitchFamily="2" charset="0"/>
              </a:rPr>
              <a:t>à leur recrutement</a:t>
            </a:r>
          </a:p>
          <a:p>
            <a:pPr marL="742950" lvl="1" indent="-285750" algn="just">
              <a:spcAft>
                <a:spcPts val="1200"/>
              </a:spcAft>
              <a:buFont typeface="Arial" panose="020B0604020202020204" pitchFamily="34" charset="0"/>
              <a:buChar char="•"/>
            </a:pPr>
            <a:r>
              <a:rPr lang="fr-FR" sz="1400" dirty="0">
                <a:latin typeface="Be Vietnam Pro" pitchFamily="2" charset="0"/>
              </a:rPr>
              <a:t>Et ce pour </a:t>
            </a:r>
            <a:r>
              <a:rPr lang="fr-FR" sz="1400" b="1" dirty="0">
                <a:latin typeface="Be Vietnam Pro" pitchFamily="2" charset="0"/>
              </a:rPr>
              <a:t>chaque enfant né depuis le 1</a:t>
            </a:r>
            <a:r>
              <a:rPr lang="fr-FR" sz="1400" b="1" baseline="30000" dirty="0">
                <a:latin typeface="Be Vietnam Pro" pitchFamily="2" charset="0"/>
              </a:rPr>
              <a:t>er</a:t>
            </a:r>
            <a:r>
              <a:rPr lang="fr-FR" sz="1400" b="1" dirty="0">
                <a:latin typeface="Be Vietnam Pro" pitchFamily="2" charset="0"/>
              </a:rPr>
              <a:t> janvier 2004</a:t>
            </a:r>
          </a:p>
          <a:p>
            <a:pPr marL="742950" lvl="1" indent="-285750" algn="just">
              <a:spcAft>
                <a:spcPts val="1200"/>
              </a:spcAft>
              <a:buFont typeface="Arial" panose="020B0604020202020204" pitchFamily="34" charset="0"/>
              <a:buChar char="•"/>
            </a:pPr>
            <a:endParaRPr lang="fr-FR" sz="1400" b="1" dirty="0">
              <a:latin typeface="Be Vietnam Pro" pitchFamily="2" charset="0"/>
            </a:endParaRPr>
          </a:p>
          <a:p>
            <a:pPr marL="285750" indent="-285750" algn="just">
              <a:spcAft>
                <a:spcPts val="1200"/>
              </a:spcAft>
              <a:buFont typeface="Arial" panose="020B0604020202020204" pitchFamily="34" charset="0"/>
              <a:buChar char="•"/>
            </a:pPr>
            <a:r>
              <a:rPr lang="fr-FR" sz="1400" b="1" dirty="0">
                <a:latin typeface="Be Vietnam Pro" pitchFamily="2" charset="0"/>
              </a:rPr>
              <a:t>Retraite anticipée pour carrière longue :</a:t>
            </a:r>
            <a:r>
              <a:rPr lang="fr-FR" sz="1400" dirty="0">
                <a:latin typeface="Be Vietnam Pro" pitchFamily="2" charset="0"/>
              </a:rPr>
              <a:t> bonifications ou majorations de durée d’assurance attribuées au titre des enfants </a:t>
            </a:r>
            <a:r>
              <a:rPr lang="fr-FR" sz="1400" u="sng" dirty="0">
                <a:latin typeface="Be Vietnam Pro" pitchFamily="2" charset="0"/>
              </a:rPr>
              <a:t>dans la limite de deux trimestres</a:t>
            </a:r>
            <a:r>
              <a:rPr lang="fr-FR" sz="1400" dirty="0">
                <a:latin typeface="Be Vietnam Pro" pitchFamily="2" charset="0"/>
              </a:rPr>
              <a:t> par assuré</a:t>
            </a:r>
          </a:p>
        </p:txBody>
      </p:sp>
      <p:pic>
        <p:nvPicPr>
          <p:cNvPr id="3" name="Image 2">
            <a:extLst>
              <a:ext uri="{FF2B5EF4-FFF2-40B4-BE49-F238E27FC236}">
                <a16:creationId xmlns:a16="http://schemas.microsoft.com/office/drawing/2014/main" id="{83809E27-C6BA-0F0F-C7BC-5B5BE167AD55}"/>
              </a:ext>
            </a:extLst>
          </p:cNvPr>
          <p:cNvPicPr>
            <a:picLocks noChangeAspect="1"/>
          </p:cNvPicPr>
          <p:nvPr/>
        </p:nvPicPr>
        <p:blipFill>
          <a:blip r:embed="rId3"/>
          <a:stretch>
            <a:fillRect/>
          </a:stretch>
        </p:blipFill>
        <p:spPr>
          <a:xfrm>
            <a:off x="11026134" y="0"/>
            <a:ext cx="1158588" cy="1158588"/>
          </a:xfrm>
          <a:prstGeom prst="rect">
            <a:avLst/>
          </a:prstGeom>
        </p:spPr>
      </p:pic>
    </p:spTree>
    <p:extLst>
      <p:ext uri="{BB962C8B-B14F-4D97-AF65-F5344CB8AC3E}">
        <p14:creationId xmlns:p14="http://schemas.microsoft.com/office/powerpoint/2010/main" val="3337609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8A8BA-A482-F393-87E6-4E81241F51E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B4183EF4-9A7A-1D7E-5796-54D9A0FE8517}"/>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D054BDB2-5D39-8B49-0BC4-69A9D43F62E7}"/>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8F5E4C08-65D2-4ADA-58B5-470C81D366BA}"/>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BE45E18-93DD-DCCF-564C-1B4F6A8E1268}"/>
              </a:ext>
            </a:extLst>
          </p:cNvPr>
          <p:cNvSpPr txBox="1"/>
          <p:nvPr/>
        </p:nvSpPr>
        <p:spPr>
          <a:xfrm>
            <a:off x="1014213" y="1158588"/>
            <a:ext cx="9854313" cy="5786199"/>
          </a:xfrm>
          <a:prstGeom prst="rect">
            <a:avLst/>
          </a:prstGeom>
          <a:noFill/>
        </p:spPr>
        <p:txBody>
          <a:bodyPr wrap="square" rtlCol="0">
            <a:spAutoFit/>
          </a:bodyPr>
          <a:lstStyle/>
          <a:p>
            <a:r>
              <a:rPr lang="fr-FR" b="1" u="sng" dirty="0"/>
              <a:t>6. Introduction de nouvelles dispositions relatives aux congés pour raisons de santé des agents publics </a:t>
            </a:r>
          </a:p>
          <a:p>
            <a:endParaRPr lang="fr-FR" b="1" u="sng" dirty="0">
              <a:solidFill>
                <a:srgbClr val="FF0000"/>
              </a:solidFill>
            </a:endParaRPr>
          </a:p>
          <a:p>
            <a:r>
              <a:rPr lang="fr-FR" b="1" dirty="0">
                <a:solidFill>
                  <a:srgbClr val="FF0000"/>
                </a:solidFill>
              </a:rPr>
              <a:t>(Décret n° 2026-705 du 29 juillet 2026 relatif aux congés pour raisons de santé des agents publics civils et militaires) </a:t>
            </a:r>
          </a:p>
          <a:p>
            <a:endParaRPr lang="fr-FR" sz="1400" b="1" dirty="0">
              <a:latin typeface="Be Vietnam Pro" pitchFamily="2" charset="0"/>
            </a:endParaRPr>
          </a:p>
          <a:p>
            <a:pPr marL="285750" indent="-285750" algn="just">
              <a:spcAft>
                <a:spcPts val="600"/>
              </a:spcAft>
              <a:buFont typeface="Arial" panose="020B0604020202020204" pitchFamily="34" charset="0"/>
              <a:buChar char="•"/>
            </a:pPr>
            <a:r>
              <a:rPr lang="fr-FR" sz="1400" b="1" dirty="0">
                <a:latin typeface="Be Vietnam Pro" pitchFamily="2" charset="0"/>
              </a:rPr>
              <a:t>Le régime du temps partiel thérapeutique évolue </a:t>
            </a:r>
          </a:p>
          <a:p>
            <a:pPr algn="just">
              <a:spcAft>
                <a:spcPts val="600"/>
              </a:spcAft>
            </a:pPr>
            <a:endParaRPr lang="fr-FR" sz="1400" b="1" dirty="0">
              <a:latin typeface="Be Vietnam Pro" pitchFamily="2" charset="0"/>
            </a:endParaRPr>
          </a:p>
          <a:p>
            <a:pPr algn="just">
              <a:spcAft>
                <a:spcPts val="600"/>
              </a:spcAft>
            </a:pPr>
            <a:r>
              <a:rPr lang="fr-FR" sz="1400" dirty="0">
                <a:latin typeface="Be Vietnam Pro" pitchFamily="2" charset="0"/>
              </a:rPr>
              <a:t>Lorsque la demande d'autorisation de servir à TPT est présentée à l'issue d'une période de CLM, de CLD, de CITIS ou après une disponibilité pour raison de santé la décision de l'autorité territoriale intervient au plus tard au jour de la reprise. Il en va de même en cas de renouvellement de l'autorisation.</a:t>
            </a:r>
          </a:p>
          <a:p>
            <a:pPr algn="just">
              <a:spcAft>
                <a:spcPts val="600"/>
              </a:spcAft>
            </a:pPr>
            <a:endParaRPr lang="fr-FR" sz="1400" dirty="0">
              <a:latin typeface="Be Vietnam Pro" pitchFamily="2" charset="0"/>
            </a:endParaRPr>
          </a:p>
          <a:p>
            <a:pPr algn="just">
              <a:spcAft>
                <a:spcPts val="600"/>
              </a:spcAft>
            </a:pPr>
            <a:r>
              <a:rPr lang="fr-FR" sz="1400" dirty="0">
                <a:latin typeface="Be Vietnam Pro" pitchFamily="2" charset="0"/>
              </a:rPr>
              <a:t>Dans les autres cas, la décision de l'autorité territoriale intervient au plus tard 30 j à compter de la date de la réception de la demande.</a:t>
            </a:r>
          </a:p>
          <a:p>
            <a:pPr algn="just">
              <a:spcAft>
                <a:spcPts val="600"/>
              </a:spcAft>
            </a:pPr>
            <a:endParaRPr lang="fr-FR" sz="1400" dirty="0">
              <a:latin typeface="Be Vietnam Pro" pitchFamily="2" charset="0"/>
            </a:endParaRPr>
          </a:p>
          <a:p>
            <a:pPr algn="just">
              <a:spcAft>
                <a:spcPts val="600"/>
              </a:spcAft>
            </a:pPr>
            <a:r>
              <a:rPr lang="fr-FR" sz="1400" dirty="0">
                <a:latin typeface="Be Vietnam Pro" pitchFamily="2" charset="0"/>
              </a:rPr>
              <a:t>Le TPT est accordé dans la limite d’une année (auparavant la durée plancher était d’un mois et le plafond de 3 mois).</a:t>
            </a:r>
          </a:p>
          <a:p>
            <a:pPr algn="just">
              <a:spcAft>
                <a:spcPts val="600"/>
              </a:spcAft>
            </a:pPr>
            <a:endParaRPr lang="fr-FR" sz="1400" dirty="0">
              <a:latin typeface="Be Vietnam Pro" pitchFamily="2" charset="0"/>
            </a:endParaRPr>
          </a:p>
          <a:p>
            <a:pPr algn="just">
              <a:spcAft>
                <a:spcPts val="600"/>
              </a:spcAft>
            </a:pPr>
            <a:r>
              <a:rPr lang="fr-FR" sz="1400" u="sng" dirty="0">
                <a:latin typeface="Be Vietnam Pro" pitchFamily="2" charset="0"/>
              </a:rPr>
              <a:t>Contrôle</a:t>
            </a:r>
            <a:r>
              <a:rPr lang="fr-FR" sz="1400" dirty="0">
                <a:latin typeface="Be Vietnam Pro" pitchFamily="2" charset="0"/>
              </a:rPr>
              <a:t> : L'autorité territoriale peut faire procéder, dès réception de la demande d'autorisation, à l'examen du fonctionnaire intéressé par un médecin agréé. L'absence injustifiée du fonctionnaire à cet examen vaut désistement de sa demande.</a:t>
            </a:r>
          </a:p>
          <a:p>
            <a:pPr algn="just">
              <a:spcAft>
                <a:spcPts val="600"/>
              </a:spcAft>
            </a:pPr>
            <a:endParaRPr lang="fr-FR" sz="1400" dirty="0">
              <a:latin typeface="Be Vietnam Pro" pitchFamily="2" charset="0"/>
            </a:endParaRPr>
          </a:p>
          <a:p>
            <a:pPr algn="just">
              <a:spcAft>
                <a:spcPts val="600"/>
              </a:spcAft>
            </a:pPr>
            <a:endParaRPr lang="fr-FR" sz="1000" dirty="0">
              <a:latin typeface="Be Vietnam Pro" pitchFamily="2" charset="0"/>
            </a:endParaRPr>
          </a:p>
        </p:txBody>
      </p:sp>
      <p:pic>
        <p:nvPicPr>
          <p:cNvPr id="3" name="Image 2">
            <a:extLst>
              <a:ext uri="{FF2B5EF4-FFF2-40B4-BE49-F238E27FC236}">
                <a16:creationId xmlns:a16="http://schemas.microsoft.com/office/drawing/2014/main" id="{AF4847CA-5EDE-D2FA-5503-C8BBCB5C9B66}"/>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1025550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B984E-7F4E-A8DB-3B24-D9CB03A3807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F4308D0-34D8-7363-55A8-D3601B62C969}"/>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55910477-D4FC-00EF-CB9A-6FA67ACBEB59}"/>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EB02AB2-B88F-55F1-2CE5-59913F6D4605}"/>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F2943786-710D-7967-45C1-64F1B7130C31}"/>
              </a:ext>
            </a:extLst>
          </p:cNvPr>
          <p:cNvSpPr txBox="1"/>
          <p:nvPr/>
        </p:nvSpPr>
        <p:spPr>
          <a:xfrm>
            <a:off x="1014213" y="1158588"/>
            <a:ext cx="9854313" cy="3924151"/>
          </a:xfrm>
          <a:prstGeom prst="rect">
            <a:avLst/>
          </a:prstGeom>
          <a:noFill/>
        </p:spPr>
        <p:txBody>
          <a:bodyPr wrap="square" rtlCol="0">
            <a:spAutoFit/>
          </a:bodyPr>
          <a:lstStyle/>
          <a:p>
            <a:r>
              <a:rPr lang="fr-FR" sz="1400" u="sng" dirty="0">
                <a:latin typeface="Be Vietnam Pro" pitchFamily="2" charset="0"/>
              </a:rPr>
              <a:t>Refus du TPT : </a:t>
            </a:r>
          </a:p>
          <a:p>
            <a:endParaRPr lang="fr-FR" sz="1400" dirty="0">
              <a:latin typeface="Be Vietnam Pro" pitchFamily="2" charset="0"/>
            </a:endParaRPr>
          </a:p>
          <a:p>
            <a:pPr algn="just"/>
            <a:r>
              <a:rPr lang="fr-FR" sz="1400" dirty="0">
                <a:latin typeface="Be Vietnam Pro" pitchFamily="2" charset="0"/>
              </a:rPr>
              <a:t>Le refus opposé à une demande initiale ou de renouvellement d'autorisation ou l'interruption de cette autorisation à l'initiative de l'autorité territoriale est motivé.</a:t>
            </a:r>
          </a:p>
          <a:p>
            <a:pPr algn="just"/>
            <a:endParaRPr lang="fr-FR" sz="1400" dirty="0">
              <a:latin typeface="Be Vietnam Pro" pitchFamily="2" charset="0"/>
            </a:endParaRPr>
          </a:p>
          <a:p>
            <a:pPr algn="just"/>
            <a:r>
              <a:rPr lang="fr-FR" sz="1400" dirty="0">
                <a:latin typeface="Be Vietnam Pro" pitchFamily="2" charset="0"/>
              </a:rPr>
              <a:t>Lorsque ce refus ou cette interruption est fondé sur un motif tiré des nécessités de la continuité et du fonctionnement du service, il est précédé d'un </a:t>
            </a:r>
            <a:r>
              <a:rPr lang="fr-FR" sz="1400" b="1" dirty="0">
                <a:latin typeface="Be Vietnam Pro" pitchFamily="2" charset="0"/>
              </a:rPr>
              <a:t>entretien</a:t>
            </a:r>
            <a:r>
              <a:rPr lang="fr-FR" sz="1400" dirty="0">
                <a:latin typeface="Be Vietnam Pro" pitchFamily="2" charset="0"/>
              </a:rPr>
              <a:t> avec le fonctionnaire intéressé qui peut se faire assister par une personne de son choix.</a:t>
            </a:r>
          </a:p>
          <a:p>
            <a:pPr algn="just"/>
            <a:endParaRPr lang="fr-FR" sz="1400" dirty="0">
              <a:latin typeface="Be Vietnam Pro" pitchFamily="2" charset="0"/>
            </a:endParaRPr>
          </a:p>
          <a:p>
            <a:pPr algn="just"/>
            <a:r>
              <a:rPr lang="fr-FR" sz="1400" dirty="0">
                <a:latin typeface="Be Vietnam Pro" pitchFamily="2" charset="0"/>
              </a:rPr>
              <a:t>Lorsque la décision de refus ou d'interruption de l'autorisation est fondée sur un motif médical, elle ne peut intervenir sans </a:t>
            </a:r>
            <a:r>
              <a:rPr lang="fr-FR" sz="1400" b="1" dirty="0">
                <a:latin typeface="Be Vietnam Pro" pitchFamily="2" charset="0"/>
              </a:rPr>
              <a:t>l'avis préalable du médecin agréé</a:t>
            </a:r>
            <a:r>
              <a:rPr lang="fr-FR" sz="1400" dirty="0">
                <a:latin typeface="Be Vietnam Pro" pitchFamily="2" charset="0"/>
              </a:rPr>
              <a:t>.</a:t>
            </a:r>
          </a:p>
          <a:p>
            <a:pPr algn="just">
              <a:spcAft>
                <a:spcPts val="600"/>
              </a:spcAft>
            </a:pPr>
            <a:endParaRPr lang="fr-FR" sz="1400" dirty="0">
              <a:latin typeface="Be Vietnam Pro" pitchFamily="2" charset="0"/>
            </a:endParaRPr>
          </a:p>
          <a:p>
            <a:pPr marL="285750" indent="-285750" algn="just">
              <a:spcAft>
                <a:spcPts val="600"/>
              </a:spcAft>
              <a:buFont typeface="Wingdings" panose="05000000000000000000" pitchFamily="2" charset="2"/>
              <a:buChar char="§"/>
            </a:pPr>
            <a:r>
              <a:rPr lang="fr-FR" sz="1400" dirty="0">
                <a:latin typeface="Be Vietnam Pro" pitchFamily="2" charset="0"/>
              </a:rPr>
              <a:t>Les conclusions rendues par le médecin agréé peuvent être contestées devant le conseil médical siégeant en formation restreinte par le fonctionnaire ou l'autorité territoriale. </a:t>
            </a:r>
          </a:p>
          <a:p>
            <a:pPr marL="285750" indent="-285750" algn="just">
              <a:spcAft>
                <a:spcPts val="600"/>
              </a:spcAft>
              <a:buFont typeface="Wingdings" panose="05000000000000000000" pitchFamily="2" charset="2"/>
              <a:buChar char="§"/>
            </a:pPr>
            <a:r>
              <a:rPr lang="fr-FR" sz="1400" dirty="0">
                <a:latin typeface="Be Vietnam Pro" pitchFamily="2" charset="0"/>
              </a:rPr>
              <a:t>Dans le cas où le fonctionnaire bénéficie d'une autorisation de servir à TPT au moment de la saisine du conseil médical, cette autorisation est prolongée jusqu'à ce que le conseil médical ait rendu son avis.</a:t>
            </a:r>
          </a:p>
          <a:p>
            <a:pPr algn="just">
              <a:spcAft>
                <a:spcPts val="600"/>
              </a:spcAft>
            </a:pPr>
            <a:endParaRPr lang="fr-FR" sz="1000" dirty="0">
              <a:latin typeface="Be Vietnam Pro" pitchFamily="2" charset="0"/>
            </a:endParaRPr>
          </a:p>
        </p:txBody>
      </p:sp>
      <p:pic>
        <p:nvPicPr>
          <p:cNvPr id="3" name="Image 2">
            <a:extLst>
              <a:ext uri="{FF2B5EF4-FFF2-40B4-BE49-F238E27FC236}">
                <a16:creationId xmlns:a16="http://schemas.microsoft.com/office/drawing/2014/main" id="{E3890F2D-60C3-B021-299D-70428B95B8B3}"/>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2727239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E239F-7434-F110-AA33-A81CF4BA123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3D5313C-8F1E-E013-0A9C-FA82EB70326A}"/>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B1ABE91E-FBB7-66C9-5B2F-272BF6176CA9}"/>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F7971FA2-8C11-D7CE-A7EE-0E0A5E054C2A}"/>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3303E720-8E1F-D07A-6D10-7DA78AD40817}"/>
              </a:ext>
            </a:extLst>
          </p:cNvPr>
          <p:cNvSpPr txBox="1"/>
          <p:nvPr/>
        </p:nvSpPr>
        <p:spPr>
          <a:xfrm>
            <a:off x="1014213" y="1158588"/>
            <a:ext cx="9854313" cy="4770537"/>
          </a:xfrm>
          <a:prstGeom prst="rect">
            <a:avLst/>
          </a:prstGeom>
          <a:noFill/>
        </p:spPr>
        <p:txBody>
          <a:bodyPr wrap="square" rtlCol="0">
            <a:spAutoFit/>
          </a:bodyPr>
          <a:lstStyle/>
          <a:p>
            <a:r>
              <a:rPr lang="fr-FR" sz="1400" b="1" u="sng" dirty="0">
                <a:latin typeface="Be Vietnam Pro" pitchFamily="2" charset="0"/>
              </a:rPr>
              <a:t>Les arrêts de travail (entré en vigueur le 1</a:t>
            </a:r>
            <a:r>
              <a:rPr lang="fr-FR" sz="1400" b="1" u="sng" baseline="30000" dirty="0">
                <a:latin typeface="Be Vietnam Pro" pitchFamily="2" charset="0"/>
              </a:rPr>
              <a:t>er</a:t>
            </a:r>
            <a:r>
              <a:rPr lang="fr-FR" sz="1400" b="1" u="sng" dirty="0">
                <a:latin typeface="Be Vietnam Pro" pitchFamily="2" charset="0"/>
              </a:rPr>
              <a:t> septembre 2026)</a:t>
            </a:r>
          </a:p>
          <a:p>
            <a:endParaRPr lang="fr-FR" sz="1400" u="sng" dirty="0">
              <a:latin typeface="Be Vietnam Pro" pitchFamily="2" charset="0"/>
            </a:endParaRPr>
          </a:p>
          <a:p>
            <a:r>
              <a:rPr lang="fr-FR" sz="1400" dirty="0">
                <a:latin typeface="Be Vietnam Pro" pitchFamily="2" charset="0"/>
              </a:rPr>
              <a:t>Pour obtenir un congé de maladie ordinaire, l’agent doit présenter un certificat d’arrêt de travail du régime général de la sécurité sociale délivré par un médecin, un chirurgien-dentiste ou une sage-femme devient obligatoire dans la fonction publique (en référence aux articles L. 162-4-1, R. 321-2 et R. 323-11-1 du code de la sécurité sociale).</a:t>
            </a:r>
          </a:p>
          <a:p>
            <a:endParaRPr lang="fr-FR" sz="1400" dirty="0">
              <a:latin typeface="Be Vietnam Pro" pitchFamily="2" charset="0"/>
            </a:endParaRPr>
          </a:p>
          <a:p>
            <a:r>
              <a:rPr lang="fr-FR" sz="1400" dirty="0">
                <a:latin typeface="Be Vietnam Pro" pitchFamily="2" charset="0"/>
              </a:rPr>
              <a:t>En cas de prolongation d'un arrêt de travail, l'indemnisation n'est maintenue que si la prolongation de l'arrêt est prescrite par le médecin prescripteur de l'arrêt initial, par le médecin traitant, par la sage-femme ou par le chirurgien-dentiste, sauf impossibilité dûment justifiée par l'assuré et à l'exception des cas définis par décret.</a:t>
            </a:r>
          </a:p>
          <a:p>
            <a:endParaRPr lang="fr-FR" sz="1400" dirty="0">
              <a:latin typeface="Be Vietnam Pro" pitchFamily="2" charset="0"/>
            </a:endParaRPr>
          </a:p>
          <a:p>
            <a:pPr marL="285750" indent="-285750">
              <a:buFont typeface="Calibri" panose="020F0502020204030204" pitchFamily="34" charset="0"/>
              <a:buChar char="→"/>
            </a:pPr>
            <a:r>
              <a:rPr lang="fr-FR" sz="1400" dirty="0">
                <a:latin typeface="Be Vietnam Pro" pitchFamily="2" charset="0"/>
              </a:rPr>
              <a:t>Les plafonds des arrêts de travail prescrits sont fixés à 31 jours pour une première prescription et à 62 jours pour une prolongation.</a:t>
            </a:r>
          </a:p>
          <a:p>
            <a:endParaRPr lang="fr-FR" sz="1400" dirty="0">
              <a:latin typeface="Be Vietnam Pro" pitchFamily="2" charset="0"/>
            </a:endParaRPr>
          </a:p>
          <a:p>
            <a:r>
              <a:rPr lang="fr-FR" sz="1400" dirty="0">
                <a:latin typeface="Be Vietnam Pro" pitchFamily="2" charset="0"/>
              </a:rPr>
              <a:t>Le CLM ou le CLD peut être accordé ou renouvelé, dans la limite de 6 mois, sur présentation d'un avis médical établi dans les mêmes modalités que le CMO (par un certificat médical sécurisé). </a:t>
            </a:r>
          </a:p>
          <a:p>
            <a:endParaRPr lang="fr-FR" sz="1400" dirty="0">
              <a:latin typeface="Be Vietnam Pro" pitchFamily="2" charset="0"/>
            </a:endParaRPr>
          </a:p>
          <a:p>
            <a:r>
              <a:rPr lang="fr-FR" sz="1400" dirty="0">
                <a:latin typeface="Be Vietnam Pro" pitchFamily="2" charset="0"/>
              </a:rPr>
              <a:t>La déclaration de CITIS doit également être accompagnée de ce type de certificat médial.</a:t>
            </a:r>
          </a:p>
          <a:p>
            <a:endParaRPr lang="fr-FR" sz="1400" dirty="0">
              <a:latin typeface="Be Vietnam Pro" pitchFamily="2" charset="0"/>
            </a:endParaRPr>
          </a:p>
          <a:p>
            <a:endParaRPr lang="fr-FR" sz="1400" dirty="0">
              <a:latin typeface="Be Vietnam Pro" pitchFamily="2" charset="0"/>
            </a:endParaRPr>
          </a:p>
          <a:p>
            <a:r>
              <a:rPr lang="fr-FR" sz="1400" u="sng" dirty="0">
                <a:latin typeface="Be Vietnam Pro" pitchFamily="2" charset="0"/>
              </a:rPr>
              <a:t> </a:t>
            </a:r>
            <a:endParaRPr lang="fr-FR" sz="1400" dirty="0">
              <a:latin typeface="Be Vietnam Pro" pitchFamily="2" charset="0"/>
            </a:endParaRPr>
          </a:p>
          <a:p>
            <a:pPr algn="just">
              <a:spcAft>
                <a:spcPts val="600"/>
              </a:spcAft>
            </a:pPr>
            <a:endParaRPr lang="fr-FR" sz="1000" dirty="0">
              <a:latin typeface="Be Vietnam Pro" pitchFamily="2" charset="0"/>
            </a:endParaRPr>
          </a:p>
        </p:txBody>
      </p:sp>
      <p:pic>
        <p:nvPicPr>
          <p:cNvPr id="3" name="Image 2">
            <a:extLst>
              <a:ext uri="{FF2B5EF4-FFF2-40B4-BE49-F238E27FC236}">
                <a16:creationId xmlns:a16="http://schemas.microsoft.com/office/drawing/2014/main" id="{E6D6E0EC-3349-8FC4-935C-09A01EF4B172}"/>
              </a:ext>
            </a:extLst>
          </p:cNvPr>
          <p:cNvPicPr>
            <a:picLocks noChangeAspect="1"/>
          </p:cNvPicPr>
          <p:nvPr/>
        </p:nvPicPr>
        <p:blipFill>
          <a:blip r:embed="rId2"/>
          <a:stretch>
            <a:fillRect/>
          </a:stretch>
        </p:blipFill>
        <p:spPr>
          <a:xfrm>
            <a:off x="11026134" y="0"/>
            <a:ext cx="1158588" cy="1158588"/>
          </a:xfrm>
          <a:prstGeom prst="rect">
            <a:avLst/>
          </a:prstGeom>
        </p:spPr>
      </p:pic>
      <p:pic>
        <p:nvPicPr>
          <p:cNvPr id="8" name="Graphique 7" descr="Avertissement contour">
            <a:extLst>
              <a:ext uri="{FF2B5EF4-FFF2-40B4-BE49-F238E27FC236}">
                <a16:creationId xmlns:a16="http://schemas.microsoft.com/office/drawing/2014/main" id="{DDC16B4C-73C1-567A-128D-CA6FF45940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9178" y="2673013"/>
            <a:ext cx="243923" cy="243923"/>
          </a:xfrm>
          <a:prstGeom prst="rect">
            <a:avLst/>
          </a:prstGeom>
        </p:spPr>
      </p:pic>
    </p:spTree>
    <p:extLst>
      <p:ext uri="{BB962C8B-B14F-4D97-AF65-F5344CB8AC3E}">
        <p14:creationId xmlns:p14="http://schemas.microsoft.com/office/powerpoint/2010/main" val="572410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AD6C7-1192-53D0-06FD-032D7B63D291}"/>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E9A256CD-C04E-EE24-54AE-CDCDBBD5BBFE}"/>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4A2281BD-324F-934B-AC6F-DAA453D8CE61}"/>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135B6027-0EB9-33A1-C0E5-99586CBAEF07}"/>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8B20D0EB-C482-DD15-BBE9-B34A29B9E6B1}"/>
              </a:ext>
            </a:extLst>
          </p:cNvPr>
          <p:cNvSpPr txBox="1"/>
          <p:nvPr/>
        </p:nvSpPr>
        <p:spPr>
          <a:xfrm>
            <a:off x="1014213" y="1158588"/>
            <a:ext cx="9854313" cy="4985980"/>
          </a:xfrm>
          <a:prstGeom prst="rect">
            <a:avLst/>
          </a:prstGeom>
          <a:noFill/>
        </p:spPr>
        <p:txBody>
          <a:bodyPr wrap="square" rtlCol="0">
            <a:spAutoFit/>
          </a:bodyPr>
          <a:lstStyle/>
          <a:p>
            <a:r>
              <a:rPr lang="fr-FR" sz="1400" b="1" u="sng" dirty="0">
                <a:latin typeface="Be Vietnam Pro" pitchFamily="2" charset="0"/>
              </a:rPr>
              <a:t>Le contrôle renforcé </a:t>
            </a:r>
          </a:p>
          <a:p>
            <a:endParaRPr lang="fr-FR" sz="1400" u="sng" dirty="0">
              <a:latin typeface="Be Vietnam Pro" pitchFamily="2" charset="0"/>
            </a:endParaRPr>
          </a:p>
          <a:p>
            <a:pPr algn="just"/>
            <a:r>
              <a:rPr lang="fr-FR" sz="1400" dirty="0">
                <a:latin typeface="Be Vietnam Pro" pitchFamily="2" charset="0"/>
              </a:rPr>
              <a:t>L'autorité territoriale peut faire procéder au contrôle administratif de l'arrêt de travail du fonctionnaire placé en CMO, CLM, CLD ou CITIS par toute personne dûment habilitée à cet effet.</a:t>
            </a:r>
          </a:p>
          <a:p>
            <a:pPr algn="just"/>
            <a:endParaRPr lang="fr-FR" sz="1400" dirty="0">
              <a:latin typeface="Be Vietnam Pro" pitchFamily="2" charset="0"/>
            </a:endParaRPr>
          </a:p>
          <a:p>
            <a:pPr algn="just"/>
            <a:r>
              <a:rPr lang="fr-FR" sz="1400" dirty="0">
                <a:latin typeface="Be Vietnam Pro" pitchFamily="2" charset="0"/>
              </a:rPr>
              <a:t>Ce contrôle porte sur la présence du fonctionnaire à son domicile, ou à son lieu de repos s'il est différent, lorsque les sorties ne sont pas autorisées ou durant les heures de présence obligatoire déterminées selon les modalités prévues à l'article R. 323-11-1 du code de la sécurité sociale, à savoir :</a:t>
            </a:r>
          </a:p>
          <a:p>
            <a:pPr algn="just"/>
            <a:endParaRPr lang="fr-FR" sz="1400" dirty="0">
              <a:latin typeface="Be Vietnam Pro" pitchFamily="2" charset="0"/>
            </a:endParaRPr>
          </a:p>
          <a:p>
            <a:pPr algn="just"/>
            <a:r>
              <a:rPr lang="fr-FR" sz="1400" dirty="0">
                <a:latin typeface="Be Vietnam Pro" pitchFamily="2" charset="0"/>
              </a:rPr>
              <a:t>Le praticien indique sur l'arrêt de travail :</a:t>
            </a:r>
          </a:p>
          <a:p>
            <a:pPr algn="just"/>
            <a:endParaRPr lang="fr-FR" sz="1400" dirty="0">
              <a:latin typeface="Be Vietnam Pro" pitchFamily="2" charset="0"/>
            </a:endParaRPr>
          </a:p>
          <a:p>
            <a:pPr marL="285750" indent="-285750" algn="just">
              <a:buFontTx/>
              <a:buChar char="-"/>
            </a:pPr>
            <a:r>
              <a:rPr lang="fr-FR" sz="1400" dirty="0">
                <a:latin typeface="Be Vietnam Pro" pitchFamily="2" charset="0"/>
              </a:rPr>
              <a:t>soit que les sorties ne sont pas autorisées ;</a:t>
            </a:r>
          </a:p>
          <a:p>
            <a:pPr marL="285750" indent="-285750" algn="just">
              <a:buFontTx/>
              <a:buChar char="-"/>
            </a:pPr>
            <a:r>
              <a:rPr lang="fr-FR" sz="1400" dirty="0">
                <a:latin typeface="Be Vietnam Pro" pitchFamily="2" charset="0"/>
              </a:rPr>
              <a:t>soit qu'elles le sont. Dans ce cas, l'assuré doit rester présent à son domicile de 9 h à 11 h et de 14 h à 16 h, sauf en cas de soins ou d'examens médicaux. Toutefois, le praticien peut, par dérogation à cette disposition, autoriser les sorties libres. Dans ce cas, il porte sur l'arrêt de travail les éléments d'ordre médical le justifiant.</a:t>
            </a:r>
          </a:p>
          <a:p>
            <a:pPr marL="285750" indent="-285750" algn="just">
              <a:buFontTx/>
              <a:buChar char="-"/>
            </a:pPr>
            <a:endParaRPr lang="fr-FR" sz="1400" dirty="0">
              <a:latin typeface="Be Vietnam Pro" pitchFamily="2" charset="0"/>
            </a:endParaRPr>
          </a:p>
          <a:p>
            <a:pPr algn="just"/>
            <a:r>
              <a:rPr lang="fr-FR" sz="1400" dirty="0">
                <a:latin typeface="Be Vietnam Pro" pitchFamily="2" charset="0"/>
              </a:rPr>
              <a:t>L'absence injustifiée du fonctionnaire ou le refus du contrôle entraine l'interruption du versement de sa rémunération jusqu'à la date de fin de cet arrêt.</a:t>
            </a:r>
          </a:p>
          <a:p>
            <a:pPr algn="just"/>
            <a:endParaRPr lang="fr-FR" sz="1400" dirty="0">
              <a:latin typeface="Be Vietnam Pro" pitchFamily="2" charset="0"/>
            </a:endParaRPr>
          </a:p>
          <a:p>
            <a:pPr algn="just"/>
            <a:r>
              <a:rPr lang="fr-FR" sz="1400" dirty="0">
                <a:latin typeface="Be Vietnam Pro" pitchFamily="2" charset="0"/>
              </a:rPr>
              <a:t>Le temps pendant lequel le versement de la rémunération a été interrompu compte dans la période de congé en cours. </a:t>
            </a:r>
          </a:p>
          <a:p>
            <a:pPr algn="just">
              <a:spcAft>
                <a:spcPts val="600"/>
              </a:spcAft>
            </a:pPr>
            <a:endParaRPr lang="fr-FR" sz="1000" dirty="0">
              <a:latin typeface="Be Vietnam Pro" pitchFamily="2" charset="0"/>
            </a:endParaRPr>
          </a:p>
        </p:txBody>
      </p:sp>
      <p:pic>
        <p:nvPicPr>
          <p:cNvPr id="3" name="Image 2">
            <a:extLst>
              <a:ext uri="{FF2B5EF4-FFF2-40B4-BE49-F238E27FC236}">
                <a16:creationId xmlns:a16="http://schemas.microsoft.com/office/drawing/2014/main" id="{426E9D1D-15B5-F768-1C07-011EBE555A10}"/>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1011217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6C9CF-9303-716F-4633-99F7DFEF59E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EF47E3C5-A407-506C-530C-DCB8DA0D6812}"/>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1E6247D2-1EC4-D56E-110E-988D566E330B}"/>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39F6572D-BB95-7E03-26EE-1415B7E1E129}"/>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E5ADDBCD-BABB-EC4A-E295-D9FABDD7CCC5}"/>
              </a:ext>
            </a:extLst>
          </p:cNvPr>
          <p:cNvSpPr txBox="1"/>
          <p:nvPr/>
        </p:nvSpPr>
        <p:spPr>
          <a:xfrm>
            <a:off x="1014213" y="1597891"/>
            <a:ext cx="9854313" cy="3539430"/>
          </a:xfrm>
          <a:prstGeom prst="rect">
            <a:avLst/>
          </a:prstGeom>
          <a:noFill/>
        </p:spPr>
        <p:txBody>
          <a:bodyPr wrap="square" rtlCol="0">
            <a:spAutoFit/>
          </a:bodyPr>
          <a:lstStyle/>
          <a:p>
            <a:pPr algn="just"/>
            <a:endParaRPr lang="fr-FR" sz="1400" b="1" u="sng" dirty="0">
              <a:latin typeface="Be Vietnam Pro" pitchFamily="2" charset="0"/>
            </a:endParaRPr>
          </a:p>
          <a:p>
            <a:pPr algn="just"/>
            <a:r>
              <a:rPr lang="fr-FR" sz="1400" b="1" u="sng" dirty="0">
                <a:latin typeface="Be Vietnam Pro" pitchFamily="2" charset="0"/>
              </a:rPr>
              <a:t>Le télécontrôle </a:t>
            </a:r>
          </a:p>
          <a:p>
            <a:pPr algn="just"/>
            <a:endParaRPr lang="fr-FR" sz="1400" dirty="0">
              <a:latin typeface="Be Vietnam Pro" pitchFamily="2" charset="0"/>
            </a:endParaRPr>
          </a:p>
          <a:p>
            <a:pPr algn="just"/>
            <a:r>
              <a:rPr lang="fr-FR" sz="1400" dirty="0">
                <a:latin typeface="Be Vietnam Pro" pitchFamily="2" charset="0"/>
              </a:rPr>
              <a:t>L'examen médical du fonctionnaire bénéficiant d’un CMO, CLM, CLD ou CITIS, peut être effectué à distance, au moyen d'un dispositif utilisant les technologies de l'information et de la communication. Cet examen respecte les conditions prévues aux articles R. 6316-2 à R. 6316-5 du code de la santé publique.</a:t>
            </a:r>
          </a:p>
          <a:p>
            <a:pPr algn="just"/>
            <a:endParaRPr lang="fr-FR" sz="1400" b="1" u="sng" dirty="0">
              <a:latin typeface="Be Vietnam Pro" pitchFamily="2" charset="0"/>
            </a:endParaRPr>
          </a:p>
          <a:p>
            <a:pPr algn="just"/>
            <a:r>
              <a:rPr lang="fr-FR" sz="1400" b="1" u="sng" dirty="0">
                <a:latin typeface="Be Vietnam Pro" pitchFamily="2" charset="0"/>
              </a:rPr>
              <a:t>La visite médicale de pré reprise </a:t>
            </a:r>
          </a:p>
          <a:p>
            <a:pPr algn="just"/>
            <a:endParaRPr lang="fr-FR" sz="1400" b="1" u="sng" dirty="0">
              <a:latin typeface="Be Vietnam Pro" pitchFamily="2" charset="0"/>
            </a:endParaRPr>
          </a:p>
          <a:p>
            <a:pPr algn="just"/>
            <a:r>
              <a:rPr lang="fr-FR" sz="1400" dirty="0">
                <a:latin typeface="Be Vietnam Pro" pitchFamily="2" charset="0"/>
              </a:rPr>
              <a:t>Au cours de toute interruption de travail pour raison de santé dépassant 30 jours, le médecin agréé, en lien avec le médecin traitant, peut solliciter le médecin du travail, pour : </a:t>
            </a:r>
          </a:p>
          <a:p>
            <a:pPr algn="just"/>
            <a:endParaRPr lang="fr-FR" sz="1400" dirty="0">
              <a:latin typeface="Be Vietnam Pro" pitchFamily="2" charset="0"/>
            </a:endParaRPr>
          </a:p>
          <a:p>
            <a:pPr marL="285750" indent="-285750" algn="just">
              <a:buFontTx/>
              <a:buChar char="-"/>
            </a:pPr>
            <a:r>
              <a:rPr lang="fr-FR" sz="1400" dirty="0">
                <a:latin typeface="Be Vietnam Pro" pitchFamily="2" charset="0"/>
              </a:rPr>
              <a:t>préparer et étudier, le cas échéant, les conditions et les modalités de la reprise du travail </a:t>
            </a:r>
          </a:p>
          <a:p>
            <a:pPr marL="285750" indent="-285750" algn="just">
              <a:buFontTx/>
              <a:buChar char="-"/>
            </a:pPr>
            <a:r>
              <a:rPr lang="fr-FR" sz="1400" dirty="0">
                <a:latin typeface="Be Vietnam Pro" pitchFamily="2" charset="0"/>
              </a:rPr>
              <a:t>ou envisager des actions de formation. </a:t>
            </a:r>
          </a:p>
          <a:p>
            <a:pPr algn="just"/>
            <a:endParaRPr lang="fr-FR" sz="1400" dirty="0">
              <a:latin typeface="Be Vietnam Pro" pitchFamily="2" charset="0"/>
            </a:endParaRPr>
          </a:p>
          <a:p>
            <a:pPr algn="just"/>
            <a:r>
              <a:rPr lang="fr-FR" sz="1400" dirty="0">
                <a:latin typeface="Be Vietnam Pro" pitchFamily="2" charset="0"/>
              </a:rPr>
              <a:t>Le fonctionnaire est assisté durant cette phase par une personne de son choix.</a:t>
            </a:r>
            <a:endParaRPr lang="fr-FR" sz="1000" dirty="0">
              <a:latin typeface="Be Vietnam Pro" pitchFamily="2" charset="0"/>
            </a:endParaRPr>
          </a:p>
        </p:txBody>
      </p:sp>
      <p:pic>
        <p:nvPicPr>
          <p:cNvPr id="3" name="Image 2">
            <a:extLst>
              <a:ext uri="{FF2B5EF4-FFF2-40B4-BE49-F238E27FC236}">
                <a16:creationId xmlns:a16="http://schemas.microsoft.com/office/drawing/2014/main" id="{2FDCE568-1789-9680-EEF8-EB56D6A795B4}"/>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504404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C3BA6-2F6D-4B69-6F36-6148F9F6B15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EFEB7379-1049-F7AE-8E58-41CA8F14A837}"/>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CB09C35A-A8A1-75E8-A999-A574581FE963}"/>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76EC0D08-542E-243D-9FAF-F939088D8A48}"/>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C0B2D877-7131-E895-77A4-3FBD30B63B40}"/>
              </a:ext>
            </a:extLst>
          </p:cNvPr>
          <p:cNvSpPr txBox="1"/>
          <p:nvPr/>
        </p:nvSpPr>
        <p:spPr>
          <a:xfrm>
            <a:off x="1014213" y="2411316"/>
            <a:ext cx="9854313" cy="1384995"/>
          </a:xfrm>
          <a:prstGeom prst="rect">
            <a:avLst/>
          </a:prstGeom>
          <a:noFill/>
        </p:spPr>
        <p:txBody>
          <a:bodyPr wrap="square" rtlCol="0">
            <a:spAutoFit/>
          </a:bodyPr>
          <a:lstStyle/>
          <a:p>
            <a:r>
              <a:rPr lang="fr-FR" sz="1400" b="1" u="sng" dirty="0">
                <a:latin typeface="Be Vietnam Pro" pitchFamily="2" charset="0"/>
              </a:rPr>
              <a:t>Saisine du conseil médical </a:t>
            </a:r>
          </a:p>
          <a:p>
            <a:endParaRPr lang="fr-FR" sz="1400" b="1" u="sng" dirty="0">
              <a:latin typeface="Be Vietnam Pro" pitchFamily="2" charset="0"/>
            </a:endParaRPr>
          </a:p>
          <a:p>
            <a:r>
              <a:rPr lang="fr-FR" sz="1400" dirty="0">
                <a:latin typeface="Be Vietnam Pro" pitchFamily="2" charset="0"/>
              </a:rPr>
              <a:t>L’obligation de saisir le CMU au moment du passage au demi-traitement pour le CLM et le CLD est supprimée.</a:t>
            </a:r>
          </a:p>
          <a:p>
            <a:pPr algn="just"/>
            <a:endParaRPr lang="fr-FR" sz="1400" dirty="0">
              <a:latin typeface="Be Vietnam Pro" pitchFamily="2" charset="0"/>
            </a:endParaRPr>
          </a:p>
          <a:p>
            <a:pPr algn="just"/>
            <a:r>
              <a:rPr lang="fr-FR" sz="1400" dirty="0">
                <a:latin typeface="Be Vietnam Pro" pitchFamily="2" charset="0"/>
              </a:rPr>
              <a:t>Jusqu’alors, lorsque l’agent avait épuisé ses droits à rémunération à plein traitement, l'autorité territoriale devait saisir pour avis le conseil médical de la demande de renouvellement du congé. </a:t>
            </a:r>
            <a:endParaRPr lang="fr-FR" sz="1000" dirty="0">
              <a:latin typeface="Be Vietnam Pro" pitchFamily="2" charset="0"/>
            </a:endParaRPr>
          </a:p>
        </p:txBody>
      </p:sp>
      <p:pic>
        <p:nvPicPr>
          <p:cNvPr id="3" name="Image 2">
            <a:extLst>
              <a:ext uri="{FF2B5EF4-FFF2-40B4-BE49-F238E27FC236}">
                <a16:creationId xmlns:a16="http://schemas.microsoft.com/office/drawing/2014/main" id="{30B66F85-FB90-0D84-B9DC-ADB8769B9690}"/>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3821348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8B620-F867-8F56-B26E-EDF1B017A95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59879BD-DC46-4480-E8C7-4E616B45F6D2}"/>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89A7F613-857B-9234-F567-6BB8DECEE8EB}"/>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3CADD85-59AC-B4CA-889F-DB71B16F3396}"/>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B59F7529-7C07-F736-67F0-143E295EB2A9}"/>
              </a:ext>
            </a:extLst>
          </p:cNvPr>
          <p:cNvSpPr txBox="1"/>
          <p:nvPr/>
        </p:nvSpPr>
        <p:spPr>
          <a:xfrm>
            <a:off x="950914" y="2319876"/>
            <a:ext cx="9854313" cy="1600438"/>
          </a:xfrm>
          <a:prstGeom prst="rect">
            <a:avLst/>
          </a:prstGeom>
          <a:noFill/>
        </p:spPr>
        <p:txBody>
          <a:bodyPr wrap="square" rtlCol="0">
            <a:spAutoFit/>
          </a:bodyPr>
          <a:lstStyle/>
          <a:p>
            <a:r>
              <a:rPr lang="fr-FR" sz="1400" b="1" u="sng" dirty="0">
                <a:latin typeface="Be Vietnam Pro" pitchFamily="2" charset="0"/>
              </a:rPr>
              <a:t>L’obligation de cesser toute activité rémunérée étendue</a:t>
            </a:r>
          </a:p>
          <a:p>
            <a:endParaRPr lang="fr-FR" sz="1400" u="sng" dirty="0">
              <a:latin typeface="Be Vietnam Pro" pitchFamily="2" charset="0"/>
            </a:endParaRPr>
          </a:p>
          <a:p>
            <a:pPr algn="just"/>
            <a:r>
              <a:rPr lang="fr-FR" sz="1400" dirty="0">
                <a:latin typeface="Be Vietnam Pro" pitchFamily="2" charset="0"/>
              </a:rPr>
              <a:t>L’agent bénéficiaire d’un CLM ou d’un CLD devait cesser toute activité rémunérée à l'exception des activités ordonnées et contrôlées médicalement par le médecin du travail au titre de la réadaptation et des activités mentionnées à l' article L. 123-2 du code général de la fonction publique . </a:t>
            </a:r>
          </a:p>
          <a:p>
            <a:pPr algn="just"/>
            <a:endParaRPr lang="fr-FR" sz="1400" dirty="0">
              <a:latin typeface="Be Vietnam Pro" pitchFamily="2" charset="0"/>
            </a:endParaRPr>
          </a:p>
          <a:p>
            <a:pPr algn="just"/>
            <a:r>
              <a:rPr lang="fr-FR" sz="1400" dirty="0">
                <a:latin typeface="Be Vietnam Pro" pitchFamily="2" charset="0"/>
              </a:rPr>
              <a:t>Désormais, même les agents bénéficiaires d’un CMO ou d’un CITIS devront cesser tout activité rémunérée. </a:t>
            </a:r>
            <a:endParaRPr lang="fr-FR" sz="1000" dirty="0">
              <a:latin typeface="Be Vietnam Pro" pitchFamily="2" charset="0"/>
            </a:endParaRPr>
          </a:p>
        </p:txBody>
      </p:sp>
      <p:pic>
        <p:nvPicPr>
          <p:cNvPr id="3" name="Image 2">
            <a:extLst>
              <a:ext uri="{FF2B5EF4-FFF2-40B4-BE49-F238E27FC236}">
                <a16:creationId xmlns:a16="http://schemas.microsoft.com/office/drawing/2014/main" id="{77609DBC-5777-38B3-EA32-F0FBE258FCEE}"/>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1553504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2D42C-7F62-6B63-0339-0AF0FC6AC133}"/>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71877F1-80D2-7AE1-05C8-C511F1BE1F11}"/>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B8B95A6F-CF8E-485F-CF84-262EC1D8584C}"/>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C1CFEBAD-D8DF-9B24-8AEB-28DF7747B2E5}"/>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085858E4-3540-51B4-A178-4D31C9799512}"/>
              </a:ext>
            </a:extLst>
          </p:cNvPr>
          <p:cNvSpPr txBox="1"/>
          <p:nvPr/>
        </p:nvSpPr>
        <p:spPr>
          <a:xfrm>
            <a:off x="1014213" y="1545384"/>
            <a:ext cx="9854313" cy="3754874"/>
          </a:xfrm>
          <a:prstGeom prst="rect">
            <a:avLst/>
          </a:prstGeom>
          <a:noFill/>
        </p:spPr>
        <p:txBody>
          <a:bodyPr wrap="square" rtlCol="0">
            <a:spAutoFit/>
          </a:bodyPr>
          <a:lstStyle/>
          <a:p>
            <a:r>
              <a:rPr lang="fr-FR" sz="1400" b="1" u="sng" dirty="0">
                <a:latin typeface="Be Vietnam Pro" pitchFamily="2" charset="0"/>
              </a:rPr>
              <a:t>Accès à la formation durant la maladie </a:t>
            </a:r>
          </a:p>
          <a:p>
            <a:endParaRPr lang="fr-FR" sz="1400" u="sng" dirty="0">
              <a:latin typeface="Be Vietnam Pro" pitchFamily="2" charset="0"/>
            </a:endParaRPr>
          </a:p>
          <a:p>
            <a:r>
              <a:rPr lang="fr-FR" sz="1400" b="1" dirty="0">
                <a:latin typeface="Be Vietnam Pro" pitchFamily="2" charset="0"/>
              </a:rPr>
              <a:t>Article L822-30 du CGFP dispose :</a:t>
            </a:r>
          </a:p>
          <a:p>
            <a:r>
              <a:rPr lang="fr-FR" sz="1400" dirty="0">
                <a:latin typeface="Be Vietnam Pro" pitchFamily="2" charset="0"/>
              </a:rPr>
              <a:t>Créé par l’ordonnance n°2021-1574 du 24 novembre 2021</a:t>
            </a:r>
          </a:p>
          <a:p>
            <a:pPr algn="just"/>
            <a:br>
              <a:rPr lang="fr-FR" sz="1400" i="1" dirty="0">
                <a:latin typeface="Be Vietnam Pro" pitchFamily="2" charset="0"/>
              </a:rPr>
            </a:br>
            <a:r>
              <a:rPr lang="fr-FR" sz="1400" i="1" dirty="0">
                <a:latin typeface="Be Vietnam Pro" pitchFamily="2" charset="0"/>
              </a:rPr>
              <a:t>« A sa demande et sous réserve d'un avis médical favorable, un fonctionnaire peut bénéficier d'une formation ou d'un bilan de compétences ou pratiquer une activité durant un des congés prévus aux sections 1 à 4, en vue de sa réadaptation ou de sa reconversion professionnelle. »</a:t>
            </a:r>
          </a:p>
          <a:p>
            <a:pPr algn="just"/>
            <a:endParaRPr lang="fr-FR" sz="1400" dirty="0">
              <a:latin typeface="Be Vietnam Pro" pitchFamily="2" charset="0"/>
            </a:endParaRPr>
          </a:p>
          <a:p>
            <a:pPr algn="just"/>
            <a:r>
              <a:rPr lang="fr-FR" sz="1400" dirty="0">
                <a:latin typeface="Be Vietnam Pro" pitchFamily="2" charset="0"/>
              </a:rPr>
              <a:t>Désormais, la réglementation prévoit que : </a:t>
            </a:r>
          </a:p>
          <a:p>
            <a:pPr algn="just"/>
            <a:endParaRPr lang="fr-FR" sz="1400" dirty="0">
              <a:latin typeface="Be Vietnam Pro" pitchFamily="2" charset="0"/>
            </a:endParaRPr>
          </a:p>
          <a:p>
            <a:pPr algn="just"/>
            <a:r>
              <a:rPr lang="fr-FR" sz="1400" dirty="0">
                <a:latin typeface="Be Vietnam Pro" pitchFamily="2" charset="0"/>
              </a:rPr>
              <a:t>Sous réserve d'avoir obtenu </a:t>
            </a:r>
            <a:r>
              <a:rPr lang="fr-FR" sz="1400" u="sng" dirty="0">
                <a:latin typeface="Be Vietnam Pro" pitchFamily="2" charset="0"/>
              </a:rPr>
              <a:t>l'avis favorable du médecin agréé</a:t>
            </a:r>
            <a:r>
              <a:rPr lang="fr-FR" sz="1400" dirty="0">
                <a:latin typeface="Be Vietnam Pro" pitchFamily="2" charset="0"/>
              </a:rPr>
              <a:t>, le fonctionnaire bénéficiant d’un CMO, CLM, CLD ou CITIS peut demander à réaliser ou poursuivre une action de formation ou un bilan de compétence afin de favoriser sa réadaptation ou sa reconversion professionnelle. </a:t>
            </a:r>
          </a:p>
          <a:p>
            <a:pPr algn="just"/>
            <a:endParaRPr lang="fr-FR" sz="1400" dirty="0">
              <a:latin typeface="Be Vietnam Pro" pitchFamily="2" charset="0"/>
            </a:endParaRPr>
          </a:p>
          <a:p>
            <a:pPr algn="just"/>
            <a:r>
              <a:rPr lang="fr-FR" sz="1400" dirty="0">
                <a:latin typeface="Be Vietnam Pro" pitchFamily="2" charset="0"/>
              </a:rPr>
              <a:t>L'autorité territoriale se prononce sur cette demande dans un délai de 30 jours. </a:t>
            </a:r>
          </a:p>
          <a:p>
            <a:endParaRPr lang="fr-FR" sz="1400" u="sng" dirty="0">
              <a:latin typeface="Be Vietnam Pro" pitchFamily="2" charset="0"/>
            </a:endParaRPr>
          </a:p>
        </p:txBody>
      </p:sp>
      <p:pic>
        <p:nvPicPr>
          <p:cNvPr id="3" name="Image 2">
            <a:extLst>
              <a:ext uri="{FF2B5EF4-FFF2-40B4-BE49-F238E27FC236}">
                <a16:creationId xmlns:a16="http://schemas.microsoft.com/office/drawing/2014/main" id="{3785ECF7-6214-39C5-B86D-217DD6C04A79}"/>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1339755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05491-041C-060B-19ED-BDD0D5A2A59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15688B1-5BE0-9ED1-F2D7-4AF76CBAEE6E}"/>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A8005CDD-88DC-095A-68EB-009B3F521E39}"/>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66CD0E1-3EF5-7D7A-03D9-2BFCAEF989E4}"/>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C2B8BC16-E54D-B9A7-F1CD-A653E19DE092}"/>
              </a:ext>
            </a:extLst>
          </p:cNvPr>
          <p:cNvSpPr txBox="1"/>
          <p:nvPr/>
        </p:nvSpPr>
        <p:spPr>
          <a:xfrm>
            <a:off x="1014213" y="1158588"/>
            <a:ext cx="9854313" cy="3970318"/>
          </a:xfrm>
          <a:prstGeom prst="rect">
            <a:avLst/>
          </a:prstGeom>
          <a:noFill/>
        </p:spPr>
        <p:txBody>
          <a:bodyPr wrap="square" rtlCol="0">
            <a:spAutoFit/>
          </a:bodyPr>
          <a:lstStyle/>
          <a:p>
            <a:r>
              <a:rPr lang="fr-FR" sz="1400" b="1" u="sng" dirty="0">
                <a:latin typeface="Be Vietnam Pro" pitchFamily="2" charset="0"/>
              </a:rPr>
              <a:t>Concernant les agents contractuels</a:t>
            </a:r>
          </a:p>
          <a:p>
            <a:endParaRPr lang="fr-FR" sz="1400" u="sng" dirty="0">
              <a:latin typeface="Be Vietnam Pro" pitchFamily="2" charset="0"/>
            </a:endParaRPr>
          </a:p>
          <a:p>
            <a:pPr algn="just"/>
            <a:r>
              <a:rPr lang="fr-FR" sz="1400" dirty="0">
                <a:latin typeface="Be Vietnam Pro" pitchFamily="2" charset="0"/>
              </a:rPr>
              <a:t>Par renvoi aux dispositions du décret n°87-602 du 30 juillet 1987 relatif à l'organisation des conseils médicaux, aux conditions d'aptitude physique et au régime des congés de maladie des fonctionnaires territoriaux, les agents contractuels en CMO, CGM ou en congé d’accident du travail ou de maladie professionnelle se voient appliquer les mêmes règles que celles applicables aux fonctionnaires titulaires concernant :</a:t>
            </a:r>
          </a:p>
          <a:p>
            <a:pPr algn="just"/>
            <a:endParaRPr lang="fr-FR" sz="1400" dirty="0">
              <a:latin typeface="Be Vietnam Pro" pitchFamily="2" charset="0"/>
            </a:endParaRPr>
          </a:p>
          <a:p>
            <a:pPr marL="285750" indent="-285750" algn="just">
              <a:buFont typeface="Wingdings" panose="05000000000000000000" pitchFamily="2" charset="2"/>
              <a:buChar char="§"/>
            </a:pPr>
            <a:r>
              <a:rPr lang="fr-FR" sz="1400" dirty="0">
                <a:latin typeface="Be Vietnam Pro" pitchFamily="2" charset="0"/>
              </a:rPr>
              <a:t>le formulaire d’arrêt de travail ;</a:t>
            </a:r>
          </a:p>
          <a:p>
            <a:pPr marL="285750" indent="-285750" algn="just">
              <a:buFont typeface="Wingdings" panose="05000000000000000000" pitchFamily="2" charset="2"/>
              <a:buChar char="§"/>
            </a:pPr>
            <a:r>
              <a:rPr lang="fr-FR" sz="1400" dirty="0">
                <a:latin typeface="Be Vietnam Pro" pitchFamily="2" charset="0"/>
              </a:rPr>
              <a:t>le contrôle administratif ;</a:t>
            </a:r>
          </a:p>
          <a:p>
            <a:pPr marL="285750" indent="-285750" algn="just">
              <a:buFont typeface="Wingdings" panose="05000000000000000000" pitchFamily="2" charset="2"/>
              <a:buChar char="§"/>
            </a:pPr>
            <a:r>
              <a:rPr lang="fr-FR" sz="1400" dirty="0">
                <a:latin typeface="Be Vietnam Pro" pitchFamily="2" charset="0"/>
              </a:rPr>
              <a:t>le temps partiel thérapeutique ;</a:t>
            </a:r>
          </a:p>
          <a:p>
            <a:pPr marL="285750" indent="-285750" algn="just">
              <a:buFont typeface="Wingdings" panose="05000000000000000000" pitchFamily="2" charset="2"/>
              <a:buChar char="§"/>
            </a:pPr>
            <a:r>
              <a:rPr lang="fr-FR" sz="1400" dirty="0">
                <a:latin typeface="Be Vietnam Pro" pitchFamily="2" charset="0"/>
              </a:rPr>
              <a:t>la visite de « préreprise » ;</a:t>
            </a:r>
          </a:p>
          <a:p>
            <a:pPr marL="285750" indent="-285750" algn="just">
              <a:buFont typeface="Wingdings" panose="05000000000000000000" pitchFamily="2" charset="2"/>
              <a:buChar char="§"/>
            </a:pPr>
            <a:r>
              <a:rPr lang="fr-FR" sz="1400" dirty="0">
                <a:latin typeface="Be Vietnam Pro" pitchFamily="2" charset="0"/>
              </a:rPr>
              <a:t>le droit à la formation ;</a:t>
            </a:r>
          </a:p>
          <a:p>
            <a:pPr marL="285750" indent="-285750" algn="just">
              <a:buFont typeface="Wingdings" panose="05000000000000000000" pitchFamily="2" charset="2"/>
              <a:buChar char="§"/>
            </a:pPr>
            <a:r>
              <a:rPr lang="fr-FR" sz="1400" dirty="0">
                <a:latin typeface="Be Vietnam Pro" pitchFamily="2" charset="0"/>
              </a:rPr>
              <a:t>le déploiement du « télécontrôle ».</a:t>
            </a:r>
          </a:p>
          <a:p>
            <a:pPr algn="just"/>
            <a:endParaRPr lang="fr-FR" sz="1400" dirty="0">
              <a:latin typeface="Be Vietnam Pro" pitchFamily="2" charset="0"/>
            </a:endParaRPr>
          </a:p>
          <a:p>
            <a:pPr algn="just"/>
            <a:r>
              <a:rPr lang="fr-FR" sz="1400" dirty="0">
                <a:latin typeface="Be Vietnam Pro" pitchFamily="2" charset="0"/>
              </a:rPr>
              <a:t>La durée des périodes du congé de grave maladie est alignée sur celles du CLM (6 mois maximum).</a:t>
            </a:r>
          </a:p>
          <a:p>
            <a:pPr algn="just"/>
            <a:endParaRPr lang="fr-FR" sz="1400" dirty="0">
              <a:latin typeface="Be Vietnam Pro" pitchFamily="2" charset="0"/>
            </a:endParaRPr>
          </a:p>
          <a:p>
            <a:pPr algn="just"/>
            <a:r>
              <a:rPr lang="fr-FR" sz="1400" dirty="0">
                <a:latin typeface="Be Vietnam Pro" pitchFamily="2" charset="0"/>
              </a:rPr>
              <a:t>Le refus de se soumettre au contrôle du médecin agréé pendant un CMO, CGM ou un CIIS est sanctionné, comme pour les fonctionnaires, par l’interruption du versement de la rémunération.</a:t>
            </a:r>
          </a:p>
        </p:txBody>
      </p:sp>
      <p:pic>
        <p:nvPicPr>
          <p:cNvPr id="3" name="Image 2">
            <a:extLst>
              <a:ext uri="{FF2B5EF4-FFF2-40B4-BE49-F238E27FC236}">
                <a16:creationId xmlns:a16="http://schemas.microsoft.com/office/drawing/2014/main" id="{4BC9259D-17F5-82C6-0342-A4921B10FC42}"/>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70918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88888-B9B9-363C-F786-77075572114A}"/>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ED645190-7861-0CC0-07A7-B71EFF7C6AC3}"/>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031B30C5-5347-D00E-0E8E-BA5C5D3367E9}"/>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4889E6FF-C8EC-06AE-63DF-3D72747BE3A4}"/>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F5E8F445-D64A-DAC3-CAFC-E5BF0C709BD5}"/>
              </a:ext>
            </a:extLst>
          </p:cNvPr>
          <p:cNvSpPr txBox="1"/>
          <p:nvPr/>
        </p:nvSpPr>
        <p:spPr>
          <a:xfrm>
            <a:off x="1014213" y="2012830"/>
            <a:ext cx="9854313" cy="2246769"/>
          </a:xfrm>
          <a:prstGeom prst="rect">
            <a:avLst/>
          </a:prstGeom>
          <a:noFill/>
        </p:spPr>
        <p:txBody>
          <a:bodyPr wrap="square" rtlCol="0">
            <a:spAutoFit/>
          </a:bodyPr>
          <a:lstStyle/>
          <a:p>
            <a:r>
              <a:rPr lang="fr-FR" sz="1400" b="1" u="sng" dirty="0">
                <a:latin typeface="Be Vietnam Pro" pitchFamily="2" charset="0"/>
              </a:rPr>
              <a:t>Entrée en vigueur de la réforme</a:t>
            </a:r>
          </a:p>
          <a:p>
            <a:endParaRPr lang="fr-FR" sz="1400" u="sng" dirty="0">
              <a:latin typeface="Be Vietnam Pro" pitchFamily="2" charset="0"/>
            </a:endParaRPr>
          </a:p>
          <a:p>
            <a:pPr algn="just"/>
            <a:r>
              <a:rPr lang="fr-FR" sz="1400" dirty="0">
                <a:latin typeface="Be Vietnam Pro" pitchFamily="2" charset="0"/>
              </a:rPr>
              <a:t>Les mesures relatives au déploiement du télécontrôle entrent en vigueur le 1</a:t>
            </a:r>
            <a:r>
              <a:rPr lang="fr-FR" sz="1400" baseline="30000" dirty="0">
                <a:latin typeface="Be Vietnam Pro" pitchFamily="2" charset="0"/>
              </a:rPr>
              <a:t>er</a:t>
            </a:r>
            <a:r>
              <a:rPr lang="fr-FR" sz="1400" dirty="0">
                <a:latin typeface="Be Vietnam Pro" pitchFamily="2" charset="0"/>
              </a:rPr>
              <a:t> août 2026.</a:t>
            </a:r>
          </a:p>
          <a:p>
            <a:pPr algn="just"/>
            <a:endParaRPr lang="fr-FR" sz="1400" dirty="0">
              <a:latin typeface="Be Vietnam Pro" pitchFamily="2" charset="0"/>
            </a:endParaRPr>
          </a:p>
          <a:p>
            <a:pPr algn="just"/>
            <a:r>
              <a:rPr lang="fr-FR" sz="1400" dirty="0">
                <a:latin typeface="Be Vietnam Pro" pitchFamily="2" charset="0"/>
              </a:rPr>
              <a:t>Celles relatives à l'évolution de la procédure en matière de temps partiel thérapeutique entrent en vigueur le 1er août 2026. </a:t>
            </a:r>
          </a:p>
          <a:p>
            <a:pPr algn="just"/>
            <a:endParaRPr lang="fr-FR" sz="1400" dirty="0">
              <a:latin typeface="Be Vietnam Pro" pitchFamily="2" charset="0"/>
            </a:endParaRPr>
          </a:p>
          <a:p>
            <a:pPr algn="just"/>
            <a:r>
              <a:rPr lang="fr-FR" sz="1400" dirty="0">
                <a:latin typeface="Be Vietnam Pro" pitchFamily="2" charset="0"/>
              </a:rPr>
              <a:t>Les autres dispositions du présent décret entrent en vigueur le 1er septembre 2026, </a:t>
            </a:r>
          </a:p>
          <a:p>
            <a:pPr algn="just"/>
            <a:endParaRPr lang="fr-FR" sz="1400" dirty="0">
              <a:latin typeface="Be Vietnam Pro" pitchFamily="2" charset="0"/>
            </a:endParaRPr>
          </a:p>
          <a:p>
            <a:pPr algn="just"/>
            <a:r>
              <a:rPr lang="fr-FR" sz="1400" dirty="0">
                <a:latin typeface="Be Vietnam Pro" pitchFamily="2" charset="0"/>
              </a:rPr>
              <a:t>à l'exception de celles relatives à la visite de reprise, qui seront mises en œuvre à compter du 1er janvier 2028. </a:t>
            </a:r>
          </a:p>
        </p:txBody>
      </p:sp>
      <p:pic>
        <p:nvPicPr>
          <p:cNvPr id="3" name="Image 2">
            <a:extLst>
              <a:ext uri="{FF2B5EF4-FFF2-40B4-BE49-F238E27FC236}">
                <a16:creationId xmlns:a16="http://schemas.microsoft.com/office/drawing/2014/main" id="{8C1E55A9-C52B-B6A3-F0F5-995C8A8024E7}"/>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2991137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737A9-20B2-E586-1CE5-82A476D112E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4CD478F-0F74-38C1-4D76-ED055101E0C6}"/>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0F8389EC-4B7D-23D0-F05D-11CD522F3A68}"/>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4ED45DB-FEEE-5166-C0FD-4BAEC5391A0D}"/>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7CFEF52D-FB42-EB3B-1090-AA1940396587}"/>
              </a:ext>
            </a:extLst>
          </p:cNvPr>
          <p:cNvSpPr txBox="1"/>
          <p:nvPr/>
        </p:nvSpPr>
        <p:spPr>
          <a:xfrm>
            <a:off x="1165204" y="2091276"/>
            <a:ext cx="9854313" cy="2462213"/>
          </a:xfrm>
          <a:prstGeom prst="rect">
            <a:avLst/>
          </a:prstGeom>
          <a:noFill/>
        </p:spPr>
        <p:txBody>
          <a:bodyPr wrap="square" rtlCol="0">
            <a:spAutoFit/>
          </a:bodyPr>
          <a:lstStyle/>
          <a:p>
            <a:r>
              <a:rPr lang="fr-FR" sz="1400" b="1" u="sng" dirty="0">
                <a:latin typeface="Be Vietnam Pro" pitchFamily="2" charset="0"/>
              </a:rPr>
              <a:t>7. Transparence des salaires</a:t>
            </a:r>
          </a:p>
          <a:p>
            <a:endParaRPr lang="fr-FR" sz="1400" u="sng" dirty="0">
              <a:latin typeface="Be Vietnam Pro" pitchFamily="2" charset="0"/>
            </a:endParaRPr>
          </a:p>
          <a:p>
            <a:pPr algn="just"/>
            <a:r>
              <a:rPr lang="fr-FR" sz="1400" dirty="0">
                <a:latin typeface="Be Vietnam Pro" pitchFamily="2" charset="0"/>
              </a:rPr>
              <a:t>La directive européenne adoptée le 10 mai 2023 (2023/970) en vue de lutter contre cette inégalité salariale devait être transposée dans les pays membres de l'Union européenne (UE) avant le 7 juin 2026.</a:t>
            </a:r>
          </a:p>
          <a:p>
            <a:pPr algn="just"/>
            <a:endParaRPr lang="fr-FR" sz="1400" dirty="0">
              <a:latin typeface="Be Vietnam Pro" pitchFamily="2" charset="0"/>
            </a:endParaRPr>
          </a:p>
          <a:p>
            <a:pPr algn="just"/>
            <a:r>
              <a:rPr lang="fr-FR" sz="1400" dirty="0">
                <a:latin typeface="Be Vietnam Pro" pitchFamily="2" charset="0"/>
              </a:rPr>
              <a:t>Elle prévoit que les salariés ou candidats à un emploi aient un accès à l’information portant sur le salaire de départ ou la fourchette de rémunération initiale des postes proposés (que cela soit lors de la publication de l’avis de vacance de poste ou au moment de l’entretien).</a:t>
            </a:r>
          </a:p>
          <a:p>
            <a:pPr algn="just"/>
            <a:endParaRPr lang="fr-FR" sz="1400" dirty="0">
              <a:latin typeface="Be Vietnam Pro" pitchFamily="2" charset="0"/>
            </a:endParaRPr>
          </a:p>
          <a:p>
            <a:pPr algn="just"/>
            <a:r>
              <a:rPr lang="fr-FR" sz="1400" dirty="0">
                <a:latin typeface="Be Vietnam Pro" pitchFamily="2" charset="0"/>
              </a:rPr>
              <a:t>Le projet de loi portant transposition de ce texte est présenté en Conseil des ministres ce jeudi 10 septembre 2026.</a:t>
            </a:r>
          </a:p>
        </p:txBody>
      </p:sp>
      <p:pic>
        <p:nvPicPr>
          <p:cNvPr id="3" name="Image 2">
            <a:extLst>
              <a:ext uri="{FF2B5EF4-FFF2-40B4-BE49-F238E27FC236}">
                <a16:creationId xmlns:a16="http://schemas.microsoft.com/office/drawing/2014/main" id="{E1F4BEFD-D4B1-6F03-6553-FD47E18ECC51}"/>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425315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6A110-6704-CEDE-B563-045A2D67E07F}"/>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0DD45CF-06C4-CDD3-CE5F-6A6C7CE00A6B}"/>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AF3BCD0C-AB26-2B14-6E85-6215562DCA7F}"/>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00EA0051-D80E-5DEF-A62A-DA1BA31F8DD5}"/>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A9997D4E-59E4-6750-3FA2-9B350F703237}"/>
              </a:ext>
            </a:extLst>
          </p:cNvPr>
          <p:cNvSpPr txBox="1"/>
          <p:nvPr/>
        </p:nvSpPr>
        <p:spPr>
          <a:xfrm>
            <a:off x="1014213" y="1158588"/>
            <a:ext cx="9854313" cy="4062651"/>
          </a:xfrm>
          <a:prstGeom prst="rect">
            <a:avLst/>
          </a:prstGeom>
          <a:noFill/>
        </p:spPr>
        <p:txBody>
          <a:bodyPr wrap="square" rtlCol="0">
            <a:spAutoFit/>
          </a:bodyPr>
          <a:lstStyle/>
          <a:p>
            <a:r>
              <a:rPr lang="fr-FR" sz="1400" b="1" u="sng" dirty="0">
                <a:latin typeface="Be Vietnam Pro" pitchFamily="2" charset="0"/>
              </a:rPr>
              <a:t>JURISPRUDENCES A RETENIR</a:t>
            </a:r>
          </a:p>
          <a:p>
            <a:endParaRPr lang="fr-FR" sz="1400" u="sng" dirty="0">
              <a:latin typeface="Be Vietnam Pro" pitchFamily="2" charset="0"/>
            </a:endParaRPr>
          </a:p>
          <a:p>
            <a:r>
              <a:rPr lang="fr-FR" b="1" dirty="0"/>
              <a:t>Conseil d'État, 27 juillet 2026, n° 503411 </a:t>
            </a:r>
            <a:r>
              <a:rPr lang="fr-FR" dirty="0"/>
              <a:t>/ </a:t>
            </a:r>
          </a:p>
          <a:p>
            <a:endParaRPr lang="fr-FR" dirty="0"/>
          </a:p>
          <a:p>
            <a:r>
              <a:rPr lang="fr-FR" dirty="0"/>
              <a:t>L’avancement de grade au choix au sein de la fonction publique doit strictement reposer sur la valeur professionnelle et le mérite des agents. Dans cette affaire, l’administration avait établi le tableau d’avancement puis prononcé les nominations correspondantes en suivant un simple classement alphabétique. Le Conseil d’État sanctionne cette méthode, estimant qu'un ordre de présentation purement matériel ne respecte pas l'évaluation des acquis et des compétences conformément au statut. En conséquence, les nominations prononcées sur la base de ce tableau d'avancement irrégulier sont intégralement annulées. La décision contraint l'administration à reprendre l'ensemble de la procédure en classant réellement les candidats par ordre de mérite. Ce rappel à l'ordre jurisprudentiel souligne que la rigueur formelle s'impose à l'administration dans la gestion des carrières de ses fonctionnaires. </a:t>
            </a:r>
          </a:p>
          <a:p>
            <a:endParaRPr lang="fr-FR" sz="1400" u="sng" dirty="0">
              <a:latin typeface="Be Vietnam Pro" pitchFamily="2" charset="0"/>
            </a:endParaRPr>
          </a:p>
        </p:txBody>
      </p:sp>
      <p:pic>
        <p:nvPicPr>
          <p:cNvPr id="3" name="Image 2">
            <a:extLst>
              <a:ext uri="{FF2B5EF4-FFF2-40B4-BE49-F238E27FC236}">
                <a16:creationId xmlns:a16="http://schemas.microsoft.com/office/drawing/2014/main" id="{F101465C-54DE-AD98-5D21-7FE877C4D869}"/>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3431755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012C5-358E-3DCA-389C-E54A8E6E8540}"/>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BA0DA4B2-2CAA-B3B0-FBE6-4C426637FDA1}"/>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200EF058-1C73-C431-EF0E-AA8A346DEF19}"/>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D2FBCB6F-AABB-77C5-CDDA-69BBE7C9ACEE}"/>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2DB6EC64-DAED-042B-6AAD-BC6C0A4A8EDE}"/>
              </a:ext>
            </a:extLst>
          </p:cNvPr>
          <p:cNvSpPr txBox="1"/>
          <p:nvPr/>
        </p:nvSpPr>
        <p:spPr>
          <a:xfrm>
            <a:off x="1014213" y="1158588"/>
            <a:ext cx="9854313" cy="4616648"/>
          </a:xfrm>
          <a:prstGeom prst="rect">
            <a:avLst/>
          </a:prstGeom>
          <a:noFill/>
        </p:spPr>
        <p:txBody>
          <a:bodyPr wrap="square" rtlCol="0">
            <a:spAutoFit/>
          </a:bodyPr>
          <a:lstStyle/>
          <a:p>
            <a:r>
              <a:rPr lang="fr-FR" sz="1400" b="1" u="sng" dirty="0">
                <a:latin typeface="Be Vietnam Pro" pitchFamily="2" charset="0"/>
              </a:rPr>
              <a:t>8. JURISPRUDENCES A RETENIR</a:t>
            </a:r>
          </a:p>
          <a:p>
            <a:endParaRPr lang="fr-FR" sz="1400" u="sng" dirty="0">
              <a:latin typeface="Be Vietnam Pro" pitchFamily="2" charset="0"/>
            </a:endParaRPr>
          </a:p>
          <a:p>
            <a:r>
              <a:rPr lang="fr-FR" b="1" dirty="0"/>
              <a:t>Conseil d'État, 9 juillet 2026, n° 507853</a:t>
            </a:r>
            <a:r>
              <a:rPr lang="fr-FR" dirty="0"/>
              <a:t> /</a:t>
            </a:r>
          </a:p>
          <a:p>
            <a:endParaRPr lang="fr-FR" dirty="0"/>
          </a:p>
          <a:p>
            <a:r>
              <a:rPr lang="fr-FR" dirty="0"/>
              <a:t> Les sapeurs-pompiers volontaires doivent être regardés comme des “travailleurs” au sens de la directive européenne 2003/88/CE. S’appuyant sur la jurisprudence de la CJUE, le Conseil d’État rappelle les trois critères qui définissent un « travailleur » en droit communautaire : une activité réelle et effective, l’existence d’un lien de subordination et une rémunération. Le Conseil d’État tranche ainsi sans ambiguïté, les sapeurs-pompiers volontaires français entrent bien dans le champ d’application de la directive européenne 2003/88/CE sur l’aménagement du temps de travail.</a:t>
            </a:r>
          </a:p>
          <a:p>
            <a:r>
              <a:rPr lang="fr-FR" dirty="0"/>
              <a:t>Si la qualification de travailleur est acquise, le Conseil d’État valide néanmoins les spécificités du modèle français de sécurité civile sur la question des 48 heures hebdomadaires maximales. Selon la haute juridiction, le caractère volontaire de l’engagement, la possibilité de suspendre ou de cesser son activité à tout moment, la modulation des disponibilités et la signature de la Charte nationale du sapeur-pompier volontaire valent accord explicite et éclairé de l’agent pour effectuer un volume horaire supérieur au plafond européen.</a:t>
            </a:r>
          </a:p>
          <a:p>
            <a:endParaRPr lang="fr-FR" sz="1400" u="sng" dirty="0">
              <a:latin typeface="Be Vietnam Pro" pitchFamily="2" charset="0"/>
            </a:endParaRPr>
          </a:p>
        </p:txBody>
      </p:sp>
      <p:pic>
        <p:nvPicPr>
          <p:cNvPr id="3" name="Image 2">
            <a:extLst>
              <a:ext uri="{FF2B5EF4-FFF2-40B4-BE49-F238E27FC236}">
                <a16:creationId xmlns:a16="http://schemas.microsoft.com/office/drawing/2014/main" id="{6818F56D-49B7-EF86-40D0-46E11B2B15E9}"/>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2773450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E5423-4562-500D-78E0-A6AB16E8099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C517B18-A05E-6158-D39D-CDB706213CB7}"/>
              </a:ext>
            </a:extLst>
          </p:cNvPr>
          <p:cNvSpPr txBox="1">
            <a:spLocks/>
          </p:cNvSpPr>
          <p:nvPr/>
        </p:nvSpPr>
        <p:spPr>
          <a:xfrm>
            <a:off x="1014213" y="288077"/>
            <a:ext cx="8596668" cy="61028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4000" b="1" dirty="0">
                <a:solidFill>
                  <a:srgbClr val="063DDA"/>
                </a:solidFill>
                <a:latin typeface="Be Vietnam Pro" pitchFamily="2" charset="77"/>
              </a:rPr>
              <a:t>Votre Direct Juridique</a:t>
            </a:r>
          </a:p>
        </p:txBody>
      </p:sp>
      <p:sp>
        <p:nvSpPr>
          <p:cNvPr id="6" name="Rectangle 5">
            <a:extLst>
              <a:ext uri="{FF2B5EF4-FFF2-40B4-BE49-F238E27FC236}">
                <a16:creationId xmlns:a16="http://schemas.microsoft.com/office/drawing/2014/main" id="{0D03C203-AEEE-EC1A-0543-F5D8397C9FF4}"/>
              </a:ext>
            </a:extLst>
          </p:cNvPr>
          <p:cNvSpPr/>
          <p:nvPr/>
        </p:nvSpPr>
        <p:spPr>
          <a:xfrm>
            <a:off x="0" y="0"/>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319B149-FBD9-0387-AD61-78D44517A126}"/>
              </a:ext>
            </a:extLst>
          </p:cNvPr>
          <p:cNvSpPr/>
          <p:nvPr/>
        </p:nvSpPr>
        <p:spPr>
          <a:xfrm>
            <a:off x="11454714" y="3422821"/>
            <a:ext cx="730008" cy="3429000"/>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1D65B991-EDC0-061D-C557-B02DC38AB69E}"/>
              </a:ext>
            </a:extLst>
          </p:cNvPr>
          <p:cNvSpPr txBox="1"/>
          <p:nvPr/>
        </p:nvSpPr>
        <p:spPr>
          <a:xfrm>
            <a:off x="1014213" y="1158588"/>
            <a:ext cx="9854313" cy="2954655"/>
          </a:xfrm>
          <a:prstGeom prst="rect">
            <a:avLst/>
          </a:prstGeom>
          <a:noFill/>
        </p:spPr>
        <p:txBody>
          <a:bodyPr wrap="square" rtlCol="0">
            <a:spAutoFit/>
          </a:bodyPr>
          <a:lstStyle/>
          <a:p>
            <a:r>
              <a:rPr lang="fr-FR" sz="1400" b="1" u="sng" dirty="0">
                <a:latin typeface="Be Vietnam Pro" pitchFamily="2" charset="0"/>
              </a:rPr>
              <a:t>JURISPRUDENCES A RETENIR</a:t>
            </a:r>
          </a:p>
          <a:p>
            <a:endParaRPr lang="fr-FR" sz="1400" u="sng" dirty="0">
              <a:latin typeface="Be Vietnam Pro" pitchFamily="2" charset="0"/>
            </a:endParaRPr>
          </a:p>
          <a:p>
            <a:r>
              <a:rPr lang="fr-FR" b="1" dirty="0"/>
              <a:t>TA de Lyon, 30 avril 2026, n° 2403311 </a:t>
            </a:r>
            <a:r>
              <a:rPr lang="fr-FR" dirty="0"/>
              <a:t>/ </a:t>
            </a:r>
          </a:p>
          <a:p>
            <a:endParaRPr lang="fr-FR" dirty="0"/>
          </a:p>
          <a:p>
            <a:r>
              <a:rPr lang="fr-FR" dirty="0"/>
              <a:t>Recruter un membre de sa famille sur un poste municipal expose le maire au délit de prise illégale d’intérêts (art. 432-12 du Code pénal).</a:t>
            </a:r>
          </a:p>
          <a:p>
            <a:r>
              <a:rPr lang="fr-FR" dirty="0"/>
              <a:t>Ainsi, créer un emploi sans publier d'avis de vacance dans le seul but d'y installer son gendre constitue une manœuvre frauduleuse. En plus d'engager la responsabilité pénale de l'élu, cette irrégularité entache de nullité l'arrêté de nomination, qui devient légalement attaquable et annulable.</a:t>
            </a:r>
          </a:p>
          <a:p>
            <a:endParaRPr lang="fr-FR" sz="1400" u="sng" dirty="0">
              <a:latin typeface="Be Vietnam Pro" pitchFamily="2" charset="0"/>
            </a:endParaRPr>
          </a:p>
        </p:txBody>
      </p:sp>
      <p:pic>
        <p:nvPicPr>
          <p:cNvPr id="3" name="Image 2">
            <a:extLst>
              <a:ext uri="{FF2B5EF4-FFF2-40B4-BE49-F238E27FC236}">
                <a16:creationId xmlns:a16="http://schemas.microsoft.com/office/drawing/2014/main" id="{13574556-E8E4-35E7-73E9-640C3BEDBB3D}"/>
              </a:ext>
            </a:extLst>
          </p:cNvPr>
          <p:cNvPicPr>
            <a:picLocks noChangeAspect="1"/>
          </p:cNvPicPr>
          <p:nvPr/>
        </p:nvPicPr>
        <p:blipFill>
          <a:blip r:embed="rId2"/>
          <a:stretch>
            <a:fillRect/>
          </a:stretch>
        </p:blipFill>
        <p:spPr>
          <a:xfrm>
            <a:off x="11026134" y="0"/>
            <a:ext cx="1158588" cy="1158588"/>
          </a:xfrm>
          <a:prstGeom prst="rect">
            <a:avLst/>
          </a:prstGeom>
        </p:spPr>
      </p:pic>
    </p:spTree>
    <p:extLst>
      <p:ext uri="{BB962C8B-B14F-4D97-AF65-F5344CB8AC3E}">
        <p14:creationId xmlns:p14="http://schemas.microsoft.com/office/powerpoint/2010/main" val="3992356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A18C6B5-7503-9D46-B11D-2010ADB418B0}"/>
              </a:ext>
            </a:extLst>
          </p:cNvPr>
          <p:cNvPicPr>
            <a:picLocks noChangeAspect="1"/>
          </p:cNvPicPr>
          <p:nvPr/>
        </p:nvPicPr>
        <p:blipFill>
          <a:blip r:embed="rId2"/>
          <a:stretch>
            <a:fillRect/>
          </a:stretch>
        </p:blipFill>
        <p:spPr>
          <a:xfrm>
            <a:off x="3890551" y="1024838"/>
            <a:ext cx="7154563" cy="5313314"/>
          </a:xfrm>
          <a:prstGeom prst="rect">
            <a:avLst/>
          </a:prstGeom>
        </p:spPr>
      </p:pic>
      <p:sp>
        <p:nvSpPr>
          <p:cNvPr id="10" name="Rectangle 9">
            <a:extLst>
              <a:ext uri="{FF2B5EF4-FFF2-40B4-BE49-F238E27FC236}">
                <a16:creationId xmlns:a16="http://schemas.microsoft.com/office/drawing/2014/main" id="{6EFB8C06-8D94-874C-B57A-EE00F1DF03A8}"/>
              </a:ext>
            </a:extLst>
          </p:cNvPr>
          <p:cNvSpPr/>
          <p:nvPr/>
        </p:nvSpPr>
        <p:spPr>
          <a:xfrm>
            <a:off x="0" y="0"/>
            <a:ext cx="12192000" cy="662753"/>
          </a:xfrm>
          <a:prstGeom prst="rect">
            <a:avLst/>
          </a:prstGeom>
          <a:solidFill>
            <a:srgbClr val="063D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2CCDA69D-051F-8E4C-8D64-B6FC42AFCDCB}"/>
              </a:ext>
            </a:extLst>
          </p:cNvPr>
          <p:cNvSpPr txBox="1"/>
          <p:nvPr/>
        </p:nvSpPr>
        <p:spPr>
          <a:xfrm>
            <a:off x="489910" y="5179565"/>
            <a:ext cx="3481455" cy="1158587"/>
          </a:xfrm>
          <a:prstGeom prst="rect">
            <a:avLst/>
          </a:prstGeom>
          <a:noFill/>
        </p:spPr>
        <p:txBody>
          <a:bodyPr wrap="square">
            <a:spAutoFit/>
          </a:bodyPr>
          <a:lstStyle/>
          <a:p>
            <a:pPr marL="0" indent="0">
              <a:lnSpc>
                <a:spcPct val="150000"/>
              </a:lnSpc>
              <a:buNone/>
            </a:pPr>
            <a:r>
              <a:rPr lang="fr-FR" sz="1600" b="1" dirty="0">
                <a:solidFill>
                  <a:srgbClr val="063DDA"/>
                </a:solidFill>
                <a:latin typeface="Be Vietnam Pro" pitchFamily="2" charset="77"/>
              </a:rPr>
              <a:t>Assistance juridique statutaire</a:t>
            </a:r>
          </a:p>
          <a:p>
            <a:pPr marL="0" indent="0">
              <a:lnSpc>
                <a:spcPct val="150000"/>
              </a:lnSpc>
              <a:buNone/>
            </a:pPr>
            <a:r>
              <a:rPr lang="fr-FR" sz="1600" dirty="0">
                <a:solidFill>
                  <a:srgbClr val="063DDA"/>
                </a:solidFill>
                <a:latin typeface="Be Vietnam Pro" pitchFamily="2" charset="77"/>
                <a:sym typeface="Wingdings" panose="05000000000000000000" pitchFamily="2" charset="2"/>
              </a:rPr>
              <a:t> </a:t>
            </a:r>
            <a:r>
              <a:rPr lang="fr-FR" sz="1600" dirty="0">
                <a:solidFill>
                  <a:srgbClr val="063DDA"/>
                </a:solidFill>
                <a:latin typeface="Be Vietnam Pro" pitchFamily="2" charset="77"/>
                <a:hlinkClick r:id="rId3">
                  <a:extLst>
                    <a:ext uri="{A12FA001-AC4F-418D-AE19-62706E023703}">
                      <ahyp:hlinkClr xmlns:ahyp="http://schemas.microsoft.com/office/drawing/2018/hyperlinkcolor" val="tx"/>
                    </a:ext>
                  </a:extLst>
                </a:hlinkClick>
              </a:rPr>
              <a:t>conseil.statutaire@cdg30.fr</a:t>
            </a:r>
            <a:endParaRPr lang="fr-FR" sz="1600" dirty="0">
              <a:solidFill>
                <a:srgbClr val="063DDA"/>
              </a:solidFill>
              <a:latin typeface="Be Vietnam Pro" pitchFamily="2" charset="77"/>
            </a:endParaRPr>
          </a:p>
          <a:p>
            <a:pPr marL="0" indent="0">
              <a:lnSpc>
                <a:spcPct val="150000"/>
              </a:lnSpc>
              <a:buNone/>
            </a:pPr>
            <a:r>
              <a:rPr lang="fr-FR" sz="1600" dirty="0">
                <a:solidFill>
                  <a:srgbClr val="063DDA"/>
                </a:solidFill>
                <a:latin typeface="Be Vietnam Pro" pitchFamily="2" charset="77"/>
                <a:sym typeface="Wingdings" panose="05000000000000000000" pitchFamily="2" charset="2"/>
              </a:rPr>
              <a:t> </a:t>
            </a:r>
            <a:r>
              <a:rPr lang="fr-FR" sz="1600" dirty="0">
                <a:solidFill>
                  <a:srgbClr val="063DDA"/>
                </a:solidFill>
                <a:latin typeface="Be Vietnam Pro" pitchFamily="2" charset="77"/>
              </a:rPr>
              <a:t>04 66 38 86 86</a:t>
            </a:r>
          </a:p>
        </p:txBody>
      </p:sp>
      <p:pic>
        <p:nvPicPr>
          <p:cNvPr id="11" name="Image 10">
            <a:extLst>
              <a:ext uri="{FF2B5EF4-FFF2-40B4-BE49-F238E27FC236}">
                <a16:creationId xmlns:a16="http://schemas.microsoft.com/office/drawing/2014/main" id="{DCF530FB-FD13-AA48-98B4-B8E28D62C352}"/>
              </a:ext>
            </a:extLst>
          </p:cNvPr>
          <p:cNvPicPr>
            <a:picLocks noChangeAspect="1"/>
          </p:cNvPicPr>
          <p:nvPr/>
        </p:nvPicPr>
        <p:blipFill>
          <a:blip r:embed="rId4"/>
          <a:stretch>
            <a:fillRect/>
          </a:stretch>
        </p:blipFill>
        <p:spPr>
          <a:xfrm>
            <a:off x="489910" y="1024838"/>
            <a:ext cx="2246409" cy="2246409"/>
          </a:xfrm>
          <a:prstGeom prst="rect">
            <a:avLst/>
          </a:prstGeom>
        </p:spPr>
      </p:pic>
      <p:pic>
        <p:nvPicPr>
          <p:cNvPr id="3" name="Image 2">
            <a:extLst>
              <a:ext uri="{FF2B5EF4-FFF2-40B4-BE49-F238E27FC236}">
                <a16:creationId xmlns:a16="http://schemas.microsoft.com/office/drawing/2014/main" id="{24584425-6F76-B136-AE44-5D1C49A16EE1}"/>
              </a:ext>
            </a:extLst>
          </p:cNvPr>
          <p:cNvPicPr>
            <a:picLocks noChangeAspect="1"/>
          </p:cNvPicPr>
          <p:nvPr/>
        </p:nvPicPr>
        <p:blipFill>
          <a:blip r:embed="rId5"/>
          <a:stretch>
            <a:fillRect/>
          </a:stretch>
        </p:blipFill>
        <p:spPr>
          <a:xfrm>
            <a:off x="11045114" y="5758858"/>
            <a:ext cx="1158588" cy="1158588"/>
          </a:xfrm>
          <a:prstGeom prst="rect">
            <a:avLst/>
          </a:prstGeom>
        </p:spPr>
      </p:pic>
    </p:spTree>
    <p:extLst>
      <p:ext uri="{BB962C8B-B14F-4D97-AF65-F5344CB8AC3E}">
        <p14:creationId xmlns:p14="http://schemas.microsoft.com/office/powerpoint/2010/main" val="329005213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11542</TotalTime>
  <Words>5658</Words>
  <Application>Microsoft Office PowerPoint</Application>
  <PresentationFormat>Grand écran</PresentationFormat>
  <Paragraphs>495</Paragraphs>
  <Slides>39</Slides>
  <Notes>16</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39</vt:i4>
      </vt:variant>
    </vt:vector>
  </HeadingPairs>
  <TitlesOfParts>
    <vt:vector size="45" baseType="lpstr">
      <vt:lpstr>Arial</vt:lpstr>
      <vt:lpstr>Be Vietnam Pro</vt:lpstr>
      <vt:lpstr>Calibri</vt:lpstr>
      <vt:lpstr>Calibri Light</vt:lpstr>
      <vt:lpstr>Wingdings</vt:lpstr>
      <vt:lpstr>Thème Office</vt:lpstr>
      <vt:lpstr>    Votre direct juridique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service   Paie à façon</dc:title>
  <dc:creator>Aurore Chassé</dc:creator>
  <cp:lastModifiedBy>Soukaïna Ben Jaafar</cp:lastModifiedBy>
  <cp:revision>82</cp:revision>
  <cp:lastPrinted>2026-09-10T06:19:57Z</cp:lastPrinted>
  <dcterms:created xsi:type="dcterms:W3CDTF">2025-10-14T12:35:44Z</dcterms:created>
  <dcterms:modified xsi:type="dcterms:W3CDTF">2026-09-10T07:05:45Z</dcterms:modified>
</cp:coreProperties>
</file>