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256" r:id="rId2"/>
    <p:sldId id="293" r:id="rId3"/>
    <p:sldId id="389" r:id="rId4"/>
    <p:sldId id="390" r:id="rId5"/>
    <p:sldId id="391" r:id="rId6"/>
    <p:sldId id="392" r:id="rId7"/>
    <p:sldId id="393" r:id="rId8"/>
    <p:sldId id="394" r:id="rId9"/>
    <p:sldId id="395" r:id="rId10"/>
    <p:sldId id="396" r:id="rId11"/>
    <p:sldId id="397" r:id="rId12"/>
    <p:sldId id="398" r:id="rId13"/>
    <p:sldId id="399" r:id="rId14"/>
    <p:sldId id="400" r:id="rId15"/>
    <p:sldId id="401" r:id="rId16"/>
    <p:sldId id="402" r:id="rId17"/>
    <p:sldId id="403" r:id="rId18"/>
    <p:sldId id="404" r:id="rId19"/>
    <p:sldId id="405" r:id="rId20"/>
    <p:sldId id="326" r:id="rId21"/>
    <p:sldId id="327" r:id="rId22"/>
    <p:sldId id="375" r:id="rId23"/>
    <p:sldId id="379" r:id="rId24"/>
    <p:sldId id="380" r:id="rId25"/>
    <p:sldId id="377" r:id="rId26"/>
    <p:sldId id="378" r:id="rId27"/>
    <p:sldId id="382" r:id="rId28"/>
    <p:sldId id="384" r:id="rId29"/>
    <p:sldId id="385" r:id="rId30"/>
    <p:sldId id="383" r:id="rId31"/>
    <p:sldId id="386" r:id="rId32"/>
    <p:sldId id="328" r:id="rId33"/>
    <p:sldId id="337" r:id="rId34"/>
    <p:sldId id="338" r:id="rId35"/>
    <p:sldId id="339" r:id="rId36"/>
    <p:sldId id="335" r:id="rId37"/>
    <p:sldId id="350" r:id="rId38"/>
    <p:sldId id="346" r:id="rId39"/>
    <p:sldId id="368" r:id="rId40"/>
    <p:sldId id="369" r:id="rId41"/>
    <p:sldId id="388" r:id="rId42"/>
    <p:sldId id="370" r:id="rId43"/>
    <p:sldId id="371" r:id="rId44"/>
    <p:sldId id="349" r:id="rId45"/>
    <p:sldId id="406" r:id="rId46"/>
    <p:sldId id="407" r:id="rId47"/>
    <p:sldId id="408" r:id="rId48"/>
    <p:sldId id="409" r:id="rId49"/>
    <p:sldId id="410" r:id="rId50"/>
    <p:sldId id="411" r:id="rId51"/>
    <p:sldId id="334" r:id="rId52"/>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Émilie Pla" initials="ÉP" lastIdx="4" clrIdx="0">
    <p:extLst>
      <p:ext uri="{19B8F6BF-5375-455C-9EA6-DF929625EA0E}">
        <p15:presenceInfo xmlns:p15="http://schemas.microsoft.com/office/powerpoint/2012/main" userId="S-1-5-21-3617273343-3379707052-1393298401-17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F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62EC873-016B-473C-9045-086ED369064B}" type="datetimeFigureOut">
              <a:rPr lang="fr-FR" smtClean="0"/>
              <a:t>28/09/2022</a:t>
            </a:fld>
            <a:endParaRPr lang="fr-FR"/>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4329A76-7DBA-4265-97D9-A7A19E05333B}" type="slidenum">
              <a:rPr lang="fr-FR" smtClean="0"/>
              <a:t>‹N°›</a:t>
            </a:fld>
            <a:endParaRPr lang="fr-FR"/>
          </a:p>
        </p:txBody>
      </p:sp>
    </p:spTree>
    <p:extLst>
      <p:ext uri="{BB962C8B-B14F-4D97-AF65-F5344CB8AC3E}">
        <p14:creationId xmlns:p14="http://schemas.microsoft.com/office/powerpoint/2010/main" val="1333324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DC5BE83-4EB5-4B8C-91B5-C271BD94AB47}" type="datetimeFigureOut">
              <a:rPr lang="fr-FR" smtClean="0"/>
              <a:t>28/09/2022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4C81CD8-B093-46ED-ACE4-4CE192B979CC}" type="slidenum">
              <a:rPr lang="fr-FR" smtClean="0"/>
              <a:t>‹N°›</a:t>
            </a:fld>
            <a:endParaRPr lang="fr-FR"/>
          </a:p>
        </p:txBody>
      </p:sp>
    </p:spTree>
    <p:extLst>
      <p:ext uri="{BB962C8B-B14F-4D97-AF65-F5344CB8AC3E}">
        <p14:creationId xmlns:p14="http://schemas.microsoft.com/office/powerpoint/2010/main" val="902685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a:t>
            </a:fld>
            <a:endParaRPr lang="fr-FR"/>
          </a:p>
        </p:txBody>
      </p:sp>
    </p:spTree>
    <p:extLst>
      <p:ext uri="{BB962C8B-B14F-4D97-AF65-F5344CB8AC3E}">
        <p14:creationId xmlns:p14="http://schemas.microsoft.com/office/powerpoint/2010/main" val="1260697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10</a:t>
            </a:fld>
            <a:endParaRPr lang="fr-FR"/>
          </a:p>
        </p:txBody>
      </p:sp>
    </p:spTree>
    <p:extLst>
      <p:ext uri="{BB962C8B-B14F-4D97-AF65-F5344CB8AC3E}">
        <p14:creationId xmlns:p14="http://schemas.microsoft.com/office/powerpoint/2010/main" val="3854921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11</a:t>
            </a:fld>
            <a:endParaRPr lang="fr-FR"/>
          </a:p>
        </p:txBody>
      </p:sp>
    </p:spTree>
    <p:extLst>
      <p:ext uri="{BB962C8B-B14F-4D97-AF65-F5344CB8AC3E}">
        <p14:creationId xmlns:p14="http://schemas.microsoft.com/office/powerpoint/2010/main" val="1682886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12</a:t>
            </a:fld>
            <a:endParaRPr lang="fr-FR"/>
          </a:p>
        </p:txBody>
      </p:sp>
    </p:spTree>
    <p:extLst>
      <p:ext uri="{BB962C8B-B14F-4D97-AF65-F5344CB8AC3E}">
        <p14:creationId xmlns:p14="http://schemas.microsoft.com/office/powerpoint/2010/main" val="2372627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13</a:t>
            </a:fld>
            <a:endParaRPr lang="fr-FR"/>
          </a:p>
        </p:txBody>
      </p:sp>
    </p:spTree>
    <p:extLst>
      <p:ext uri="{BB962C8B-B14F-4D97-AF65-F5344CB8AC3E}">
        <p14:creationId xmlns:p14="http://schemas.microsoft.com/office/powerpoint/2010/main" val="1383062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14</a:t>
            </a:fld>
            <a:endParaRPr lang="fr-FR"/>
          </a:p>
        </p:txBody>
      </p:sp>
    </p:spTree>
    <p:extLst>
      <p:ext uri="{BB962C8B-B14F-4D97-AF65-F5344CB8AC3E}">
        <p14:creationId xmlns:p14="http://schemas.microsoft.com/office/powerpoint/2010/main" val="15671390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15</a:t>
            </a:fld>
            <a:endParaRPr lang="fr-FR"/>
          </a:p>
        </p:txBody>
      </p:sp>
    </p:spTree>
    <p:extLst>
      <p:ext uri="{BB962C8B-B14F-4D97-AF65-F5344CB8AC3E}">
        <p14:creationId xmlns:p14="http://schemas.microsoft.com/office/powerpoint/2010/main" val="4835525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16</a:t>
            </a:fld>
            <a:endParaRPr lang="fr-FR"/>
          </a:p>
        </p:txBody>
      </p:sp>
    </p:spTree>
    <p:extLst>
      <p:ext uri="{BB962C8B-B14F-4D97-AF65-F5344CB8AC3E}">
        <p14:creationId xmlns:p14="http://schemas.microsoft.com/office/powerpoint/2010/main" val="1904284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17</a:t>
            </a:fld>
            <a:endParaRPr lang="fr-FR"/>
          </a:p>
        </p:txBody>
      </p:sp>
    </p:spTree>
    <p:extLst>
      <p:ext uri="{BB962C8B-B14F-4D97-AF65-F5344CB8AC3E}">
        <p14:creationId xmlns:p14="http://schemas.microsoft.com/office/powerpoint/2010/main" val="24010606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18</a:t>
            </a:fld>
            <a:endParaRPr lang="fr-FR"/>
          </a:p>
        </p:txBody>
      </p:sp>
    </p:spTree>
    <p:extLst>
      <p:ext uri="{BB962C8B-B14F-4D97-AF65-F5344CB8AC3E}">
        <p14:creationId xmlns:p14="http://schemas.microsoft.com/office/powerpoint/2010/main" val="220836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19</a:t>
            </a:fld>
            <a:endParaRPr lang="fr-FR"/>
          </a:p>
        </p:txBody>
      </p:sp>
    </p:spTree>
    <p:extLst>
      <p:ext uri="{BB962C8B-B14F-4D97-AF65-F5344CB8AC3E}">
        <p14:creationId xmlns:p14="http://schemas.microsoft.com/office/powerpoint/2010/main" val="242778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a:t>
            </a:fld>
            <a:endParaRPr lang="fr-FR"/>
          </a:p>
        </p:txBody>
      </p:sp>
    </p:spTree>
    <p:extLst>
      <p:ext uri="{BB962C8B-B14F-4D97-AF65-F5344CB8AC3E}">
        <p14:creationId xmlns:p14="http://schemas.microsoft.com/office/powerpoint/2010/main" val="30227616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20</a:t>
            </a:fld>
            <a:endParaRPr lang="fr-FR"/>
          </a:p>
        </p:txBody>
      </p:sp>
    </p:spTree>
    <p:extLst>
      <p:ext uri="{BB962C8B-B14F-4D97-AF65-F5344CB8AC3E}">
        <p14:creationId xmlns:p14="http://schemas.microsoft.com/office/powerpoint/2010/main" val="35094545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21</a:t>
            </a:fld>
            <a:endParaRPr lang="fr-FR"/>
          </a:p>
        </p:txBody>
      </p:sp>
    </p:spTree>
    <p:extLst>
      <p:ext uri="{BB962C8B-B14F-4D97-AF65-F5344CB8AC3E}">
        <p14:creationId xmlns:p14="http://schemas.microsoft.com/office/powerpoint/2010/main" val="29019243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22</a:t>
            </a:fld>
            <a:endParaRPr lang="fr-FR"/>
          </a:p>
        </p:txBody>
      </p:sp>
    </p:spTree>
    <p:extLst>
      <p:ext uri="{BB962C8B-B14F-4D97-AF65-F5344CB8AC3E}">
        <p14:creationId xmlns:p14="http://schemas.microsoft.com/office/powerpoint/2010/main" val="39414854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23</a:t>
            </a:fld>
            <a:endParaRPr lang="fr-FR"/>
          </a:p>
        </p:txBody>
      </p:sp>
    </p:spTree>
    <p:extLst>
      <p:ext uri="{BB962C8B-B14F-4D97-AF65-F5344CB8AC3E}">
        <p14:creationId xmlns:p14="http://schemas.microsoft.com/office/powerpoint/2010/main" val="42572464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24</a:t>
            </a:fld>
            <a:endParaRPr lang="fr-FR"/>
          </a:p>
        </p:txBody>
      </p:sp>
    </p:spTree>
    <p:extLst>
      <p:ext uri="{BB962C8B-B14F-4D97-AF65-F5344CB8AC3E}">
        <p14:creationId xmlns:p14="http://schemas.microsoft.com/office/powerpoint/2010/main" val="31044876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25</a:t>
            </a:fld>
            <a:endParaRPr lang="fr-FR"/>
          </a:p>
        </p:txBody>
      </p:sp>
    </p:spTree>
    <p:extLst>
      <p:ext uri="{BB962C8B-B14F-4D97-AF65-F5344CB8AC3E}">
        <p14:creationId xmlns:p14="http://schemas.microsoft.com/office/powerpoint/2010/main" val="3814596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26</a:t>
            </a:fld>
            <a:endParaRPr lang="fr-FR"/>
          </a:p>
        </p:txBody>
      </p:sp>
    </p:spTree>
    <p:extLst>
      <p:ext uri="{BB962C8B-B14F-4D97-AF65-F5344CB8AC3E}">
        <p14:creationId xmlns:p14="http://schemas.microsoft.com/office/powerpoint/2010/main" val="36709754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27</a:t>
            </a:fld>
            <a:endParaRPr lang="fr-FR"/>
          </a:p>
        </p:txBody>
      </p:sp>
    </p:spTree>
    <p:extLst>
      <p:ext uri="{BB962C8B-B14F-4D97-AF65-F5344CB8AC3E}">
        <p14:creationId xmlns:p14="http://schemas.microsoft.com/office/powerpoint/2010/main" val="25519897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28</a:t>
            </a:fld>
            <a:endParaRPr lang="fr-FR"/>
          </a:p>
        </p:txBody>
      </p:sp>
    </p:spTree>
    <p:extLst>
      <p:ext uri="{BB962C8B-B14F-4D97-AF65-F5344CB8AC3E}">
        <p14:creationId xmlns:p14="http://schemas.microsoft.com/office/powerpoint/2010/main" val="19395309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29</a:t>
            </a:fld>
            <a:endParaRPr lang="fr-FR"/>
          </a:p>
        </p:txBody>
      </p:sp>
    </p:spTree>
    <p:extLst>
      <p:ext uri="{BB962C8B-B14F-4D97-AF65-F5344CB8AC3E}">
        <p14:creationId xmlns:p14="http://schemas.microsoft.com/office/powerpoint/2010/main" val="3833505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a:t>
            </a:fld>
            <a:endParaRPr lang="fr-FR"/>
          </a:p>
        </p:txBody>
      </p:sp>
    </p:spTree>
    <p:extLst>
      <p:ext uri="{BB962C8B-B14F-4D97-AF65-F5344CB8AC3E}">
        <p14:creationId xmlns:p14="http://schemas.microsoft.com/office/powerpoint/2010/main" val="14311303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30</a:t>
            </a:fld>
            <a:endParaRPr lang="fr-FR"/>
          </a:p>
        </p:txBody>
      </p:sp>
    </p:spTree>
    <p:extLst>
      <p:ext uri="{BB962C8B-B14F-4D97-AF65-F5344CB8AC3E}">
        <p14:creationId xmlns:p14="http://schemas.microsoft.com/office/powerpoint/2010/main" val="4333729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31</a:t>
            </a:fld>
            <a:endParaRPr lang="fr-FR"/>
          </a:p>
        </p:txBody>
      </p:sp>
    </p:spTree>
    <p:extLst>
      <p:ext uri="{BB962C8B-B14F-4D97-AF65-F5344CB8AC3E}">
        <p14:creationId xmlns:p14="http://schemas.microsoft.com/office/powerpoint/2010/main" val="40077508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32</a:t>
            </a:fld>
            <a:endParaRPr lang="fr-FR"/>
          </a:p>
        </p:txBody>
      </p:sp>
    </p:spTree>
    <p:extLst>
      <p:ext uri="{BB962C8B-B14F-4D97-AF65-F5344CB8AC3E}">
        <p14:creationId xmlns:p14="http://schemas.microsoft.com/office/powerpoint/2010/main" val="18327463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33</a:t>
            </a:fld>
            <a:endParaRPr lang="fr-FR"/>
          </a:p>
        </p:txBody>
      </p:sp>
    </p:spTree>
    <p:extLst>
      <p:ext uri="{BB962C8B-B14F-4D97-AF65-F5344CB8AC3E}">
        <p14:creationId xmlns:p14="http://schemas.microsoft.com/office/powerpoint/2010/main" val="20899691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34</a:t>
            </a:fld>
            <a:endParaRPr lang="fr-FR"/>
          </a:p>
        </p:txBody>
      </p:sp>
    </p:spTree>
    <p:extLst>
      <p:ext uri="{BB962C8B-B14F-4D97-AF65-F5344CB8AC3E}">
        <p14:creationId xmlns:p14="http://schemas.microsoft.com/office/powerpoint/2010/main" val="12767724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35</a:t>
            </a:fld>
            <a:endParaRPr lang="fr-FR"/>
          </a:p>
        </p:txBody>
      </p:sp>
    </p:spTree>
    <p:extLst>
      <p:ext uri="{BB962C8B-B14F-4D97-AF65-F5344CB8AC3E}">
        <p14:creationId xmlns:p14="http://schemas.microsoft.com/office/powerpoint/2010/main" val="6862627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36</a:t>
            </a:fld>
            <a:endParaRPr lang="fr-FR"/>
          </a:p>
        </p:txBody>
      </p:sp>
    </p:spTree>
    <p:extLst>
      <p:ext uri="{BB962C8B-B14F-4D97-AF65-F5344CB8AC3E}">
        <p14:creationId xmlns:p14="http://schemas.microsoft.com/office/powerpoint/2010/main" val="36747703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37</a:t>
            </a:fld>
            <a:endParaRPr lang="fr-FR"/>
          </a:p>
        </p:txBody>
      </p:sp>
    </p:spTree>
    <p:extLst>
      <p:ext uri="{BB962C8B-B14F-4D97-AF65-F5344CB8AC3E}">
        <p14:creationId xmlns:p14="http://schemas.microsoft.com/office/powerpoint/2010/main" val="21869678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38</a:t>
            </a:fld>
            <a:endParaRPr lang="fr-FR"/>
          </a:p>
        </p:txBody>
      </p:sp>
    </p:spTree>
    <p:extLst>
      <p:ext uri="{BB962C8B-B14F-4D97-AF65-F5344CB8AC3E}">
        <p14:creationId xmlns:p14="http://schemas.microsoft.com/office/powerpoint/2010/main" val="265817322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39</a:t>
            </a:fld>
            <a:endParaRPr lang="fr-FR"/>
          </a:p>
        </p:txBody>
      </p:sp>
    </p:spTree>
    <p:extLst>
      <p:ext uri="{BB962C8B-B14F-4D97-AF65-F5344CB8AC3E}">
        <p14:creationId xmlns:p14="http://schemas.microsoft.com/office/powerpoint/2010/main" val="727028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a:t>
            </a:fld>
            <a:endParaRPr lang="fr-FR"/>
          </a:p>
        </p:txBody>
      </p:sp>
    </p:spTree>
    <p:extLst>
      <p:ext uri="{BB962C8B-B14F-4D97-AF65-F5344CB8AC3E}">
        <p14:creationId xmlns:p14="http://schemas.microsoft.com/office/powerpoint/2010/main" val="38018762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40</a:t>
            </a:fld>
            <a:endParaRPr lang="fr-FR"/>
          </a:p>
        </p:txBody>
      </p:sp>
    </p:spTree>
    <p:extLst>
      <p:ext uri="{BB962C8B-B14F-4D97-AF65-F5344CB8AC3E}">
        <p14:creationId xmlns:p14="http://schemas.microsoft.com/office/powerpoint/2010/main" val="4849350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41</a:t>
            </a:fld>
            <a:endParaRPr lang="fr-FR"/>
          </a:p>
        </p:txBody>
      </p:sp>
    </p:spTree>
    <p:extLst>
      <p:ext uri="{BB962C8B-B14F-4D97-AF65-F5344CB8AC3E}">
        <p14:creationId xmlns:p14="http://schemas.microsoft.com/office/powerpoint/2010/main" val="426905817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42</a:t>
            </a:fld>
            <a:endParaRPr lang="fr-FR"/>
          </a:p>
        </p:txBody>
      </p:sp>
    </p:spTree>
    <p:extLst>
      <p:ext uri="{BB962C8B-B14F-4D97-AF65-F5344CB8AC3E}">
        <p14:creationId xmlns:p14="http://schemas.microsoft.com/office/powerpoint/2010/main" val="25272304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43</a:t>
            </a:fld>
            <a:endParaRPr lang="fr-FR"/>
          </a:p>
        </p:txBody>
      </p:sp>
    </p:spTree>
    <p:extLst>
      <p:ext uri="{BB962C8B-B14F-4D97-AF65-F5344CB8AC3E}">
        <p14:creationId xmlns:p14="http://schemas.microsoft.com/office/powerpoint/2010/main" val="7556217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44</a:t>
            </a:fld>
            <a:endParaRPr lang="fr-FR"/>
          </a:p>
        </p:txBody>
      </p:sp>
    </p:spTree>
    <p:extLst>
      <p:ext uri="{BB962C8B-B14F-4D97-AF65-F5344CB8AC3E}">
        <p14:creationId xmlns:p14="http://schemas.microsoft.com/office/powerpoint/2010/main" val="131115197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45</a:t>
            </a:fld>
            <a:endParaRPr lang="fr-FR"/>
          </a:p>
        </p:txBody>
      </p:sp>
    </p:spTree>
    <p:extLst>
      <p:ext uri="{BB962C8B-B14F-4D97-AF65-F5344CB8AC3E}">
        <p14:creationId xmlns:p14="http://schemas.microsoft.com/office/powerpoint/2010/main" val="3251886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46</a:t>
            </a:fld>
            <a:endParaRPr lang="fr-FR"/>
          </a:p>
        </p:txBody>
      </p:sp>
    </p:spTree>
    <p:extLst>
      <p:ext uri="{BB962C8B-B14F-4D97-AF65-F5344CB8AC3E}">
        <p14:creationId xmlns:p14="http://schemas.microsoft.com/office/powerpoint/2010/main" val="168148116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47</a:t>
            </a:fld>
            <a:endParaRPr lang="fr-FR"/>
          </a:p>
        </p:txBody>
      </p:sp>
    </p:spTree>
    <p:extLst>
      <p:ext uri="{BB962C8B-B14F-4D97-AF65-F5344CB8AC3E}">
        <p14:creationId xmlns:p14="http://schemas.microsoft.com/office/powerpoint/2010/main" val="16554605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48</a:t>
            </a:fld>
            <a:endParaRPr lang="fr-FR"/>
          </a:p>
        </p:txBody>
      </p:sp>
    </p:spTree>
    <p:extLst>
      <p:ext uri="{BB962C8B-B14F-4D97-AF65-F5344CB8AC3E}">
        <p14:creationId xmlns:p14="http://schemas.microsoft.com/office/powerpoint/2010/main" val="259006887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49</a:t>
            </a:fld>
            <a:endParaRPr lang="fr-FR"/>
          </a:p>
        </p:txBody>
      </p:sp>
    </p:spTree>
    <p:extLst>
      <p:ext uri="{BB962C8B-B14F-4D97-AF65-F5344CB8AC3E}">
        <p14:creationId xmlns:p14="http://schemas.microsoft.com/office/powerpoint/2010/main" val="853222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5</a:t>
            </a:fld>
            <a:endParaRPr lang="fr-FR"/>
          </a:p>
        </p:txBody>
      </p:sp>
    </p:spTree>
    <p:extLst>
      <p:ext uri="{BB962C8B-B14F-4D97-AF65-F5344CB8AC3E}">
        <p14:creationId xmlns:p14="http://schemas.microsoft.com/office/powerpoint/2010/main" val="73945459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50</a:t>
            </a:fld>
            <a:endParaRPr lang="fr-FR"/>
          </a:p>
        </p:txBody>
      </p:sp>
    </p:spTree>
    <p:extLst>
      <p:ext uri="{BB962C8B-B14F-4D97-AF65-F5344CB8AC3E}">
        <p14:creationId xmlns:p14="http://schemas.microsoft.com/office/powerpoint/2010/main" val="206150415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51</a:t>
            </a:fld>
            <a:endParaRPr lang="fr-FR"/>
          </a:p>
        </p:txBody>
      </p:sp>
    </p:spTree>
    <p:extLst>
      <p:ext uri="{BB962C8B-B14F-4D97-AF65-F5344CB8AC3E}">
        <p14:creationId xmlns:p14="http://schemas.microsoft.com/office/powerpoint/2010/main" val="2360194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6</a:t>
            </a:fld>
            <a:endParaRPr lang="fr-FR"/>
          </a:p>
        </p:txBody>
      </p:sp>
    </p:spTree>
    <p:extLst>
      <p:ext uri="{BB962C8B-B14F-4D97-AF65-F5344CB8AC3E}">
        <p14:creationId xmlns:p14="http://schemas.microsoft.com/office/powerpoint/2010/main" val="2457442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7</a:t>
            </a:fld>
            <a:endParaRPr lang="fr-FR"/>
          </a:p>
        </p:txBody>
      </p:sp>
    </p:spTree>
    <p:extLst>
      <p:ext uri="{BB962C8B-B14F-4D97-AF65-F5344CB8AC3E}">
        <p14:creationId xmlns:p14="http://schemas.microsoft.com/office/powerpoint/2010/main" val="758843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8</a:t>
            </a:fld>
            <a:endParaRPr lang="fr-FR"/>
          </a:p>
        </p:txBody>
      </p:sp>
    </p:spTree>
    <p:extLst>
      <p:ext uri="{BB962C8B-B14F-4D97-AF65-F5344CB8AC3E}">
        <p14:creationId xmlns:p14="http://schemas.microsoft.com/office/powerpoint/2010/main" val="47509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4C81CD8-B093-46ED-ACE4-4CE192B979CC}" type="slidenum">
              <a:rPr lang="fr-FR" smtClean="0"/>
              <a:t>9</a:t>
            </a:fld>
            <a:endParaRPr lang="fr-FR"/>
          </a:p>
        </p:txBody>
      </p:sp>
    </p:spTree>
    <p:extLst>
      <p:ext uri="{BB962C8B-B14F-4D97-AF65-F5344CB8AC3E}">
        <p14:creationId xmlns:p14="http://schemas.microsoft.com/office/powerpoint/2010/main" val="1994639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E4A80947-330A-4088-B0F0-FCD2C5485657}" type="datetime1">
              <a:rPr lang="fr-FR" smtClean="0"/>
              <a:t>28/09/2022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410046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381A4CF-D1B1-454E-B84E-D00EA75676E4}" type="datetime1">
              <a:rPr lang="fr-FR" smtClean="0"/>
              <a:t>28/09/2022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89113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442EB3C-56C4-45A7-B16D-C9F4139572C5}" type="datetime1">
              <a:rPr lang="fr-FR" smtClean="0"/>
              <a:t>28/09/2022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78674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8E659C1-DEBE-44BD-B9CA-B91EABF7D6FB}" type="datetime1">
              <a:rPr lang="fr-FR" smtClean="0"/>
              <a:t>28/09/2022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60082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6498341C-2D54-4D01-A54B-AA09C53D4704}" type="datetime1">
              <a:rPr lang="fr-FR" smtClean="0"/>
              <a:t>28/09/2022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67308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DE331D5-6048-40B9-9E0F-146930E21A14}" type="datetime1">
              <a:rPr lang="fr-FR" smtClean="0"/>
              <a:t>28/09/2022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2924601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72D980B-6E08-4178-AC25-901321E915D5}" type="datetime1">
              <a:rPr lang="fr-FR" smtClean="0"/>
              <a:t>28/09/2022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2137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BAAA9CD-752B-4800-9CCB-FF1133CCE1E0}" type="datetime1">
              <a:rPr lang="fr-FR" smtClean="0"/>
              <a:t>28/09/2022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882222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5B290EE-198D-4DD8-ACB0-C7477D0E4B89}" type="datetime1">
              <a:rPr lang="fr-FR" smtClean="0"/>
              <a:t>28/09/2022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610105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AB15A6F4-8AD9-467D-A97E-6C66A3C046A7}" type="datetime1">
              <a:rPr lang="fr-FR" smtClean="0"/>
              <a:t>28/09/2022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349751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16306052-0331-4BAB-89BA-12A35A770197}" type="datetime1">
              <a:rPr lang="fr-FR" smtClean="0"/>
              <a:t>28/09/2022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CA00EC-326F-4234-9D5F-DAF858FD0017}" type="slidenum">
              <a:rPr lang="fr-FR" smtClean="0"/>
              <a:t>‹N°›</a:t>
            </a:fld>
            <a:endParaRPr lang="fr-FR"/>
          </a:p>
        </p:txBody>
      </p:sp>
    </p:spTree>
    <p:extLst>
      <p:ext uri="{BB962C8B-B14F-4D97-AF65-F5344CB8AC3E}">
        <p14:creationId xmlns:p14="http://schemas.microsoft.com/office/powerpoint/2010/main" val="125387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F204F-D34F-4326-8A20-A3225A130B49}" type="datetime1">
              <a:rPr lang="fr-FR" smtClean="0"/>
              <a:t>28/09/2022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CA00EC-326F-4234-9D5F-DAF858FD0017}" type="slidenum">
              <a:rPr lang="fr-FR" smtClean="0"/>
              <a:t>‹N°›</a:t>
            </a:fld>
            <a:endParaRPr lang="fr-FR"/>
          </a:p>
        </p:txBody>
      </p:sp>
    </p:spTree>
    <p:extLst>
      <p:ext uri="{BB962C8B-B14F-4D97-AF65-F5344CB8AC3E}">
        <p14:creationId xmlns:p14="http://schemas.microsoft.com/office/powerpoint/2010/main" val="1206704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0" y="1"/>
            <a:ext cx="12192000" cy="685799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ctrTitle"/>
          </p:nvPr>
        </p:nvSpPr>
        <p:spPr>
          <a:xfrm>
            <a:off x="1394909" y="1993732"/>
            <a:ext cx="9144000" cy="2387600"/>
          </a:xfrm>
        </p:spPr>
        <p:txBody>
          <a:bodyPr>
            <a:noAutofit/>
          </a:bodyPr>
          <a:lstStyle/>
          <a:p>
            <a:r>
              <a:rPr lang="fr-FR" sz="9600" b="1" dirty="0" smtClean="0">
                <a:solidFill>
                  <a:schemeClr val="accent5">
                    <a:lumMod val="50000"/>
                  </a:schemeClr>
                </a:solidFill>
                <a:latin typeface="Century Gothic" panose="020B0502020202020204" pitchFamily="34" charset="0"/>
                <a:cs typeface="Times New Roman" panose="02020603050405020304" pitchFamily="18" charset="0"/>
              </a:rPr>
              <a:t>Actualités 2022</a:t>
            </a:r>
            <a:endParaRPr lang="fr-FR" sz="9600" b="1" dirty="0">
              <a:solidFill>
                <a:schemeClr val="accent5">
                  <a:lumMod val="50000"/>
                </a:schemeClr>
              </a:solidFill>
              <a:latin typeface="Century Gothic" panose="020B0502020202020204" pitchFamily="34" charset="0"/>
              <a:cs typeface="Times New Roman" panose="02020603050405020304" pitchFamily="18" charset="0"/>
            </a:endParaRPr>
          </a:p>
        </p:txBody>
      </p:sp>
      <p:pic>
        <p:nvPicPr>
          <p:cNvPr id="6" name="Imag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112354"/>
            <a:ext cx="2123417" cy="1592563"/>
          </a:xfrm>
          <a:prstGeom prst="rect">
            <a:avLst/>
          </a:prstGeom>
        </p:spPr>
      </p:pic>
      <p:pic>
        <p:nvPicPr>
          <p:cNvPr id="8" name="Imag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903" y="18713"/>
            <a:ext cx="6771159" cy="1686203"/>
          </a:xfrm>
          <a:prstGeom prst="rect">
            <a:avLst/>
          </a:prstGeom>
        </p:spPr>
      </p:pic>
    </p:spTree>
    <p:extLst>
      <p:ext uri="{BB962C8B-B14F-4D97-AF65-F5344CB8AC3E}">
        <p14:creationId xmlns:p14="http://schemas.microsoft.com/office/powerpoint/2010/main" val="25081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95851"/>
          </a:xfrm>
        </p:spPr>
        <p:txBody>
          <a:bodyPr>
            <a:normAutofit fontScale="85000" lnSpcReduction="20000"/>
          </a:bodyPr>
          <a:lstStyle/>
          <a:p>
            <a:pPr marL="0" indent="0" algn="just">
              <a:lnSpc>
                <a:spcPct val="120000"/>
              </a:lnSpc>
              <a:spcBef>
                <a:spcPts val="600"/>
              </a:spcBef>
              <a:spcAft>
                <a:spcPts val="600"/>
              </a:spcAft>
              <a:buNone/>
            </a:pPr>
            <a:r>
              <a:rPr lang="fr-FR" sz="3000" b="1" dirty="0" smtClean="0">
                <a:solidFill>
                  <a:srgbClr val="C00000"/>
                </a:solidFill>
                <a:latin typeface="Century Gothic" panose="020B0502020202020204" pitchFamily="34" charset="0"/>
                <a:ea typeface="+mj-ea"/>
                <a:cs typeface="Times New Roman" panose="02020603050405020304" pitchFamily="18" charset="0"/>
              </a:rPr>
              <a:t>Procédure </a:t>
            </a:r>
            <a:r>
              <a:rPr lang="fr-FR" sz="3000" b="1" dirty="0">
                <a:solidFill>
                  <a:srgbClr val="C00000"/>
                </a:solidFill>
                <a:latin typeface="Century Gothic" panose="020B0502020202020204" pitchFamily="34" charset="0"/>
                <a:ea typeface="+mj-ea"/>
                <a:cs typeface="Times New Roman" panose="02020603050405020304" pitchFamily="18" charset="0"/>
              </a:rPr>
              <a:t>d’octroi</a:t>
            </a:r>
          </a:p>
          <a:p>
            <a:pPr algn="just">
              <a:lnSpc>
                <a:spcPct val="120000"/>
              </a:lnSpc>
              <a:spcBef>
                <a:spcPts val="600"/>
              </a:spcBef>
              <a:spcAft>
                <a:spcPts val="600"/>
              </a:spcAft>
              <a:buFont typeface="Wingdings" panose="05000000000000000000" pitchFamily="2" charset="2"/>
              <a:buChar char="§"/>
            </a:pPr>
            <a:r>
              <a:rPr lang="fr-FR" sz="2100" dirty="0" smtClean="0">
                <a:latin typeface="Century Gothic" panose="020B0502020202020204" pitchFamily="34" charset="0"/>
                <a:cs typeface="Times New Roman" panose="02020603050405020304" pitchFamily="18" charset="0"/>
              </a:rPr>
              <a:t>        </a:t>
            </a:r>
            <a:r>
              <a:rPr lang="fr-FR" sz="2100" u="sng" dirty="0" smtClean="0">
                <a:latin typeface="Century Gothic" panose="020B0502020202020204" pitchFamily="34" charset="0"/>
                <a:cs typeface="Times New Roman" panose="02020603050405020304" pitchFamily="18" charset="0"/>
              </a:rPr>
              <a:t>Nouveautés</a:t>
            </a:r>
            <a:endParaRPr lang="fr-FR" sz="600" u="sng"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700" b="1" u="sng" dirty="0" smtClean="0">
                <a:latin typeface="Century Gothic" panose="020B0502020202020204" pitchFamily="34" charset="0"/>
                <a:cs typeface="Times New Roman" panose="02020603050405020304" pitchFamily="18" charset="0"/>
              </a:rPr>
              <a:t>Suppression </a:t>
            </a:r>
            <a:r>
              <a:rPr lang="fr-FR" sz="1700" b="1" u="sng" dirty="0">
                <a:latin typeface="Century Gothic" panose="020B0502020202020204" pitchFamily="34" charset="0"/>
                <a:cs typeface="Times New Roman" panose="02020603050405020304" pitchFamily="18" charset="0"/>
              </a:rPr>
              <a:t>de la condition d’arrêt préalable </a:t>
            </a:r>
            <a:endParaRPr lang="fr-FR" sz="1700" b="1" u="sng"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700" b="1" dirty="0" smtClean="0">
                <a:latin typeface="Century Gothic" panose="020B0502020202020204" pitchFamily="34" charset="0"/>
                <a:cs typeface="Times New Roman" panose="02020603050405020304" pitchFamily="18" charset="0"/>
              </a:rPr>
              <a:t>AVANT</a:t>
            </a:r>
            <a:r>
              <a:rPr lang="fr-FR" sz="1700" dirty="0">
                <a:latin typeface="Century Gothic" panose="020B0502020202020204" pitchFamily="34" charset="0"/>
                <a:cs typeface="Times New Roman" panose="02020603050405020304" pitchFamily="18" charset="0"/>
              </a:rPr>
              <a:t>: le TPT ne pouvait être accordé qu’après un CMO, un CLM, un CLD ou un </a:t>
            </a:r>
            <a:r>
              <a:rPr lang="fr-FR" sz="1700" dirty="0" smtClean="0">
                <a:latin typeface="Century Gothic" panose="020B0502020202020204" pitchFamily="34" charset="0"/>
                <a:cs typeface="Times New Roman" panose="02020603050405020304" pitchFamily="18" charset="0"/>
              </a:rPr>
              <a:t>CITIS contre 6 mois avant 2017.</a:t>
            </a:r>
          </a:p>
          <a:p>
            <a:pPr marL="0" indent="0" algn="just">
              <a:lnSpc>
                <a:spcPct val="120000"/>
              </a:lnSpc>
              <a:spcBef>
                <a:spcPts val="600"/>
              </a:spcBef>
              <a:spcAft>
                <a:spcPts val="600"/>
              </a:spcAft>
              <a:buNone/>
            </a:pPr>
            <a:r>
              <a:rPr lang="fr-FR" sz="1700" b="1" dirty="0" smtClean="0">
                <a:latin typeface="Century Gothic" panose="020B0502020202020204" pitchFamily="34" charset="0"/>
                <a:cs typeface="Times New Roman" panose="02020603050405020304" pitchFamily="18" charset="0"/>
              </a:rPr>
              <a:t>DESORMAIS</a:t>
            </a:r>
            <a:r>
              <a:rPr lang="fr-FR" sz="1700" dirty="0" smtClean="0">
                <a:latin typeface="Century Gothic" panose="020B0502020202020204" pitchFamily="34" charset="0"/>
                <a:cs typeface="Times New Roman" panose="02020603050405020304" pitchFamily="18" charset="0"/>
              </a:rPr>
              <a:t>: tout </a:t>
            </a:r>
            <a:r>
              <a:rPr lang="fr-FR" sz="1700" dirty="0">
                <a:latin typeface="Century Gothic" panose="020B0502020202020204" pitchFamily="34" charset="0"/>
                <a:cs typeface="Times New Roman" panose="02020603050405020304" pitchFamily="18" charset="0"/>
              </a:rPr>
              <a:t>agent en position d’activité peut y </a:t>
            </a:r>
            <a:r>
              <a:rPr lang="fr-FR" sz="1700" dirty="0" smtClean="0">
                <a:latin typeface="Century Gothic" panose="020B0502020202020204" pitchFamily="34" charset="0"/>
                <a:cs typeface="Times New Roman" panose="02020603050405020304" pitchFamily="18" charset="0"/>
              </a:rPr>
              <a:t>prétendre</a:t>
            </a:r>
            <a:endParaRPr lang="fr-FR" sz="17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5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600" b="1" u="sng" dirty="0" smtClean="0">
                <a:latin typeface="Century Gothic" panose="020B0502020202020204" pitchFamily="34" charset="0"/>
                <a:cs typeface="Times New Roman" panose="02020603050405020304" pitchFamily="18" charset="0"/>
              </a:rPr>
              <a:t>Consultation </a:t>
            </a:r>
            <a:r>
              <a:rPr lang="fr-FR" sz="1600" b="1" u="sng" dirty="0">
                <a:latin typeface="Century Gothic" panose="020B0502020202020204" pitchFamily="34" charset="0"/>
                <a:cs typeface="Times New Roman" panose="02020603050405020304" pitchFamily="18" charset="0"/>
              </a:rPr>
              <a:t>médicale</a:t>
            </a:r>
          </a:p>
          <a:p>
            <a:pPr marL="0" indent="0" algn="just">
              <a:lnSpc>
                <a:spcPct val="120000"/>
              </a:lnSpc>
              <a:spcBef>
                <a:spcPts val="600"/>
              </a:spcBef>
              <a:spcAft>
                <a:spcPts val="600"/>
              </a:spcAft>
              <a:buNone/>
            </a:pPr>
            <a:r>
              <a:rPr lang="fr-FR" sz="1700" b="1" dirty="0">
                <a:latin typeface="Century Gothic" panose="020B0502020202020204" pitchFamily="34" charset="0"/>
                <a:cs typeface="Times New Roman" panose="02020603050405020304" pitchFamily="18" charset="0"/>
              </a:rPr>
              <a:t>AVANT</a:t>
            </a:r>
            <a:r>
              <a:rPr lang="fr-FR" sz="1700" dirty="0">
                <a:latin typeface="Century Gothic" panose="020B0502020202020204" pitchFamily="34" charset="0"/>
                <a:cs typeface="Times New Roman" panose="02020603050405020304" pitchFamily="18" charset="0"/>
              </a:rPr>
              <a:t>: </a:t>
            </a:r>
            <a:r>
              <a:rPr lang="fr-FR" sz="1700" dirty="0" smtClean="0">
                <a:latin typeface="Century Gothic" panose="020B0502020202020204" pitchFamily="34" charset="0"/>
                <a:cs typeface="Times New Roman" panose="02020603050405020304" pitchFamily="18" charset="0"/>
              </a:rPr>
              <a:t>consultation </a:t>
            </a:r>
            <a:r>
              <a:rPr lang="fr-FR" sz="1700" dirty="0">
                <a:latin typeface="Century Gothic" panose="020B0502020202020204" pitchFamily="34" charset="0"/>
                <a:cs typeface="Times New Roman" panose="02020603050405020304" pitchFamily="18" charset="0"/>
              </a:rPr>
              <a:t>du médecin agréé pour la période initiale et chaque </a:t>
            </a:r>
            <a:r>
              <a:rPr lang="fr-FR" sz="1700" dirty="0" smtClean="0">
                <a:latin typeface="Century Gothic" panose="020B0502020202020204" pitchFamily="34" charset="0"/>
                <a:cs typeface="Times New Roman" panose="02020603050405020304" pitchFamily="18" charset="0"/>
              </a:rPr>
              <a:t>renouvellement + instances </a:t>
            </a:r>
            <a:r>
              <a:rPr lang="fr-FR" sz="1700" dirty="0">
                <a:latin typeface="Century Gothic" panose="020B0502020202020204" pitchFamily="34" charset="0"/>
                <a:cs typeface="Times New Roman" panose="02020603050405020304" pitchFamily="18" charset="0"/>
              </a:rPr>
              <a:t>médicales si les avis des médecins traitants et </a:t>
            </a:r>
            <a:r>
              <a:rPr lang="fr-FR" sz="1700" dirty="0" smtClean="0">
                <a:latin typeface="Century Gothic" panose="020B0502020202020204" pitchFamily="34" charset="0"/>
                <a:cs typeface="Times New Roman" panose="02020603050405020304" pitchFamily="18" charset="0"/>
              </a:rPr>
              <a:t>agréés </a:t>
            </a:r>
            <a:r>
              <a:rPr lang="fr-FR" sz="1700" dirty="0">
                <a:latin typeface="Century Gothic" panose="020B0502020202020204" pitchFamily="34" charset="0"/>
                <a:cs typeface="Times New Roman" panose="02020603050405020304" pitchFamily="18" charset="0"/>
              </a:rPr>
              <a:t>n’étaient pas concordants</a:t>
            </a:r>
          </a:p>
          <a:p>
            <a:pPr marL="0" indent="0" algn="just">
              <a:lnSpc>
                <a:spcPct val="120000"/>
              </a:lnSpc>
              <a:spcBef>
                <a:spcPts val="600"/>
              </a:spcBef>
              <a:spcAft>
                <a:spcPts val="600"/>
              </a:spcAft>
              <a:buNone/>
            </a:pPr>
            <a:r>
              <a:rPr lang="fr-FR" sz="1700" b="1" dirty="0">
                <a:latin typeface="Century Gothic" panose="020B0502020202020204" pitchFamily="34" charset="0"/>
                <a:cs typeface="Times New Roman" panose="02020603050405020304" pitchFamily="18" charset="0"/>
              </a:rPr>
              <a:t>DESORMAIS</a:t>
            </a:r>
            <a:r>
              <a:rPr lang="fr-FR" sz="1700" dirty="0">
                <a:latin typeface="Century Gothic" panose="020B0502020202020204" pitchFamily="34" charset="0"/>
                <a:cs typeface="Times New Roman" panose="02020603050405020304" pitchFamily="18" charset="0"/>
              </a:rPr>
              <a:t>: </a:t>
            </a:r>
            <a:r>
              <a:rPr lang="fr-FR" sz="1700" dirty="0" smtClean="0">
                <a:latin typeface="Century Gothic" panose="020B0502020202020204" pitchFamily="34" charset="0"/>
                <a:cs typeface="Times New Roman" panose="02020603050405020304" pitchFamily="18" charset="0"/>
              </a:rPr>
              <a:t>consultation </a:t>
            </a:r>
            <a:r>
              <a:rPr lang="fr-FR" sz="1700" dirty="0">
                <a:latin typeface="Century Gothic" panose="020B0502020202020204" pitchFamily="34" charset="0"/>
                <a:cs typeface="Times New Roman" panose="02020603050405020304" pitchFamily="18" charset="0"/>
              </a:rPr>
              <a:t>du médecin agréé lorsque le fonctionnaire demande la prolongation de l'autorisation au-delà d'une période totale de trois mois.</a:t>
            </a:r>
          </a:p>
          <a:p>
            <a:pPr marL="0" indent="0" algn="just">
              <a:lnSpc>
                <a:spcPct val="120000"/>
              </a:lnSpc>
              <a:spcBef>
                <a:spcPts val="600"/>
              </a:spcBef>
              <a:spcAft>
                <a:spcPts val="600"/>
              </a:spcAft>
              <a:buNone/>
            </a:pPr>
            <a:r>
              <a:rPr lang="fr-FR" sz="1700" dirty="0" smtClean="0">
                <a:latin typeface="Century Gothic" panose="020B0502020202020204" pitchFamily="34" charset="0"/>
                <a:cs typeface="Times New Roman" panose="02020603050405020304" pitchFamily="18" charset="0"/>
              </a:rPr>
              <a:t>	 consultation </a:t>
            </a:r>
            <a:r>
              <a:rPr lang="fr-FR" sz="1700" dirty="0">
                <a:latin typeface="Century Gothic" panose="020B0502020202020204" pitchFamily="34" charset="0"/>
                <a:cs typeface="Times New Roman" panose="02020603050405020304" pitchFamily="18" charset="0"/>
              </a:rPr>
              <a:t>du conseil médical pour avis, soit par l'autorité territoriale, soit par l’agent, des conclusions du médecin agréé.</a:t>
            </a:r>
          </a:p>
          <a:p>
            <a:pPr marL="0" indent="0" algn="just">
              <a:lnSpc>
                <a:spcPct val="120000"/>
              </a:lnSpc>
              <a:spcBef>
                <a:spcPts val="600"/>
              </a:spcBef>
              <a:spcAft>
                <a:spcPts val="600"/>
              </a:spcAft>
              <a:buNone/>
            </a:pPr>
            <a:r>
              <a:rPr lang="fr-FR" sz="1700" dirty="0" smtClean="0">
                <a:latin typeface="Century Gothic" panose="020B0502020202020204" pitchFamily="34" charset="0"/>
                <a:cs typeface="Times New Roman" panose="02020603050405020304" pitchFamily="18" charset="0"/>
              </a:rPr>
              <a:t>	si </a:t>
            </a:r>
            <a:r>
              <a:rPr lang="fr-FR" sz="1700" dirty="0">
                <a:latin typeface="Century Gothic" panose="020B0502020202020204" pitchFamily="34" charset="0"/>
                <a:cs typeface="Times New Roman" panose="02020603050405020304" pitchFamily="18" charset="0"/>
              </a:rPr>
              <a:t>avis défavorable: l’autorité peut rejeter la demande.</a:t>
            </a:r>
          </a:p>
          <a:p>
            <a:pPr marL="0" indent="0" algn="just">
              <a:lnSpc>
                <a:spcPct val="120000"/>
              </a:lnSpc>
              <a:spcBef>
                <a:spcPts val="600"/>
              </a:spcBef>
              <a:spcAft>
                <a:spcPts val="600"/>
              </a:spcAft>
              <a:buNone/>
            </a:pPr>
            <a:endParaRPr lang="fr-FR" sz="16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6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6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10</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a:picLocks noChangeAspect="1"/>
          </p:cNvPicPr>
          <p:nvPr/>
        </p:nvPicPr>
        <p:blipFill>
          <a:blip r:embed="rId3"/>
          <a:stretch>
            <a:fillRect/>
          </a:stretch>
        </p:blipFill>
        <p:spPr>
          <a:xfrm>
            <a:off x="695587" y="2282330"/>
            <a:ext cx="790088" cy="460885"/>
          </a:xfrm>
          <a:prstGeom prst="rect">
            <a:avLst/>
          </a:prstGeom>
        </p:spPr>
      </p:pic>
    </p:spTree>
    <p:extLst>
      <p:ext uri="{BB962C8B-B14F-4D97-AF65-F5344CB8AC3E}">
        <p14:creationId xmlns:p14="http://schemas.microsoft.com/office/powerpoint/2010/main" val="265875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25000" lnSpcReduction="20000"/>
          </a:bodyPr>
          <a:lstStyle/>
          <a:p>
            <a:pPr marL="0" indent="0" algn="just">
              <a:lnSpc>
                <a:spcPct val="120000"/>
              </a:lnSpc>
              <a:spcBef>
                <a:spcPts val="600"/>
              </a:spcBef>
              <a:spcAft>
                <a:spcPts val="600"/>
              </a:spcAft>
              <a:buNone/>
            </a:pPr>
            <a:r>
              <a:rPr lang="fr-FR" sz="9200" b="1" dirty="0">
                <a:solidFill>
                  <a:srgbClr val="C00000"/>
                </a:solidFill>
                <a:latin typeface="Century Gothic" panose="020B0502020202020204" pitchFamily="34" charset="0"/>
                <a:ea typeface="+mj-ea"/>
                <a:cs typeface="Times New Roman" panose="02020603050405020304" pitchFamily="18" charset="0"/>
              </a:rPr>
              <a:t>Durée de l’autorisation</a:t>
            </a:r>
          </a:p>
          <a:p>
            <a:pPr marL="0" indent="0" algn="just">
              <a:lnSpc>
                <a:spcPct val="120000"/>
              </a:lnSpc>
              <a:spcBef>
                <a:spcPts val="600"/>
              </a:spcBef>
              <a:spcAft>
                <a:spcPts val="600"/>
              </a:spcAft>
              <a:buNone/>
            </a:pPr>
            <a:r>
              <a:rPr lang="fr-FR" sz="6400" dirty="0">
                <a:latin typeface="Century Gothic" panose="020B0502020202020204" pitchFamily="34" charset="0"/>
                <a:cs typeface="Times New Roman" panose="02020603050405020304" pitchFamily="18" charset="0"/>
              </a:rPr>
              <a:t>Le service accompli à </a:t>
            </a:r>
            <a:r>
              <a:rPr lang="fr-FR" sz="6400" dirty="0" smtClean="0">
                <a:latin typeface="Century Gothic" panose="020B0502020202020204" pitchFamily="34" charset="0"/>
                <a:cs typeface="Times New Roman" panose="02020603050405020304" pitchFamily="18" charset="0"/>
              </a:rPr>
              <a:t>TPT peut </a:t>
            </a:r>
            <a:r>
              <a:rPr lang="fr-FR" sz="6400" dirty="0">
                <a:latin typeface="Century Gothic" panose="020B0502020202020204" pitchFamily="34" charset="0"/>
                <a:cs typeface="Times New Roman" panose="02020603050405020304" pitchFamily="18" charset="0"/>
              </a:rPr>
              <a:t>être exercé </a:t>
            </a:r>
            <a:r>
              <a:rPr lang="fr-FR" sz="6400" b="1" dirty="0">
                <a:latin typeface="Century Gothic" panose="020B0502020202020204" pitchFamily="34" charset="0"/>
                <a:cs typeface="Times New Roman" panose="02020603050405020304" pitchFamily="18" charset="0"/>
              </a:rPr>
              <a:t>de manière continue ou discontinue dans la limite d’un an </a:t>
            </a:r>
            <a:r>
              <a:rPr lang="fr-FR" sz="6400" b="1" dirty="0" smtClean="0">
                <a:latin typeface="Century Gothic" panose="020B0502020202020204" pitchFamily="34" charset="0"/>
                <a:cs typeface="Times New Roman" panose="02020603050405020304" pitchFamily="18" charset="0"/>
              </a:rPr>
              <a:t>maximum</a:t>
            </a:r>
            <a:r>
              <a:rPr lang="fr-FR" sz="6400" dirty="0" smtClean="0">
                <a:latin typeface="Century Gothic" panose="020B0502020202020204" pitchFamily="34" charset="0"/>
                <a:cs typeface="Times New Roman" panose="02020603050405020304" pitchFamily="18" charset="0"/>
              </a:rPr>
              <a:t>. </a:t>
            </a:r>
            <a:r>
              <a:rPr lang="fr-FR" sz="6400" dirty="0">
                <a:latin typeface="Century Gothic" panose="020B0502020202020204" pitchFamily="34" charset="0"/>
                <a:cs typeface="Times New Roman" panose="02020603050405020304" pitchFamily="18" charset="0"/>
              </a:rPr>
              <a:t>Il est accordé </a:t>
            </a:r>
            <a:r>
              <a:rPr lang="fr-FR" sz="6400" dirty="0" smtClean="0">
                <a:latin typeface="Century Gothic" panose="020B0502020202020204" pitchFamily="34" charset="0"/>
                <a:cs typeface="Times New Roman" panose="02020603050405020304" pitchFamily="18" charset="0"/>
              </a:rPr>
              <a:t>et renouvelé </a:t>
            </a:r>
            <a:r>
              <a:rPr lang="fr-FR" sz="6400" b="1" dirty="0">
                <a:latin typeface="Century Gothic" panose="020B0502020202020204" pitchFamily="34" charset="0"/>
                <a:cs typeface="Times New Roman" panose="02020603050405020304" pitchFamily="18" charset="0"/>
              </a:rPr>
              <a:t>par période de un à trois </a:t>
            </a:r>
            <a:r>
              <a:rPr lang="fr-FR" sz="6400" b="1" dirty="0" smtClean="0">
                <a:latin typeface="Century Gothic" panose="020B0502020202020204" pitchFamily="34" charset="0"/>
                <a:cs typeface="Times New Roman" panose="02020603050405020304" pitchFamily="18" charset="0"/>
              </a:rPr>
              <a:t>mois</a:t>
            </a:r>
            <a:r>
              <a:rPr lang="fr-FR" sz="6400" dirty="0" smtClean="0">
                <a:latin typeface="Century Gothic" panose="020B0502020202020204" pitchFamily="34" charset="0"/>
                <a:cs typeface="Times New Roman" panose="02020603050405020304" pitchFamily="18" charset="0"/>
              </a:rPr>
              <a:t>.</a:t>
            </a:r>
            <a:endParaRPr lang="fr-FR" sz="64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6400" dirty="0" smtClean="0">
                <a:latin typeface="Century Gothic" panose="020B0502020202020204" pitchFamily="34" charset="0"/>
                <a:cs typeface="Times New Roman" panose="02020603050405020304" pitchFamily="18" charset="0"/>
              </a:rPr>
              <a:t>Au </a:t>
            </a:r>
            <a:r>
              <a:rPr lang="fr-FR" sz="6400" dirty="0">
                <a:latin typeface="Century Gothic" panose="020B0502020202020204" pitchFamily="34" charset="0"/>
                <a:cs typeface="Times New Roman" panose="02020603050405020304" pitchFamily="18" charset="0"/>
              </a:rPr>
              <a:t>terme de ses </a:t>
            </a:r>
            <a:r>
              <a:rPr lang="fr-FR" sz="6400" dirty="0" smtClean="0">
                <a:latin typeface="Century Gothic" panose="020B0502020202020204" pitchFamily="34" charset="0"/>
                <a:cs typeface="Times New Roman" panose="02020603050405020304" pitchFamily="18" charset="0"/>
              </a:rPr>
              <a:t>droits, </a:t>
            </a:r>
            <a:r>
              <a:rPr lang="fr-FR" sz="6400" dirty="0">
                <a:latin typeface="Century Gothic" panose="020B0502020202020204" pitchFamily="34" charset="0"/>
                <a:cs typeface="Times New Roman" panose="02020603050405020304" pitchFamily="18" charset="0"/>
              </a:rPr>
              <a:t>le fonctionnaire </a:t>
            </a:r>
            <a:r>
              <a:rPr lang="fr-FR" sz="6400" b="1" dirty="0">
                <a:latin typeface="Century Gothic" panose="020B0502020202020204" pitchFamily="34" charset="0"/>
                <a:cs typeface="Times New Roman" panose="02020603050405020304" pitchFamily="18" charset="0"/>
              </a:rPr>
              <a:t>peut bénéficier d'une nouvelle autorisation, au même titre, à l'issue d'un délai minimal d'un </a:t>
            </a:r>
            <a:r>
              <a:rPr lang="fr-FR" sz="6400" b="1" dirty="0" smtClean="0">
                <a:latin typeface="Century Gothic" panose="020B0502020202020204" pitchFamily="34" charset="0"/>
                <a:cs typeface="Times New Roman" panose="02020603050405020304" pitchFamily="18" charset="0"/>
              </a:rPr>
              <a:t>an. Le </a:t>
            </a:r>
            <a:r>
              <a:rPr lang="fr-FR" sz="6400" b="1" dirty="0">
                <a:latin typeface="Century Gothic" panose="020B0502020202020204" pitchFamily="34" charset="0"/>
                <a:cs typeface="Times New Roman" panose="02020603050405020304" pitchFamily="18" charset="0"/>
              </a:rPr>
              <a:t>droit à </a:t>
            </a:r>
            <a:r>
              <a:rPr lang="fr-FR" sz="6400" b="1" dirty="0" smtClean="0">
                <a:latin typeface="Century Gothic" panose="020B0502020202020204" pitchFamily="34" charset="0"/>
                <a:cs typeface="Times New Roman" panose="02020603050405020304" pitchFamily="18" charset="0"/>
              </a:rPr>
              <a:t>TPT </a:t>
            </a:r>
            <a:r>
              <a:rPr lang="fr-FR" sz="6400" b="1" dirty="0">
                <a:latin typeface="Century Gothic" panose="020B0502020202020204" pitchFamily="34" charset="0"/>
                <a:cs typeface="Times New Roman" panose="02020603050405020304" pitchFamily="18" charset="0"/>
              </a:rPr>
              <a:t>est donc reconstitué après un délai d'un an.</a:t>
            </a:r>
          </a:p>
          <a:p>
            <a:pPr marL="0" indent="0" algn="just">
              <a:lnSpc>
                <a:spcPct val="120000"/>
              </a:lnSpc>
              <a:spcBef>
                <a:spcPts val="600"/>
              </a:spcBef>
              <a:spcAft>
                <a:spcPts val="600"/>
              </a:spcAft>
              <a:buNone/>
            </a:pPr>
            <a:r>
              <a:rPr lang="fr-FR" sz="6400" dirty="0">
                <a:latin typeface="Century Gothic" panose="020B0502020202020204" pitchFamily="34" charset="0"/>
                <a:cs typeface="Times New Roman" panose="02020603050405020304" pitchFamily="18" charset="0"/>
              </a:rPr>
              <a:t>Pour le calcul de ce délai, seules sont prises en compte </a:t>
            </a:r>
            <a:r>
              <a:rPr lang="fr-FR" sz="6400" b="1" dirty="0">
                <a:latin typeface="Century Gothic" panose="020B0502020202020204" pitchFamily="34" charset="0"/>
                <a:cs typeface="Times New Roman" panose="02020603050405020304" pitchFamily="18" charset="0"/>
              </a:rPr>
              <a:t>les périodes </a:t>
            </a:r>
            <a:r>
              <a:rPr lang="fr-FR" sz="6400" b="1" dirty="0" smtClean="0">
                <a:latin typeface="Century Gothic" panose="020B0502020202020204" pitchFamily="34" charset="0"/>
                <a:cs typeface="Times New Roman" panose="02020603050405020304" pitchFamily="18" charset="0"/>
              </a:rPr>
              <a:t>effectuées </a:t>
            </a:r>
            <a:r>
              <a:rPr lang="fr-FR" sz="6400" b="1" dirty="0">
                <a:latin typeface="Century Gothic" panose="020B0502020202020204" pitchFamily="34" charset="0"/>
                <a:cs typeface="Times New Roman" panose="02020603050405020304" pitchFamily="18" charset="0"/>
              </a:rPr>
              <a:t>dans les positions d'activité et de </a:t>
            </a:r>
            <a:r>
              <a:rPr lang="fr-FR" sz="6400" b="1" dirty="0" smtClean="0">
                <a:latin typeface="Century Gothic" panose="020B0502020202020204" pitchFamily="34" charset="0"/>
                <a:cs typeface="Times New Roman" panose="02020603050405020304" pitchFamily="18" charset="0"/>
              </a:rPr>
              <a:t>détachement.</a:t>
            </a:r>
            <a:endParaRPr lang="fr-FR" sz="6400" b="1"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6400" dirty="0" smtClean="0">
                <a:latin typeface="Century Gothic" panose="020B0502020202020204" pitchFamily="34" charset="0"/>
                <a:cs typeface="Times New Roman" panose="02020603050405020304" pitchFamily="18" charset="0"/>
              </a:rPr>
              <a:t>Les </a:t>
            </a:r>
            <a:r>
              <a:rPr lang="fr-FR" sz="6400" dirty="0">
                <a:latin typeface="Century Gothic" panose="020B0502020202020204" pitchFamily="34" charset="0"/>
                <a:cs typeface="Times New Roman" panose="02020603050405020304" pitchFamily="18" charset="0"/>
              </a:rPr>
              <a:t>fonctionnaires qui, à la date d’entrée en vigueur des nouvelles dispositions, ont épuisé leurs droits à </a:t>
            </a:r>
            <a:r>
              <a:rPr lang="fr-FR" sz="6400" dirty="0" smtClean="0">
                <a:latin typeface="Century Gothic" panose="020B0502020202020204" pitchFamily="34" charset="0"/>
                <a:cs typeface="Times New Roman" panose="02020603050405020304" pitchFamily="18" charset="0"/>
              </a:rPr>
              <a:t>TPT, </a:t>
            </a:r>
            <a:r>
              <a:rPr lang="fr-FR" sz="6400" b="1" dirty="0">
                <a:latin typeface="Century Gothic" panose="020B0502020202020204" pitchFamily="34" charset="0"/>
                <a:cs typeface="Times New Roman" panose="02020603050405020304" pitchFamily="18" charset="0"/>
              </a:rPr>
              <a:t>retrouvent le droit à ce temps partiel lorsqu'il s'est écoulé un an à compter du terme de la dernière période de </a:t>
            </a:r>
            <a:r>
              <a:rPr lang="fr-FR" sz="6400" b="1" dirty="0" smtClean="0">
                <a:latin typeface="Century Gothic" panose="020B0502020202020204" pitchFamily="34" charset="0"/>
                <a:cs typeface="Times New Roman" panose="02020603050405020304" pitchFamily="18" charset="0"/>
              </a:rPr>
              <a:t>TPT </a:t>
            </a:r>
            <a:r>
              <a:rPr lang="fr-FR" sz="6400" b="1" dirty="0">
                <a:latin typeface="Century Gothic" panose="020B0502020202020204" pitchFamily="34" charset="0"/>
                <a:cs typeface="Times New Roman" panose="02020603050405020304" pitchFamily="18" charset="0"/>
              </a:rPr>
              <a:t>qui leur avait été </a:t>
            </a:r>
            <a:r>
              <a:rPr lang="fr-FR" sz="6400" b="1" dirty="0" smtClean="0">
                <a:latin typeface="Century Gothic" panose="020B0502020202020204" pitchFamily="34" charset="0"/>
                <a:cs typeface="Times New Roman" panose="02020603050405020304" pitchFamily="18" charset="0"/>
              </a:rPr>
              <a:t>accordée.</a:t>
            </a:r>
            <a:endParaRPr lang="fr-FR" sz="6400" b="1"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6400" b="1" dirty="0" smtClean="0">
                <a:latin typeface="Century Gothic" panose="020B0502020202020204" pitchFamily="34" charset="0"/>
                <a:cs typeface="Times New Roman" panose="02020603050405020304" pitchFamily="18" charset="0"/>
              </a:rPr>
              <a:t>Suspension du TPT </a:t>
            </a:r>
            <a:r>
              <a:rPr lang="fr-FR" sz="6400" dirty="0" smtClean="0">
                <a:latin typeface="Century Gothic" panose="020B0502020202020204" pitchFamily="34" charset="0"/>
                <a:cs typeface="Times New Roman" panose="02020603050405020304" pitchFamily="18" charset="0"/>
              </a:rPr>
              <a:t>lorsque </a:t>
            </a:r>
            <a:r>
              <a:rPr lang="fr-FR" sz="6400" dirty="0">
                <a:latin typeface="Century Gothic" panose="020B0502020202020204" pitchFamily="34" charset="0"/>
                <a:cs typeface="Times New Roman" panose="02020603050405020304" pitchFamily="18" charset="0"/>
              </a:rPr>
              <a:t>le bénéficiaire d'une </a:t>
            </a:r>
            <a:r>
              <a:rPr lang="fr-FR" sz="6400" dirty="0" smtClean="0">
                <a:latin typeface="Century Gothic" panose="020B0502020202020204" pitchFamily="34" charset="0"/>
                <a:cs typeface="Times New Roman" panose="02020603050405020304" pitchFamily="18" charset="0"/>
              </a:rPr>
              <a:t>autorisation est </a:t>
            </a:r>
            <a:r>
              <a:rPr lang="fr-FR" sz="6400" dirty="0">
                <a:latin typeface="Century Gothic" panose="020B0502020202020204" pitchFamily="34" charset="0"/>
                <a:cs typeface="Times New Roman" panose="02020603050405020304" pitchFamily="18" charset="0"/>
              </a:rPr>
              <a:t>autorisé à suivre une formation au cours de laquelle est dispensé un enseignement professionnel incompatible avec un service à temps </a:t>
            </a:r>
            <a:r>
              <a:rPr lang="fr-FR" sz="6400" dirty="0" smtClean="0">
                <a:latin typeface="Century Gothic" panose="020B0502020202020204" pitchFamily="34" charset="0"/>
                <a:cs typeface="Times New Roman" panose="02020603050405020304" pitchFamily="18" charset="0"/>
              </a:rPr>
              <a:t>partiel.</a:t>
            </a:r>
          </a:p>
          <a:p>
            <a:pPr marL="0" indent="0" algn="just">
              <a:lnSpc>
                <a:spcPct val="120000"/>
              </a:lnSpc>
              <a:spcBef>
                <a:spcPts val="600"/>
              </a:spcBef>
              <a:spcAft>
                <a:spcPts val="600"/>
              </a:spcAft>
              <a:buNone/>
            </a:pPr>
            <a:endParaRPr lang="fr-FR" sz="64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6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11</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9689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58156"/>
            <a:ext cx="10515600" cy="4843980"/>
          </a:xfrm>
        </p:spPr>
        <p:txBody>
          <a:bodyPr>
            <a:normAutofit lnSpcReduction="10000"/>
          </a:bodyPr>
          <a:lstStyle/>
          <a:p>
            <a:pPr marL="0" indent="0" algn="just">
              <a:lnSpc>
                <a:spcPct val="120000"/>
              </a:lnSpc>
              <a:spcBef>
                <a:spcPts val="600"/>
              </a:spcBef>
              <a:spcAft>
                <a:spcPts val="600"/>
              </a:spcAft>
              <a:buNone/>
            </a:pPr>
            <a:r>
              <a:rPr lang="fr-FR" sz="2700" b="1" dirty="0" smtClean="0">
                <a:solidFill>
                  <a:srgbClr val="C00000"/>
                </a:solidFill>
                <a:latin typeface="Century Gothic" panose="020B0502020202020204" pitchFamily="34" charset="0"/>
                <a:cs typeface="Times New Roman" panose="02020603050405020304" pitchFamily="18" charset="0"/>
              </a:rPr>
              <a:t>Durée de </a:t>
            </a:r>
            <a:r>
              <a:rPr lang="fr-FR" sz="2700" b="1" dirty="0" smtClean="0">
                <a:solidFill>
                  <a:srgbClr val="C00000"/>
                </a:solidFill>
                <a:latin typeface="Century Gothic" panose="020B0502020202020204" pitchFamily="34" charset="0"/>
                <a:cs typeface="Times New Roman" panose="02020603050405020304" pitchFamily="18" charset="0"/>
              </a:rPr>
              <a:t>l’autorisation</a:t>
            </a:r>
            <a:endParaRPr lang="fr-FR" sz="2700" b="1" dirty="0">
              <a:solidFill>
                <a:srgbClr val="C00000"/>
              </a:solidFill>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900" dirty="0" smtClean="0">
                <a:latin typeface="Century Gothic" panose="020B0502020202020204" pitchFamily="34" charset="0"/>
                <a:cs typeface="Times New Roman" panose="02020603050405020304" pitchFamily="18" charset="0"/>
              </a:rPr>
              <a:t>      </a:t>
            </a:r>
            <a:r>
              <a:rPr lang="fr-FR" sz="1900" u="sng" dirty="0" smtClean="0">
                <a:latin typeface="Century Gothic" panose="020B0502020202020204" pitchFamily="34" charset="0"/>
                <a:cs typeface="Times New Roman" panose="02020603050405020304" pitchFamily="18" charset="0"/>
              </a:rPr>
              <a:t>Nouveautés</a:t>
            </a:r>
            <a:endParaRPr lang="fr-FR" sz="100" u="sng" dirty="0" smtClean="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endParaRPr lang="fr-FR" sz="5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b="1" u="sng" dirty="0">
                <a:latin typeface="Century Gothic" panose="020B0502020202020204" pitchFamily="34" charset="0"/>
                <a:cs typeface="Times New Roman" panose="02020603050405020304" pitchFamily="18" charset="0"/>
              </a:rPr>
              <a:t>Reconstitution des droits à l’issue d’un délai minimal d’un an</a:t>
            </a:r>
          </a:p>
          <a:p>
            <a:pPr marL="0" indent="0" algn="just">
              <a:lnSpc>
                <a:spcPct val="120000"/>
              </a:lnSpc>
              <a:spcBef>
                <a:spcPts val="0"/>
              </a:spcBef>
              <a:spcAft>
                <a:spcPts val="600"/>
              </a:spcAft>
              <a:buNone/>
            </a:pPr>
            <a:r>
              <a:rPr lang="fr-FR" sz="1600" dirty="0">
                <a:latin typeface="Century Gothic" panose="020B0502020202020204" pitchFamily="34" charset="0"/>
                <a:cs typeface="Times New Roman" panose="02020603050405020304" pitchFamily="18" charset="0"/>
              </a:rPr>
              <a:t>Au terme de ses droits à exercer un </a:t>
            </a:r>
            <a:r>
              <a:rPr lang="fr-FR" sz="1600" dirty="0" smtClean="0">
                <a:latin typeface="Century Gothic" panose="020B0502020202020204" pitchFamily="34" charset="0"/>
                <a:cs typeface="Times New Roman" panose="02020603050405020304" pitchFamily="18" charset="0"/>
              </a:rPr>
              <a:t>TPT</a:t>
            </a:r>
            <a:r>
              <a:rPr lang="fr-FR" sz="1600" dirty="0">
                <a:latin typeface="Century Gothic" panose="020B0502020202020204" pitchFamily="34" charset="0"/>
                <a:cs typeface="Times New Roman" panose="02020603050405020304" pitchFamily="18" charset="0"/>
              </a:rPr>
              <a:t>, le fonctionnaire peut bénéficier d'une nouvelle autorisation, au même titre, à l'issue d'un délai minimal d'un </a:t>
            </a:r>
            <a:r>
              <a:rPr lang="fr-FR" sz="1600" dirty="0" smtClean="0">
                <a:latin typeface="Century Gothic" panose="020B0502020202020204" pitchFamily="34" charset="0"/>
                <a:cs typeface="Times New Roman" panose="02020603050405020304" pitchFamily="18" charset="0"/>
              </a:rPr>
              <a:t>an.</a:t>
            </a:r>
          </a:p>
          <a:p>
            <a:pPr marL="0" indent="0" algn="just">
              <a:lnSpc>
                <a:spcPct val="120000"/>
              </a:lnSpc>
              <a:spcBef>
                <a:spcPts val="0"/>
              </a:spcBef>
              <a:spcAft>
                <a:spcPts val="600"/>
              </a:spcAft>
              <a:buNone/>
            </a:pPr>
            <a:r>
              <a:rPr lang="fr-FR" sz="1600" b="1" i="1" dirty="0" smtClean="0">
                <a:latin typeface="Century Gothic" panose="020B0502020202020204" pitchFamily="34" charset="0"/>
                <a:cs typeface="Times New Roman" panose="02020603050405020304" pitchFamily="18" charset="0"/>
              </a:rPr>
              <a:t>Que ce soit pour une </a:t>
            </a:r>
            <a:r>
              <a:rPr lang="fr-FR" sz="1600" b="1" i="1" dirty="0">
                <a:latin typeface="Century Gothic" panose="020B0502020202020204" pitchFamily="34" charset="0"/>
                <a:cs typeface="Times New Roman" panose="02020603050405020304" pitchFamily="18" charset="0"/>
              </a:rPr>
              <a:t>nouvelle </a:t>
            </a:r>
            <a:r>
              <a:rPr lang="fr-FR" sz="1600" b="1" i="1" dirty="0" smtClean="0">
                <a:latin typeface="Century Gothic" panose="020B0502020202020204" pitchFamily="34" charset="0"/>
                <a:cs typeface="Times New Roman" panose="02020603050405020304" pitchFamily="18" charset="0"/>
              </a:rPr>
              <a:t>affection ou la même affection</a:t>
            </a:r>
            <a:r>
              <a:rPr lang="fr-FR" sz="1600" dirty="0" smtClean="0">
                <a:latin typeface="Century Gothic" panose="020B0502020202020204" pitchFamily="34" charset="0"/>
                <a:cs typeface="Times New Roman" panose="02020603050405020304" pitchFamily="18" charset="0"/>
              </a:rPr>
              <a:t>: reprise </a:t>
            </a:r>
            <a:r>
              <a:rPr lang="fr-FR" sz="1600" dirty="0">
                <a:latin typeface="Century Gothic" panose="020B0502020202020204" pitchFamily="34" charset="0"/>
                <a:cs typeface="Times New Roman" panose="02020603050405020304" pitchFamily="18" charset="0"/>
              </a:rPr>
              <a:t>un an pour bénéficier d’un nouveau </a:t>
            </a:r>
            <a:r>
              <a:rPr lang="fr-FR" sz="1600" dirty="0" smtClean="0">
                <a:latin typeface="Century Gothic" panose="020B0502020202020204" pitchFamily="34" charset="0"/>
                <a:cs typeface="Times New Roman" panose="02020603050405020304" pitchFamily="18" charset="0"/>
              </a:rPr>
              <a:t>TPT</a:t>
            </a:r>
          </a:p>
          <a:p>
            <a:pPr marL="0" indent="0" algn="just">
              <a:lnSpc>
                <a:spcPct val="120000"/>
              </a:lnSpc>
              <a:spcBef>
                <a:spcPts val="0"/>
              </a:spcBef>
              <a:spcAft>
                <a:spcPts val="600"/>
              </a:spcAft>
              <a:buNone/>
            </a:pPr>
            <a:endParaRPr lang="fr-FR" sz="500" dirty="0" smtClean="0">
              <a:latin typeface="Century Gothic" panose="020B0502020202020204" pitchFamily="34" charset="0"/>
              <a:cs typeface="Times New Roman" panose="02020603050405020304" pitchFamily="18" charset="0"/>
            </a:endParaRPr>
          </a:p>
          <a:p>
            <a:pPr algn="just">
              <a:lnSpc>
                <a:spcPct val="120000"/>
              </a:lnSpc>
              <a:spcBef>
                <a:spcPts val="0"/>
              </a:spcBef>
              <a:spcAft>
                <a:spcPts val="600"/>
              </a:spcAft>
              <a:buFont typeface="Wingdings" panose="05000000000000000000" pitchFamily="2" charset="2"/>
              <a:buChar char="§"/>
            </a:pPr>
            <a:r>
              <a:rPr lang="fr-FR" sz="1800" b="1" u="sng" dirty="0">
                <a:latin typeface="Century Gothic" panose="020B0502020202020204" pitchFamily="34" charset="0"/>
                <a:cs typeface="Times New Roman" panose="02020603050405020304" pitchFamily="18" charset="0"/>
              </a:rPr>
              <a:t>Durée du TPT</a:t>
            </a:r>
          </a:p>
          <a:p>
            <a:pPr marL="0" indent="0" algn="just">
              <a:lnSpc>
                <a:spcPct val="120000"/>
              </a:lnSpc>
              <a:spcBef>
                <a:spcPts val="0"/>
              </a:spcBef>
              <a:spcAft>
                <a:spcPts val="600"/>
              </a:spcAft>
              <a:buNone/>
            </a:pPr>
            <a:r>
              <a:rPr lang="fr-FR" sz="1600" b="1" dirty="0" smtClean="0">
                <a:latin typeface="Century Gothic" panose="020B0502020202020204" pitchFamily="34" charset="0"/>
                <a:cs typeface="Times New Roman" panose="02020603050405020304" pitchFamily="18" charset="0"/>
              </a:rPr>
              <a:t>AVANT</a:t>
            </a:r>
            <a:r>
              <a:rPr lang="fr-FR" sz="1600" dirty="0">
                <a:latin typeface="Century Gothic" panose="020B0502020202020204" pitchFamily="34" charset="0"/>
                <a:cs typeface="Times New Roman" panose="02020603050405020304" pitchFamily="18" charset="0"/>
              </a:rPr>
              <a:t>: Après un CLM, CLM, CLD: période de 3 mois renouvelable dans la limite d’un an pour la même affection. Après un CITIS: période maximale de 6 mois renouvelable une fois</a:t>
            </a:r>
          </a:p>
          <a:p>
            <a:pPr marL="0" indent="0" algn="just">
              <a:lnSpc>
                <a:spcPct val="120000"/>
              </a:lnSpc>
              <a:spcBef>
                <a:spcPts val="0"/>
              </a:spcBef>
              <a:spcAft>
                <a:spcPts val="600"/>
              </a:spcAft>
              <a:buNone/>
            </a:pPr>
            <a:r>
              <a:rPr lang="fr-FR" sz="1600" b="1" dirty="0">
                <a:latin typeface="Century Gothic" panose="020B0502020202020204" pitchFamily="34" charset="0"/>
                <a:cs typeface="Times New Roman" panose="02020603050405020304" pitchFamily="18" charset="0"/>
              </a:rPr>
              <a:t>DESORMAIS:</a:t>
            </a:r>
            <a:r>
              <a:rPr lang="fr-FR" sz="1600" dirty="0">
                <a:latin typeface="Century Gothic" panose="020B0502020202020204" pitchFamily="34" charset="0"/>
                <a:cs typeface="Times New Roman" panose="02020603050405020304" pitchFamily="18" charset="0"/>
              </a:rPr>
              <a:t> Il est  accordé et renouvelé par période de un à trois mois. Durée totale d’un an maximum et possibilité de prendre le TPT de manière continue ou discontinue (plus de durée minimum)</a:t>
            </a:r>
          </a:p>
          <a:p>
            <a:pPr marL="0" indent="0" algn="just">
              <a:lnSpc>
                <a:spcPct val="120000"/>
              </a:lnSpc>
              <a:spcBef>
                <a:spcPts val="600"/>
              </a:spcBef>
              <a:spcAft>
                <a:spcPts val="600"/>
              </a:spcAft>
              <a:buNone/>
            </a:pPr>
            <a:endParaRPr lang="fr-FR" sz="16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800" u="sng"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12</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394628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58156"/>
            <a:ext cx="10515600" cy="4843980"/>
          </a:xfrm>
        </p:spPr>
        <p:txBody>
          <a:bodyPr>
            <a:normAutofit fontScale="62500" lnSpcReduction="20000"/>
          </a:bodyPr>
          <a:lstStyle/>
          <a:p>
            <a:pPr marL="0" indent="0" algn="just">
              <a:lnSpc>
                <a:spcPct val="120000"/>
              </a:lnSpc>
              <a:spcBef>
                <a:spcPts val="600"/>
              </a:spcBef>
              <a:spcAft>
                <a:spcPts val="600"/>
              </a:spcAft>
              <a:buNone/>
            </a:pPr>
            <a:r>
              <a:rPr lang="fr-FR" sz="2700" b="1" dirty="0" smtClean="0">
                <a:solidFill>
                  <a:srgbClr val="C00000"/>
                </a:solidFill>
                <a:latin typeface="Century Gothic" panose="020B0502020202020204" pitchFamily="34" charset="0"/>
                <a:cs typeface="Times New Roman" panose="02020603050405020304" pitchFamily="18" charset="0"/>
              </a:rPr>
              <a:t>Effets sur la situation de l’agent</a:t>
            </a:r>
            <a:endParaRPr lang="fr-FR" sz="27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400" b="1" u="sng" dirty="0" smtClean="0">
                <a:latin typeface="Century Gothic" panose="020B0502020202020204" pitchFamily="34" charset="0"/>
                <a:cs typeface="Times New Roman" panose="02020603050405020304" pitchFamily="18" charset="0"/>
              </a:rPr>
              <a:t>La rémunération</a:t>
            </a:r>
          </a:p>
          <a:p>
            <a:pPr marL="0" indent="0" algn="just">
              <a:lnSpc>
                <a:spcPct val="120000"/>
              </a:lnSpc>
              <a:spcBef>
                <a:spcPts val="0"/>
              </a:spcBef>
              <a:spcAft>
                <a:spcPts val="600"/>
              </a:spcAft>
              <a:buNone/>
            </a:pPr>
            <a:r>
              <a:rPr lang="fr-FR" sz="2200" dirty="0">
                <a:latin typeface="Century Gothic" panose="020B0502020202020204" pitchFamily="34" charset="0"/>
                <a:cs typeface="Times New Roman" panose="02020603050405020304" pitchFamily="18" charset="0"/>
              </a:rPr>
              <a:t>Le fonctionnaire </a:t>
            </a:r>
            <a:r>
              <a:rPr lang="fr-FR" sz="2200" dirty="0" smtClean="0">
                <a:latin typeface="Century Gothic" panose="020B0502020202020204" pitchFamily="34" charset="0"/>
                <a:cs typeface="Times New Roman" panose="02020603050405020304" pitchFamily="18" charset="0"/>
              </a:rPr>
              <a:t>à TPT perçoit </a:t>
            </a:r>
            <a:r>
              <a:rPr lang="fr-FR" sz="2200" b="1" dirty="0">
                <a:latin typeface="Century Gothic" panose="020B0502020202020204" pitchFamily="34" charset="0"/>
                <a:cs typeface="Times New Roman" panose="02020603050405020304" pitchFamily="18" charset="0"/>
              </a:rPr>
              <a:t>l’intégralité de son traitement, du </a:t>
            </a:r>
            <a:r>
              <a:rPr lang="fr-FR" sz="2200" b="1" dirty="0" smtClean="0">
                <a:latin typeface="Century Gothic" panose="020B0502020202020204" pitchFamily="34" charset="0"/>
                <a:cs typeface="Times New Roman" panose="02020603050405020304" pitchFamily="18" charset="0"/>
              </a:rPr>
              <a:t>SFT </a:t>
            </a:r>
            <a:r>
              <a:rPr lang="fr-FR" sz="2200" b="1" dirty="0">
                <a:latin typeface="Century Gothic" panose="020B0502020202020204" pitchFamily="34" charset="0"/>
                <a:cs typeface="Times New Roman" panose="02020603050405020304" pitchFamily="18" charset="0"/>
              </a:rPr>
              <a:t>et de </a:t>
            </a:r>
            <a:r>
              <a:rPr lang="fr-FR" sz="2200" b="1" dirty="0" smtClean="0">
                <a:latin typeface="Century Gothic" panose="020B0502020202020204" pitchFamily="34" charset="0"/>
                <a:cs typeface="Times New Roman" panose="02020603050405020304" pitchFamily="18" charset="0"/>
              </a:rPr>
              <a:t>l‘IR </a:t>
            </a:r>
            <a:r>
              <a:rPr lang="fr-FR" sz="2200" dirty="0">
                <a:latin typeface="Century Gothic" panose="020B0502020202020204" pitchFamily="34" charset="0"/>
                <a:cs typeface="Times New Roman" panose="02020603050405020304" pitchFamily="18" charset="0"/>
              </a:rPr>
              <a:t>par dérogation aux dispositions de droit commun applicables aux agents à temps </a:t>
            </a:r>
            <a:r>
              <a:rPr lang="fr-FR" sz="2200" dirty="0" smtClean="0">
                <a:latin typeface="Century Gothic" panose="020B0502020202020204" pitchFamily="34" charset="0"/>
                <a:cs typeface="Times New Roman" panose="02020603050405020304" pitchFamily="18" charset="0"/>
              </a:rPr>
              <a:t>partiel. </a:t>
            </a:r>
            <a:r>
              <a:rPr lang="fr-FR" sz="2200" dirty="0">
                <a:latin typeface="Century Gothic" panose="020B0502020202020204" pitchFamily="34" charset="0"/>
                <a:cs typeface="Times New Roman" panose="02020603050405020304" pitchFamily="18" charset="0"/>
              </a:rPr>
              <a:t>Il continue également de percevoir la </a:t>
            </a:r>
            <a:r>
              <a:rPr lang="fr-FR" sz="2200" dirty="0" smtClean="0">
                <a:latin typeface="Century Gothic" panose="020B0502020202020204" pitchFamily="34" charset="0"/>
                <a:cs typeface="Times New Roman" panose="02020603050405020304" pitchFamily="18" charset="0"/>
              </a:rPr>
              <a:t>NBI.</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dirty="0">
                <a:latin typeface="Century Gothic" panose="020B0502020202020204" pitchFamily="34" charset="0"/>
                <a:cs typeface="Times New Roman" panose="02020603050405020304" pitchFamily="18" charset="0"/>
              </a:rPr>
              <a:t>L’agent en service à </a:t>
            </a:r>
            <a:r>
              <a:rPr lang="fr-FR" sz="2200" dirty="0" smtClean="0">
                <a:latin typeface="Century Gothic" panose="020B0502020202020204" pitchFamily="34" charset="0"/>
                <a:cs typeface="Times New Roman" panose="02020603050405020304" pitchFamily="18" charset="0"/>
              </a:rPr>
              <a:t>TPT </a:t>
            </a:r>
            <a:r>
              <a:rPr lang="fr-FR" sz="2200" dirty="0">
                <a:latin typeface="Century Gothic" panose="020B0502020202020204" pitchFamily="34" charset="0"/>
                <a:cs typeface="Times New Roman" panose="02020603050405020304" pitchFamily="18" charset="0"/>
              </a:rPr>
              <a:t>ne peut pas effectuer d’heures supplémentaires, ni d’heures </a:t>
            </a:r>
            <a:r>
              <a:rPr lang="fr-FR" sz="2200" dirty="0" smtClean="0">
                <a:latin typeface="Century Gothic" panose="020B0502020202020204" pitchFamily="34" charset="0"/>
                <a:cs typeface="Times New Roman" panose="02020603050405020304" pitchFamily="18" charset="0"/>
              </a:rPr>
              <a:t>complémentaires.</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b="1" dirty="0" smtClean="0">
                <a:latin typeface="Century Gothic" panose="020B0502020202020204" pitchFamily="34" charset="0"/>
                <a:cs typeface="Times New Roman" panose="02020603050405020304" pitchFamily="18" charset="0"/>
              </a:rPr>
              <a:t>Cas </a:t>
            </a:r>
            <a:r>
              <a:rPr lang="fr-FR" sz="2200" b="1" dirty="0">
                <a:latin typeface="Century Gothic" panose="020B0502020202020204" pitchFamily="34" charset="0"/>
                <a:cs typeface="Times New Roman" panose="02020603050405020304" pitchFamily="18" charset="0"/>
              </a:rPr>
              <a:t>particuliers </a:t>
            </a:r>
            <a:r>
              <a:rPr lang="fr-FR" sz="2200" dirty="0" smtClean="0">
                <a:latin typeface="Century Gothic" panose="020B0502020202020204" pitchFamily="34" charset="0"/>
                <a:cs typeface="Times New Roman" panose="02020603050405020304" pitchFamily="18" charset="0"/>
              </a:rPr>
              <a:t>:</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dirty="0">
                <a:latin typeface="Century Gothic" panose="020B0502020202020204" pitchFamily="34" charset="0"/>
                <a:cs typeface="Times New Roman" panose="02020603050405020304" pitchFamily="18" charset="0"/>
              </a:rPr>
              <a:t>- </a:t>
            </a:r>
            <a:r>
              <a:rPr lang="fr-FR" sz="2200" u="sng" dirty="0">
                <a:latin typeface="Century Gothic" panose="020B0502020202020204" pitchFamily="34" charset="0"/>
                <a:cs typeface="Times New Roman" panose="02020603050405020304" pitchFamily="18" charset="0"/>
              </a:rPr>
              <a:t>Agent bénéficiant déjà d’un temps partiel de droit commun </a:t>
            </a:r>
            <a:r>
              <a:rPr lang="fr-FR" sz="2200" dirty="0" smtClean="0">
                <a:latin typeface="Century Gothic" panose="020B0502020202020204" pitchFamily="34" charset="0"/>
                <a:cs typeface="Times New Roman" panose="02020603050405020304" pitchFamily="18" charset="0"/>
              </a:rPr>
              <a:t>:</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dirty="0">
                <a:latin typeface="Century Gothic" panose="020B0502020202020204" pitchFamily="34" charset="0"/>
                <a:cs typeface="Times New Roman" panose="02020603050405020304" pitchFamily="18" charset="0"/>
              </a:rPr>
              <a:t>La décision plaçant l'agent sous le régime du </a:t>
            </a:r>
            <a:r>
              <a:rPr lang="fr-FR" sz="2200" dirty="0" smtClean="0">
                <a:latin typeface="Century Gothic" panose="020B0502020202020204" pitchFamily="34" charset="0"/>
                <a:cs typeface="Times New Roman" panose="02020603050405020304" pitchFamily="18" charset="0"/>
              </a:rPr>
              <a:t>TPT </a:t>
            </a:r>
            <a:r>
              <a:rPr lang="fr-FR" sz="2200" b="1" dirty="0">
                <a:latin typeface="Century Gothic" panose="020B0502020202020204" pitchFamily="34" charset="0"/>
                <a:cs typeface="Times New Roman" panose="02020603050405020304" pitchFamily="18" charset="0"/>
              </a:rPr>
              <a:t>met fin au régime du travail à temps partiel de droit commun </a:t>
            </a:r>
            <a:r>
              <a:rPr lang="fr-FR" sz="2200" dirty="0">
                <a:latin typeface="Century Gothic" panose="020B0502020202020204" pitchFamily="34" charset="0"/>
                <a:cs typeface="Times New Roman" panose="02020603050405020304" pitchFamily="18" charset="0"/>
              </a:rPr>
              <a:t>accordé </a:t>
            </a:r>
            <a:r>
              <a:rPr lang="fr-FR" sz="2200" dirty="0" smtClean="0">
                <a:latin typeface="Century Gothic" panose="020B0502020202020204" pitchFamily="34" charset="0"/>
                <a:cs typeface="Times New Roman" panose="02020603050405020304" pitchFamily="18" charset="0"/>
              </a:rPr>
              <a:t>antérieurement.</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dirty="0">
                <a:latin typeface="Century Gothic" panose="020B0502020202020204" pitchFamily="34" charset="0"/>
                <a:cs typeface="Times New Roman" panose="02020603050405020304" pitchFamily="18" charset="0"/>
              </a:rPr>
              <a:t>- </a:t>
            </a:r>
            <a:r>
              <a:rPr lang="fr-FR" sz="2200" u="sng" dirty="0">
                <a:latin typeface="Century Gothic" panose="020B0502020202020204" pitchFamily="34" charset="0"/>
                <a:cs typeface="Times New Roman" panose="02020603050405020304" pitchFamily="18" charset="0"/>
              </a:rPr>
              <a:t>Agent placé en congé de maladie </a:t>
            </a:r>
            <a:r>
              <a:rPr lang="fr-FR" sz="2200" dirty="0" smtClean="0">
                <a:latin typeface="Century Gothic" panose="020B0502020202020204" pitchFamily="34" charset="0"/>
                <a:cs typeface="Times New Roman" panose="02020603050405020304" pitchFamily="18" charset="0"/>
              </a:rPr>
              <a:t>:</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dirty="0" smtClean="0">
                <a:latin typeface="Century Gothic" panose="020B0502020202020204" pitchFamily="34" charset="0"/>
                <a:cs typeface="Times New Roman" panose="02020603050405020304" pitchFamily="18" charset="0"/>
              </a:rPr>
              <a:t>Lorsqu’il </a:t>
            </a:r>
            <a:r>
              <a:rPr lang="fr-FR" sz="2200" dirty="0">
                <a:latin typeface="Century Gothic" panose="020B0502020202020204" pitchFamily="34" charset="0"/>
                <a:cs typeface="Times New Roman" panose="02020603050405020304" pitchFamily="18" charset="0"/>
              </a:rPr>
              <a:t>est placé en congé de maladie ou en </a:t>
            </a:r>
            <a:r>
              <a:rPr lang="fr-FR" sz="2200" dirty="0" smtClean="0">
                <a:latin typeface="Century Gothic" panose="020B0502020202020204" pitchFamily="34" charset="0"/>
                <a:cs typeface="Times New Roman" panose="02020603050405020304" pitchFamily="18" charset="0"/>
              </a:rPr>
              <a:t>CITIS, </a:t>
            </a:r>
            <a:r>
              <a:rPr lang="fr-FR" sz="2200" dirty="0">
                <a:latin typeface="Century Gothic" panose="020B0502020202020204" pitchFamily="34" charset="0"/>
                <a:cs typeface="Times New Roman" panose="02020603050405020304" pitchFamily="18" charset="0"/>
              </a:rPr>
              <a:t>le fonctionnaire </a:t>
            </a:r>
            <a:r>
              <a:rPr lang="fr-FR" sz="2200" b="1" dirty="0">
                <a:latin typeface="Century Gothic" panose="020B0502020202020204" pitchFamily="34" charset="0"/>
                <a:cs typeface="Times New Roman" panose="02020603050405020304" pitchFamily="18" charset="0"/>
              </a:rPr>
              <a:t>est rémunéré dans les conditions prévues pour ce congé et non en fonction des droits liés à son </a:t>
            </a:r>
            <a:r>
              <a:rPr lang="fr-FR" sz="2200" b="1" dirty="0" smtClean="0">
                <a:latin typeface="Century Gothic" panose="020B0502020202020204" pitchFamily="34" charset="0"/>
                <a:cs typeface="Times New Roman" panose="02020603050405020304" pitchFamily="18" charset="0"/>
              </a:rPr>
              <a:t>TPT.</a:t>
            </a:r>
          </a:p>
          <a:p>
            <a:pPr algn="just">
              <a:lnSpc>
                <a:spcPct val="120000"/>
              </a:lnSpc>
              <a:spcBef>
                <a:spcPts val="0"/>
              </a:spcBef>
              <a:spcAft>
                <a:spcPts val="600"/>
              </a:spcAft>
              <a:buFontTx/>
              <a:buChar char="-"/>
            </a:pPr>
            <a:r>
              <a:rPr lang="fr-FR" sz="2200" u="sng" dirty="0" smtClean="0">
                <a:latin typeface="Century Gothic" panose="020B0502020202020204" pitchFamily="34" charset="0"/>
                <a:cs typeface="Times New Roman" panose="02020603050405020304" pitchFamily="18" charset="0"/>
              </a:rPr>
              <a:t>Agent régime général et agents contractuels</a:t>
            </a:r>
          </a:p>
          <a:p>
            <a:pPr marL="0" indent="0" algn="just">
              <a:lnSpc>
                <a:spcPct val="120000"/>
              </a:lnSpc>
              <a:spcBef>
                <a:spcPts val="0"/>
              </a:spcBef>
              <a:spcAft>
                <a:spcPts val="600"/>
              </a:spcAft>
              <a:buNone/>
            </a:pPr>
            <a:r>
              <a:rPr lang="fr-FR" sz="2200" dirty="0" smtClean="0">
                <a:latin typeface="Century Gothic" panose="020B0502020202020204" pitchFamily="34" charset="0"/>
                <a:cs typeface="Times New Roman" panose="02020603050405020304" pitchFamily="18" charset="0"/>
              </a:rPr>
              <a:t>L’agent perçoit la rémunération </a:t>
            </a:r>
            <a:r>
              <a:rPr lang="fr-FR" sz="2200" dirty="0">
                <a:latin typeface="Century Gothic" panose="020B0502020202020204" pitchFamily="34" charset="0"/>
                <a:cs typeface="Times New Roman" panose="02020603050405020304" pitchFamily="18" charset="0"/>
              </a:rPr>
              <a:t>correspondant à sa quotité de temps de travail à temps partiel, versée par l'employeur territorial, tandis que la caisse de sécurité sociale lui octroie </a:t>
            </a:r>
            <a:r>
              <a:rPr lang="fr-FR" sz="2200" b="1" dirty="0">
                <a:latin typeface="Century Gothic" panose="020B0502020202020204" pitchFamily="34" charset="0"/>
                <a:cs typeface="Times New Roman" panose="02020603050405020304" pitchFamily="18" charset="0"/>
              </a:rPr>
              <a:t>en complément des indemnités journalières </a:t>
            </a:r>
            <a:r>
              <a:rPr lang="fr-FR" sz="2200" dirty="0">
                <a:latin typeface="Century Gothic" panose="020B0502020202020204" pitchFamily="34" charset="0"/>
                <a:cs typeface="Times New Roman" panose="02020603050405020304" pitchFamily="18" charset="0"/>
              </a:rPr>
              <a:t>(sous réserve que l'agent remplisse les conditions exigées pour y avoir droit). La durée maximale d’indemnisation par </a:t>
            </a:r>
            <a:r>
              <a:rPr lang="fr-FR" sz="2200" b="1" dirty="0">
                <a:latin typeface="Century Gothic" panose="020B0502020202020204" pitchFamily="34" charset="0"/>
                <a:cs typeface="Times New Roman" panose="02020603050405020304" pitchFamily="18" charset="0"/>
              </a:rPr>
              <a:t>la CPAM ne peut excéder 1 </a:t>
            </a:r>
            <a:r>
              <a:rPr lang="fr-FR" sz="2200" b="1" dirty="0" smtClean="0">
                <a:latin typeface="Century Gothic" panose="020B0502020202020204" pitchFamily="34" charset="0"/>
                <a:cs typeface="Times New Roman" panose="02020603050405020304" pitchFamily="18" charset="0"/>
              </a:rPr>
              <a:t>an.</a:t>
            </a:r>
            <a:endParaRPr lang="fr-FR" sz="2200" b="1"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endParaRPr lang="fr-FR" sz="2200" u="sng"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13</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7396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58156"/>
            <a:ext cx="10515600" cy="4460249"/>
          </a:xfrm>
        </p:spPr>
        <p:txBody>
          <a:bodyPr>
            <a:normAutofit/>
          </a:bodyPr>
          <a:lstStyle/>
          <a:p>
            <a:pPr marL="0" indent="0" algn="just">
              <a:lnSpc>
                <a:spcPct val="120000"/>
              </a:lnSpc>
              <a:spcBef>
                <a:spcPts val="600"/>
              </a:spcBef>
              <a:spcAft>
                <a:spcPts val="600"/>
              </a:spcAft>
              <a:buNone/>
            </a:pPr>
            <a:r>
              <a:rPr lang="fr-FR" sz="2700" b="1" dirty="0" smtClean="0">
                <a:solidFill>
                  <a:srgbClr val="C00000"/>
                </a:solidFill>
                <a:latin typeface="Century Gothic" panose="020B0502020202020204" pitchFamily="34" charset="0"/>
                <a:cs typeface="Times New Roman" panose="02020603050405020304" pitchFamily="18" charset="0"/>
              </a:rPr>
              <a:t>Effets sur la situation de l’agent</a:t>
            </a:r>
            <a:endParaRPr lang="fr-FR" sz="27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900" dirty="0">
                <a:latin typeface="Century Gothic" panose="020B0502020202020204" pitchFamily="34" charset="0"/>
                <a:cs typeface="Times New Roman" panose="02020603050405020304" pitchFamily="18" charset="0"/>
              </a:rPr>
              <a:t> </a:t>
            </a:r>
            <a:r>
              <a:rPr lang="fr-FR" sz="1900" dirty="0" smtClean="0">
                <a:latin typeface="Century Gothic" panose="020B0502020202020204" pitchFamily="34" charset="0"/>
                <a:cs typeface="Times New Roman" panose="02020603050405020304" pitchFamily="18" charset="0"/>
              </a:rPr>
              <a:t>      </a:t>
            </a:r>
            <a:r>
              <a:rPr lang="fr-FR" sz="1900" u="sng" dirty="0" smtClean="0">
                <a:latin typeface="Century Gothic" panose="020B0502020202020204" pitchFamily="34" charset="0"/>
                <a:cs typeface="Times New Roman" panose="02020603050405020304" pitchFamily="18" charset="0"/>
              </a:rPr>
              <a:t>Nouveautés</a:t>
            </a:r>
            <a:endParaRPr lang="fr-FR" sz="100" u="sng" dirty="0" smtClean="0">
              <a:latin typeface="Century Gothic" panose="020B0502020202020204" pitchFamily="34" charset="0"/>
              <a:cs typeface="Times New Roman" panose="02020603050405020304" pitchFamily="18" charset="0"/>
            </a:endParaRPr>
          </a:p>
          <a:p>
            <a:pPr algn="just">
              <a:lnSpc>
                <a:spcPct val="120000"/>
              </a:lnSpc>
              <a:spcBef>
                <a:spcPts val="0"/>
              </a:spcBef>
              <a:spcAft>
                <a:spcPts val="600"/>
              </a:spcAft>
              <a:buFont typeface="Wingdings" panose="05000000000000000000" pitchFamily="2" charset="2"/>
              <a:buChar char="§"/>
            </a:pPr>
            <a:r>
              <a:rPr lang="fr-FR" sz="1700" b="1" u="sng" dirty="0" smtClean="0">
                <a:latin typeface="Century Gothic" panose="020B0502020202020204" pitchFamily="34" charset="0"/>
                <a:cs typeface="Times New Roman" panose="02020603050405020304" pitchFamily="18" charset="0"/>
              </a:rPr>
              <a:t>Rémunération</a:t>
            </a:r>
          </a:p>
          <a:p>
            <a:pPr marL="0" indent="0" algn="just">
              <a:lnSpc>
                <a:spcPct val="120000"/>
              </a:lnSpc>
              <a:spcBef>
                <a:spcPts val="0"/>
              </a:spcBef>
              <a:spcAft>
                <a:spcPts val="600"/>
              </a:spcAft>
              <a:buNone/>
            </a:pPr>
            <a:r>
              <a:rPr lang="fr-FR" sz="1700" b="1" dirty="0" smtClean="0">
                <a:latin typeface="Century Gothic" panose="020B0502020202020204" pitchFamily="34" charset="0"/>
                <a:cs typeface="Times New Roman" panose="02020603050405020304" pitchFamily="18" charset="0"/>
              </a:rPr>
              <a:t>AVANT</a:t>
            </a:r>
            <a:r>
              <a:rPr lang="fr-FR" sz="1700" b="1" dirty="0">
                <a:latin typeface="Century Gothic" panose="020B0502020202020204" pitchFamily="34" charset="0"/>
                <a:cs typeface="Times New Roman" panose="02020603050405020304" pitchFamily="18" charset="0"/>
              </a:rPr>
              <a:t>: </a:t>
            </a:r>
            <a:r>
              <a:rPr lang="fr-FR" sz="1700" dirty="0">
                <a:latin typeface="Century Gothic" panose="020B0502020202020204" pitchFamily="34" charset="0"/>
                <a:cs typeface="Times New Roman" panose="02020603050405020304" pitchFamily="18" charset="0"/>
              </a:rPr>
              <a:t>Intégralité du traitement</a:t>
            </a:r>
          </a:p>
          <a:p>
            <a:pPr marL="0" indent="0" algn="just">
              <a:lnSpc>
                <a:spcPct val="120000"/>
              </a:lnSpc>
              <a:spcBef>
                <a:spcPts val="0"/>
              </a:spcBef>
              <a:spcAft>
                <a:spcPts val="600"/>
              </a:spcAft>
              <a:buNone/>
            </a:pPr>
            <a:r>
              <a:rPr lang="fr-FR" sz="1700" b="1" dirty="0">
                <a:latin typeface="Century Gothic" panose="020B0502020202020204" pitchFamily="34" charset="0"/>
                <a:cs typeface="Times New Roman" panose="02020603050405020304" pitchFamily="18" charset="0"/>
              </a:rPr>
              <a:t>DESORMAIS: </a:t>
            </a:r>
            <a:r>
              <a:rPr lang="fr-FR" sz="1700" dirty="0">
                <a:latin typeface="Century Gothic" panose="020B0502020202020204" pitchFamily="34" charset="0"/>
                <a:cs typeface="Times New Roman" panose="02020603050405020304" pitchFamily="18" charset="0"/>
              </a:rPr>
              <a:t>Intégralité du traitement + SFT + </a:t>
            </a:r>
            <a:r>
              <a:rPr lang="fr-FR" sz="1700" dirty="0" smtClean="0">
                <a:latin typeface="Century Gothic" panose="020B0502020202020204" pitchFamily="34" charset="0"/>
                <a:cs typeface="Times New Roman" panose="02020603050405020304" pitchFamily="18" charset="0"/>
              </a:rPr>
              <a:t>IR</a:t>
            </a:r>
          </a:p>
          <a:p>
            <a:pPr algn="just">
              <a:lnSpc>
                <a:spcPct val="120000"/>
              </a:lnSpc>
              <a:spcBef>
                <a:spcPts val="0"/>
              </a:spcBef>
              <a:spcAft>
                <a:spcPts val="600"/>
              </a:spcAft>
              <a:buFont typeface="Wingdings" panose="05000000000000000000" pitchFamily="2" charset="2"/>
              <a:buChar char="§"/>
            </a:pPr>
            <a:r>
              <a:rPr lang="fr-FR" sz="1700" b="1" u="sng" dirty="0">
                <a:latin typeface="Century Gothic" panose="020B0502020202020204" pitchFamily="34" charset="0"/>
                <a:cs typeface="Times New Roman" panose="02020603050405020304" pitchFamily="18" charset="0"/>
              </a:rPr>
              <a:t>Régime indemnitaire:</a:t>
            </a:r>
          </a:p>
          <a:p>
            <a:pPr marL="0" indent="0" algn="just">
              <a:lnSpc>
                <a:spcPct val="120000"/>
              </a:lnSpc>
              <a:spcBef>
                <a:spcPts val="0"/>
              </a:spcBef>
              <a:spcAft>
                <a:spcPts val="600"/>
              </a:spcAft>
              <a:buNone/>
            </a:pPr>
            <a:r>
              <a:rPr lang="fr-FR" sz="1700" b="1" dirty="0">
                <a:latin typeface="Century Gothic" panose="020B0502020202020204" pitchFamily="34" charset="0"/>
                <a:cs typeface="Times New Roman" panose="02020603050405020304" pitchFamily="18" charset="0"/>
              </a:rPr>
              <a:t>AVANT</a:t>
            </a:r>
            <a:r>
              <a:rPr lang="fr-FR" sz="1700" dirty="0">
                <a:latin typeface="Century Gothic" panose="020B0502020202020204" pitchFamily="34" charset="0"/>
                <a:cs typeface="Times New Roman" panose="02020603050405020304" pitchFamily="18" charset="0"/>
              </a:rPr>
              <a:t>: le montant des primes et indemnités devait être calculé au prorata de la durée effective du service (principe de parité</a:t>
            </a:r>
            <a:r>
              <a:rPr lang="fr-FR" sz="1700" dirty="0" smtClean="0">
                <a:latin typeface="Century Gothic" panose="020B0502020202020204" pitchFamily="34" charset="0"/>
                <a:cs typeface="Times New Roman" panose="02020603050405020304" pitchFamily="18" charset="0"/>
              </a:rPr>
              <a:t>)</a:t>
            </a:r>
            <a:endParaRPr lang="fr-FR" sz="17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1700" b="1" dirty="0">
                <a:latin typeface="Century Gothic" panose="020B0502020202020204" pitchFamily="34" charset="0"/>
                <a:cs typeface="Times New Roman" panose="02020603050405020304" pitchFamily="18" charset="0"/>
              </a:rPr>
              <a:t>DESORMAIS</a:t>
            </a:r>
            <a:r>
              <a:rPr lang="fr-FR" sz="1700" dirty="0">
                <a:latin typeface="Century Gothic" panose="020B0502020202020204" pitchFamily="34" charset="0"/>
                <a:cs typeface="Times New Roman" panose="02020603050405020304" pitchFamily="18" charset="0"/>
              </a:rPr>
              <a:t>: possibilité de décider, par délibération, du maintien du régime indemnitaire au bénéfice des agents en TPT.</a:t>
            </a:r>
            <a:endParaRPr lang="fr-FR" sz="1700" u="sng"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4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1400" b="1" u="sng"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p:cNvPicPr>
            <a:picLocks noChangeAspect="1"/>
          </p:cNvPicPr>
          <p:nvPr/>
        </p:nvPicPr>
        <p:blipFill>
          <a:blip r:embed="rId3"/>
          <a:stretch>
            <a:fillRect/>
          </a:stretch>
        </p:blipFill>
        <p:spPr>
          <a:xfrm>
            <a:off x="693192" y="2422833"/>
            <a:ext cx="759799" cy="463336"/>
          </a:xfrm>
          <a:prstGeom prst="rect">
            <a:avLst/>
          </a:prstGeom>
        </p:spPr>
      </p:pic>
    </p:spTree>
    <p:extLst>
      <p:ext uri="{BB962C8B-B14F-4D97-AF65-F5344CB8AC3E}">
        <p14:creationId xmlns:p14="http://schemas.microsoft.com/office/powerpoint/2010/main" val="1694800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58156"/>
            <a:ext cx="10515600" cy="4843980"/>
          </a:xfrm>
        </p:spPr>
        <p:txBody>
          <a:bodyPr>
            <a:normAutofit fontScale="77500" lnSpcReduction="20000"/>
          </a:bodyPr>
          <a:lstStyle/>
          <a:p>
            <a:pPr marL="0" indent="0" algn="just">
              <a:lnSpc>
                <a:spcPct val="120000"/>
              </a:lnSpc>
              <a:spcBef>
                <a:spcPts val="600"/>
              </a:spcBef>
              <a:spcAft>
                <a:spcPts val="600"/>
              </a:spcAft>
              <a:buNone/>
            </a:pPr>
            <a:r>
              <a:rPr lang="fr-FR" sz="2700" b="1" dirty="0" smtClean="0">
                <a:solidFill>
                  <a:srgbClr val="C00000"/>
                </a:solidFill>
                <a:latin typeface="Century Gothic" panose="020B0502020202020204" pitchFamily="34" charset="0"/>
                <a:cs typeface="Times New Roman" panose="02020603050405020304" pitchFamily="18" charset="0"/>
              </a:rPr>
              <a:t>Effets sur la carrière et les congés</a:t>
            </a:r>
            <a:endParaRPr lang="fr-FR" sz="2700" b="1" dirty="0">
              <a:solidFill>
                <a:srgbClr val="C00000"/>
              </a:solidFill>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endParaRPr lang="fr-FR" sz="2200" dirty="0" smtClean="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dirty="0" smtClean="0">
                <a:latin typeface="Century Gothic" panose="020B0502020202020204" pitchFamily="34" charset="0"/>
                <a:cs typeface="Times New Roman" panose="02020603050405020304" pitchFamily="18" charset="0"/>
              </a:rPr>
              <a:t>Par analogie </a:t>
            </a:r>
            <a:r>
              <a:rPr lang="fr-FR" sz="2200" dirty="0">
                <a:latin typeface="Century Gothic" panose="020B0502020202020204" pitchFamily="34" charset="0"/>
                <a:cs typeface="Times New Roman" panose="02020603050405020304" pitchFamily="18" charset="0"/>
              </a:rPr>
              <a:t>avec les règles </a:t>
            </a:r>
            <a:r>
              <a:rPr lang="fr-FR" sz="2200" dirty="0" smtClean="0">
                <a:latin typeface="Century Gothic" panose="020B0502020202020204" pitchFamily="34" charset="0"/>
                <a:cs typeface="Times New Roman" panose="02020603050405020304" pitchFamily="18" charset="0"/>
              </a:rPr>
              <a:t>du </a:t>
            </a:r>
            <a:r>
              <a:rPr lang="fr-FR" sz="2200" dirty="0">
                <a:latin typeface="Century Gothic" panose="020B0502020202020204" pitchFamily="34" charset="0"/>
                <a:cs typeface="Times New Roman" panose="02020603050405020304" pitchFamily="18" charset="0"/>
              </a:rPr>
              <a:t>temps partiel sur autorisation, </a:t>
            </a:r>
            <a:r>
              <a:rPr lang="fr-FR" sz="2200" b="1" dirty="0">
                <a:latin typeface="Century Gothic" panose="020B0502020202020204" pitchFamily="34" charset="0"/>
                <a:cs typeface="Times New Roman" panose="02020603050405020304" pitchFamily="18" charset="0"/>
              </a:rPr>
              <a:t>les périodes de travail à </a:t>
            </a:r>
            <a:r>
              <a:rPr lang="fr-FR" sz="2200" b="1" dirty="0" smtClean="0">
                <a:latin typeface="Century Gothic" panose="020B0502020202020204" pitchFamily="34" charset="0"/>
                <a:cs typeface="Times New Roman" panose="02020603050405020304" pitchFamily="18" charset="0"/>
              </a:rPr>
              <a:t>TPT </a:t>
            </a:r>
            <a:r>
              <a:rPr lang="fr-FR" sz="2200" b="1" dirty="0">
                <a:latin typeface="Century Gothic" panose="020B0502020202020204" pitchFamily="34" charset="0"/>
                <a:cs typeface="Times New Roman" panose="02020603050405020304" pitchFamily="18" charset="0"/>
              </a:rPr>
              <a:t>sont assimilées à des périodes à temps plein pour la détermination des droits à avancement, à promotion et à </a:t>
            </a:r>
            <a:r>
              <a:rPr lang="fr-FR" sz="2200" b="1" dirty="0" smtClean="0">
                <a:latin typeface="Century Gothic" panose="020B0502020202020204" pitchFamily="34" charset="0"/>
                <a:cs typeface="Times New Roman" panose="02020603050405020304" pitchFamily="18" charset="0"/>
              </a:rPr>
              <a:t>formation.</a:t>
            </a:r>
          </a:p>
          <a:p>
            <a:pPr marL="0" indent="0" algn="just">
              <a:lnSpc>
                <a:spcPct val="120000"/>
              </a:lnSpc>
              <a:spcBef>
                <a:spcPts val="0"/>
              </a:spcBef>
              <a:spcAft>
                <a:spcPts val="600"/>
              </a:spcAft>
              <a:buNone/>
            </a:pPr>
            <a:r>
              <a:rPr lang="fr-FR" sz="2200" dirty="0" smtClean="0">
                <a:latin typeface="Century Gothic" panose="020B0502020202020204" pitchFamily="34" charset="0"/>
                <a:cs typeface="Times New Roman" panose="02020603050405020304" pitchFamily="18" charset="0"/>
              </a:rPr>
              <a:t>Les </a:t>
            </a:r>
            <a:r>
              <a:rPr lang="fr-FR" sz="2200" dirty="0">
                <a:latin typeface="Century Gothic" panose="020B0502020202020204" pitchFamily="34" charset="0"/>
                <a:cs typeface="Times New Roman" panose="02020603050405020304" pitchFamily="18" charset="0"/>
              </a:rPr>
              <a:t>périodes de </a:t>
            </a:r>
            <a:r>
              <a:rPr lang="fr-FR" sz="2200" dirty="0" smtClean="0">
                <a:latin typeface="Century Gothic" panose="020B0502020202020204" pitchFamily="34" charset="0"/>
                <a:cs typeface="Times New Roman" panose="02020603050405020304" pitchFamily="18" charset="0"/>
              </a:rPr>
              <a:t>TPT sont </a:t>
            </a:r>
            <a:r>
              <a:rPr lang="fr-FR" sz="2200" dirty="0">
                <a:latin typeface="Century Gothic" panose="020B0502020202020204" pitchFamily="34" charset="0"/>
                <a:cs typeface="Times New Roman" panose="02020603050405020304" pitchFamily="18" charset="0"/>
              </a:rPr>
              <a:t>assimilées </a:t>
            </a:r>
            <a:r>
              <a:rPr lang="fr-FR" sz="2200" b="1" dirty="0">
                <a:latin typeface="Century Gothic" panose="020B0502020202020204" pitchFamily="34" charset="0"/>
                <a:cs typeface="Times New Roman" panose="02020603050405020304" pitchFamily="18" charset="0"/>
              </a:rPr>
              <a:t>à des périodes à temps plein </a:t>
            </a:r>
            <a:r>
              <a:rPr lang="fr-FR" sz="2200" b="1" dirty="0" smtClean="0">
                <a:latin typeface="Century Gothic" panose="020B0502020202020204" pitchFamily="34" charset="0"/>
                <a:cs typeface="Times New Roman" panose="02020603050405020304" pitchFamily="18" charset="0"/>
              </a:rPr>
              <a:t>pour </a:t>
            </a:r>
            <a:r>
              <a:rPr lang="fr-FR" sz="2200" b="1" dirty="0">
                <a:latin typeface="Century Gothic" panose="020B0502020202020204" pitchFamily="34" charset="0"/>
                <a:cs typeface="Times New Roman" panose="02020603050405020304" pitchFamily="18" charset="0"/>
              </a:rPr>
              <a:t>la constitution et la liquidation des droits à pension de </a:t>
            </a:r>
            <a:r>
              <a:rPr lang="fr-FR" sz="2200" b="1" dirty="0" smtClean="0">
                <a:latin typeface="Century Gothic" panose="020B0502020202020204" pitchFamily="34" charset="0"/>
                <a:cs typeface="Times New Roman" panose="02020603050405020304" pitchFamily="18" charset="0"/>
              </a:rPr>
              <a:t>retraite et l'ouverture </a:t>
            </a:r>
            <a:r>
              <a:rPr lang="fr-FR" sz="2200" b="1" dirty="0">
                <a:latin typeface="Century Gothic" panose="020B0502020202020204" pitchFamily="34" charset="0"/>
                <a:cs typeface="Times New Roman" panose="02020603050405020304" pitchFamily="18" charset="0"/>
              </a:rPr>
              <a:t>des droits à un nouveau </a:t>
            </a:r>
            <a:r>
              <a:rPr lang="fr-FR" sz="2200" b="1" dirty="0" smtClean="0">
                <a:latin typeface="Century Gothic" panose="020B0502020202020204" pitchFamily="34" charset="0"/>
                <a:cs typeface="Times New Roman" panose="02020603050405020304" pitchFamily="18" charset="0"/>
              </a:rPr>
              <a:t>CLM</a:t>
            </a:r>
            <a:r>
              <a:rPr lang="fr-FR" sz="2200" dirty="0" smtClean="0">
                <a:latin typeface="Century Gothic" panose="020B0502020202020204" pitchFamily="34" charset="0"/>
                <a:cs typeface="Times New Roman" panose="02020603050405020304" pitchFamily="18" charset="0"/>
              </a:rPr>
              <a:t>.</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dirty="0">
                <a:latin typeface="Century Gothic" panose="020B0502020202020204" pitchFamily="34" charset="0"/>
                <a:cs typeface="Times New Roman" panose="02020603050405020304" pitchFamily="18" charset="0"/>
              </a:rPr>
              <a:t>Les droits à </a:t>
            </a:r>
            <a:r>
              <a:rPr lang="fr-FR" sz="2200" dirty="0" smtClean="0">
                <a:latin typeface="Century Gothic" panose="020B0502020202020204" pitchFamily="34" charset="0"/>
                <a:cs typeface="Times New Roman" panose="02020603050405020304" pitchFamily="18" charset="0"/>
              </a:rPr>
              <a:t>CA </a:t>
            </a:r>
            <a:r>
              <a:rPr lang="fr-FR" sz="2200" dirty="0">
                <a:latin typeface="Century Gothic" panose="020B0502020202020204" pitchFamily="34" charset="0"/>
                <a:cs typeface="Times New Roman" panose="02020603050405020304" pitchFamily="18" charset="0"/>
              </a:rPr>
              <a:t>et les jours accordés au titre de la </a:t>
            </a:r>
            <a:r>
              <a:rPr lang="fr-FR" sz="2200" dirty="0" smtClean="0">
                <a:latin typeface="Century Gothic" panose="020B0502020202020204" pitchFamily="34" charset="0"/>
                <a:cs typeface="Times New Roman" panose="02020603050405020304" pitchFamily="18" charset="0"/>
              </a:rPr>
              <a:t>RTT </a:t>
            </a:r>
            <a:r>
              <a:rPr lang="fr-FR" sz="2200" dirty="0">
                <a:latin typeface="Century Gothic" panose="020B0502020202020204" pitchFamily="34" charset="0"/>
                <a:cs typeface="Times New Roman" panose="02020603050405020304" pitchFamily="18" charset="0"/>
              </a:rPr>
              <a:t>d'un fonctionnaire en service à </a:t>
            </a:r>
            <a:r>
              <a:rPr lang="fr-FR" sz="2200" dirty="0" smtClean="0">
                <a:latin typeface="Century Gothic" panose="020B0502020202020204" pitchFamily="34" charset="0"/>
                <a:cs typeface="Times New Roman" panose="02020603050405020304" pitchFamily="18" charset="0"/>
              </a:rPr>
              <a:t>TPT </a:t>
            </a:r>
            <a:r>
              <a:rPr lang="fr-FR" sz="2200" dirty="0">
                <a:latin typeface="Century Gothic" panose="020B0502020202020204" pitchFamily="34" charset="0"/>
                <a:cs typeface="Times New Roman" panose="02020603050405020304" pitchFamily="18" charset="0"/>
              </a:rPr>
              <a:t>sont assimilables </a:t>
            </a:r>
            <a:r>
              <a:rPr lang="fr-FR" sz="2200" b="1" dirty="0">
                <a:latin typeface="Century Gothic" panose="020B0502020202020204" pitchFamily="34" charset="0"/>
                <a:cs typeface="Times New Roman" panose="02020603050405020304" pitchFamily="18" charset="0"/>
              </a:rPr>
              <a:t>à ceux d'un fonctionnaire effectuant un service à temps partiel sur </a:t>
            </a:r>
            <a:r>
              <a:rPr lang="fr-FR" sz="2200" b="1" dirty="0" smtClean="0">
                <a:latin typeface="Century Gothic" panose="020B0502020202020204" pitchFamily="34" charset="0"/>
                <a:cs typeface="Times New Roman" panose="02020603050405020304" pitchFamily="18" charset="0"/>
              </a:rPr>
              <a:t>autorisation</a:t>
            </a:r>
            <a:r>
              <a:rPr lang="fr-FR" sz="2200" dirty="0" smtClean="0">
                <a:latin typeface="Century Gothic" panose="020B0502020202020204" pitchFamily="34" charset="0"/>
                <a:cs typeface="Times New Roman" panose="02020603050405020304" pitchFamily="18" charset="0"/>
              </a:rPr>
              <a:t>.</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dirty="0" smtClean="0">
                <a:latin typeface="Century Gothic" panose="020B0502020202020204" pitchFamily="34" charset="0"/>
                <a:cs typeface="Times New Roman" panose="02020603050405020304" pitchFamily="18" charset="0"/>
              </a:rPr>
              <a:t>Pour le </a:t>
            </a:r>
            <a:r>
              <a:rPr lang="fr-FR" sz="2200" dirty="0">
                <a:latin typeface="Century Gothic" panose="020B0502020202020204" pitchFamily="34" charset="0"/>
                <a:cs typeface="Times New Roman" panose="02020603050405020304" pitchFamily="18" charset="0"/>
              </a:rPr>
              <a:t>fonctionnaire occupant un ou plusieurs emplois à temps non complet, </a:t>
            </a:r>
            <a:r>
              <a:rPr lang="fr-FR" sz="2200" b="1" dirty="0">
                <a:latin typeface="Century Gothic" panose="020B0502020202020204" pitchFamily="34" charset="0"/>
                <a:cs typeface="Times New Roman" panose="02020603050405020304" pitchFamily="18" charset="0"/>
              </a:rPr>
              <a:t>ils sont calculés au prorata de la quotité de temps de travail définie dans l'autorisation pour chaque </a:t>
            </a:r>
            <a:r>
              <a:rPr lang="fr-FR" sz="2200" b="1" dirty="0" smtClean="0">
                <a:latin typeface="Century Gothic" panose="020B0502020202020204" pitchFamily="34" charset="0"/>
                <a:cs typeface="Times New Roman" panose="02020603050405020304" pitchFamily="18" charset="0"/>
              </a:rPr>
              <a:t>emploi</a:t>
            </a:r>
            <a:r>
              <a:rPr lang="fr-FR" sz="2200" dirty="0" smtClean="0">
                <a:latin typeface="Century Gothic" panose="020B0502020202020204" pitchFamily="34" charset="0"/>
                <a:cs typeface="Times New Roman" panose="02020603050405020304" pitchFamily="18" charset="0"/>
              </a:rPr>
              <a:t>.</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200" dirty="0" smtClean="0">
                <a:latin typeface="Century Gothic" panose="020B0502020202020204" pitchFamily="34" charset="0"/>
                <a:cs typeface="Times New Roman" panose="02020603050405020304" pitchFamily="18" charset="0"/>
              </a:rPr>
              <a:t>Pour les stagiaires, lors </a:t>
            </a:r>
            <a:r>
              <a:rPr lang="fr-FR" sz="2200" dirty="0">
                <a:latin typeface="Century Gothic" panose="020B0502020202020204" pitchFamily="34" charset="0"/>
                <a:cs typeface="Times New Roman" panose="02020603050405020304" pitchFamily="18" charset="0"/>
              </a:rPr>
              <a:t>de la titularisation, </a:t>
            </a:r>
            <a:r>
              <a:rPr lang="fr-FR" sz="2200" b="1" dirty="0">
                <a:latin typeface="Century Gothic" panose="020B0502020202020204" pitchFamily="34" charset="0"/>
                <a:cs typeface="Times New Roman" panose="02020603050405020304" pitchFamily="18" charset="0"/>
              </a:rPr>
              <a:t>la période de service effectuée </a:t>
            </a:r>
            <a:r>
              <a:rPr lang="fr-FR" sz="2200" b="1" dirty="0" smtClean="0">
                <a:latin typeface="Century Gothic" panose="020B0502020202020204" pitchFamily="34" charset="0"/>
                <a:cs typeface="Times New Roman" panose="02020603050405020304" pitchFamily="18" charset="0"/>
              </a:rPr>
              <a:t>à TPT est </a:t>
            </a:r>
            <a:r>
              <a:rPr lang="fr-FR" sz="2200" b="1" dirty="0">
                <a:latin typeface="Century Gothic" panose="020B0502020202020204" pitchFamily="34" charset="0"/>
                <a:cs typeface="Times New Roman" panose="02020603050405020304" pitchFamily="18" charset="0"/>
              </a:rPr>
              <a:t>prise en compte, pour l'intégralité de sa durée effective</a:t>
            </a:r>
            <a:r>
              <a:rPr lang="fr-FR" sz="2200" dirty="0">
                <a:latin typeface="Century Gothic" panose="020B0502020202020204" pitchFamily="34" charset="0"/>
                <a:cs typeface="Times New Roman" panose="02020603050405020304" pitchFamily="18" charset="0"/>
              </a:rPr>
              <a:t>, dans le calcul des services retenus pour le classement et </a:t>
            </a:r>
            <a:r>
              <a:rPr lang="fr-FR" sz="2200" dirty="0" smtClean="0">
                <a:latin typeface="Century Gothic" panose="020B0502020202020204" pitchFamily="34" charset="0"/>
                <a:cs typeface="Times New Roman" panose="02020603050405020304" pitchFamily="18" charset="0"/>
              </a:rPr>
              <a:t>l'avancement.</a:t>
            </a:r>
            <a:endParaRPr lang="fr-FR" sz="22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80789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58156"/>
            <a:ext cx="10515600" cy="4460249"/>
          </a:xfrm>
        </p:spPr>
        <p:txBody>
          <a:bodyPr>
            <a:normAutofit fontScale="70000" lnSpcReduction="20000"/>
          </a:bodyPr>
          <a:lstStyle/>
          <a:p>
            <a:pPr marL="0" indent="0" algn="just">
              <a:lnSpc>
                <a:spcPct val="120000"/>
              </a:lnSpc>
              <a:spcBef>
                <a:spcPts val="600"/>
              </a:spcBef>
              <a:spcAft>
                <a:spcPts val="600"/>
              </a:spcAft>
              <a:buNone/>
            </a:pPr>
            <a:r>
              <a:rPr lang="fr-FR" sz="2700" b="1" dirty="0" smtClean="0">
                <a:solidFill>
                  <a:srgbClr val="C00000"/>
                </a:solidFill>
                <a:latin typeface="Century Gothic" panose="020B0502020202020204" pitchFamily="34" charset="0"/>
                <a:cs typeface="Times New Roman" panose="02020603050405020304" pitchFamily="18" charset="0"/>
              </a:rPr>
              <a:t>L’obligation de se soumettre au contrôle médical</a:t>
            </a:r>
          </a:p>
          <a:p>
            <a:pPr marL="0" indent="0" algn="just">
              <a:lnSpc>
                <a:spcPct val="120000"/>
              </a:lnSpc>
              <a:spcBef>
                <a:spcPts val="600"/>
              </a:spcBef>
              <a:spcAft>
                <a:spcPts val="600"/>
              </a:spcAft>
              <a:buNone/>
            </a:pPr>
            <a:r>
              <a:rPr lang="fr-FR" sz="2200" dirty="0" smtClean="0">
                <a:latin typeface="Century Gothic" panose="020B0502020202020204" pitchFamily="34" charset="0"/>
                <a:cs typeface="Times New Roman" panose="02020603050405020304" pitchFamily="18" charset="0"/>
              </a:rPr>
              <a:t>L'autorité </a:t>
            </a:r>
            <a:r>
              <a:rPr lang="fr-FR" sz="2200" dirty="0">
                <a:latin typeface="Century Gothic" panose="020B0502020202020204" pitchFamily="34" charset="0"/>
                <a:cs typeface="Times New Roman" panose="02020603050405020304" pitchFamily="18" charset="0"/>
              </a:rPr>
              <a:t>territoriale </a:t>
            </a:r>
            <a:r>
              <a:rPr lang="fr-FR" sz="2200" b="1" dirty="0">
                <a:latin typeface="Century Gothic" panose="020B0502020202020204" pitchFamily="34" charset="0"/>
                <a:cs typeface="Times New Roman" panose="02020603050405020304" pitchFamily="18" charset="0"/>
              </a:rPr>
              <a:t>peut faire procéder à tout moment à l'examen du fonctionnaire intéressé par un médecin agréé. </a:t>
            </a:r>
            <a:r>
              <a:rPr lang="fr-FR" sz="2200" dirty="0">
                <a:latin typeface="Century Gothic" panose="020B0502020202020204" pitchFamily="34" charset="0"/>
                <a:cs typeface="Times New Roman" panose="02020603050405020304" pitchFamily="18" charset="0"/>
              </a:rPr>
              <a:t>Le fonctionnaire est tenu de s'y soumettre sous peine d'interruption de l'autorisation dont il </a:t>
            </a:r>
            <a:r>
              <a:rPr lang="fr-FR" sz="2200" dirty="0" smtClean="0">
                <a:latin typeface="Century Gothic" panose="020B0502020202020204" pitchFamily="34" charset="0"/>
                <a:cs typeface="Times New Roman" panose="02020603050405020304" pitchFamily="18" charset="0"/>
              </a:rPr>
              <a:t>bénéficie.</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200" dirty="0">
                <a:latin typeface="Century Gothic" panose="020B0502020202020204" pitchFamily="34" charset="0"/>
                <a:cs typeface="Times New Roman" panose="02020603050405020304" pitchFamily="18" charset="0"/>
              </a:rPr>
              <a:t>Pour ce faire, l’administration </a:t>
            </a:r>
            <a:r>
              <a:rPr lang="fr-FR" sz="2200" b="1" dirty="0">
                <a:latin typeface="Century Gothic" panose="020B0502020202020204" pitchFamily="34" charset="0"/>
                <a:cs typeface="Times New Roman" panose="02020603050405020304" pitchFamily="18" charset="0"/>
              </a:rPr>
              <a:t>oriente le fonctionnaire vers un médecin généraliste agréé </a:t>
            </a:r>
            <a:r>
              <a:rPr lang="fr-FR" sz="2200" dirty="0">
                <a:latin typeface="Century Gothic" panose="020B0502020202020204" pitchFamily="34" charset="0"/>
                <a:cs typeface="Times New Roman" panose="02020603050405020304" pitchFamily="18" charset="0"/>
              </a:rPr>
              <a:t>: le médecin agréé attaché à la collectivité ou tout médecin agréé de son choix inscrit sur la liste établie dans chaque département par le </a:t>
            </a:r>
            <a:r>
              <a:rPr lang="fr-FR" sz="2200" dirty="0" smtClean="0">
                <a:latin typeface="Century Gothic" panose="020B0502020202020204" pitchFamily="34" charset="0"/>
                <a:cs typeface="Times New Roman" panose="02020603050405020304" pitchFamily="18" charset="0"/>
              </a:rPr>
              <a:t>préfet.</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200" dirty="0">
                <a:latin typeface="Century Gothic" panose="020B0502020202020204" pitchFamily="34" charset="0"/>
                <a:cs typeface="Times New Roman" panose="02020603050405020304" pitchFamily="18" charset="0"/>
              </a:rPr>
              <a:t>Pour rappel, l’employeur peut se dispenser de recourir à un médecin agréé </a:t>
            </a:r>
            <a:r>
              <a:rPr lang="fr-FR" sz="2200" b="1" dirty="0">
                <a:latin typeface="Century Gothic" panose="020B0502020202020204" pitchFamily="34" charset="0"/>
                <a:cs typeface="Times New Roman" panose="02020603050405020304" pitchFamily="18" charset="0"/>
              </a:rPr>
              <a:t>lorsque le fonctionnaire produit un certificat médical émanant d’un médecin qui appartient au personnel enseignant et hospitalier d’un centre hospitalier régional faisant partie d’un centre hospitalier et universitaire ou d’un médecin ayant dans un établissement hospitalier public la qualité de praticien </a:t>
            </a:r>
            <a:r>
              <a:rPr lang="fr-FR" sz="2200" b="1" dirty="0" smtClean="0">
                <a:latin typeface="Century Gothic" panose="020B0502020202020204" pitchFamily="34" charset="0"/>
                <a:cs typeface="Times New Roman" panose="02020603050405020304" pitchFamily="18" charset="0"/>
              </a:rPr>
              <a:t>hospitalier.</a:t>
            </a:r>
            <a:endParaRPr lang="fr-FR" sz="2200" b="1"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200" dirty="0">
                <a:latin typeface="Century Gothic" panose="020B0502020202020204" pitchFamily="34" charset="0"/>
                <a:cs typeface="Times New Roman" panose="02020603050405020304" pitchFamily="18" charset="0"/>
              </a:rPr>
              <a:t>Le </a:t>
            </a:r>
            <a:r>
              <a:rPr lang="fr-FR" sz="2200" dirty="0" smtClean="0">
                <a:latin typeface="Century Gothic" panose="020B0502020202020204" pitchFamily="34" charset="0"/>
                <a:cs typeface="Times New Roman" panose="02020603050405020304" pitchFamily="18" charset="0"/>
              </a:rPr>
              <a:t>conseil </a:t>
            </a:r>
            <a:r>
              <a:rPr lang="fr-FR" sz="2200" dirty="0">
                <a:latin typeface="Century Gothic" panose="020B0502020202020204" pitchFamily="34" charset="0"/>
                <a:cs typeface="Times New Roman" panose="02020603050405020304" pitchFamily="18" charset="0"/>
              </a:rPr>
              <a:t>médical </a:t>
            </a:r>
            <a:r>
              <a:rPr lang="fr-FR" sz="2200" dirty="0" smtClean="0">
                <a:latin typeface="Century Gothic" panose="020B0502020202020204" pitchFamily="34" charset="0"/>
                <a:cs typeface="Times New Roman" panose="02020603050405020304" pitchFamily="18" charset="0"/>
              </a:rPr>
              <a:t>peut </a:t>
            </a:r>
            <a:r>
              <a:rPr lang="fr-FR" sz="2200" dirty="0">
                <a:latin typeface="Century Gothic" panose="020B0502020202020204" pitchFamily="34" charset="0"/>
                <a:cs typeface="Times New Roman" panose="02020603050405020304" pitchFamily="18" charset="0"/>
              </a:rPr>
              <a:t>être saisi pour avis, soit par l'autorité territoriale, soit par l’agent, </a:t>
            </a:r>
            <a:r>
              <a:rPr lang="fr-FR" sz="2200" b="1" dirty="0">
                <a:latin typeface="Century Gothic" panose="020B0502020202020204" pitchFamily="34" charset="0"/>
                <a:cs typeface="Times New Roman" panose="02020603050405020304" pitchFamily="18" charset="0"/>
              </a:rPr>
              <a:t>des conclusions du médecin </a:t>
            </a:r>
            <a:r>
              <a:rPr lang="fr-FR" sz="2200" b="1" dirty="0" smtClean="0">
                <a:latin typeface="Century Gothic" panose="020B0502020202020204" pitchFamily="34" charset="0"/>
                <a:cs typeface="Times New Roman" panose="02020603050405020304" pitchFamily="18" charset="0"/>
              </a:rPr>
              <a:t>agréé.</a:t>
            </a:r>
            <a:endParaRPr lang="fr-FR" sz="2200" b="1"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200" dirty="0" smtClean="0">
                <a:latin typeface="Century Gothic" panose="020B0502020202020204" pitchFamily="34" charset="0"/>
                <a:cs typeface="Times New Roman" panose="02020603050405020304" pitchFamily="18" charset="0"/>
              </a:rPr>
              <a:t>En </a:t>
            </a:r>
            <a:r>
              <a:rPr lang="fr-FR" sz="2200" dirty="0">
                <a:latin typeface="Century Gothic" panose="020B0502020202020204" pitchFamily="34" charset="0"/>
                <a:cs typeface="Times New Roman" panose="02020603050405020304" pitchFamily="18" charset="0"/>
              </a:rPr>
              <a:t>cas d’avis défavorable </a:t>
            </a:r>
            <a:r>
              <a:rPr lang="fr-FR" sz="2200" dirty="0" smtClean="0">
                <a:latin typeface="Century Gothic" panose="020B0502020202020204" pitchFamily="34" charset="0"/>
                <a:cs typeface="Times New Roman" panose="02020603050405020304" pitchFamily="18" charset="0"/>
              </a:rPr>
              <a:t>conseil médical, </a:t>
            </a:r>
            <a:r>
              <a:rPr lang="fr-FR" sz="2200" b="1" dirty="0">
                <a:latin typeface="Century Gothic" panose="020B0502020202020204" pitchFamily="34" charset="0"/>
                <a:cs typeface="Times New Roman" panose="02020603050405020304" pitchFamily="18" charset="0"/>
              </a:rPr>
              <a:t>l’autorité territoriale peut mettre fin à la période de service à temps partiel </a:t>
            </a:r>
            <a:r>
              <a:rPr lang="fr-FR" sz="2200" b="1" dirty="0" smtClean="0">
                <a:latin typeface="Century Gothic" panose="020B0502020202020204" pitchFamily="34" charset="0"/>
                <a:cs typeface="Times New Roman" panose="02020603050405020304" pitchFamily="18" charset="0"/>
              </a:rPr>
              <a:t>thérapeutique.</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16</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16690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58156"/>
            <a:ext cx="10515600" cy="4460249"/>
          </a:xfrm>
        </p:spPr>
        <p:txBody>
          <a:bodyPr>
            <a:normAutofit fontScale="70000" lnSpcReduction="20000"/>
          </a:bodyPr>
          <a:lstStyle/>
          <a:p>
            <a:pPr marL="0" indent="0" algn="just">
              <a:lnSpc>
                <a:spcPct val="120000"/>
              </a:lnSpc>
              <a:spcBef>
                <a:spcPts val="600"/>
              </a:spcBef>
              <a:spcAft>
                <a:spcPts val="600"/>
              </a:spcAft>
              <a:buNone/>
            </a:pPr>
            <a:r>
              <a:rPr lang="fr-FR" sz="2700" b="1" dirty="0" smtClean="0">
                <a:solidFill>
                  <a:srgbClr val="C00000"/>
                </a:solidFill>
                <a:latin typeface="Century Gothic" panose="020B0502020202020204" pitchFamily="34" charset="0"/>
                <a:cs typeface="Times New Roman" panose="02020603050405020304" pitchFamily="18" charset="0"/>
              </a:rPr>
              <a:t>Prolongation du TPT</a:t>
            </a:r>
          </a:p>
          <a:p>
            <a:pPr marL="0" indent="0" algn="just">
              <a:lnSpc>
                <a:spcPct val="120000"/>
              </a:lnSpc>
              <a:spcBef>
                <a:spcPts val="600"/>
              </a:spcBef>
              <a:spcAft>
                <a:spcPts val="600"/>
              </a:spcAft>
              <a:buNone/>
            </a:pPr>
            <a:r>
              <a:rPr lang="fr-FR" sz="2200" dirty="0" smtClean="0">
                <a:latin typeface="Century Gothic" panose="020B0502020202020204" pitchFamily="34" charset="0"/>
                <a:cs typeface="Times New Roman" panose="02020603050405020304" pitchFamily="18" charset="0"/>
              </a:rPr>
              <a:t>L’autorisation </a:t>
            </a:r>
            <a:r>
              <a:rPr lang="fr-FR" sz="2200" dirty="0">
                <a:latin typeface="Century Gothic" panose="020B0502020202020204" pitchFamily="34" charset="0"/>
                <a:cs typeface="Times New Roman" panose="02020603050405020304" pitchFamily="18" charset="0"/>
              </a:rPr>
              <a:t>initiale d’accomplir son service à </a:t>
            </a:r>
            <a:r>
              <a:rPr lang="fr-FR" sz="2200" dirty="0" smtClean="0">
                <a:latin typeface="Century Gothic" panose="020B0502020202020204" pitchFamily="34" charset="0"/>
                <a:cs typeface="Times New Roman" panose="02020603050405020304" pitchFamily="18" charset="0"/>
              </a:rPr>
              <a:t>TPT </a:t>
            </a:r>
            <a:r>
              <a:rPr lang="fr-FR" sz="2200" dirty="0">
                <a:latin typeface="Century Gothic" panose="020B0502020202020204" pitchFamily="34" charset="0"/>
                <a:cs typeface="Times New Roman" panose="02020603050405020304" pitchFamily="18" charset="0"/>
              </a:rPr>
              <a:t>est accordée et, le cas échéant, </a:t>
            </a:r>
            <a:r>
              <a:rPr lang="fr-FR" sz="2200" b="1" dirty="0">
                <a:latin typeface="Century Gothic" panose="020B0502020202020204" pitchFamily="34" charset="0"/>
                <a:cs typeface="Times New Roman" panose="02020603050405020304" pitchFamily="18" charset="0"/>
              </a:rPr>
              <a:t>renouvelée par période de un à trois </a:t>
            </a:r>
            <a:r>
              <a:rPr lang="fr-FR" sz="2200" b="1" dirty="0" smtClean="0">
                <a:latin typeface="Century Gothic" panose="020B0502020202020204" pitchFamily="34" charset="0"/>
                <a:cs typeface="Times New Roman" panose="02020603050405020304" pitchFamily="18" charset="0"/>
              </a:rPr>
              <a:t>mois.</a:t>
            </a:r>
          </a:p>
          <a:p>
            <a:pPr marL="0" indent="0" algn="just">
              <a:lnSpc>
                <a:spcPct val="120000"/>
              </a:lnSpc>
              <a:spcBef>
                <a:spcPts val="600"/>
              </a:spcBef>
              <a:spcAft>
                <a:spcPts val="600"/>
              </a:spcAft>
              <a:buNone/>
            </a:pPr>
            <a:r>
              <a:rPr lang="fr-FR" sz="2200" dirty="0" smtClean="0">
                <a:latin typeface="Century Gothic" panose="020B0502020202020204" pitchFamily="34" charset="0"/>
                <a:cs typeface="Times New Roman" panose="02020603050405020304" pitchFamily="18" charset="0"/>
              </a:rPr>
              <a:t>Lorsque </a:t>
            </a:r>
            <a:r>
              <a:rPr lang="fr-FR" sz="2200" dirty="0">
                <a:latin typeface="Century Gothic" panose="020B0502020202020204" pitchFamily="34" charset="0"/>
                <a:cs typeface="Times New Roman" panose="02020603050405020304" pitchFamily="18" charset="0"/>
              </a:rPr>
              <a:t>le fonctionnaire demande la prolongation de l'autorisation au-delà d'une période totale de trois mois, </a:t>
            </a:r>
            <a:r>
              <a:rPr lang="fr-FR" sz="2200" b="1" dirty="0">
                <a:latin typeface="Century Gothic" panose="020B0502020202020204" pitchFamily="34" charset="0"/>
                <a:cs typeface="Times New Roman" panose="02020603050405020304" pitchFamily="18" charset="0"/>
              </a:rPr>
              <a:t>l'autorité territoriale fait procéder sans délai à son examen par un médecin agréé</a:t>
            </a:r>
            <a:r>
              <a:rPr lang="fr-FR" sz="2200" dirty="0">
                <a:latin typeface="Century Gothic" panose="020B0502020202020204" pitchFamily="34" charset="0"/>
                <a:cs typeface="Times New Roman" panose="02020603050405020304" pitchFamily="18" charset="0"/>
              </a:rPr>
              <a:t>. L’agent est tenu de se soumettre à cet examen sous peine d'interruption de l'autorisation dont il </a:t>
            </a:r>
            <a:r>
              <a:rPr lang="fr-FR" sz="2200" dirty="0" smtClean="0">
                <a:latin typeface="Century Gothic" panose="020B0502020202020204" pitchFamily="34" charset="0"/>
                <a:cs typeface="Times New Roman" panose="02020603050405020304" pitchFamily="18" charset="0"/>
              </a:rPr>
              <a:t>bénéficie.</a:t>
            </a:r>
            <a:endParaRPr lang="fr-FR" sz="22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200" dirty="0">
                <a:latin typeface="Century Gothic" panose="020B0502020202020204" pitchFamily="34" charset="0"/>
                <a:cs typeface="Times New Roman" panose="02020603050405020304" pitchFamily="18" charset="0"/>
              </a:rPr>
              <a:t>Le médecin agréé </a:t>
            </a:r>
            <a:r>
              <a:rPr lang="fr-FR" sz="2200" b="1" dirty="0">
                <a:latin typeface="Century Gothic" panose="020B0502020202020204" pitchFamily="34" charset="0"/>
                <a:cs typeface="Times New Roman" panose="02020603050405020304" pitchFamily="18" charset="0"/>
              </a:rPr>
              <a:t>rend un avis sur la demande de prolongation au regard de </a:t>
            </a:r>
            <a:r>
              <a:rPr lang="fr-FR" sz="2200" b="1" dirty="0" smtClean="0">
                <a:latin typeface="Century Gothic" panose="020B0502020202020204" pitchFamily="34" charset="0"/>
                <a:cs typeface="Times New Roman" panose="02020603050405020304" pitchFamily="18" charset="0"/>
              </a:rPr>
              <a:t>sa </a:t>
            </a:r>
            <a:r>
              <a:rPr lang="fr-FR" sz="2200" b="1" dirty="0">
                <a:latin typeface="Century Gothic" panose="020B0502020202020204" pitchFamily="34" charset="0"/>
                <a:cs typeface="Times New Roman" panose="02020603050405020304" pitchFamily="18" charset="0"/>
              </a:rPr>
              <a:t>justification médicale</a:t>
            </a:r>
            <a:r>
              <a:rPr lang="fr-FR" sz="2200" b="1" dirty="0" smtClean="0">
                <a:latin typeface="Century Gothic" panose="020B0502020202020204" pitchFamily="34" charset="0"/>
                <a:cs typeface="Times New Roman" panose="02020603050405020304" pitchFamily="18" charset="0"/>
              </a:rPr>
              <a:t>, </a:t>
            </a:r>
            <a:r>
              <a:rPr lang="fr-FR" sz="2200" b="1" dirty="0">
                <a:latin typeface="Century Gothic" panose="020B0502020202020204" pitchFamily="34" charset="0"/>
                <a:cs typeface="Times New Roman" panose="02020603050405020304" pitchFamily="18" charset="0"/>
              </a:rPr>
              <a:t>la quotité de travail </a:t>
            </a:r>
            <a:r>
              <a:rPr lang="fr-FR" sz="2200" b="1" dirty="0" smtClean="0">
                <a:latin typeface="Century Gothic" panose="020B0502020202020204" pitchFamily="34" charset="0"/>
                <a:cs typeface="Times New Roman" panose="02020603050405020304" pitchFamily="18" charset="0"/>
              </a:rPr>
              <a:t>sollicitée et la </a:t>
            </a:r>
            <a:r>
              <a:rPr lang="fr-FR" sz="2200" b="1" dirty="0">
                <a:latin typeface="Century Gothic" panose="020B0502020202020204" pitchFamily="34" charset="0"/>
                <a:cs typeface="Times New Roman" panose="02020603050405020304" pitchFamily="18" charset="0"/>
              </a:rPr>
              <a:t>durée de travail à </a:t>
            </a:r>
            <a:r>
              <a:rPr lang="fr-FR" sz="2200" b="1" dirty="0" smtClean="0">
                <a:latin typeface="Century Gothic" panose="020B0502020202020204" pitchFamily="34" charset="0"/>
                <a:cs typeface="Times New Roman" panose="02020603050405020304" pitchFamily="18" charset="0"/>
              </a:rPr>
              <a:t>TPT </a:t>
            </a:r>
            <a:r>
              <a:rPr lang="fr-FR" sz="2200" b="1" dirty="0">
                <a:latin typeface="Century Gothic" panose="020B0502020202020204" pitchFamily="34" charset="0"/>
                <a:cs typeface="Times New Roman" panose="02020603050405020304" pitchFamily="18" charset="0"/>
              </a:rPr>
              <a:t>demandée</a:t>
            </a:r>
            <a:r>
              <a:rPr lang="fr-FR" sz="2200" dirty="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r>
              <a:rPr lang="fr-FR" sz="2200" dirty="0" smtClean="0">
                <a:latin typeface="Century Gothic" panose="020B0502020202020204" pitchFamily="34" charset="0"/>
                <a:cs typeface="Times New Roman" panose="02020603050405020304" pitchFamily="18" charset="0"/>
              </a:rPr>
              <a:t>Le conseil médical </a:t>
            </a:r>
            <a:r>
              <a:rPr lang="fr-FR" sz="2200" dirty="0">
                <a:latin typeface="Century Gothic" panose="020B0502020202020204" pitchFamily="34" charset="0"/>
                <a:cs typeface="Times New Roman" panose="02020603050405020304" pitchFamily="18" charset="0"/>
              </a:rPr>
              <a:t>peut être saisi pour avis, soit par l'autorité territoriale, soit par l’agent, </a:t>
            </a:r>
            <a:r>
              <a:rPr lang="fr-FR" sz="2200" b="1" dirty="0">
                <a:latin typeface="Century Gothic" panose="020B0502020202020204" pitchFamily="34" charset="0"/>
                <a:cs typeface="Times New Roman" panose="02020603050405020304" pitchFamily="18" charset="0"/>
              </a:rPr>
              <a:t>des conclusions du médecin </a:t>
            </a:r>
            <a:r>
              <a:rPr lang="fr-FR" sz="2200" b="1" dirty="0" smtClean="0">
                <a:latin typeface="Century Gothic" panose="020B0502020202020204" pitchFamily="34" charset="0"/>
                <a:cs typeface="Times New Roman" panose="02020603050405020304" pitchFamily="18" charset="0"/>
              </a:rPr>
              <a:t>agréé.</a:t>
            </a:r>
            <a:endParaRPr lang="fr-FR" sz="2200" b="1"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200" dirty="0">
                <a:latin typeface="Century Gothic" panose="020B0502020202020204" pitchFamily="34" charset="0"/>
                <a:cs typeface="Times New Roman" panose="02020603050405020304" pitchFamily="18" charset="0"/>
              </a:rPr>
              <a:t>En cas d’avis défavorable du </a:t>
            </a:r>
            <a:r>
              <a:rPr lang="fr-FR" sz="2200" dirty="0" smtClean="0">
                <a:latin typeface="Century Gothic" panose="020B0502020202020204" pitchFamily="34" charset="0"/>
                <a:cs typeface="Times New Roman" panose="02020603050405020304" pitchFamily="18" charset="0"/>
              </a:rPr>
              <a:t>conseil médical, </a:t>
            </a:r>
            <a:r>
              <a:rPr lang="fr-FR" sz="2200" b="1" dirty="0" smtClean="0">
                <a:latin typeface="Century Gothic" panose="020B0502020202020204" pitchFamily="34" charset="0"/>
                <a:cs typeface="Times New Roman" panose="02020603050405020304" pitchFamily="18" charset="0"/>
              </a:rPr>
              <a:t>l’autorité </a:t>
            </a:r>
            <a:r>
              <a:rPr lang="fr-FR" sz="2200" b="1" dirty="0">
                <a:latin typeface="Century Gothic" panose="020B0502020202020204" pitchFamily="34" charset="0"/>
                <a:cs typeface="Times New Roman" panose="02020603050405020304" pitchFamily="18" charset="0"/>
              </a:rPr>
              <a:t>territoriale peut rejeter la demande de prolongation du </a:t>
            </a:r>
            <a:r>
              <a:rPr lang="fr-FR" sz="2200" b="1" dirty="0" smtClean="0">
                <a:latin typeface="Century Gothic" panose="020B0502020202020204" pitchFamily="34" charset="0"/>
                <a:cs typeface="Times New Roman" panose="02020603050405020304" pitchFamily="18" charset="0"/>
              </a:rPr>
              <a:t>fonctionnaire.</a:t>
            </a:r>
            <a:endParaRPr lang="fr-FR" sz="2200" b="1"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2200" dirty="0">
                <a:latin typeface="Century Gothic" panose="020B0502020202020204" pitchFamily="34" charset="0"/>
                <a:cs typeface="Times New Roman" panose="02020603050405020304" pitchFamily="18" charset="0"/>
              </a:rPr>
              <a:t>A contrario, lorsque l’autorisation initiale a été accordée pour une durée n’excédant pas trois mois, </a:t>
            </a:r>
            <a:r>
              <a:rPr lang="fr-FR" sz="2200" b="1" dirty="0">
                <a:latin typeface="Century Gothic" panose="020B0502020202020204" pitchFamily="34" charset="0"/>
                <a:cs typeface="Times New Roman" panose="02020603050405020304" pitchFamily="18" charset="0"/>
              </a:rPr>
              <a:t>elle peut être renouvelée sans consultation du médecin agréé, dans une limite maximale de trois mois.</a:t>
            </a:r>
            <a:endParaRPr lang="fr-FR" sz="2200" b="1"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17</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03684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58156"/>
            <a:ext cx="10515600" cy="4802035"/>
          </a:xfrm>
        </p:spPr>
        <p:txBody>
          <a:bodyPr>
            <a:normAutofit fontScale="55000" lnSpcReduction="20000"/>
          </a:bodyPr>
          <a:lstStyle/>
          <a:p>
            <a:pPr marL="0" indent="0" algn="just">
              <a:lnSpc>
                <a:spcPct val="120000"/>
              </a:lnSpc>
              <a:spcBef>
                <a:spcPts val="600"/>
              </a:spcBef>
              <a:spcAft>
                <a:spcPts val="600"/>
              </a:spcAft>
              <a:buNone/>
            </a:pPr>
            <a:r>
              <a:rPr lang="fr-FR" sz="3500" b="1" dirty="0" smtClean="0">
                <a:solidFill>
                  <a:srgbClr val="C00000"/>
                </a:solidFill>
                <a:latin typeface="Century Gothic" panose="020B0502020202020204" pitchFamily="34" charset="0"/>
                <a:cs typeface="Times New Roman" panose="02020603050405020304" pitchFamily="18" charset="0"/>
              </a:rPr>
              <a:t>La fin du TPT</a:t>
            </a:r>
          </a:p>
          <a:p>
            <a:pPr algn="just">
              <a:lnSpc>
                <a:spcPct val="120000"/>
              </a:lnSpc>
              <a:spcBef>
                <a:spcPts val="0"/>
              </a:spcBef>
              <a:spcAft>
                <a:spcPts val="600"/>
              </a:spcAft>
              <a:buFont typeface="Wingdings" panose="05000000000000000000" pitchFamily="2" charset="2"/>
              <a:buChar char="§"/>
            </a:pPr>
            <a:r>
              <a:rPr lang="fr-FR" sz="2400" b="1" dirty="0" smtClean="0">
                <a:latin typeface="Century Gothic" panose="020B0502020202020204" pitchFamily="34" charset="0"/>
                <a:cs typeface="Times New Roman" panose="02020603050405020304" pitchFamily="18" charset="0"/>
              </a:rPr>
              <a:t>La </a:t>
            </a:r>
            <a:r>
              <a:rPr lang="fr-FR" sz="2400" b="1" dirty="0">
                <a:latin typeface="Century Gothic" panose="020B0502020202020204" pitchFamily="34" charset="0"/>
                <a:cs typeface="Times New Roman" panose="02020603050405020304" pitchFamily="18" charset="0"/>
              </a:rPr>
              <a:t>fin anticipée du temps partiel thérapeutique</a:t>
            </a:r>
          </a:p>
          <a:p>
            <a:pPr marL="0" indent="0" algn="just">
              <a:lnSpc>
                <a:spcPct val="120000"/>
              </a:lnSpc>
              <a:spcBef>
                <a:spcPts val="0"/>
              </a:spcBef>
              <a:spcAft>
                <a:spcPts val="600"/>
              </a:spcAft>
              <a:buNone/>
            </a:pPr>
            <a:r>
              <a:rPr lang="fr-FR" sz="2200" dirty="0">
                <a:latin typeface="Century Gothic" panose="020B0502020202020204" pitchFamily="34" charset="0"/>
                <a:cs typeface="Times New Roman" panose="02020603050405020304" pitchFamily="18" charset="0"/>
              </a:rPr>
              <a:t>Le </a:t>
            </a:r>
            <a:r>
              <a:rPr lang="fr-FR" sz="2400" dirty="0">
                <a:latin typeface="Century Gothic" panose="020B0502020202020204" pitchFamily="34" charset="0"/>
                <a:cs typeface="Times New Roman" panose="02020603050405020304" pitchFamily="18" charset="0"/>
              </a:rPr>
              <a:t>fonctionnaire peut demander à l’administration </a:t>
            </a:r>
            <a:r>
              <a:rPr lang="fr-FR" sz="2400" b="1" dirty="0">
                <a:latin typeface="Century Gothic" panose="020B0502020202020204" pitchFamily="34" charset="0"/>
                <a:cs typeface="Times New Roman" panose="02020603050405020304" pitchFamily="18" charset="0"/>
              </a:rPr>
              <a:t>de mettre un terme anticipé à sa période de service à </a:t>
            </a:r>
            <a:r>
              <a:rPr lang="fr-FR" sz="2400" b="1" dirty="0" smtClean="0">
                <a:latin typeface="Century Gothic" panose="020B0502020202020204" pitchFamily="34" charset="0"/>
                <a:cs typeface="Times New Roman" panose="02020603050405020304" pitchFamily="18" charset="0"/>
              </a:rPr>
              <a:t>TPT sur </a:t>
            </a:r>
            <a:r>
              <a:rPr lang="fr-FR" sz="2400" b="1" dirty="0">
                <a:latin typeface="Century Gothic" panose="020B0502020202020204" pitchFamily="34" charset="0"/>
                <a:cs typeface="Times New Roman" panose="02020603050405020304" pitchFamily="18" charset="0"/>
              </a:rPr>
              <a:t>présentation d’un nouveau certificat </a:t>
            </a:r>
            <a:r>
              <a:rPr lang="fr-FR" sz="2400" b="1" dirty="0" smtClean="0">
                <a:latin typeface="Century Gothic" panose="020B0502020202020204" pitchFamily="34" charset="0"/>
                <a:cs typeface="Times New Roman" panose="02020603050405020304" pitchFamily="18" charset="0"/>
              </a:rPr>
              <a:t>médical ou s’il </a:t>
            </a:r>
            <a:r>
              <a:rPr lang="fr-FR" sz="2400" b="1" dirty="0">
                <a:latin typeface="Century Gothic" panose="020B0502020202020204" pitchFamily="34" charset="0"/>
                <a:cs typeface="Times New Roman" panose="02020603050405020304" pitchFamily="18" charset="0"/>
              </a:rPr>
              <a:t>est placé depuis plus de 30 jours consécutifs en congé pour raison de santé ou en </a:t>
            </a:r>
            <a:r>
              <a:rPr lang="fr-FR" sz="2400" b="1" dirty="0" smtClean="0">
                <a:latin typeface="Century Gothic" panose="020B0502020202020204" pitchFamily="34" charset="0"/>
                <a:cs typeface="Times New Roman" panose="02020603050405020304" pitchFamily="18" charset="0"/>
              </a:rPr>
              <a:t>CITIS.</a:t>
            </a:r>
            <a:endParaRPr lang="fr-FR" sz="2400" b="1" dirty="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400" dirty="0" smtClean="0">
                <a:latin typeface="Century Gothic" panose="020B0502020202020204" pitchFamily="34" charset="0"/>
                <a:cs typeface="Times New Roman" panose="02020603050405020304" pitchFamily="18" charset="0"/>
              </a:rPr>
              <a:t>Lorsque le </a:t>
            </a:r>
            <a:r>
              <a:rPr lang="fr-FR" sz="2400" dirty="0">
                <a:latin typeface="Century Gothic" panose="020B0502020202020204" pitchFamily="34" charset="0"/>
                <a:cs typeface="Times New Roman" panose="02020603050405020304" pitchFamily="18" charset="0"/>
              </a:rPr>
              <a:t>fonctionnaire est placé en congé de maternité, en congé de paternité et d'accueil de l'enfant ou en congé d'adoption, </a:t>
            </a:r>
            <a:r>
              <a:rPr lang="fr-FR" sz="2400" b="1" dirty="0">
                <a:latin typeface="Century Gothic" panose="020B0502020202020204" pitchFamily="34" charset="0"/>
                <a:cs typeface="Times New Roman" panose="02020603050405020304" pitchFamily="18" charset="0"/>
              </a:rPr>
              <a:t>la période en cours de service à temps partiel pour raison thérapeutique est </a:t>
            </a:r>
            <a:r>
              <a:rPr lang="fr-FR" sz="2400" b="1" dirty="0" smtClean="0">
                <a:latin typeface="Century Gothic" panose="020B0502020202020204" pitchFamily="34" charset="0"/>
                <a:cs typeface="Times New Roman" panose="02020603050405020304" pitchFamily="18" charset="0"/>
              </a:rPr>
              <a:t>interrompue</a:t>
            </a:r>
            <a:r>
              <a:rPr lang="fr-FR" sz="2400" dirty="0" smtClean="0">
                <a:latin typeface="Century Gothic" panose="020B0502020202020204" pitchFamily="34" charset="0"/>
                <a:cs typeface="Times New Roman" panose="02020603050405020304" pitchFamily="18" charset="0"/>
              </a:rPr>
              <a:t>.</a:t>
            </a:r>
          </a:p>
          <a:p>
            <a:pPr marL="0" indent="0" algn="just">
              <a:lnSpc>
                <a:spcPct val="120000"/>
              </a:lnSpc>
              <a:spcBef>
                <a:spcPts val="0"/>
              </a:spcBef>
              <a:spcAft>
                <a:spcPts val="600"/>
              </a:spcAft>
              <a:buNone/>
            </a:pPr>
            <a:endParaRPr lang="fr-FR" sz="2400" dirty="0">
              <a:latin typeface="Century Gothic" panose="020B0502020202020204" pitchFamily="34" charset="0"/>
              <a:cs typeface="Times New Roman" panose="02020603050405020304" pitchFamily="18" charset="0"/>
            </a:endParaRPr>
          </a:p>
          <a:p>
            <a:pPr algn="just">
              <a:lnSpc>
                <a:spcPct val="120000"/>
              </a:lnSpc>
              <a:spcBef>
                <a:spcPts val="0"/>
              </a:spcBef>
              <a:spcAft>
                <a:spcPts val="600"/>
              </a:spcAft>
              <a:buFont typeface="Wingdings" panose="05000000000000000000" pitchFamily="2" charset="2"/>
              <a:buChar char="§"/>
            </a:pPr>
            <a:r>
              <a:rPr lang="fr-FR" sz="2400" b="1" dirty="0" smtClean="0">
                <a:latin typeface="Century Gothic" panose="020B0502020202020204" pitchFamily="34" charset="0"/>
                <a:cs typeface="Times New Roman" panose="02020603050405020304" pitchFamily="18" charset="0"/>
              </a:rPr>
              <a:t>La </a:t>
            </a:r>
            <a:r>
              <a:rPr lang="fr-FR" sz="2400" b="1" dirty="0">
                <a:latin typeface="Century Gothic" panose="020B0502020202020204" pitchFamily="34" charset="0"/>
                <a:cs typeface="Times New Roman" panose="02020603050405020304" pitchFamily="18" charset="0"/>
              </a:rPr>
              <a:t>fin </a:t>
            </a:r>
            <a:r>
              <a:rPr lang="fr-FR" sz="2400" b="1" dirty="0" smtClean="0">
                <a:latin typeface="Century Gothic" panose="020B0502020202020204" pitchFamily="34" charset="0"/>
                <a:cs typeface="Times New Roman" panose="02020603050405020304" pitchFamily="18" charset="0"/>
              </a:rPr>
              <a:t>normale </a:t>
            </a:r>
            <a:r>
              <a:rPr lang="fr-FR" sz="2400" b="1" dirty="0">
                <a:latin typeface="Century Gothic" panose="020B0502020202020204" pitchFamily="34" charset="0"/>
                <a:cs typeface="Times New Roman" panose="02020603050405020304" pitchFamily="18" charset="0"/>
              </a:rPr>
              <a:t>du temps partiel thérapeutique</a:t>
            </a:r>
          </a:p>
          <a:p>
            <a:pPr marL="0" indent="0" algn="just">
              <a:lnSpc>
                <a:spcPct val="120000"/>
              </a:lnSpc>
              <a:spcBef>
                <a:spcPts val="0"/>
              </a:spcBef>
              <a:spcAft>
                <a:spcPts val="600"/>
              </a:spcAft>
              <a:buNone/>
            </a:pPr>
            <a:r>
              <a:rPr lang="fr-FR" sz="2400" dirty="0" smtClean="0">
                <a:latin typeface="Century Gothic" panose="020B0502020202020204" pitchFamily="34" charset="0"/>
                <a:cs typeface="Times New Roman" panose="02020603050405020304" pitchFamily="18" charset="0"/>
              </a:rPr>
              <a:t>- </a:t>
            </a:r>
            <a:r>
              <a:rPr lang="fr-FR" sz="2400" dirty="0">
                <a:latin typeface="Century Gothic" panose="020B0502020202020204" pitchFamily="34" charset="0"/>
                <a:cs typeface="Times New Roman" panose="02020603050405020304" pitchFamily="18" charset="0"/>
              </a:rPr>
              <a:t>soit le fonctionnaire </a:t>
            </a:r>
            <a:r>
              <a:rPr lang="fr-FR" sz="2400" b="1" dirty="0">
                <a:latin typeface="Century Gothic" panose="020B0502020202020204" pitchFamily="34" charset="0"/>
                <a:cs typeface="Times New Roman" panose="02020603050405020304" pitchFamily="18" charset="0"/>
              </a:rPr>
              <a:t>reprend son service à temps plein </a:t>
            </a:r>
            <a:r>
              <a:rPr lang="fr-FR" sz="2400" dirty="0">
                <a:latin typeface="Century Gothic" panose="020B0502020202020204" pitchFamily="34" charset="0"/>
                <a:cs typeface="Times New Roman" panose="02020603050405020304" pitchFamily="18" charset="0"/>
              </a:rPr>
              <a:t>; l’avis du médecin agréé ou du comité médical n’est pas nécessaire.</a:t>
            </a:r>
          </a:p>
          <a:p>
            <a:pPr marL="0" indent="0" algn="just">
              <a:lnSpc>
                <a:spcPct val="120000"/>
              </a:lnSpc>
              <a:spcBef>
                <a:spcPts val="0"/>
              </a:spcBef>
              <a:spcAft>
                <a:spcPts val="600"/>
              </a:spcAft>
              <a:buNone/>
            </a:pPr>
            <a:r>
              <a:rPr lang="fr-FR" sz="2400" dirty="0" smtClean="0">
                <a:latin typeface="Century Gothic" panose="020B0502020202020204" pitchFamily="34" charset="0"/>
                <a:cs typeface="Times New Roman" panose="02020603050405020304" pitchFamily="18" charset="0"/>
              </a:rPr>
              <a:t>- </a:t>
            </a:r>
            <a:r>
              <a:rPr lang="fr-FR" sz="2400" dirty="0">
                <a:latin typeface="Century Gothic" panose="020B0502020202020204" pitchFamily="34" charset="0"/>
                <a:cs typeface="Times New Roman" panose="02020603050405020304" pitchFamily="18" charset="0"/>
              </a:rPr>
              <a:t>soit le fonctionnaire </a:t>
            </a:r>
            <a:r>
              <a:rPr lang="fr-FR" sz="2400" b="1" dirty="0">
                <a:latin typeface="Century Gothic" panose="020B0502020202020204" pitchFamily="34" charset="0"/>
                <a:cs typeface="Times New Roman" panose="02020603050405020304" pitchFamily="18" charset="0"/>
              </a:rPr>
              <a:t>ne peut reprendre son service à temps plein </a:t>
            </a:r>
            <a:r>
              <a:rPr lang="fr-FR" sz="2400" dirty="0">
                <a:latin typeface="Century Gothic" panose="020B0502020202020204" pitchFamily="34" charset="0"/>
                <a:cs typeface="Times New Roman" panose="02020603050405020304" pitchFamily="18" charset="0"/>
              </a:rPr>
              <a:t>:</a:t>
            </a:r>
          </a:p>
          <a:p>
            <a:pPr marL="0" indent="0" algn="just">
              <a:lnSpc>
                <a:spcPct val="120000"/>
              </a:lnSpc>
              <a:spcBef>
                <a:spcPts val="0"/>
              </a:spcBef>
              <a:spcAft>
                <a:spcPts val="600"/>
              </a:spcAft>
              <a:buNone/>
            </a:pPr>
            <a:r>
              <a:rPr lang="fr-FR" sz="2400" dirty="0">
                <a:latin typeface="Century Gothic" panose="020B0502020202020204" pitchFamily="34" charset="0"/>
                <a:cs typeface="Times New Roman" panose="02020603050405020304" pitchFamily="18" charset="0"/>
              </a:rPr>
              <a:t>-&gt; il peut faire une demande de prorogation </a:t>
            </a:r>
            <a:endParaRPr lang="fr-FR" sz="2400" dirty="0" smtClean="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400" dirty="0" smtClean="0">
                <a:latin typeface="Century Gothic" panose="020B0502020202020204" pitchFamily="34" charset="0"/>
                <a:cs typeface="Times New Roman" panose="02020603050405020304" pitchFamily="18" charset="0"/>
              </a:rPr>
              <a:t>-&gt; </a:t>
            </a:r>
            <a:r>
              <a:rPr lang="fr-FR" sz="2400" dirty="0">
                <a:latin typeface="Century Gothic" panose="020B0502020202020204" pitchFamily="34" charset="0"/>
                <a:cs typeface="Times New Roman" panose="02020603050405020304" pitchFamily="18" charset="0"/>
              </a:rPr>
              <a:t>s’il a épuisé ses droits à temps partiel thérapeutique, il peut solliciter un temps partiel sur autorisation ou de droit </a:t>
            </a:r>
            <a:endParaRPr lang="fr-FR" sz="2400" dirty="0" smtClean="0">
              <a:latin typeface="Century Gothic" panose="020B0502020202020204" pitchFamily="34" charset="0"/>
              <a:cs typeface="Times New Roman" panose="02020603050405020304" pitchFamily="18" charset="0"/>
            </a:endParaRPr>
          </a:p>
          <a:p>
            <a:pPr marL="0" indent="0" algn="just">
              <a:lnSpc>
                <a:spcPct val="120000"/>
              </a:lnSpc>
              <a:spcBef>
                <a:spcPts val="0"/>
              </a:spcBef>
              <a:spcAft>
                <a:spcPts val="600"/>
              </a:spcAft>
              <a:buNone/>
            </a:pPr>
            <a:r>
              <a:rPr lang="fr-FR" sz="2400" dirty="0" smtClean="0">
                <a:latin typeface="Century Gothic" panose="020B0502020202020204" pitchFamily="34" charset="0"/>
                <a:cs typeface="Times New Roman" panose="02020603050405020304" pitchFamily="18" charset="0"/>
              </a:rPr>
              <a:t>-&gt; </a:t>
            </a:r>
            <a:r>
              <a:rPr lang="fr-FR" sz="2400" dirty="0">
                <a:latin typeface="Century Gothic" panose="020B0502020202020204" pitchFamily="34" charset="0"/>
                <a:cs typeface="Times New Roman" panose="02020603050405020304" pitchFamily="18" charset="0"/>
              </a:rPr>
              <a:t>il peut bénéficier d’un congé de maladie s’il n’a pas épuisé ses droits à congé</a:t>
            </a:r>
          </a:p>
          <a:p>
            <a:pPr marL="0" indent="0" algn="just">
              <a:lnSpc>
                <a:spcPct val="120000"/>
              </a:lnSpc>
              <a:spcBef>
                <a:spcPts val="0"/>
              </a:spcBef>
              <a:spcAft>
                <a:spcPts val="600"/>
              </a:spcAft>
              <a:buNone/>
            </a:pPr>
            <a:r>
              <a:rPr lang="fr-FR" sz="2400" dirty="0">
                <a:latin typeface="Century Gothic" panose="020B0502020202020204" pitchFamily="34" charset="0"/>
                <a:cs typeface="Times New Roman" panose="02020603050405020304" pitchFamily="18" charset="0"/>
              </a:rPr>
              <a:t>-&gt; il peut obtenir une adaptation ou un changement de poste ou, le cas échéant, un reclassement pour inaptitude physique s’il est inapte à l’exercice de ses </a:t>
            </a:r>
            <a:r>
              <a:rPr lang="fr-FR" sz="2400" dirty="0" smtClean="0">
                <a:latin typeface="Century Gothic" panose="020B0502020202020204" pitchFamily="34" charset="0"/>
                <a:cs typeface="Times New Roman" panose="02020603050405020304" pitchFamily="18" charset="0"/>
              </a:rPr>
              <a:t>fonctions.</a:t>
            </a:r>
          </a:p>
          <a:p>
            <a:pPr marL="0" indent="0" algn="just">
              <a:lnSpc>
                <a:spcPct val="120000"/>
              </a:lnSpc>
              <a:spcBef>
                <a:spcPts val="0"/>
              </a:spcBef>
              <a:spcAft>
                <a:spcPts val="600"/>
              </a:spcAft>
              <a:buNone/>
            </a:pPr>
            <a:r>
              <a:rPr lang="fr-FR" sz="2400" dirty="0" smtClean="0">
                <a:latin typeface="Century Gothic" panose="020B0502020202020204" pitchFamily="34" charset="0"/>
                <a:cs typeface="Times New Roman" panose="02020603050405020304" pitchFamily="18" charset="0"/>
              </a:rPr>
              <a:t>Les </a:t>
            </a:r>
            <a:r>
              <a:rPr lang="fr-FR" sz="2400" dirty="0">
                <a:latin typeface="Century Gothic" panose="020B0502020202020204" pitchFamily="34" charset="0"/>
                <a:cs typeface="Times New Roman" panose="02020603050405020304" pitchFamily="18" charset="0"/>
              </a:rPr>
              <a:t>fonctionnaires qui, à la date d’entrée en vigueur des nouvelles dispositions, </a:t>
            </a:r>
            <a:r>
              <a:rPr lang="fr-FR" sz="2400" b="1" dirty="0">
                <a:latin typeface="Century Gothic" panose="020B0502020202020204" pitchFamily="34" charset="0"/>
                <a:cs typeface="Times New Roman" panose="02020603050405020304" pitchFamily="18" charset="0"/>
              </a:rPr>
              <a:t>ont épuisé leurs droits à </a:t>
            </a:r>
            <a:r>
              <a:rPr lang="fr-FR" sz="2400" b="1" dirty="0" smtClean="0">
                <a:latin typeface="Century Gothic" panose="020B0502020202020204" pitchFamily="34" charset="0"/>
                <a:cs typeface="Times New Roman" panose="02020603050405020304" pitchFamily="18" charset="0"/>
              </a:rPr>
              <a:t>TPT </a:t>
            </a:r>
            <a:r>
              <a:rPr lang="fr-FR" sz="2400" b="1" dirty="0">
                <a:latin typeface="Century Gothic" panose="020B0502020202020204" pitchFamily="34" charset="0"/>
                <a:cs typeface="Times New Roman" panose="02020603050405020304" pitchFamily="18" charset="0"/>
              </a:rPr>
              <a:t>retrouvent le droit à ce temps partiel lorsqu'il s'est écoulé un an à compter du terme de la dernière période de </a:t>
            </a:r>
            <a:r>
              <a:rPr lang="fr-FR" sz="2400" b="1" dirty="0" smtClean="0">
                <a:latin typeface="Century Gothic" panose="020B0502020202020204" pitchFamily="34" charset="0"/>
                <a:cs typeface="Times New Roman" panose="02020603050405020304" pitchFamily="18" charset="0"/>
              </a:rPr>
              <a:t>TPT </a:t>
            </a:r>
            <a:r>
              <a:rPr lang="fr-FR" sz="2400" b="1" dirty="0">
                <a:latin typeface="Century Gothic" panose="020B0502020202020204" pitchFamily="34" charset="0"/>
                <a:cs typeface="Times New Roman" panose="02020603050405020304" pitchFamily="18" charset="0"/>
              </a:rPr>
              <a:t>qui leur avait été </a:t>
            </a:r>
            <a:r>
              <a:rPr lang="fr-FR" sz="2400" b="1" dirty="0" smtClean="0">
                <a:latin typeface="Century Gothic" panose="020B0502020202020204" pitchFamily="34" charset="0"/>
                <a:cs typeface="Times New Roman" panose="02020603050405020304" pitchFamily="18" charset="0"/>
              </a:rPr>
              <a:t>accordée.</a:t>
            </a:r>
            <a:endParaRPr lang="fr-FR" sz="2400" b="1"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18</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53681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40000" lnSpcReduction="20000"/>
          </a:bodyPr>
          <a:lstStyle/>
          <a:p>
            <a:pPr marL="0" indent="0" algn="just">
              <a:lnSpc>
                <a:spcPct val="120000"/>
              </a:lnSpc>
              <a:spcBef>
                <a:spcPts val="600"/>
              </a:spcBef>
              <a:spcAft>
                <a:spcPts val="600"/>
              </a:spcAft>
              <a:buNone/>
            </a:pPr>
            <a:r>
              <a:rPr lang="fr-FR" sz="4500" b="1" dirty="0" smtClean="0">
                <a:solidFill>
                  <a:srgbClr val="C00000"/>
                </a:solidFill>
                <a:latin typeface="Century Gothic" panose="020B0502020202020204" pitchFamily="34" charset="0"/>
                <a:ea typeface="+mj-ea"/>
                <a:cs typeface="Times New Roman" panose="02020603050405020304" pitchFamily="18" charset="0"/>
              </a:rPr>
              <a:t>Divers</a:t>
            </a:r>
          </a:p>
          <a:p>
            <a:pPr algn="just">
              <a:lnSpc>
                <a:spcPct val="120000"/>
              </a:lnSpc>
              <a:spcBef>
                <a:spcPts val="600"/>
              </a:spcBef>
              <a:spcAft>
                <a:spcPts val="600"/>
              </a:spcAft>
              <a:buFont typeface="Wingdings" panose="05000000000000000000" pitchFamily="2" charset="2"/>
              <a:buChar char="§"/>
            </a:pPr>
            <a:r>
              <a:rPr lang="fr-FR" sz="3500" b="1" u="sng" dirty="0">
                <a:latin typeface="Century Gothic" panose="020B0502020202020204" pitchFamily="34" charset="0"/>
                <a:cs typeface="Times New Roman" panose="02020603050405020304" pitchFamily="18" charset="0"/>
              </a:rPr>
              <a:t>Portabilité de l’autorisation</a:t>
            </a:r>
            <a:endParaRPr lang="fr-FR" sz="35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3400" dirty="0">
                <a:latin typeface="Century Gothic" panose="020B0502020202020204" pitchFamily="34" charset="0"/>
                <a:cs typeface="Times New Roman" panose="02020603050405020304" pitchFamily="18" charset="0"/>
              </a:rPr>
              <a:t>Portabilité reconnue </a:t>
            </a:r>
            <a:r>
              <a:rPr lang="fr-FR" sz="3400" b="1" dirty="0">
                <a:latin typeface="Century Gothic" panose="020B0502020202020204" pitchFamily="34" charset="0"/>
                <a:cs typeface="Times New Roman" panose="02020603050405020304" pitchFamily="18" charset="0"/>
              </a:rPr>
              <a:t>en cas de mobilité dans la même FP ou dans un autre versant de la FP</a:t>
            </a:r>
            <a:r>
              <a:rPr lang="fr-FR" sz="3400" dirty="0">
                <a:latin typeface="Century Gothic" panose="020B0502020202020204" pitchFamily="34" charset="0"/>
                <a:cs typeface="Times New Roman" panose="02020603050405020304" pitchFamily="18" charset="0"/>
              </a:rPr>
              <a:t>. Ainsi, le fonctionnaire autorisé à accomplir un service à TPT conserve le bénéfice de l'autorisation qui lui a été donnée auprès de toute personne publique qui </a:t>
            </a:r>
            <a:r>
              <a:rPr lang="fr-FR" sz="3400" dirty="0" smtClean="0">
                <a:latin typeface="Century Gothic" panose="020B0502020202020204" pitchFamily="34" charset="0"/>
                <a:cs typeface="Times New Roman" panose="02020603050405020304" pitchFamily="18" charset="0"/>
              </a:rPr>
              <a:t>l'emploie.</a:t>
            </a:r>
          </a:p>
          <a:p>
            <a:pPr algn="just">
              <a:lnSpc>
                <a:spcPct val="120000"/>
              </a:lnSpc>
              <a:spcBef>
                <a:spcPts val="600"/>
              </a:spcBef>
              <a:spcAft>
                <a:spcPts val="600"/>
              </a:spcAft>
              <a:buFont typeface="Wingdings" panose="05000000000000000000" pitchFamily="2" charset="2"/>
              <a:buChar char="§"/>
            </a:pPr>
            <a:r>
              <a:rPr lang="fr-FR" sz="3500" b="1" u="sng" dirty="0">
                <a:latin typeface="Century Gothic" panose="020B0502020202020204" pitchFamily="34" charset="0"/>
                <a:cs typeface="Times New Roman" panose="02020603050405020304" pitchFamily="18" charset="0"/>
              </a:rPr>
              <a:t>D</a:t>
            </a:r>
            <a:r>
              <a:rPr lang="fr-FR" sz="3500" b="1" u="sng" dirty="0" smtClean="0">
                <a:latin typeface="Century Gothic" panose="020B0502020202020204" pitchFamily="34" charset="0"/>
                <a:cs typeface="Times New Roman" panose="02020603050405020304" pitchFamily="18" charset="0"/>
              </a:rPr>
              <a:t>ispositions </a:t>
            </a:r>
            <a:r>
              <a:rPr lang="fr-FR" sz="3500" b="1" u="sng" dirty="0">
                <a:latin typeface="Century Gothic" panose="020B0502020202020204" pitchFamily="34" charset="0"/>
                <a:cs typeface="Times New Roman" panose="02020603050405020304" pitchFamily="18" charset="0"/>
              </a:rPr>
              <a:t>transitoires </a:t>
            </a:r>
            <a:endParaRPr lang="fr-FR" sz="3500" b="1" u="sng"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300" b="1" u="sng"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3500" dirty="0" smtClean="0">
                <a:latin typeface="Century Gothic" panose="020B0502020202020204" pitchFamily="34" charset="0"/>
                <a:cs typeface="Times New Roman" panose="02020603050405020304" pitchFamily="18" charset="0"/>
              </a:rPr>
              <a:t>1</a:t>
            </a:r>
            <a:r>
              <a:rPr lang="fr-FR" sz="3500" dirty="0">
                <a:latin typeface="Century Gothic" panose="020B0502020202020204" pitchFamily="34" charset="0"/>
                <a:cs typeface="Times New Roman" panose="02020603050405020304" pitchFamily="18" charset="0"/>
              </a:rPr>
              <a:t>/ les fonctionnaires ou agents contractuels bénéficiant d'un TPT à la date d’entrée en vigueur des nouvelles dispositions </a:t>
            </a:r>
            <a:r>
              <a:rPr lang="fr-FR" sz="3500" b="1" dirty="0">
                <a:latin typeface="Century Gothic" panose="020B0502020202020204" pitchFamily="34" charset="0"/>
                <a:cs typeface="Times New Roman" panose="02020603050405020304" pitchFamily="18" charset="0"/>
              </a:rPr>
              <a:t>continuent d’en bénéficier dans les conditions prévues par les dispositions antérieures jusqu’au terme de la période de temps partiel en cours</a:t>
            </a:r>
            <a:r>
              <a:rPr lang="fr-FR" sz="3500" dirty="0">
                <a:latin typeface="Century Gothic" panose="020B0502020202020204" pitchFamily="34" charset="0"/>
                <a:cs typeface="Times New Roman" panose="02020603050405020304" pitchFamily="18" charset="0"/>
              </a:rPr>
              <a:t>. </a:t>
            </a:r>
          </a:p>
          <a:p>
            <a:pPr marL="0" indent="0" algn="just">
              <a:lnSpc>
                <a:spcPct val="120000"/>
              </a:lnSpc>
              <a:spcBef>
                <a:spcPts val="600"/>
              </a:spcBef>
              <a:spcAft>
                <a:spcPts val="600"/>
              </a:spcAft>
              <a:buNone/>
            </a:pPr>
            <a:r>
              <a:rPr lang="fr-FR" sz="3500" dirty="0">
                <a:latin typeface="Century Gothic" panose="020B0502020202020204" pitchFamily="34" charset="0"/>
                <a:cs typeface="Times New Roman" panose="02020603050405020304" pitchFamily="18" charset="0"/>
              </a:rPr>
              <a:t>En revanche, la prolongation de l'autorisation s'effectue </a:t>
            </a:r>
            <a:r>
              <a:rPr lang="fr-FR" sz="3500" b="1" dirty="0">
                <a:latin typeface="Century Gothic" panose="020B0502020202020204" pitchFamily="34" charset="0"/>
                <a:cs typeface="Times New Roman" panose="02020603050405020304" pitchFamily="18" charset="0"/>
              </a:rPr>
              <a:t>dans les conditions prévues par le nouveau décret</a:t>
            </a:r>
            <a:r>
              <a:rPr lang="fr-FR" sz="3500" dirty="0">
                <a:latin typeface="Century Gothic" panose="020B0502020202020204" pitchFamily="34" charset="0"/>
                <a:cs typeface="Times New Roman" panose="02020603050405020304" pitchFamily="18" charset="0"/>
              </a:rPr>
              <a:t>.</a:t>
            </a:r>
            <a:br>
              <a:rPr lang="fr-FR" sz="3500" dirty="0">
                <a:latin typeface="Century Gothic" panose="020B0502020202020204" pitchFamily="34" charset="0"/>
                <a:cs typeface="Times New Roman" panose="02020603050405020304" pitchFamily="18" charset="0"/>
              </a:rPr>
            </a:br>
            <a:endParaRPr lang="fr-FR" sz="35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3500" dirty="0">
                <a:latin typeface="Century Gothic" panose="020B0502020202020204" pitchFamily="34" charset="0"/>
                <a:cs typeface="Times New Roman" panose="02020603050405020304" pitchFamily="18" charset="0"/>
              </a:rPr>
              <a:t>2/ les fonctionnaires qui à la date d’entrée en vigueur des nouvelles dispositions </a:t>
            </a:r>
            <a:r>
              <a:rPr lang="fr-FR" sz="3500" b="1" dirty="0">
                <a:latin typeface="Century Gothic" panose="020B0502020202020204" pitchFamily="34" charset="0"/>
                <a:cs typeface="Times New Roman" panose="02020603050405020304" pitchFamily="18" charset="0"/>
              </a:rPr>
              <a:t>ont épuisé leurs droits à TPT retrouvent un nouveau droit lorsqu'il s'est écoulé un an à compter du terme de la dernière période de TPT </a:t>
            </a:r>
          </a:p>
          <a:p>
            <a:pPr marL="0" indent="0" algn="just">
              <a:lnSpc>
                <a:spcPct val="120000"/>
              </a:lnSpc>
              <a:spcBef>
                <a:spcPts val="600"/>
              </a:spcBef>
              <a:spcAft>
                <a:spcPts val="600"/>
              </a:spcAft>
              <a:buNone/>
            </a:pPr>
            <a:endParaRPr lang="fr-FR" sz="3000" b="1" dirty="0">
              <a:solidFill>
                <a:srgbClr val="C00000"/>
              </a:solidFill>
              <a:latin typeface="Century Gothic" panose="020B0502020202020204" pitchFamily="34" charset="0"/>
              <a:ea typeface="+mj-ea"/>
              <a:cs typeface="Times New Roman" panose="02020603050405020304" pitchFamily="18" charset="0"/>
            </a:endParaRPr>
          </a:p>
          <a:p>
            <a:pPr marL="0" indent="0" algn="just">
              <a:lnSpc>
                <a:spcPct val="120000"/>
              </a:lnSpc>
              <a:spcBef>
                <a:spcPts val="600"/>
              </a:spcBef>
              <a:spcAft>
                <a:spcPts val="600"/>
              </a:spcAft>
              <a:buNone/>
            </a:pPr>
            <a:endParaRPr lang="fr-FR" sz="16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19</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80291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r>
              <a:rPr lang="fr-FR" b="1" dirty="0" smtClean="0">
                <a:solidFill>
                  <a:schemeClr val="accent5">
                    <a:lumMod val="50000"/>
                  </a:schemeClr>
                </a:solidFill>
                <a:latin typeface="Century Gothic" panose="020B0502020202020204" pitchFamily="34" charset="0"/>
                <a:cs typeface="Times New Roman" panose="02020603050405020304" pitchFamily="18" charset="0"/>
              </a:rPr>
              <a:t>Plan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2055813"/>
            <a:ext cx="10515600" cy="4121149"/>
          </a:xfrm>
        </p:spPr>
        <p:txBody>
          <a:bodyPr>
            <a:normAutofit/>
          </a:bodyPr>
          <a:lstStyle/>
          <a:p>
            <a:pPr marL="514350" indent="-514350">
              <a:buClr>
                <a:srgbClr val="C00000"/>
              </a:buClr>
              <a:buAutoNum type="romanUcPeriod"/>
            </a:pPr>
            <a:r>
              <a:rPr lang="fr-FR" sz="2400" dirty="0" smtClean="0">
                <a:latin typeface="Century Gothic" panose="020B0502020202020204" pitchFamily="34" charset="0"/>
                <a:cs typeface="Times New Roman" panose="02020603050405020304" pitchFamily="18" charset="0"/>
              </a:rPr>
              <a:t>Le temps partiel thérapeutique</a:t>
            </a:r>
          </a:p>
          <a:p>
            <a:pPr marL="514350" indent="-514350">
              <a:buClr>
                <a:srgbClr val="C00000"/>
              </a:buClr>
              <a:buAutoNum type="romanUcPeriod"/>
            </a:pPr>
            <a:r>
              <a:rPr lang="fr-FR" sz="2400" dirty="0" smtClean="0">
                <a:latin typeface="Century Gothic" panose="020B0502020202020204" pitchFamily="34" charset="0"/>
                <a:cs typeface="Times New Roman" panose="02020603050405020304" pitchFamily="18" charset="0"/>
              </a:rPr>
              <a:t>NBI des secrétaires de mairie</a:t>
            </a:r>
          </a:p>
          <a:p>
            <a:pPr marL="514350" indent="-514350">
              <a:buClr>
                <a:srgbClr val="C00000"/>
              </a:buClr>
              <a:buAutoNum type="romanUcPeriod"/>
            </a:pPr>
            <a:r>
              <a:rPr lang="fr-FR" sz="2400" dirty="0" smtClean="0">
                <a:latin typeface="Century Gothic" panose="020B0502020202020204" pitchFamily="34" charset="0"/>
                <a:cs typeface="Times New Roman" panose="02020603050405020304" pitchFamily="18" charset="0"/>
              </a:rPr>
              <a:t>Médiation</a:t>
            </a:r>
          </a:p>
          <a:p>
            <a:pPr marL="514350" indent="-514350">
              <a:buClr>
                <a:srgbClr val="C00000"/>
              </a:buClr>
              <a:buAutoNum type="romanUcPeriod"/>
            </a:pPr>
            <a:r>
              <a:rPr lang="fr-FR" sz="2400" dirty="0" smtClean="0">
                <a:latin typeface="Century Gothic" panose="020B0502020202020204" pitchFamily="34" charset="0"/>
                <a:cs typeface="Times New Roman" panose="02020603050405020304" pitchFamily="18" charset="0"/>
              </a:rPr>
              <a:t>Référent laïcité</a:t>
            </a:r>
          </a:p>
          <a:p>
            <a:pPr marL="514350" indent="-514350">
              <a:buClr>
                <a:srgbClr val="C00000"/>
              </a:buClr>
              <a:buAutoNum type="romanUcPeriod"/>
            </a:pPr>
            <a:r>
              <a:rPr lang="fr-FR" sz="2400" dirty="0" smtClean="0">
                <a:latin typeface="Century Gothic" panose="020B0502020202020204" pitchFamily="34" charset="0"/>
                <a:cs typeface="Times New Roman" panose="02020603050405020304" pitchFamily="18" charset="0"/>
              </a:rPr>
              <a:t>Gestion de la crise sanitaire</a:t>
            </a:r>
          </a:p>
          <a:p>
            <a:pPr marL="514350" indent="-514350">
              <a:buClr>
                <a:srgbClr val="C00000"/>
              </a:buClr>
              <a:buAutoNum type="romanUcPeriod"/>
            </a:pPr>
            <a:r>
              <a:rPr lang="fr-FR" sz="2400" dirty="0" smtClean="0">
                <a:latin typeface="Century Gothic" panose="020B0502020202020204" pitchFamily="34" charset="0"/>
                <a:cs typeface="Times New Roman" panose="02020603050405020304" pitchFamily="18" charset="0"/>
              </a:rPr>
              <a:t>Projets de décrets</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a:t>
            </a:fld>
            <a:endParaRPr lang="fr-FR"/>
          </a:p>
        </p:txBody>
      </p:sp>
      <p:sp>
        <p:nvSpPr>
          <p:cNvPr id="6" name="Triangle rectangle 5"/>
          <p:cNvSpPr/>
          <p:nvPr/>
        </p:nvSpPr>
        <p:spPr>
          <a:xfrm flipH="1">
            <a:off x="3644153" y="6354930"/>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44909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NBI des secrétaires de mairie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lnSpcReduction="10000"/>
          </a:bodyPr>
          <a:lstStyle/>
          <a:p>
            <a:pPr algn="just">
              <a:lnSpc>
                <a:spcPct val="100000"/>
              </a:lnSpc>
              <a:spcBef>
                <a:spcPts val="600"/>
              </a:spcBef>
              <a:spcAft>
                <a:spcPts val="600"/>
              </a:spcAft>
              <a:buFont typeface="Wingdings" panose="05000000000000000000" pitchFamily="2" charset="2"/>
              <a:buChar char="§"/>
            </a:pPr>
            <a:r>
              <a:rPr lang="fr-FR" sz="4000" b="1" dirty="0">
                <a:solidFill>
                  <a:srgbClr val="002060"/>
                </a:solidFill>
                <a:latin typeface="Century Gothic" panose="020B0502020202020204" pitchFamily="34" charset="0"/>
                <a:cs typeface="Times New Roman" panose="02020603050405020304" pitchFamily="18" charset="0"/>
              </a:rPr>
              <a:t>Le décret n°2022-281 relatif à la NBI des secrétaires de mairie</a:t>
            </a:r>
          </a:p>
          <a:p>
            <a:pPr marL="0" indent="0">
              <a:buNone/>
            </a:pPr>
            <a:endParaRPr lang="fr-FR" sz="4000" b="1" dirty="0">
              <a:solidFill>
                <a:srgbClr val="002060"/>
              </a:solidFill>
              <a:latin typeface="Century Gothic" panose="020B0502020202020204" pitchFamily="34" charset="0"/>
              <a:cs typeface="Times New Roman" panose="02020603050405020304" pitchFamily="18" charset="0"/>
            </a:endParaRPr>
          </a:p>
          <a:p>
            <a:pPr marL="0" indent="0" algn="just">
              <a:buNone/>
            </a:pPr>
            <a:r>
              <a:rPr lang="fr-FR" sz="3200" dirty="0">
                <a:latin typeface="Century Gothic" panose="020B0502020202020204" pitchFamily="34" charset="0"/>
              </a:rPr>
              <a:t>Annoncé par le gouvernement, ce décret porte de 15 à 30 le nombre de </a:t>
            </a:r>
            <a:r>
              <a:rPr lang="fr-FR" sz="3200" dirty="0" smtClean="0">
                <a:latin typeface="Century Gothic" panose="020B0502020202020204" pitchFamily="34" charset="0"/>
              </a:rPr>
              <a:t>points d'indices </a:t>
            </a:r>
            <a:r>
              <a:rPr lang="fr-FR" sz="3200" dirty="0">
                <a:latin typeface="Century Gothic" panose="020B0502020202020204" pitchFamily="34" charset="0"/>
              </a:rPr>
              <a:t>majorés attribués aux agents exerçant les fonctions de secrétaires de mairie dans les communes de moins de 2 000 habitants.</a:t>
            </a:r>
            <a:r>
              <a:rPr lang="fr-FR" sz="3200" dirty="0"/>
              <a:t> </a:t>
            </a:r>
            <a:endParaRPr lang="fr-FR" sz="2000" dirty="0">
              <a:latin typeface="Century Gothic" panose="020B050202020202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endParaRPr lang="fr-FR" sz="3200" b="1" dirty="0">
              <a:solidFill>
                <a:srgbClr val="002060"/>
              </a:solidFill>
              <a:latin typeface="Century Gothic" panose="020B050202020202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20</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98433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3876906"/>
          </a:xfrm>
        </p:spPr>
        <p:txBody>
          <a:bodyPr>
            <a:normAutofit/>
          </a:bodyPr>
          <a:lstStyle/>
          <a:p>
            <a:pPr marL="0" indent="0" algn="just">
              <a:lnSpc>
                <a:spcPct val="120000"/>
              </a:lnSpc>
              <a:spcBef>
                <a:spcPts val="600"/>
              </a:spcBef>
              <a:spcAft>
                <a:spcPts val="600"/>
              </a:spcAft>
              <a:buNone/>
            </a:pPr>
            <a:r>
              <a:rPr lang="fr-FR" sz="2400" b="1" dirty="0">
                <a:solidFill>
                  <a:srgbClr val="C00000"/>
                </a:solidFill>
                <a:latin typeface="Century Gothic" panose="020B0502020202020204" pitchFamily="34" charset="0"/>
                <a:cs typeface="Times New Roman" panose="02020603050405020304" pitchFamily="18" charset="0"/>
              </a:rPr>
              <a:t>Références juridiques</a:t>
            </a:r>
          </a:p>
          <a:p>
            <a:pPr algn="just">
              <a:lnSpc>
                <a:spcPct val="120000"/>
              </a:lnSpc>
              <a:spcBef>
                <a:spcPts val="600"/>
              </a:spcBef>
              <a:spcAft>
                <a:spcPts val="600"/>
              </a:spcAft>
              <a:buFont typeface="Wingdings" panose="05000000000000000000" pitchFamily="2" charset="2"/>
              <a:buChar char="§"/>
            </a:pPr>
            <a:endParaRPr lang="fr-FR" sz="2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700" dirty="0" smtClean="0">
                <a:latin typeface="Century Gothic" panose="020B0502020202020204" pitchFamily="34" charset="0"/>
                <a:cs typeface="Times New Roman" panose="02020603050405020304" pitchFamily="18" charset="0"/>
              </a:rPr>
              <a:t>La </a:t>
            </a:r>
            <a:r>
              <a:rPr lang="fr-FR" sz="1700" dirty="0">
                <a:latin typeface="Century Gothic" panose="020B0502020202020204" pitchFamily="34" charset="0"/>
                <a:cs typeface="Times New Roman" panose="02020603050405020304" pitchFamily="18" charset="0"/>
              </a:rPr>
              <a:t>loi </a:t>
            </a:r>
            <a:r>
              <a:rPr lang="fr-FR" sz="1700" dirty="0" smtClean="0">
                <a:latin typeface="Century Gothic" panose="020B0502020202020204" pitchFamily="34" charset="0"/>
                <a:cs typeface="Times New Roman" panose="02020603050405020304" pitchFamily="18" charset="0"/>
              </a:rPr>
              <a:t>n°2021-1729 </a:t>
            </a:r>
            <a:r>
              <a:rPr lang="fr-FR" sz="1700" dirty="0">
                <a:latin typeface="Century Gothic" panose="020B0502020202020204" pitchFamily="34" charset="0"/>
                <a:cs typeface="Times New Roman" panose="02020603050405020304" pitchFamily="18" charset="0"/>
              </a:rPr>
              <a:t>pour la confiance dans l'institution </a:t>
            </a:r>
            <a:r>
              <a:rPr lang="fr-FR" sz="1700" dirty="0" smtClean="0">
                <a:latin typeface="Century Gothic" panose="020B0502020202020204" pitchFamily="34" charset="0"/>
                <a:cs typeface="Times New Roman" panose="02020603050405020304" pitchFamily="18" charset="0"/>
              </a:rPr>
              <a:t>judiciaire</a:t>
            </a:r>
          </a:p>
          <a:p>
            <a:pPr algn="just">
              <a:lnSpc>
                <a:spcPct val="120000"/>
              </a:lnSpc>
              <a:spcBef>
                <a:spcPts val="600"/>
              </a:spcBef>
              <a:spcAft>
                <a:spcPts val="600"/>
              </a:spcAft>
              <a:buFont typeface="Wingdings" panose="05000000000000000000" pitchFamily="2" charset="2"/>
              <a:buChar char="§"/>
            </a:pPr>
            <a:r>
              <a:rPr lang="fr-FR" sz="1700" dirty="0" smtClean="0">
                <a:latin typeface="Century Gothic" panose="020B0502020202020204" pitchFamily="34" charset="0"/>
                <a:cs typeface="Times New Roman" panose="02020603050405020304" pitchFamily="18" charset="0"/>
              </a:rPr>
              <a:t>L’article 28 de la </a:t>
            </a:r>
            <a:r>
              <a:rPr lang="fr-FR" sz="1700" dirty="0">
                <a:latin typeface="Century Gothic" panose="020B0502020202020204" pitchFamily="34" charset="0"/>
                <a:cs typeface="Times New Roman" panose="02020603050405020304" pitchFamily="18" charset="0"/>
              </a:rPr>
              <a:t>loi du 26 janvier 1984 portant dispositions statutaires relatives à la fonction publique territoriale </a:t>
            </a:r>
            <a:endParaRPr lang="fr-FR" sz="17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700" dirty="0" smtClean="0">
                <a:latin typeface="Century Gothic" panose="020B0502020202020204" pitchFamily="34" charset="0"/>
                <a:cs typeface="Times New Roman" panose="02020603050405020304" pitchFamily="18" charset="0"/>
              </a:rPr>
              <a:t>Le décret n°2022-433 </a:t>
            </a:r>
            <a:r>
              <a:rPr lang="fr-FR" sz="1700" dirty="0">
                <a:latin typeface="Century Gothic" panose="020B0502020202020204" pitchFamily="34" charset="0"/>
                <a:cs typeface="Times New Roman" panose="02020603050405020304" pitchFamily="18" charset="0"/>
              </a:rPr>
              <a:t>du 25 mars 2022 relatif à la procédure de médiation préalable obligatoire applicable à certains litiges de la fonction publique</a:t>
            </a:r>
            <a:endParaRPr lang="fr-FR" sz="17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21</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78334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Définition</a:t>
            </a:r>
          </a:p>
          <a:p>
            <a:pPr marL="0" indent="0" algn="just">
              <a:lnSpc>
                <a:spcPct val="100000"/>
              </a:lnSpc>
              <a:spcBef>
                <a:spcPts val="600"/>
              </a:spcBef>
              <a:spcAft>
                <a:spcPts val="600"/>
              </a:spcAft>
              <a:buNone/>
            </a:pPr>
            <a:endParaRPr lang="fr-FR" sz="15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dirty="0" smtClean="0">
                <a:latin typeface="Century Gothic" panose="020B0502020202020204" pitchFamily="34" charset="0"/>
                <a:cs typeface="Times New Roman" panose="02020603050405020304" pitchFamily="18" charset="0"/>
              </a:rPr>
              <a:t>La </a:t>
            </a:r>
            <a:r>
              <a:rPr lang="fr-FR" sz="2000" dirty="0">
                <a:latin typeface="Century Gothic" panose="020B0502020202020204" pitchFamily="34" charset="0"/>
                <a:cs typeface="Times New Roman" panose="02020603050405020304" pitchFamily="18" charset="0"/>
              </a:rPr>
              <a:t>médiation </a:t>
            </a:r>
            <a:r>
              <a:rPr lang="fr-FR" sz="2000" b="1" dirty="0">
                <a:latin typeface="Century Gothic" panose="020B0502020202020204" pitchFamily="34" charset="0"/>
                <a:cs typeface="Times New Roman" panose="02020603050405020304" pitchFamily="18" charset="0"/>
              </a:rPr>
              <a:t>s’entend de tout processus structuré quelle qu'en soit la dénomination par lequel deux ou plusieurs parties tentent de parvenir à un accord en vue de la résolution amiable de leurs différends avec l’aide d’un tiers, le médiateur. </a:t>
            </a:r>
            <a:endParaRPr lang="fr-FR" sz="2000" b="1"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dirty="0" smtClean="0">
                <a:latin typeface="Century Gothic" panose="020B0502020202020204" pitchFamily="34" charset="0"/>
                <a:cs typeface="Times New Roman" panose="02020603050405020304" pitchFamily="18" charset="0"/>
              </a:rPr>
              <a:t>En qualité </a:t>
            </a:r>
            <a:r>
              <a:rPr lang="fr-FR" sz="2000" dirty="0">
                <a:latin typeface="Century Gothic" panose="020B0502020202020204" pitchFamily="34" charset="0"/>
                <a:cs typeface="Times New Roman" panose="02020603050405020304" pitchFamily="18" charset="0"/>
              </a:rPr>
              <a:t>de tiers de confiance, les CDG peuvent intervenir </a:t>
            </a:r>
            <a:r>
              <a:rPr lang="fr-FR" sz="2000" b="1" dirty="0">
                <a:latin typeface="Century Gothic" panose="020B0502020202020204" pitchFamily="34" charset="0"/>
                <a:cs typeface="Times New Roman" panose="02020603050405020304" pitchFamily="18" charset="0"/>
              </a:rPr>
              <a:t>comme médiateur dans les litiges opposant les agents publics avec leurs employeurs</a:t>
            </a:r>
            <a:r>
              <a:rPr lang="fr-FR" sz="2000" dirty="0">
                <a:latin typeface="Century Gothic" panose="020B0502020202020204" pitchFamily="34" charset="0"/>
                <a:cs typeface="Times New Roman" panose="02020603050405020304" pitchFamily="18" charset="0"/>
              </a:rPr>
              <a:t>. </a:t>
            </a: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22</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50586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529306"/>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Pourquoi le recours à la médiation?</a:t>
            </a:r>
          </a:p>
          <a:p>
            <a:pPr marL="0" indent="0" algn="just">
              <a:lnSpc>
                <a:spcPct val="100000"/>
              </a:lnSpc>
              <a:spcBef>
                <a:spcPts val="600"/>
              </a:spcBef>
              <a:spcAft>
                <a:spcPts val="600"/>
              </a:spcAft>
              <a:buNone/>
            </a:pPr>
            <a:endParaRPr lang="fr-FR" sz="2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Cela permet </a:t>
            </a:r>
            <a:r>
              <a:rPr lang="fr-FR" sz="1800" b="1" dirty="0" smtClean="0">
                <a:latin typeface="Century Gothic" panose="020B0502020202020204" pitchFamily="34" charset="0"/>
                <a:cs typeface="Times New Roman" panose="02020603050405020304" pitchFamily="18" charset="0"/>
              </a:rPr>
              <a:t>d’évoquer </a:t>
            </a:r>
            <a:r>
              <a:rPr lang="fr-FR" sz="1800" b="1" dirty="0">
                <a:latin typeface="Century Gothic" panose="020B0502020202020204" pitchFamily="34" charset="0"/>
                <a:cs typeface="Times New Roman" panose="02020603050405020304" pitchFamily="18" charset="0"/>
              </a:rPr>
              <a:t>les sources du conflit pour trouver un </a:t>
            </a:r>
            <a:r>
              <a:rPr lang="fr-FR" sz="1800" b="1" dirty="0" smtClean="0">
                <a:latin typeface="Century Gothic" panose="020B0502020202020204" pitchFamily="34" charset="0"/>
                <a:cs typeface="Times New Roman" panose="02020603050405020304" pitchFamily="18" charset="0"/>
              </a:rPr>
              <a:t>compromis et d’assainir le différend</a:t>
            </a:r>
            <a:endParaRPr lang="fr-FR" sz="1800" b="1"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b="1" dirty="0">
                <a:latin typeface="Century Gothic" panose="020B0502020202020204" pitchFamily="34" charset="0"/>
                <a:cs typeface="Times New Roman" panose="02020603050405020304" pitchFamily="18" charset="0"/>
              </a:rPr>
              <a:t>Aboutir à une solution juste </a:t>
            </a:r>
            <a:r>
              <a:rPr lang="fr-FR" sz="1800" dirty="0">
                <a:latin typeface="Century Gothic" panose="020B0502020202020204" pitchFamily="34" charset="0"/>
                <a:cs typeface="Times New Roman" panose="02020603050405020304" pitchFamily="18" charset="0"/>
              </a:rPr>
              <a:t>pour les deux parties (gagnant-gagnant</a:t>
            </a:r>
            <a:r>
              <a:rPr lang="fr-FR" sz="1800" dirty="0" smtClean="0">
                <a:latin typeface="Century Gothic" panose="020B0502020202020204" pitchFamily="34" charset="0"/>
                <a:cs typeface="Times New Roman" panose="02020603050405020304" pitchFamily="18" charset="0"/>
              </a:rPr>
              <a:t>)</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a:latin typeface="Century Gothic" panose="020B0502020202020204" pitchFamily="34" charset="0"/>
                <a:cs typeface="Times New Roman" panose="02020603050405020304" pitchFamily="18" charset="0"/>
              </a:rPr>
              <a:t>Les parties </a:t>
            </a:r>
            <a:r>
              <a:rPr lang="fr-FR" sz="1800" b="1" dirty="0">
                <a:latin typeface="Century Gothic" panose="020B0502020202020204" pitchFamily="34" charset="0"/>
                <a:cs typeface="Times New Roman" panose="02020603050405020304" pitchFamily="18" charset="0"/>
              </a:rPr>
              <a:t>peuvent interrompre la médiation à tout </a:t>
            </a:r>
            <a:r>
              <a:rPr lang="fr-FR" sz="1800" b="1" dirty="0" smtClean="0">
                <a:latin typeface="Century Gothic" panose="020B0502020202020204" pitchFamily="34" charset="0"/>
                <a:cs typeface="Times New Roman" panose="02020603050405020304" pitchFamily="18" charset="0"/>
              </a:rPr>
              <a:t>moment</a:t>
            </a:r>
          </a:p>
          <a:p>
            <a:pPr algn="just">
              <a:lnSpc>
                <a:spcPct val="120000"/>
              </a:lnSpc>
              <a:spcBef>
                <a:spcPts val="600"/>
              </a:spcBef>
              <a:spcAft>
                <a:spcPts val="600"/>
              </a:spcAft>
              <a:buFont typeface="Wingdings" panose="05000000000000000000" pitchFamily="2" charset="2"/>
              <a:buChar char="§"/>
            </a:pPr>
            <a:r>
              <a:rPr lang="fr-FR" sz="1800" b="1" dirty="0" smtClean="0">
                <a:latin typeface="Century Gothic" panose="020B0502020202020204" pitchFamily="34" charset="0"/>
                <a:cs typeface="Times New Roman" panose="02020603050405020304" pitchFamily="18" charset="0"/>
              </a:rPr>
              <a:t>Possibilité </a:t>
            </a:r>
            <a:r>
              <a:rPr lang="fr-FR" sz="1800" b="1" dirty="0">
                <a:latin typeface="Century Gothic" panose="020B0502020202020204" pitchFamily="34" charset="0"/>
                <a:cs typeface="Times New Roman" panose="02020603050405020304" pitchFamily="18" charset="0"/>
              </a:rPr>
              <a:t>de se faire assister d’un tiers qui aide à </a:t>
            </a:r>
            <a:r>
              <a:rPr lang="fr-FR" sz="1800" b="1" dirty="0" smtClean="0">
                <a:latin typeface="Century Gothic" panose="020B0502020202020204" pitchFamily="34" charset="0"/>
                <a:cs typeface="Times New Roman" panose="02020603050405020304" pitchFamily="18" charset="0"/>
              </a:rPr>
              <a:t>l’échange</a:t>
            </a:r>
            <a:endParaRPr lang="fr-FR" sz="1800" b="1"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La </a:t>
            </a:r>
            <a:r>
              <a:rPr lang="fr-FR" sz="1800" dirty="0">
                <a:latin typeface="Century Gothic" panose="020B0502020202020204" pitchFamily="34" charset="0"/>
                <a:cs typeface="Times New Roman" panose="02020603050405020304" pitchFamily="18" charset="0"/>
              </a:rPr>
              <a:t>médiation </a:t>
            </a:r>
            <a:r>
              <a:rPr lang="fr-FR" sz="1800" b="1" dirty="0">
                <a:latin typeface="Century Gothic" panose="020B0502020202020204" pitchFamily="34" charset="0"/>
                <a:cs typeface="Times New Roman" panose="02020603050405020304" pitchFamily="18" charset="0"/>
              </a:rPr>
              <a:t>est un outil de management, les deux parties peuvent y retrouver leur </a:t>
            </a:r>
            <a:r>
              <a:rPr lang="fr-FR" sz="1800" b="1" dirty="0" smtClean="0">
                <a:latin typeface="Century Gothic" panose="020B0502020202020204" pitchFamily="34" charset="0"/>
                <a:cs typeface="Times New Roman" panose="02020603050405020304" pitchFamily="18" charset="0"/>
              </a:rPr>
              <a:t>légitimité</a:t>
            </a:r>
          </a:p>
          <a:p>
            <a:pPr algn="just">
              <a:lnSpc>
                <a:spcPct val="120000"/>
              </a:lnSpc>
              <a:spcBef>
                <a:spcPts val="600"/>
              </a:spcBef>
              <a:spcAft>
                <a:spcPts val="600"/>
              </a:spcAft>
              <a:buFont typeface="Wingdings" panose="05000000000000000000" pitchFamily="2" charset="2"/>
              <a:buChar char="§"/>
            </a:pPr>
            <a:r>
              <a:rPr lang="fr-FR" sz="1800" b="1" dirty="0" smtClean="0">
                <a:latin typeface="Century Gothic" panose="020B0502020202020204" pitchFamily="34" charset="0"/>
                <a:cs typeface="Times New Roman" panose="02020603050405020304" pitchFamily="18" charset="0"/>
              </a:rPr>
              <a:t>Éviter un contentieux</a:t>
            </a:r>
          </a:p>
          <a:p>
            <a:pPr algn="just">
              <a:lnSpc>
                <a:spcPct val="120000"/>
              </a:lnSpc>
              <a:spcBef>
                <a:spcPts val="600"/>
              </a:spcBef>
              <a:spcAft>
                <a:spcPts val="600"/>
              </a:spcAft>
              <a:buFont typeface="Wingdings" panose="05000000000000000000" pitchFamily="2" charset="2"/>
              <a:buChar char="§"/>
            </a:pPr>
            <a:endParaRPr lang="fr-FR" sz="16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23</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365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529306"/>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Le rôle du médiateur</a:t>
            </a:r>
          </a:p>
          <a:p>
            <a:pPr marL="0" indent="0" algn="just">
              <a:lnSpc>
                <a:spcPct val="100000"/>
              </a:lnSpc>
              <a:spcBef>
                <a:spcPts val="600"/>
              </a:spcBef>
              <a:spcAft>
                <a:spcPts val="600"/>
              </a:spcAft>
              <a:buNone/>
            </a:pPr>
            <a:endParaRPr lang="fr-FR" sz="2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a:latin typeface="Century Gothic" panose="020B0502020202020204" pitchFamily="34" charset="0"/>
                <a:cs typeface="Times New Roman" panose="02020603050405020304" pitchFamily="18" charset="0"/>
              </a:rPr>
              <a:t>Ses </a:t>
            </a:r>
            <a:r>
              <a:rPr lang="fr-FR" sz="1800" dirty="0" smtClean="0">
                <a:latin typeface="Century Gothic" panose="020B0502020202020204" pitchFamily="34" charset="0"/>
                <a:cs typeface="Times New Roman" panose="02020603050405020304" pitchFamily="18" charset="0"/>
              </a:rPr>
              <a:t>obligations: </a:t>
            </a:r>
            <a:r>
              <a:rPr lang="fr-FR" sz="1800" dirty="0">
                <a:latin typeface="Century Gothic" panose="020B0502020202020204" pitchFamily="34" charset="0"/>
                <a:cs typeface="Times New Roman" panose="02020603050405020304" pitchFamily="18" charset="0"/>
              </a:rPr>
              <a:t>impartialité, indépendance, neutralité, diligence et </a:t>
            </a:r>
            <a:r>
              <a:rPr lang="fr-FR" sz="1800" dirty="0" smtClean="0">
                <a:latin typeface="Century Gothic" panose="020B0502020202020204" pitchFamily="34" charset="0"/>
                <a:cs typeface="Times New Roman" panose="02020603050405020304" pitchFamily="18" charset="0"/>
              </a:rPr>
              <a:t>loyauté</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Ses </a:t>
            </a:r>
            <a:r>
              <a:rPr lang="fr-FR" sz="1800" dirty="0">
                <a:latin typeface="Century Gothic" panose="020B0502020202020204" pitchFamily="34" charset="0"/>
                <a:cs typeface="Times New Roman" panose="02020603050405020304" pitchFamily="18" charset="0"/>
              </a:rPr>
              <a:t>garanties: probité et </a:t>
            </a:r>
            <a:r>
              <a:rPr lang="fr-FR" sz="1800" dirty="0" smtClean="0">
                <a:latin typeface="Century Gothic" panose="020B0502020202020204" pitchFamily="34" charset="0"/>
                <a:cs typeface="Times New Roman" panose="02020603050405020304" pitchFamily="18" charset="0"/>
              </a:rPr>
              <a:t>honorabilité</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Une </a:t>
            </a:r>
            <a:r>
              <a:rPr lang="fr-FR" sz="1800" dirty="0">
                <a:latin typeface="Century Gothic" panose="020B0502020202020204" pitchFamily="34" charset="0"/>
                <a:cs typeface="Times New Roman" panose="02020603050405020304" pitchFamily="18" charset="0"/>
              </a:rPr>
              <a:t>formation </a:t>
            </a:r>
            <a:r>
              <a:rPr lang="fr-FR" sz="1800" dirty="0" smtClean="0">
                <a:latin typeface="Century Gothic" panose="020B0502020202020204" pitchFamily="34" charset="0"/>
                <a:cs typeface="Times New Roman" panose="02020603050405020304" pitchFamily="18" charset="0"/>
              </a:rPr>
              <a:t>spécifique, </a:t>
            </a:r>
            <a:r>
              <a:rPr lang="fr-FR" sz="1800" dirty="0">
                <a:latin typeface="Century Gothic" panose="020B0502020202020204" pitchFamily="34" charset="0"/>
                <a:cs typeface="Times New Roman" panose="02020603050405020304" pitchFamily="18" charset="0"/>
              </a:rPr>
              <a:t>un agrément de médiateur et un </a:t>
            </a:r>
            <a:r>
              <a:rPr lang="fr-FR" sz="1800" dirty="0" smtClean="0">
                <a:latin typeface="Century Gothic" panose="020B0502020202020204" pitchFamily="34" charset="0"/>
                <a:cs typeface="Times New Roman" panose="02020603050405020304" pitchFamily="18" charset="0"/>
              </a:rPr>
              <a:t>réseau</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Une </a:t>
            </a:r>
            <a:r>
              <a:rPr lang="fr-FR" sz="1800" dirty="0">
                <a:latin typeface="Century Gothic" panose="020B0502020202020204" pitchFamily="34" charset="0"/>
                <a:cs typeface="Times New Roman" panose="02020603050405020304" pitchFamily="18" charset="0"/>
              </a:rPr>
              <a:t>actualisation régulière de ses connaissances théoriques et </a:t>
            </a:r>
            <a:r>
              <a:rPr lang="fr-FR" sz="1800" dirty="0" smtClean="0">
                <a:latin typeface="Century Gothic" panose="020B0502020202020204" pitchFamily="34" charset="0"/>
                <a:cs typeface="Times New Roman" panose="02020603050405020304" pitchFamily="18" charset="0"/>
              </a:rPr>
              <a:t>pratiques</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Une </a:t>
            </a:r>
            <a:r>
              <a:rPr lang="fr-FR" sz="1800" dirty="0">
                <a:latin typeface="Century Gothic" panose="020B0502020202020204" pitchFamily="34" charset="0"/>
                <a:cs typeface="Times New Roman" panose="02020603050405020304" pitchFamily="18" charset="0"/>
              </a:rPr>
              <a:t>obligation de moyen et non de résultat: il est le garant du déroulement apaisé du processus </a:t>
            </a:r>
            <a:endParaRPr lang="fr-FR" sz="18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Il </a:t>
            </a:r>
            <a:r>
              <a:rPr lang="fr-FR" sz="1800" dirty="0">
                <a:latin typeface="Century Gothic" panose="020B0502020202020204" pitchFamily="34" charset="0"/>
                <a:cs typeface="Times New Roman" panose="02020603050405020304" pitchFamily="18" charset="0"/>
              </a:rPr>
              <a:t>est un facilitateur et fait émerger une solution apportée par les </a:t>
            </a:r>
            <a:r>
              <a:rPr lang="fr-FR" sz="1800" dirty="0" smtClean="0">
                <a:latin typeface="Century Gothic" panose="020B0502020202020204" pitchFamily="34" charset="0"/>
                <a:cs typeface="Times New Roman" panose="02020603050405020304" pitchFamily="18" charset="0"/>
              </a:rPr>
              <a:t>parties</a:t>
            </a:r>
            <a:endParaRPr lang="fr-FR" sz="18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09402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775749"/>
            <a:ext cx="10515600" cy="4351338"/>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Historique</a:t>
            </a:r>
          </a:p>
          <a:p>
            <a:pPr marL="0" indent="0" algn="just">
              <a:lnSpc>
                <a:spcPct val="100000"/>
              </a:lnSpc>
              <a:spcBef>
                <a:spcPts val="600"/>
              </a:spcBef>
              <a:spcAft>
                <a:spcPts val="600"/>
              </a:spcAft>
              <a:buNone/>
            </a:pPr>
            <a:endParaRPr lang="fr-FR" sz="5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a:latin typeface="Century Gothic" panose="020B0502020202020204" pitchFamily="34" charset="0"/>
                <a:cs typeface="Times New Roman" panose="02020603050405020304" pitchFamily="18" charset="0"/>
              </a:rPr>
              <a:t>En 2018, </a:t>
            </a:r>
            <a:r>
              <a:rPr lang="fr-FR" sz="1800" b="1" dirty="0" smtClean="0">
                <a:latin typeface="Century Gothic" panose="020B0502020202020204" pitchFamily="34" charset="0"/>
                <a:cs typeface="Times New Roman" panose="02020603050405020304" pitchFamily="18" charset="0"/>
              </a:rPr>
              <a:t>expérimentation durant 4 ans </a:t>
            </a:r>
            <a:r>
              <a:rPr lang="fr-FR" sz="1800" dirty="0" smtClean="0">
                <a:latin typeface="Century Gothic" panose="020B0502020202020204" pitchFamily="34" charset="0"/>
                <a:cs typeface="Times New Roman" panose="02020603050405020304" pitchFamily="18" charset="0"/>
              </a:rPr>
              <a:t>de la médiation préalable obligatoire dans la </a:t>
            </a:r>
            <a:r>
              <a:rPr lang="fr-FR" sz="1800" dirty="0">
                <a:latin typeface="Century Gothic" panose="020B0502020202020204" pitchFamily="34" charset="0"/>
                <a:cs typeface="Times New Roman" panose="02020603050405020304" pitchFamily="18" charset="0"/>
              </a:rPr>
              <a:t>fonction </a:t>
            </a:r>
            <a:r>
              <a:rPr lang="fr-FR" sz="1800" dirty="0" smtClean="0">
                <a:latin typeface="Century Gothic" panose="020B0502020202020204" pitchFamily="34" charset="0"/>
                <a:cs typeface="Times New Roman" panose="02020603050405020304" pitchFamily="18" charset="0"/>
              </a:rPr>
              <a:t>publique </a:t>
            </a:r>
            <a:r>
              <a:rPr lang="fr-FR" sz="1800" b="1" dirty="0" smtClean="0">
                <a:latin typeface="Century Gothic" panose="020B0502020202020204" pitchFamily="34" charset="0"/>
                <a:cs typeface="Times New Roman" panose="02020603050405020304" pitchFamily="18" charset="0"/>
              </a:rPr>
              <a:t>qui a pris fin le </a:t>
            </a:r>
            <a:r>
              <a:rPr lang="fr-FR" sz="1800" b="1" dirty="0">
                <a:latin typeface="Century Gothic" panose="020B0502020202020204" pitchFamily="34" charset="0"/>
                <a:cs typeface="Times New Roman" panose="02020603050405020304" pitchFamily="18" charset="0"/>
              </a:rPr>
              <a:t>31 décembre </a:t>
            </a:r>
            <a:r>
              <a:rPr lang="fr-FR" sz="1800" b="1" dirty="0" smtClean="0">
                <a:latin typeface="Century Gothic" panose="020B0502020202020204" pitchFamily="34" charset="0"/>
                <a:cs typeface="Times New Roman" panose="02020603050405020304" pitchFamily="18" charset="0"/>
              </a:rPr>
              <a:t>2021</a:t>
            </a: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La MPO intervient </a:t>
            </a:r>
            <a:r>
              <a:rPr lang="fr-FR" sz="1800" b="1" dirty="0" smtClean="0">
                <a:latin typeface="Century Gothic" panose="020B0502020202020204" pitchFamily="34" charset="0"/>
                <a:cs typeface="Times New Roman" panose="02020603050405020304" pitchFamily="18" charset="0"/>
              </a:rPr>
              <a:t>dans des situations bien précises </a:t>
            </a:r>
            <a:r>
              <a:rPr lang="fr-FR" sz="1800" dirty="0" smtClean="0">
                <a:latin typeface="Century Gothic" panose="020B0502020202020204" pitchFamily="34" charset="0"/>
                <a:cs typeface="Times New Roman" panose="02020603050405020304" pitchFamily="18" charset="0"/>
              </a:rPr>
              <a:t>(sept </a:t>
            </a:r>
            <a:r>
              <a:rPr lang="fr-FR" sz="1800" dirty="0">
                <a:latin typeface="Century Gothic" panose="020B0502020202020204" pitchFamily="34" charset="0"/>
                <a:cs typeface="Times New Roman" panose="02020603050405020304" pitchFamily="18" charset="0"/>
              </a:rPr>
              <a:t>types de décisions </a:t>
            </a:r>
            <a:r>
              <a:rPr lang="fr-FR" sz="1800" dirty="0" smtClean="0">
                <a:latin typeface="Century Gothic" panose="020B0502020202020204" pitchFamily="34" charset="0"/>
                <a:cs typeface="Times New Roman" panose="02020603050405020304" pitchFamily="18" charset="0"/>
              </a:rPr>
              <a:t>défavorables) et </a:t>
            </a:r>
            <a:r>
              <a:rPr lang="fr-FR" sz="1800" b="1" dirty="0" smtClean="0">
                <a:latin typeface="Century Gothic" panose="020B0502020202020204" pitchFamily="34" charset="0"/>
                <a:cs typeface="Times New Roman" panose="02020603050405020304" pitchFamily="18" charset="0"/>
              </a:rPr>
              <a:t>avant </a:t>
            </a:r>
            <a:r>
              <a:rPr lang="fr-FR" sz="1800" b="1" dirty="0">
                <a:latin typeface="Century Gothic" panose="020B0502020202020204" pitchFamily="34" charset="0"/>
                <a:cs typeface="Times New Roman" panose="02020603050405020304" pitchFamily="18" charset="0"/>
              </a:rPr>
              <a:t>le recours contentieux</a:t>
            </a:r>
            <a:endParaRPr lang="fr-FR" sz="1800" b="1"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Un arrêté </a:t>
            </a:r>
            <a:r>
              <a:rPr lang="fr-FR" sz="1800" b="1" dirty="0" smtClean="0">
                <a:latin typeface="Century Gothic" panose="020B0502020202020204" pitchFamily="34" charset="0"/>
                <a:cs typeface="Times New Roman" panose="02020603050405020304" pitchFamily="18" charset="0"/>
              </a:rPr>
              <a:t>vient fixer </a:t>
            </a:r>
            <a:r>
              <a:rPr lang="fr-FR" sz="1800" b="1" dirty="0">
                <a:latin typeface="Century Gothic" panose="020B0502020202020204" pitchFamily="34" charset="0"/>
                <a:cs typeface="Times New Roman" panose="02020603050405020304" pitchFamily="18" charset="0"/>
              </a:rPr>
              <a:t>la liste des </a:t>
            </a:r>
            <a:r>
              <a:rPr lang="fr-FR" sz="1800" b="1" dirty="0" smtClean="0">
                <a:latin typeface="Century Gothic" panose="020B0502020202020204" pitchFamily="34" charset="0"/>
                <a:cs typeface="Times New Roman" panose="02020603050405020304" pitchFamily="18" charset="0"/>
              </a:rPr>
              <a:t>42 </a:t>
            </a:r>
            <a:r>
              <a:rPr lang="fr-FR" sz="1800" b="1" dirty="0">
                <a:latin typeface="Century Gothic" panose="020B0502020202020204" pitchFamily="34" charset="0"/>
                <a:cs typeface="Times New Roman" panose="02020603050405020304" pitchFamily="18" charset="0"/>
              </a:rPr>
              <a:t>centres de gestion </a:t>
            </a:r>
            <a:r>
              <a:rPr lang="fr-FR" sz="1800" dirty="0">
                <a:latin typeface="Century Gothic" panose="020B0502020202020204" pitchFamily="34" charset="0"/>
                <a:cs typeface="Times New Roman" panose="02020603050405020304" pitchFamily="18" charset="0"/>
              </a:rPr>
              <a:t>candidats qui ont tous été retenus, dont le CDG30 qui </a:t>
            </a:r>
            <a:r>
              <a:rPr lang="fr-FR" sz="1800" dirty="0" smtClean="0">
                <a:latin typeface="Century Gothic" panose="020B0502020202020204" pitchFamily="34" charset="0"/>
                <a:cs typeface="Times New Roman" panose="02020603050405020304" pitchFamily="18" charset="0"/>
              </a:rPr>
              <a:t>s’est </a:t>
            </a:r>
            <a:r>
              <a:rPr lang="fr-FR" sz="1800" dirty="0">
                <a:latin typeface="Century Gothic" panose="020B0502020202020204" pitchFamily="34" charset="0"/>
                <a:cs typeface="Times New Roman" panose="02020603050405020304" pitchFamily="18" charset="0"/>
              </a:rPr>
              <a:t>porté </a:t>
            </a:r>
            <a:r>
              <a:rPr lang="fr-FR" sz="1800" dirty="0" smtClean="0">
                <a:latin typeface="Century Gothic" panose="020B0502020202020204" pitchFamily="34" charset="0"/>
                <a:cs typeface="Times New Roman" panose="02020603050405020304" pitchFamily="18" charset="0"/>
              </a:rPr>
              <a:t>volontaire</a:t>
            </a:r>
          </a:p>
          <a:p>
            <a:pPr algn="just">
              <a:lnSpc>
                <a:spcPct val="120000"/>
              </a:lnSpc>
              <a:spcBef>
                <a:spcPts val="600"/>
              </a:spcBef>
              <a:spcAft>
                <a:spcPts val="600"/>
              </a:spcAft>
              <a:buFont typeface="Wingdings" panose="05000000000000000000" pitchFamily="2" charset="2"/>
              <a:buChar char="§"/>
            </a:pPr>
            <a:r>
              <a:rPr lang="fr-FR" sz="1800" dirty="0">
                <a:latin typeface="Century Gothic" panose="020B0502020202020204" pitchFamily="34" charset="0"/>
                <a:cs typeface="Times New Roman" panose="02020603050405020304" pitchFamily="18" charset="0"/>
              </a:rPr>
              <a:t>Les collectivités </a:t>
            </a:r>
            <a:r>
              <a:rPr lang="fr-FR" sz="1800" dirty="0" smtClean="0">
                <a:latin typeface="Century Gothic" panose="020B0502020202020204" pitchFamily="34" charset="0"/>
                <a:cs typeface="Times New Roman" panose="02020603050405020304" pitchFamily="18" charset="0"/>
              </a:rPr>
              <a:t>intéressées </a:t>
            </a:r>
            <a:r>
              <a:rPr lang="fr-FR" sz="1800" b="1" dirty="0" smtClean="0">
                <a:latin typeface="Century Gothic" panose="020B0502020202020204" pitchFamily="34" charset="0"/>
                <a:cs typeface="Times New Roman" panose="02020603050405020304" pitchFamily="18" charset="0"/>
              </a:rPr>
              <a:t>devaient se </a:t>
            </a:r>
            <a:r>
              <a:rPr lang="fr-FR" sz="1800" b="1" dirty="0">
                <a:latin typeface="Century Gothic" panose="020B0502020202020204" pitchFamily="34" charset="0"/>
                <a:cs typeface="Times New Roman" panose="02020603050405020304" pitchFamily="18" charset="0"/>
              </a:rPr>
              <a:t>rapprocher du CDG30 afin de conclure une convention lui confiant la mission de MPO en cas de litiges avec leurs agents avant le 1er septembre </a:t>
            </a:r>
            <a:r>
              <a:rPr lang="fr-FR" sz="1800" b="1" dirty="0" smtClean="0">
                <a:latin typeface="Century Gothic" panose="020B0502020202020204" pitchFamily="34" charset="0"/>
                <a:cs typeface="Times New Roman" panose="02020603050405020304" pitchFamily="18" charset="0"/>
              </a:rPr>
              <a:t>2018 (82 au total)</a:t>
            </a: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26643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5"/>
            <a:ext cx="10515600" cy="4529306"/>
          </a:xfrm>
        </p:spPr>
        <p:txBody>
          <a:bodyPr>
            <a:normAutofit lnSpcReduction="10000"/>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Aujourd’hui</a:t>
            </a:r>
          </a:p>
          <a:p>
            <a:pPr marL="0" indent="0" algn="just">
              <a:lnSpc>
                <a:spcPct val="100000"/>
              </a:lnSpc>
              <a:spcBef>
                <a:spcPts val="600"/>
              </a:spcBef>
              <a:spcAft>
                <a:spcPts val="600"/>
              </a:spcAft>
              <a:buNone/>
            </a:pPr>
            <a:endParaRPr lang="fr-FR" sz="8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Après 4 ans d’expérimentation, la MPO </a:t>
            </a:r>
            <a:r>
              <a:rPr lang="fr-FR" sz="1800" b="1" dirty="0" smtClean="0">
                <a:latin typeface="Century Gothic" panose="020B0502020202020204" pitchFamily="34" charset="0"/>
                <a:cs typeface="Times New Roman" panose="02020603050405020304" pitchFamily="18" charset="0"/>
              </a:rPr>
              <a:t>a eu une évaluation </a:t>
            </a:r>
            <a:r>
              <a:rPr lang="fr-FR" sz="1800" b="1" dirty="0">
                <a:latin typeface="Century Gothic" panose="020B0502020202020204" pitchFamily="34" charset="0"/>
                <a:cs typeface="Times New Roman" panose="02020603050405020304" pitchFamily="18" charset="0"/>
              </a:rPr>
              <a:t>favorable </a:t>
            </a:r>
            <a:r>
              <a:rPr lang="fr-FR" sz="1800" b="1" dirty="0" smtClean="0">
                <a:latin typeface="Century Gothic" panose="020B0502020202020204" pitchFamily="34" charset="0"/>
                <a:cs typeface="Times New Roman" panose="02020603050405020304" pitchFamily="18" charset="0"/>
              </a:rPr>
              <a:t>du </a:t>
            </a:r>
            <a:r>
              <a:rPr lang="fr-FR" sz="1800" b="1" dirty="0">
                <a:latin typeface="Century Gothic" panose="020B0502020202020204" pitchFamily="34" charset="0"/>
                <a:cs typeface="Times New Roman" panose="02020603050405020304" pitchFamily="18" charset="0"/>
              </a:rPr>
              <a:t>Conseil d’État qui a proposé au gouvernement sa </a:t>
            </a:r>
            <a:r>
              <a:rPr lang="fr-FR" sz="1800" b="1" dirty="0" smtClean="0">
                <a:latin typeface="Century Gothic" panose="020B0502020202020204" pitchFamily="34" charset="0"/>
                <a:cs typeface="Times New Roman" panose="02020603050405020304" pitchFamily="18" charset="0"/>
              </a:rPr>
              <a:t>pérennisation</a:t>
            </a: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Ainsi, aux </a:t>
            </a:r>
            <a:r>
              <a:rPr lang="fr-FR" sz="1800" dirty="0">
                <a:latin typeface="Century Gothic" panose="020B0502020202020204" pitchFamily="34" charset="0"/>
                <a:cs typeface="Times New Roman" panose="02020603050405020304" pitchFamily="18" charset="0"/>
              </a:rPr>
              <a:t>termes d’un nouvel article 25-2 de la loi du 26 janvier 1984 </a:t>
            </a:r>
            <a:r>
              <a:rPr lang="fr-FR" sz="1800" dirty="0" smtClean="0">
                <a:latin typeface="Century Gothic" panose="020B0502020202020204" pitchFamily="34" charset="0"/>
                <a:cs typeface="Times New Roman" panose="02020603050405020304" pitchFamily="18" charset="0"/>
              </a:rPr>
              <a:t>et </a:t>
            </a:r>
            <a:r>
              <a:rPr lang="fr-FR" sz="1800" dirty="0">
                <a:latin typeface="Century Gothic" panose="020B0502020202020204" pitchFamily="34" charset="0"/>
                <a:cs typeface="Times New Roman" panose="02020603050405020304" pitchFamily="18" charset="0"/>
              </a:rPr>
              <a:t>du décret n° 2022-433 du 25 mars </a:t>
            </a:r>
            <a:r>
              <a:rPr lang="fr-FR" sz="1800" dirty="0" smtClean="0">
                <a:latin typeface="Century Gothic" panose="020B0502020202020204" pitchFamily="34" charset="0"/>
                <a:cs typeface="Times New Roman" panose="02020603050405020304" pitchFamily="18" charset="0"/>
              </a:rPr>
              <a:t>2022, </a:t>
            </a:r>
            <a:r>
              <a:rPr lang="fr-FR" sz="1800" dirty="0">
                <a:latin typeface="Century Gothic" panose="020B0502020202020204" pitchFamily="34" charset="0"/>
                <a:cs typeface="Times New Roman" panose="02020603050405020304" pitchFamily="18" charset="0"/>
              </a:rPr>
              <a:t>les </a:t>
            </a:r>
            <a:r>
              <a:rPr lang="fr-FR" sz="1800" dirty="0" smtClean="0">
                <a:latin typeface="Century Gothic" panose="020B0502020202020204" pitchFamily="34" charset="0"/>
                <a:cs typeface="Times New Roman" panose="02020603050405020304" pitchFamily="18" charset="0"/>
              </a:rPr>
              <a:t>CDG </a:t>
            </a:r>
            <a:r>
              <a:rPr lang="fr-FR" sz="1800" b="1" dirty="0">
                <a:latin typeface="Century Gothic" panose="020B0502020202020204" pitchFamily="34" charset="0"/>
                <a:cs typeface="Times New Roman" panose="02020603050405020304" pitchFamily="18" charset="0"/>
              </a:rPr>
              <a:t>assurent par convention</a:t>
            </a:r>
            <a:r>
              <a:rPr lang="fr-FR" sz="1800" dirty="0">
                <a:latin typeface="Century Gothic" panose="020B0502020202020204" pitchFamily="34" charset="0"/>
                <a:cs typeface="Times New Roman" panose="02020603050405020304" pitchFamily="18" charset="0"/>
              </a:rPr>
              <a:t>, à la demande des collectivités territoriales et de leurs établissements publics, une mission de médiation préalable obligatoire prévue à l’article L. 213-11 du code de justice </a:t>
            </a:r>
            <a:r>
              <a:rPr lang="fr-FR" sz="1800" dirty="0" smtClean="0">
                <a:latin typeface="Century Gothic" panose="020B0502020202020204" pitchFamily="34" charset="0"/>
                <a:cs typeface="Times New Roman" panose="02020603050405020304" pitchFamily="18" charset="0"/>
              </a:rPr>
              <a:t>administrative</a:t>
            </a: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La médiation préalable obligatoire devient donc une </a:t>
            </a:r>
            <a:r>
              <a:rPr lang="fr-FR" sz="1800" b="1" dirty="0" smtClean="0">
                <a:latin typeface="Century Gothic" panose="020B0502020202020204" pitchFamily="34" charset="0"/>
                <a:cs typeface="Times New Roman" panose="02020603050405020304" pitchFamily="18" charset="0"/>
              </a:rPr>
              <a:t>nouvelle mission obligatoire des CDG</a:t>
            </a:r>
          </a:p>
          <a:p>
            <a:pPr algn="just">
              <a:lnSpc>
                <a:spcPct val="120000"/>
              </a:lnSpc>
              <a:spcBef>
                <a:spcPts val="600"/>
              </a:spcBef>
              <a:spcAft>
                <a:spcPts val="600"/>
              </a:spcAft>
              <a:buFont typeface="Wingdings" panose="05000000000000000000" pitchFamily="2" charset="2"/>
              <a:buChar char="§"/>
            </a:pPr>
            <a:r>
              <a:rPr lang="fr-FR" sz="1800" dirty="0" smtClean="0">
                <a:latin typeface="Century Gothic" panose="020B0502020202020204" pitchFamily="34" charset="0"/>
                <a:cs typeface="Times New Roman" panose="02020603050405020304" pitchFamily="18" charset="0"/>
              </a:rPr>
              <a:t>Elle intervient </a:t>
            </a:r>
            <a:r>
              <a:rPr lang="fr-FR" sz="1800" b="1" dirty="0" smtClean="0">
                <a:latin typeface="Century Gothic" panose="020B0502020202020204" pitchFamily="34" charset="0"/>
                <a:cs typeface="Times New Roman" panose="02020603050405020304" pitchFamily="18" charset="0"/>
              </a:rPr>
              <a:t>toujours avant un contentieux </a:t>
            </a:r>
            <a:r>
              <a:rPr lang="fr-FR" sz="1800" dirty="0" smtClean="0">
                <a:latin typeface="Century Gothic" panose="020B0502020202020204" pitchFamily="34" charset="0"/>
                <a:cs typeface="Times New Roman" panose="02020603050405020304" pitchFamily="18" charset="0"/>
              </a:rPr>
              <a:t>(soit par une demande de l’agent, soit par un renvoi du TA) et </a:t>
            </a:r>
            <a:r>
              <a:rPr lang="fr-FR" sz="1800" b="1" dirty="0" smtClean="0">
                <a:latin typeface="Century Gothic" panose="020B0502020202020204" pitchFamily="34" charset="0"/>
                <a:cs typeface="Times New Roman" panose="02020603050405020304" pitchFamily="18" charset="0"/>
              </a:rPr>
              <a:t>toujours sur le même champ de décisions</a:t>
            </a:r>
          </a:p>
          <a:p>
            <a:pPr algn="just">
              <a:lnSpc>
                <a:spcPct val="120000"/>
              </a:lnSpc>
              <a:spcBef>
                <a:spcPts val="600"/>
              </a:spcBef>
              <a:spcAft>
                <a:spcPts val="600"/>
              </a:spcAft>
              <a:buFont typeface="Wingdings" panose="05000000000000000000" pitchFamily="2" charset="2"/>
              <a:buChar char="§"/>
            </a:pPr>
            <a:endParaRPr lang="fr-FR" sz="1600" b="1"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26</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80072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fontScale="70000" lnSpcReduction="20000"/>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Champ de décisions défavorables (inchangé)</a:t>
            </a:r>
          </a:p>
          <a:p>
            <a:pPr marL="0" indent="0" algn="just">
              <a:lnSpc>
                <a:spcPct val="100000"/>
              </a:lnSpc>
              <a:spcBef>
                <a:spcPts val="600"/>
              </a:spcBef>
              <a:spcAft>
                <a:spcPts val="600"/>
              </a:spcAft>
              <a:buNone/>
            </a:pPr>
            <a:endParaRPr lang="fr-FR" sz="3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relatives à la rémunération </a:t>
            </a:r>
            <a:r>
              <a:rPr lang="fr-FR" sz="2000" dirty="0">
                <a:latin typeface="Century Gothic" panose="020B0502020202020204" pitchFamily="34" charset="0"/>
                <a:cs typeface="Times New Roman" panose="02020603050405020304" pitchFamily="18" charset="0"/>
              </a:rPr>
              <a:t>;</a:t>
            </a:r>
          </a:p>
          <a:p>
            <a:pPr algn="just">
              <a:lnSpc>
                <a:spcPct val="120000"/>
              </a:lnSpc>
              <a:spcBef>
                <a:spcPts val="600"/>
              </a:spcBef>
              <a:spcAft>
                <a:spcPts val="600"/>
              </a:spcAft>
              <a:buFont typeface="Wingdings" panose="05000000000000000000" pitchFamily="2" charset="2"/>
              <a:buChar char="§"/>
            </a:pPr>
            <a:r>
              <a:rPr lang="fr-FR" sz="2000" b="1" dirty="0">
                <a:latin typeface="Century Gothic" panose="020B0502020202020204" pitchFamily="34" charset="0"/>
                <a:cs typeface="Times New Roman" panose="02020603050405020304" pitchFamily="18" charset="0"/>
              </a:rPr>
              <a:t>Les refus de détachement, de placement en disponibilité ou de congés non rémunérés </a:t>
            </a:r>
            <a:r>
              <a:rPr lang="fr-FR" sz="2000" dirty="0">
                <a:latin typeface="Century Gothic" panose="020B0502020202020204" pitchFamily="34" charset="0"/>
                <a:cs typeface="Times New Roman" panose="02020603050405020304" pitchFamily="18" charset="0"/>
              </a:rPr>
              <a:t>prévus pour les agents contractuels ;</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relatives </a:t>
            </a:r>
            <a:r>
              <a:rPr lang="fr-FR" sz="2000" b="1" dirty="0">
                <a:latin typeface="Century Gothic" panose="020B0502020202020204" pitchFamily="34" charset="0"/>
                <a:cs typeface="Times New Roman" panose="02020603050405020304" pitchFamily="18" charset="0"/>
              </a:rPr>
              <a:t>à la réintégration à l’issue d’un détachement, d’un placement en disponibilité ou d’un congé parental ou relatives au réemploi d’un agent contractuel à l’issue d’un congé ;</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relatives au classement de l’agent à l’issue d’un avancement de grade obtenu par promotion interne ;</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relatives à la formation professionnelle tout au long de la vie </a:t>
            </a:r>
            <a:r>
              <a:rPr lang="fr-FR" sz="2000" dirty="0">
                <a:latin typeface="Century Gothic" panose="020B0502020202020204" pitchFamily="34" charset="0"/>
                <a:cs typeface="Times New Roman" panose="02020603050405020304" pitchFamily="18" charset="0"/>
              </a:rPr>
              <a:t>;</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relatives aux mesures appropriées prises par les employeurs publics à l’égard des travailleurs handicapés ;</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Les décisions administratives individuelles défavorables </a:t>
            </a:r>
            <a:r>
              <a:rPr lang="fr-FR" sz="2000" b="1" dirty="0">
                <a:latin typeface="Century Gothic" panose="020B0502020202020204" pitchFamily="34" charset="0"/>
                <a:cs typeface="Times New Roman" panose="02020603050405020304" pitchFamily="18" charset="0"/>
              </a:rPr>
              <a:t>concernant l’aménagement des conditions de travail des fonctionnaires qui ne sont plus en mesure d’exercer leurs fonctions pour cause d’inaptitude</a:t>
            </a:r>
            <a:r>
              <a:rPr lang="fr-FR" sz="2000" dirty="0">
                <a:latin typeface="Century Gothic" panose="020B0502020202020204" pitchFamily="34" charset="0"/>
                <a:cs typeface="Times New Roman" panose="02020603050405020304" pitchFamily="18" charset="0"/>
              </a:rPr>
              <a:t>.</a:t>
            </a:r>
          </a:p>
          <a:p>
            <a:pPr algn="just">
              <a:lnSpc>
                <a:spcPct val="120000"/>
              </a:lnSpc>
              <a:spcBef>
                <a:spcPts val="600"/>
              </a:spcBef>
              <a:spcAft>
                <a:spcPts val="600"/>
              </a:spcAft>
              <a:buFont typeface="Wingdings" panose="05000000000000000000" pitchFamily="2" charset="2"/>
              <a:buChar char="§"/>
            </a:pPr>
            <a:endParaRPr lang="fr-FR" sz="1600" b="1"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27</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39703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Autres dispositifs de médiations</a:t>
            </a:r>
          </a:p>
          <a:p>
            <a:pPr marL="0" indent="0" algn="just">
              <a:lnSpc>
                <a:spcPct val="100000"/>
              </a:lnSpc>
              <a:spcBef>
                <a:spcPts val="600"/>
              </a:spcBef>
              <a:spcAft>
                <a:spcPts val="600"/>
              </a:spcAft>
              <a:buNone/>
            </a:pPr>
            <a:endParaRPr lang="fr-FR" sz="7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b="1" dirty="0" smtClean="0">
                <a:latin typeface="Century Gothic" panose="020B0502020202020204" pitchFamily="34" charset="0"/>
                <a:cs typeface="Times New Roman" panose="02020603050405020304" pitchFamily="18" charset="0"/>
              </a:rPr>
              <a:t>La médiation à l’initiative du juge</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Le CDG30 a conventionné avec le TA </a:t>
            </a:r>
            <a:r>
              <a:rPr lang="fr-FR" sz="2000" dirty="0">
                <a:latin typeface="Century Gothic" panose="020B0502020202020204" pitchFamily="34" charset="0"/>
                <a:cs typeface="Times New Roman" panose="02020603050405020304" pitchFamily="18" charset="0"/>
              </a:rPr>
              <a:t>de </a:t>
            </a:r>
            <a:r>
              <a:rPr lang="fr-FR" sz="2000" dirty="0" smtClean="0">
                <a:latin typeface="Century Gothic" panose="020B0502020202020204" pitchFamily="34" charset="0"/>
                <a:cs typeface="Times New Roman" panose="02020603050405020304" pitchFamily="18" charset="0"/>
              </a:rPr>
              <a:t>Nîmes </a:t>
            </a:r>
            <a:r>
              <a:rPr lang="fr-FR" sz="2000" b="1" dirty="0" smtClean="0">
                <a:latin typeface="Century Gothic" panose="020B0502020202020204" pitchFamily="34" charset="0"/>
                <a:cs typeface="Times New Roman" panose="02020603050405020304" pitchFamily="18" charset="0"/>
              </a:rPr>
              <a:t>dont le ressort </a:t>
            </a:r>
            <a:r>
              <a:rPr lang="fr-FR" sz="2000" b="1" dirty="0">
                <a:latin typeface="Century Gothic" panose="020B0502020202020204" pitchFamily="34" charset="0"/>
                <a:cs typeface="Times New Roman" panose="02020603050405020304" pitchFamily="18" charset="0"/>
              </a:rPr>
              <a:t>couvre les départements du Gard, de la Lozère et </a:t>
            </a:r>
            <a:r>
              <a:rPr lang="fr-FR" sz="2000" b="1" dirty="0" smtClean="0">
                <a:latin typeface="Century Gothic" panose="020B0502020202020204" pitchFamily="34" charset="0"/>
                <a:cs typeface="Times New Roman" panose="02020603050405020304" pitchFamily="18" charset="0"/>
              </a:rPr>
              <a:t>du Vaucluse afin que soit confiée l’organisation de médiations aux médiatrices du CDG30.</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L’accord des parties est requis matérialisé </a:t>
            </a:r>
            <a:r>
              <a:rPr lang="fr-FR" sz="2000" b="1" dirty="0" smtClean="0">
                <a:latin typeface="Century Gothic" panose="020B0502020202020204" pitchFamily="34" charset="0"/>
                <a:cs typeface="Times New Roman" panose="02020603050405020304" pitchFamily="18" charset="0"/>
              </a:rPr>
              <a:t>par la signature d’une convention d’entrée en médiation.</a:t>
            </a:r>
          </a:p>
          <a:p>
            <a:pPr marL="0" indent="0" algn="just">
              <a:lnSpc>
                <a:spcPct val="120000"/>
              </a:lnSpc>
              <a:spcBef>
                <a:spcPts val="600"/>
              </a:spcBef>
              <a:spcAft>
                <a:spcPts val="600"/>
              </a:spcAft>
              <a:buNone/>
            </a:pPr>
            <a:endParaRPr lang="fr-FR" sz="1600" b="1"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28</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80241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Autres dispositifs de médiations</a:t>
            </a:r>
          </a:p>
          <a:p>
            <a:pPr marL="0" indent="0" algn="just">
              <a:lnSpc>
                <a:spcPct val="100000"/>
              </a:lnSpc>
              <a:spcBef>
                <a:spcPts val="600"/>
              </a:spcBef>
              <a:spcAft>
                <a:spcPts val="600"/>
              </a:spcAft>
              <a:buNone/>
            </a:pPr>
            <a:endParaRPr lang="fr-FR" sz="7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b="1" dirty="0" smtClean="0">
                <a:latin typeface="Century Gothic" panose="020B0502020202020204" pitchFamily="34" charset="0"/>
                <a:cs typeface="Times New Roman" panose="02020603050405020304" pitchFamily="18" charset="0"/>
              </a:rPr>
              <a:t>La médiation à l’initiative des parties</a:t>
            </a: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La </a:t>
            </a:r>
            <a:r>
              <a:rPr lang="fr-FR" sz="1600" dirty="0">
                <a:latin typeface="Century Gothic" panose="020B0502020202020204" pitchFamily="34" charset="0"/>
                <a:cs typeface="Times New Roman" panose="02020603050405020304" pitchFamily="18" charset="0"/>
              </a:rPr>
              <a:t>loi prévoit que les </a:t>
            </a:r>
            <a:r>
              <a:rPr lang="fr-FR" sz="1600" dirty="0" smtClean="0">
                <a:latin typeface="Century Gothic" panose="020B0502020202020204" pitchFamily="34" charset="0"/>
                <a:cs typeface="Times New Roman" panose="02020603050405020304" pitchFamily="18" charset="0"/>
              </a:rPr>
              <a:t>CDG </a:t>
            </a:r>
            <a:r>
              <a:rPr lang="fr-FR" sz="1600" b="1" dirty="0">
                <a:latin typeface="Century Gothic" panose="020B0502020202020204" pitchFamily="34" charset="0"/>
                <a:cs typeface="Times New Roman" panose="02020603050405020304" pitchFamily="18" charset="0"/>
              </a:rPr>
              <a:t>peuvent également assurer</a:t>
            </a:r>
            <a:r>
              <a:rPr lang="fr-FR" sz="1600" dirty="0">
                <a:latin typeface="Century Gothic" panose="020B0502020202020204" pitchFamily="34" charset="0"/>
                <a:cs typeface="Times New Roman" panose="02020603050405020304" pitchFamily="18" charset="0"/>
              </a:rPr>
              <a:t>, dans les domaines relevant de leur compétence, à la demande des collectivités territoriales et de leurs établissements publics, </a:t>
            </a:r>
            <a:r>
              <a:rPr lang="fr-FR" sz="1600" b="1" dirty="0">
                <a:latin typeface="Century Gothic" panose="020B0502020202020204" pitchFamily="34" charset="0"/>
                <a:cs typeface="Times New Roman" panose="02020603050405020304" pitchFamily="18" charset="0"/>
              </a:rPr>
              <a:t>une mission de médiation à l'initiative </a:t>
            </a:r>
            <a:r>
              <a:rPr lang="fr-FR" sz="1600" b="1" dirty="0" smtClean="0">
                <a:latin typeface="Century Gothic" panose="020B0502020202020204" pitchFamily="34" charset="0"/>
                <a:cs typeface="Times New Roman" panose="02020603050405020304" pitchFamily="18" charset="0"/>
              </a:rPr>
              <a:t>des parties, dite conventionnelle</a:t>
            </a:r>
            <a:r>
              <a:rPr lang="fr-FR" sz="1600" dirty="0" smtClean="0">
                <a:latin typeface="Century Gothic" panose="020B0502020202020204" pitchFamily="34" charset="0"/>
                <a:cs typeface="Times New Roman" panose="02020603050405020304" pitchFamily="18" charset="0"/>
              </a:rPr>
              <a:t>, à l’exclusion des avis des instances paritaires, médicales et de jurys.</a:t>
            </a: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Le CDG30 </a:t>
            </a:r>
            <a:r>
              <a:rPr lang="fr-FR" sz="1600" b="1" dirty="0" smtClean="0">
                <a:latin typeface="Century Gothic" panose="020B0502020202020204" pitchFamily="34" charset="0"/>
                <a:cs typeface="Times New Roman" panose="02020603050405020304" pitchFamily="18" charset="0"/>
              </a:rPr>
              <a:t>a décidé de proposer cette mission facultative aux collectivités intéressées</a:t>
            </a:r>
            <a:r>
              <a:rPr lang="fr-FR" sz="1600" dirty="0" smtClean="0">
                <a:latin typeface="Century Gothic" panose="020B0502020202020204" pitchFamily="34" charset="0"/>
                <a:cs typeface="Times New Roman" panose="02020603050405020304" pitchFamily="18" charset="0"/>
              </a:rPr>
              <a:t>, ce qui leur permettraient de faire appel aux médiatrices dans le cadre de la résolution de litiges qui n’entreraient pas dans le champs des décisions prévues par la MPO et sans démarche préalable de contentieux. </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29</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33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2055814"/>
            <a:ext cx="10515600" cy="4121149"/>
          </a:xfrm>
        </p:spPr>
        <p:txBody>
          <a:bodyPr>
            <a:normAutofit/>
          </a:bodyPr>
          <a:lstStyle/>
          <a:p>
            <a:pPr marL="0" indent="0" algn="just">
              <a:lnSpc>
                <a:spcPct val="120000"/>
              </a:lnSpc>
              <a:spcBef>
                <a:spcPts val="600"/>
              </a:spcBef>
              <a:spcAft>
                <a:spcPts val="600"/>
              </a:spcAft>
              <a:buNone/>
            </a:pPr>
            <a:r>
              <a:rPr lang="fr-FR" sz="3000" b="1" dirty="0">
                <a:solidFill>
                  <a:srgbClr val="C00000"/>
                </a:solidFill>
                <a:latin typeface="Century Gothic" panose="020B0502020202020204" pitchFamily="34" charset="0"/>
                <a:ea typeface="+mj-ea"/>
                <a:cs typeface="Times New Roman" panose="02020603050405020304" pitchFamily="18" charset="0"/>
              </a:rPr>
              <a:t>Références juridiques</a:t>
            </a:r>
          </a:p>
          <a:p>
            <a:pPr algn="just">
              <a:lnSpc>
                <a:spcPct val="120000"/>
              </a:lnSpc>
              <a:spcBef>
                <a:spcPts val="600"/>
              </a:spcBef>
              <a:spcAft>
                <a:spcPts val="600"/>
              </a:spcAft>
              <a:buFont typeface="Wingdings" panose="05000000000000000000" pitchFamily="2" charset="2"/>
              <a:buChar char="§"/>
            </a:pPr>
            <a:endParaRPr lang="fr-FR" sz="4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900" dirty="0">
                <a:latin typeface="Century Gothic" panose="020B0502020202020204" pitchFamily="34" charset="0"/>
                <a:cs typeface="Times New Roman" panose="02020603050405020304" pitchFamily="18" charset="0"/>
              </a:rPr>
              <a:t>Décret n°2021-1462 du 8 novembre 2021 relatif au temps partiel pour raison thérapeutique dans la fonction publique territoriale</a:t>
            </a:r>
          </a:p>
          <a:p>
            <a:pPr algn="just">
              <a:lnSpc>
                <a:spcPct val="120000"/>
              </a:lnSpc>
              <a:spcBef>
                <a:spcPts val="600"/>
              </a:spcBef>
              <a:spcAft>
                <a:spcPts val="600"/>
              </a:spcAft>
              <a:buFont typeface="Wingdings" panose="05000000000000000000" pitchFamily="2" charset="2"/>
              <a:buChar char="§"/>
            </a:pPr>
            <a:r>
              <a:rPr lang="fr-FR" sz="1900" dirty="0">
                <a:latin typeface="Century Gothic" panose="020B0502020202020204" pitchFamily="34" charset="0"/>
                <a:cs typeface="Times New Roman" panose="02020603050405020304" pitchFamily="18" charset="0"/>
              </a:rPr>
              <a:t>L’ordonnance n°2020-1447 du 25/11/2020 « santé famille »</a:t>
            </a:r>
          </a:p>
          <a:p>
            <a:pPr algn="just">
              <a:lnSpc>
                <a:spcPct val="120000"/>
              </a:lnSpc>
              <a:spcBef>
                <a:spcPts val="600"/>
              </a:spcBef>
              <a:spcAft>
                <a:spcPts val="600"/>
              </a:spcAft>
              <a:buFont typeface="Wingdings" panose="05000000000000000000" pitchFamily="2" charset="2"/>
              <a:buChar char="§"/>
            </a:pPr>
            <a:r>
              <a:rPr lang="fr-FR" sz="1900" dirty="0">
                <a:latin typeface="Century Gothic" panose="020B0502020202020204" pitchFamily="34" charset="0"/>
                <a:cs typeface="Times New Roman" panose="02020603050405020304" pitchFamily="18" charset="0"/>
              </a:rPr>
              <a:t>Décret n°87-602 du 30 juillet 1987 pris pour l'application de la loi n° 84-53 du 26 janvier 1984 portant dispositions statutaires relatives à la fonction publique territoriale et relatif à l'organisation des conseils médicaux, aux conditions d'aptitude physique et au régime des congés de maladie des fonctionnaires territoriaux</a:t>
            </a:r>
          </a:p>
          <a:p>
            <a:pPr algn="just">
              <a:lnSpc>
                <a:spcPct val="12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98646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Procédure d’adhésion</a:t>
            </a:r>
          </a:p>
          <a:p>
            <a:pPr marL="0" indent="0" algn="just">
              <a:lnSpc>
                <a:spcPct val="100000"/>
              </a:lnSpc>
              <a:spcBef>
                <a:spcPts val="600"/>
              </a:spcBef>
              <a:spcAft>
                <a:spcPts val="600"/>
              </a:spcAft>
              <a:buNone/>
            </a:pPr>
            <a:endParaRPr lang="fr-FR" sz="5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b="1" dirty="0" smtClean="0">
                <a:latin typeface="Century Gothic" panose="020B0502020202020204" pitchFamily="34" charset="0"/>
                <a:cs typeface="Times New Roman" panose="02020603050405020304" pitchFamily="18" charset="0"/>
              </a:rPr>
              <a:t>La médiation préalable obligatoire</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Les collectivités </a:t>
            </a:r>
            <a:r>
              <a:rPr lang="fr-FR" sz="2000" b="1" dirty="0" smtClean="0">
                <a:latin typeface="Century Gothic" panose="020B0502020202020204" pitchFamily="34" charset="0"/>
                <a:cs typeface="Times New Roman" panose="02020603050405020304" pitchFamily="18" charset="0"/>
              </a:rPr>
              <a:t>sont libres d’adhérer par convention et délibération</a:t>
            </a:r>
            <a:r>
              <a:rPr lang="fr-FR" sz="2000" dirty="0" smtClean="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r>
              <a:rPr lang="fr-FR" sz="2000" b="1" dirty="0" smtClean="0">
                <a:latin typeface="Century Gothic" panose="020B0502020202020204" pitchFamily="34" charset="0"/>
                <a:cs typeface="Times New Roman" panose="02020603050405020304" pitchFamily="18" charset="0"/>
              </a:rPr>
              <a:t>Seules les décisions postérieures à la conclusion de la médiation peuvent faire l’objet d’une médiation </a:t>
            </a:r>
            <a:r>
              <a:rPr lang="fr-FR" sz="2000" dirty="0" smtClean="0">
                <a:latin typeface="Century Gothic" panose="020B0502020202020204" pitchFamily="34" charset="0"/>
                <a:cs typeface="Times New Roman" panose="02020603050405020304" pitchFamily="18" charset="0"/>
              </a:rPr>
              <a:t>(d’où l’intérêt de conventionner dès que possible)</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Si la collectivité adhère et que l’acte défavorable entre dans le champ, </a:t>
            </a:r>
            <a:r>
              <a:rPr lang="fr-FR" sz="2000" b="1" dirty="0" smtClean="0">
                <a:latin typeface="Century Gothic" panose="020B0502020202020204" pitchFamily="34" charset="0"/>
                <a:cs typeface="Times New Roman" panose="02020603050405020304" pitchFamily="18" charset="0"/>
              </a:rPr>
              <a:t>le CDG va tenter d’organiser une médiation si les parties sont d’accord.</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Mission tarifée par médiation: </a:t>
            </a:r>
            <a:r>
              <a:rPr lang="fr-FR" sz="2000" b="1" dirty="0" smtClean="0">
                <a:latin typeface="Century Gothic" panose="020B0502020202020204" pitchFamily="34" charset="0"/>
                <a:cs typeface="Times New Roman" panose="02020603050405020304" pitchFamily="18" charset="0"/>
              </a:rPr>
              <a:t>300€ pour les collectivités </a:t>
            </a:r>
            <a:r>
              <a:rPr lang="fr-FR" sz="2000" b="1" dirty="0">
                <a:latin typeface="Century Gothic" panose="020B0502020202020204" pitchFamily="34" charset="0"/>
                <a:cs typeface="Times New Roman" panose="02020603050405020304" pitchFamily="18" charset="0"/>
              </a:rPr>
              <a:t>et établissements publics </a:t>
            </a:r>
            <a:r>
              <a:rPr lang="fr-FR" sz="2000" b="1" dirty="0" smtClean="0">
                <a:latin typeface="Century Gothic" panose="020B0502020202020204" pitchFamily="34" charset="0"/>
                <a:cs typeface="Times New Roman" panose="02020603050405020304" pitchFamily="18" charset="0"/>
              </a:rPr>
              <a:t>affiliés </a:t>
            </a:r>
            <a:r>
              <a:rPr lang="fr-FR" sz="2000" b="1" dirty="0">
                <a:latin typeface="Century Gothic" panose="020B0502020202020204" pitchFamily="34" charset="0"/>
                <a:cs typeface="Times New Roman" panose="02020603050405020304" pitchFamily="18" charset="0"/>
              </a:rPr>
              <a:t>et </a:t>
            </a:r>
            <a:r>
              <a:rPr lang="fr-FR" sz="2000" b="1" dirty="0" smtClean="0">
                <a:latin typeface="Century Gothic" panose="020B0502020202020204" pitchFamily="34" charset="0"/>
                <a:cs typeface="Times New Roman" panose="02020603050405020304" pitchFamily="18" charset="0"/>
              </a:rPr>
              <a:t>500€ pour les </a:t>
            </a:r>
            <a:r>
              <a:rPr lang="fr-FR" sz="2000" b="1" dirty="0">
                <a:latin typeface="Century Gothic" panose="020B0502020202020204" pitchFamily="34" charset="0"/>
                <a:cs typeface="Times New Roman" panose="02020603050405020304" pitchFamily="18" charset="0"/>
              </a:rPr>
              <a:t>collectivités et établissements publics non </a:t>
            </a:r>
            <a:r>
              <a:rPr lang="fr-FR" sz="2000" b="1" dirty="0" smtClean="0">
                <a:latin typeface="Century Gothic" panose="020B0502020202020204" pitchFamily="34" charset="0"/>
                <a:cs typeface="Times New Roman" panose="02020603050405020304" pitchFamily="18" charset="0"/>
              </a:rPr>
              <a:t>affiliés</a:t>
            </a:r>
            <a:r>
              <a:rPr lang="fr-FR" sz="2000" dirty="0" smtClean="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30</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46311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III.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La médiation</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07931"/>
          </a:xfrm>
        </p:spPr>
        <p:txBody>
          <a:bodyPr>
            <a:normAutofit/>
          </a:bodyPr>
          <a:lstStyle/>
          <a:p>
            <a:pPr marL="0" indent="0" algn="just">
              <a:lnSpc>
                <a:spcPct val="100000"/>
              </a:lnSpc>
              <a:spcBef>
                <a:spcPts val="600"/>
              </a:spcBef>
              <a:spcAft>
                <a:spcPts val="600"/>
              </a:spcAft>
              <a:buNone/>
            </a:pPr>
            <a:r>
              <a:rPr lang="fr-FR" sz="2400" b="1" dirty="0" smtClean="0">
                <a:solidFill>
                  <a:srgbClr val="C00000"/>
                </a:solidFill>
                <a:latin typeface="Century Gothic" panose="020B0502020202020204" pitchFamily="34" charset="0"/>
                <a:cs typeface="Times New Roman" panose="02020603050405020304" pitchFamily="18" charset="0"/>
              </a:rPr>
              <a:t>Procédure d’adhésion</a:t>
            </a:r>
          </a:p>
          <a:p>
            <a:pPr marL="0" indent="0" algn="just">
              <a:lnSpc>
                <a:spcPct val="100000"/>
              </a:lnSpc>
              <a:spcBef>
                <a:spcPts val="600"/>
              </a:spcBef>
              <a:spcAft>
                <a:spcPts val="600"/>
              </a:spcAft>
              <a:buNone/>
            </a:pPr>
            <a:endParaRPr lang="fr-FR" sz="500" b="1" dirty="0">
              <a:solidFill>
                <a:srgbClr val="C00000"/>
              </a:solidFill>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2000" b="1" dirty="0" smtClean="0">
                <a:latin typeface="Century Gothic" panose="020B0502020202020204" pitchFamily="34" charset="0"/>
                <a:cs typeface="Times New Roman" panose="02020603050405020304" pitchFamily="18" charset="0"/>
              </a:rPr>
              <a:t>La médiation à l’initiative des parties</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Les collectivités sont libres d’adhérer par convention et délibération à tout moment.</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Si la collectivité adhère, elle peut faire appel aux médiatrices du CDG, sans en avoir l’obligation.</a:t>
            </a:r>
          </a:p>
          <a:p>
            <a:pPr marL="0" indent="0" algn="just">
              <a:lnSpc>
                <a:spcPct val="120000"/>
              </a:lnSpc>
              <a:spcBef>
                <a:spcPts val="600"/>
              </a:spcBef>
              <a:spcAft>
                <a:spcPts val="600"/>
              </a:spcAft>
              <a:buNone/>
            </a:pPr>
            <a:r>
              <a:rPr lang="fr-FR" sz="2000" smtClean="0">
                <a:latin typeface="Century Gothic" panose="020B0502020202020204" pitchFamily="34" charset="0"/>
                <a:cs typeface="Times New Roman" panose="02020603050405020304" pitchFamily="18" charset="0"/>
              </a:rPr>
              <a:t>Mission </a:t>
            </a:r>
            <a:r>
              <a:rPr lang="fr-FR" sz="2000" dirty="0">
                <a:latin typeface="Century Gothic" panose="020B0502020202020204" pitchFamily="34" charset="0"/>
                <a:cs typeface="Times New Roman" panose="02020603050405020304" pitchFamily="18" charset="0"/>
              </a:rPr>
              <a:t>tarifée par médiation: </a:t>
            </a:r>
            <a:r>
              <a:rPr lang="fr-FR" sz="2000" b="1" dirty="0">
                <a:latin typeface="Century Gothic" panose="020B0502020202020204" pitchFamily="34" charset="0"/>
                <a:cs typeface="Times New Roman" panose="02020603050405020304" pitchFamily="18" charset="0"/>
              </a:rPr>
              <a:t>300€ pour les collectivités et établissements publics affiliés et 500€ pour les collectivités et établissements publics non affiliés</a:t>
            </a:r>
            <a:endParaRPr lang="fr-FR" sz="20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31</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7584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référent laïcité</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lnSpcReduction="10000"/>
          </a:bodyPr>
          <a:lstStyle/>
          <a:p>
            <a:pPr algn="just">
              <a:lnSpc>
                <a:spcPct val="100000"/>
              </a:lnSpc>
              <a:spcBef>
                <a:spcPts val="600"/>
              </a:spcBef>
              <a:spcAft>
                <a:spcPts val="600"/>
              </a:spcAft>
              <a:buFont typeface="Wingdings" panose="05000000000000000000" pitchFamily="2" charset="2"/>
              <a:buChar char="§"/>
            </a:pPr>
            <a:r>
              <a:rPr lang="fr-FR" sz="2200" b="1" dirty="0" smtClean="0">
                <a:solidFill>
                  <a:srgbClr val="002060"/>
                </a:solidFill>
                <a:latin typeface="Arial" panose="020B0604020202020204" pitchFamily="34" charset="0"/>
                <a:cs typeface="Arial" panose="020B0604020202020204" pitchFamily="34" charset="0"/>
              </a:rPr>
              <a:t>Textes de référence</a:t>
            </a:r>
          </a:p>
          <a:p>
            <a:pPr algn="just">
              <a:lnSpc>
                <a:spcPct val="100000"/>
              </a:lnSpc>
              <a:spcBef>
                <a:spcPts val="600"/>
              </a:spcBef>
              <a:spcAft>
                <a:spcPts val="600"/>
              </a:spcAft>
              <a:buFont typeface="Wingdings" panose="05000000000000000000" pitchFamily="2" charset="2"/>
              <a:buChar char="§"/>
            </a:pPr>
            <a:r>
              <a:rPr lang="fr-FR" sz="2200" dirty="0">
                <a:latin typeface="Arial" panose="020B0604020202020204" pitchFamily="34" charset="0"/>
                <a:cs typeface="Arial" panose="020B0604020202020204" pitchFamily="34" charset="0"/>
              </a:rPr>
              <a:t>Loi</a:t>
            </a:r>
            <a:r>
              <a:rPr lang="fr-FR" sz="2200" b="1" dirty="0">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n°2021-1109 du 24 août 2021 confortant le respect des principes de la République </a:t>
            </a:r>
            <a:endParaRPr lang="fr-FR" sz="2200" dirty="0" smtClean="0">
              <a:latin typeface="Arial" panose="020B0604020202020204" pitchFamily="34" charset="0"/>
              <a:cs typeface="Arial" panose="020B0604020202020204" pitchFamily="34" charset="0"/>
            </a:endParaRPr>
          </a:p>
          <a:p>
            <a:pPr algn="just">
              <a:lnSpc>
                <a:spcPct val="100000"/>
              </a:lnSpc>
              <a:spcBef>
                <a:spcPts val="600"/>
              </a:spcBef>
              <a:spcAft>
                <a:spcPts val="600"/>
              </a:spcAft>
              <a:buFont typeface="Wingdings" panose="05000000000000000000" pitchFamily="2" charset="2"/>
              <a:buChar char="§"/>
            </a:pPr>
            <a:r>
              <a:rPr lang="fr-FR" sz="2200" dirty="0" smtClean="0">
                <a:latin typeface="Arial" panose="020B0604020202020204" pitchFamily="34" charset="0"/>
                <a:cs typeface="Arial" panose="020B0604020202020204" pitchFamily="34" charset="0"/>
              </a:rPr>
              <a:t>Décret </a:t>
            </a:r>
            <a:r>
              <a:rPr lang="fr-FR" sz="2200" dirty="0">
                <a:latin typeface="Arial" panose="020B0604020202020204" pitchFamily="34" charset="0"/>
                <a:cs typeface="Arial" panose="020B0604020202020204" pitchFamily="34" charset="0"/>
              </a:rPr>
              <a:t>n° 2021-1802 du 23 décembre </a:t>
            </a:r>
            <a:r>
              <a:rPr lang="fr-FR" sz="2200" dirty="0" smtClean="0">
                <a:latin typeface="Arial" panose="020B0604020202020204" pitchFamily="34" charset="0"/>
                <a:cs typeface="Arial" panose="020B0604020202020204" pitchFamily="34" charset="0"/>
              </a:rPr>
              <a:t>2021</a:t>
            </a:r>
            <a:r>
              <a:rPr lang="fr-FR" sz="2200" dirty="0">
                <a:latin typeface="Arial" panose="020B0604020202020204" pitchFamily="34" charset="0"/>
                <a:cs typeface="Arial" panose="020B0604020202020204" pitchFamily="34" charset="0"/>
              </a:rPr>
              <a:t>commun aux trois versants de la fonction publique précise les modalités de mise en place du référent </a:t>
            </a:r>
            <a:r>
              <a:rPr lang="fr-FR" sz="2200" dirty="0" smtClean="0">
                <a:latin typeface="Arial" panose="020B0604020202020204" pitchFamily="34" charset="0"/>
                <a:cs typeface="Arial" panose="020B0604020202020204" pitchFamily="34" charset="0"/>
              </a:rPr>
              <a:t>laïcité</a:t>
            </a:r>
          </a:p>
          <a:p>
            <a:pPr algn="just">
              <a:lnSpc>
                <a:spcPct val="100000"/>
              </a:lnSpc>
              <a:spcBef>
                <a:spcPts val="600"/>
              </a:spcBef>
              <a:spcAft>
                <a:spcPts val="600"/>
              </a:spcAft>
              <a:buFont typeface="Wingdings" panose="05000000000000000000" pitchFamily="2" charset="2"/>
              <a:buChar char="§"/>
            </a:pPr>
            <a:r>
              <a:rPr lang="fr-FR" sz="2200" dirty="0" smtClean="0">
                <a:latin typeface="Arial" panose="020B0604020202020204" pitchFamily="34" charset="0"/>
                <a:cs typeface="Arial" panose="020B0604020202020204" pitchFamily="34" charset="0"/>
              </a:rPr>
              <a:t>Avant </a:t>
            </a:r>
            <a:r>
              <a:rPr lang="fr-FR" sz="2200" dirty="0">
                <a:latin typeface="Arial" panose="020B0604020202020204" pitchFamily="34" charset="0"/>
                <a:cs typeface="Arial" panose="020B0604020202020204" pitchFamily="34" charset="0"/>
              </a:rPr>
              <a:t>la publication de la loi du 24 août 2021, la circulaire du 15 mars 2017 prévoyait déjà la désignation d’un référent </a:t>
            </a:r>
            <a:r>
              <a:rPr lang="fr-FR" sz="2200" dirty="0" smtClean="0">
                <a:latin typeface="Arial" panose="020B0604020202020204" pitchFamily="34" charset="0"/>
                <a:cs typeface="Arial" panose="020B0604020202020204" pitchFamily="34" charset="0"/>
              </a:rPr>
              <a:t>laïcité</a:t>
            </a:r>
            <a:endParaRPr lang="fr-FR" sz="2200" b="1" dirty="0" smtClean="0">
              <a:solidFill>
                <a:srgbClr val="002060"/>
              </a:solidFill>
              <a:latin typeface="Arial" panose="020B0604020202020204" pitchFamily="34" charset="0"/>
              <a:cs typeface="Arial" panose="020B0604020202020204" pitchFamily="34" charset="0"/>
            </a:endParaRPr>
          </a:p>
          <a:p>
            <a:pPr algn="just">
              <a:lnSpc>
                <a:spcPct val="100000"/>
              </a:lnSpc>
              <a:spcBef>
                <a:spcPts val="600"/>
              </a:spcBef>
              <a:spcAft>
                <a:spcPts val="600"/>
              </a:spcAft>
              <a:buFont typeface="Wingdings" panose="05000000000000000000" pitchFamily="2" charset="2"/>
              <a:buChar char="§"/>
            </a:pPr>
            <a:r>
              <a:rPr lang="fr-FR" sz="2200" b="1" dirty="0" smtClean="0">
                <a:solidFill>
                  <a:srgbClr val="002060"/>
                </a:solidFill>
                <a:latin typeface="Arial" panose="020B0604020202020204" pitchFamily="34" charset="0"/>
                <a:cs typeface="Arial" panose="020B0604020202020204" pitchFamily="34" charset="0"/>
              </a:rPr>
              <a:t>Le principe de laïcité</a:t>
            </a:r>
            <a:r>
              <a:rPr lang="fr-FR" sz="2200" b="1" dirty="0">
                <a:solidFill>
                  <a:srgbClr val="002060"/>
                </a:solidFill>
                <a:latin typeface="Arial" panose="020B0604020202020204" pitchFamily="34" charset="0"/>
                <a:cs typeface="Arial" panose="020B0604020202020204" pitchFamily="34" charset="0"/>
              </a:rPr>
              <a:t> (Article L121-2 du CGFP</a:t>
            </a:r>
            <a:r>
              <a:rPr lang="fr-FR" sz="2200" b="1" dirty="0" smtClean="0">
                <a:solidFill>
                  <a:srgbClr val="002060"/>
                </a:solidFill>
                <a:latin typeface="Arial" panose="020B0604020202020204" pitchFamily="34" charset="0"/>
                <a:cs typeface="Arial" panose="020B0604020202020204" pitchFamily="34" charset="0"/>
              </a:rPr>
              <a:t>)</a:t>
            </a:r>
          </a:p>
          <a:p>
            <a:pPr marL="0" indent="0" algn="just">
              <a:lnSpc>
                <a:spcPct val="100000"/>
              </a:lnSpc>
              <a:spcBef>
                <a:spcPts val="600"/>
              </a:spcBef>
              <a:spcAft>
                <a:spcPts val="600"/>
              </a:spcAft>
              <a:buNone/>
            </a:pPr>
            <a:r>
              <a:rPr lang="fr-FR" sz="2200" dirty="0" smtClean="0">
                <a:latin typeface="Arial" panose="020B0604020202020204" pitchFamily="34" charset="0"/>
                <a:cs typeface="Arial" panose="020B0604020202020204" pitchFamily="34" charset="0"/>
              </a:rPr>
              <a:t>L’agent public exerce </a:t>
            </a:r>
            <a:r>
              <a:rPr lang="fr-FR" sz="2200" dirty="0">
                <a:latin typeface="Arial" panose="020B0604020202020204" pitchFamily="34" charset="0"/>
                <a:cs typeface="Arial" panose="020B0604020202020204" pitchFamily="34" charset="0"/>
              </a:rPr>
              <a:t>ses fonctions dans le respect du principe de laïcité. A ce titre, il s'abstient notamment de manifester ses opinions </a:t>
            </a:r>
            <a:r>
              <a:rPr lang="fr-FR" sz="2200" dirty="0" smtClean="0">
                <a:latin typeface="Arial" panose="020B0604020202020204" pitchFamily="34" charset="0"/>
                <a:cs typeface="Arial" panose="020B0604020202020204" pitchFamily="34" charset="0"/>
              </a:rPr>
              <a:t>religieuses et traite </a:t>
            </a:r>
            <a:r>
              <a:rPr lang="fr-FR" sz="2200" dirty="0">
                <a:latin typeface="Arial" panose="020B0604020202020204" pitchFamily="34" charset="0"/>
                <a:cs typeface="Arial" panose="020B0604020202020204" pitchFamily="34" charset="0"/>
              </a:rPr>
              <a:t>de façon égale toutes les personnes et respecte leur liberté de conscience et leur dignité.</a:t>
            </a:r>
            <a:endParaRPr lang="fr-FR" sz="1700" b="1" dirty="0">
              <a:solidFill>
                <a:srgbClr val="002060"/>
              </a:solidFill>
              <a:latin typeface="Arial" panose="020B0604020202020204" pitchFamily="34" charset="0"/>
              <a:cs typeface="Arial" panose="020B0604020202020204" pitchFamily="34" charset="0"/>
            </a:endParaRPr>
          </a:p>
          <a:p>
            <a:pPr algn="just">
              <a:lnSpc>
                <a:spcPct val="100000"/>
              </a:lnSpc>
              <a:spcBef>
                <a:spcPts val="600"/>
              </a:spcBef>
              <a:spcAft>
                <a:spcPts val="600"/>
              </a:spcAft>
              <a:buFont typeface="Wingdings" panose="05000000000000000000" pitchFamily="2" charset="2"/>
              <a:buChar char="§"/>
            </a:pPr>
            <a:endParaRPr lang="fr-FR" sz="3200" b="1" dirty="0">
              <a:solidFill>
                <a:srgbClr val="002060"/>
              </a:solidFill>
              <a:latin typeface="Century Gothic" panose="020B050202020202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endParaRPr lang="fr-FR" sz="3200" b="1" dirty="0" smtClean="0">
              <a:solidFill>
                <a:srgbClr val="002060"/>
              </a:solidFill>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2000" dirty="0">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32</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8554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référent laïcité</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Désignation du référent laïcité</a:t>
            </a:r>
          </a:p>
          <a:p>
            <a:pPr marL="0" indent="0" algn="just">
              <a:lnSpc>
                <a:spcPct val="100000"/>
              </a:lnSpc>
              <a:spcBef>
                <a:spcPts val="600"/>
              </a:spcBef>
              <a:spcAft>
                <a:spcPts val="600"/>
              </a:spcAft>
              <a:buNone/>
            </a:pPr>
            <a:endParaRPr lang="fr-FR" sz="2000" dirty="0" smtClean="0">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Pour les collectivités territoriales et établissements publics </a:t>
            </a:r>
            <a:r>
              <a:rPr lang="fr-FR" sz="2000" b="1" dirty="0" smtClean="0">
                <a:latin typeface="Century Gothic" panose="020B0502020202020204" pitchFamily="34" charset="0"/>
                <a:cs typeface="Times New Roman" panose="02020603050405020304" pitchFamily="18" charset="0"/>
              </a:rPr>
              <a:t>affiliées</a:t>
            </a:r>
            <a:r>
              <a:rPr lang="fr-FR" sz="2000" dirty="0" smtClean="0">
                <a:latin typeface="Century Gothic" panose="020B0502020202020204" pitchFamily="34" charset="0"/>
                <a:cs typeface="Times New Roman" panose="02020603050405020304" pitchFamily="18" charset="0"/>
              </a:rPr>
              <a:t>, le référent laïcité est désigné par le président du centre de gestion.</a:t>
            </a:r>
          </a:p>
          <a:p>
            <a:pPr marL="0" indent="0" algn="just">
              <a:lnSpc>
                <a:spcPct val="100000"/>
              </a:lnSpc>
              <a:spcBef>
                <a:spcPts val="600"/>
              </a:spcBef>
              <a:spcAft>
                <a:spcPts val="600"/>
              </a:spcAft>
              <a:buNone/>
            </a:pPr>
            <a:endParaRPr lang="fr-FR" sz="2000" dirty="0">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Pour les collectivités </a:t>
            </a:r>
            <a:r>
              <a:rPr lang="fr-FR" sz="2000" b="1" dirty="0" smtClean="0">
                <a:latin typeface="Century Gothic" panose="020B0502020202020204" pitchFamily="34" charset="0"/>
                <a:cs typeface="Times New Roman" panose="02020603050405020304" pitchFamily="18" charset="0"/>
              </a:rPr>
              <a:t>non affiliées </a:t>
            </a:r>
            <a:r>
              <a:rPr lang="fr-FR" sz="2000" dirty="0" smtClean="0">
                <a:latin typeface="Century Gothic" panose="020B0502020202020204" pitchFamily="34" charset="0"/>
                <a:cs typeface="Times New Roman" panose="02020603050405020304" pitchFamily="18" charset="0"/>
              </a:rPr>
              <a:t>il est désigné par l’autorité territoriale</a:t>
            </a:r>
          </a:p>
          <a:p>
            <a:pPr algn="just">
              <a:lnSpc>
                <a:spcPct val="100000"/>
              </a:lnSpc>
              <a:spcBef>
                <a:spcPts val="600"/>
              </a:spcBef>
              <a:spcAft>
                <a:spcPts val="600"/>
              </a:spcAft>
              <a:buFontTx/>
              <a:buChar char="-"/>
            </a:pPr>
            <a:endParaRPr lang="fr-FR" sz="3200" b="1" dirty="0">
              <a:solidFill>
                <a:srgbClr val="002060"/>
              </a:solidFill>
              <a:latin typeface="Century Gothic" panose="020B050202020202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endParaRPr lang="fr-FR" sz="3200" b="1" dirty="0" smtClean="0">
              <a:solidFill>
                <a:srgbClr val="002060"/>
              </a:solidFill>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2000" dirty="0">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33</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33203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référent laïcité</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Rôle du référent laïcité</a:t>
            </a:r>
          </a:p>
          <a:p>
            <a:pPr marL="0" indent="0" algn="just">
              <a:lnSpc>
                <a:spcPct val="100000"/>
              </a:lnSpc>
              <a:spcBef>
                <a:spcPts val="600"/>
              </a:spcBef>
              <a:spcAft>
                <a:spcPts val="600"/>
              </a:spcAft>
              <a:buNone/>
            </a:pPr>
            <a:endParaRPr lang="fr-FR" sz="3200" b="1" dirty="0" smtClean="0">
              <a:solidFill>
                <a:srgbClr val="002060"/>
              </a:solidFill>
              <a:latin typeface="Century Gothic" panose="020B0502020202020204" pitchFamily="34" charset="0"/>
              <a:cs typeface="Times New Roman" panose="02020603050405020304" pitchFamily="18" charset="0"/>
            </a:endParaRPr>
          </a:p>
          <a:p>
            <a:pPr algn="just">
              <a:lnSpc>
                <a:spcPct val="100000"/>
              </a:lnSpc>
              <a:spcBef>
                <a:spcPts val="600"/>
              </a:spcBef>
              <a:spcAft>
                <a:spcPts val="600"/>
              </a:spcAft>
              <a:buClr>
                <a:srgbClr val="C00000"/>
              </a:buClr>
              <a:buFont typeface="Wingdings" panose="05000000000000000000" pitchFamily="2" charset="2"/>
              <a:buChar char="§"/>
            </a:pPr>
            <a:r>
              <a:rPr lang="fr-FR" dirty="0"/>
              <a:t>Conseil en matière de mise en œuvre du principe de laïcité </a:t>
            </a:r>
            <a:endParaRPr lang="fr-FR" dirty="0" smtClean="0"/>
          </a:p>
          <a:p>
            <a:pPr algn="just">
              <a:lnSpc>
                <a:spcPct val="100000"/>
              </a:lnSpc>
              <a:spcBef>
                <a:spcPts val="600"/>
              </a:spcBef>
              <a:spcAft>
                <a:spcPts val="600"/>
              </a:spcAft>
              <a:buClr>
                <a:srgbClr val="C00000"/>
              </a:buClr>
              <a:buFont typeface="Wingdings" panose="05000000000000000000" pitchFamily="2" charset="2"/>
              <a:buChar char="§"/>
            </a:pPr>
            <a:r>
              <a:rPr lang="fr-FR" dirty="0"/>
              <a:t>Sensibilisation des agents publics</a:t>
            </a:r>
          </a:p>
          <a:p>
            <a:pPr algn="just">
              <a:lnSpc>
                <a:spcPct val="100000"/>
              </a:lnSpc>
              <a:spcBef>
                <a:spcPts val="600"/>
              </a:spcBef>
              <a:spcAft>
                <a:spcPts val="600"/>
              </a:spcAft>
              <a:buClr>
                <a:srgbClr val="C00000"/>
              </a:buClr>
              <a:buFont typeface="Wingdings" panose="05000000000000000000" pitchFamily="2" charset="2"/>
              <a:buChar char="§"/>
            </a:pPr>
            <a:r>
              <a:rPr lang="fr-FR" dirty="0"/>
              <a:t>Organisation de la journée de la </a:t>
            </a:r>
            <a:r>
              <a:rPr lang="fr-FR" dirty="0" smtClean="0"/>
              <a:t>laïcité le 9 décembre de chaque année</a:t>
            </a:r>
            <a:endParaRPr lang="fr-FR" dirty="0"/>
          </a:p>
          <a:p>
            <a:pPr marL="0" indent="0" algn="just">
              <a:lnSpc>
                <a:spcPct val="100000"/>
              </a:lnSpc>
              <a:spcBef>
                <a:spcPts val="600"/>
              </a:spcBef>
              <a:spcAft>
                <a:spcPts val="600"/>
              </a:spcAft>
              <a:buNone/>
            </a:pPr>
            <a:endParaRPr lang="fr-FR" sz="3200" b="1" dirty="0">
              <a:solidFill>
                <a:srgbClr val="002060"/>
              </a:solidFill>
              <a:latin typeface="Century Gothic" panose="020B050202020202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endParaRPr lang="fr-FR" sz="3200" b="1" dirty="0" smtClean="0">
              <a:solidFill>
                <a:srgbClr val="002060"/>
              </a:solidFill>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2000" dirty="0">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377334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IV.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référent laïcité</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Les obligations du référent laïcité</a:t>
            </a:r>
          </a:p>
          <a:p>
            <a:pPr marL="0" indent="0" algn="just">
              <a:lnSpc>
                <a:spcPct val="100000"/>
              </a:lnSpc>
              <a:spcBef>
                <a:spcPts val="600"/>
              </a:spcBef>
              <a:spcAft>
                <a:spcPts val="600"/>
              </a:spcAft>
              <a:buNone/>
            </a:pPr>
            <a:endParaRPr lang="fr-FR" sz="3200" b="1" dirty="0" smtClean="0">
              <a:solidFill>
                <a:srgbClr val="002060"/>
              </a:solidFill>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Clr>
                <a:srgbClr val="C00000"/>
              </a:buClr>
              <a:buNone/>
            </a:pPr>
            <a:r>
              <a:rPr lang="fr-FR" dirty="0" smtClean="0"/>
              <a:t>Le référent laïcité est tenu  :</a:t>
            </a:r>
          </a:p>
          <a:p>
            <a:pPr algn="just">
              <a:lnSpc>
                <a:spcPct val="100000"/>
              </a:lnSpc>
              <a:spcBef>
                <a:spcPts val="600"/>
              </a:spcBef>
              <a:spcAft>
                <a:spcPts val="600"/>
              </a:spcAft>
              <a:buClr>
                <a:srgbClr val="C00000"/>
              </a:buClr>
              <a:buFont typeface="Wingdings" panose="05000000000000000000" pitchFamily="2" charset="2"/>
              <a:buChar char="§"/>
            </a:pPr>
            <a:r>
              <a:rPr lang="fr-FR" dirty="0"/>
              <a:t>a</a:t>
            </a:r>
            <a:r>
              <a:rPr lang="fr-FR" dirty="0" smtClean="0"/>
              <a:t>u secret professionnel</a:t>
            </a:r>
          </a:p>
          <a:p>
            <a:pPr algn="just">
              <a:lnSpc>
                <a:spcPct val="100000"/>
              </a:lnSpc>
              <a:spcBef>
                <a:spcPts val="600"/>
              </a:spcBef>
              <a:spcAft>
                <a:spcPts val="600"/>
              </a:spcAft>
              <a:buClr>
                <a:srgbClr val="C00000"/>
              </a:buClr>
              <a:buFont typeface="Wingdings" panose="05000000000000000000" pitchFamily="2" charset="2"/>
              <a:buChar char="§"/>
            </a:pPr>
            <a:r>
              <a:rPr lang="fr-FR" dirty="0" smtClean="0"/>
              <a:t>à la discrétion professionnelle</a:t>
            </a:r>
            <a:endParaRPr lang="fr-FR" dirty="0"/>
          </a:p>
          <a:p>
            <a:pPr marL="0" indent="0" algn="just">
              <a:lnSpc>
                <a:spcPct val="100000"/>
              </a:lnSpc>
              <a:spcBef>
                <a:spcPts val="600"/>
              </a:spcBef>
              <a:spcAft>
                <a:spcPts val="600"/>
              </a:spcAft>
              <a:buNone/>
            </a:pPr>
            <a:endParaRPr lang="fr-FR" sz="3200" b="1" dirty="0">
              <a:solidFill>
                <a:srgbClr val="002060"/>
              </a:solidFill>
              <a:latin typeface="Century Gothic" panose="020B050202020202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endParaRPr lang="fr-FR" sz="3200" b="1" dirty="0" smtClean="0">
              <a:solidFill>
                <a:srgbClr val="002060"/>
              </a:solidFill>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2000" dirty="0">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endParaRPr lang="fr-FR" sz="11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1604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Gestion de la crise sanitaire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92500" lnSpcReduction="20000"/>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Le port du masque</a:t>
            </a:r>
          </a:p>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Agents contacts à risque</a:t>
            </a:r>
          </a:p>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ASA garde d’enfant</a:t>
            </a:r>
          </a:p>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Agents positifs à la COVID</a:t>
            </a:r>
          </a:p>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Les agents vulnérables</a:t>
            </a:r>
          </a:p>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Règles d’isolement</a:t>
            </a:r>
          </a:p>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Vaccination</a:t>
            </a:r>
          </a:p>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Télétravail</a:t>
            </a:r>
          </a:p>
          <a:p>
            <a:pPr algn="just">
              <a:lnSpc>
                <a:spcPct val="100000"/>
              </a:lnSpc>
              <a:spcBef>
                <a:spcPts val="600"/>
              </a:spcBef>
              <a:spcAft>
                <a:spcPts val="600"/>
              </a:spcAft>
              <a:buFont typeface="Wingdings" panose="05000000000000000000" pitchFamily="2" charset="2"/>
              <a:buChar char="§"/>
            </a:pP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36</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7306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Gestion de la crise sanitaire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lnSpcReduction="10000"/>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Arial" panose="020B0604020202020204" pitchFamily="34" charset="0"/>
                <a:cs typeface="Arial" panose="020B0604020202020204" pitchFamily="34" charset="0"/>
              </a:rPr>
              <a:t>Port du masque</a:t>
            </a:r>
          </a:p>
          <a:p>
            <a:pPr algn="just">
              <a:lnSpc>
                <a:spcPct val="100000"/>
              </a:lnSpc>
              <a:spcBef>
                <a:spcPts val="600"/>
              </a:spcBef>
              <a:spcAft>
                <a:spcPts val="600"/>
              </a:spcAft>
              <a:buClr>
                <a:srgbClr val="FF0000"/>
              </a:buClr>
              <a:buFont typeface="Wingdings" panose="05000000000000000000" pitchFamily="2" charset="2"/>
              <a:buChar char="§"/>
            </a:pPr>
            <a:r>
              <a:rPr lang="fr-FR" sz="3000" b="1" dirty="0" smtClean="0">
                <a:latin typeface="Arial" panose="020B0604020202020204" pitchFamily="34" charset="0"/>
                <a:cs typeface="Arial" panose="020B0604020202020204" pitchFamily="34" charset="0"/>
              </a:rPr>
              <a:t>Depuis le 14 mars </a:t>
            </a:r>
            <a:r>
              <a:rPr lang="fr-FR" sz="3000" dirty="0" smtClean="0">
                <a:latin typeface="Arial" panose="020B0604020202020204" pitchFamily="34" charset="0"/>
                <a:cs typeface="Arial" panose="020B0604020202020204" pitchFamily="34" charset="0"/>
              </a:rPr>
              <a:t>: plus d’obligation générale du port du masque en espace intérieur partagé. </a:t>
            </a:r>
          </a:p>
          <a:p>
            <a:pPr algn="just">
              <a:lnSpc>
                <a:spcPct val="100000"/>
              </a:lnSpc>
              <a:spcBef>
                <a:spcPts val="600"/>
              </a:spcBef>
              <a:spcAft>
                <a:spcPts val="600"/>
              </a:spcAft>
              <a:buClr>
                <a:srgbClr val="FF0000"/>
              </a:buClr>
              <a:buFont typeface="Wingdings" panose="05000000000000000000" pitchFamily="2" charset="2"/>
              <a:buChar char="§"/>
            </a:pPr>
            <a:r>
              <a:rPr lang="fr-FR" sz="3000" u="sng" dirty="0" smtClean="0">
                <a:latin typeface="Arial" panose="020B0604020202020204" pitchFamily="34" charset="0"/>
                <a:cs typeface="Arial" panose="020B0604020202020204" pitchFamily="34" charset="0"/>
              </a:rPr>
              <a:t>Exceptions</a:t>
            </a:r>
            <a:r>
              <a:rPr lang="fr-FR" sz="3000" dirty="0" smtClean="0">
                <a:latin typeface="Arial" panose="020B0604020202020204" pitchFamily="34" charset="0"/>
                <a:cs typeface="Arial" panose="020B0604020202020204" pitchFamily="34" charset="0"/>
              </a:rPr>
              <a:t> : les transports, les maisons de retraite, les établissements de santé et les établissements sociaux et médico-sociaux, cabinets médicaux, laboratoires en ville et les pharmacies y compris pour </a:t>
            </a:r>
            <a:r>
              <a:rPr lang="fr-FR" sz="3000" b="1" dirty="0" smtClean="0">
                <a:latin typeface="Arial" panose="020B0604020202020204" pitchFamily="34" charset="0"/>
                <a:cs typeface="Arial" panose="020B0604020202020204" pitchFamily="34" charset="0"/>
              </a:rPr>
              <a:t>les personnes qui y exercent leur activité professionnelle</a:t>
            </a:r>
            <a:r>
              <a:rPr lang="fr-FR" sz="3000" dirty="0" smtClean="0">
                <a:latin typeface="Arial" panose="020B0604020202020204" pitchFamily="34" charset="0"/>
                <a:cs typeface="Arial" panose="020B0604020202020204" pitchFamily="34" charset="0"/>
              </a:rPr>
              <a:t>, même à titre ponctuel.</a:t>
            </a:r>
          </a:p>
          <a:p>
            <a:pPr marL="0" indent="0" algn="just">
              <a:lnSpc>
                <a:spcPct val="100000"/>
              </a:lnSpc>
              <a:spcBef>
                <a:spcPts val="600"/>
              </a:spcBef>
              <a:spcAft>
                <a:spcPts val="600"/>
              </a:spcAft>
              <a:buClr>
                <a:srgbClr val="FF0000"/>
              </a:buClr>
              <a:buNone/>
            </a:pPr>
            <a:endParaRPr lang="fr-FR" sz="3000" dirty="0">
              <a:latin typeface="Arial" panose="020B0604020202020204" pitchFamily="34" charset="0"/>
              <a:cs typeface="Arial" panose="020B0604020202020204" pitchFamily="34" charset="0"/>
            </a:endParaRPr>
          </a:p>
          <a:p>
            <a:pPr marL="0" indent="0" algn="just">
              <a:lnSpc>
                <a:spcPct val="100000"/>
              </a:lnSpc>
              <a:spcBef>
                <a:spcPts val="600"/>
              </a:spcBef>
              <a:spcAft>
                <a:spcPts val="600"/>
              </a:spcAft>
              <a:buNone/>
            </a:pPr>
            <a:endParaRPr lang="fr-FR" sz="3200" b="1" dirty="0">
              <a:solidFill>
                <a:srgbClr val="002060"/>
              </a:solidFill>
              <a:latin typeface="Century Gothic" panose="020B050202020202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endParaRPr lang="fr-FR" sz="3200" b="1" dirty="0" smtClean="0">
              <a:solidFill>
                <a:srgbClr val="002060"/>
              </a:solidFill>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37</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5072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Gestion de la crise sanitaire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92500" lnSpcReduction="10000"/>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Arial" panose="020B0604020202020204" pitchFamily="34" charset="0"/>
                <a:cs typeface="Arial" panose="020B0604020202020204" pitchFamily="34" charset="0"/>
              </a:rPr>
              <a:t>Agents cas contacts à risque </a:t>
            </a:r>
          </a:p>
          <a:p>
            <a:pPr marL="0" indent="0" algn="just">
              <a:lnSpc>
                <a:spcPct val="100000"/>
              </a:lnSpc>
              <a:spcBef>
                <a:spcPts val="600"/>
              </a:spcBef>
              <a:spcAft>
                <a:spcPts val="600"/>
              </a:spcAft>
              <a:buNone/>
            </a:pPr>
            <a:r>
              <a:rPr lang="fr-FR" dirty="0">
                <a:latin typeface="Arial" panose="020B0604020202020204" pitchFamily="34" charset="0"/>
                <a:cs typeface="Arial" panose="020B0604020202020204" pitchFamily="34" charset="0"/>
              </a:rPr>
              <a:t>Depuis le 21 mars 2022, </a:t>
            </a:r>
            <a:r>
              <a:rPr lang="fr-FR" dirty="0" smtClean="0">
                <a:latin typeface="Arial" panose="020B0604020202020204" pitchFamily="34" charset="0"/>
                <a:cs typeface="Arial" panose="020B0604020202020204" pitchFamily="34" charset="0"/>
              </a:rPr>
              <a:t>les </a:t>
            </a:r>
            <a:r>
              <a:rPr lang="fr-FR" dirty="0">
                <a:latin typeface="Arial" panose="020B0604020202020204" pitchFamily="34" charset="0"/>
                <a:cs typeface="Arial" panose="020B0604020202020204" pitchFamily="34" charset="0"/>
              </a:rPr>
              <a:t>personnes cas contacts </a:t>
            </a:r>
            <a:r>
              <a:rPr lang="fr-FR" b="1" u="sng" dirty="0">
                <a:latin typeface="Arial" panose="020B0604020202020204" pitchFamily="34" charset="0"/>
                <a:cs typeface="Arial" panose="020B0604020202020204" pitchFamily="34" charset="0"/>
              </a:rPr>
              <a:t>vaccinées ou non</a:t>
            </a:r>
            <a:r>
              <a:rPr lang="fr-FR" b="1" dirty="0">
                <a:latin typeface="Arial" panose="020B0604020202020204" pitchFamily="34" charset="0"/>
                <a:cs typeface="Arial" panose="020B0604020202020204" pitchFamily="34" charset="0"/>
              </a:rPr>
              <a:t> ne sont plus tenues de respecter un </a:t>
            </a:r>
            <a:r>
              <a:rPr lang="fr-FR" b="1" dirty="0" smtClean="0">
                <a:latin typeface="Arial" panose="020B0604020202020204" pitchFamily="34" charset="0"/>
                <a:cs typeface="Arial" panose="020B0604020202020204" pitchFamily="34" charset="0"/>
              </a:rPr>
              <a:t>isolement. </a:t>
            </a:r>
          </a:p>
          <a:p>
            <a:pPr algn="just">
              <a:lnSpc>
                <a:spcPct val="100000"/>
              </a:lnSpc>
              <a:spcBef>
                <a:spcPts val="600"/>
              </a:spcBef>
              <a:spcAft>
                <a:spcPts val="600"/>
              </a:spcAft>
              <a:buClr>
                <a:srgbClr val="FF0000"/>
              </a:buClr>
              <a:buFont typeface="Wingdings" panose="05000000000000000000" pitchFamily="2" charset="2"/>
              <a:buChar char="§"/>
            </a:pPr>
            <a:r>
              <a:rPr lang="fr-FR" dirty="0" smtClean="0">
                <a:latin typeface="Arial" panose="020B0604020202020204" pitchFamily="34" charset="0"/>
                <a:cs typeface="Arial" panose="020B0604020202020204" pitchFamily="34" charset="0"/>
              </a:rPr>
              <a:t>Règles sanitaires à respecter :</a:t>
            </a: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 appliquer de manière stricte les mesures barrières dont le port du masque en intérieur et en extérieur au contact d’autres personnes ;</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 limiter les contacts,</a:t>
            </a:r>
            <a:br>
              <a:rPr lang="fr-FR" dirty="0">
                <a:latin typeface="Arial" panose="020B0604020202020204" pitchFamily="34" charset="0"/>
                <a:cs typeface="Arial" panose="020B0604020202020204" pitchFamily="34" charset="0"/>
              </a:rPr>
            </a:b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télétravailler</a:t>
            </a:r>
            <a:r>
              <a:rPr lang="fr-FR" dirty="0">
                <a:latin typeface="Arial" panose="020B0604020202020204" pitchFamily="34" charset="0"/>
                <a:cs typeface="Arial" panose="020B0604020202020204" pitchFamily="34" charset="0"/>
              </a:rPr>
              <a:t> dans la mesure du possible</a:t>
            </a:r>
            <a:r>
              <a:rPr lang="fr-FR" dirty="0" smtClean="0">
                <a:latin typeface="Arial" panose="020B0604020202020204" pitchFamily="34" charset="0"/>
                <a:cs typeface="Arial" panose="020B0604020202020204" pitchFamily="34" charset="0"/>
              </a:rPr>
              <a:t>.</a:t>
            </a:r>
          </a:p>
          <a:p>
            <a:pPr algn="just">
              <a:lnSpc>
                <a:spcPct val="100000"/>
              </a:lnSpc>
              <a:spcBef>
                <a:spcPts val="600"/>
              </a:spcBef>
              <a:spcAft>
                <a:spcPts val="600"/>
              </a:spcAft>
              <a:buClr>
                <a:srgbClr val="FF0000"/>
              </a:buClr>
              <a:buFont typeface="Wingdings" panose="05000000000000000000" pitchFamily="2" charset="2"/>
              <a:buChar char="§"/>
            </a:pPr>
            <a:r>
              <a:rPr lang="fr-FR" dirty="0">
                <a:latin typeface="Arial" panose="020B0604020202020204" pitchFamily="34" charset="0"/>
                <a:cs typeface="Arial" panose="020B0604020202020204" pitchFamily="34" charset="0"/>
              </a:rPr>
              <a:t>Les personnes contacts à risque doivent réaliser un test à J+2 de la notification du statut de contact. </a:t>
            </a:r>
            <a:endParaRPr lang="fr-FR" sz="1600" dirty="0">
              <a:latin typeface="Arial" panose="020B0604020202020204" pitchFamily="34" charset="0"/>
              <a:cs typeface="Arial" panose="020B0604020202020204" pitchFamily="34" charset="0"/>
            </a:endParaRPr>
          </a:p>
          <a:p>
            <a:pPr algn="just">
              <a:lnSpc>
                <a:spcPct val="100000"/>
              </a:lnSpc>
              <a:spcBef>
                <a:spcPts val="600"/>
              </a:spcBef>
              <a:spcAft>
                <a:spcPts val="600"/>
              </a:spcAft>
              <a:buClr>
                <a:srgbClr val="FF0000"/>
              </a:buClr>
              <a:buFont typeface="Wingdings" panose="05000000000000000000" pitchFamily="2" charset="2"/>
              <a:buChar char="§"/>
            </a:pPr>
            <a:endParaRPr lang="fr-FR" dirty="0" smtClean="0"/>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38</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48948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Gestion de la crise sanitaire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70000" lnSpcReduction="20000"/>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Arial" panose="020B0604020202020204" pitchFamily="34" charset="0"/>
                <a:cs typeface="Arial" panose="020B0604020202020204" pitchFamily="34" charset="0"/>
              </a:rPr>
              <a:t>Agents contraints de garder leurs enfants</a:t>
            </a:r>
          </a:p>
          <a:p>
            <a:pPr marL="0" indent="0" algn="just">
              <a:lnSpc>
                <a:spcPct val="100000"/>
              </a:lnSpc>
              <a:spcBef>
                <a:spcPts val="600"/>
              </a:spcBef>
              <a:spcAft>
                <a:spcPts val="600"/>
              </a:spcAft>
              <a:buClr>
                <a:srgbClr val="FF0000"/>
              </a:buClr>
              <a:buNone/>
            </a:pPr>
            <a:r>
              <a:rPr lang="fr-FR" dirty="0" smtClean="0">
                <a:latin typeface="Arial" panose="020B0604020202020204" pitchFamily="34" charset="0"/>
                <a:cs typeface="Arial" panose="020B0604020202020204" pitchFamily="34" charset="0"/>
              </a:rPr>
              <a:t>Enfants </a:t>
            </a:r>
            <a:r>
              <a:rPr lang="fr-FR" dirty="0">
                <a:latin typeface="Arial" panose="020B0604020202020204" pitchFamily="34" charset="0"/>
                <a:cs typeface="Arial" panose="020B0604020202020204" pitchFamily="34" charset="0"/>
              </a:rPr>
              <a:t>de moins de 16 </a:t>
            </a:r>
            <a:r>
              <a:rPr lang="fr-FR" dirty="0" smtClean="0">
                <a:latin typeface="Arial" panose="020B0604020202020204" pitchFamily="34" charset="0"/>
                <a:cs typeface="Arial" panose="020B0604020202020204" pitchFamily="34" charset="0"/>
              </a:rPr>
              <a:t>ans ou en </a:t>
            </a:r>
            <a:r>
              <a:rPr lang="fr-FR" dirty="0">
                <a:latin typeface="Arial" panose="020B0604020202020204" pitchFamily="34" charset="0"/>
                <a:cs typeface="Arial" panose="020B0604020202020204" pitchFamily="34" charset="0"/>
              </a:rPr>
              <a:t>situation de </a:t>
            </a:r>
            <a:r>
              <a:rPr lang="fr-FR" dirty="0" smtClean="0">
                <a:latin typeface="Arial" panose="020B0604020202020204" pitchFamily="34" charset="0"/>
                <a:cs typeface="Arial" panose="020B0604020202020204" pitchFamily="34" charset="0"/>
              </a:rPr>
              <a:t>handicap</a:t>
            </a:r>
          </a:p>
          <a:p>
            <a:pPr algn="just">
              <a:lnSpc>
                <a:spcPct val="100000"/>
              </a:lnSpc>
              <a:spcBef>
                <a:spcPts val="600"/>
              </a:spcBef>
              <a:spcAft>
                <a:spcPts val="600"/>
              </a:spcAft>
              <a:buClr>
                <a:srgbClr val="FF0000"/>
              </a:buClr>
              <a:buFont typeface="Wingdings" panose="05000000000000000000" pitchFamily="2" charset="2"/>
              <a:buChar char="§"/>
            </a:pPr>
            <a:r>
              <a:rPr lang="fr-FR" b="1" dirty="0" smtClean="0">
                <a:latin typeface="Arial" panose="020B0604020202020204" pitchFamily="34" charset="0"/>
                <a:cs typeface="Arial" panose="020B0604020202020204" pitchFamily="34" charset="0"/>
              </a:rPr>
              <a:t>Situations concernées </a:t>
            </a:r>
            <a:r>
              <a:rPr lang="fr-FR" dirty="0" smtClean="0">
                <a:latin typeface="Arial" panose="020B0604020202020204" pitchFamily="34" charset="0"/>
                <a:cs typeface="Arial" panose="020B0604020202020204" pitchFamily="34" charset="0"/>
              </a:rPr>
              <a:t>: </a:t>
            </a:r>
          </a:p>
          <a:p>
            <a:pPr algn="just">
              <a:lnSpc>
                <a:spcPct val="100000"/>
              </a:lnSpc>
              <a:spcBef>
                <a:spcPts val="600"/>
              </a:spcBef>
              <a:spcAft>
                <a:spcPts val="600"/>
              </a:spcAft>
              <a:buClr>
                <a:srgbClr val="FF0000"/>
              </a:buClr>
              <a:buFontTx/>
              <a:buChar char="-"/>
            </a:pPr>
            <a:r>
              <a:rPr lang="fr-FR" dirty="0" smtClean="0">
                <a:latin typeface="Arial" panose="020B0604020202020204" pitchFamily="34" charset="0"/>
                <a:cs typeface="Arial" panose="020B0604020202020204" pitchFamily="34" charset="0"/>
              </a:rPr>
              <a:t>enfant positif</a:t>
            </a:r>
          </a:p>
          <a:p>
            <a:pPr algn="just">
              <a:lnSpc>
                <a:spcPct val="100000"/>
              </a:lnSpc>
              <a:spcBef>
                <a:spcPts val="600"/>
              </a:spcBef>
              <a:spcAft>
                <a:spcPts val="600"/>
              </a:spcAft>
              <a:buClr>
                <a:srgbClr val="FF0000"/>
              </a:buClr>
              <a:buFontTx/>
              <a:buChar char="-"/>
            </a:pPr>
            <a:r>
              <a:rPr lang="fr-FR" dirty="0" smtClean="0">
                <a:latin typeface="Arial" panose="020B0604020202020204" pitchFamily="34" charset="0"/>
                <a:cs typeface="Arial" panose="020B0604020202020204" pitchFamily="34" charset="0"/>
              </a:rPr>
              <a:t>fermeture d’école, établissement d’accueil ou crèche</a:t>
            </a:r>
          </a:p>
          <a:p>
            <a:pPr marL="0" indent="0" algn="just">
              <a:lnSpc>
                <a:spcPct val="100000"/>
              </a:lnSpc>
              <a:spcBef>
                <a:spcPts val="600"/>
              </a:spcBef>
              <a:spcAft>
                <a:spcPts val="600"/>
              </a:spcAft>
              <a:buNone/>
            </a:pPr>
            <a:endParaRPr lang="fr-FR" sz="3400" dirty="0" smtClean="0">
              <a:latin typeface="Arial" panose="020B0604020202020204" pitchFamily="34" charset="0"/>
              <a:cs typeface="Arial" panose="020B0604020202020204" pitchFamily="34" charset="0"/>
            </a:endParaRPr>
          </a:p>
          <a:p>
            <a:pPr marL="0" indent="0" algn="just">
              <a:lnSpc>
                <a:spcPct val="100000"/>
              </a:lnSpc>
              <a:spcBef>
                <a:spcPts val="600"/>
              </a:spcBef>
              <a:spcAft>
                <a:spcPts val="600"/>
              </a:spcAft>
              <a:buNone/>
            </a:pPr>
            <a:r>
              <a:rPr lang="fr-FR" sz="2900" b="1" dirty="0" smtClean="0">
                <a:latin typeface="Arial" panose="020B0604020202020204" pitchFamily="34" charset="0"/>
                <a:cs typeface="Arial" panose="020B0604020202020204" pitchFamily="34" charset="0"/>
              </a:rPr>
              <a:t>L’agent est placé en ASA à défaut de pouvoir </a:t>
            </a:r>
            <a:r>
              <a:rPr lang="fr-FR" sz="2900" b="1" dirty="0" err="1" smtClean="0">
                <a:latin typeface="Arial" panose="020B0604020202020204" pitchFamily="34" charset="0"/>
                <a:cs typeface="Arial" panose="020B0604020202020204" pitchFamily="34" charset="0"/>
              </a:rPr>
              <a:t>télétravailler</a:t>
            </a:r>
            <a:endParaRPr lang="fr-FR" sz="2900" b="1" dirty="0" smtClean="0">
              <a:latin typeface="Arial" panose="020B0604020202020204" pitchFamily="34" charset="0"/>
              <a:cs typeface="Arial" panose="020B0604020202020204" pitchFamily="34" charset="0"/>
            </a:endParaRPr>
          </a:p>
          <a:p>
            <a:pPr algn="just">
              <a:lnSpc>
                <a:spcPct val="100000"/>
              </a:lnSpc>
              <a:spcBef>
                <a:spcPts val="600"/>
              </a:spcBef>
              <a:spcAft>
                <a:spcPts val="600"/>
              </a:spcAft>
              <a:buFontTx/>
              <a:buChar char="-"/>
            </a:pPr>
            <a:r>
              <a:rPr lang="fr-FR" dirty="0" smtClean="0">
                <a:latin typeface="Arial" panose="020B0604020202020204" pitchFamily="34" charset="0"/>
                <a:cs typeface="Arial" panose="020B0604020202020204" pitchFamily="34" charset="0"/>
              </a:rPr>
              <a:t>Ce type d’ASA </a:t>
            </a:r>
            <a:r>
              <a:rPr lang="fr-FR" b="1" dirty="0" smtClean="0">
                <a:latin typeface="Arial" panose="020B0604020202020204" pitchFamily="34" charset="0"/>
                <a:cs typeface="Arial" panose="020B0604020202020204" pitchFamily="34" charset="0"/>
              </a:rPr>
              <a:t>ne s’impute pas sur le contingent d’ASA garde d’enfant</a:t>
            </a:r>
          </a:p>
          <a:p>
            <a:pPr algn="just">
              <a:lnSpc>
                <a:spcPct val="100000"/>
              </a:lnSpc>
              <a:spcBef>
                <a:spcPts val="600"/>
              </a:spcBef>
              <a:spcAft>
                <a:spcPts val="600"/>
              </a:spcAft>
              <a:buFontTx/>
              <a:buChar char="-"/>
            </a:pPr>
            <a:r>
              <a:rPr lang="fr-FR" dirty="0" smtClean="0">
                <a:latin typeface="Arial" panose="020B0604020202020204" pitchFamily="34" charset="0"/>
                <a:cs typeface="Arial" panose="020B0604020202020204" pitchFamily="34" charset="0"/>
              </a:rPr>
              <a:t>L’agent parent d’un </a:t>
            </a:r>
            <a:r>
              <a:rPr lang="fr-FR" b="1" dirty="0" smtClean="0">
                <a:latin typeface="Arial" panose="020B0604020202020204" pitchFamily="34" charset="0"/>
                <a:cs typeface="Arial" panose="020B0604020202020204" pitchFamily="34" charset="0"/>
              </a:rPr>
              <a:t>enfant cas contact de moins de trois ans </a:t>
            </a:r>
            <a:r>
              <a:rPr lang="fr-FR" dirty="0" smtClean="0">
                <a:latin typeface="Arial" panose="020B0604020202020204" pitchFamily="34" charset="0"/>
                <a:cs typeface="Arial" panose="020B0604020202020204" pitchFamily="34" charset="0"/>
              </a:rPr>
              <a:t>peut bénéficier d’une ASA, à défaut de </a:t>
            </a:r>
            <a:r>
              <a:rPr lang="fr-FR" dirty="0" err="1" smtClean="0">
                <a:latin typeface="Arial" panose="020B0604020202020204" pitchFamily="34" charset="0"/>
                <a:cs typeface="Arial" panose="020B0604020202020204" pitchFamily="34" charset="0"/>
              </a:rPr>
              <a:t>télétravailler</a:t>
            </a:r>
            <a:r>
              <a:rPr lang="fr-FR" dirty="0" smtClean="0">
                <a:latin typeface="Arial" panose="020B0604020202020204" pitchFamily="34" charset="0"/>
                <a:cs typeface="Arial" panose="020B0604020202020204" pitchFamily="34" charset="0"/>
              </a:rPr>
              <a:t>, le temps de réaliser et d’avoir les résultats d’un test antigénique ou PCR.</a:t>
            </a:r>
          </a:p>
          <a:p>
            <a:pPr algn="just">
              <a:lnSpc>
                <a:spcPct val="100000"/>
              </a:lnSpc>
              <a:spcBef>
                <a:spcPts val="600"/>
              </a:spcBef>
              <a:spcAft>
                <a:spcPts val="600"/>
              </a:spcAft>
              <a:buClr>
                <a:srgbClr val="FF0000"/>
              </a:buClr>
              <a:buFontTx/>
              <a:buChar char="-"/>
            </a:pPr>
            <a:endParaRPr lang="fr-FR" dirty="0" smtClean="0"/>
          </a:p>
          <a:p>
            <a:pPr algn="just">
              <a:lnSpc>
                <a:spcPct val="100000"/>
              </a:lnSpc>
              <a:spcBef>
                <a:spcPts val="600"/>
              </a:spcBef>
              <a:spcAft>
                <a:spcPts val="600"/>
              </a:spcAft>
              <a:buClr>
                <a:srgbClr val="FF0000"/>
              </a:buClr>
              <a:buFontTx/>
              <a:buChar char="-"/>
            </a:pPr>
            <a:endParaRPr lang="fr-FR" dirty="0" smtClean="0"/>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39</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472440" y="2199994"/>
            <a:ext cx="365760" cy="299258"/>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lumMod val="75000"/>
                </a:schemeClr>
              </a:solidFill>
            </a:endParaRPr>
          </a:p>
        </p:txBody>
      </p:sp>
      <p:sp>
        <p:nvSpPr>
          <p:cNvPr id="8" name="Flèche droite 7"/>
          <p:cNvSpPr/>
          <p:nvPr/>
        </p:nvSpPr>
        <p:spPr>
          <a:xfrm>
            <a:off x="472440" y="4188478"/>
            <a:ext cx="365760" cy="299258"/>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lumMod val="75000"/>
                </a:schemeClr>
              </a:solidFill>
            </a:endParaRPr>
          </a:p>
        </p:txBody>
      </p:sp>
    </p:spTree>
    <p:extLst>
      <p:ext uri="{BB962C8B-B14F-4D97-AF65-F5344CB8AC3E}">
        <p14:creationId xmlns:p14="http://schemas.microsoft.com/office/powerpoint/2010/main" val="1493034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62500" lnSpcReduction="20000"/>
          </a:bodyPr>
          <a:lstStyle/>
          <a:p>
            <a:pPr marL="0" indent="0" algn="just">
              <a:lnSpc>
                <a:spcPct val="120000"/>
              </a:lnSpc>
              <a:spcBef>
                <a:spcPts val="600"/>
              </a:spcBef>
              <a:spcAft>
                <a:spcPts val="600"/>
              </a:spcAft>
              <a:buNone/>
            </a:pPr>
            <a:r>
              <a:rPr lang="fr-FR" sz="3000" b="1" dirty="0" smtClean="0">
                <a:solidFill>
                  <a:srgbClr val="C00000"/>
                </a:solidFill>
                <a:latin typeface="Century Gothic" panose="020B0502020202020204" pitchFamily="34" charset="0"/>
                <a:ea typeface="+mj-ea"/>
                <a:cs typeface="Times New Roman" panose="02020603050405020304" pitchFamily="18" charset="0"/>
              </a:rPr>
              <a:t>Plan</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Définition</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Conditions d’octroi</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Procédure d’octroi</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Durée de l’autorisation</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Effets sur la situation de l’agent</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Effets </a:t>
            </a:r>
            <a:r>
              <a:rPr lang="fr-FR" sz="2400" dirty="0">
                <a:latin typeface="Century Gothic" panose="020B0502020202020204" pitchFamily="34" charset="0"/>
                <a:cs typeface="Times New Roman" panose="02020603050405020304" pitchFamily="18" charset="0"/>
              </a:rPr>
              <a:t>sur la carrière et les </a:t>
            </a:r>
            <a:r>
              <a:rPr lang="fr-FR" sz="2400" dirty="0" smtClean="0">
                <a:latin typeface="Century Gothic" panose="020B0502020202020204" pitchFamily="34" charset="0"/>
                <a:cs typeface="Times New Roman" panose="02020603050405020304" pitchFamily="18" charset="0"/>
              </a:rPr>
              <a:t>congés</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L’obligation </a:t>
            </a:r>
            <a:r>
              <a:rPr lang="fr-FR" sz="2400" dirty="0">
                <a:latin typeface="Century Gothic" panose="020B0502020202020204" pitchFamily="34" charset="0"/>
                <a:cs typeface="Times New Roman" panose="02020603050405020304" pitchFamily="18" charset="0"/>
              </a:rPr>
              <a:t>de se soumettre au contrôle </a:t>
            </a:r>
            <a:r>
              <a:rPr lang="fr-FR" sz="2400" dirty="0" smtClean="0">
                <a:latin typeface="Century Gothic" panose="020B0502020202020204" pitchFamily="34" charset="0"/>
                <a:cs typeface="Times New Roman" panose="02020603050405020304" pitchFamily="18" charset="0"/>
              </a:rPr>
              <a:t>médical</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Prolongation du TPT</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Fin du TPT</a:t>
            </a:r>
          </a:p>
          <a:p>
            <a:pPr algn="just">
              <a:lnSpc>
                <a:spcPct val="120000"/>
              </a:lnSpc>
              <a:spcBef>
                <a:spcPts val="600"/>
              </a:spcBef>
              <a:spcAft>
                <a:spcPts val="600"/>
              </a:spcAft>
              <a:buFont typeface="Wingdings" panose="05000000000000000000" pitchFamily="2" charset="2"/>
              <a:buChar char="§"/>
            </a:pPr>
            <a:r>
              <a:rPr lang="fr-FR" sz="2400" dirty="0" smtClean="0">
                <a:latin typeface="Century Gothic" panose="020B0502020202020204" pitchFamily="34" charset="0"/>
                <a:cs typeface="Times New Roman" panose="02020603050405020304" pitchFamily="18" charset="0"/>
              </a:rPr>
              <a:t>Divers</a:t>
            </a:r>
          </a:p>
          <a:p>
            <a:pPr marL="0" indent="0" algn="just">
              <a:lnSpc>
                <a:spcPct val="120000"/>
              </a:lnSpc>
              <a:spcBef>
                <a:spcPts val="600"/>
              </a:spcBef>
              <a:spcAft>
                <a:spcPts val="600"/>
              </a:spcAft>
              <a:buNone/>
            </a:pPr>
            <a:endParaRPr lang="fr-FR" sz="24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24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endParaRPr lang="fr-FR" sz="24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7672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Gestion de la crise sanitaire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92500" lnSpcReduction="10000"/>
          </a:bodyPr>
          <a:lstStyle/>
          <a:p>
            <a:pPr algn="just">
              <a:lnSpc>
                <a:spcPct val="100000"/>
              </a:lnSpc>
              <a:spcBef>
                <a:spcPts val="600"/>
              </a:spcBef>
              <a:spcAft>
                <a:spcPts val="600"/>
              </a:spcAft>
              <a:buFont typeface="Wingdings" panose="05000000000000000000" pitchFamily="2" charset="2"/>
              <a:buChar char="§"/>
            </a:pPr>
            <a:r>
              <a:rPr lang="fr-FR" sz="2600" b="1" dirty="0" smtClean="0">
                <a:solidFill>
                  <a:srgbClr val="002060"/>
                </a:solidFill>
                <a:latin typeface="Arial" panose="020B0604020202020204" pitchFamily="34" charset="0"/>
                <a:cs typeface="Arial" panose="020B0604020202020204" pitchFamily="34" charset="0"/>
              </a:rPr>
              <a:t>Agents positifs à la </a:t>
            </a:r>
            <a:r>
              <a:rPr lang="fr-FR" sz="2600" b="1" dirty="0" err="1" smtClean="0">
                <a:solidFill>
                  <a:srgbClr val="002060"/>
                </a:solidFill>
                <a:latin typeface="Arial" panose="020B0604020202020204" pitchFamily="34" charset="0"/>
                <a:cs typeface="Arial" panose="020B0604020202020204" pitchFamily="34" charset="0"/>
              </a:rPr>
              <a:t>covid</a:t>
            </a:r>
            <a:endParaRPr lang="fr-FR" sz="2600" b="1" dirty="0" smtClean="0">
              <a:solidFill>
                <a:srgbClr val="002060"/>
              </a:solidFill>
              <a:latin typeface="Arial" panose="020B0604020202020204" pitchFamily="34" charset="0"/>
              <a:cs typeface="Arial" panose="020B0604020202020204" pitchFamily="34" charset="0"/>
            </a:endParaRPr>
          </a:p>
          <a:p>
            <a:pPr marL="0" indent="0" algn="just">
              <a:lnSpc>
                <a:spcPct val="100000"/>
              </a:lnSpc>
              <a:spcBef>
                <a:spcPts val="600"/>
              </a:spcBef>
              <a:spcAft>
                <a:spcPts val="600"/>
              </a:spcAft>
              <a:buClr>
                <a:srgbClr val="FF0000"/>
              </a:buClr>
              <a:buNone/>
            </a:pPr>
            <a:r>
              <a:rPr lang="fr-FR" sz="2600" dirty="0" smtClean="0">
                <a:latin typeface="Arial" panose="020B0604020202020204" pitchFamily="34" charset="0"/>
                <a:cs typeface="Arial" panose="020B0604020202020204" pitchFamily="34" charset="0"/>
              </a:rPr>
              <a:t>L’ agent testé positif est placé en en congé de maladie à compter de la date indiquée par l’arrêt dérogatoire</a:t>
            </a:r>
          </a:p>
          <a:p>
            <a:pPr algn="just">
              <a:lnSpc>
                <a:spcPct val="100000"/>
              </a:lnSpc>
              <a:spcBef>
                <a:spcPts val="600"/>
              </a:spcBef>
              <a:spcAft>
                <a:spcPts val="600"/>
              </a:spcAft>
              <a:buFont typeface="Wingdings" panose="05000000000000000000" pitchFamily="2" charset="2"/>
              <a:buChar char="§"/>
            </a:pPr>
            <a:r>
              <a:rPr lang="fr-FR" sz="2600" b="1" dirty="0">
                <a:solidFill>
                  <a:srgbClr val="002060"/>
                </a:solidFill>
                <a:latin typeface="Arial" panose="020B0604020202020204" pitchFamily="34" charset="0"/>
                <a:cs typeface="Arial" panose="020B0604020202020204" pitchFamily="34" charset="0"/>
              </a:rPr>
              <a:t>Suspension du jour de carence</a:t>
            </a:r>
          </a:p>
          <a:p>
            <a:pPr marL="0" indent="0" algn="just">
              <a:lnSpc>
                <a:spcPct val="100000"/>
              </a:lnSpc>
              <a:spcBef>
                <a:spcPts val="600"/>
              </a:spcBef>
              <a:spcAft>
                <a:spcPts val="600"/>
              </a:spcAft>
              <a:buNone/>
            </a:pPr>
            <a:r>
              <a:rPr lang="fr-FR" sz="2600" dirty="0">
                <a:latin typeface="Arial" panose="020B0604020202020204" pitchFamily="34" charset="0"/>
                <a:cs typeface="Arial" panose="020B0604020202020204" pitchFamily="34" charset="0"/>
              </a:rPr>
              <a:t>La suspension du jour de carence pour les agents testés positifs faisant l’objet d’un arrêt de travail demeure applicable jusqu’à une date fixée par décret et au plus tard jusqu’au </a:t>
            </a:r>
            <a:r>
              <a:rPr lang="fr-FR" sz="2600" b="1" dirty="0">
                <a:latin typeface="Arial" panose="020B0604020202020204" pitchFamily="34" charset="0"/>
                <a:cs typeface="Arial" panose="020B0604020202020204" pitchFamily="34" charset="0"/>
              </a:rPr>
              <a:t>31 décembre 2022</a:t>
            </a:r>
            <a:r>
              <a:rPr lang="fr-FR" sz="2600" dirty="0">
                <a:latin typeface="Arial" panose="020B0604020202020204" pitchFamily="34" charset="0"/>
                <a:cs typeface="Arial" panose="020B0604020202020204" pitchFamily="34" charset="0"/>
              </a:rPr>
              <a:t>.</a:t>
            </a:r>
            <a:br>
              <a:rPr lang="fr-FR" sz="2600" dirty="0">
                <a:latin typeface="Arial" panose="020B0604020202020204" pitchFamily="34" charset="0"/>
                <a:cs typeface="Arial" panose="020B0604020202020204" pitchFamily="34" charset="0"/>
              </a:rPr>
            </a:br>
            <a:endParaRPr lang="fr-FR" sz="2600" dirty="0">
              <a:latin typeface="Arial" panose="020B0604020202020204" pitchFamily="34" charset="0"/>
              <a:cs typeface="Arial" panose="020B0604020202020204" pitchFamily="34" charset="0"/>
            </a:endParaRPr>
          </a:p>
          <a:p>
            <a:pPr marL="0" indent="0" algn="just">
              <a:lnSpc>
                <a:spcPct val="100000"/>
              </a:lnSpc>
              <a:spcBef>
                <a:spcPts val="600"/>
              </a:spcBef>
              <a:spcAft>
                <a:spcPts val="600"/>
              </a:spcAft>
              <a:buNone/>
            </a:pPr>
            <a:r>
              <a:rPr lang="fr-FR" sz="2600" dirty="0">
                <a:latin typeface="Arial" panose="020B0604020202020204" pitchFamily="34" charset="0"/>
                <a:cs typeface="Arial" panose="020B0604020202020204" pitchFamily="34" charset="0"/>
              </a:rPr>
              <a:t>=&gt; En l’absence de décret venant raccourcir cette période le jour de carence continue d’être suspendu</a:t>
            </a:r>
          </a:p>
          <a:p>
            <a:pPr algn="just">
              <a:lnSpc>
                <a:spcPct val="100000"/>
              </a:lnSpc>
              <a:spcBef>
                <a:spcPts val="600"/>
              </a:spcBef>
              <a:spcAft>
                <a:spcPts val="600"/>
              </a:spcAft>
              <a:buClr>
                <a:srgbClr val="FF0000"/>
              </a:buClr>
              <a:buFontTx/>
              <a:buChar char="-"/>
            </a:pPr>
            <a:endParaRPr lang="fr-FR" dirty="0" smtClean="0"/>
          </a:p>
          <a:p>
            <a:pPr algn="just">
              <a:lnSpc>
                <a:spcPct val="100000"/>
              </a:lnSpc>
              <a:spcBef>
                <a:spcPts val="600"/>
              </a:spcBef>
              <a:spcAft>
                <a:spcPts val="600"/>
              </a:spcAft>
              <a:buClr>
                <a:srgbClr val="FF0000"/>
              </a:buClr>
              <a:buFontTx/>
              <a:buChar char="-"/>
            </a:pPr>
            <a:endParaRPr lang="fr-FR" dirty="0" smtClean="0"/>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40</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51551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Gestion de la crise sanitaire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41</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descr="Infographie présentant les modalités d'isolement dans le cadre de la crise sanitaire"/>
          <p:cNvPicPr/>
          <p:nvPr/>
        </p:nvPicPr>
        <p:blipFill>
          <a:blip r:embed="rId3">
            <a:extLst>
              <a:ext uri="{28A0092B-C50C-407E-A947-70E740481C1C}">
                <a14:useLocalDpi xmlns:a14="http://schemas.microsoft.com/office/drawing/2010/main" val="0"/>
              </a:ext>
            </a:extLst>
          </a:blip>
          <a:srcRect/>
          <a:stretch>
            <a:fillRect/>
          </a:stretch>
        </p:blipFill>
        <p:spPr bwMode="auto">
          <a:xfrm>
            <a:off x="2069869" y="1770611"/>
            <a:ext cx="7971905" cy="4688377"/>
          </a:xfrm>
          <a:prstGeom prst="rect">
            <a:avLst/>
          </a:prstGeom>
          <a:noFill/>
          <a:ln>
            <a:noFill/>
          </a:ln>
        </p:spPr>
      </p:pic>
    </p:spTree>
    <p:extLst>
      <p:ext uri="{BB962C8B-B14F-4D97-AF65-F5344CB8AC3E}">
        <p14:creationId xmlns:p14="http://schemas.microsoft.com/office/powerpoint/2010/main" val="42122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Gestion de la crise sanitaire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62500" lnSpcReduction="20000"/>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Arial" panose="020B0604020202020204" pitchFamily="34" charset="0"/>
                <a:cs typeface="Arial" panose="020B0604020202020204" pitchFamily="34" charset="0"/>
              </a:rPr>
              <a:t>Obligation vaccinale</a:t>
            </a:r>
          </a:p>
          <a:p>
            <a:pPr marL="0" indent="0" algn="just">
              <a:lnSpc>
                <a:spcPct val="100000"/>
              </a:lnSpc>
              <a:spcBef>
                <a:spcPts val="600"/>
              </a:spcBef>
              <a:spcAft>
                <a:spcPts val="600"/>
              </a:spcAft>
              <a:buClr>
                <a:srgbClr val="FF0000"/>
              </a:buClr>
              <a:buNone/>
            </a:pPr>
            <a:r>
              <a:rPr lang="fr-FR" b="1" dirty="0" smtClean="0">
                <a:latin typeface="Arial" panose="020B0604020202020204" pitchFamily="34" charset="0"/>
                <a:cs typeface="Arial" panose="020B0604020202020204" pitchFamily="34" charset="0"/>
              </a:rPr>
              <a:t>Agents concernés </a:t>
            </a:r>
            <a:r>
              <a:rPr lang="fr-FR" dirty="0" smtClean="0">
                <a:latin typeface="Arial" panose="020B0604020202020204" pitchFamily="34" charset="0"/>
                <a:cs typeface="Arial" panose="020B0604020202020204" pitchFamily="34" charset="0"/>
              </a:rPr>
              <a:t>:</a:t>
            </a:r>
          </a:p>
          <a:p>
            <a:pPr marL="0" indent="0" algn="just">
              <a:lnSpc>
                <a:spcPct val="100000"/>
              </a:lnSpc>
              <a:spcBef>
                <a:spcPts val="600"/>
              </a:spcBef>
              <a:spcAft>
                <a:spcPts val="600"/>
              </a:spcAft>
              <a:buClr>
                <a:srgbClr val="FF0000"/>
              </a:buClr>
              <a:buNone/>
            </a:pPr>
            <a:r>
              <a:rPr lang="fr-FR" dirty="0" smtClean="0">
                <a:latin typeface="Arial" panose="020B0604020202020204" pitchFamily="34" charset="0"/>
                <a:cs typeface="Arial" panose="020B0604020202020204" pitchFamily="34" charset="0"/>
              </a:rPr>
              <a:t>Les </a:t>
            </a:r>
            <a:r>
              <a:rPr lang="fr-FR" b="1" dirty="0" smtClean="0">
                <a:latin typeface="Arial" panose="020B0604020202020204" pitchFamily="34" charset="0"/>
                <a:cs typeface="Arial" panose="020B0604020202020204" pitchFamily="34" charset="0"/>
              </a:rPr>
              <a:t>agents exerçant leur activité, quel que soit leur cadre d’emploi</a:t>
            </a:r>
            <a:r>
              <a:rPr lang="fr-FR" dirty="0" smtClean="0">
                <a:latin typeface="Arial" panose="020B0604020202020204" pitchFamily="34" charset="0"/>
                <a:cs typeface="Arial" panose="020B0604020202020204" pitchFamily="34" charset="0"/>
              </a:rPr>
              <a:t>, dans les établissements et services dont la liste est fixée au 1° du I de l’article 12 de la loi n°2021-1040 du 5 août 2021. Sont notamment visés :</a:t>
            </a:r>
          </a:p>
          <a:p>
            <a:pPr algn="just">
              <a:lnSpc>
                <a:spcPct val="100000"/>
              </a:lnSpc>
              <a:spcBef>
                <a:spcPts val="600"/>
              </a:spcBef>
              <a:spcAft>
                <a:spcPts val="600"/>
              </a:spcAft>
              <a:buClr>
                <a:srgbClr val="FF0000"/>
              </a:buClr>
              <a:buFontTx/>
              <a:buChar char="-"/>
            </a:pPr>
            <a:r>
              <a:rPr lang="fr-FR" dirty="0" smtClean="0">
                <a:latin typeface="Arial" panose="020B0604020202020204" pitchFamily="34" charset="0"/>
                <a:cs typeface="Arial" panose="020B0604020202020204" pitchFamily="34" charset="0"/>
              </a:rPr>
              <a:t>Les EHPAD</a:t>
            </a:r>
          </a:p>
          <a:p>
            <a:pPr algn="just">
              <a:lnSpc>
                <a:spcPct val="100000"/>
              </a:lnSpc>
              <a:spcBef>
                <a:spcPts val="600"/>
              </a:spcBef>
              <a:spcAft>
                <a:spcPts val="600"/>
              </a:spcAft>
              <a:buClr>
                <a:srgbClr val="FF0000"/>
              </a:buClr>
              <a:buFontTx/>
              <a:buChar char="-"/>
            </a:pPr>
            <a:r>
              <a:rPr lang="fr-FR" dirty="0" smtClean="0">
                <a:latin typeface="Arial" panose="020B0604020202020204" pitchFamily="34" charset="0"/>
                <a:cs typeface="Arial" panose="020B0604020202020204" pitchFamily="34" charset="0"/>
              </a:rPr>
              <a:t>Les services de soins infirmiers à domicile</a:t>
            </a:r>
          </a:p>
          <a:p>
            <a:pPr algn="just">
              <a:lnSpc>
                <a:spcPct val="100000"/>
              </a:lnSpc>
              <a:spcBef>
                <a:spcPts val="600"/>
              </a:spcBef>
              <a:spcAft>
                <a:spcPts val="600"/>
              </a:spcAft>
              <a:buClr>
                <a:srgbClr val="FF0000"/>
              </a:buClr>
              <a:buFontTx/>
              <a:buChar char="-"/>
            </a:pPr>
            <a:r>
              <a:rPr lang="fr-FR" dirty="0" smtClean="0">
                <a:latin typeface="Arial" panose="020B0604020202020204" pitchFamily="34" charset="0"/>
                <a:cs typeface="Arial" panose="020B0604020202020204" pitchFamily="34" charset="0"/>
              </a:rPr>
              <a:t>Les services d’aide et d’accompagnement à domicile,</a:t>
            </a:r>
          </a:p>
          <a:p>
            <a:pPr algn="just">
              <a:lnSpc>
                <a:spcPct val="100000"/>
              </a:lnSpc>
              <a:spcBef>
                <a:spcPts val="600"/>
              </a:spcBef>
              <a:spcAft>
                <a:spcPts val="600"/>
              </a:spcAft>
              <a:buClr>
                <a:srgbClr val="FF0000"/>
              </a:buClr>
              <a:buFontTx/>
              <a:buChar char="-"/>
            </a:pPr>
            <a:r>
              <a:rPr lang="fr-FR" dirty="0" smtClean="0">
                <a:latin typeface="Arial" panose="020B0604020202020204" pitchFamily="34" charset="0"/>
                <a:cs typeface="Arial" panose="020B0604020202020204" pitchFamily="34" charset="0"/>
              </a:rPr>
              <a:t>Les centres de santé ou encore les services de médecine préventive</a:t>
            </a:r>
          </a:p>
          <a:p>
            <a:pPr algn="just">
              <a:lnSpc>
                <a:spcPct val="100000"/>
              </a:lnSpc>
              <a:spcBef>
                <a:spcPts val="600"/>
              </a:spcBef>
              <a:spcAft>
                <a:spcPts val="600"/>
              </a:spcAft>
              <a:buClr>
                <a:srgbClr val="FF0000"/>
              </a:buClr>
              <a:buFontTx/>
              <a:buChar char="-"/>
            </a:pPr>
            <a:r>
              <a:rPr lang="fr-FR" dirty="0" smtClean="0">
                <a:latin typeface="Arial" panose="020B0604020202020204" pitchFamily="34" charset="0"/>
                <a:cs typeface="Arial" panose="020B0604020202020204" pitchFamily="34" charset="0"/>
              </a:rPr>
              <a:t>Les professionnels de santé mentionnées au IV du code de la santé publique, les psychologues </a:t>
            </a:r>
          </a:p>
          <a:p>
            <a:pPr marL="0" indent="0" algn="just">
              <a:lnSpc>
                <a:spcPct val="100000"/>
              </a:lnSpc>
              <a:spcBef>
                <a:spcPts val="600"/>
              </a:spcBef>
              <a:spcAft>
                <a:spcPts val="600"/>
              </a:spcAft>
              <a:buClr>
                <a:srgbClr val="FF0000"/>
              </a:buClr>
              <a:buNone/>
            </a:pPr>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=&gt; les professionnels travaillant les mêmes locaux que ces professionnels de santé</a:t>
            </a:r>
          </a:p>
          <a:p>
            <a:pPr algn="just">
              <a:lnSpc>
                <a:spcPct val="100000"/>
              </a:lnSpc>
              <a:spcBef>
                <a:spcPts val="600"/>
              </a:spcBef>
              <a:spcAft>
                <a:spcPts val="600"/>
              </a:spcAft>
              <a:buClr>
                <a:srgbClr val="FF0000"/>
              </a:buClr>
              <a:buFontTx/>
              <a:buChar char="-"/>
            </a:pPr>
            <a:r>
              <a:rPr lang="fr-FR" dirty="0" smtClean="0">
                <a:latin typeface="Arial" panose="020B0604020202020204" pitchFamily="34" charset="0"/>
                <a:cs typeface="Arial" panose="020B0604020202020204" pitchFamily="34" charset="0"/>
              </a:rPr>
              <a:t>Les sapeurs pompiers exerçant dans les SDIS</a:t>
            </a:r>
          </a:p>
          <a:p>
            <a:pPr algn="just">
              <a:lnSpc>
                <a:spcPct val="100000"/>
              </a:lnSpc>
              <a:spcBef>
                <a:spcPts val="600"/>
              </a:spcBef>
              <a:spcAft>
                <a:spcPts val="600"/>
              </a:spcAft>
              <a:buClr>
                <a:srgbClr val="FF0000"/>
              </a:buClr>
              <a:buFontTx/>
              <a:buChar char="-"/>
            </a:pPr>
            <a:endParaRPr lang="fr-FR" dirty="0" smtClean="0">
              <a:latin typeface="Arial" panose="020B0604020202020204" pitchFamily="34" charset="0"/>
              <a:cs typeface="Arial" panose="020B0604020202020204" pitchFamily="34" charset="0"/>
            </a:endParaRPr>
          </a:p>
          <a:p>
            <a:pPr algn="just">
              <a:lnSpc>
                <a:spcPct val="100000"/>
              </a:lnSpc>
              <a:spcBef>
                <a:spcPts val="600"/>
              </a:spcBef>
              <a:spcAft>
                <a:spcPts val="600"/>
              </a:spcAft>
              <a:buClr>
                <a:srgbClr val="FF0000"/>
              </a:buClr>
              <a:buFontTx/>
              <a:buChar char="-"/>
            </a:pPr>
            <a:endParaRPr lang="fr-FR" dirty="0" smtClean="0"/>
          </a:p>
          <a:p>
            <a:pPr algn="just">
              <a:lnSpc>
                <a:spcPct val="100000"/>
              </a:lnSpc>
              <a:spcBef>
                <a:spcPts val="600"/>
              </a:spcBef>
              <a:spcAft>
                <a:spcPts val="600"/>
              </a:spcAft>
              <a:buClr>
                <a:srgbClr val="FF0000"/>
              </a:buClr>
              <a:buFontTx/>
              <a:buChar char="-"/>
            </a:pPr>
            <a:endParaRPr lang="fr-FR" dirty="0" smtClean="0"/>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42</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74597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Gestion de la crise sanitaire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lnSpcReduction="10000"/>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Arial" panose="020B0604020202020204" pitchFamily="34" charset="0"/>
                <a:cs typeface="Arial" panose="020B0604020202020204" pitchFamily="34" charset="0"/>
              </a:rPr>
              <a:t>Obligation vaccinale</a:t>
            </a:r>
          </a:p>
          <a:p>
            <a:pPr marL="0" indent="0" algn="just">
              <a:lnSpc>
                <a:spcPct val="100000"/>
              </a:lnSpc>
              <a:spcBef>
                <a:spcPts val="600"/>
              </a:spcBef>
              <a:spcAft>
                <a:spcPts val="600"/>
              </a:spcAft>
              <a:buClr>
                <a:srgbClr val="FF0000"/>
              </a:buClr>
              <a:buNone/>
            </a:pPr>
            <a:r>
              <a:rPr lang="fr-FR" dirty="0" smtClean="0">
                <a:latin typeface="Arial" panose="020B0604020202020204" pitchFamily="34" charset="0"/>
                <a:cs typeface="Arial" panose="020B0604020202020204" pitchFamily="34" charset="0"/>
              </a:rPr>
              <a:t>Les professionnels de crèche, d’établissements ou de services de soutien à la parentalité ne sont pas concernés.</a:t>
            </a:r>
            <a:br>
              <a:rPr lang="fr-FR" dirty="0" smtClean="0">
                <a:latin typeface="Arial" panose="020B0604020202020204" pitchFamily="34" charset="0"/>
                <a:cs typeface="Arial" panose="020B0604020202020204" pitchFamily="34" charset="0"/>
              </a:rPr>
            </a:br>
            <a:r>
              <a:rPr lang="fr-FR" dirty="0" smtClean="0">
                <a:latin typeface="Arial" panose="020B0604020202020204" pitchFamily="34" charset="0"/>
                <a:cs typeface="Arial" panose="020B0604020202020204" pitchFamily="34" charset="0"/>
              </a:rPr>
              <a:t>Seuls sont soumis à l’obligation vaccinale les professionnels de la petite enfance et du soutien à la parentalité dont l’activité comprend l’exercice effectif « </a:t>
            </a:r>
            <a:r>
              <a:rPr lang="fr-FR" i="1" dirty="0" smtClean="0">
                <a:latin typeface="Arial" panose="020B0604020202020204" pitchFamily="34" charset="0"/>
                <a:cs typeface="Arial" panose="020B0604020202020204" pitchFamily="34" charset="0"/>
              </a:rPr>
              <a:t>d’actes de prévention, de diagnostic ou de soins attachés à leur statut ou à leur titre</a:t>
            </a:r>
            <a:r>
              <a:rPr lang="fr-FR" dirty="0" smtClean="0">
                <a:latin typeface="Arial" panose="020B0604020202020204" pitchFamily="34" charset="0"/>
                <a:cs typeface="Arial" panose="020B0604020202020204" pitchFamily="34" charset="0"/>
              </a:rPr>
              <a:t> »</a:t>
            </a:r>
          </a:p>
          <a:p>
            <a:pPr marL="0" indent="0" algn="just">
              <a:lnSpc>
                <a:spcPct val="100000"/>
              </a:lnSpc>
              <a:spcBef>
                <a:spcPts val="600"/>
              </a:spcBef>
              <a:spcAft>
                <a:spcPts val="600"/>
              </a:spcAft>
              <a:buClr>
                <a:srgbClr val="FF0000"/>
              </a:buClr>
              <a:buNone/>
            </a:pPr>
            <a:r>
              <a:rPr lang="fr-FR" dirty="0" smtClean="0">
                <a:latin typeface="Arial" panose="020B0604020202020204" pitchFamily="34" charset="0"/>
                <a:cs typeface="Arial" panose="020B0604020202020204" pitchFamily="34" charset="0"/>
              </a:rPr>
              <a:t>Les agents justifiant d’une contre indication médicale sont exemptés de l’obligation vaccinale</a:t>
            </a:r>
          </a:p>
          <a:p>
            <a:pPr algn="just">
              <a:lnSpc>
                <a:spcPct val="100000"/>
              </a:lnSpc>
              <a:spcBef>
                <a:spcPts val="600"/>
              </a:spcBef>
              <a:spcAft>
                <a:spcPts val="600"/>
              </a:spcAft>
              <a:buClr>
                <a:srgbClr val="FF0000"/>
              </a:buClr>
              <a:buFontTx/>
              <a:buChar char="-"/>
            </a:pPr>
            <a:endParaRPr lang="fr-FR" dirty="0" smtClean="0"/>
          </a:p>
          <a:p>
            <a:pPr algn="just">
              <a:lnSpc>
                <a:spcPct val="100000"/>
              </a:lnSpc>
              <a:spcBef>
                <a:spcPts val="600"/>
              </a:spcBef>
              <a:spcAft>
                <a:spcPts val="600"/>
              </a:spcAft>
              <a:buClr>
                <a:srgbClr val="FF0000"/>
              </a:buClr>
              <a:buFontTx/>
              <a:buChar char="-"/>
            </a:pPr>
            <a:endParaRPr lang="fr-FR" dirty="0" smtClean="0"/>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43</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a:off x="381000" y="3166013"/>
            <a:ext cx="365760" cy="299258"/>
          </a:xfrm>
          <a:prstGeom prst="rightArrow">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5">
                  <a:lumMod val="75000"/>
                </a:schemeClr>
              </a:solidFill>
            </a:endParaRPr>
          </a:p>
        </p:txBody>
      </p:sp>
    </p:spTree>
    <p:extLst>
      <p:ext uri="{BB962C8B-B14F-4D97-AF65-F5344CB8AC3E}">
        <p14:creationId xmlns:p14="http://schemas.microsoft.com/office/powerpoint/2010/main" val="3649048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Gestion de la crise sanitaire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Télétravail</a:t>
            </a:r>
          </a:p>
          <a:p>
            <a:pPr marL="0" indent="0">
              <a:buNone/>
            </a:pPr>
            <a:r>
              <a:rPr lang="fr-FR" dirty="0" smtClean="0"/>
              <a:t>Désormais</a:t>
            </a:r>
            <a:r>
              <a:rPr lang="fr-FR" dirty="0"/>
              <a:t>, le télétravail doit se faire selon les dispositions de droits de </a:t>
            </a:r>
            <a:r>
              <a:rPr lang="fr-FR" dirty="0" smtClean="0"/>
              <a:t>commun :</a:t>
            </a:r>
          </a:p>
          <a:p>
            <a:pPr>
              <a:buFontTx/>
              <a:buChar char="-"/>
            </a:pPr>
            <a:r>
              <a:rPr lang="fr-FR" dirty="0" smtClean="0"/>
              <a:t>Délibération</a:t>
            </a:r>
          </a:p>
          <a:p>
            <a:pPr>
              <a:buFontTx/>
              <a:buChar char="-"/>
            </a:pPr>
            <a:r>
              <a:rPr lang="fr-FR" dirty="0" smtClean="0"/>
              <a:t>Limité à trois jours par semaine </a:t>
            </a:r>
          </a:p>
          <a:p>
            <a:pPr marL="0" indent="0">
              <a:buNone/>
            </a:pPr>
            <a:r>
              <a:rPr lang="fr-FR" dirty="0" smtClean="0"/>
              <a:t>Impossibilité de </a:t>
            </a:r>
            <a:r>
              <a:rPr lang="fr-FR" dirty="0"/>
              <a:t>poursuivre le télétravail à titre dérogatoire. Il n’est donc plus possible, par exemple de faire du télétravail 5 jours sur 5. </a:t>
            </a:r>
          </a:p>
          <a:p>
            <a:pPr algn="just">
              <a:lnSpc>
                <a:spcPct val="100000"/>
              </a:lnSpc>
              <a:spcBef>
                <a:spcPts val="600"/>
              </a:spcBef>
              <a:spcAft>
                <a:spcPts val="600"/>
              </a:spcAft>
              <a:buFont typeface="Wingdings" panose="05000000000000000000" pitchFamily="2" charset="2"/>
              <a:buChar char="§"/>
            </a:pPr>
            <a:endParaRPr lang="fr-FR" sz="3200" b="1" dirty="0" smtClean="0">
              <a:solidFill>
                <a:srgbClr val="002060"/>
              </a:solidFill>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44</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20533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Projets de décrets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Projet de décret modifiant diverses dispositions relatives aux agents contractuels </a:t>
            </a:r>
            <a:r>
              <a:rPr lang="fr-FR" sz="2400" b="1" dirty="0" smtClean="0">
                <a:solidFill>
                  <a:srgbClr val="002060"/>
                </a:solidFill>
                <a:latin typeface="Century Gothic" panose="020B0502020202020204" pitchFamily="34" charset="0"/>
                <a:cs typeface="Times New Roman" panose="02020603050405020304" pitchFamily="18" charset="0"/>
              </a:rPr>
              <a:t> </a:t>
            </a:r>
          </a:p>
          <a:p>
            <a:pPr marL="0" indent="0" algn="just">
              <a:lnSpc>
                <a:spcPct val="100000"/>
              </a:lnSpc>
              <a:spcBef>
                <a:spcPts val="600"/>
              </a:spcBef>
              <a:spcAft>
                <a:spcPts val="600"/>
              </a:spcAft>
              <a:buNone/>
            </a:pPr>
            <a:endParaRPr lang="fr-FR" sz="2400" b="1" dirty="0" smtClean="0">
              <a:solidFill>
                <a:srgbClr val="002060"/>
              </a:solidFill>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r>
              <a:rPr lang="fr-FR" sz="2400" b="1" dirty="0" smtClean="0">
                <a:solidFill>
                  <a:srgbClr val="002060"/>
                </a:solidFill>
                <a:latin typeface="Century Gothic" panose="020B0502020202020204" pitchFamily="34" charset="0"/>
                <a:cs typeface="Times New Roman" panose="02020603050405020304" pitchFamily="18" charset="0"/>
              </a:rPr>
              <a:t>Avis favorable des employeurs, défavorable des organisations syndicales  durant la séance du conseil supérieur de la fonction publique du 16.03.22, nouvel examen le 30.03.22</a:t>
            </a: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75910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Projets de décrets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b="1" dirty="0" smtClean="0">
                <a:solidFill>
                  <a:srgbClr val="002060"/>
                </a:solidFill>
                <a:latin typeface="Century Gothic" panose="020B0502020202020204" pitchFamily="34" charset="0"/>
                <a:cs typeface="Times New Roman" panose="02020603050405020304" pitchFamily="18" charset="0"/>
              </a:rPr>
              <a:t>Objectifs d’harmonisation des droits des contractuels et d’alignement sur le droit des fonctionnaires</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Transparence des emplois</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Refonte des congés sans solde pour créer ou reprendre une entreprise</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Refonte de la reprise d’ancienneté avec la prise en compte de tous les congés et le principe d’assimilation du temps partiel au temps plein</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Augmentation de l’indemnité compensatrice</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Réforme des congés parentaux</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Faciliter le réemploi</a:t>
            </a:r>
            <a:endParaRPr lang="fr-FR" sz="20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46</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62272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Projets de décrets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sz="3200" b="1" dirty="0" smtClean="0">
                <a:solidFill>
                  <a:srgbClr val="002060"/>
                </a:solidFill>
                <a:latin typeface="Century Gothic" panose="020B0502020202020204" pitchFamily="34" charset="0"/>
                <a:cs typeface="Times New Roman" panose="02020603050405020304" pitchFamily="18" charset="0"/>
              </a:rPr>
              <a:t>Projet de décret modifiant le reclassement des fonctionnaires territoriaux reconnus inaptes</a:t>
            </a:r>
            <a:r>
              <a:rPr lang="fr-FR" sz="2400" b="1" dirty="0" smtClean="0">
                <a:solidFill>
                  <a:srgbClr val="002060"/>
                </a:solidFill>
                <a:latin typeface="Century Gothic" panose="020B0502020202020204" pitchFamily="34" charset="0"/>
                <a:cs typeface="Times New Roman" panose="02020603050405020304" pitchFamily="18" charset="0"/>
              </a:rPr>
              <a:t> </a:t>
            </a:r>
          </a:p>
          <a:p>
            <a:pPr marL="0" indent="0" algn="just">
              <a:lnSpc>
                <a:spcPct val="100000"/>
              </a:lnSpc>
              <a:spcBef>
                <a:spcPts val="600"/>
              </a:spcBef>
              <a:spcAft>
                <a:spcPts val="600"/>
              </a:spcAft>
              <a:buNone/>
            </a:pPr>
            <a:endParaRPr lang="fr-FR" sz="2400" b="1" dirty="0" smtClean="0">
              <a:solidFill>
                <a:srgbClr val="002060"/>
              </a:solidFill>
              <a:latin typeface="Century Gothic" panose="020B0502020202020204" pitchFamily="34" charset="0"/>
              <a:cs typeface="Times New Roman" panose="02020603050405020304" pitchFamily="18" charset="0"/>
            </a:endParaRPr>
          </a:p>
          <a:p>
            <a:pPr marL="0" indent="0" algn="just">
              <a:lnSpc>
                <a:spcPct val="100000"/>
              </a:lnSpc>
              <a:spcBef>
                <a:spcPts val="600"/>
              </a:spcBef>
              <a:spcAft>
                <a:spcPts val="600"/>
              </a:spcAft>
              <a:buNone/>
            </a:pPr>
            <a:r>
              <a:rPr lang="fr-FR" sz="2400" b="1" dirty="0" smtClean="0">
                <a:solidFill>
                  <a:srgbClr val="002060"/>
                </a:solidFill>
                <a:latin typeface="Century Gothic" panose="020B0502020202020204" pitchFamily="34" charset="0"/>
                <a:cs typeface="Times New Roman" panose="02020603050405020304" pitchFamily="18" charset="0"/>
              </a:rPr>
              <a:t>Avis favorable, examen du CNEN le 30.03.2022</a:t>
            </a:r>
            <a:endParaRPr lang="fr-FR" sz="16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47</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5395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Projets de décrets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b="1" dirty="0" smtClean="0">
                <a:solidFill>
                  <a:srgbClr val="002060"/>
                </a:solidFill>
                <a:latin typeface="Century Gothic" panose="020B0502020202020204" pitchFamily="34" charset="0"/>
                <a:cs typeface="Times New Roman" panose="02020603050405020304" pitchFamily="18" charset="0"/>
              </a:rPr>
              <a:t>Objectif de simplification de la PPR</a:t>
            </a:r>
          </a:p>
          <a:p>
            <a:pPr marL="0" indent="0" algn="just">
              <a:lnSpc>
                <a:spcPct val="100000"/>
              </a:lnSpc>
              <a:spcBef>
                <a:spcPts val="600"/>
              </a:spcBef>
              <a:spcAft>
                <a:spcPts val="600"/>
              </a:spcAft>
              <a:buNone/>
            </a:pPr>
            <a:endParaRPr lang="fr-FR" b="1" dirty="0" smtClean="0">
              <a:solidFill>
                <a:srgbClr val="002060"/>
              </a:solidFill>
              <a:latin typeface="Century Gothic" panose="020B0502020202020204" pitchFamily="34" charset="0"/>
              <a:cs typeface="Times New Roman" panose="02020603050405020304" pitchFamily="18" charset="0"/>
            </a:endParaRP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Possibilité d’amorcer la PPR avant l’avis du conseil médical</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Suspension de la PPR en cas de congés</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Amélioration des conditions de traitement</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Possibilité de reclassement entre les trois versants de la fonction publique</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Possibilité d’amorcer une PPR sans accord de l’agent, mais le reclassement est impossible sans son accord</a:t>
            </a:r>
            <a:endParaRPr lang="fr-FR" sz="2000" b="1" dirty="0">
              <a:solidFill>
                <a:srgbClr val="002060"/>
              </a:solidFill>
              <a:latin typeface="Century Gothic" panose="020B0502020202020204" pitchFamily="34" charset="0"/>
              <a:cs typeface="Times New Roman" panose="02020603050405020304" pitchFamily="18" charset="0"/>
            </a:endParaRPr>
          </a:p>
          <a:p>
            <a:pPr algn="just">
              <a:lnSpc>
                <a:spcPct val="100000"/>
              </a:lnSpc>
              <a:spcBef>
                <a:spcPts val="600"/>
              </a:spcBef>
              <a:spcAft>
                <a:spcPts val="600"/>
              </a:spcAft>
              <a:buFont typeface="Wingdings" panose="05000000000000000000" pitchFamily="2" charset="2"/>
              <a:buChar char="§"/>
            </a:pPr>
            <a:endParaRPr lang="fr-FR" sz="20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48</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1624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Annonces </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b="1" dirty="0" smtClean="0">
                <a:solidFill>
                  <a:srgbClr val="002060"/>
                </a:solidFill>
                <a:latin typeface="Century Gothic" panose="020B0502020202020204" pitchFamily="34" charset="0"/>
                <a:cs typeface="Times New Roman" panose="02020603050405020304" pitchFamily="18" charset="0"/>
              </a:rPr>
              <a:t>Annonces gouvernementales: la revalorisation du point d’indice des fonctionnaires</a:t>
            </a:r>
          </a:p>
          <a:p>
            <a:pPr marL="0" indent="0" algn="just">
              <a:lnSpc>
                <a:spcPct val="100000"/>
              </a:lnSpc>
              <a:spcBef>
                <a:spcPts val="600"/>
              </a:spcBef>
              <a:spcAft>
                <a:spcPts val="600"/>
              </a:spcAft>
              <a:buNone/>
            </a:pPr>
            <a:endParaRPr lang="fr-FR" sz="3200" b="1" dirty="0" smtClean="0">
              <a:solidFill>
                <a:srgbClr val="002060"/>
              </a:solidFill>
              <a:latin typeface="Century Gothic" panose="020B0502020202020204" pitchFamily="34" charset="0"/>
              <a:cs typeface="Times New Roman" panose="02020603050405020304" pitchFamily="18" charset="0"/>
            </a:endParaRP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Pour faire face à une inflation forte et durable, le Gouvernement a annoncé un dégel du point d’indice avant l’été</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Cette mesure n’étant pas présente dans la loi de finances, l’adoption d’une loi de finances rectificative préalable au dégel est donc attendue</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Par ailleurs, les indemnités kilométriques ont été modifiées</a:t>
            </a:r>
            <a:endParaRPr lang="fr-FR" sz="20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49</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88975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85000" lnSpcReduction="20000"/>
          </a:bodyPr>
          <a:lstStyle/>
          <a:p>
            <a:pPr marL="0" indent="0" algn="just">
              <a:lnSpc>
                <a:spcPct val="120000"/>
              </a:lnSpc>
              <a:spcBef>
                <a:spcPts val="600"/>
              </a:spcBef>
              <a:spcAft>
                <a:spcPts val="600"/>
              </a:spcAft>
              <a:buNone/>
            </a:pPr>
            <a:r>
              <a:rPr lang="fr-FR" sz="3000" b="1" dirty="0" smtClean="0">
                <a:solidFill>
                  <a:srgbClr val="C00000"/>
                </a:solidFill>
                <a:latin typeface="Century Gothic" panose="020B0502020202020204" pitchFamily="34" charset="0"/>
                <a:ea typeface="+mj-ea"/>
                <a:cs typeface="Times New Roman" panose="02020603050405020304" pitchFamily="18" charset="0"/>
              </a:rPr>
              <a:t>Définition</a:t>
            </a:r>
          </a:p>
          <a:p>
            <a:pPr marL="0" indent="0" algn="just">
              <a:lnSpc>
                <a:spcPct val="120000"/>
              </a:lnSpc>
              <a:spcBef>
                <a:spcPts val="600"/>
              </a:spcBef>
              <a:spcAft>
                <a:spcPts val="600"/>
              </a:spcAft>
              <a:buNone/>
            </a:pPr>
            <a:r>
              <a:rPr lang="fr-FR" sz="2000" dirty="0" smtClean="0">
                <a:latin typeface="Century Gothic" panose="020B0502020202020204" pitchFamily="34" charset="0"/>
                <a:cs typeface="Times New Roman" panose="02020603050405020304" pitchFamily="18" charset="0"/>
              </a:rPr>
              <a:t>Le </a:t>
            </a:r>
            <a:r>
              <a:rPr lang="fr-FR" sz="2000" dirty="0">
                <a:latin typeface="Century Gothic" panose="020B0502020202020204" pitchFamily="34" charset="0"/>
                <a:cs typeface="Times New Roman" panose="02020603050405020304" pitchFamily="18" charset="0"/>
              </a:rPr>
              <a:t>fonctionnaire peut être autorisé à reprendre ses fonctions dans le cadre d’un TPT </a:t>
            </a:r>
            <a:r>
              <a:rPr lang="fr-FR" sz="2000" b="1" dirty="0">
                <a:latin typeface="Century Gothic" panose="020B0502020202020204" pitchFamily="34" charset="0"/>
                <a:cs typeface="Times New Roman" panose="02020603050405020304" pitchFamily="18" charset="0"/>
              </a:rPr>
              <a:t>si l’exercice des fonctions est reconnue comme étant de nature à favoriser l’amélioration de son état de santé ou s’il permet à l’agent de bénéficier d’une rééducation ou d’une réadaptation professionnelle pour retrouver un emploi compatible.</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Il s’agit d’une modalité particulière d’organisation du temps de travail.</a:t>
            </a:r>
          </a:p>
          <a:p>
            <a:pPr algn="just">
              <a:lnSpc>
                <a:spcPct val="120000"/>
              </a:lnSpc>
              <a:spcBef>
                <a:spcPts val="600"/>
              </a:spcBef>
              <a:spcAft>
                <a:spcPts val="600"/>
              </a:spcAft>
              <a:buFont typeface="Wingdings" panose="05000000000000000000" pitchFamily="2" charset="2"/>
              <a:buChar char="§"/>
            </a:pPr>
            <a:r>
              <a:rPr lang="fr-FR" sz="2000" dirty="0">
                <a:latin typeface="Century Gothic" panose="020B0502020202020204" pitchFamily="34" charset="0"/>
                <a:cs typeface="Times New Roman" panose="02020603050405020304" pitchFamily="18" charset="0"/>
              </a:rPr>
              <a:t>Il se distingue du temps partiel de droit commun sur deux points : ses conditions d’octroi et ses modalités de rémunération</a:t>
            </a:r>
            <a:r>
              <a:rPr lang="fr-FR" sz="2000" dirty="0" smtClean="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r>
              <a:rPr lang="fr-FR" sz="2000" dirty="0">
                <a:latin typeface="Century Gothic" panose="020B0502020202020204" pitchFamily="34" charset="0"/>
                <a:cs typeface="Times New Roman" panose="02020603050405020304" pitchFamily="18" charset="0"/>
                <a:sym typeface="Webdings" panose="05030102010509060703" pitchFamily="18" charset="2"/>
              </a:rPr>
              <a:t>L’ordonnance « Santé et famille » prévoyait que la réforme du TPT devait entrer en vigueur à une date fixée par décret et au plus tard le </a:t>
            </a:r>
            <a:r>
              <a:rPr lang="fr-FR" sz="2000" dirty="0" smtClean="0">
                <a:latin typeface="Century Gothic" panose="020B0502020202020204" pitchFamily="34" charset="0"/>
                <a:cs typeface="Times New Roman" panose="02020603050405020304" pitchFamily="18" charset="0"/>
                <a:sym typeface="Webdings" panose="05030102010509060703" pitchFamily="18" charset="2"/>
              </a:rPr>
              <a:t>1er juin </a:t>
            </a:r>
            <a:r>
              <a:rPr lang="fr-FR" sz="2000" dirty="0">
                <a:latin typeface="Century Gothic" panose="020B0502020202020204" pitchFamily="34" charset="0"/>
                <a:cs typeface="Times New Roman" panose="02020603050405020304" pitchFamily="18" charset="0"/>
                <a:sym typeface="Webdings" panose="05030102010509060703" pitchFamily="18" charset="2"/>
              </a:rPr>
              <a:t>2021. </a:t>
            </a:r>
          </a:p>
          <a:p>
            <a:pPr marL="0" indent="0" algn="just">
              <a:lnSpc>
                <a:spcPct val="120000"/>
              </a:lnSpc>
              <a:buNone/>
            </a:pPr>
            <a:r>
              <a:rPr lang="fr-FR" sz="2000" dirty="0">
                <a:latin typeface="Century Gothic" panose="020B0502020202020204" pitchFamily="34" charset="0"/>
                <a:cs typeface="Times New Roman" panose="02020603050405020304" pitchFamily="18" charset="0"/>
                <a:sym typeface="Webdings" panose="05030102010509060703" pitchFamily="18" charset="2"/>
              </a:rPr>
              <a:t>Compte tenu de la date de publication, les nouvelles dispositions peuvent être regardées comme applicables à compter du 11 novembre 2021.</a:t>
            </a:r>
          </a:p>
          <a:p>
            <a:pPr algn="just">
              <a:lnSpc>
                <a:spcPct val="120000"/>
              </a:lnSpc>
              <a:spcBef>
                <a:spcPts val="600"/>
              </a:spcBef>
              <a:spcAft>
                <a:spcPts val="600"/>
              </a:spcAft>
              <a:buFont typeface="Wingdings" panose="05000000000000000000" pitchFamily="2" charset="2"/>
              <a:buChar char="§"/>
            </a:pPr>
            <a:endParaRPr lang="fr-FR" sz="20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endParaRPr lang="fr-FR" sz="20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5</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72328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VI.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Annonces</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a:bodyPr>
          <a:lstStyle/>
          <a:p>
            <a:pPr algn="just">
              <a:lnSpc>
                <a:spcPct val="100000"/>
              </a:lnSpc>
              <a:spcBef>
                <a:spcPts val="600"/>
              </a:spcBef>
              <a:spcAft>
                <a:spcPts val="600"/>
              </a:spcAft>
              <a:buFont typeface="Wingdings" panose="05000000000000000000" pitchFamily="2" charset="2"/>
              <a:buChar char="§"/>
            </a:pPr>
            <a:r>
              <a:rPr lang="fr-FR" b="1" dirty="0" smtClean="0">
                <a:solidFill>
                  <a:srgbClr val="002060"/>
                </a:solidFill>
                <a:latin typeface="Century Gothic" panose="020B0502020202020204" pitchFamily="34" charset="0"/>
                <a:cs typeface="Times New Roman" panose="02020603050405020304" pitchFamily="18" charset="0"/>
              </a:rPr>
              <a:t>Augmentation du SMIC au 01.05.2022</a:t>
            </a:r>
          </a:p>
          <a:p>
            <a:pPr marL="0" indent="0" algn="just">
              <a:lnSpc>
                <a:spcPct val="100000"/>
              </a:lnSpc>
              <a:spcBef>
                <a:spcPts val="600"/>
              </a:spcBef>
              <a:spcAft>
                <a:spcPts val="600"/>
              </a:spcAft>
              <a:buNone/>
            </a:pPr>
            <a:endParaRPr lang="fr-FR" sz="3200" b="1" dirty="0" smtClean="0">
              <a:solidFill>
                <a:srgbClr val="002060"/>
              </a:solidFill>
              <a:latin typeface="Century Gothic" panose="020B0502020202020204" pitchFamily="34" charset="0"/>
              <a:cs typeface="Times New Roman" panose="02020603050405020304" pitchFamily="18" charset="0"/>
            </a:endParaRP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Au 1</a:t>
            </a:r>
            <a:r>
              <a:rPr lang="fr-FR" sz="2000" b="1" baseline="30000" dirty="0" smtClean="0">
                <a:solidFill>
                  <a:srgbClr val="002060"/>
                </a:solidFill>
                <a:latin typeface="Century Gothic" panose="020B0502020202020204" pitchFamily="34" charset="0"/>
                <a:cs typeface="Times New Roman" panose="02020603050405020304" pitchFamily="18" charset="0"/>
              </a:rPr>
              <a:t>er</a:t>
            </a:r>
            <a:r>
              <a:rPr lang="fr-FR" sz="2000" b="1" dirty="0" smtClean="0">
                <a:solidFill>
                  <a:srgbClr val="002060"/>
                </a:solidFill>
                <a:latin typeface="Century Gothic" panose="020B0502020202020204" pitchFamily="34" charset="0"/>
                <a:cs typeface="Times New Roman" panose="02020603050405020304" pitchFamily="18" charset="0"/>
              </a:rPr>
              <a:t> mai 2022, le SMIC sera augmenté pour un montant compris entre 1641 et 1647 euros brut par mois</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Aucun agent public ne peut être rémunéré en dessous de ce montant</a:t>
            </a:r>
          </a:p>
          <a:p>
            <a:pPr lvl="1" algn="just">
              <a:lnSpc>
                <a:spcPct val="100000"/>
              </a:lnSpc>
              <a:spcBef>
                <a:spcPts val="600"/>
              </a:spcBef>
              <a:spcAft>
                <a:spcPts val="600"/>
              </a:spcAft>
              <a:buFont typeface="Wingdings" panose="05000000000000000000" pitchFamily="2" charset="2"/>
              <a:buChar char="§"/>
            </a:pPr>
            <a:r>
              <a:rPr lang="fr-FR" sz="2000" b="1" dirty="0" smtClean="0">
                <a:solidFill>
                  <a:srgbClr val="002060"/>
                </a:solidFill>
                <a:latin typeface="Century Gothic" panose="020B0502020202020204" pitchFamily="34" charset="0"/>
                <a:cs typeface="Times New Roman" panose="02020603050405020304" pitchFamily="18" charset="0"/>
              </a:rPr>
              <a:t>Revalorisation des indices pour les agents concernés</a:t>
            </a:r>
            <a:endParaRPr lang="fr-FR" sz="2000" dirty="0" smtClean="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50</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22553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838200" y="365125"/>
            <a:ext cx="10515600" cy="5532755"/>
          </a:xfrm>
        </p:spPr>
        <p:txBody>
          <a:bodyPr>
            <a:normAutofit/>
          </a:bodyPr>
          <a:lstStyle/>
          <a:p>
            <a:r>
              <a:rPr lang="fr-FR" b="1" dirty="0" smtClean="0">
                <a:solidFill>
                  <a:srgbClr val="C00000"/>
                </a:solidFill>
                <a:latin typeface="Century Gothic" panose="020B0502020202020204" pitchFamily="34" charset="0"/>
                <a:cs typeface="Times New Roman" panose="02020603050405020304" pitchFamily="18" charset="0"/>
              </a:rPr>
              <a:t>Fin</a:t>
            </a:r>
            <a:br>
              <a:rPr lang="fr-FR" b="1" dirty="0" smtClean="0">
                <a:solidFill>
                  <a:srgbClr val="C00000"/>
                </a:solidFill>
                <a:latin typeface="Century Gothic" panose="020B0502020202020204" pitchFamily="34" charset="0"/>
                <a:cs typeface="Times New Roman" panose="02020603050405020304" pitchFamily="18" charset="0"/>
              </a:rPr>
            </a:br>
            <a:r>
              <a:rPr lang="fr-FR" b="1" dirty="0" smtClean="0">
                <a:solidFill>
                  <a:srgbClr val="C00000"/>
                </a:solidFill>
                <a:latin typeface="Century Gothic" panose="020B0502020202020204" pitchFamily="34" charset="0"/>
                <a:cs typeface="Times New Roman" panose="02020603050405020304" pitchFamily="18" charset="0"/>
              </a:rPr>
              <a:t/>
            </a:r>
            <a:br>
              <a:rPr lang="fr-FR" b="1" dirty="0" smtClean="0">
                <a:solidFill>
                  <a:srgbClr val="C00000"/>
                </a:solidFill>
                <a:latin typeface="Century Gothic" panose="020B0502020202020204" pitchFamily="34" charset="0"/>
                <a:cs typeface="Times New Roman" panose="02020603050405020304" pitchFamily="18" charset="0"/>
              </a:rPr>
            </a:br>
            <a:r>
              <a:rPr lang="fr-FR" b="1" dirty="0">
                <a:solidFill>
                  <a:srgbClr val="C00000"/>
                </a:solidFill>
                <a:latin typeface="Century Gothic" panose="020B0502020202020204" pitchFamily="34" charset="0"/>
                <a:cs typeface="Times New Roman" panose="02020603050405020304" pitchFamily="18" charset="0"/>
              </a:rPr>
              <a:t/>
            </a:r>
            <a:br>
              <a:rPr lang="fr-FR" b="1" dirty="0">
                <a:solidFill>
                  <a:srgbClr val="C00000"/>
                </a:solidFill>
                <a:latin typeface="Century Gothic" panose="020B0502020202020204" pitchFamily="34" charset="0"/>
                <a:cs typeface="Times New Roman" panose="02020603050405020304" pitchFamily="18" charset="0"/>
              </a:rPr>
            </a:br>
            <a:r>
              <a:rPr lang="fr-FR" b="1" dirty="0" smtClean="0">
                <a:solidFill>
                  <a:srgbClr val="C00000"/>
                </a:solidFill>
                <a:latin typeface="Century Gothic" panose="020B0502020202020204" pitchFamily="34" charset="0"/>
                <a:cs typeface="Times New Roman" panose="02020603050405020304" pitchFamily="18" charset="0"/>
              </a:rPr>
              <a:t/>
            </a:r>
            <a:br>
              <a:rPr lang="fr-FR" b="1" dirty="0" smtClean="0">
                <a:solidFill>
                  <a:srgbClr val="C00000"/>
                </a:solidFill>
                <a:latin typeface="Century Gothic" panose="020B0502020202020204" pitchFamily="34" charset="0"/>
                <a:cs typeface="Times New Roman" panose="02020603050405020304" pitchFamily="18" charset="0"/>
              </a:rPr>
            </a:br>
            <a:r>
              <a:rPr lang="fr-FR" b="1" dirty="0">
                <a:solidFill>
                  <a:srgbClr val="C00000"/>
                </a:solidFill>
                <a:latin typeface="Century Gothic" panose="020B0502020202020204" pitchFamily="34" charset="0"/>
                <a:cs typeface="Times New Roman" panose="02020603050405020304" pitchFamily="18" charset="0"/>
              </a:rPr>
              <a:t/>
            </a:r>
            <a:br>
              <a:rPr lang="fr-FR" b="1" dirty="0">
                <a:solidFill>
                  <a:srgbClr val="C00000"/>
                </a:solidFill>
                <a:latin typeface="Century Gothic" panose="020B0502020202020204" pitchFamily="34" charset="0"/>
                <a:cs typeface="Times New Roman" panose="02020603050405020304" pitchFamily="18" charset="0"/>
              </a:rPr>
            </a:br>
            <a:r>
              <a:rPr lang="fr-FR" b="1" dirty="0">
                <a:solidFill>
                  <a:srgbClr val="C00000"/>
                </a:solidFill>
                <a:latin typeface="Century Gothic" panose="020B0502020202020204" pitchFamily="34" charset="0"/>
                <a:cs typeface="Times New Roman" panose="02020603050405020304" pitchFamily="18" charset="0"/>
              </a:rPr>
              <a:t/>
            </a:r>
            <a:br>
              <a:rPr lang="fr-FR" b="1" dirty="0">
                <a:solidFill>
                  <a:srgbClr val="C00000"/>
                </a:solidFill>
                <a:latin typeface="Century Gothic" panose="020B0502020202020204" pitchFamily="34" charset="0"/>
                <a:cs typeface="Times New Roman" panose="02020603050405020304" pitchFamily="18" charset="0"/>
              </a:rPr>
            </a:br>
            <a:r>
              <a:rPr lang="fr-FR" b="1" dirty="0" smtClean="0">
                <a:solidFill>
                  <a:srgbClr val="C00000"/>
                </a:solidFill>
                <a:latin typeface="Century Gothic" panose="020B0502020202020204" pitchFamily="34" charset="0"/>
                <a:cs typeface="Times New Roman" panose="02020603050405020304" pitchFamily="18" charset="0"/>
              </a:rPr>
              <a:t>							</a:t>
            </a:r>
            <a:r>
              <a:rPr lang="fr-FR" sz="2000" b="1" dirty="0" smtClean="0">
                <a:solidFill>
                  <a:srgbClr val="002060"/>
                </a:solidFill>
                <a:latin typeface="Century Gothic" panose="020B0502020202020204" pitchFamily="34" charset="0"/>
                <a:cs typeface="Times New Roman" panose="02020603050405020304" pitchFamily="18" charset="0"/>
              </a:rPr>
              <a:t>Merci pour votre attention</a:t>
            </a:r>
            <a:endParaRPr lang="fr-FR" b="1" dirty="0">
              <a:solidFill>
                <a:srgbClr val="002060"/>
              </a:solidFill>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51</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112354"/>
            <a:ext cx="2123417" cy="1592563"/>
          </a:xfrm>
          <a:prstGeom prst="rect">
            <a:avLst/>
          </a:prstGeom>
        </p:spPr>
      </p:pic>
      <p:pic>
        <p:nvPicPr>
          <p:cNvPr id="9" name="Imag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383" y="5541051"/>
            <a:ext cx="4895850" cy="1219200"/>
          </a:xfrm>
          <a:prstGeom prst="rect">
            <a:avLst/>
          </a:prstGeom>
        </p:spPr>
      </p:pic>
    </p:spTree>
    <p:extLst>
      <p:ext uri="{BB962C8B-B14F-4D97-AF65-F5344CB8AC3E}">
        <p14:creationId xmlns:p14="http://schemas.microsoft.com/office/powerpoint/2010/main" val="3044888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p:txBody>
          <a:bodyPr>
            <a:normAutofit fontScale="92500" lnSpcReduction="20000"/>
          </a:bodyPr>
          <a:lstStyle/>
          <a:p>
            <a:pPr marL="0" indent="0" algn="just">
              <a:lnSpc>
                <a:spcPct val="120000"/>
              </a:lnSpc>
              <a:spcBef>
                <a:spcPts val="600"/>
              </a:spcBef>
              <a:spcAft>
                <a:spcPts val="600"/>
              </a:spcAft>
              <a:buNone/>
            </a:pPr>
            <a:r>
              <a:rPr lang="fr-FR" sz="3000" b="1" dirty="0">
                <a:solidFill>
                  <a:srgbClr val="C00000"/>
                </a:solidFill>
                <a:latin typeface="Century Gothic" panose="020B0502020202020204" pitchFamily="34" charset="0"/>
                <a:ea typeface="+mj-ea"/>
                <a:cs typeface="Times New Roman" panose="02020603050405020304" pitchFamily="18" charset="0"/>
              </a:rPr>
              <a:t>Conditions d’octroi</a:t>
            </a:r>
          </a:p>
          <a:p>
            <a:pPr marL="0" indent="0" algn="just">
              <a:lnSpc>
                <a:spcPct val="120000"/>
              </a:lnSpc>
              <a:spcBef>
                <a:spcPts val="600"/>
              </a:spcBef>
              <a:spcAft>
                <a:spcPts val="600"/>
              </a:spcAft>
              <a:buNone/>
            </a:pPr>
            <a:r>
              <a:rPr lang="fr-FR" sz="1600" dirty="0">
                <a:latin typeface="Century Gothic" panose="020B0502020202020204" pitchFamily="34" charset="0"/>
                <a:cs typeface="Times New Roman" panose="02020603050405020304" pitchFamily="18" charset="0"/>
              </a:rPr>
              <a:t>Peuvent être autorisés à exercer leurs fonctions à temps partiel thérapeutique :</a:t>
            </a:r>
          </a:p>
          <a:p>
            <a:pPr algn="just">
              <a:lnSpc>
                <a:spcPct val="120000"/>
              </a:lnSpc>
              <a:spcBef>
                <a:spcPts val="600"/>
              </a:spcBef>
              <a:spcAft>
                <a:spcPts val="600"/>
              </a:spcAft>
              <a:buFont typeface="Wingdings" panose="05000000000000000000" pitchFamily="2" charset="2"/>
              <a:buChar char="§"/>
            </a:pPr>
            <a:r>
              <a:rPr lang="fr-FR" sz="1600" b="1" dirty="0" smtClean="0">
                <a:latin typeface="Century Gothic" panose="020B0502020202020204" pitchFamily="34" charset="0"/>
                <a:cs typeface="Times New Roman" panose="02020603050405020304" pitchFamily="18" charset="0"/>
              </a:rPr>
              <a:t>les </a:t>
            </a:r>
            <a:r>
              <a:rPr lang="fr-FR" sz="1600" b="1" dirty="0">
                <a:latin typeface="Century Gothic" panose="020B0502020202020204" pitchFamily="34" charset="0"/>
                <a:cs typeface="Times New Roman" panose="02020603050405020304" pitchFamily="18" charset="0"/>
              </a:rPr>
              <a:t>fonctionnaires titulaires affiliés à la </a:t>
            </a:r>
            <a:r>
              <a:rPr lang="fr-FR" sz="1600" b="1" dirty="0" smtClean="0">
                <a:latin typeface="Century Gothic" panose="020B0502020202020204" pitchFamily="34" charset="0"/>
                <a:cs typeface="Times New Roman" panose="02020603050405020304" pitchFamily="18" charset="0"/>
              </a:rPr>
              <a:t>CNRACL </a:t>
            </a:r>
            <a:r>
              <a:rPr lang="fr-FR" sz="1600" dirty="0" smtClean="0">
                <a:latin typeface="Century Gothic" panose="020B0502020202020204" pitchFamily="34" charset="0"/>
                <a:cs typeface="Times New Roman" panose="02020603050405020304" pitchFamily="18" charset="0"/>
              </a:rPr>
              <a:t>(emploi </a:t>
            </a:r>
            <a:r>
              <a:rPr lang="fr-FR" sz="1600" dirty="0">
                <a:latin typeface="Century Gothic" panose="020B0502020202020204" pitchFamily="34" charset="0"/>
                <a:cs typeface="Times New Roman" panose="02020603050405020304" pitchFamily="18" charset="0"/>
              </a:rPr>
              <a:t>à </a:t>
            </a:r>
            <a:r>
              <a:rPr lang="fr-FR" sz="1600" dirty="0" smtClean="0">
                <a:latin typeface="Century Gothic" panose="020B0502020202020204" pitchFamily="34" charset="0"/>
                <a:cs typeface="Times New Roman" panose="02020603050405020304" pitchFamily="18" charset="0"/>
              </a:rPr>
              <a:t>TC ou </a:t>
            </a:r>
            <a:r>
              <a:rPr lang="fr-FR" sz="1600" dirty="0">
                <a:latin typeface="Century Gothic" panose="020B0502020202020204" pitchFamily="34" charset="0"/>
                <a:cs typeface="Times New Roman" panose="02020603050405020304" pitchFamily="18" charset="0"/>
              </a:rPr>
              <a:t>un emploi à </a:t>
            </a:r>
            <a:r>
              <a:rPr lang="fr-FR" sz="1600" dirty="0" smtClean="0">
                <a:latin typeface="Century Gothic" panose="020B0502020202020204" pitchFamily="34" charset="0"/>
                <a:cs typeface="Times New Roman" panose="02020603050405020304" pitchFamily="18" charset="0"/>
              </a:rPr>
              <a:t>TNC </a:t>
            </a:r>
            <a:r>
              <a:rPr lang="fr-FR" sz="1600" dirty="0">
                <a:latin typeface="Century Gothic" panose="020B0502020202020204" pitchFamily="34" charset="0"/>
                <a:cs typeface="Times New Roman" panose="02020603050405020304" pitchFamily="18" charset="0"/>
              </a:rPr>
              <a:t>dont la durée hebdomadaire est supérieure ou égale à </a:t>
            </a:r>
            <a:r>
              <a:rPr lang="fr-FR" sz="1600" dirty="0" smtClean="0">
                <a:latin typeface="Century Gothic" panose="020B0502020202020204" pitchFamily="34" charset="0"/>
                <a:cs typeface="Times New Roman" panose="02020603050405020304" pitchFamily="18" charset="0"/>
              </a:rPr>
              <a:t>28h) </a:t>
            </a:r>
            <a:endParaRPr lang="fr-FR" sz="16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600" b="1" dirty="0" smtClean="0">
                <a:latin typeface="Century Gothic" panose="020B0502020202020204" pitchFamily="34" charset="0"/>
                <a:cs typeface="Times New Roman" panose="02020603050405020304" pitchFamily="18" charset="0"/>
              </a:rPr>
              <a:t>les </a:t>
            </a:r>
            <a:r>
              <a:rPr lang="fr-FR" sz="1600" b="1" dirty="0">
                <a:latin typeface="Century Gothic" panose="020B0502020202020204" pitchFamily="34" charset="0"/>
                <a:cs typeface="Times New Roman" panose="02020603050405020304" pitchFamily="18" charset="0"/>
              </a:rPr>
              <a:t>fonctionnaires stagiaires</a:t>
            </a:r>
            <a:r>
              <a:rPr lang="fr-FR" sz="1600" dirty="0">
                <a:latin typeface="Century Gothic" panose="020B0502020202020204" pitchFamily="34" charset="0"/>
                <a:cs typeface="Times New Roman" panose="02020603050405020304" pitchFamily="18" charset="0"/>
              </a:rPr>
              <a:t>, à l’exclusion de ceux dont le stage comporte un enseignement professionnel ou doit être accompli dans un établissement de </a:t>
            </a:r>
            <a:r>
              <a:rPr lang="fr-FR" sz="1600" dirty="0" smtClean="0">
                <a:latin typeface="Century Gothic" panose="020B0502020202020204" pitchFamily="34" charset="0"/>
                <a:cs typeface="Times New Roman" panose="02020603050405020304" pitchFamily="18" charset="0"/>
              </a:rPr>
              <a:t>formation</a:t>
            </a:r>
            <a:endParaRPr lang="fr-FR" sz="1600" dirty="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600" dirty="0" smtClean="0">
                <a:latin typeface="Century Gothic" panose="020B0502020202020204" pitchFamily="34" charset="0"/>
                <a:cs typeface="Times New Roman" panose="02020603050405020304" pitchFamily="18" charset="0"/>
              </a:rPr>
              <a:t>les </a:t>
            </a:r>
            <a:r>
              <a:rPr lang="fr-FR" sz="1600" dirty="0">
                <a:latin typeface="Century Gothic" panose="020B0502020202020204" pitchFamily="34" charset="0"/>
                <a:cs typeface="Times New Roman" panose="02020603050405020304" pitchFamily="18" charset="0"/>
              </a:rPr>
              <a:t>fonctionnaires occupant </a:t>
            </a:r>
            <a:r>
              <a:rPr lang="fr-FR" sz="1600" b="1" dirty="0">
                <a:latin typeface="Century Gothic" panose="020B0502020202020204" pitchFamily="34" charset="0"/>
                <a:cs typeface="Times New Roman" panose="02020603050405020304" pitchFamily="18" charset="0"/>
              </a:rPr>
              <a:t>un emploi à temps non complet non affiliés à la CNRACL </a:t>
            </a:r>
          </a:p>
          <a:p>
            <a:pPr algn="just">
              <a:lnSpc>
                <a:spcPct val="120000"/>
              </a:lnSpc>
              <a:spcBef>
                <a:spcPts val="600"/>
              </a:spcBef>
              <a:spcAft>
                <a:spcPts val="600"/>
              </a:spcAft>
              <a:buFont typeface="Wingdings" panose="05000000000000000000" pitchFamily="2" charset="2"/>
              <a:buChar char="§"/>
            </a:pPr>
            <a:r>
              <a:rPr lang="fr-FR" sz="1600" b="1" dirty="0" smtClean="0">
                <a:latin typeface="Century Gothic" panose="020B0502020202020204" pitchFamily="34" charset="0"/>
                <a:cs typeface="Times New Roman" panose="02020603050405020304" pitchFamily="18" charset="0"/>
              </a:rPr>
              <a:t>les </a:t>
            </a:r>
            <a:r>
              <a:rPr lang="fr-FR" sz="1600" b="1" dirty="0">
                <a:latin typeface="Century Gothic" panose="020B0502020202020204" pitchFamily="34" charset="0"/>
                <a:cs typeface="Times New Roman" panose="02020603050405020304" pitchFamily="18" charset="0"/>
              </a:rPr>
              <a:t>agents contractuels </a:t>
            </a:r>
            <a:endParaRPr lang="fr-FR" sz="1600" b="1" dirty="0" smtClean="0">
              <a:latin typeface="Century Gothic" panose="020B0502020202020204" pitchFamily="34" charset="0"/>
              <a:cs typeface="Times New Roman" panose="02020603050405020304" pitchFamily="18" charset="0"/>
            </a:endParaRPr>
          </a:p>
          <a:p>
            <a:pPr algn="just">
              <a:lnSpc>
                <a:spcPct val="120000"/>
              </a:lnSpc>
              <a:spcBef>
                <a:spcPts val="600"/>
              </a:spcBef>
              <a:spcAft>
                <a:spcPts val="600"/>
              </a:spcAft>
              <a:buFont typeface="Wingdings" panose="05000000000000000000" pitchFamily="2" charset="2"/>
              <a:buChar char="§"/>
            </a:pPr>
            <a:r>
              <a:rPr lang="fr-FR" sz="1600" dirty="0">
                <a:latin typeface="Century Gothic" panose="020B0502020202020204" pitchFamily="34" charset="0"/>
                <a:cs typeface="Times New Roman" panose="02020603050405020304" pitchFamily="18" charset="0"/>
              </a:rPr>
              <a:t>Le temps partiel thérapeutique bénéficie aux fonctionnaires </a:t>
            </a:r>
            <a:r>
              <a:rPr lang="fr-FR" sz="1600" b="1" dirty="0">
                <a:latin typeface="Century Gothic" panose="020B0502020202020204" pitchFamily="34" charset="0"/>
                <a:cs typeface="Times New Roman" panose="02020603050405020304" pitchFamily="18" charset="0"/>
              </a:rPr>
              <a:t>en </a:t>
            </a:r>
            <a:r>
              <a:rPr lang="fr-FR" sz="1600" b="1" dirty="0" smtClean="0">
                <a:latin typeface="Century Gothic" panose="020B0502020202020204" pitchFamily="34" charset="0"/>
                <a:cs typeface="Times New Roman" panose="02020603050405020304" pitchFamily="18" charset="0"/>
              </a:rPr>
              <a:t>activité</a:t>
            </a:r>
            <a:endParaRPr lang="fr-FR" sz="1600" b="1"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               Les </a:t>
            </a:r>
            <a:r>
              <a:rPr lang="fr-FR" sz="1600" dirty="0">
                <a:latin typeface="Century Gothic" panose="020B0502020202020204" pitchFamily="34" charset="0"/>
                <a:cs typeface="Times New Roman" panose="02020603050405020304" pitchFamily="18" charset="0"/>
              </a:rPr>
              <a:t>fonctionnaires à </a:t>
            </a:r>
            <a:r>
              <a:rPr lang="fr-FR" sz="1600" dirty="0" smtClean="0">
                <a:latin typeface="Century Gothic" panose="020B0502020202020204" pitchFamily="34" charset="0"/>
                <a:cs typeface="Times New Roman" panose="02020603050405020304" pitchFamily="18" charset="0"/>
              </a:rPr>
              <a:t>TNC </a:t>
            </a:r>
            <a:r>
              <a:rPr lang="fr-FR" sz="1600" dirty="0">
                <a:latin typeface="Century Gothic" panose="020B0502020202020204" pitchFamily="34" charset="0"/>
                <a:cs typeface="Times New Roman" panose="02020603050405020304" pitchFamily="18" charset="0"/>
              </a:rPr>
              <a:t>affiliés au régime général et les agents contractuels </a:t>
            </a:r>
            <a:r>
              <a:rPr lang="fr-FR" sz="1600" b="1" dirty="0">
                <a:latin typeface="Century Gothic" panose="020B0502020202020204" pitchFamily="34" charset="0"/>
                <a:cs typeface="Times New Roman" panose="02020603050405020304" pitchFamily="18" charset="0"/>
              </a:rPr>
              <a:t>ne dépendent plus du régime de temps partiel thérapeutique prévu par le code de la sécurité sociale.</a:t>
            </a:r>
            <a:r>
              <a:rPr lang="fr-FR" sz="1600" dirty="0">
                <a:latin typeface="Century Gothic" panose="020B0502020202020204" pitchFamily="34" charset="0"/>
                <a:cs typeface="Times New Roman" panose="02020603050405020304" pitchFamily="18" charset="0"/>
              </a:rPr>
              <a:t> Ils relèvent désormais du régime prévu par le décret n°87-602 du 30 juillet 1987 qui leur est en partie applicable par renvoi à certaines de ses </a:t>
            </a:r>
            <a:r>
              <a:rPr lang="fr-FR" sz="1600" dirty="0" smtClean="0">
                <a:latin typeface="Century Gothic" panose="020B0502020202020204" pitchFamily="34" charset="0"/>
                <a:cs typeface="Times New Roman" panose="02020603050405020304" pitchFamily="18" charset="0"/>
              </a:rPr>
              <a:t>dispositions</a:t>
            </a:r>
            <a:endParaRPr lang="fr-FR" sz="16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6</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3"/>
          <a:stretch>
            <a:fillRect/>
          </a:stretch>
        </p:blipFill>
        <p:spPr>
          <a:xfrm>
            <a:off x="921267" y="4999838"/>
            <a:ext cx="790088" cy="460885"/>
          </a:xfrm>
          <a:prstGeom prst="rect">
            <a:avLst/>
          </a:prstGeom>
        </p:spPr>
      </p:pic>
    </p:spTree>
    <p:extLst>
      <p:ext uri="{BB962C8B-B14F-4D97-AF65-F5344CB8AC3E}">
        <p14:creationId xmlns:p14="http://schemas.microsoft.com/office/powerpoint/2010/main" val="2180707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895851"/>
          </a:xfrm>
        </p:spPr>
        <p:txBody>
          <a:bodyPr>
            <a:normAutofit lnSpcReduction="10000"/>
          </a:bodyPr>
          <a:lstStyle/>
          <a:p>
            <a:pPr marL="0" indent="0" algn="just">
              <a:lnSpc>
                <a:spcPct val="120000"/>
              </a:lnSpc>
              <a:spcBef>
                <a:spcPts val="600"/>
              </a:spcBef>
              <a:spcAft>
                <a:spcPts val="600"/>
              </a:spcAft>
              <a:buNone/>
            </a:pPr>
            <a:r>
              <a:rPr lang="fr-FR" sz="3000" b="1" dirty="0" smtClean="0">
                <a:solidFill>
                  <a:srgbClr val="C00000"/>
                </a:solidFill>
                <a:latin typeface="Century Gothic" panose="020B0502020202020204" pitchFamily="34" charset="0"/>
                <a:ea typeface="+mj-ea"/>
                <a:cs typeface="Times New Roman" panose="02020603050405020304" pitchFamily="18" charset="0"/>
              </a:rPr>
              <a:t>Procédure </a:t>
            </a:r>
            <a:r>
              <a:rPr lang="fr-FR" sz="3000" b="1" dirty="0">
                <a:solidFill>
                  <a:srgbClr val="C00000"/>
                </a:solidFill>
                <a:latin typeface="Century Gothic" panose="020B0502020202020204" pitchFamily="34" charset="0"/>
                <a:ea typeface="+mj-ea"/>
                <a:cs typeface="Times New Roman" panose="02020603050405020304" pitchFamily="18" charset="0"/>
              </a:rPr>
              <a:t>d’octroi</a:t>
            </a:r>
          </a:p>
          <a:p>
            <a:pPr algn="just">
              <a:lnSpc>
                <a:spcPct val="120000"/>
              </a:lnSpc>
              <a:spcBef>
                <a:spcPts val="600"/>
              </a:spcBef>
              <a:spcAft>
                <a:spcPts val="600"/>
              </a:spcAft>
              <a:buFont typeface="Wingdings" panose="05000000000000000000" pitchFamily="2" charset="2"/>
              <a:buChar char="§"/>
            </a:pPr>
            <a:r>
              <a:rPr lang="fr-FR" sz="1600" b="1" dirty="0" smtClean="0">
                <a:latin typeface="Century Gothic" panose="020B0502020202020204" pitchFamily="34" charset="0"/>
                <a:cs typeface="Times New Roman" panose="02020603050405020304" pitchFamily="18" charset="0"/>
              </a:rPr>
              <a:t>La demande formulée par le fonctionnaire (CNRACL et IRCANTEC)</a:t>
            </a:r>
          </a:p>
          <a:p>
            <a:pPr marL="0" indent="0" algn="just">
              <a:lnSpc>
                <a:spcPct val="120000"/>
              </a:lnSpc>
              <a:spcBef>
                <a:spcPts val="600"/>
              </a:spcBef>
              <a:spcAft>
                <a:spcPts val="600"/>
              </a:spcAft>
              <a:buNone/>
            </a:pPr>
            <a:r>
              <a:rPr lang="fr-FR" sz="1600" dirty="0">
                <a:latin typeface="Century Gothic" panose="020B0502020202020204" pitchFamily="34" charset="0"/>
                <a:cs typeface="Times New Roman" panose="02020603050405020304" pitchFamily="18" charset="0"/>
              </a:rPr>
              <a:t>Le fonctionnaire adresse </a:t>
            </a:r>
            <a:r>
              <a:rPr lang="fr-FR" sz="1600" b="1" dirty="0">
                <a:latin typeface="Century Gothic" panose="020B0502020202020204" pitchFamily="34" charset="0"/>
                <a:cs typeface="Times New Roman" panose="02020603050405020304" pitchFamily="18" charset="0"/>
              </a:rPr>
              <a:t>sa demande d’autorisation </a:t>
            </a:r>
            <a:r>
              <a:rPr lang="fr-FR" sz="1600" dirty="0" smtClean="0">
                <a:latin typeface="Century Gothic" panose="020B0502020202020204" pitchFamily="34" charset="0"/>
                <a:cs typeface="Times New Roman" panose="02020603050405020304" pitchFamily="18" charset="0"/>
              </a:rPr>
              <a:t>à </a:t>
            </a:r>
            <a:r>
              <a:rPr lang="fr-FR" sz="1600" dirty="0">
                <a:latin typeface="Century Gothic" panose="020B0502020202020204" pitchFamily="34" charset="0"/>
                <a:cs typeface="Times New Roman" panose="02020603050405020304" pitchFamily="18" charset="0"/>
              </a:rPr>
              <a:t>l’autorité </a:t>
            </a:r>
            <a:r>
              <a:rPr lang="fr-FR" sz="1600" dirty="0" smtClean="0">
                <a:latin typeface="Century Gothic" panose="020B0502020202020204" pitchFamily="34" charset="0"/>
                <a:cs typeface="Times New Roman" panose="02020603050405020304" pitchFamily="18" charset="0"/>
              </a:rPr>
              <a:t>territoriale accompagnée </a:t>
            </a:r>
            <a:r>
              <a:rPr lang="fr-FR" sz="1600" b="1" dirty="0">
                <a:latin typeface="Century Gothic" panose="020B0502020202020204" pitchFamily="34" charset="0"/>
                <a:cs typeface="Times New Roman" panose="02020603050405020304" pitchFamily="18" charset="0"/>
              </a:rPr>
              <a:t>d’un certificat médical de son </a:t>
            </a:r>
            <a:r>
              <a:rPr lang="fr-FR" sz="1600" b="1" dirty="0" smtClean="0">
                <a:latin typeface="Century Gothic" panose="020B0502020202020204" pitchFamily="34" charset="0"/>
                <a:cs typeface="Times New Roman" panose="02020603050405020304" pitchFamily="18" charset="0"/>
              </a:rPr>
              <a:t>médecin traitant</a:t>
            </a:r>
            <a:r>
              <a:rPr lang="fr-FR" sz="1600" dirty="0" smtClean="0">
                <a:latin typeface="Century Gothic" panose="020B0502020202020204" pitchFamily="34" charset="0"/>
                <a:cs typeface="Times New Roman" panose="02020603050405020304" pitchFamily="18" charset="0"/>
              </a:rPr>
              <a:t> indiquant: la </a:t>
            </a:r>
            <a:r>
              <a:rPr lang="fr-FR" sz="1600" dirty="0">
                <a:latin typeface="Century Gothic" panose="020B0502020202020204" pitchFamily="34" charset="0"/>
                <a:cs typeface="Times New Roman" panose="02020603050405020304" pitchFamily="18" charset="0"/>
              </a:rPr>
              <a:t>quotité de temps de travail demandée</a:t>
            </a:r>
            <a:r>
              <a:rPr lang="fr-FR" sz="1600" dirty="0" smtClean="0">
                <a:latin typeface="Century Gothic" panose="020B0502020202020204" pitchFamily="34" charset="0"/>
                <a:cs typeface="Times New Roman" panose="02020603050405020304" pitchFamily="18" charset="0"/>
              </a:rPr>
              <a:t>, </a:t>
            </a:r>
            <a:r>
              <a:rPr lang="fr-FR" sz="1600" dirty="0">
                <a:latin typeface="Century Gothic" panose="020B0502020202020204" pitchFamily="34" charset="0"/>
                <a:cs typeface="Times New Roman" panose="02020603050405020304" pitchFamily="18" charset="0"/>
              </a:rPr>
              <a:t>la durée du </a:t>
            </a:r>
            <a:r>
              <a:rPr lang="fr-FR" sz="1600" dirty="0" smtClean="0">
                <a:latin typeface="Century Gothic" panose="020B0502020202020204" pitchFamily="34" charset="0"/>
                <a:cs typeface="Times New Roman" panose="02020603050405020304" pitchFamily="18" charset="0"/>
              </a:rPr>
              <a:t>TPT et </a:t>
            </a:r>
            <a:r>
              <a:rPr lang="fr-FR" sz="1600" dirty="0">
                <a:latin typeface="Century Gothic" panose="020B0502020202020204" pitchFamily="34" charset="0"/>
                <a:cs typeface="Times New Roman" panose="02020603050405020304" pitchFamily="18" charset="0"/>
              </a:rPr>
              <a:t>les modalités d’exercice des fonctions à temps partiel pour raison thérapeutique prescrites.</a:t>
            </a: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Le TPT </a:t>
            </a:r>
            <a:r>
              <a:rPr lang="fr-FR" sz="1600" dirty="0">
                <a:latin typeface="Century Gothic" panose="020B0502020202020204" pitchFamily="34" charset="0"/>
                <a:cs typeface="Times New Roman" panose="02020603050405020304" pitchFamily="18" charset="0"/>
              </a:rPr>
              <a:t>ne peut être inférieur au </a:t>
            </a:r>
            <a:r>
              <a:rPr lang="fr-FR" sz="1600" dirty="0" smtClean="0">
                <a:latin typeface="Century Gothic" panose="020B0502020202020204" pitchFamily="34" charset="0"/>
                <a:cs typeface="Times New Roman" panose="02020603050405020304" pitchFamily="18" charset="0"/>
              </a:rPr>
              <a:t>mi-temps. </a:t>
            </a:r>
            <a:r>
              <a:rPr lang="fr-FR" sz="1600" dirty="0">
                <a:latin typeface="Century Gothic" panose="020B0502020202020204" pitchFamily="34" charset="0"/>
                <a:cs typeface="Times New Roman" panose="02020603050405020304" pitchFamily="18" charset="0"/>
              </a:rPr>
              <a:t>La quotité </a:t>
            </a:r>
            <a:r>
              <a:rPr lang="fr-FR" sz="1600" dirty="0" smtClean="0">
                <a:latin typeface="Century Gothic" panose="020B0502020202020204" pitchFamily="34" charset="0"/>
                <a:cs typeface="Times New Roman" panose="02020603050405020304" pitchFamily="18" charset="0"/>
              </a:rPr>
              <a:t>est </a:t>
            </a:r>
            <a:r>
              <a:rPr lang="fr-FR" sz="1600" dirty="0">
                <a:latin typeface="Century Gothic" panose="020B0502020202020204" pitchFamily="34" charset="0"/>
                <a:cs typeface="Times New Roman" panose="02020603050405020304" pitchFamily="18" charset="0"/>
              </a:rPr>
              <a:t>fixée à 50 %, 60 %, 70 %, 80 % ou 90 </a:t>
            </a:r>
            <a:r>
              <a:rPr lang="fr-FR" sz="1600" dirty="0" smtClean="0">
                <a:latin typeface="Century Gothic" panose="020B0502020202020204" pitchFamily="34" charset="0"/>
                <a:cs typeface="Times New Roman" panose="02020603050405020304" pitchFamily="18" charset="0"/>
              </a:rPr>
              <a:t>% du temps plein.</a:t>
            </a:r>
            <a:endParaRPr lang="fr-FR" sz="16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Pour </a:t>
            </a:r>
            <a:r>
              <a:rPr lang="fr-FR" sz="1600" dirty="0">
                <a:latin typeface="Century Gothic" panose="020B0502020202020204" pitchFamily="34" charset="0"/>
                <a:cs typeface="Times New Roman" panose="02020603050405020304" pitchFamily="18" charset="0"/>
              </a:rPr>
              <a:t>les agents occupant un ou plusieurs emplois à </a:t>
            </a:r>
            <a:r>
              <a:rPr lang="fr-FR" sz="1600" dirty="0" smtClean="0">
                <a:latin typeface="Century Gothic" panose="020B0502020202020204" pitchFamily="34" charset="0"/>
                <a:cs typeface="Times New Roman" panose="02020603050405020304" pitchFamily="18" charset="0"/>
              </a:rPr>
              <a:t>TNC, </a:t>
            </a:r>
            <a:r>
              <a:rPr lang="fr-FR" sz="1600" dirty="0">
                <a:latin typeface="Century Gothic" panose="020B0502020202020204" pitchFamily="34" charset="0"/>
                <a:cs typeface="Times New Roman" panose="02020603050405020304" pitchFamily="18" charset="0"/>
              </a:rPr>
              <a:t>la quotité </a:t>
            </a:r>
            <a:r>
              <a:rPr lang="fr-FR" sz="1600" b="1" dirty="0" smtClean="0">
                <a:latin typeface="Century Gothic" panose="020B0502020202020204" pitchFamily="34" charset="0"/>
                <a:cs typeface="Times New Roman" panose="02020603050405020304" pitchFamily="18" charset="0"/>
              </a:rPr>
              <a:t>est </a:t>
            </a:r>
            <a:r>
              <a:rPr lang="fr-FR" sz="1600" b="1" dirty="0">
                <a:latin typeface="Century Gothic" panose="020B0502020202020204" pitchFamily="34" charset="0"/>
                <a:cs typeface="Times New Roman" panose="02020603050405020304" pitchFamily="18" charset="0"/>
              </a:rPr>
              <a:t>fixée par référence à la quotité </a:t>
            </a:r>
            <a:r>
              <a:rPr lang="fr-FR" sz="1600" b="1" dirty="0" smtClean="0">
                <a:latin typeface="Century Gothic" panose="020B0502020202020204" pitchFamily="34" charset="0"/>
                <a:cs typeface="Times New Roman" panose="02020603050405020304" pitchFamily="18" charset="0"/>
              </a:rPr>
              <a:t>hebdomadaire </a:t>
            </a:r>
            <a:r>
              <a:rPr lang="fr-FR" sz="1600" b="1" dirty="0">
                <a:latin typeface="Century Gothic" panose="020B0502020202020204" pitchFamily="34" charset="0"/>
                <a:cs typeface="Times New Roman" panose="02020603050405020304" pitchFamily="18" charset="0"/>
              </a:rPr>
              <a:t>du ou des emplois qu'ils </a:t>
            </a:r>
            <a:r>
              <a:rPr lang="fr-FR" sz="1600" b="1" dirty="0" smtClean="0">
                <a:latin typeface="Century Gothic" panose="020B0502020202020204" pitchFamily="34" charset="0"/>
                <a:cs typeface="Times New Roman" panose="02020603050405020304" pitchFamily="18" charset="0"/>
              </a:rPr>
              <a:t>occupent</a:t>
            </a:r>
            <a:r>
              <a:rPr lang="fr-FR" sz="1600" dirty="0" smtClean="0">
                <a:latin typeface="Century Gothic" panose="020B0502020202020204" pitchFamily="34" charset="0"/>
                <a:cs typeface="Times New Roman" panose="02020603050405020304" pitchFamily="18" charset="0"/>
              </a:rPr>
              <a:t>. Lorsqu'ils </a:t>
            </a:r>
            <a:r>
              <a:rPr lang="fr-FR" sz="1600" dirty="0">
                <a:latin typeface="Century Gothic" panose="020B0502020202020204" pitchFamily="34" charset="0"/>
                <a:cs typeface="Times New Roman" panose="02020603050405020304" pitchFamily="18" charset="0"/>
              </a:rPr>
              <a:t>occupent ces emplois dans plusieurs </a:t>
            </a:r>
            <a:r>
              <a:rPr lang="fr-FR" sz="1600" dirty="0" smtClean="0">
                <a:latin typeface="Century Gothic" panose="020B0502020202020204" pitchFamily="34" charset="0"/>
                <a:cs typeface="Times New Roman" panose="02020603050405020304" pitchFamily="18" charset="0"/>
              </a:rPr>
              <a:t>collectivités, </a:t>
            </a:r>
            <a:r>
              <a:rPr lang="fr-FR" sz="1600" dirty="0">
                <a:latin typeface="Century Gothic" panose="020B0502020202020204" pitchFamily="34" charset="0"/>
                <a:cs typeface="Times New Roman" panose="02020603050405020304" pitchFamily="18" charset="0"/>
              </a:rPr>
              <a:t>la quotité </a:t>
            </a:r>
            <a:r>
              <a:rPr lang="fr-FR" sz="1600" dirty="0" smtClean="0">
                <a:latin typeface="Century Gothic" panose="020B0502020202020204" pitchFamily="34" charset="0"/>
                <a:cs typeface="Times New Roman" panose="02020603050405020304" pitchFamily="18" charset="0"/>
              </a:rPr>
              <a:t>fixée </a:t>
            </a:r>
            <a:r>
              <a:rPr lang="fr-FR" sz="1600" b="1" dirty="0" smtClean="0">
                <a:latin typeface="Century Gothic" panose="020B0502020202020204" pitchFamily="34" charset="0"/>
                <a:cs typeface="Times New Roman" panose="02020603050405020304" pitchFamily="18" charset="0"/>
              </a:rPr>
              <a:t>est </a:t>
            </a:r>
            <a:r>
              <a:rPr lang="fr-FR" sz="1600" b="1" dirty="0">
                <a:latin typeface="Century Gothic" panose="020B0502020202020204" pitchFamily="34" charset="0"/>
                <a:cs typeface="Times New Roman" panose="02020603050405020304" pitchFamily="18" charset="0"/>
              </a:rPr>
              <a:t>répartie entre les emplois occupés par les autorités </a:t>
            </a:r>
            <a:r>
              <a:rPr lang="fr-FR" sz="1600" b="1" dirty="0" smtClean="0">
                <a:latin typeface="Century Gothic" panose="020B0502020202020204" pitchFamily="34" charset="0"/>
                <a:cs typeface="Times New Roman" panose="02020603050405020304" pitchFamily="18" charset="0"/>
              </a:rPr>
              <a:t>territoriales</a:t>
            </a:r>
            <a:r>
              <a:rPr lang="fr-FR" sz="1600" dirty="0" smtClean="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Le </a:t>
            </a:r>
            <a:r>
              <a:rPr lang="fr-FR" sz="1600" dirty="0">
                <a:latin typeface="Century Gothic" panose="020B0502020202020204" pitchFamily="34" charset="0"/>
                <a:cs typeface="Times New Roman" panose="02020603050405020304" pitchFamily="18" charset="0"/>
              </a:rPr>
              <a:t>fonctionnaire peut, avant l’expiration de la </a:t>
            </a:r>
            <a:r>
              <a:rPr lang="fr-FR" sz="1600" dirty="0" smtClean="0">
                <a:latin typeface="Century Gothic" panose="020B0502020202020204" pitchFamily="34" charset="0"/>
                <a:cs typeface="Times New Roman" panose="02020603050405020304" pitchFamily="18" charset="0"/>
              </a:rPr>
              <a:t>période </a:t>
            </a:r>
            <a:r>
              <a:rPr lang="fr-FR" sz="1600" dirty="0">
                <a:latin typeface="Century Gothic" panose="020B0502020202020204" pitchFamily="34" charset="0"/>
                <a:cs typeface="Times New Roman" panose="02020603050405020304" pitchFamily="18" charset="0"/>
              </a:rPr>
              <a:t>demander à modifier la quotité de travail prévue sur présentation d’un nouveau certificat </a:t>
            </a:r>
            <a:r>
              <a:rPr lang="fr-FR" sz="1600" dirty="0" smtClean="0">
                <a:latin typeface="Century Gothic" panose="020B0502020202020204" pitchFamily="34" charset="0"/>
                <a:cs typeface="Times New Roman" panose="02020603050405020304" pitchFamily="18" charset="0"/>
              </a:rPr>
              <a:t>médical.</a:t>
            </a: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           </a:t>
            </a:r>
          </a:p>
          <a:p>
            <a:pPr marL="0" indent="0" algn="just">
              <a:lnSpc>
                <a:spcPct val="120000"/>
              </a:lnSpc>
              <a:spcBef>
                <a:spcPts val="600"/>
              </a:spcBef>
              <a:spcAft>
                <a:spcPts val="600"/>
              </a:spcAft>
              <a:buNone/>
            </a:pPr>
            <a:endParaRPr lang="fr-FR" sz="1600"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7</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41600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529307"/>
          </a:xfrm>
        </p:spPr>
        <p:txBody>
          <a:bodyPr>
            <a:normAutofit/>
          </a:bodyPr>
          <a:lstStyle/>
          <a:p>
            <a:pPr marL="0" indent="0" algn="just">
              <a:lnSpc>
                <a:spcPct val="120000"/>
              </a:lnSpc>
              <a:spcBef>
                <a:spcPts val="600"/>
              </a:spcBef>
              <a:spcAft>
                <a:spcPts val="600"/>
              </a:spcAft>
              <a:buNone/>
            </a:pPr>
            <a:r>
              <a:rPr lang="fr-FR" sz="3000" b="1" dirty="0" smtClean="0">
                <a:solidFill>
                  <a:srgbClr val="C00000"/>
                </a:solidFill>
                <a:latin typeface="Century Gothic" panose="020B0502020202020204" pitchFamily="34" charset="0"/>
                <a:ea typeface="+mj-ea"/>
                <a:cs typeface="Times New Roman" panose="02020603050405020304" pitchFamily="18" charset="0"/>
              </a:rPr>
              <a:t>Procédure </a:t>
            </a:r>
            <a:r>
              <a:rPr lang="fr-FR" sz="3000" b="1" dirty="0">
                <a:solidFill>
                  <a:srgbClr val="C00000"/>
                </a:solidFill>
                <a:latin typeface="Century Gothic" panose="020B0502020202020204" pitchFamily="34" charset="0"/>
                <a:ea typeface="+mj-ea"/>
                <a:cs typeface="Times New Roman" panose="02020603050405020304" pitchFamily="18" charset="0"/>
              </a:rPr>
              <a:t>d’octroi</a:t>
            </a:r>
          </a:p>
          <a:p>
            <a:pPr algn="just">
              <a:lnSpc>
                <a:spcPct val="120000"/>
              </a:lnSpc>
              <a:spcBef>
                <a:spcPts val="600"/>
              </a:spcBef>
              <a:spcAft>
                <a:spcPts val="600"/>
              </a:spcAft>
              <a:buFont typeface="Wingdings" panose="05000000000000000000" pitchFamily="2" charset="2"/>
              <a:buChar char="§"/>
            </a:pPr>
            <a:r>
              <a:rPr lang="fr-FR" sz="1600" b="1" dirty="0" smtClean="0">
                <a:latin typeface="Century Gothic" panose="020B0502020202020204" pitchFamily="34" charset="0"/>
                <a:cs typeface="Times New Roman" panose="02020603050405020304" pitchFamily="18" charset="0"/>
              </a:rPr>
              <a:t>La décision d’octroi pour les agents CNRACL</a:t>
            </a: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L’autorisation </a:t>
            </a:r>
            <a:r>
              <a:rPr lang="fr-FR" sz="1600" b="1" dirty="0">
                <a:latin typeface="Century Gothic" panose="020B0502020202020204" pitchFamily="34" charset="0"/>
                <a:cs typeface="Times New Roman" panose="02020603050405020304" pitchFamily="18" charset="0"/>
              </a:rPr>
              <a:t>prend effet à la date de la réception de la demande par l’autorité </a:t>
            </a:r>
            <a:r>
              <a:rPr lang="fr-FR" sz="1600" b="1" dirty="0" smtClean="0">
                <a:latin typeface="Century Gothic" panose="020B0502020202020204" pitchFamily="34" charset="0"/>
                <a:cs typeface="Times New Roman" panose="02020603050405020304" pitchFamily="18" charset="0"/>
              </a:rPr>
              <a:t>territoriale</a:t>
            </a:r>
            <a:r>
              <a:rPr lang="fr-FR" sz="1600" dirty="0" smtClean="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endParaRPr lang="fr-FR" sz="100"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Le </a:t>
            </a:r>
            <a:r>
              <a:rPr lang="fr-FR" sz="1600" dirty="0">
                <a:latin typeface="Century Gothic" panose="020B0502020202020204" pitchFamily="34" charset="0"/>
                <a:cs typeface="Times New Roman" panose="02020603050405020304" pitchFamily="18" charset="0"/>
              </a:rPr>
              <a:t>médecin de prévention est </a:t>
            </a:r>
            <a:r>
              <a:rPr lang="fr-FR" sz="1600" dirty="0" smtClean="0">
                <a:latin typeface="Century Gothic" panose="020B0502020202020204" pitchFamily="34" charset="0"/>
                <a:cs typeface="Times New Roman" panose="02020603050405020304" pitchFamily="18" charset="0"/>
              </a:rPr>
              <a:t>informé </a:t>
            </a:r>
            <a:r>
              <a:rPr lang="fr-FR" sz="1600" dirty="0">
                <a:latin typeface="Century Gothic" panose="020B0502020202020204" pitchFamily="34" charset="0"/>
                <a:cs typeface="Times New Roman" panose="02020603050405020304" pitchFamily="18" charset="0"/>
              </a:rPr>
              <a:t>:</a:t>
            </a:r>
          </a:p>
          <a:p>
            <a:pPr marL="0" indent="0" algn="just">
              <a:lnSpc>
                <a:spcPct val="120000"/>
              </a:lnSpc>
              <a:spcBef>
                <a:spcPts val="600"/>
              </a:spcBef>
              <a:spcAft>
                <a:spcPts val="600"/>
              </a:spcAft>
              <a:buNone/>
            </a:pPr>
            <a:r>
              <a:rPr lang="fr-FR" sz="1600" dirty="0">
                <a:latin typeface="Century Gothic" panose="020B0502020202020204" pitchFamily="34" charset="0"/>
                <a:cs typeface="Times New Roman" panose="02020603050405020304" pitchFamily="18" charset="0"/>
              </a:rPr>
              <a:t>- des demandes d'exercice des fonctions à temps partiel pour raison thérapeutique</a:t>
            </a:r>
          </a:p>
          <a:p>
            <a:pPr marL="0" indent="0" algn="just">
              <a:lnSpc>
                <a:spcPct val="120000"/>
              </a:lnSpc>
              <a:spcBef>
                <a:spcPts val="600"/>
              </a:spcBef>
              <a:spcAft>
                <a:spcPts val="600"/>
              </a:spcAft>
              <a:buNone/>
            </a:pPr>
            <a:r>
              <a:rPr lang="fr-FR" sz="1600" dirty="0">
                <a:latin typeface="Century Gothic" panose="020B0502020202020204" pitchFamily="34" charset="0"/>
                <a:cs typeface="Times New Roman" panose="02020603050405020304" pitchFamily="18" charset="0"/>
              </a:rPr>
              <a:t>- et des autorisations accordées à ce titre</a:t>
            </a:r>
            <a:r>
              <a:rPr lang="fr-FR" sz="1600" dirty="0" smtClean="0">
                <a:latin typeface="Century Gothic" panose="020B0502020202020204" pitchFamily="34" charset="0"/>
                <a:cs typeface="Times New Roman" panose="02020603050405020304" pitchFamily="18" charset="0"/>
              </a:rPr>
              <a:t>.</a:t>
            </a:r>
            <a:endParaRPr lang="fr-FR" sz="16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600" dirty="0">
                <a:latin typeface="Century Gothic" panose="020B0502020202020204" pitchFamily="34" charset="0"/>
                <a:cs typeface="Times New Roman" panose="02020603050405020304" pitchFamily="18" charset="0"/>
              </a:rPr>
              <a:t>Un refus d’accorder un temps partiel thérapeutique, décision administrative défavorable, </a:t>
            </a:r>
            <a:r>
              <a:rPr lang="fr-FR" sz="1600" b="1" dirty="0">
                <a:latin typeface="Century Gothic" panose="020B0502020202020204" pitchFamily="34" charset="0"/>
                <a:cs typeface="Times New Roman" panose="02020603050405020304" pitchFamily="18" charset="0"/>
              </a:rPr>
              <a:t>devra être </a:t>
            </a:r>
            <a:r>
              <a:rPr lang="fr-FR" sz="1600" b="1" dirty="0" smtClean="0">
                <a:latin typeface="Century Gothic" panose="020B0502020202020204" pitchFamily="34" charset="0"/>
                <a:cs typeface="Times New Roman" panose="02020603050405020304" pitchFamily="18" charset="0"/>
              </a:rPr>
              <a:t>motivé.</a:t>
            </a:r>
            <a:endParaRPr lang="fr-FR" sz="1600" b="1" dirty="0">
              <a:latin typeface="Century Gothic" panose="020B0502020202020204" pitchFamily="34" charset="0"/>
              <a:cs typeface="Times New Roman" panose="02020603050405020304" pitchFamily="18" charset="0"/>
            </a:endParaRP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8</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51338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rectangle 3"/>
          <p:cNvSpPr/>
          <p:nvPr/>
        </p:nvSpPr>
        <p:spPr>
          <a:xfrm>
            <a:off x="-1" y="-1"/>
            <a:ext cx="6981713" cy="1690689"/>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normAutofit/>
          </a:bodyPr>
          <a:lstStyle/>
          <a:p>
            <a:r>
              <a:rPr lang="fr-FR" b="1" dirty="0">
                <a:solidFill>
                  <a:srgbClr val="C00000"/>
                </a:solidFill>
                <a:latin typeface="Century Gothic" panose="020B0502020202020204" pitchFamily="34" charset="0"/>
                <a:cs typeface="Times New Roman" panose="02020603050405020304" pitchFamily="18" charset="0"/>
              </a:rPr>
              <a:t>I. </a:t>
            </a:r>
            <a:r>
              <a:rPr lang="fr-FR" b="1" dirty="0" smtClean="0">
                <a:solidFill>
                  <a:schemeClr val="accent5">
                    <a:lumMod val="50000"/>
                  </a:schemeClr>
                </a:solidFill>
                <a:latin typeface="Century Gothic" panose="020B0502020202020204" pitchFamily="34" charset="0"/>
                <a:cs typeface="Times New Roman" panose="02020603050405020304" pitchFamily="18" charset="0"/>
              </a:rPr>
              <a:t>Le temps partiel thérapeutique</a:t>
            </a:r>
            <a:endParaRPr lang="fr-FR" b="1" dirty="0">
              <a:solidFill>
                <a:schemeClr val="accent5">
                  <a:lumMod val="50000"/>
                </a:schemeClr>
              </a:solidFill>
              <a:latin typeface="Century Gothic" panose="020B0502020202020204" pitchFamily="34" charset="0"/>
              <a:cs typeface="Times New Roman" panose="02020603050405020304" pitchFamily="18" charset="0"/>
            </a:endParaRPr>
          </a:p>
        </p:txBody>
      </p:sp>
      <p:sp>
        <p:nvSpPr>
          <p:cNvPr id="3" name="Espace réservé du contenu 2"/>
          <p:cNvSpPr>
            <a:spLocks noGrp="1"/>
          </p:cNvSpPr>
          <p:nvPr>
            <p:ph idx="1"/>
          </p:nvPr>
        </p:nvSpPr>
        <p:spPr>
          <a:xfrm>
            <a:off x="838200" y="1825624"/>
            <a:ext cx="10515600" cy="4529307"/>
          </a:xfrm>
        </p:spPr>
        <p:txBody>
          <a:bodyPr>
            <a:normAutofit fontScale="92500"/>
          </a:bodyPr>
          <a:lstStyle/>
          <a:p>
            <a:pPr marL="0" indent="0" algn="just">
              <a:lnSpc>
                <a:spcPct val="120000"/>
              </a:lnSpc>
              <a:spcBef>
                <a:spcPts val="600"/>
              </a:spcBef>
              <a:spcAft>
                <a:spcPts val="600"/>
              </a:spcAft>
              <a:buNone/>
            </a:pPr>
            <a:r>
              <a:rPr lang="fr-FR" sz="3000" b="1" dirty="0" smtClean="0">
                <a:solidFill>
                  <a:srgbClr val="C00000"/>
                </a:solidFill>
                <a:latin typeface="Century Gothic" panose="020B0502020202020204" pitchFamily="34" charset="0"/>
                <a:ea typeface="+mj-ea"/>
                <a:cs typeface="Times New Roman" panose="02020603050405020304" pitchFamily="18" charset="0"/>
              </a:rPr>
              <a:t>Procédure </a:t>
            </a:r>
            <a:r>
              <a:rPr lang="fr-FR" sz="3000" b="1" dirty="0">
                <a:solidFill>
                  <a:srgbClr val="C00000"/>
                </a:solidFill>
                <a:latin typeface="Century Gothic" panose="020B0502020202020204" pitchFamily="34" charset="0"/>
                <a:ea typeface="+mj-ea"/>
                <a:cs typeface="Times New Roman" panose="02020603050405020304" pitchFamily="18" charset="0"/>
              </a:rPr>
              <a:t>d’octroi</a:t>
            </a:r>
          </a:p>
          <a:p>
            <a:pPr algn="just">
              <a:lnSpc>
                <a:spcPct val="120000"/>
              </a:lnSpc>
              <a:spcBef>
                <a:spcPts val="600"/>
              </a:spcBef>
              <a:spcAft>
                <a:spcPts val="600"/>
              </a:spcAft>
              <a:buFont typeface="Wingdings" panose="05000000000000000000" pitchFamily="2" charset="2"/>
              <a:buChar char="§"/>
            </a:pPr>
            <a:r>
              <a:rPr lang="fr-FR" sz="1600" b="1" dirty="0" smtClean="0">
                <a:latin typeface="Century Gothic" panose="020B0502020202020204" pitchFamily="34" charset="0"/>
                <a:cs typeface="Times New Roman" panose="02020603050405020304" pitchFamily="18" charset="0"/>
              </a:rPr>
              <a:t>La décision d’octroi pour les agents IRCANTEC et contractuels</a:t>
            </a:r>
          </a:p>
          <a:p>
            <a:pPr marL="0" indent="0" algn="just">
              <a:lnSpc>
                <a:spcPct val="120000"/>
              </a:lnSpc>
              <a:spcBef>
                <a:spcPts val="600"/>
              </a:spcBef>
              <a:spcAft>
                <a:spcPts val="600"/>
              </a:spcAft>
              <a:buNone/>
            </a:pPr>
            <a:r>
              <a:rPr lang="fr-FR" sz="1600" dirty="0">
                <a:latin typeface="Century Gothic" panose="020B0502020202020204" pitchFamily="34" charset="0"/>
                <a:cs typeface="Times New Roman" panose="02020603050405020304" pitchFamily="18" charset="0"/>
              </a:rPr>
              <a:t>Il revient à l’autorité territoriale </a:t>
            </a:r>
            <a:r>
              <a:rPr lang="fr-FR" sz="1600" b="1" dirty="0">
                <a:latin typeface="Century Gothic" panose="020B0502020202020204" pitchFamily="34" charset="0"/>
                <a:cs typeface="Times New Roman" panose="02020603050405020304" pitchFamily="18" charset="0"/>
              </a:rPr>
              <a:t>de se prononcer sur la demande d’autorisation de travail à temps partiel thérapeutique présentée par l’agent. </a:t>
            </a:r>
            <a:endParaRPr lang="fr-FR" sz="1600" b="1" dirty="0" smtClean="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Pour </a:t>
            </a:r>
            <a:r>
              <a:rPr lang="fr-FR" sz="1600" dirty="0">
                <a:latin typeface="Century Gothic" panose="020B0502020202020204" pitchFamily="34" charset="0"/>
                <a:cs typeface="Times New Roman" panose="02020603050405020304" pitchFamily="18" charset="0"/>
              </a:rPr>
              <a:t>que </a:t>
            </a:r>
            <a:r>
              <a:rPr lang="fr-FR" sz="1600" dirty="0" smtClean="0">
                <a:latin typeface="Century Gothic" panose="020B0502020202020204" pitchFamily="34" charset="0"/>
                <a:cs typeface="Times New Roman" panose="02020603050405020304" pitchFamily="18" charset="0"/>
              </a:rPr>
              <a:t>l’agent puisse </a:t>
            </a:r>
            <a:r>
              <a:rPr lang="fr-FR" sz="1600" dirty="0">
                <a:latin typeface="Century Gothic" panose="020B0502020202020204" pitchFamily="34" charset="0"/>
                <a:cs typeface="Times New Roman" panose="02020603050405020304" pitchFamily="18" charset="0"/>
              </a:rPr>
              <a:t>bénéficier de l'indemnité journalière versée par la </a:t>
            </a:r>
            <a:r>
              <a:rPr lang="fr-FR" sz="1600" dirty="0" smtClean="0">
                <a:latin typeface="Century Gothic" panose="020B0502020202020204" pitchFamily="34" charset="0"/>
                <a:cs typeface="Times New Roman" panose="02020603050405020304" pitchFamily="18" charset="0"/>
              </a:rPr>
              <a:t>CPAM, </a:t>
            </a:r>
            <a:r>
              <a:rPr lang="fr-FR" sz="1600" dirty="0">
                <a:latin typeface="Century Gothic" panose="020B0502020202020204" pitchFamily="34" charset="0"/>
                <a:cs typeface="Times New Roman" panose="02020603050405020304" pitchFamily="18" charset="0"/>
              </a:rPr>
              <a:t>il doit remplir les conditions d'éligibilité au versement de cette </a:t>
            </a:r>
            <a:r>
              <a:rPr lang="fr-FR" sz="1600" dirty="0" smtClean="0">
                <a:latin typeface="Century Gothic" panose="020B0502020202020204" pitchFamily="34" charset="0"/>
                <a:cs typeface="Times New Roman" panose="02020603050405020304" pitchFamily="18" charset="0"/>
              </a:rPr>
              <a:t>IJ. </a:t>
            </a:r>
            <a:r>
              <a:rPr lang="fr-FR" sz="1600" dirty="0">
                <a:latin typeface="Century Gothic" panose="020B0502020202020204" pitchFamily="34" charset="0"/>
                <a:cs typeface="Times New Roman" panose="02020603050405020304" pitchFamily="18" charset="0"/>
              </a:rPr>
              <a:t>Par conséquent, </a:t>
            </a:r>
            <a:r>
              <a:rPr lang="fr-FR" sz="1600" dirty="0" smtClean="0">
                <a:latin typeface="Century Gothic" panose="020B0502020202020204" pitchFamily="34" charset="0"/>
                <a:cs typeface="Times New Roman" panose="02020603050405020304" pitchFamily="18" charset="0"/>
              </a:rPr>
              <a:t>l’agent envoie également le certificat médical à la CPAM et </a:t>
            </a:r>
            <a:r>
              <a:rPr lang="fr-FR" sz="1600" b="1" dirty="0" smtClean="0">
                <a:latin typeface="Century Gothic" panose="020B0502020202020204" pitchFamily="34" charset="0"/>
                <a:cs typeface="Times New Roman" panose="02020603050405020304" pitchFamily="18" charset="0"/>
              </a:rPr>
              <a:t>le </a:t>
            </a:r>
            <a:r>
              <a:rPr lang="fr-FR" sz="1600" b="1" dirty="0">
                <a:latin typeface="Century Gothic" panose="020B0502020202020204" pitchFamily="34" charset="0"/>
                <a:cs typeface="Times New Roman" panose="02020603050405020304" pitchFamily="18" charset="0"/>
              </a:rPr>
              <a:t>médecin conseil de la CPAM demeure compétent pour se prononcer sur l'octroi du </a:t>
            </a:r>
            <a:r>
              <a:rPr lang="fr-FR" sz="1600" b="1" dirty="0" smtClean="0">
                <a:latin typeface="Century Gothic" panose="020B0502020202020204" pitchFamily="34" charset="0"/>
                <a:cs typeface="Times New Roman" panose="02020603050405020304" pitchFamily="18" charset="0"/>
              </a:rPr>
              <a:t>TPT </a:t>
            </a:r>
            <a:r>
              <a:rPr lang="fr-FR" sz="1600" b="1" dirty="0">
                <a:latin typeface="Century Gothic" panose="020B0502020202020204" pitchFamily="34" charset="0"/>
                <a:cs typeface="Times New Roman" panose="02020603050405020304" pitchFamily="18" charset="0"/>
              </a:rPr>
              <a:t>pour une durée adaptée à l'état de santé de </a:t>
            </a:r>
            <a:r>
              <a:rPr lang="fr-FR" sz="1600" b="1" dirty="0" smtClean="0">
                <a:latin typeface="Century Gothic" panose="020B0502020202020204" pitchFamily="34" charset="0"/>
                <a:cs typeface="Times New Roman" panose="02020603050405020304" pitchFamily="18" charset="0"/>
              </a:rPr>
              <a:t>l'agent</a:t>
            </a:r>
            <a:r>
              <a:rPr lang="fr-FR" sz="1600" dirty="0" smtClean="0">
                <a:latin typeface="Century Gothic" panose="020B0502020202020204" pitchFamily="34" charset="0"/>
                <a:cs typeface="Times New Roman" panose="02020603050405020304" pitchFamily="18" charset="0"/>
              </a:rPr>
              <a:t>.</a:t>
            </a:r>
            <a:endParaRPr lang="fr-FR" sz="1600" dirty="0">
              <a:latin typeface="Century Gothic" panose="020B0502020202020204" pitchFamily="34" charset="0"/>
              <a:cs typeface="Times New Roman" panose="02020603050405020304" pitchFamily="18" charset="0"/>
            </a:endParaRPr>
          </a:p>
          <a:p>
            <a:pPr marL="0" indent="0" algn="just">
              <a:lnSpc>
                <a:spcPct val="120000"/>
              </a:lnSpc>
              <a:spcBef>
                <a:spcPts val="600"/>
              </a:spcBef>
              <a:spcAft>
                <a:spcPts val="600"/>
              </a:spcAft>
              <a:buNone/>
            </a:pPr>
            <a:r>
              <a:rPr lang="fr-FR" sz="1600" dirty="0">
                <a:latin typeface="Century Gothic" panose="020B0502020202020204" pitchFamily="34" charset="0"/>
                <a:cs typeface="Times New Roman" panose="02020603050405020304" pitchFamily="18" charset="0"/>
              </a:rPr>
              <a:t>A noter que les dispositions qui prévoient </a:t>
            </a:r>
            <a:r>
              <a:rPr lang="fr-FR" sz="1600" b="1" dirty="0">
                <a:latin typeface="Century Gothic" panose="020B0502020202020204" pitchFamily="34" charset="0"/>
                <a:cs typeface="Times New Roman" panose="02020603050405020304" pitchFamily="18" charset="0"/>
              </a:rPr>
              <a:t>la prise d’effet de l’autorisation à la date de réception de la demande par l’autorité territoriale</a:t>
            </a:r>
            <a:r>
              <a:rPr lang="fr-FR" sz="1600" dirty="0">
                <a:latin typeface="Century Gothic" panose="020B0502020202020204" pitchFamily="34" charset="0"/>
                <a:cs typeface="Times New Roman" panose="02020603050405020304" pitchFamily="18" charset="0"/>
              </a:rPr>
              <a:t> ne sont pas applicables, par renvoi, aux agents relevant du régime général.</a:t>
            </a:r>
          </a:p>
          <a:p>
            <a:pPr marL="0" indent="0" algn="just">
              <a:lnSpc>
                <a:spcPct val="120000"/>
              </a:lnSpc>
              <a:spcBef>
                <a:spcPts val="600"/>
              </a:spcBef>
              <a:spcAft>
                <a:spcPts val="600"/>
              </a:spcAft>
              <a:buNone/>
            </a:pPr>
            <a:r>
              <a:rPr lang="fr-FR" sz="1600" dirty="0" smtClean="0">
                <a:latin typeface="Century Gothic" panose="020B0502020202020204" pitchFamily="34" charset="0"/>
                <a:cs typeface="Times New Roman" panose="02020603050405020304" pitchFamily="18" charset="0"/>
              </a:rPr>
              <a:t>L’administration </a:t>
            </a:r>
            <a:r>
              <a:rPr lang="fr-FR" sz="1600" dirty="0">
                <a:latin typeface="Century Gothic" panose="020B0502020202020204" pitchFamily="34" charset="0"/>
                <a:cs typeface="Times New Roman" panose="02020603050405020304" pitchFamily="18" charset="0"/>
              </a:rPr>
              <a:t>doit informer </a:t>
            </a:r>
            <a:r>
              <a:rPr lang="fr-FR" sz="1600" b="1" dirty="0">
                <a:latin typeface="Century Gothic" panose="020B0502020202020204" pitchFamily="34" charset="0"/>
                <a:cs typeface="Times New Roman" panose="02020603050405020304" pitchFamily="18" charset="0"/>
              </a:rPr>
              <a:t>le médecin de prévention des demandes d'exercice des fonctions à temps partiel pour raison thérapeutique et des autorisations accordées à ce </a:t>
            </a:r>
            <a:r>
              <a:rPr lang="fr-FR" sz="1600" b="1" dirty="0" smtClean="0">
                <a:latin typeface="Century Gothic" panose="020B0502020202020204" pitchFamily="34" charset="0"/>
                <a:cs typeface="Times New Roman" panose="02020603050405020304" pitchFamily="18" charset="0"/>
              </a:rPr>
              <a:t>titre.</a:t>
            </a:r>
          </a:p>
        </p:txBody>
      </p:sp>
      <p:sp>
        <p:nvSpPr>
          <p:cNvPr id="5" name="Espace réservé du numéro de diapositive 4"/>
          <p:cNvSpPr>
            <a:spLocks noGrp="1"/>
          </p:cNvSpPr>
          <p:nvPr>
            <p:ph type="sldNum" sz="quarter" idx="12"/>
          </p:nvPr>
        </p:nvSpPr>
        <p:spPr/>
        <p:txBody>
          <a:bodyPr/>
          <a:lstStyle/>
          <a:p>
            <a:fld id="{35CA00EC-326F-4234-9D5F-DAF858FD0017}" type="slidenum">
              <a:rPr lang="fr-FR" smtClean="0"/>
              <a:t>9</a:t>
            </a:fld>
            <a:endParaRPr lang="fr-FR"/>
          </a:p>
        </p:txBody>
      </p:sp>
      <p:sp>
        <p:nvSpPr>
          <p:cNvPr id="6" name="Triangle rectangle 5"/>
          <p:cNvSpPr/>
          <p:nvPr/>
        </p:nvSpPr>
        <p:spPr>
          <a:xfrm flipH="1">
            <a:off x="3644153" y="6354931"/>
            <a:ext cx="8547847" cy="503070"/>
          </a:xfrm>
          <a:prstGeom prst="rtTriangl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08388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Nouvelles règles de publicité des actes administratifs</Template>
  <TotalTime>1889</TotalTime>
  <Words>4710</Words>
  <Application>Microsoft Office PowerPoint</Application>
  <PresentationFormat>Grand écran</PresentationFormat>
  <Paragraphs>480</Paragraphs>
  <Slides>51</Slides>
  <Notes>51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51</vt:i4>
      </vt:variant>
    </vt:vector>
  </HeadingPairs>
  <TitlesOfParts>
    <vt:vector size="59" baseType="lpstr">
      <vt:lpstr>Arial</vt:lpstr>
      <vt:lpstr>Calibri</vt:lpstr>
      <vt:lpstr>Calibri Light</vt:lpstr>
      <vt:lpstr>Century Gothic</vt:lpstr>
      <vt:lpstr>Times New Roman</vt:lpstr>
      <vt:lpstr>Webdings</vt:lpstr>
      <vt:lpstr>Wingdings</vt:lpstr>
      <vt:lpstr>Thème Office</vt:lpstr>
      <vt:lpstr>Actualités 2022</vt:lpstr>
      <vt:lpstr>Plan</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 Le temps partiel thérapeutique</vt:lpstr>
      <vt:lpstr>II. NBI des secrétaires de mairie</vt:lpstr>
      <vt:lpstr>III. La médiation</vt:lpstr>
      <vt:lpstr>III. La médiation</vt:lpstr>
      <vt:lpstr>III. La médiation</vt:lpstr>
      <vt:lpstr>III. La médiation</vt:lpstr>
      <vt:lpstr>III. La médiation</vt:lpstr>
      <vt:lpstr>III. La médiation</vt:lpstr>
      <vt:lpstr>III. La médiation</vt:lpstr>
      <vt:lpstr>III. La médiation</vt:lpstr>
      <vt:lpstr>III. La médiation</vt:lpstr>
      <vt:lpstr>III. La médiation</vt:lpstr>
      <vt:lpstr>III. La médiation</vt:lpstr>
      <vt:lpstr>IV. Le référent laïcité</vt:lpstr>
      <vt:lpstr>IV. Le référent laïcité</vt:lpstr>
      <vt:lpstr>IV. Le référent laïcité</vt:lpstr>
      <vt:lpstr>IV. Le référent laïcité</vt:lpstr>
      <vt:lpstr>V. Gestion de la crise sanitaire</vt:lpstr>
      <vt:lpstr>V. Gestion de la crise sanitaire</vt:lpstr>
      <vt:lpstr>V. Gestion de la crise sanitaire</vt:lpstr>
      <vt:lpstr>V. Gestion de la crise sanitaire</vt:lpstr>
      <vt:lpstr>V. Gestion de la crise sanitaire</vt:lpstr>
      <vt:lpstr>V. Gestion de la crise sanitaire</vt:lpstr>
      <vt:lpstr>V. Gestion de la crise sanitaire</vt:lpstr>
      <vt:lpstr>V. Gestion de la crise sanitaire</vt:lpstr>
      <vt:lpstr>V. Gestion de la crise sanitaire</vt:lpstr>
      <vt:lpstr>VI. Projets de décrets</vt:lpstr>
      <vt:lpstr>VI. Projets de décrets</vt:lpstr>
      <vt:lpstr>VI. Projets de décrets</vt:lpstr>
      <vt:lpstr>VI. Projets de décrets</vt:lpstr>
      <vt:lpstr>VI. Annonces </vt:lpstr>
      <vt:lpstr>VI. Annonces</vt:lpstr>
      <vt:lpstr>Fin             Merci pour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Réforme des règles de publicité, d’entrée en vigueur et de conservation des actes pris par les collectivités territoriales et leurs groupements</dc:title>
  <dc:creator>Émilie Pla</dc:creator>
  <cp:lastModifiedBy>Nathalie Arioli</cp:lastModifiedBy>
  <cp:revision>83</cp:revision>
  <cp:lastPrinted>2021-05-06T13:51:11Z</cp:lastPrinted>
  <dcterms:created xsi:type="dcterms:W3CDTF">2022-03-28T09:59:15Z</dcterms:created>
  <dcterms:modified xsi:type="dcterms:W3CDTF">2022-09-28T07:05:15Z</dcterms:modified>
</cp:coreProperties>
</file>