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421" r:id="rId3"/>
    <p:sldId id="422" r:id="rId4"/>
    <p:sldId id="423" r:id="rId5"/>
    <p:sldId id="424" r:id="rId6"/>
    <p:sldId id="425" r:id="rId7"/>
    <p:sldId id="426" r:id="rId8"/>
    <p:sldId id="427" r:id="rId9"/>
    <p:sldId id="428" r:id="rId10"/>
    <p:sldId id="429" r:id="rId11"/>
    <p:sldId id="430" r:id="rId12"/>
    <p:sldId id="431" r:id="rId13"/>
    <p:sldId id="432" r:id="rId14"/>
    <p:sldId id="433" r:id="rId15"/>
    <p:sldId id="434" r:id="rId16"/>
    <p:sldId id="435" r:id="rId17"/>
    <p:sldId id="400" r:id="rId18"/>
    <p:sldId id="401" r:id="rId19"/>
    <p:sldId id="417" r:id="rId20"/>
    <p:sldId id="403" r:id="rId21"/>
    <p:sldId id="404" r:id="rId22"/>
    <p:sldId id="418" r:id="rId23"/>
    <p:sldId id="405" r:id="rId24"/>
    <p:sldId id="407" r:id="rId25"/>
    <p:sldId id="438" r:id="rId26"/>
    <p:sldId id="406" r:id="rId27"/>
    <p:sldId id="436" r:id="rId28"/>
    <p:sldId id="437" r:id="rId29"/>
    <p:sldId id="419" r:id="rId30"/>
    <p:sldId id="439" r:id="rId31"/>
    <p:sldId id="420" r:id="rId32"/>
    <p:sldId id="334" r:id="rId3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Émilie Pla" initials="ÉP" lastIdx="4" clrIdx="0">
    <p:extLst>
      <p:ext uri="{19B8F6BF-5375-455C-9EA6-DF929625EA0E}">
        <p15:presenceInfo xmlns:p15="http://schemas.microsoft.com/office/powerpoint/2012/main" userId="S-1-5-21-3617273343-3379707052-1393298401-17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4660"/>
  </p:normalViewPr>
  <p:slideViewPr>
    <p:cSldViewPr snapToGrid="0">
      <p:cViewPr varScale="1">
        <p:scale>
          <a:sx n="115" d="100"/>
          <a:sy n="115" d="100"/>
        </p:scale>
        <p:origin x="61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62EC873-016B-473C-9045-086ED369064B}" type="datetimeFigureOut">
              <a:rPr lang="fr-FR" smtClean="0"/>
              <a:t>30/11/2022</a:t>
            </a:fld>
            <a:endParaRPr lang="fr-FR" dirty="0"/>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4329A76-7DBA-4265-97D9-A7A19E05333B}" type="slidenum">
              <a:rPr lang="fr-FR" smtClean="0"/>
              <a:t>‹N°›</a:t>
            </a:fld>
            <a:endParaRPr lang="fr-FR" dirty="0"/>
          </a:p>
        </p:txBody>
      </p:sp>
    </p:spTree>
    <p:extLst>
      <p:ext uri="{BB962C8B-B14F-4D97-AF65-F5344CB8AC3E}">
        <p14:creationId xmlns:p14="http://schemas.microsoft.com/office/powerpoint/2010/main" val="1333324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C5BE83-4EB5-4B8C-91B5-C271BD94AB47}" type="datetimeFigureOut">
              <a:rPr lang="fr-FR" smtClean="0"/>
              <a:t>30/11/2022</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4C81CD8-B093-46ED-ACE4-4CE192B979CC}" type="slidenum">
              <a:rPr lang="fr-FR" smtClean="0"/>
              <a:t>‹N°›</a:t>
            </a:fld>
            <a:endParaRPr lang="fr-FR" dirty="0"/>
          </a:p>
        </p:txBody>
      </p:sp>
    </p:spTree>
    <p:extLst>
      <p:ext uri="{BB962C8B-B14F-4D97-AF65-F5344CB8AC3E}">
        <p14:creationId xmlns:p14="http://schemas.microsoft.com/office/powerpoint/2010/main" val="902685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a:t>
            </a:fld>
            <a:endParaRPr lang="fr-FR" dirty="0"/>
          </a:p>
        </p:txBody>
      </p:sp>
    </p:spTree>
    <p:extLst>
      <p:ext uri="{BB962C8B-B14F-4D97-AF65-F5344CB8AC3E}">
        <p14:creationId xmlns:p14="http://schemas.microsoft.com/office/powerpoint/2010/main" val="126069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10</a:t>
            </a:fld>
            <a:endParaRPr lang="fr-FR" dirty="0"/>
          </a:p>
        </p:txBody>
      </p:sp>
    </p:spTree>
    <p:extLst>
      <p:ext uri="{BB962C8B-B14F-4D97-AF65-F5344CB8AC3E}">
        <p14:creationId xmlns:p14="http://schemas.microsoft.com/office/powerpoint/2010/main" val="441875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11</a:t>
            </a:fld>
            <a:endParaRPr lang="fr-FR" dirty="0"/>
          </a:p>
        </p:txBody>
      </p:sp>
    </p:spTree>
    <p:extLst>
      <p:ext uri="{BB962C8B-B14F-4D97-AF65-F5344CB8AC3E}">
        <p14:creationId xmlns:p14="http://schemas.microsoft.com/office/powerpoint/2010/main" val="2585266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12</a:t>
            </a:fld>
            <a:endParaRPr lang="fr-FR" dirty="0"/>
          </a:p>
        </p:txBody>
      </p:sp>
    </p:spTree>
    <p:extLst>
      <p:ext uri="{BB962C8B-B14F-4D97-AF65-F5344CB8AC3E}">
        <p14:creationId xmlns:p14="http://schemas.microsoft.com/office/powerpoint/2010/main" val="561522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13</a:t>
            </a:fld>
            <a:endParaRPr lang="fr-FR" dirty="0"/>
          </a:p>
        </p:txBody>
      </p:sp>
    </p:spTree>
    <p:extLst>
      <p:ext uri="{BB962C8B-B14F-4D97-AF65-F5344CB8AC3E}">
        <p14:creationId xmlns:p14="http://schemas.microsoft.com/office/powerpoint/2010/main" val="3152320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14</a:t>
            </a:fld>
            <a:endParaRPr lang="fr-FR" dirty="0"/>
          </a:p>
        </p:txBody>
      </p:sp>
    </p:spTree>
    <p:extLst>
      <p:ext uri="{BB962C8B-B14F-4D97-AF65-F5344CB8AC3E}">
        <p14:creationId xmlns:p14="http://schemas.microsoft.com/office/powerpoint/2010/main" val="1764291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15</a:t>
            </a:fld>
            <a:endParaRPr lang="fr-FR" dirty="0"/>
          </a:p>
        </p:txBody>
      </p:sp>
    </p:spTree>
    <p:extLst>
      <p:ext uri="{BB962C8B-B14F-4D97-AF65-F5344CB8AC3E}">
        <p14:creationId xmlns:p14="http://schemas.microsoft.com/office/powerpoint/2010/main" val="2339336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16</a:t>
            </a:fld>
            <a:endParaRPr lang="fr-FR" dirty="0"/>
          </a:p>
        </p:txBody>
      </p:sp>
    </p:spTree>
    <p:extLst>
      <p:ext uri="{BB962C8B-B14F-4D97-AF65-F5344CB8AC3E}">
        <p14:creationId xmlns:p14="http://schemas.microsoft.com/office/powerpoint/2010/main" val="3853930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17</a:t>
            </a:fld>
            <a:endParaRPr lang="fr-FR" dirty="0"/>
          </a:p>
        </p:txBody>
      </p:sp>
    </p:spTree>
    <p:extLst>
      <p:ext uri="{BB962C8B-B14F-4D97-AF65-F5344CB8AC3E}">
        <p14:creationId xmlns:p14="http://schemas.microsoft.com/office/powerpoint/2010/main" val="16103554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18</a:t>
            </a:fld>
            <a:endParaRPr lang="fr-FR" dirty="0"/>
          </a:p>
        </p:txBody>
      </p:sp>
    </p:spTree>
    <p:extLst>
      <p:ext uri="{BB962C8B-B14F-4D97-AF65-F5344CB8AC3E}">
        <p14:creationId xmlns:p14="http://schemas.microsoft.com/office/powerpoint/2010/main" val="421583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19</a:t>
            </a:fld>
            <a:endParaRPr lang="fr-FR" dirty="0"/>
          </a:p>
        </p:txBody>
      </p:sp>
    </p:spTree>
    <p:extLst>
      <p:ext uri="{BB962C8B-B14F-4D97-AF65-F5344CB8AC3E}">
        <p14:creationId xmlns:p14="http://schemas.microsoft.com/office/powerpoint/2010/main" val="1490820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a:t>
            </a:fld>
            <a:endParaRPr lang="fr-FR" dirty="0"/>
          </a:p>
        </p:txBody>
      </p:sp>
    </p:spTree>
    <p:extLst>
      <p:ext uri="{BB962C8B-B14F-4D97-AF65-F5344CB8AC3E}">
        <p14:creationId xmlns:p14="http://schemas.microsoft.com/office/powerpoint/2010/main" val="1295362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20</a:t>
            </a:fld>
            <a:endParaRPr lang="fr-FR" dirty="0"/>
          </a:p>
        </p:txBody>
      </p:sp>
    </p:spTree>
    <p:extLst>
      <p:ext uri="{BB962C8B-B14F-4D97-AF65-F5344CB8AC3E}">
        <p14:creationId xmlns:p14="http://schemas.microsoft.com/office/powerpoint/2010/main" val="95994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21</a:t>
            </a:fld>
            <a:endParaRPr lang="fr-FR" dirty="0"/>
          </a:p>
        </p:txBody>
      </p:sp>
    </p:spTree>
    <p:extLst>
      <p:ext uri="{BB962C8B-B14F-4D97-AF65-F5344CB8AC3E}">
        <p14:creationId xmlns:p14="http://schemas.microsoft.com/office/powerpoint/2010/main" val="14548316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22</a:t>
            </a:fld>
            <a:endParaRPr lang="fr-FR" dirty="0"/>
          </a:p>
        </p:txBody>
      </p:sp>
    </p:spTree>
    <p:extLst>
      <p:ext uri="{BB962C8B-B14F-4D97-AF65-F5344CB8AC3E}">
        <p14:creationId xmlns:p14="http://schemas.microsoft.com/office/powerpoint/2010/main" val="2223685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23</a:t>
            </a:fld>
            <a:endParaRPr lang="fr-FR" dirty="0"/>
          </a:p>
        </p:txBody>
      </p:sp>
    </p:spTree>
    <p:extLst>
      <p:ext uri="{BB962C8B-B14F-4D97-AF65-F5344CB8AC3E}">
        <p14:creationId xmlns:p14="http://schemas.microsoft.com/office/powerpoint/2010/main" val="2968920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24</a:t>
            </a:fld>
            <a:endParaRPr lang="fr-FR" dirty="0"/>
          </a:p>
        </p:txBody>
      </p:sp>
    </p:spTree>
    <p:extLst>
      <p:ext uri="{BB962C8B-B14F-4D97-AF65-F5344CB8AC3E}">
        <p14:creationId xmlns:p14="http://schemas.microsoft.com/office/powerpoint/2010/main" val="177518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25</a:t>
            </a:fld>
            <a:endParaRPr lang="fr-FR" dirty="0"/>
          </a:p>
        </p:txBody>
      </p:sp>
    </p:spTree>
    <p:extLst>
      <p:ext uri="{BB962C8B-B14F-4D97-AF65-F5344CB8AC3E}">
        <p14:creationId xmlns:p14="http://schemas.microsoft.com/office/powerpoint/2010/main" val="3800391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26</a:t>
            </a:fld>
            <a:endParaRPr lang="fr-FR" dirty="0"/>
          </a:p>
        </p:txBody>
      </p:sp>
    </p:spTree>
    <p:extLst>
      <p:ext uri="{BB962C8B-B14F-4D97-AF65-F5344CB8AC3E}">
        <p14:creationId xmlns:p14="http://schemas.microsoft.com/office/powerpoint/2010/main" val="17341532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27</a:t>
            </a:fld>
            <a:endParaRPr lang="fr-FR" dirty="0"/>
          </a:p>
        </p:txBody>
      </p:sp>
    </p:spTree>
    <p:extLst>
      <p:ext uri="{BB962C8B-B14F-4D97-AF65-F5344CB8AC3E}">
        <p14:creationId xmlns:p14="http://schemas.microsoft.com/office/powerpoint/2010/main" val="520682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28</a:t>
            </a:fld>
            <a:endParaRPr lang="fr-FR" dirty="0"/>
          </a:p>
        </p:txBody>
      </p:sp>
    </p:spTree>
    <p:extLst>
      <p:ext uri="{BB962C8B-B14F-4D97-AF65-F5344CB8AC3E}">
        <p14:creationId xmlns:p14="http://schemas.microsoft.com/office/powerpoint/2010/main" val="3136346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29</a:t>
            </a:fld>
            <a:endParaRPr lang="fr-FR" dirty="0"/>
          </a:p>
        </p:txBody>
      </p:sp>
    </p:spTree>
    <p:extLst>
      <p:ext uri="{BB962C8B-B14F-4D97-AF65-F5344CB8AC3E}">
        <p14:creationId xmlns:p14="http://schemas.microsoft.com/office/powerpoint/2010/main" val="131609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a:t>
            </a:fld>
            <a:endParaRPr lang="fr-FR" dirty="0"/>
          </a:p>
        </p:txBody>
      </p:sp>
    </p:spTree>
    <p:extLst>
      <p:ext uri="{BB962C8B-B14F-4D97-AF65-F5344CB8AC3E}">
        <p14:creationId xmlns:p14="http://schemas.microsoft.com/office/powerpoint/2010/main" val="8304638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30</a:t>
            </a:fld>
            <a:endParaRPr lang="fr-FR" dirty="0"/>
          </a:p>
        </p:txBody>
      </p:sp>
    </p:spTree>
    <p:extLst>
      <p:ext uri="{BB962C8B-B14F-4D97-AF65-F5344CB8AC3E}">
        <p14:creationId xmlns:p14="http://schemas.microsoft.com/office/powerpoint/2010/main" val="32136020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31</a:t>
            </a:fld>
            <a:endParaRPr lang="fr-FR" dirty="0"/>
          </a:p>
        </p:txBody>
      </p:sp>
    </p:spTree>
    <p:extLst>
      <p:ext uri="{BB962C8B-B14F-4D97-AF65-F5344CB8AC3E}">
        <p14:creationId xmlns:p14="http://schemas.microsoft.com/office/powerpoint/2010/main" val="2003012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32</a:t>
            </a:fld>
            <a:endParaRPr lang="fr-FR" dirty="0"/>
          </a:p>
        </p:txBody>
      </p:sp>
    </p:spTree>
    <p:extLst>
      <p:ext uri="{BB962C8B-B14F-4D97-AF65-F5344CB8AC3E}">
        <p14:creationId xmlns:p14="http://schemas.microsoft.com/office/powerpoint/2010/main" val="2360194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a:t>
            </a:fld>
            <a:endParaRPr lang="fr-FR" dirty="0"/>
          </a:p>
        </p:txBody>
      </p:sp>
    </p:spTree>
    <p:extLst>
      <p:ext uri="{BB962C8B-B14F-4D97-AF65-F5344CB8AC3E}">
        <p14:creationId xmlns:p14="http://schemas.microsoft.com/office/powerpoint/2010/main" val="1500264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5</a:t>
            </a:fld>
            <a:endParaRPr lang="fr-FR" dirty="0"/>
          </a:p>
        </p:txBody>
      </p:sp>
    </p:spTree>
    <p:extLst>
      <p:ext uri="{BB962C8B-B14F-4D97-AF65-F5344CB8AC3E}">
        <p14:creationId xmlns:p14="http://schemas.microsoft.com/office/powerpoint/2010/main" val="1069571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6</a:t>
            </a:fld>
            <a:endParaRPr lang="fr-FR" dirty="0"/>
          </a:p>
        </p:txBody>
      </p:sp>
    </p:spTree>
    <p:extLst>
      <p:ext uri="{BB962C8B-B14F-4D97-AF65-F5344CB8AC3E}">
        <p14:creationId xmlns:p14="http://schemas.microsoft.com/office/powerpoint/2010/main" val="1793193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7</a:t>
            </a:fld>
            <a:endParaRPr lang="fr-FR" dirty="0"/>
          </a:p>
        </p:txBody>
      </p:sp>
    </p:spTree>
    <p:extLst>
      <p:ext uri="{BB962C8B-B14F-4D97-AF65-F5344CB8AC3E}">
        <p14:creationId xmlns:p14="http://schemas.microsoft.com/office/powerpoint/2010/main" val="2804384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8</a:t>
            </a:fld>
            <a:endParaRPr lang="fr-FR" dirty="0"/>
          </a:p>
        </p:txBody>
      </p:sp>
    </p:spTree>
    <p:extLst>
      <p:ext uri="{BB962C8B-B14F-4D97-AF65-F5344CB8AC3E}">
        <p14:creationId xmlns:p14="http://schemas.microsoft.com/office/powerpoint/2010/main" val="1675319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9</a:t>
            </a:fld>
            <a:endParaRPr lang="fr-FR" dirty="0"/>
          </a:p>
        </p:txBody>
      </p:sp>
    </p:spTree>
    <p:extLst>
      <p:ext uri="{BB962C8B-B14F-4D97-AF65-F5344CB8AC3E}">
        <p14:creationId xmlns:p14="http://schemas.microsoft.com/office/powerpoint/2010/main" val="428535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4A80947-330A-4088-B0F0-FCD2C5485657}" type="datetime1">
              <a:rPr lang="fr-FR" smtClean="0"/>
              <a:t>30/11/2022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410046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81A4CF-D1B1-454E-B84E-D00EA75676E4}" type="datetime1">
              <a:rPr lang="fr-FR" smtClean="0"/>
              <a:t>30/11/2022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189113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42EB3C-56C4-45A7-B16D-C9F4139572C5}" type="datetime1">
              <a:rPr lang="fr-FR" smtClean="0"/>
              <a:t>30/11/2022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378674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E659C1-DEBE-44BD-B9CA-B91EABF7D6FB}" type="datetime1">
              <a:rPr lang="fr-FR" smtClean="0"/>
              <a:t>30/11/2022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360082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6498341C-2D54-4D01-A54B-AA09C53D4704}" type="datetime1">
              <a:rPr lang="fr-FR" smtClean="0"/>
              <a:t>30/11/2022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167308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E331D5-6048-40B9-9E0F-146930E21A14}" type="datetime1">
              <a:rPr lang="fr-FR" smtClean="0"/>
              <a:t>30/11/2022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292460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2D980B-6E08-4178-AC25-901321E915D5}" type="datetime1">
              <a:rPr lang="fr-FR" smtClean="0"/>
              <a:t>30/11/2022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12137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BAAA9CD-752B-4800-9CCB-FF1133CCE1E0}" type="datetime1">
              <a:rPr lang="fr-FR" smtClean="0"/>
              <a:t>30/11/2022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388222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5B290EE-198D-4DD8-ACB0-C7477D0E4B89}" type="datetime1">
              <a:rPr lang="fr-FR" smtClean="0"/>
              <a:t>30/11/2022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161010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B15A6F4-8AD9-467D-A97E-6C66A3C046A7}" type="datetime1">
              <a:rPr lang="fr-FR" smtClean="0"/>
              <a:t>30/11/2022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349751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6306052-0331-4BAB-89BA-12A35A770197}" type="datetime1">
              <a:rPr lang="fr-FR" smtClean="0"/>
              <a:t>30/11/2022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dirty="0"/>
          </a:p>
        </p:txBody>
      </p:sp>
    </p:spTree>
    <p:extLst>
      <p:ext uri="{BB962C8B-B14F-4D97-AF65-F5344CB8AC3E}">
        <p14:creationId xmlns:p14="http://schemas.microsoft.com/office/powerpoint/2010/main" val="125387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F204F-D34F-4326-8A20-A3225A130B49}" type="datetime1">
              <a:rPr lang="fr-FR" smtClean="0"/>
              <a:t>30/11/2022</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A00EC-326F-4234-9D5F-DAF858FD0017}" type="slidenum">
              <a:rPr lang="fr-FR" smtClean="0"/>
              <a:t>‹N°›</a:t>
            </a:fld>
            <a:endParaRPr lang="fr-FR" dirty="0"/>
          </a:p>
        </p:txBody>
      </p:sp>
    </p:spTree>
    <p:extLst>
      <p:ext uri="{BB962C8B-B14F-4D97-AF65-F5344CB8AC3E}">
        <p14:creationId xmlns:p14="http://schemas.microsoft.com/office/powerpoint/2010/main" val="120670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loda/id/JORFTEXT00003389357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0" y="1"/>
            <a:ext cx="12192000" cy="685799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ctrTitle"/>
          </p:nvPr>
        </p:nvSpPr>
        <p:spPr>
          <a:xfrm>
            <a:off x="1394909" y="1993732"/>
            <a:ext cx="9144000" cy="2387600"/>
          </a:xfrm>
        </p:spPr>
        <p:txBody>
          <a:bodyPr>
            <a:noAutofit/>
          </a:bodyPr>
          <a:lstStyle/>
          <a:p>
            <a:r>
              <a:rPr lang="fr-FR" sz="9600" b="1" dirty="0" smtClean="0">
                <a:solidFill>
                  <a:schemeClr val="accent5">
                    <a:lumMod val="50000"/>
                  </a:schemeClr>
                </a:solidFill>
                <a:latin typeface="Century Gothic" panose="020B0502020202020204" pitchFamily="34" charset="0"/>
                <a:cs typeface="Times New Roman" panose="02020603050405020304" pitchFamily="18" charset="0"/>
              </a:rPr>
              <a:t>Actualités 2022</a:t>
            </a:r>
            <a:endParaRPr lang="fr-FR" sz="9600" b="1" dirty="0">
              <a:solidFill>
                <a:schemeClr val="accent5">
                  <a:lumMod val="50000"/>
                </a:schemeClr>
              </a:solidFill>
              <a:latin typeface="Century Gothic" panose="020B0502020202020204" pitchFamily="34" charset="0"/>
              <a:cs typeface="Times New Roman" panose="02020603050405020304" pitchFamily="18" charset="0"/>
            </a:endParaRP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112354"/>
            <a:ext cx="2123417" cy="1592563"/>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903" y="18713"/>
            <a:ext cx="6771159" cy="1686203"/>
          </a:xfrm>
          <a:prstGeom prst="rect">
            <a:avLst/>
          </a:prstGeom>
        </p:spPr>
      </p:pic>
    </p:spTree>
    <p:extLst>
      <p:ext uri="{BB962C8B-B14F-4D97-AF65-F5344CB8AC3E}">
        <p14:creationId xmlns:p14="http://schemas.microsoft.com/office/powerpoint/2010/main" val="25081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38199" y="1690688"/>
            <a:ext cx="10616739" cy="5021754"/>
          </a:xfrm>
        </p:spPr>
        <p:txBody>
          <a:bodyPr>
            <a:normAutofit/>
          </a:bodyPr>
          <a:lstStyle/>
          <a:p>
            <a:pPr marL="0" indent="0" algn="just">
              <a:lnSpc>
                <a:spcPct val="120000"/>
              </a:lnSpc>
              <a:spcBef>
                <a:spcPts val="600"/>
              </a:spcBef>
              <a:spcAft>
                <a:spcPts val="600"/>
              </a:spcAft>
              <a:buNone/>
            </a:pPr>
            <a:r>
              <a:rPr lang="fr-FR" sz="1400" b="1" dirty="0">
                <a:solidFill>
                  <a:schemeClr val="accent5">
                    <a:lumMod val="50000"/>
                  </a:schemeClr>
                </a:solidFill>
                <a:latin typeface="Century Gothic" panose="020B0502020202020204" pitchFamily="34" charset="0"/>
                <a:ea typeface="+mj-ea"/>
                <a:cs typeface="Times New Roman" panose="02020603050405020304" pitchFamily="18" charset="0"/>
              </a:rPr>
              <a:t>II/ Période d’immersion professionnelle</a:t>
            </a:r>
          </a:p>
          <a:p>
            <a:pPr marL="0" indent="0" algn="just">
              <a:lnSpc>
                <a:spcPct val="120000"/>
              </a:lnSpc>
              <a:spcBef>
                <a:spcPts val="600"/>
              </a:spcBef>
              <a:spcAft>
                <a:spcPts val="600"/>
              </a:spcAft>
              <a:buNone/>
            </a:pPr>
            <a:r>
              <a:rPr lang="fr-FR" sz="1300" dirty="0">
                <a:latin typeface="Century Gothic" panose="020B0502020202020204" pitchFamily="34" charset="0"/>
              </a:rPr>
              <a:t>Chaque agent public peut bénéficier d'une période d'immersion </a:t>
            </a:r>
            <a:r>
              <a:rPr lang="fr-FR" sz="1300" b="1" dirty="0">
                <a:latin typeface="Century Gothic" panose="020B0502020202020204" pitchFamily="34" charset="0"/>
              </a:rPr>
              <a:t>au sein d’une structure publique </a:t>
            </a:r>
            <a:r>
              <a:rPr lang="fr-FR" sz="1300" dirty="0">
                <a:latin typeface="Century Gothic" panose="020B0502020202020204" pitchFamily="34" charset="0"/>
              </a:rPr>
              <a:t>lui permettant de</a:t>
            </a:r>
            <a:br>
              <a:rPr lang="fr-FR" sz="1300" dirty="0">
                <a:latin typeface="Century Gothic" panose="020B0502020202020204" pitchFamily="34" charset="0"/>
              </a:rPr>
            </a:br>
            <a:r>
              <a:rPr lang="fr-FR" sz="1300" b="1" dirty="0">
                <a:latin typeface="Century Gothic" panose="020B0502020202020204" pitchFamily="34" charset="0"/>
              </a:rPr>
              <a:t>confirmer son projet d'évolution professionnelle </a:t>
            </a:r>
            <a:r>
              <a:rPr lang="fr-FR" sz="1300" dirty="0">
                <a:latin typeface="Century Gothic" panose="020B0502020202020204" pitchFamily="34" charset="0"/>
              </a:rPr>
              <a:t>et faire un </a:t>
            </a:r>
            <a:r>
              <a:rPr lang="fr-FR" sz="1300" b="1" dirty="0">
                <a:latin typeface="Century Gothic" panose="020B0502020202020204" pitchFamily="34" charset="0"/>
              </a:rPr>
              <a:t>choix éclairé de mobilité </a:t>
            </a:r>
            <a:r>
              <a:rPr lang="fr-FR" sz="1300" dirty="0">
                <a:latin typeface="Century Gothic" panose="020B0502020202020204" pitchFamily="34" charset="0"/>
              </a:rPr>
              <a:t>après l’appréhension de la</a:t>
            </a:r>
            <a:br>
              <a:rPr lang="fr-FR" sz="1300" dirty="0">
                <a:latin typeface="Century Gothic" panose="020B0502020202020204" pitchFamily="34" charset="0"/>
              </a:rPr>
            </a:br>
            <a:r>
              <a:rPr lang="fr-FR" sz="1300" dirty="0">
                <a:latin typeface="Century Gothic" panose="020B0502020202020204" pitchFamily="34" charset="0"/>
              </a:rPr>
              <a:t>réalité d'un autre métier.</a:t>
            </a:r>
            <a:r>
              <a:rPr lang="fr-FR" sz="1300" b="1" dirty="0" smtClean="0">
                <a:latin typeface="Century Gothic" panose="020B0502020202020204" pitchFamily="34" charset="0"/>
                <a:cs typeface="Times New Roman" panose="02020603050405020304" pitchFamily="18" charset="0"/>
              </a:rPr>
              <a:t> </a:t>
            </a:r>
          </a:p>
          <a:p>
            <a:pPr marL="0" indent="0" algn="just">
              <a:lnSpc>
                <a:spcPct val="120000"/>
              </a:lnSpc>
              <a:spcBef>
                <a:spcPts val="600"/>
              </a:spcBef>
              <a:spcAft>
                <a:spcPts val="600"/>
              </a:spcAft>
              <a:buNone/>
            </a:pPr>
            <a:r>
              <a:rPr lang="fr-FR" sz="1300" dirty="0" smtClean="0">
                <a:latin typeface="Century Gothic" panose="020B0502020202020204" pitchFamily="34" charset="0"/>
                <a:cs typeface="Times New Roman" panose="02020603050405020304" pitchFamily="18" charset="0"/>
              </a:rPr>
              <a:t>La durée de cette immersion pour varier </a:t>
            </a:r>
            <a:r>
              <a:rPr lang="fr-FR" sz="1300" b="1" dirty="0" smtClean="0">
                <a:latin typeface="Century Gothic" panose="020B0502020202020204" pitchFamily="34" charset="0"/>
                <a:cs typeface="Times New Roman" panose="02020603050405020304" pitchFamily="18" charset="0"/>
              </a:rPr>
              <a:t>de 2 à 10 jours </a:t>
            </a:r>
            <a:r>
              <a:rPr lang="fr-FR" sz="1300" dirty="0" smtClean="0">
                <a:latin typeface="Century Gothic" panose="020B0502020202020204" pitchFamily="34" charset="0"/>
                <a:cs typeface="Times New Roman" panose="02020603050405020304" pitchFamily="18" charset="0"/>
              </a:rPr>
              <a:t>ouvrés, et peut aller jusqu'à 20 jours maximum s’étalant sur une durée de 3 ans. </a:t>
            </a:r>
          </a:p>
          <a:p>
            <a:pPr marL="0" indent="0" algn="just">
              <a:lnSpc>
                <a:spcPct val="120000"/>
              </a:lnSpc>
              <a:spcBef>
                <a:spcPts val="600"/>
              </a:spcBef>
              <a:spcAft>
                <a:spcPts val="600"/>
              </a:spcAft>
              <a:buNone/>
            </a:pPr>
            <a:r>
              <a:rPr lang="fr-FR" sz="1300" b="1" dirty="0" smtClean="0">
                <a:latin typeface="Century Gothic" panose="020B0502020202020204" pitchFamily="34" charset="0"/>
                <a:cs typeface="Times New Roman" panose="02020603050405020304" pitchFamily="18" charset="0"/>
              </a:rPr>
              <a:t>La procédure est la suivante : </a:t>
            </a:r>
          </a:p>
          <a:p>
            <a:pPr algn="just">
              <a:lnSpc>
                <a:spcPct val="120000"/>
              </a:lnSpc>
              <a:spcBef>
                <a:spcPts val="600"/>
              </a:spcBef>
              <a:spcAft>
                <a:spcPts val="600"/>
              </a:spcAft>
              <a:buFont typeface="Wingdings" panose="05000000000000000000" pitchFamily="2" charset="2"/>
              <a:buChar char="ü"/>
            </a:pPr>
            <a:r>
              <a:rPr lang="fr-FR" sz="1200" b="1" dirty="0">
                <a:latin typeface="Century Gothic" panose="020B0502020202020204" pitchFamily="34" charset="0"/>
                <a:cs typeface="Times New Roman" panose="02020603050405020304" pitchFamily="18" charset="0"/>
              </a:rPr>
              <a:t>demande de l’agent motivée </a:t>
            </a:r>
            <a:r>
              <a:rPr lang="fr-FR" sz="1200" dirty="0">
                <a:latin typeface="Century Gothic" panose="020B0502020202020204" pitchFamily="34" charset="0"/>
                <a:cs typeface="Times New Roman" panose="02020603050405020304" pitchFamily="18" charset="0"/>
              </a:rPr>
              <a:t>précisant la structure d'accueil souhaitée, la durée et la période envisagées </a:t>
            </a:r>
            <a:r>
              <a:rPr lang="fr-FR" sz="1200" dirty="0" smtClean="0">
                <a:latin typeface="Century Gothic" panose="020B0502020202020204" pitchFamily="34" charset="0"/>
                <a:cs typeface="Times New Roman" panose="02020603050405020304" pitchFamily="18" charset="0"/>
              </a:rPr>
              <a:t>à formuler </a:t>
            </a:r>
            <a:r>
              <a:rPr lang="fr-FR" sz="1200" b="1" dirty="0">
                <a:latin typeface="Century Gothic" panose="020B0502020202020204" pitchFamily="34" charset="0"/>
                <a:cs typeface="Times New Roman" panose="02020603050405020304" pitchFamily="18" charset="0"/>
              </a:rPr>
              <a:t>3 mois au moins</a:t>
            </a:r>
            <a:r>
              <a:rPr lang="fr-FR" sz="1200" dirty="0">
                <a:latin typeface="Century Gothic" panose="020B0502020202020204" pitchFamily="34" charset="0"/>
                <a:cs typeface="Times New Roman" panose="02020603050405020304" pitchFamily="18" charset="0"/>
              </a:rPr>
              <a:t> avant la date souhaitée de </a:t>
            </a:r>
            <a:r>
              <a:rPr lang="fr-FR" sz="1200" dirty="0" smtClean="0">
                <a:latin typeface="Century Gothic" panose="020B0502020202020204" pitchFamily="34" charset="0"/>
                <a:cs typeface="Times New Roman" panose="02020603050405020304" pitchFamily="18" charset="0"/>
              </a:rPr>
              <a:t>commencement,</a:t>
            </a:r>
          </a:p>
          <a:p>
            <a:pPr algn="just">
              <a:lnSpc>
                <a:spcPct val="120000"/>
              </a:lnSpc>
              <a:spcBef>
                <a:spcPts val="600"/>
              </a:spcBef>
              <a:spcAft>
                <a:spcPts val="600"/>
              </a:spcAft>
              <a:buFont typeface="Wingdings" panose="05000000000000000000" pitchFamily="2" charset="2"/>
              <a:buChar char="ü"/>
            </a:pPr>
            <a:r>
              <a:rPr lang="fr-FR" sz="1200" b="1" dirty="0">
                <a:latin typeface="Century Gothic" panose="020B0502020202020204" pitchFamily="34" charset="0"/>
              </a:rPr>
              <a:t>instruction par l’autorité territoriale </a:t>
            </a:r>
            <a:r>
              <a:rPr lang="fr-FR" sz="1200" dirty="0">
                <a:latin typeface="Century Gothic" panose="020B0502020202020204" pitchFamily="34" charset="0"/>
              </a:rPr>
              <a:t>et réponse à l’agent </a:t>
            </a:r>
            <a:r>
              <a:rPr lang="fr-FR" sz="1200" b="1" dirty="0">
                <a:latin typeface="Century Gothic" panose="020B0502020202020204" pitchFamily="34" charset="0"/>
              </a:rPr>
              <a:t>dans le mois suivant la réception de la demande</a:t>
            </a:r>
            <a:r>
              <a:rPr lang="fr-FR" sz="1200" dirty="0">
                <a:latin typeface="Century Gothic" panose="020B0502020202020204" pitchFamily="34" charset="0"/>
              </a:rPr>
              <a:t/>
            </a:r>
            <a:br>
              <a:rPr lang="fr-FR" sz="1200" dirty="0">
                <a:latin typeface="Century Gothic" panose="020B0502020202020204" pitchFamily="34" charset="0"/>
              </a:rPr>
            </a:br>
            <a:r>
              <a:rPr lang="fr-FR" sz="1200" dirty="0">
                <a:latin typeface="Century Gothic" panose="020B0502020202020204" pitchFamily="34" charset="0"/>
              </a:rPr>
              <a:t>au regard notamment de sa cohérence avec le projet d'évolution </a:t>
            </a:r>
            <a:r>
              <a:rPr lang="fr-FR" sz="1200" dirty="0" smtClean="0">
                <a:latin typeface="Century Gothic" panose="020B0502020202020204" pitchFamily="34" charset="0"/>
              </a:rPr>
              <a:t>professionnelle,</a:t>
            </a:r>
          </a:p>
          <a:p>
            <a:pPr algn="just">
              <a:lnSpc>
                <a:spcPct val="120000"/>
              </a:lnSpc>
              <a:spcBef>
                <a:spcPts val="600"/>
              </a:spcBef>
              <a:spcAft>
                <a:spcPts val="600"/>
              </a:spcAft>
              <a:buFont typeface="Wingdings" panose="05000000000000000000" pitchFamily="2" charset="2"/>
              <a:buChar char="ü"/>
            </a:pPr>
            <a:r>
              <a:rPr lang="fr-FR" sz="1200" b="1" dirty="0">
                <a:latin typeface="Century Gothic" panose="020B0502020202020204" pitchFamily="34" charset="0"/>
              </a:rPr>
              <a:t>convention de mise en œuvre de la période d'immersion </a:t>
            </a:r>
            <a:r>
              <a:rPr lang="fr-FR" sz="1200" dirty="0">
                <a:latin typeface="Century Gothic" panose="020B0502020202020204" pitchFamily="34" charset="0"/>
              </a:rPr>
              <a:t>entre l'agent, sa collectivité et la structure</a:t>
            </a:r>
            <a:br>
              <a:rPr lang="fr-FR" sz="1200" dirty="0">
                <a:latin typeface="Century Gothic" panose="020B0502020202020204" pitchFamily="34" charset="0"/>
              </a:rPr>
            </a:br>
            <a:r>
              <a:rPr lang="fr-FR" sz="1200" dirty="0" smtClean="0">
                <a:latin typeface="Century Gothic" panose="020B0502020202020204" pitchFamily="34" charset="0"/>
              </a:rPr>
              <a:t>d'accueil.</a:t>
            </a:r>
          </a:p>
          <a:p>
            <a:pPr marL="0" indent="0" algn="just">
              <a:lnSpc>
                <a:spcPct val="120000"/>
              </a:lnSpc>
              <a:spcBef>
                <a:spcPts val="600"/>
              </a:spcBef>
              <a:spcAft>
                <a:spcPts val="600"/>
              </a:spcAft>
              <a:buNone/>
            </a:pPr>
            <a:r>
              <a:rPr lang="fr-FR" sz="1200" dirty="0" smtClean="0">
                <a:latin typeface="Century Gothic" panose="020B0502020202020204" pitchFamily="34" charset="0"/>
                <a:cs typeface="Times New Roman" panose="02020603050405020304" pitchFamily="18" charset="0"/>
              </a:rPr>
              <a:t>La période d’immersion est décomptée du temps de service de l’agent, sans incidence sur la rémunération et considérée comme une période de mission (prise en charge des frais de déplacement).</a:t>
            </a:r>
          </a:p>
          <a:p>
            <a:pPr algn="just">
              <a:lnSpc>
                <a:spcPct val="120000"/>
              </a:lnSpc>
              <a:spcBef>
                <a:spcPts val="600"/>
              </a:spcBef>
              <a:spcAft>
                <a:spcPts val="600"/>
              </a:spcAft>
              <a:buFont typeface="Wingdings" panose="05000000000000000000" pitchFamily="2" charset="2"/>
              <a:buChar char="ü"/>
            </a:pPr>
            <a:endParaRPr lang="fr-FR" sz="13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10</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51321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38200" y="1690688"/>
            <a:ext cx="10515600" cy="4763900"/>
          </a:xfrm>
        </p:spPr>
        <p:txBody>
          <a:bodyPr>
            <a:normAutofit/>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Droits renforcés pour certains agents </a:t>
            </a:r>
          </a:p>
          <a:p>
            <a:pPr marL="0" indent="0" algn="just">
              <a:lnSpc>
                <a:spcPct val="120000"/>
              </a:lnSpc>
              <a:spcBef>
                <a:spcPts val="600"/>
              </a:spcBef>
              <a:spcAft>
                <a:spcPts val="600"/>
              </a:spcAft>
              <a:buNone/>
            </a:pPr>
            <a:r>
              <a:rPr lang="fr-FR" sz="1500" dirty="0" smtClean="0">
                <a:latin typeface="Century Gothic" panose="020B0502020202020204" pitchFamily="34" charset="0"/>
              </a:rPr>
              <a:t>Le décret </a:t>
            </a:r>
            <a:r>
              <a:rPr lang="fr-FR" sz="1500" dirty="0">
                <a:latin typeface="Century Gothic" panose="020B0502020202020204" pitchFamily="34" charset="0"/>
              </a:rPr>
              <a:t>du 22 juillet 2022 prévoit des droits supplémentaires, majorés ou étendus </a:t>
            </a:r>
            <a:r>
              <a:rPr lang="fr-FR" sz="1500" b="1" dirty="0">
                <a:latin typeface="Century Gothic" panose="020B0502020202020204" pitchFamily="34" charset="0"/>
              </a:rPr>
              <a:t>destinés aux agents </a:t>
            </a:r>
            <a:r>
              <a:rPr lang="fr-FR" sz="1500" b="1" dirty="0" smtClean="0">
                <a:latin typeface="Century Gothic" panose="020B0502020202020204" pitchFamily="34" charset="0"/>
              </a:rPr>
              <a:t>publics les moins qualifiés, </a:t>
            </a:r>
            <a:r>
              <a:rPr lang="fr-FR" sz="1500" b="1" dirty="0">
                <a:latin typeface="Century Gothic" panose="020B0502020202020204" pitchFamily="34" charset="0"/>
              </a:rPr>
              <a:t>en situation de handicap ou d’usure </a:t>
            </a:r>
            <a:r>
              <a:rPr lang="fr-FR" sz="1500" b="1" dirty="0" smtClean="0">
                <a:latin typeface="Century Gothic" panose="020B0502020202020204" pitchFamily="34" charset="0"/>
              </a:rPr>
              <a:t>professionnelle.</a:t>
            </a:r>
          </a:p>
          <a:p>
            <a:pPr marL="0" indent="0" algn="just">
              <a:lnSpc>
                <a:spcPct val="120000"/>
              </a:lnSpc>
              <a:spcBef>
                <a:spcPts val="600"/>
              </a:spcBef>
              <a:spcAft>
                <a:spcPts val="600"/>
              </a:spcAft>
              <a:buNone/>
            </a:pPr>
            <a:r>
              <a:rPr lang="fr-FR" sz="1500" dirty="0" smtClean="0">
                <a:latin typeface="Century Gothic" panose="020B0502020202020204" pitchFamily="34" charset="0"/>
              </a:rPr>
              <a:t>- les fonctionnaires ou agents contractuels </a:t>
            </a:r>
            <a:r>
              <a:rPr lang="fr-FR" sz="1500" dirty="0">
                <a:latin typeface="Century Gothic" panose="020B0502020202020204" pitchFamily="34" charset="0"/>
              </a:rPr>
              <a:t>de catégorie C </a:t>
            </a:r>
            <a:r>
              <a:rPr lang="fr-FR" sz="1500" dirty="0" smtClean="0">
                <a:latin typeface="Century Gothic" panose="020B0502020202020204" pitchFamily="34" charset="0"/>
              </a:rPr>
              <a:t>n’ayant pas atteint un diplôme </a:t>
            </a:r>
            <a:r>
              <a:rPr lang="fr-FR" sz="1500" dirty="0">
                <a:latin typeface="Century Gothic" panose="020B0502020202020204" pitchFamily="34" charset="0"/>
              </a:rPr>
              <a:t>de niveau </a:t>
            </a:r>
            <a:r>
              <a:rPr lang="fr-FR" sz="1500">
                <a:latin typeface="Century Gothic" panose="020B0502020202020204" pitchFamily="34" charset="0"/>
              </a:rPr>
              <a:t>4 </a:t>
            </a:r>
            <a:r>
              <a:rPr lang="fr-FR" sz="1500" smtClean="0">
                <a:latin typeface="Century Gothic" panose="020B0502020202020204" pitchFamily="34" charset="0"/>
              </a:rPr>
              <a:t>(BAC)</a:t>
            </a:r>
            <a:endParaRPr lang="fr-FR" sz="1500" dirty="0">
              <a:latin typeface="Century Gothic" panose="020B0502020202020204" pitchFamily="34" charset="0"/>
            </a:endParaRPr>
          </a:p>
          <a:p>
            <a:pPr marL="0" indent="0" algn="just">
              <a:lnSpc>
                <a:spcPct val="120000"/>
              </a:lnSpc>
              <a:spcBef>
                <a:spcPts val="600"/>
              </a:spcBef>
              <a:spcAft>
                <a:spcPts val="600"/>
              </a:spcAft>
              <a:buNone/>
            </a:pPr>
            <a:r>
              <a:rPr lang="fr-FR" sz="1500" dirty="0">
                <a:latin typeface="Century Gothic" panose="020B0502020202020204" pitchFamily="34" charset="0"/>
              </a:rPr>
              <a:t>- les agents en situation de handicap (bénéficiaires de </a:t>
            </a:r>
            <a:r>
              <a:rPr lang="fr-FR" sz="1500" dirty="0" smtClean="0">
                <a:latin typeface="Century Gothic" panose="020B0502020202020204" pitchFamily="34" charset="0"/>
              </a:rPr>
              <a:t>l’OETH)</a:t>
            </a:r>
            <a:endParaRPr lang="fr-FR" sz="1500" dirty="0">
              <a:latin typeface="Century Gothic" panose="020B0502020202020204" pitchFamily="34" charset="0"/>
            </a:endParaRPr>
          </a:p>
          <a:p>
            <a:pPr algn="just">
              <a:lnSpc>
                <a:spcPct val="120000"/>
              </a:lnSpc>
              <a:spcBef>
                <a:spcPts val="600"/>
              </a:spcBef>
              <a:spcAft>
                <a:spcPts val="600"/>
              </a:spcAft>
              <a:buFontTx/>
              <a:buChar char="-"/>
            </a:pPr>
            <a:r>
              <a:rPr lang="fr-FR" sz="1500" dirty="0" smtClean="0">
                <a:latin typeface="Century Gothic" panose="020B0502020202020204" pitchFamily="34" charset="0"/>
              </a:rPr>
              <a:t>les </a:t>
            </a:r>
            <a:r>
              <a:rPr lang="fr-FR" sz="1500" dirty="0">
                <a:latin typeface="Century Gothic" panose="020B0502020202020204" pitchFamily="34" charset="0"/>
              </a:rPr>
              <a:t>fonctionnaires ou agents contractuels </a:t>
            </a:r>
            <a:r>
              <a:rPr lang="fr-FR" sz="1500" dirty="0" smtClean="0">
                <a:latin typeface="Century Gothic" panose="020B0502020202020204" pitchFamily="34" charset="0"/>
              </a:rPr>
              <a:t>particulièrement </a:t>
            </a:r>
            <a:r>
              <a:rPr lang="fr-FR" sz="1500" dirty="0">
                <a:latin typeface="Century Gothic" panose="020B0502020202020204" pitchFamily="34" charset="0"/>
              </a:rPr>
              <a:t>exposés, compte tenu de leur situation professionnelle individuelle, à un </a:t>
            </a:r>
            <a:r>
              <a:rPr lang="fr-FR" sz="1500" dirty="0" smtClean="0">
                <a:latin typeface="Century Gothic" panose="020B0502020202020204" pitchFamily="34" charset="0"/>
              </a:rPr>
              <a:t>risque d’usure </a:t>
            </a:r>
            <a:r>
              <a:rPr lang="fr-FR" sz="1500" dirty="0">
                <a:latin typeface="Century Gothic" panose="020B0502020202020204" pitchFamily="34" charset="0"/>
              </a:rPr>
              <a:t>professionnelle (avis du médecin du travail</a:t>
            </a:r>
            <a:r>
              <a:rPr lang="fr-FR" sz="1500" dirty="0" smtClean="0">
                <a:latin typeface="Century Gothic" panose="020B0502020202020204" pitchFamily="34" charset="0"/>
              </a:rPr>
              <a:t>).</a:t>
            </a:r>
          </a:p>
          <a:p>
            <a:pPr marL="0" indent="0" algn="just">
              <a:lnSpc>
                <a:spcPct val="120000"/>
              </a:lnSpc>
              <a:spcBef>
                <a:spcPts val="600"/>
              </a:spcBef>
              <a:spcAft>
                <a:spcPts val="600"/>
              </a:spcAft>
              <a:buNone/>
            </a:pPr>
            <a:r>
              <a:rPr lang="fr-FR" sz="1500" dirty="0" smtClean="0">
                <a:latin typeface="Century Gothic" panose="020B0502020202020204" pitchFamily="34" charset="0"/>
              </a:rPr>
              <a:t>L’ensemble </a:t>
            </a:r>
            <a:r>
              <a:rPr lang="fr-FR" sz="1500" dirty="0">
                <a:latin typeface="Century Gothic" panose="020B0502020202020204" pitchFamily="34" charset="0"/>
              </a:rPr>
              <a:t>des dispositions spécifiques aux « publics prioritaires » est intégré dans les « décrets </a:t>
            </a:r>
            <a:r>
              <a:rPr lang="fr-FR" sz="1500" dirty="0" smtClean="0">
                <a:latin typeface="Century Gothic" panose="020B0502020202020204" pitchFamily="34" charset="0"/>
              </a:rPr>
              <a:t>formation professionnelle </a:t>
            </a:r>
            <a:r>
              <a:rPr lang="fr-FR" sz="1500" dirty="0">
                <a:latin typeface="Century Gothic" panose="020B0502020202020204" pitchFamily="34" charset="0"/>
              </a:rPr>
              <a:t>» propres à chacune des fonctions </a:t>
            </a:r>
            <a:r>
              <a:rPr lang="fr-FR" sz="1500" dirty="0" smtClean="0">
                <a:latin typeface="Century Gothic" panose="020B0502020202020204" pitchFamily="34" charset="0"/>
              </a:rPr>
              <a:t>publiques.</a:t>
            </a:r>
            <a:endParaRPr lang="fr-FR" sz="1300" b="1" dirty="0" smtClean="0">
              <a:latin typeface="Century Gothic" panose="020B0502020202020204" pitchFamily="34" charset="0"/>
            </a:endParaRPr>
          </a:p>
          <a:p>
            <a:pPr marL="0" indent="0" algn="just">
              <a:lnSpc>
                <a:spcPct val="120000"/>
              </a:lnSpc>
              <a:spcBef>
                <a:spcPts val="600"/>
              </a:spcBef>
              <a:spcAft>
                <a:spcPts val="600"/>
              </a:spcAft>
              <a:buNone/>
            </a:pPr>
            <a:r>
              <a:rPr lang="fr-FR" sz="1400" b="1" dirty="0" smtClean="0">
                <a:latin typeface="Century Gothic" panose="020B0502020202020204" pitchFamily="34" charset="0"/>
              </a:rPr>
              <a:t>Accès </a:t>
            </a:r>
            <a:r>
              <a:rPr lang="fr-FR" sz="1400" b="1" dirty="0">
                <a:latin typeface="Century Gothic" panose="020B0502020202020204" pitchFamily="34" charset="0"/>
              </a:rPr>
              <a:t>prioritaire à des actions de </a:t>
            </a:r>
            <a:r>
              <a:rPr lang="fr-FR" sz="1400" b="1" dirty="0" smtClean="0">
                <a:latin typeface="Century Gothic" panose="020B0502020202020204" pitchFamily="34" charset="0"/>
              </a:rPr>
              <a:t>formation, accompagnement </a:t>
            </a:r>
            <a:r>
              <a:rPr lang="fr-FR" sz="1400" b="1" dirty="0">
                <a:latin typeface="Century Gothic" panose="020B0502020202020204" pitchFamily="34" charset="0"/>
              </a:rPr>
              <a:t>personnalisé dans l’élaboration et la mise en œuvre de leur projet d’évolution </a:t>
            </a:r>
            <a:r>
              <a:rPr lang="fr-FR" sz="1400" b="1" dirty="0" smtClean="0">
                <a:latin typeface="Century Gothic" panose="020B0502020202020204" pitchFamily="34" charset="0"/>
              </a:rPr>
              <a:t>professionnelle</a:t>
            </a:r>
            <a:r>
              <a:rPr lang="fr-FR" sz="1400" dirty="0" smtClean="0">
                <a:latin typeface="Century Gothic" panose="020B0502020202020204" pitchFamily="34" charset="0"/>
              </a:rPr>
              <a:t>, </a:t>
            </a:r>
            <a:r>
              <a:rPr lang="fr-FR" sz="1400" b="1" dirty="0" smtClean="0">
                <a:latin typeface="Century Gothic" panose="020B0502020202020204" pitchFamily="34" charset="0"/>
              </a:rPr>
              <a:t>aménagement </a:t>
            </a:r>
            <a:r>
              <a:rPr lang="fr-FR" sz="1400" b="1" dirty="0">
                <a:latin typeface="Century Gothic" panose="020B0502020202020204" pitchFamily="34" charset="0"/>
              </a:rPr>
              <a:t>de certains congés et </a:t>
            </a:r>
            <a:r>
              <a:rPr lang="fr-FR" sz="1400" b="1" dirty="0" smtClean="0">
                <a:latin typeface="Century Gothic" panose="020B0502020202020204" pitchFamily="34" charset="0"/>
              </a:rPr>
              <a:t>nouveau </a:t>
            </a:r>
            <a:r>
              <a:rPr lang="fr-FR" sz="1400" b="1" dirty="0">
                <a:latin typeface="Century Gothic" panose="020B0502020202020204" pitchFamily="34" charset="0"/>
              </a:rPr>
              <a:t>congé de transition professionnelle.</a:t>
            </a:r>
          </a:p>
          <a:p>
            <a:pPr marL="0" indent="0" algn="just">
              <a:lnSpc>
                <a:spcPct val="120000"/>
              </a:lnSpc>
              <a:spcBef>
                <a:spcPts val="600"/>
              </a:spcBef>
              <a:spcAft>
                <a:spcPts val="600"/>
              </a:spcAft>
              <a:buNone/>
            </a:pPr>
            <a:endParaRPr lang="fr-FR" sz="1300" b="1" dirty="0">
              <a:solidFill>
                <a:srgbClr val="C00000"/>
              </a:solidFill>
              <a:latin typeface="Century Gothic" panose="020B0502020202020204" pitchFamily="34" charset="0"/>
              <a:ea typeface="+mj-ea"/>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11</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p:cNvPicPr>
            <a:picLocks noChangeAspect="1"/>
          </p:cNvPicPr>
          <p:nvPr/>
        </p:nvPicPr>
        <p:blipFill>
          <a:blip r:embed="rId3"/>
          <a:stretch>
            <a:fillRect/>
          </a:stretch>
        </p:blipFill>
        <p:spPr>
          <a:xfrm>
            <a:off x="149629" y="5299101"/>
            <a:ext cx="746760" cy="494201"/>
          </a:xfrm>
          <a:prstGeom prst="rect">
            <a:avLst/>
          </a:prstGeom>
        </p:spPr>
      </p:pic>
    </p:spTree>
    <p:extLst>
      <p:ext uri="{BB962C8B-B14F-4D97-AF65-F5344CB8AC3E}">
        <p14:creationId xmlns:p14="http://schemas.microsoft.com/office/powerpoint/2010/main" val="2605403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38200" y="1690688"/>
            <a:ext cx="10515599" cy="4815215"/>
          </a:xfrm>
        </p:spPr>
        <p:txBody>
          <a:bodyPr>
            <a:normAutofit/>
          </a:bodyPr>
          <a:lstStyle/>
          <a:p>
            <a:pPr algn="just">
              <a:lnSpc>
                <a:spcPct val="120000"/>
              </a:lnSpc>
              <a:spcBef>
                <a:spcPts val="600"/>
              </a:spcBef>
              <a:spcAft>
                <a:spcPts val="600"/>
              </a:spcAft>
              <a:buFont typeface="Wingdings" panose="05000000000000000000" pitchFamily="2" charset="2"/>
              <a:buChar char="q"/>
            </a:pPr>
            <a:r>
              <a:rPr lang="fr-FR" sz="1800" b="1" dirty="0" smtClean="0">
                <a:latin typeface="Century Gothic" panose="020B0502020202020204" pitchFamily="34" charset="0"/>
                <a:ea typeface="+mj-ea"/>
                <a:cs typeface="Times New Roman" panose="02020603050405020304" pitchFamily="18" charset="0"/>
              </a:rPr>
              <a:t> Priorité d’accès aux actions de formation</a:t>
            </a:r>
          </a:p>
          <a:p>
            <a:pPr algn="just">
              <a:lnSpc>
                <a:spcPct val="120000"/>
              </a:lnSpc>
              <a:spcBef>
                <a:spcPts val="600"/>
              </a:spcBef>
              <a:spcAft>
                <a:spcPts val="600"/>
              </a:spcAft>
              <a:buFont typeface="Wingdings" panose="05000000000000000000" pitchFamily="2" charset="2"/>
              <a:buChar char="ü"/>
            </a:pPr>
            <a:r>
              <a:rPr lang="fr-FR" sz="1500" b="1" dirty="0" smtClean="0">
                <a:latin typeface="Century Gothic" panose="020B0502020202020204" pitchFamily="34" charset="0"/>
                <a:ea typeface="+mj-ea"/>
                <a:cs typeface="Times New Roman" panose="02020603050405020304" pitchFamily="18" charset="0"/>
              </a:rPr>
              <a:t>Lorsque la formation est assurée par le CNFPT ou par l’employeur, l’agent en bénéficie de plein droit </a:t>
            </a:r>
            <a:r>
              <a:rPr lang="fr-FR" sz="1500" dirty="0" smtClean="0">
                <a:latin typeface="Century Gothic" panose="020B0502020202020204" pitchFamily="34" charset="0"/>
                <a:ea typeface="+mj-ea"/>
                <a:cs typeface="Times New Roman" panose="02020603050405020304" pitchFamily="18" charset="0"/>
              </a:rPr>
              <a:t>; </a:t>
            </a:r>
          </a:p>
          <a:p>
            <a:pPr algn="just">
              <a:lnSpc>
                <a:spcPct val="120000"/>
              </a:lnSpc>
              <a:spcBef>
                <a:spcPts val="600"/>
              </a:spcBef>
              <a:spcAft>
                <a:spcPts val="600"/>
              </a:spcAft>
              <a:buFont typeface="Wingdings" panose="05000000000000000000" pitchFamily="2" charset="2"/>
              <a:buChar char="ü"/>
            </a:pPr>
            <a:r>
              <a:rPr lang="fr-FR" sz="1500" b="1" dirty="0" smtClean="0">
                <a:latin typeface="Century Gothic" panose="020B0502020202020204" pitchFamily="34" charset="0"/>
                <a:ea typeface="+mj-ea"/>
                <a:cs typeface="Times New Roman" panose="02020603050405020304" pitchFamily="18" charset="0"/>
              </a:rPr>
              <a:t>Lorsque plusieurs actions de formation permettent de satisfaire la demande de l’agent</a:t>
            </a:r>
            <a:r>
              <a:rPr lang="fr-FR" sz="1500" dirty="0" smtClean="0">
                <a:latin typeface="Century Gothic" panose="020B0502020202020204" pitchFamily="34" charset="0"/>
                <a:ea typeface="+mj-ea"/>
                <a:cs typeface="Times New Roman" panose="02020603050405020304" pitchFamily="18" charset="0"/>
              </a:rPr>
              <a:t>, l’employeur peut alors imposer le suivi des actions de formation qu’il assure lui-même ; </a:t>
            </a:r>
          </a:p>
          <a:p>
            <a:pPr>
              <a:lnSpc>
                <a:spcPct val="120000"/>
              </a:lnSpc>
              <a:spcBef>
                <a:spcPts val="600"/>
              </a:spcBef>
              <a:spcAft>
                <a:spcPts val="600"/>
              </a:spcAft>
              <a:buFont typeface="Wingdings" panose="05000000000000000000" pitchFamily="2" charset="2"/>
              <a:buChar char="ü"/>
            </a:pPr>
            <a:r>
              <a:rPr lang="fr-FR" sz="1500" dirty="0" smtClean="0">
                <a:latin typeface="Century Gothic" panose="020B0502020202020204" pitchFamily="34" charset="0"/>
                <a:ea typeface="+mj-ea"/>
                <a:cs typeface="Times New Roman" panose="02020603050405020304" pitchFamily="18" charset="0"/>
              </a:rPr>
              <a:t>Enfin</a:t>
            </a:r>
            <a:r>
              <a:rPr lang="fr-FR" sz="1500" b="1" dirty="0" smtClean="0">
                <a:latin typeface="Century Gothic" panose="020B0502020202020204" pitchFamily="34" charset="0"/>
                <a:ea typeface="+mj-ea"/>
                <a:cs typeface="Times New Roman" panose="02020603050405020304" pitchFamily="18" charset="0"/>
              </a:rPr>
              <a:t>, lorsque la formation n’est organisée par aucune des deux entités susmentionnées</a:t>
            </a:r>
            <a:r>
              <a:rPr lang="fr-FR" sz="1500" dirty="0" smtClean="0">
                <a:latin typeface="Century Gothic" panose="020B0502020202020204" pitchFamily="34" charset="0"/>
                <a:ea typeface="+mj-ea"/>
                <a:cs typeface="Times New Roman" panose="02020603050405020304" pitchFamily="18" charset="0"/>
              </a:rPr>
              <a:t>, l’employeur doit alors préciser les modalités de l’accès prioritaire comprenant, le cas échéant, des </a:t>
            </a:r>
            <a:r>
              <a:rPr lang="fr-FR" sz="1500" b="1" dirty="0" smtClean="0">
                <a:latin typeface="Century Gothic" panose="020B0502020202020204" pitchFamily="34" charset="0"/>
                <a:ea typeface="+mj-ea"/>
                <a:cs typeface="Times New Roman" panose="02020603050405020304" pitchFamily="18" charset="0"/>
              </a:rPr>
              <a:t>plafonds de financements</a:t>
            </a:r>
            <a:r>
              <a:rPr lang="fr-FR" sz="1500" dirty="0" smtClean="0">
                <a:latin typeface="Century Gothic" panose="020B0502020202020204" pitchFamily="34" charset="0"/>
                <a:ea typeface="+mj-ea"/>
                <a:cs typeface="Times New Roman" panose="02020603050405020304" pitchFamily="18" charset="0"/>
              </a:rPr>
              <a:t>. </a:t>
            </a:r>
          </a:p>
          <a:p>
            <a:pPr marL="0" indent="0">
              <a:lnSpc>
                <a:spcPct val="120000"/>
              </a:lnSpc>
              <a:spcBef>
                <a:spcPts val="600"/>
              </a:spcBef>
              <a:spcAft>
                <a:spcPts val="600"/>
              </a:spcAft>
              <a:buNone/>
            </a:pPr>
            <a:r>
              <a:rPr lang="fr-FR" sz="1500" dirty="0" smtClean="0">
                <a:latin typeface="Century Gothic" panose="020B0502020202020204" pitchFamily="34" charset="0"/>
              </a:rPr>
              <a:t>Transmission d’une attestation</a:t>
            </a:r>
            <a:r>
              <a:rPr lang="fr-FR" sz="1500" b="1" dirty="0" smtClean="0">
                <a:latin typeface="Century Gothic" panose="020B0502020202020204" pitchFamily="34" charset="0"/>
              </a:rPr>
              <a:t> </a:t>
            </a:r>
            <a:r>
              <a:rPr lang="fr-FR" sz="1500" b="1" dirty="0">
                <a:latin typeface="Century Gothic" panose="020B0502020202020204" pitchFamily="34" charset="0"/>
              </a:rPr>
              <a:t>d’assiduité </a:t>
            </a:r>
            <a:r>
              <a:rPr lang="fr-FR" sz="1500" b="1" dirty="0" smtClean="0">
                <a:latin typeface="Century Gothic" panose="020B0502020202020204" pitchFamily="34" charset="0"/>
              </a:rPr>
              <a:t>obligatoire </a:t>
            </a:r>
            <a:r>
              <a:rPr lang="fr-FR" sz="1500" dirty="0" smtClean="0">
                <a:latin typeface="Century Gothic" panose="020B0502020202020204" pitchFamily="34" charset="0"/>
              </a:rPr>
              <a:t>par l’organisme </a:t>
            </a:r>
            <a:r>
              <a:rPr lang="fr-FR" sz="1500" dirty="0">
                <a:latin typeface="Century Gothic" panose="020B0502020202020204" pitchFamily="34" charset="0"/>
              </a:rPr>
              <a:t>de </a:t>
            </a:r>
            <a:r>
              <a:rPr lang="fr-FR" sz="1500" dirty="0" smtClean="0">
                <a:latin typeface="Century Gothic" panose="020B0502020202020204" pitchFamily="34" charset="0"/>
              </a:rPr>
              <a:t>formation</a:t>
            </a:r>
            <a:endParaRPr lang="fr-FR" sz="1500" dirty="0" smtClean="0">
              <a:latin typeface="Century Gothic" panose="020B0502020202020204" pitchFamily="34" charset="0"/>
              <a:ea typeface="+mj-ea"/>
              <a:cs typeface="Times New Roman" panose="02020603050405020304" pitchFamily="18" charset="0"/>
            </a:endParaRPr>
          </a:p>
          <a:p>
            <a:pPr marL="0" indent="0">
              <a:lnSpc>
                <a:spcPct val="120000"/>
              </a:lnSpc>
              <a:spcBef>
                <a:spcPts val="600"/>
              </a:spcBef>
              <a:spcAft>
                <a:spcPts val="600"/>
              </a:spcAft>
              <a:buNone/>
            </a:pPr>
            <a:r>
              <a:rPr lang="fr-FR" sz="1500" dirty="0" smtClean="0">
                <a:latin typeface="Century Gothic" panose="020B0502020202020204" pitchFamily="34" charset="0"/>
              </a:rPr>
              <a:t>Priorité </a:t>
            </a:r>
            <a:r>
              <a:rPr lang="fr-FR" sz="1500" dirty="0">
                <a:latin typeface="Century Gothic" panose="020B0502020202020204" pitchFamily="34" charset="0"/>
              </a:rPr>
              <a:t>d’accès </a:t>
            </a:r>
            <a:r>
              <a:rPr lang="fr-FR" sz="1500" dirty="0" smtClean="0">
                <a:latin typeface="Century Gothic" panose="020B0502020202020204" pitchFamily="34" charset="0"/>
              </a:rPr>
              <a:t>qui concerne </a:t>
            </a:r>
            <a:r>
              <a:rPr lang="fr-FR" sz="1500" b="1" dirty="0">
                <a:latin typeface="Century Gothic" panose="020B0502020202020204" pitchFamily="34" charset="0"/>
              </a:rPr>
              <a:t>tous les types de formation</a:t>
            </a:r>
            <a:r>
              <a:rPr lang="fr-FR" sz="1500" dirty="0">
                <a:latin typeface="Century Gothic" panose="020B0502020202020204" pitchFamily="34" charset="0"/>
              </a:rPr>
              <a:t>, à l’exclusion de la formation statutaire </a:t>
            </a:r>
            <a:r>
              <a:rPr lang="fr-FR" sz="1500" dirty="0" smtClean="0">
                <a:latin typeface="Century Gothic" panose="020B0502020202020204" pitchFamily="34" charset="0"/>
              </a:rPr>
              <a:t>obligatoire: </a:t>
            </a:r>
            <a:r>
              <a:rPr lang="fr-FR" sz="1400" i="1" dirty="0" smtClean="0">
                <a:latin typeface="Century Gothic" panose="020B0502020202020204" pitchFamily="34" charset="0"/>
              </a:rPr>
              <a:t>f</a:t>
            </a:r>
            <a:r>
              <a:rPr lang="fr-FR" sz="1400" i="1" dirty="0" smtClean="0">
                <a:latin typeface="Century Gothic" panose="020B0502020202020204" pitchFamily="34" charset="0"/>
                <a:cs typeface="Times New Roman" panose="02020603050405020304" pitchFamily="18" charset="0"/>
              </a:rPr>
              <a:t>ormation continue, préparation aux concours et examens professionnels de la fonction publique, formation personnelle, actions de lutte contre l’illettrisme et pour l’apprentissage de la langue française et formations destinées à mettre en œuvre un projet d’évolution professionnelle, dans le cadre du CPF</a:t>
            </a:r>
            <a:r>
              <a:rPr lang="fr-FR" sz="1400" i="1" dirty="0">
                <a:latin typeface="Century Gothic" panose="020B0502020202020204" pitchFamily="34" charset="0"/>
                <a:cs typeface="Times New Roman" panose="02020603050405020304" pitchFamily="18" charset="0"/>
              </a:rPr>
              <a:t>. </a:t>
            </a:r>
            <a:endParaRPr lang="fr-FR" sz="1400" i="1" dirty="0" smtClean="0">
              <a:latin typeface="Century Gothic" panose="020B0502020202020204" pitchFamily="34" charset="0"/>
              <a:cs typeface="Times New Roman" panose="02020603050405020304" pitchFamily="18" charset="0"/>
            </a:endParaRPr>
          </a:p>
          <a:p>
            <a:pPr marL="0" indent="0">
              <a:lnSpc>
                <a:spcPct val="120000"/>
              </a:lnSpc>
              <a:spcBef>
                <a:spcPts val="600"/>
              </a:spcBef>
              <a:spcAft>
                <a:spcPts val="600"/>
              </a:spcAft>
              <a:buNone/>
            </a:pPr>
            <a:r>
              <a:rPr lang="fr-FR" sz="1500" dirty="0" smtClean="0">
                <a:latin typeface="Century Gothic" panose="020B0502020202020204" pitchFamily="34" charset="0"/>
                <a:cs typeface="Times New Roman" panose="02020603050405020304" pitchFamily="18" charset="0"/>
              </a:rPr>
              <a:t>Accès prioritaire également à </a:t>
            </a:r>
            <a:r>
              <a:rPr lang="fr-FR" sz="1500" dirty="0">
                <a:latin typeface="Century Gothic" panose="020B0502020202020204" pitchFamily="34" charset="0"/>
                <a:cs typeface="Times New Roman" panose="02020603050405020304" pitchFamily="18" charset="0"/>
              </a:rPr>
              <a:t>l’accompagnement personnalisé </a:t>
            </a:r>
            <a:r>
              <a:rPr lang="fr-FR" sz="1500" dirty="0" smtClean="0">
                <a:latin typeface="Century Gothic" panose="020B0502020202020204" pitchFamily="34" charset="0"/>
                <a:cs typeface="Times New Roman" panose="02020603050405020304" pitchFamily="18" charset="0"/>
              </a:rPr>
              <a:t>pour </a:t>
            </a:r>
            <a:r>
              <a:rPr lang="fr-FR" sz="1500" dirty="0">
                <a:latin typeface="Century Gothic" panose="020B0502020202020204" pitchFamily="34" charset="0"/>
                <a:cs typeface="Times New Roman" panose="02020603050405020304" pitchFamily="18" charset="0"/>
              </a:rPr>
              <a:t>mettre en œuvre </a:t>
            </a:r>
            <a:r>
              <a:rPr lang="fr-FR" sz="1500" dirty="0" smtClean="0">
                <a:latin typeface="Century Gothic" panose="020B0502020202020204" pitchFamily="34" charset="0"/>
                <a:cs typeface="Times New Roman" panose="02020603050405020304" pitchFamily="18" charset="0"/>
              </a:rPr>
              <a:t>le </a:t>
            </a:r>
            <a:r>
              <a:rPr lang="fr-FR" sz="1500" dirty="0">
                <a:latin typeface="Century Gothic" panose="020B0502020202020204" pitchFamily="34" charset="0"/>
                <a:cs typeface="Times New Roman" panose="02020603050405020304" pitchFamily="18" charset="0"/>
              </a:rPr>
              <a:t>projet </a:t>
            </a:r>
            <a:r>
              <a:rPr lang="fr-FR" sz="1500" dirty="0" smtClean="0">
                <a:latin typeface="Century Gothic" panose="020B0502020202020204" pitchFamily="34" charset="0"/>
                <a:cs typeface="Times New Roman" panose="02020603050405020304" pitchFamily="18" charset="0"/>
              </a:rPr>
              <a:t>professionnel.</a:t>
            </a:r>
            <a:endParaRPr lang="fr-FR" sz="16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6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12</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41171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38199" y="1690688"/>
            <a:ext cx="10167852" cy="4782975"/>
          </a:xfrm>
        </p:spPr>
        <p:txBody>
          <a:bodyPr>
            <a:normAutofit fontScale="77500" lnSpcReduction="20000"/>
          </a:bodyPr>
          <a:lstStyle/>
          <a:p>
            <a:pPr algn="just">
              <a:lnSpc>
                <a:spcPct val="120000"/>
              </a:lnSpc>
              <a:spcBef>
                <a:spcPts val="600"/>
              </a:spcBef>
              <a:spcAft>
                <a:spcPts val="600"/>
              </a:spcAft>
              <a:buFont typeface="Wingdings" panose="05000000000000000000" pitchFamily="2" charset="2"/>
              <a:buChar char="q"/>
            </a:pPr>
            <a:r>
              <a:rPr lang="fr-FR" sz="1900" b="1" dirty="0" smtClean="0">
                <a:latin typeface="Century Gothic" panose="020B0502020202020204" pitchFamily="34" charset="0"/>
                <a:ea typeface="+mj-ea"/>
                <a:cs typeface="Times New Roman" panose="02020603050405020304" pitchFamily="18" charset="0"/>
              </a:rPr>
              <a:t>Adaptation de l’offre d’accompagnement et de la période d’immersion </a:t>
            </a:r>
            <a:endParaRPr lang="fr-FR" sz="19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500" dirty="0">
                <a:latin typeface="Century Gothic" panose="020B0502020202020204" pitchFamily="34" charset="0"/>
              </a:rPr>
              <a:t>Le document formalisant l’offre d’accompagnement personnalisé doit prévoir des modalités d’accès adaptées</a:t>
            </a:r>
            <a:br>
              <a:rPr lang="fr-FR" sz="1500" dirty="0">
                <a:latin typeface="Century Gothic" panose="020B0502020202020204" pitchFamily="34" charset="0"/>
              </a:rPr>
            </a:br>
            <a:r>
              <a:rPr lang="fr-FR" sz="1500" dirty="0">
                <a:latin typeface="Century Gothic" panose="020B0502020202020204" pitchFamily="34" charset="0"/>
              </a:rPr>
              <a:t>aux publics prioritaires et notamment aux agents en situation de handicap. </a:t>
            </a:r>
            <a:r>
              <a:rPr lang="fr-FR" sz="1500" dirty="0" smtClean="0">
                <a:latin typeface="Century Gothic" panose="020B0502020202020204" pitchFamily="34" charset="0"/>
              </a:rPr>
              <a:t>Le référent handicap doit être informé.</a:t>
            </a:r>
            <a:endParaRPr lang="fr-FR" sz="1500" dirty="0">
              <a:latin typeface="Century Gothic" panose="020B0502020202020204" pitchFamily="34" charset="0"/>
            </a:endParaRPr>
          </a:p>
          <a:p>
            <a:pPr marL="0" indent="0" algn="just">
              <a:lnSpc>
                <a:spcPct val="120000"/>
              </a:lnSpc>
              <a:spcBef>
                <a:spcPts val="600"/>
              </a:spcBef>
              <a:spcAft>
                <a:spcPts val="600"/>
              </a:spcAft>
              <a:buNone/>
            </a:pPr>
            <a:r>
              <a:rPr lang="fr-FR" sz="1500" dirty="0">
                <a:latin typeface="Century Gothic" panose="020B0502020202020204" pitchFamily="34" charset="0"/>
              </a:rPr>
              <a:t>L’employeur doit s'assurer que la personne en situation de handicap bénéficie des aides</a:t>
            </a:r>
            <a:br>
              <a:rPr lang="fr-FR" sz="1500" dirty="0">
                <a:latin typeface="Century Gothic" panose="020B0502020202020204" pitchFamily="34" charset="0"/>
              </a:rPr>
            </a:br>
            <a:r>
              <a:rPr lang="fr-FR" sz="1500" dirty="0">
                <a:latin typeface="Century Gothic" panose="020B0502020202020204" pitchFamily="34" charset="0"/>
              </a:rPr>
              <a:t>nécessaires au bon déroulement de la période d'immersion professionnelle </a:t>
            </a:r>
            <a:r>
              <a:rPr lang="fr-FR" sz="1500" dirty="0" smtClean="0">
                <a:latin typeface="Century Gothic" panose="020B0502020202020204" pitchFamily="34" charset="0"/>
              </a:rPr>
              <a:t>le cas échéant (aides définies </a:t>
            </a:r>
            <a:r>
              <a:rPr lang="fr-FR" sz="1500" dirty="0">
                <a:latin typeface="Century Gothic" panose="020B0502020202020204" pitchFamily="34" charset="0"/>
              </a:rPr>
              <a:t>dans la </a:t>
            </a:r>
            <a:r>
              <a:rPr lang="fr-FR" sz="1500" dirty="0" smtClean="0">
                <a:latin typeface="Century Gothic" panose="020B0502020202020204" pitchFamily="34" charset="0"/>
              </a:rPr>
              <a:t>convention).</a:t>
            </a:r>
          </a:p>
          <a:p>
            <a:pPr marL="0" indent="0" algn="just">
              <a:lnSpc>
                <a:spcPct val="120000"/>
              </a:lnSpc>
              <a:spcBef>
                <a:spcPts val="600"/>
              </a:spcBef>
              <a:spcAft>
                <a:spcPts val="600"/>
              </a:spcAft>
              <a:buNone/>
            </a:pPr>
            <a:endParaRPr lang="fr-FR" sz="1500" dirty="0">
              <a:latin typeface="Century Gothic" panose="020B0502020202020204" pitchFamily="34" charset="0"/>
            </a:endParaRPr>
          </a:p>
          <a:p>
            <a:pPr algn="just">
              <a:lnSpc>
                <a:spcPct val="120000"/>
              </a:lnSpc>
              <a:spcBef>
                <a:spcPts val="600"/>
              </a:spcBef>
              <a:spcAft>
                <a:spcPts val="600"/>
              </a:spcAft>
              <a:buFont typeface="Wingdings" panose="05000000000000000000" pitchFamily="2" charset="2"/>
              <a:buChar char="q"/>
            </a:pPr>
            <a:r>
              <a:rPr lang="fr-FR" sz="1900" b="1" dirty="0">
                <a:latin typeface="Century Gothic" panose="020B0502020202020204" pitchFamily="34" charset="0"/>
              </a:rPr>
              <a:t>Aménagement de certains congés </a:t>
            </a:r>
          </a:p>
          <a:p>
            <a:pPr marL="0" indent="0" algn="just">
              <a:lnSpc>
                <a:spcPct val="120000"/>
              </a:lnSpc>
              <a:spcBef>
                <a:spcPts val="600"/>
              </a:spcBef>
              <a:spcAft>
                <a:spcPts val="600"/>
              </a:spcAft>
              <a:buNone/>
            </a:pPr>
            <a:r>
              <a:rPr lang="fr-FR" sz="1500" b="1" dirty="0">
                <a:latin typeface="Century Gothic" panose="020B0502020202020204" pitchFamily="34" charset="0"/>
              </a:rPr>
              <a:t>Les droits relatifs au congés de formation professionnelle </a:t>
            </a:r>
            <a:r>
              <a:rPr lang="fr-FR" sz="1500" dirty="0">
                <a:latin typeface="Century Gothic" panose="020B0502020202020204" pitchFamily="34" charset="0"/>
              </a:rPr>
              <a:t>sont majorés :</a:t>
            </a:r>
          </a:p>
          <a:p>
            <a:pPr algn="just">
              <a:lnSpc>
                <a:spcPct val="120000"/>
              </a:lnSpc>
              <a:spcBef>
                <a:spcPts val="600"/>
              </a:spcBef>
              <a:spcAft>
                <a:spcPts val="600"/>
              </a:spcAft>
              <a:buFont typeface="Wingdings" panose="05000000000000000000" pitchFamily="2" charset="2"/>
              <a:buChar char="ü"/>
            </a:pPr>
            <a:r>
              <a:rPr lang="fr-FR" sz="1500" dirty="0">
                <a:latin typeface="Century Gothic" panose="020B0502020202020204" pitchFamily="34" charset="0"/>
              </a:rPr>
              <a:t>La durée maximale du congé sur l’ensemble de la carrière est de 5 ans </a:t>
            </a:r>
            <a:r>
              <a:rPr lang="fr-FR" sz="1500" dirty="0" smtClean="0">
                <a:latin typeface="Century Gothic" panose="020B0502020202020204" pitchFamily="34" charset="0"/>
              </a:rPr>
              <a:t>(contre 3 dans le droit commun)</a:t>
            </a:r>
            <a:endParaRPr lang="fr-FR" sz="1500" dirty="0">
              <a:latin typeface="Century Gothic" panose="020B0502020202020204" pitchFamily="34" charset="0"/>
            </a:endParaRPr>
          </a:p>
          <a:p>
            <a:pPr algn="just">
              <a:lnSpc>
                <a:spcPct val="120000"/>
              </a:lnSpc>
              <a:spcBef>
                <a:spcPts val="600"/>
              </a:spcBef>
              <a:spcAft>
                <a:spcPts val="600"/>
              </a:spcAft>
              <a:buFont typeface="Wingdings" panose="05000000000000000000" pitchFamily="2" charset="2"/>
              <a:buChar char="ü"/>
            </a:pPr>
            <a:r>
              <a:rPr lang="fr-FR" sz="1500" dirty="0">
                <a:latin typeface="Century Gothic" panose="020B0502020202020204" pitchFamily="34" charset="0"/>
              </a:rPr>
              <a:t>La durée de l’indemnisation quant à elle est de 2 ans </a:t>
            </a:r>
            <a:r>
              <a:rPr lang="fr-FR" sz="1500" dirty="0" smtClean="0">
                <a:latin typeface="Century Gothic" panose="020B0502020202020204" pitchFamily="34" charset="0"/>
              </a:rPr>
              <a:t>(au lieu d’une année)</a:t>
            </a:r>
            <a:endParaRPr lang="fr-FR" sz="1500" dirty="0">
              <a:latin typeface="Century Gothic" panose="020B0502020202020204" pitchFamily="34" charset="0"/>
            </a:endParaRPr>
          </a:p>
          <a:p>
            <a:pPr algn="just">
              <a:lnSpc>
                <a:spcPct val="120000"/>
              </a:lnSpc>
              <a:spcBef>
                <a:spcPts val="600"/>
              </a:spcBef>
              <a:spcAft>
                <a:spcPts val="600"/>
              </a:spcAft>
              <a:buFont typeface="Wingdings" panose="05000000000000000000" pitchFamily="2" charset="2"/>
              <a:buChar char="ü"/>
            </a:pPr>
            <a:r>
              <a:rPr lang="fr-FR" sz="1500" dirty="0">
                <a:latin typeface="Century Gothic" panose="020B0502020202020204" pitchFamily="34" charset="0"/>
              </a:rPr>
              <a:t>Le montant de l’indemnité mensuelle forfaitaire est porté à 100% du traitement brut (TB) et de l’indemnité de résidence (IR) la première année, puis 85% pour </a:t>
            </a:r>
            <a:r>
              <a:rPr lang="fr-FR" sz="1500" dirty="0" smtClean="0">
                <a:latin typeface="Century Gothic" panose="020B0502020202020204" pitchFamily="34" charset="0"/>
              </a:rPr>
              <a:t>l’année suivante (contre 85% uniquement pendant la 1</a:t>
            </a:r>
            <a:r>
              <a:rPr lang="fr-FR" sz="1500" baseline="30000" dirty="0" smtClean="0">
                <a:latin typeface="Century Gothic" panose="020B0502020202020204" pitchFamily="34" charset="0"/>
              </a:rPr>
              <a:t>ère</a:t>
            </a:r>
            <a:r>
              <a:rPr lang="fr-FR" sz="1500" dirty="0" smtClean="0">
                <a:latin typeface="Century Gothic" panose="020B0502020202020204" pitchFamily="34" charset="0"/>
              </a:rPr>
              <a:t> année)</a:t>
            </a:r>
            <a:endParaRPr lang="fr-FR" sz="1500" dirty="0">
              <a:latin typeface="Century Gothic" panose="020B0502020202020204" pitchFamily="34" charset="0"/>
            </a:endParaRPr>
          </a:p>
          <a:p>
            <a:pPr algn="just">
              <a:lnSpc>
                <a:spcPct val="120000"/>
              </a:lnSpc>
              <a:spcBef>
                <a:spcPts val="600"/>
              </a:spcBef>
              <a:spcAft>
                <a:spcPts val="600"/>
              </a:spcAft>
              <a:buFont typeface="Wingdings" panose="05000000000000000000" pitchFamily="2" charset="2"/>
              <a:buChar char="ü"/>
            </a:pPr>
            <a:r>
              <a:rPr lang="fr-FR" sz="1500" dirty="0">
                <a:latin typeface="Century Gothic" panose="020B0502020202020204" pitchFamily="34" charset="0"/>
              </a:rPr>
              <a:t>Enfin, la durée de l’obligation de service dans la fonction publique est de 36 </a:t>
            </a:r>
            <a:r>
              <a:rPr lang="fr-FR" sz="1500" dirty="0" smtClean="0">
                <a:latin typeface="Century Gothic" panose="020B0502020202020204" pitchFamily="34" charset="0"/>
              </a:rPr>
              <a:t>mois</a:t>
            </a:r>
            <a:r>
              <a:rPr lang="fr-FR" sz="1500" dirty="0">
                <a:latin typeface="Century Gothic" panose="020B0502020202020204" pitchFamily="34" charset="0"/>
              </a:rPr>
              <a:t> </a:t>
            </a:r>
            <a:r>
              <a:rPr lang="fr-FR" sz="1500" dirty="0" smtClean="0">
                <a:latin typeface="Century Gothic" panose="020B0502020202020204" pitchFamily="34" charset="0"/>
              </a:rPr>
              <a:t>maximum (contre le triple dans le droit commun)</a:t>
            </a:r>
            <a:endParaRPr lang="fr-FR" sz="1500" dirty="0">
              <a:latin typeface="Century Gothic" panose="020B0502020202020204" pitchFamily="34" charset="0"/>
            </a:endParaRPr>
          </a:p>
          <a:p>
            <a:pPr marL="0" indent="0" algn="just">
              <a:lnSpc>
                <a:spcPct val="120000"/>
              </a:lnSpc>
              <a:spcBef>
                <a:spcPts val="600"/>
              </a:spcBef>
              <a:spcAft>
                <a:spcPts val="600"/>
              </a:spcAft>
              <a:buNone/>
            </a:pPr>
            <a:r>
              <a:rPr lang="fr-FR" sz="1500" dirty="0">
                <a:latin typeface="Century Gothic" panose="020B0502020202020204" pitchFamily="34" charset="0"/>
              </a:rPr>
              <a:t>La durée du </a:t>
            </a:r>
            <a:r>
              <a:rPr lang="fr-FR" sz="1500" b="1" dirty="0">
                <a:latin typeface="Century Gothic" panose="020B0502020202020204" pitchFamily="34" charset="0"/>
              </a:rPr>
              <a:t>congé pour bilan de compétences et du congé pour validation des acquis </a:t>
            </a:r>
            <a:r>
              <a:rPr lang="fr-FR" sz="1500" dirty="0">
                <a:latin typeface="Century Gothic" panose="020B0502020202020204" pitchFamily="34" charset="0"/>
              </a:rPr>
              <a:t>(VAE) est portée à 72</a:t>
            </a:r>
            <a:br>
              <a:rPr lang="fr-FR" sz="1500" dirty="0">
                <a:latin typeface="Century Gothic" panose="020B0502020202020204" pitchFamily="34" charset="0"/>
              </a:rPr>
            </a:br>
            <a:r>
              <a:rPr lang="fr-FR" sz="1500" dirty="0">
                <a:latin typeface="Century Gothic" panose="020B0502020202020204" pitchFamily="34" charset="0"/>
              </a:rPr>
              <a:t>heures (au lieu de 24 heures). De plus, la durée entre 2 bilans de compétences est réduite à 3 ans (au lieu de 5 ans pour les autres agents).</a:t>
            </a:r>
          </a:p>
          <a:p>
            <a:pPr marL="0" indent="0" algn="just">
              <a:lnSpc>
                <a:spcPct val="120000"/>
              </a:lnSpc>
              <a:spcBef>
                <a:spcPts val="600"/>
              </a:spcBef>
              <a:spcAft>
                <a:spcPts val="600"/>
              </a:spcAft>
              <a:buNone/>
            </a:pPr>
            <a:endParaRPr lang="fr-FR" sz="1300" b="1" dirty="0">
              <a:latin typeface="Century Gothic" panose="020B0502020202020204" pitchFamily="34" charset="0"/>
              <a:ea typeface="+mj-ea"/>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13</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696349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38201" y="1690688"/>
            <a:ext cx="10126286" cy="4762664"/>
          </a:xfrm>
        </p:spPr>
        <p:txBody>
          <a:bodyPr>
            <a:normAutofit fontScale="85000" lnSpcReduction="10000"/>
          </a:bodyPr>
          <a:lstStyle/>
          <a:p>
            <a:pPr algn="just">
              <a:lnSpc>
                <a:spcPct val="120000"/>
              </a:lnSpc>
              <a:spcBef>
                <a:spcPts val="600"/>
              </a:spcBef>
              <a:spcAft>
                <a:spcPts val="600"/>
              </a:spcAft>
              <a:buFont typeface="Wingdings" panose="05000000000000000000" pitchFamily="2" charset="2"/>
              <a:buChar char="q"/>
            </a:pPr>
            <a:r>
              <a:rPr lang="fr-FR" sz="1800" b="1" dirty="0" smtClean="0">
                <a:latin typeface="Century Gothic" panose="020B0502020202020204" pitchFamily="34" charset="0"/>
                <a:cs typeface="Times New Roman" panose="02020603050405020304" pitchFamily="18" charset="0"/>
              </a:rPr>
              <a:t>Accès au congé de transition professionnelle </a:t>
            </a:r>
          </a:p>
          <a:p>
            <a:pPr marL="0" indent="0">
              <a:lnSpc>
                <a:spcPct val="120000"/>
              </a:lnSpc>
              <a:spcBef>
                <a:spcPts val="600"/>
              </a:spcBef>
              <a:spcAft>
                <a:spcPts val="600"/>
              </a:spcAft>
              <a:buNone/>
            </a:pPr>
            <a:r>
              <a:rPr lang="fr-FR" sz="1400" dirty="0" smtClean="0">
                <a:latin typeface="Century Gothic" panose="020B0502020202020204" pitchFamily="34" charset="0"/>
              </a:rPr>
              <a:t>Extension de ce congé aux « </a:t>
            </a:r>
            <a:r>
              <a:rPr lang="fr-FR" sz="1400" dirty="0">
                <a:latin typeface="Century Gothic" panose="020B0502020202020204" pitchFamily="34" charset="0"/>
              </a:rPr>
              <a:t>publics prioritaires » des trois </a:t>
            </a:r>
            <a:r>
              <a:rPr lang="fr-FR" sz="1400" dirty="0" smtClean="0">
                <a:latin typeface="Century Gothic" panose="020B0502020202020204" pitchFamily="34" charset="0"/>
              </a:rPr>
              <a:t>FP en </a:t>
            </a:r>
            <a:r>
              <a:rPr lang="fr-FR" sz="1400" dirty="0">
                <a:latin typeface="Century Gothic" panose="020B0502020202020204" pitchFamily="34" charset="0"/>
              </a:rPr>
              <a:t>cas de </a:t>
            </a:r>
            <a:r>
              <a:rPr lang="fr-FR" sz="1400" b="1" dirty="0">
                <a:latin typeface="Century Gothic" panose="020B0502020202020204" pitchFamily="34" charset="0"/>
              </a:rPr>
              <a:t>nécessité d’exercer un </a:t>
            </a:r>
            <a:r>
              <a:rPr lang="fr-FR" sz="1400" b="1" dirty="0" smtClean="0">
                <a:latin typeface="Century Gothic" panose="020B0502020202020204" pitchFamily="34" charset="0"/>
              </a:rPr>
              <a:t>nouveau métier</a:t>
            </a:r>
            <a:r>
              <a:rPr lang="fr-FR" sz="1400" b="1" dirty="0">
                <a:latin typeface="Century Gothic" panose="020B0502020202020204" pitchFamily="34" charset="0"/>
              </a:rPr>
              <a:t>, constatée d’un commun accord avec l’employeur</a:t>
            </a:r>
            <a:r>
              <a:rPr lang="fr-FR" sz="1400" dirty="0" smtClean="0">
                <a:latin typeface="Century Gothic" panose="020B0502020202020204" pitchFamily="34" charset="0"/>
              </a:rPr>
              <a:t>.</a:t>
            </a:r>
          </a:p>
          <a:p>
            <a:pPr marL="0" indent="0">
              <a:lnSpc>
                <a:spcPct val="120000"/>
              </a:lnSpc>
              <a:spcBef>
                <a:spcPts val="600"/>
              </a:spcBef>
              <a:spcAft>
                <a:spcPts val="600"/>
              </a:spcAft>
              <a:buNone/>
            </a:pPr>
            <a:r>
              <a:rPr lang="fr-FR" sz="1400" dirty="0" smtClean="0">
                <a:latin typeface="Century Gothic" panose="020B0502020202020204" pitchFamily="34" charset="0"/>
              </a:rPr>
              <a:t>But: leur permettre de suivre les actions de </a:t>
            </a:r>
            <a:r>
              <a:rPr lang="fr-FR" sz="1400" dirty="0">
                <a:latin typeface="Century Gothic" panose="020B0502020202020204" pitchFamily="34" charset="0"/>
              </a:rPr>
              <a:t>formation </a:t>
            </a:r>
            <a:r>
              <a:rPr lang="fr-FR" sz="1400" dirty="0" smtClean="0">
                <a:latin typeface="Century Gothic" panose="020B0502020202020204" pitchFamily="34" charset="0"/>
              </a:rPr>
              <a:t>longues </a:t>
            </a:r>
            <a:r>
              <a:rPr lang="fr-FR" sz="1400" dirty="0">
                <a:latin typeface="Century Gothic" panose="020B0502020202020204" pitchFamily="34" charset="0"/>
              </a:rPr>
              <a:t>nécessaires à l’exercice d’un </a:t>
            </a:r>
            <a:r>
              <a:rPr lang="fr-FR" sz="1400" b="1" dirty="0">
                <a:latin typeface="Century Gothic" panose="020B0502020202020204" pitchFamily="34" charset="0"/>
              </a:rPr>
              <a:t>nouveau métier dans le secteur public ou </a:t>
            </a:r>
            <a:r>
              <a:rPr lang="fr-FR" sz="1400" b="1" dirty="0" smtClean="0">
                <a:latin typeface="Century Gothic" panose="020B0502020202020204" pitchFamily="34" charset="0"/>
              </a:rPr>
              <a:t>privé.</a:t>
            </a:r>
            <a:endParaRPr lang="fr-FR" sz="1400" dirty="0" smtClean="0">
              <a:latin typeface="Century Gothic" panose="020B0502020202020204" pitchFamily="34" charset="0"/>
            </a:endParaRP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rPr>
              <a:t>L’action ou le parcours de formation doit remplir deux conditions : </a:t>
            </a:r>
          </a:p>
          <a:p>
            <a:pPr algn="just">
              <a:lnSpc>
                <a:spcPct val="120000"/>
              </a:lnSpc>
              <a:spcBef>
                <a:spcPts val="600"/>
              </a:spcBef>
              <a:spcAft>
                <a:spcPts val="600"/>
              </a:spcAft>
              <a:buFont typeface="Wingdings" panose="05000000000000000000" pitchFamily="2" charset="2"/>
              <a:buChar char="ü"/>
            </a:pPr>
            <a:r>
              <a:rPr lang="fr-FR" sz="1400" dirty="0" smtClean="0">
                <a:latin typeface="Century Gothic" panose="020B0502020202020204" pitchFamily="34" charset="0"/>
                <a:cs typeface="Times New Roman" panose="02020603050405020304" pitchFamily="18" charset="0"/>
              </a:rPr>
              <a:t>Être d’une durée au </a:t>
            </a:r>
            <a:r>
              <a:rPr lang="fr-FR" sz="1400" b="1" dirty="0" smtClean="0">
                <a:latin typeface="Century Gothic" panose="020B0502020202020204" pitchFamily="34" charset="0"/>
                <a:cs typeface="Times New Roman" panose="02020603050405020304" pitchFamily="18" charset="0"/>
              </a:rPr>
              <a:t>moins égale à 120 heures </a:t>
            </a:r>
            <a:r>
              <a:rPr lang="fr-FR" sz="1400" dirty="0" smtClean="0">
                <a:latin typeface="Century Gothic" panose="020B0502020202020204" pitchFamily="34" charset="0"/>
                <a:cs typeface="Times New Roman" panose="02020603050405020304" pitchFamily="18" charset="0"/>
              </a:rPr>
              <a:t>; </a:t>
            </a:r>
          </a:p>
          <a:p>
            <a:pPr algn="just">
              <a:lnSpc>
                <a:spcPct val="120000"/>
              </a:lnSpc>
              <a:spcBef>
                <a:spcPts val="600"/>
              </a:spcBef>
              <a:spcAft>
                <a:spcPts val="600"/>
              </a:spcAft>
              <a:buFont typeface="Wingdings" panose="05000000000000000000" pitchFamily="2" charset="2"/>
              <a:buChar char="ü"/>
            </a:pPr>
            <a:r>
              <a:rPr lang="fr-FR" sz="1400" dirty="0" smtClean="0">
                <a:latin typeface="Century Gothic" panose="020B0502020202020204" pitchFamily="34" charset="0"/>
                <a:cs typeface="Times New Roman" panose="02020603050405020304" pitchFamily="18" charset="0"/>
              </a:rPr>
              <a:t>Être sanctionné par une </a:t>
            </a:r>
            <a:r>
              <a:rPr lang="fr-FR" sz="1400" b="1" dirty="0" smtClean="0">
                <a:latin typeface="Century Gothic" panose="020B0502020202020204" pitchFamily="34" charset="0"/>
                <a:cs typeface="Times New Roman" panose="02020603050405020304" pitchFamily="18" charset="0"/>
              </a:rPr>
              <a:t>certification professionnelle enregistrée au RNCP ou aux formations </a:t>
            </a:r>
            <a:r>
              <a:rPr lang="fr-FR" sz="1400" b="1" dirty="0" err="1" smtClean="0">
                <a:latin typeface="Century Gothic" panose="020B0502020202020204" pitchFamily="34" charset="0"/>
                <a:cs typeface="Times New Roman" panose="02020603050405020304" pitchFamily="18" charset="0"/>
              </a:rPr>
              <a:t>certifiantes</a:t>
            </a:r>
            <a:r>
              <a:rPr lang="fr-FR" sz="1400" b="1" dirty="0" smtClean="0">
                <a:latin typeface="Century Gothic" panose="020B0502020202020204" pitchFamily="34" charset="0"/>
                <a:cs typeface="Times New Roman" panose="02020603050405020304" pitchFamily="18" charset="0"/>
              </a:rPr>
              <a:t>. </a:t>
            </a:r>
          </a:p>
          <a:p>
            <a:pPr marL="0" indent="0" algn="just">
              <a:lnSpc>
                <a:spcPct val="120000"/>
              </a:lnSpc>
              <a:spcBef>
                <a:spcPts val="600"/>
              </a:spcBef>
              <a:spcAft>
                <a:spcPts val="600"/>
              </a:spcAft>
              <a:buNone/>
            </a:pPr>
            <a:r>
              <a:rPr lang="fr-FR" sz="1400" b="1" dirty="0" smtClean="0">
                <a:latin typeface="Century Gothic" panose="020B0502020202020204" pitchFamily="34" charset="0"/>
                <a:cs typeface="Times New Roman" panose="02020603050405020304" pitchFamily="18" charset="0"/>
              </a:rPr>
              <a:t>Si l’agent souhaite créer une entreprise, </a:t>
            </a:r>
            <a:r>
              <a:rPr lang="fr-FR" sz="1400" dirty="0" smtClean="0">
                <a:latin typeface="Century Gothic" panose="020B0502020202020204" pitchFamily="34" charset="0"/>
                <a:cs typeface="Times New Roman" panose="02020603050405020304" pitchFamily="18" charset="0"/>
              </a:rPr>
              <a:t>la durée </a:t>
            </a:r>
            <a:r>
              <a:rPr lang="fr-FR" sz="1400" b="1" dirty="0" smtClean="0">
                <a:latin typeface="Century Gothic" panose="020B0502020202020204" pitchFamily="34" charset="0"/>
                <a:cs typeface="Times New Roman" panose="02020603050405020304" pitchFamily="18" charset="0"/>
              </a:rPr>
              <a:t>minimum </a:t>
            </a:r>
            <a:r>
              <a:rPr lang="fr-FR" sz="1400" dirty="0" smtClean="0">
                <a:latin typeface="Century Gothic" panose="020B0502020202020204" pitchFamily="34" charset="0"/>
                <a:cs typeface="Times New Roman" panose="02020603050405020304" pitchFamily="18" charset="0"/>
              </a:rPr>
              <a:t>de la formation permettant d’accompagner et de conseiller les futurs entrepreneurs est de </a:t>
            </a:r>
            <a:r>
              <a:rPr lang="fr-FR" sz="1400" b="1" dirty="0" smtClean="0">
                <a:latin typeface="Century Gothic" panose="020B0502020202020204" pitchFamily="34" charset="0"/>
                <a:cs typeface="Times New Roman" panose="02020603050405020304" pitchFamily="18" charset="0"/>
              </a:rPr>
              <a:t>70 heures.  </a:t>
            </a:r>
          </a:p>
          <a:p>
            <a:pPr marL="0" indent="0" algn="just">
              <a:lnSpc>
                <a:spcPct val="120000"/>
              </a:lnSpc>
              <a:spcBef>
                <a:spcPts val="600"/>
              </a:spcBef>
              <a:spcAft>
                <a:spcPts val="600"/>
              </a:spcAft>
              <a:buNone/>
            </a:pPr>
            <a:r>
              <a:rPr lang="fr-FR" sz="1400" b="1" dirty="0">
                <a:latin typeface="Century Gothic" panose="020B0502020202020204" pitchFamily="34" charset="0"/>
              </a:rPr>
              <a:t>Pour rappel, la durée maximale du congé de transition professionnelle est d’une </a:t>
            </a:r>
            <a:r>
              <a:rPr lang="fr-FR" sz="1400" b="1" dirty="0" smtClean="0">
                <a:latin typeface="Century Gothic" panose="020B0502020202020204" pitchFamily="34" charset="0"/>
              </a:rPr>
              <a:t>année. </a:t>
            </a:r>
            <a:r>
              <a:rPr lang="fr-FR" sz="1400" dirty="0" smtClean="0">
                <a:latin typeface="Century Gothic" panose="020B0502020202020204" pitchFamily="34" charset="0"/>
                <a:cs typeface="Times New Roman" panose="02020603050405020304" pitchFamily="18" charset="0"/>
              </a:rPr>
              <a:t>Il </a:t>
            </a:r>
            <a:r>
              <a:rPr lang="fr-FR" sz="1400" dirty="0">
                <a:latin typeface="Century Gothic" panose="020B0502020202020204" pitchFamily="34" charset="0"/>
                <a:cs typeface="Times New Roman" panose="02020603050405020304" pitchFamily="18" charset="0"/>
              </a:rPr>
              <a:t>peut être fractionné en mois, semaines ou journées.</a:t>
            </a:r>
          </a:p>
          <a:p>
            <a:pPr marL="0" indent="0" algn="just">
              <a:lnSpc>
                <a:spcPct val="120000"/>
              </a:lnSpc>
              <a:spcBef>
                <a:spcPts val="600"/>
              </a:spcBef>
              <a:spcAft>
                <a:spcPts val="600"/>
              </a:spcAft>
              <a:buNone/>
            </a:pPr>
            <a:r>
              <a:rPr lang="fr-FR" sz="1400" dirty="0">
                <a:latin typeface="Century Gothic" panose="020B0502020202020204" pitchFamily="34" charset="0"/>
                <a:cs typeface="Times New Roman" panose="02020603050405020304" pitchFamily="18" charset="0"/>
              </a:rPr>
              <a:t>Si la formation est supérieure à 1 an, le cumul avec le congé de formation professionnelle est possible, sur demande de l’agent, sans que la durée cumulée ne dépasse 5 ans sur l'ensemble de la carrière.</a:t>
            </a:r>
          </a:p>
          <a:p>
            <a:pPr marL="0" indent="0" algn="just">
              <a:lnSpc>
                <a:spcPct val="120000"/>
              </a:lnSpc>
              <a:spcBef>
                <a:spcPts val="600"/>
              </a:spcBef>
              <a:spcAft>
                <a:spcPts val="600"/>
              </a:spcAft>
              <a:buNone/>
            </a:pPr>
            <a:r>
              <a:rPr lang="fr-FR" sz="1400" dirty="0">
                <a:latin typeface="Century Gothic" panose="020B0502020202020204" pitchFamily="34" charset="0"/>
                <a:cs typeface="Times New Roman" panose="02020603050405020304" pitchFamily="18" charset="0"/>
              </a:rPr>
              <a:t>Les frais de la formation sont pris en charge par la collectivité dans la limite d'un plafond + frais de déplacement de l'agent concerné.</a:t>
            </a:r>
          </a:p>
          <a:p>
            <a:pPr marL="0" indent="0" algn="just">
              <a:lnSpc>
                <a:spcPct val="120000"/>
              </a:lnSpc>
              <a:spcBef>
                <a:spcPts val="600"/>
              </a:spcBef>
              <a:spcAft>
                <a:spcPts val="600"/>
              </a:spcAft>
              <a:buNone/>
            </a:pPr>
            <a:endParaRPr lang="fr-FR" sz="1400" b="1"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400" u="sng"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14</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3721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38201" y="1690687"/>
            <a:ext cx="10126286" cy="4664243"/>
          </a:xfrm>
        </p:spPr>
        <p:txBody>
          <a:bodyPr>
            <a:normAutofit lnSpcReduction="10000"/>
          </a:bodyPr>
          <a:lstStyle/>
          <a:p>
            <a:pPr marL="0" indent="0" algn="just">
              <a:lnSpc>
                <a:spcPct val="120000"/>
              </a:lnSpc>
              <a:spcBef>
                <a:spcPts val="600"/>
              </a:spcBef>
              <a:spcAft>
                <a:spcPts val="600"/>
              </a:spcAft>
              <a:buNone/>
            </a:pPr>
            <a:r>
              <a:rPr lang="fr-FR" sz="1400" u="sng" dirty="0" smtClean="0">
                <a:latin typeface="Century Gothic" panose="020B0502020202020204" pitchFamily="34" charset="0"/>
                <a:cs typeface="Times New Roman" panose="02020603050405020304" pitchFamily="18" charset="0"/>
              </a:rPr>
              <a:t>Procédure d’octroi</a:t>
            </a:r>
            <a:r>
              <a:rPr lang="fr-FR" sz="1400" dirty="0" smtClean="0">
                <a:latin typeface="Century Gothic" panose="020B0502020202020204" pitchFamily="34" charset="0"/>
                <a:cs typeface="Times New Roman" panose="02020603050405020304" pitchFamily="18" charset="0"/>
              </a:rPr>
              <a:t>:</a:t>
            </a:r>
            <a:endParaRPr lang="fr-FR" sz="14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sym typeface="Wingdings" panose="05000000000000000000" pitchFamily="2" charset="2"/>
              </a:rPr>
              <a:t> </a:t>
            </a:r>
            <a:r>
              <a:rPr lang="fr-FR" sz="1500" b="1" dirty="0" smtClean="0">
                <a:latin typeface="Century Gothic" panose="020B0502020202020204" pitchFamily="34" charset="0"/>
                <a:cs typeface="Times New Roman" panose="02020603050405020304" pitchFamily="18" charset="0"/>
              </a:rPr>
              <a:t>demande </a:t>
            </a:r>
            <a:r>
              <a:rPr lang="fr-FR" sz="1500" b="1" dirty="0">
                <a:latin typeface="Century Gothic" panose="020B0502020202020204" pitchFamily="34" charset="0"/>
                <a:cs typeface="Times New Roman" panose="02020603050405020304" pitchFamily="18" charset="0"/>
              </a:rPr>
              <a:t>de l’agent </a:t>
            </a:r>
            <a:r>
              <a:rPr lang="fr-FR" sz="1500" dirty="0">
                <a:latin typeface="Century Gothic" panose="020B0502020202020204" pitchFamily="34" charset="0"/>
                <a:cs typeface="Times New Roman" panose="02020603050405020304" pitchFamily="18" charset="0"/>
              </a:rPr>
              <a:t>3m au moins avant le début de l'action de formation précisant la nature et la durée de l'action, l'organisme dispensateur et l'objectif professionnel visé ;</a:t>
            </a: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sym typeface="Wingdings" panose="05000000000000000000" pitchFamily="2" charset="2"/>
              </a:rPr>
              <a:t> </a:t>
            </a:r>
            <a:r>
              <a:rPr lang="fr-FR" sz="1500" b="1" dirty="0" smtClean="0">
                <a:latin typeface="Century Gothic" panose="020B0502020202020204" pitchFamily="34" charset="0"/>
                <a:cs typeface="Times New Roman" panose="02020603050405020304" pitchFamily="18" charset="0"/>
              </a:rPr>
              <a:t>appréciation </a:t>
            </a:r>
            <a:r>
              <a:rPr lang="fr-FR" sz="1500" b="1" dirty="0">
                <a:latin typeface="Century Gothic" panose="020B0502020202020204" pitchFamily="34" charset="0"/>
                <a:cs typeface="Times New Roman" panose="02020603050405020304" pitchFamily="18" charset="0"/>
              </a:rPr>
              <a:t>par l’employeur </a:t>
            </a:r>
            <a:r>
              <a:rPr lang="fr-FR" sz="1500" dirty="0">
                <a:latin typeface="Century Gothic" panose="020B0502020202020204" pitchFamily="34" charset="0"/>
                <a:cs typeface="Times New Roman" panose="02020603050405020304" pitchFamily="18" charset="0"/>
              </a:rPr>
              <a:t>de la cohérence de la demande avec le projet d'évolution professionnelle, de la pertinence des actions de formation destinées à sa mise en œuvre et des perspectives d'emploi à l'issue de la formation ;</a:t>
            </a:r>
          </a:p>
          <a:p>
            <a:pPr marL="0" indent="0" algn="just">
              <a:lnSpc>
                <a:spcPct val="120000"/>
              </a:lnSpc>
              <a:spcBef>
                <a:spcPts val="600"/>
              </a:spcBef>
              <a:spcAft>
                <a:spcPts val="600"/>
              </a:spcAft>
              <a:buNone/>
            </a:pPr>
            <a:r>
              <a:rPr lang="fr-FR" sz="1500" dirty="0" smtClean="0">
                <a:latin typeface="Century Gothic" panose="020B0502020202020204" pitchFamily="34" charset="0"/>
                <a:cs typeface="Times New Roman" panose="02020603050405020304" pitchFamily="18" charset="0"/>
                <a:sym typeface="Wingdings" panose="05000000000000000000" pitchFamily="2" charset="2"/>
              </a:rPr>
              <a:t> </a:t>
            </a:r>
            <a:r>
              <a:rPr lang="fr-FR" sz="1500" b="1" dirty="0" smtClean="0">
                <a:latin typeface="Century Gothic" panose="020B0502020202020204" pitchFamily="34" charset="0"/>
                <a:cs typeface="Times New Roman" panose="02020603050405020304" pitchFamily="18" charset="0"/>
              </a:rPr>
              <a:t>réponse </a:t>
            </a:r>
            <a:r>
              <a:rPr lang="fr-FR" sz="1500" b="1" dirty="0">
                <a:latin typeface="Century Gothic" panose="020B0502020202020204" pitchFamily="34" charset="0"/>
                <a:cs typeface="Times New Roman" panose="02020603050405020304" pitchFamily="18" charset="0"/>
              </a:rPr>
              <a:t>écrite de l’employeur </a:t>
            </a:r>
            <a:r>
              <a:rPr lang="fr-FR" sz="1500" dirty="0">
                <a:latin typeface="Century Gothic" panose="020B0502020202020204" pitchFamily="34" charset="0"/>
                <a:cs typeface="Times New Roman" panose="02020603050405020304" pitchFamily="18" charset="0"/>
              </a:rPr>
              <a:t>dans les 2m (motivation du refus, refus tacite en l’absence de réponse, report possible dans l'intérêt du service) ;</a:t>
            </a:r>
          </a:p>
          <a:p>
            <a:pPr marL="0" indent="0" algn="just">
              <a:lnSpc>
                <a:spcPct val="120000"/>
              </a:lnSpc>
              <a:spcBef>
                <a:spcPts val="600"/>
              </a:spcBef>
              <a:spcAft>
                <a:spcPts val="600"/>
              </a:spcAft>
              <a:buNone/>
            </a:pPr>
            <a:r>
              <a:rPr lang="fr-FR" sz="1500" dirty="0" smtClean="0">
                <a:latin typeface="Century Gothic" panose="020B0502020202020204" pitchFamily="34" charset="0"/>
                <a:cs typeface="Times New Roman" panose="02020603050405020304" pitchFamily="18" charset="0"/>
                <a:sym typeface="Wingdings" panose="05000000000000000000" pitchFamily="2" charset="2"/>
              </a:rPr>
              <a:t></a:t>
            </a:r>
            <a:r>
              <a:rPr lang="fr-FR" sz="1500" b="1" dirty="0" smtClean="0">
                <a:latin typeface="Century Gothic" panose="020B0502020202020204" pitchFamily="34" charset="0"/>
                <a:cs typeface="Times New Roman" panose="02020603050405020304" pitchFamily="18" charset="0"/>
              </a:rPr>
              <a:t>calendrier </a:t>
            </a:r>
            <a:r>
              <a:rPr lang="fr-FR" sz="1500" b="1" dirty="0">
                <a:latin typeface="Century Gothic" panose="020B0502020202020204" pitchFamily="34" charset="0"/>
                <a:cs typeface="Times New Roman" panose="02020603050405020304" pitchFamily="18" charset="0"/>
              </a:rPr>
              <a:t>fixé d'un commun accord entre l’employeur et l'agent </a:t>
            </a:r>
            <a:r>
              <a:rPr lang="fr-FR" sz="1500" dirty="0">
                <a:latin typeface="Century Gothic" panose="020B0502020202020204" pitchFamily="34" charset="0"/>
                <a:cs typeface="Times New Roman" panose="02020603050405020304" pitchFamily="18" charset="0"/>
              </a:rPr>
              <a:t>pour la transmission par ce dernier des attestations d’assiduité établies par l'organisme de formation (perte du bénéfice du congé en cas de cessation sans motif légitime, de suivre l’action de formation).</a:t>
            </a:r>
          </a:p>
          <a:p>
            <a:pPr marL="0" indent="0" algn="just">
              <a:lnSpc>
                <a:spcPct val="120000"/>
              </a:lnSpc>
              <a:spcBef>
                <a:spcPts val="600"/>
              </a:spcBef>
              <a:spcAft>
                <a:spcPts val="600"/>
              </a:spcAft>
              <a:buNone/>
            </a:pPr>
            <a:r>
              <a:rPr lang="fr-FR" sz="1500" dirty="0">
                <a:latin typeface="Century Gothic" panose="020B0502020202020204" pitchFamily="34" charset="0"/>
                <a:cs typeface="Times New Roman" panose="02020603050405020304" pitchFamily="18" charset="0"/>
              </a:rPr>
              <a:t>La période de congé de transition professionnelle est assimilée à</a:t>
            </a:r>
            <a:r>
              <a:rPr lang="fr-FR" sz="1500" b="1" dirty="0">
                <a:latin typeface="Century Gothic" panose="020B0502020202020204" pitchFamily="34" charset="0"/>
                <a:cs typeface="Times New Roman" panose="02020603050405020304" pitchFamily="18" charset="0"/>
              </a:rPr>
              <a:t> des services effectifs dans le cadre d'emplois</a:t>
            </a:r>
            <a:r>
              <a:rPr lang="fr-FR" sz="1500" dirty="0">
                <a:latin typeface="Century Gothic" panose="020B0502020202020204" pitchFamily="34" charset="0"/>
                <a:cs typeface="Times New Roman" panose="02020603050405020304" pitchFamily="18" charset="0"/>
              </a:rPr>
              <a:t> (position d’activité) et </a:t>
            </a:r>
            <a:r>
              <a:rPr lang="fr-FR" sz="1500" b="1" dirty="0">
                <a:latin typeface="Century Gothic" panose="020B0502020202020204" pitchFamily="34" charset="0"/>
                <a:cs typeface="Times New Roman" panose="02020603050405020304" pitchFamily="18" charset="0"/>
              </a:rPr>
              <a:t>rémunérée</a:t>
            </a:r>
            <a:r>
              <a:rPr lang="fr-FR" sz="1500" dirty="0">
                <a:latin typeface="Century Gothic" panose="020B0502020202020204" pitchFamily="34" charset="0"/>
                <a:cs typeface="Times New Roman" panose="02020603050405020304" pitchFamily="18" charset="0"/>
              </a:rPr>
              <a:t> : 100 % du TB, de l’IR et du SFT, possibilité de maintien du régime indemnitaire dans la limite de 80 % (proportion applicable de droit dans la FPE).</a:t>
            </a:r>
          </a:p>
          <a:p>
            <a:pPr algn="just">
              <a:lnSpc>
                <a:spcPct val="120000"/>
              </a:lnSpc>
              <a:spcBef>
                <a:spcPts val="600"/>
              </a:spcBef>
              <a:spcAft>
                <a:spcPts val="600"/>
              </a:spcAft>
              <a:buFont typeface="Wingdings" panose="05000000000000000000" pitchFamily="2" charset="2"/>
              <a:buChar char="§"/>
            </a:pPr>
            <a:endParaRPr lang="fr-FR" sz="1500" u="sng"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15</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04645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843980"/>
          </a:xfrm>
        </p:spPr>
        <p:txBody>
          <a:bodyPr>
            <a:normAutofit/>
          </a:bodyPr>
          <a:lstStyle/>
          <a:p>
            <a:pPr marL="0" indent="0" algn="just">
              <a:lnSpc>
                <a:spcPct val="120000"/>
              </a:lnSpc>
              <a:spcBef>
                <a:spcPts val="600"/>
              </a:spcBef>
              <a:spcAft>
                <a:spcPts val="600"/>
              </a:spcAft>
              <a:buNone/>
            </a:pPr>
            <a:endParaRPr lang="fr-FR" sz="2700" b="1" dirty="0" smtClean="0">
              <a:solidFill>
                <a:srgbClr val="FF0000"/>
              </a:solidFill>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700" b="1" dirty="0" smtClean="0">
                <a:solidFill>
                  <a:srgbClr val="FF0000"/>
                </a:solidFill>
                <a:latin typeface="Century Gothic" panose="020B0502020202020204" pitchFamily="34" charset="0"/>
                <a:cs typeface="Times New Roman" panose="02020603050405020304" pitchFamily="18" charset="0"/>
              </a:rPr>
              <a:t>Entrée en vigueur </a:t>
            </a:r>
          </a:p>
          <a:p>
            <a:pPr marL="0" indent="0" algn="just">
              <a:lnSpc>
                <a:spcPct val="120000"/>
              </a:lnSpc>
              <a:spcBef>
                <a:spcPts val="600"/>
              </a:spcBef>
              <a:spcAft>
                <a:spcPts val="600"/>
              </a:spcAft>
              <a:buNone/>
            </a:pPr>
            <a:r>
              <a:rPr lang="fr-FR" sz="1500" dirty="0">
                <a:latin typeface="Century Gothic" panose="020B0502020202020204" pitchFamily="34" charset="0"/>
              </a:rPr>
              <a:t>Le décret entre en vigueur le 25 juillet 2022 (lendemain de sa </a:t>
            </a:r>
            <a:r>
              <a:rPr lang="fr-FR" sz="1500" dirty="0" smtClean="0">
                <a:latin typeface="Century Gothic" panose="020B0502020202020204" pitchFamily="34" charset="0"/>
              </a:rPr>
              <a:t>publication) Il </a:t>
            </a:r>
            <a:r>
              <a:rPr lang="fr-FR" sz="1500" dirty="0">
                <a:latin typeface="Century Gothic" panose="020B0502020202020204" pitchFamily="34" charset="0"/>
              </a:rPr>
              <a:t>sera complété par des arrêtés ministériels précisant </a:t>
            </a:r>
            <a:r>
              <a:rPr lang="fr-FR" sz="1500" dirty="0" smtClean="0">
                <a:latin typeface="Century Gothic" panose="020B0502020202020204" pitchFamily="34" charset="0"/>
              </a:rPr>
              <a:t>: </a:t>
            </a:r>
          </a:p>
          <a:p>
            <a:pPr algn="just">
              <a:lnSpc>
                <a:spcPct val="120000"/>
              </a:lnSpc>
              <a:spcBef>
                <a:spcPts val="600"/>
              </a:spcBef>
              <a:spcAft>
                <a:spcPts val="600"/>
              </a:spcAft>
              <a:buFont typeface="Wingdings" panose="05000000000000000000" pitchFamily="2" charset="2"/>
              <a:buChar char="ü"/>
            </a:pPr>
            <a:r>
              <a:rPr lang="fr-FR" sz="1500" dirty="0" smtClean="0">
                <a:latin typeface="Century Gothic" panose="020B0502020202020204" pitchFamily="34" charset="0"/>
              </a:rPr>
              <a:t>la </a:t>
            </a:r>
            <a:r>
              <a:rPr lang="fr-FR" sz="1500" dirty="0">
                <a:latin typeface="Century Gothic" panose="020B0502020202020204" pitchFamily="34" charset="0"/>
              </a:rPr>
              <a:t>définition de l’action de formation </a:t>
            </a:r>
            <a:r>
              <a:rPr lang="fr-FR" sz="1500" dirty="0" smtClean="0">
                <a:latin typeface="Century Gothic" panose="020B0502020202020204" pitchFamily="34" charset="0"/>
              </a:rPr>
              <a:t>; </a:t>
            </a:r>
          </a:p>
          <a:p>
            <a:pPr algn="just">
              <a:lnSpc>
                <a:spcPct val="120000"/>
              </a:lnSpc>
              <a:spcBef>
                <a:spcPts val="600"/>
              </a:spcBef>
              <a:spcAft>
                <a:spcPts val="600"/>
              </a:spcAft>
              <a:buFont typeface="Wingdings" panose="05000000000000000000" pitchFamily="2" charset="2"/>
              <a:buChar char="ü"/>
            </a:pPr>
            <a:r>
              <a:rPr lang="fr-FR" sz="1500" dirty="0" smtClean="0">
                <a:latin typeface="Century Gothic" panose="020B0502020202020204" pitchFamily="34" charset="0"/>
              </a:rPr>
              <a:t>les </a:t>
            </a:r>
            <a:r>
              <a:rPr lang="fr-FR" sz="1500" dirty="0">
                <a:latin typeface="Century Gothic" panose="020B0502020202020204" pitchFamily="34" charset="0"/>
              </a:rPr>
              <a:t>modalités de réalisation du bilan de parcours professionnel </a:t>
            </a:r>
            <a:r>
              <a:rPr lang="fr-FR" sz="1500" dirty="0" smtClean="0">
                <a:latin typeface="Century Gothic" panose="020B0502020202020204" pitchFamily="34" charset="0"/>
              </a:rPr>
              <a:t>; </a:t>
            </a:r>
          </a:p>
          <a:p>
            <a:pPr algn="just">
              <a:lnSpc>
                <a:spcPct val="120000"/>
              </a:lnSpc>
              <a:spcBef>
                <a:spcPts val="600"/>
              </a:spcBef>
              <a:spcAft>
                <a:spcPts val="600"/>
              </a:spcAft>
              <a:buFont typeface="Wingdings" panose="05000000000000000000" pitchFamily="2" charset="2"/>
              <a:buChar char="ü"/>
            </a:pPr>
            <a:r>
              <a:rPr lang="fr-FR" sz="1500" dirty="0" smtClean="0">
                <a:latin typeface="Century Gothic" panose="020B0502020202020204" pitchFamily="34" charset="0"/>
              </a:rPr>
              <a:t>les </a:t>
            </a:r>
            <a:r>
              <a:rPr lang="fr-FR" sz="1500" dirty="0">
                <a:latin typeface="Century Gothic" panose="020B0502020202020204" pitchFamily="34" charset="0"/>
              </a:rPr>
              <a:t>modalités d’élaboration et de mise en œuvre du plan individuel de développement des compétences</a:t>
            </a:r>
            <a:r>
              <a:rPr lang="fr-FR" sz="1500" dirty="0" smtClean="0">
                <a:latin typeface="Century Gothic" panose="020B0502020202020204" pitchFamily="34" charset="0"/>
              </a:rPr>
              <a:t>.</a:t>
            </a:r>
          </a:p>
          <a:p>
            <a:pPr marL="0" indent="0" algn="just">
              <a:lnSpc>
                <a:spcPct val="120000"/>
              </a:lnSpc>
              <a:spcBef>
                <a:spcPts val="600"/>
              </a:spcBef>
              <a:spcAft>
                <a:spcPts val="600"/>
              </a:spcAft>
              <a:buNone/>
            </a:pPr>
            <a:endParaRPr lang="fr-FR" sz="1400" b="1" dirty="0" smtClean="0">
              <a:solidFill>
                <a:srgbClr val="FF0000"/>
              </a:solidFill>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b="1" dirty="0">
              <a:solidFill>
                <a:srgbClr val="FF0000"/>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16</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82549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 Actualités</a:t>
            </a:r>
            <a:endParaRPr lang="fr-FR" b="1" dirty="0">
              <a:solidFill>
                <a:srgbClr val="C00000"/>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95004" y="1690688"/>
            <a:ext cx="10515600" cy="4664243"/>
          </a:xfrm>
        </p:spPr>
        <p:txBody>
          <a:bodyPr>
            <a:normAutofit/>
          </a:bodyPr>
          <a:lstStyle/>
          <a:p>
            <a:pPr marL="0" indent="0" algn="just">
              <a:lnSpc>
                <a:spcPct val="120000"/>
              </a:lnSpc>
              <a:spcBef>
                <a:spcPts val="600"/>
              </a:spcBef>
              <a:spcAft>
                <a:spcPts val="600"/>
              </a:spcAft>
              <a:buNone/>
            </a:pPr>
            <a:endParaRPr lang="fr-FR" sz="1100" b="1" dirty="0" smtClean="0">
              <a:solidFill>
                <a:srgbClr val="FF0000"/>
              </a:solidFill>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700" b="1" u="sng" dirty="0" smtClean="0">
                <a:solidFill>
                  <a:srgbClr val="FF0000"/>
                </a:solidFill>
                <a:latin typeface="Century Gothic" panose="020B0502020202020204" pitchFamily="34" charset="0"/>
                <a:cs typeface="Times New Roman" panose="02020603050405020304" pitchFamily="18" charset="0"/>
              </a:rPr>
              <a:t>Réévaluation des salaires et traitements </a:t>
            </a:r>
          </a:p>
          <a:p>
            <a:pPr marL="0" indent="0" algn="just">
              <a:lnSpc>
                <a:spcPct val="120000"/>
              </a:lnSpc>
              <a:spcBef>
                <a:spcPts val="600"/>
              </a:spcBef>
              <a:spcAft>
                <a:spcPts val="600"/>
              </a:spcAft>
              <a:buNone/>
            </a:pPr>
            <a:endParaRPr lang="fr-FR" sz="1300" b="1" u="sng"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300" dirty="0" smtClean="0">
                <a:latin typeface="Century Gothic" panose="020B0502020202020204" pitchFamily="34" charset="0"/>
                <a:cs typeface="Times New Roman" panose="02020603050405020304" pitchFamily="18" charset="0"/>
              </a:rPr>
              <a:t>Augmentation du taux horaire brut du SMIC à </a:t>
            </a:r>
            <a:r>
              <a:rPr lang="fr-FR" sz="1300" b="1" dirty="0" smtClean="0">
                <a:latin typeface="Century Gothic" panose="020B0502020202020204" pitchFamily="34" charset="0"/>
                <a:cs typeface="Times New Roman" panose="02020603050405020304" pitchFamily="18" charset="0"/>
              </a:rPr>
              <a:t>11.07 euros </a:t>
            </a:r>
            <a:r>
              <a:rPr lang="fr-FR" sz="1300" dirty="0" smtClean="0">
                <a:latin typeface="Century Gothic" panose="020B0502020202020204" pitchFamily="34" charset="0"/>
                <a:cs typeface="Times New Roman" panose="02020603050405020304" pitchFamily="18" charset="0"/>
              </a:rPr>
              <a:t>(augmentation de 2.01%),le montant mensuel est porté à </a:t>
            </a:r>
            <a:r>
              <a:rPr lang="fr-FR" sz="1300" b="1" dirty="0" smtClean="0">
                <a:latin typeface="Century Gothic" panose="020B0502020202020204" pitchFamily="34" charset="0"/>
                <a:cs typeface="Times New Roman" panose="02020603050405020304" pitchFamily="18" charset="0"/>
              </a:rPr>
              <a:t>1678.95 euros</a:t>
            </a:r>
            <a:r>
              <a:rPr lang="fr-FR" sz="1300" dirty="0" smtClean="0">
                <a:latin typeface="Century Gothic" panose="020B0502020202020204" pitchFamily="34" charset="0"/>
                <a:cs typeface="Times New Roman" panose="02020603050405020304" pitchFamily="18" charset="0"/>
              </a:rPr>
              <a:t> par mois à partir du 01 aout 2022,</a:t>
            </a: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rPr>
              <a:t>Cette </a:t>
            </a:r>
            <a:r>
              <a:rPr lang="fr-FR" sz="1400" dirty="0">
                <a:latin typeface="Century Gothic" panose="020B0502020202020204" pitchFamily="34" charset="0"/>
                <a:cs typeface="Times New Roman" panose="02020603050405020304" pitchFamily="18" charset="0"/>
              </a:rPr>
              <a:t>hausse se conjugue avec le relèvement du minimum de traitement dans la fonction publique territoriale à </a:t>
            </a:r>
            <a:r>
              <a:rPr lang="fr-FR" sz="1400" b="1" dirty="0">
                <a:latin typeface="Century Gothic" panose="020B0502020202020204" pitchFamily="34" charset="0"/>
                <a:cs typeface="Times New Roman" panose="02020603050405020304" pitchFamily="18" charset="0"/>
              </a:rPr>
              <a:t>l'indice majoré 352</a:t>
            </a:r>
            <a:r>
              <a:rPr lang="fr-FR" sz="1400" dirty="0">
                <a:latin typeface="Century Gothic" panose="020B0502020202020204" pitchFamily="34" charset="0"/>
                <a:cs typeface="Times New Roman" panose="02020603050405020304" pitchFamily="18" charset="0"/>
              </a:rPr>
              <a:t> du 1er mai 2022 et à la </a:t>
            </a:r>
            <a:r>
              <a:rPr lang="fr-FR" sz="1400" b="1" dirty="0">
                <a:latin typeface="Century Gothic" panose="020B0502020202020204" pitchFamily="34" charset="0"/>
                <a:cs typeface="Times New Roman" panose="02020603050405020304" pitchFamily="18" charset="0"/>
              </a:rPr>
              <a:t>revalorisation du point d'indice de 3,5%</a:t>
            </a:r>
            <a:r>
              <a:rPr lang="fr-FR" sz="1400" dirty="0">
                <a:latin typeface="Century Gothic" panose="020B0502020202020204" pitchFamily="34" charset="0"/>
                <a:cs typeface="Times New Roman" panose="02020603050405020304" pitchFamily="18" charset="0"/>
              </a:rPr>
              <a:t> au 1er juillet 2022.</a:t>
            </a: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rPr>
              <a:t>Le </a:t>
            </a:r>
            <a:r>
              <a:rPr lang="fr-FR" sz="1400" dirty="0">
                <a:latin typeface="Century Gothic" panose="020B0502020202020204" pitchFamily="34" charset="0"/>
                <a:cs typeface="Times New Roman" panose="02020603050405020304" pitchFamily="18" charset="0"/>
              </a:rPr>
              <a:t>minimum de traitement de la fonction publique </a:t>
            </a:r>
            <a:r>
              <a:rPr lang="fr-FR" sz="1400" dirty="0" smtClean="0">
                <a:latin typeface="Century Gothic" panose="020B0502020202020204" pitchFamily="34" charset="0"/>
                <a:cs typeface="Times New Roman" panose="02020603050405020304" pitchFamily="18" charset="0"/>
              </a:rPr>
              <a:t>est fixé </a:t>
            </a:r>
            <a:r>
              <a:rPr lang="fr-FR" sz="1400" dirty="0">
                <a:latin typeface="Century Gothic" panose="020B0502020202020204" pitchFamily="34" charset="0"/>
                <a:cs typeface="Times New Roman" panose="02020603050405020304" pitchFamily="18" charset="0"/>
              </a:rPr>
              <a:t>à</a:t>
            </a:r>
            <a:r>
              <a:rPr lang="fr-FR" sz="1400" b="1" dirty="0">
                <a:latin typeface="Century Gothic" panose="020B0502020202020204" pitchFamily="34" charset="0"/>
                <a:cs typeface="Times New Roman" panose="02020603050405020304" pitchFamily="18" charset="0"/>
              </a:rPr>
              <a:t> 1 </a:t>
            </a:r>
            <a:r>
              <a:rPr lang="fr-FR" sz="1400" b="1" dirty="0" smtClean="0">
                <a:latin typeface="Century Gothic" panose="020B0502020202020204" pitchFamily="34" charset="0"/>
                <a:cs typeface="Times New Roman" panose="02020603050405020304" pitchFamily="18" charset="0"/>
              </a:rPr>
              <a:t>707,21euros </a:t>
            </a:r>
            <a:r>
              <a:rPr lang="fr-FR" sz="1400" dirty="0">
                <a:latin typeface="Century Gothic" panose="020B0502020202020204" pitchFamily="34" charset="0"/>
                <a:cs typeface="Times New Roman" panose="02020603050405020304" pitchFamily="18" charset="0"/>
              </a:rPr>
              <a:t>brut au 1er juillet 2022,</a:t>
            </a:r>
            <a:endParaRPr lang="fr-FR" sz="14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17</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687456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99091" y="1690688"/>
            <a:ext cx="10754710" cy="4664243"/>
          </a:xfrm>
        </p:spPr>
        <p:txBody>
          <a:bodyPr>
            <a:normAutofit/>
          </a:bodyPr>
          <a:lstStyle/>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18</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p:cNvSpPr txBox="1"/>
          <p:nvPr/>
        </p:nvSpPr>
        <p:spPr>
          <a:xfrm>
            <a:off x="599091" y="1936865"/>
            <a:ext cx="10947287" cy="5632311"/>
          </a:xfrm>
          <a:prstGeom prst="rect">
            <a:avLst/>
          </a:prstGeom>
          <a:noFill/>
        </p:spPr>
        <p:txBody>
          <a:bodyPr wrap="square" rtlCol="0">
            <a:spAutoFit/>
          </a:bodyPr>
          <a:lstStyle/>
          <a:p>
            <a:r>
              <a:rPr lang="fr-FR" b="1" u="sng" dirty="0" smtClean="0">
                <a:solidFill>
                  <a:srgbClr val="FF0000"/>
                </a:solidFill>
              </a:rPr>
              <a:t>Nouvelle extension du CTI</a:t>
            </a:r>
          </a:p>
          <a:p>
            <a:endParaRPr lang="fr-FR" sz="1300" dirty="0" smtClean="0">
              <a:latin typeface="Century Gothic" panose="020B0502020202020204" pitchFamily="34" charset="0"/>
            </a:endParaRPr>
          </a:p>
          <a:p>
            <a:r>
              <a:rPr lang="fr-FR" sz="1300" b="1" dirty="0" smtClean="0">
                <a:latin typeface="Century Gothic" panose="020B0502020202020204" pitchFamily="34" charset="0"/>
              </a:rPr>
              <a:t>Rappel des évolutions de ce dispositif :</a:t>
            </a:r>
          </a:p>
          <a:p>
            <a:endParaRPr lang="fr-FR" sz="1300" dirty="0" smtClean="0">
              <a:latin typeface="Century Gothic" panose="020B0502020202020204" pitchFamily="34" charset="0"/>
            </a:endParaRPr>
          </a:p>
          <a:p>
            <a:pPr marL="285750" indent="-285750" algn="just">
              <a:buFontTx/>
              <a:buChar char="-"/>
            </a:pPr>
            <a:r>
              <a:rPr lang="fr-FR" sz="1300" dirty="0" smtClean="0">
                <a:latin typeface="Century Gothic" panose="020B0502020202020204" pitchFamily="34" charset="0"/>
              </a:rPr>
              <a:t>La </a:t>
            </a:r>
            <a:r>
              <a:rPr lang="fr-FR" sz="1300" dirty="0">
                <a:latin typeface="Century Gothic" panose="020B0502020202020204" pitchFamily="34" charset="0"/>
              </a:rPr>
              <a:t>loi de financement de la sécurité sociale (LFSS) pour </a:t>
            </a:r>
            <a:r>
              <a:rPr lang="fr-FR" sz="1300" dirty="0" smtClean="0">
                <a:latin typeface="Century Gothic" panose="020B0502020202020204" pitchFamily="34" charset="0"/>
              </a:rPr>
              <a:t>2021: instaure un </a:t>
            </a:r>
            <a:r>
              <a:rPr lang="fr-FR" sz="1300" dirty="0">
                <a:latin typeface="Century Gothic" panose="020B0502020202020204" pitchFamily="34" charset="0"/>
              </a:rPr>
              <a:t>complément de traitement indiciaire (CTI) de 49 points d’indice majoré </a:t>
            </a:r>
            <a:r>
              <a:rPr lang="fr-FR" sz="1300" dirty="0" smtClean="0">
                <a:latin typeface="Century Gothic" panose="020B0502020202020204" pitchFamily="34" charset="0"/>
              </a:rPr>
              <a:t>au </a:t>
            </a:r>
            <a:r>
              <a:rPr lang="fr-FR" sz="1300" dirty="0">
                <a:latin typeface="Century Gothic" panose="020B0502020202020204" pitchFamily="34" charset="0"/>
              </a:rPr>
              <a:t>bénéfice du personnel non médical des établissements d’hébergement pour personnes âgées dépendantes (EHPAD) </a:t>
            </a:r>
            <a:r>
              <a:rPr lang="fr-FR" sz="1300" dirty="0" smtClean="0">
                <a:latin typeface="Century Gothic" panose="020B0502020202020204" pitchFamily="34" charset="0"/>
              </a:rPr>
              <a:t>. </a:t>
            </a:r>
          </a:p>
          <a:p>
            <a:pPr marL="285750" indent="-285750" algn="just">
              <a:buFontTx/>
              <a:buChar char="-"/>
            </a:pPr>
            <a:r>
              <a:rPr lang="fr-FR" sz="1300" dirty="0" smtClean="0">
                <a:latin typeface="Century Gothic" panose="020B0502020202020204" pitchFamily="34" charset="0"/>
              </a:rPr>
              <a:t>La LFSS pour 2022 étend le champ </a:t>
            </a:r>
            <a:r>
              <a:rPr lang="fr-FR" sz="1300" dirty="0">
                <a:latin typeface="Century Gothic" panose="020B0502020202020204" pitchFamily="34" charset="0"/>
              </a:rPr>
              <a:t>d’application du CTI aux agents exerçant leurs fonctions dans d’autres établissements et services sociaux et médico-sociaux (ESSMS) que les </a:t>
            </a:r>
            <a:r>
              <a:rPr lang="fr-FR" sz="1300" dirty="0" smtClean="0">
                <a:latin typeface="Century Gothic" panose="020B0502020202020204" pitchFamily="34" charset="0"/>
              </a:rPr>
              <a:t>EHPAD. </a:t>
            </a:r>
          </a:p>
          <a:p>
            <a:pPr algn="just"/>
            <a:endParaRPr lang="fr-FR" sz="1300" dirty="0" smtClean="0">
              <a:latin typeface="Century Gothic" panose="020B0502020202020204" pitchFamily="34" charset="0"/>
            </a:endParaRPr>
          </a:p>
          <a:p>
            <a:pPr algn="just"/>
            <a:r>
              <a:rPr lang="fr-FR" sz="1300" u="sng" dirty="0" smtClean="0">
                <a:latin typeface="Century Gothic" panose="020B0502020202020204" pitchFamily="34" charset="0"/>
              </a:rPr>
              <a:t>Rappel</a:t>
            </a:r>
            <a:r>
              <a:rPr lang="fr-FR" sz="1300" dirty="0" smtClean="0">
                <a:latin typeface="Century Gothic" panose="020B0502020202020204" pitchFamily="34" charset="0"/>
              </a:rPr>
              <a:t>: Décret </a:t>
            </a:r>
            <a:r>
              <a:rPr lang="fr-FR" sz="1300" dirty="0">
                <a:latin typeface="Century Gothic" panose="020B0502020202020204" pitchFamily="34" charset="0"/>
              </a:rPr>
              <a:t>n° 2022-728 du 28 avril 2022 </a:t>
            </a:r>
            <a:r>
              <a:rPr lang="fr-FR" sz="1300" dirty="0" smtClean="0">
                <a:latin typeface="Century Gothic" panose="020B0502020202020204" pitchFamily="34" charset="0"/>
              </a:rPr>
              <a:t>créé une </a:t>
            </a:r>
            <a:r>
              <a:rPr lang="fr-FR" sz="1300" dirty="0">
                <a:latin typeface="Century Gothic" panose="020B0502020202020204" pitchFamily="34" charset="0"/>
              </a:rPr>
              <a:t>prime de revalorisation correspondant au montant du CTI pour certains personnels paramédicaux et </a:t>
            </a:r>
            <a:r>
              <a:rPr lang="fr-FR" sz="1300" dirty="0" smtClean="0">
                <a:latin typeface="Century Gothic" panose="020B0502020202020204" pitchFamily="34" charset="0"/>
              </a:rPr>
              <a:t>socio-éducatifs.</a:t>
            </a:r>
          </a:p>
          <a:p>
            <a:pPr algn="just"/>
            <a:endParaRPr lang="fr-FR" sz="1300" dirty="0">
              <a:latin typeface="Century Gothic" panose="020B0502020202020204" pitchFamily="34" charset="0"/>
            </a:endParaRPr>
          </a:p>
          <a:p>
            <a:pPr algn="just"/>
            <a:r>
              <a:rPr lang="fr-FR" sz="1300" dirty="0" smtClean="0">
                <a:latin typeface="Century Gothic" panose="020B0502020202020204" pitchFamily="34" charset="0"/>
              </a:rPr>
              <a:t>Dans cette dernière phase, la </a:t>
            </a:r>
            <a:r>
              <a:rPr lang="fr-FR" sz="1300" dirty="0">
                <a:latin typeface="Century Gothic" panose="020B0502020202020204" pitchFamily="34" charset="0"/>
              </a:rPr>
              <a:t>revalorisation est accordée sous la forme d’une </a:t>
            </a:r>
            <a:r>
              <a:rPr lang="fr-FR" sz="1300" dirty="0" smtClean="0">
                <a:latin typeface="Century Gothic" panose="020B0502020202020204" pitchFamily="34" charset="0"/>
              </a:rPr>
              <a:t>prime, </a:t>
            </a:r>
            <a:r>
              <a:rPr lang="fr-FR" sz="1300" dirty="0">
                <a:latin typeface="Century Gothic" panose="020B0502020202020204" pitchFamily="34" charset="0"/>
              </a:rPr>
              <a:t>présentant un caractère facultatif (délibération) et n’ouvrant pas droit à pension.</a:t>
            </a:r>
          </a:p>
          <a:p>
            <a:pPr algn="just"/>
            <a:endParaRPr lang="fr-FR" sz="1300" dirty="0" smtClean="0">
              <a:latin typeface="Century Gothic" panose="020B0502020202020204" pitchFamily="34" charset="0"/>
            </a:endParaRPr>
          </a:p>
          <a:p>
            <a:pPr marL="285750" indent="-285750" algn="just">
              <a:buFont typeface="Century Gothic" panose="020B0502020202020204" pitchFamily="34" charset="0"/>
              <a:buChar char="►"/>
            </a:pPr>
            <a:r>
              <a:rPr lang="fr-FR" sz="1300" dirty="0">
                <a:latin typeface="Century Gothic" panose="020B0502020202020204" pitchFamily="34" charset="0"/>
              </a:rPr>
              <a:t>A</a:t>
            </a:r>
            <a:r>
              <a:rPr lang="fr-FR" sz="1300" dirty="0" smtClean="0">
                <a:latin typeface="Century Gothic" panose="020B0502020202020204" pitchFamily="34" charset="0"/>
              </a:rPr>
              <a:t>rticle </a:t>
            </a:r>
            <a:r>
              <a:rPr lang="fr-FR" sz="1300" dirty="0">
                <a:latin typeface="Century Gothic" panose="020B0502020202020204" pitchFamily="34" charset="0"/>
              </a:rPr>
              <a:t>44 de la LFR pour 2022 modifiant l’article 48 de la LFSS pour 2021 qui encadre l’éligibilité au </a:t>
            </a:r>
            <a:r>
              <a:rPr lang="fr-FR" sz="1300" dirty="0" smtClean="0">
                <a:latin typeface="Century Gothic" panose="020B0502020202020204" pitchFamily="34" charset="0"/>
              </a:rPr>
              <a:t>CTI : transforme cette prime </a:t>
            </a:r>
            <a:r>
              <a:rPr lang="fr-FR" sz="1300" dirty="0">
                <a:latin typeface="Century Gothic" panose="020B0502020202020204" pitchFamily="34" charset="0"/>
              </a:rPr>
              <a:t>de revalorisation </a:t>
            </a:r>
            <a:r>
              <a:rPr lang="fr-FR" sz="1300" dirty="0" smtClean="0">
                <a:latin typeface="Century Gothic" panose="020B0502020202020204" pitchFamily="34" charset="0"/>
              </a:rPr>
              <a:t>en </a:t>
            </a:r>
            <a:r>
              <a:rPr lang="fr-FR" sz="1300" dirty="0">
                <a:latin typeface="Century Gothic" panose="020B0502020202020204" pitchFamily="34" charset="0"/>
              </a:rPr>
              <a:t>CTI </a:t>
            </a:r>
            <a:r>
              <a:rPr lang="fr-FR" sz="1300" dirty="0" smtClean="0">
                <a:latin typeface="Century Gothic" panose="020B0502020202020204" pitchFamily="34" charset="0"/>
              </a:rPr>
              <a:t>pour les </a:t>
            </a:r>
            <a:r>
              <a:rPr lang="fr-FR" sz="1300" dirty="0">
                <a:latin typeface="Century Gothic" panose="020B0502020202020204" pitchFamily="34" charset="0"/>
              </a:rPr>
              <a:t>prochaines lois financières afin de permettre sa prise en compte dans le calcul de la retraite, avec un effet rétroactif au 1</a:t>
            </a:r>
            <a:r>
              <a:rPr lang="fr-FR" sz="1300" baseline="30000" dirty="0">
                <a:latin typeface="Century Gothic" panose="020B0502020202020204" pitchFamily="34" charset="0"/>
              </a:rPr>
              <a:t>er</a:t>
            </a:r>
            <a:r>
              <a:rPr lang="fr-FR" sz="1300" dirty="0">
                <a:latin typeface="Century Gothic" panose="020B0502020202020204" pitchFamily="34" charset="0"/>
              </a:rPr>
              <a:t> avril </a:t>
            </a:r>
            <a:r>
              <a:rPr lang="fr-FR" sz="1300" dirty="0" smtClean="0">
                <a:latin typeface="Century Gothic" panose="020B0502020202020204" pitchFamily="34" charset="0"/>
              </a:rPr>
              <a:t>2022</a:t>
            </a:r>
            <a:r>
              <a:rPr lang="fr-FR" sz="1300" dirty="0">
                <a:latin typeface="Century Gothic" panose="020B0502020202020204" pitchFamily="34" charset="0"/>
              </a:rPr>
              <a:t> </a:t>
            </a:r>
            <a:r>
              <a:rPr lang="fr-FR" sz="1300" dirty="0" smtClean="0">
                <a:latin typeface="Century Gothic" panose="020B0502020202020204" pitchFamily="34" charset="0"/>
              </a:rPr>
              <a:t>(en attente de parution du décret + note de la DGCL) </a:t>
            </a:r>
            <a:endParaRPr lang="fr-FR" sz="1300" dirty="0">
              <a:latin typeface="Century Gothic" panose="020B0502020202020204" pitchFamily="34" charset="0"/>
            </a:endParaRPr>
          </a:p>
          <a:p>
            <a:endParaRPr lang="fr-FR" dirty="0" smtClean="0"/>
          </a:p>
          <a:p>
            <a:endParaRPr lang="fr-FR" dirty="0"/>
          </a:p>
          <a:p>
            <a:endParaRPr lang="fr-FR" dirty="0" smtClean="0"/>
          </a:p>
          <a:p>
            <a:endParaRPr lang="fr-FR" dirty="0"/>
          </a:p>
          <a:p>
            <a:endParaRPr lang="fr-FR" dirty="0" smtClean="0"/>
          </a:p>
          <a:p>
            <a:endParaRPr lang="fr-FR" dirty="0"/>
          </a:p>
        </p:txBody>
      </p:sp>
    </p:spTree>
    <p:extLst>
      <p:ext uri="{BB962C8B-B14F-4D97-AF65-F5344CB8AC3E}">
        <p14:creationId xmlns:p14="http://schemas.microsoft.com/office/powerpoint/2010/main" val="2277085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99090" y="1690688"/>
            <a:ext cx="10754710" cy="4664243"/>
          </a:xfrm>
        </p:spPr>
        <p:txBody>
          <a:bodyPr>
            <a:normAutofit/>
          </a:bodyPr>
          <a:lstStyle/>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smtClean="0">
              <a:latin typeface="Century Gothic" panose="020B0502020202020204" pitchFamily="34" charset="0"/>
            </a:endParaRPr>
          </a:p>
          <a:p>
            <a:pPr marL="0" indent="0" algn="just">
              <a:lnSpc>
                <a:spcPct val="120000"/>
              </a:lnSpc>
              <a:spcBef>
                <a:spcPts val="600"/>
              </a:spcBef>
              <a:spcAft>
                <a:spcPts val="600"/>
              </a:spcAft>
              <a:buNone/>
            </a:pPr>
            <a:r>
              <a:rPr lang="fr-FR" sz="1400" b="1" dirty="0" smtClean="0">
                <a:latin typeface="Century Gothic" panose="020B0502020202020204" pitchFamily="34" charset="0"/>
              </a:rPr>
              <a:t>La </a:t>
            </a:r>
            <a:r>
              <a:rPr lang="fr-FR" sz="1400" b="1" dirty="0">
                <a:latin typeface="Century Gothic" panose="020B0502020202020204" pitchFamily="34" charset="0"/>
              </a:rPr>
              <a:t>loi n°2021-1754 du 23 décembre </a:t>
            </a:r>
            <a:r>
              <a:rPr lang="fr-FR" sz="1400" b="1" dirty="0" smtClean="0">
                <a:latin typeface="Century Gothic" panose="020B0502020202020204" pitchFamily="34" charset="0"/>
              </a:rPr>
              <a:t>2021 de financement de la sécurité sociale </a:t>
            </a:r>
            <a:r>
              <a:rPr lang="fr-FR" sz="1400" dirty="0">
                <a:latin typeface="Century Gothic" panose="020B0502020202020204" pitchFamily="34" charset="0"/>
              </a:rPr>
              <a:t>a supprimé la condition de "particulière gravité" dans le cas d'une perte d'autonomie de la personne aidée</a:t>
            </a:r>
            <a:r>
              <a:rPr lang="fr-FR" sz="1400" dirty="0" smtClean="0">
                <a:latin typeface="Century Gothic" panose="020B0502020202020204" pitchFamily="34" charset="0"/>
              </a:rPr>
              <a:t>.</a:t>
            </a: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rPr>
              <a:t>Intervenue postérieurement à l’ordonnance créant le code général de la fonction publique, cette disposition n’a pas été codifié et ne peut donc pas en l’état du droit être appliquée. </a:t>
            </a:r>
          </a:p>
          <a:p>
            <a:pPr marL="0" indent="0" algn="just">
              <a:lnSpc>
                <a:spcPct val="120000"/>
              </a:lnSpc>
              <a:spcBef>
                <a:spcPts val="600"/>
              </a:spcBef>
              <a:spcAft>
                <a:spcPts val="600"/>
              </a:spcAft>
              <a:buNone/>
            </a:pPr>
            <a:r>
              <a:rPr lang="fr-FR" sz="1400" dirty="0" smtClean="0">
                <a:latin typeface="Century Gothic" panose="020B0502020202020204" pitchFamily="34" charset="0"/>
                <a:cs typeface="Times New Roman" panose="02020603050405020304" pitchFamily="18" charset="0"/>
              </a:rPr>
              <a:t>Le projet de loi de ratification de l’ordonnance de codification des dispositions réglementaires de la fonction publique prévoit la suppression de la condition de particulière gravité de la maladie.</a:t>
            </a: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19</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599090" y="1843448"/>
            <a:ext cx="10754710" cy="391967"/>
          </a:xfrm>
          <a:prstGeom prst="rect">
            <a:avLst/>
          </a:prstGeom>
        </p:spPr>
        <p:txBody>
          <a:bodyPr wrap="square">
            <a:spAutoFit/>
          </a:bodyPr>
          <a:lstStyle/>
          <a:p>
            <a:pPr algn="just">
              <a:lnSpc>
                <a:spcPct val="120000"/>
              </a:lnSpc>
              <a:spcBef>
                <a:spcPts val="600"/>
              </a:spcBef>
              <a:spcAft>
                <a:spcPts val="600"/>
              </a:spcAft>
            </a:pPr>
            <a:r>
              <a:rPr lang="fr-FR" b="1" u="sng" dirty="0" smtClean="0">
                <a:solidFill>
                  <a:srgbClr val="FF0000"/>
                </a:solidFill>
                <a:latin typeface="Century Gothic" panose="020B0502020202020204" pitchFamily="34" charset="0"/>
                <a:cs typeface="Times New Roman" panose="02020603050405020304" pitchFamily="18" charset="0"/>
              </a:rPr>
              <a:t>Congé de proche aidant</a:t>
            </a:r>
          </a:p>
        </p:txBody>
      </p:sp>
    </p:spTree>
    <p:extLst>
      <p:ext uri="{BB962C8B-B14F-4D97-AF65-F5344CB8AC3E}">
        <p14:creationId xmlns:p14="http://schemas.microsoft.com/office/powerpoint/2010/main" val="3567958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Plan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2055813"/>
            <a:ext cx="10515600" cy="4121149"/>
          </a:xfrm>
        </p:spPr>
        <p:txBody>
          <a:bodyPr>
            <a:normAutofit/>
          </a:bodyPr>
          <a:lstStyle/>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La formation des agents territoriaux </a:t>
            </a:r>
          </a:p>
          <a:p>
            <a:pPr marL="514350" indent="-514350">
              <a:buClr>
                <a:srgbClr val="C00000"/>
              </a:buClr>
              <a:buAutoNum type="romanUcPeriod"/>
            </a:pPr>
            <a:endParaRPr lang="fr-FR" sz="2400" dirty="0">
              <a:latin typeface="Century Gothic" panose="020B0502020202020204" pitchFamily="34" charset="0"/>
              <a:cs typeface="Times New Roman" panose="02020603050405020304" pitchFamily="18" charset="0"/>
            </a:endParaRP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L’actualité 2022</a:t>
            </a:r>
          </a:p>
          <a:p>
            <a:pPr marL="514350" indent="-514350">
              <a:buClr>
                <a:srgbClr val="C00000"/>
              </a:buClr>
              <a:buAutoNum type="romanUcPeriod"/>
            </a:pPr>
            <a:endParaRPr lang="fr-FR" sz="2400" dirty="0">
              <a:latin typeface="Century Gothic" panose="020B0502020202020204" pitchFamily="34" charset="0"/>
              <a:cs typeface="Times New Roman" panose="02020603050405020304" pitchFamily="18" charset="0"/>
            </a:endParaRP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Les projets de décrets</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a:t>
            </a:fld>
            <a:endParaRPr lang="fr-FR" dirty="0"/>
          </a:p>
        </p:txBody>
      </p:sp>
      <p:sp>
        <p:nvSpPr>
          <p:cNvPr id="6" name="Triangle rectangle 5"/>
          <p:cNvSpPr/>
          <p:nvPr/>
        </p:nvSpPr>
        <p:spPr>
          <a:xfrm flipH="1">
            <a:off x="3644153" y="6354930"/>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95098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lgn="just">
              <a:lnSpc>
                <a:spcPct val="100000"/>
              </a:lnSpc>
              <a:spcBef>
                <a:spcPts val="0"/>
              </a:spcBef>
              <a:buNone/>
            </a:pPr>
            <a:r>
              <a:rPr lang="fr-FR" sz="2300" b="1" u="sng" dirty="0" smtClean="0">
                <a:solidFill>
                  <a:srgbClr val="FF0000"/>
                </a:solidFill>
                <a:latin typeface="Century Gothic" panose="020B0502020202020204" pitchFamily="34" charset="0"/>
                <a:cs typeface="Times New Roman" panose="02020603050405020304" pitchFamily="18" charset="0"/>
              </a:rPr>
              <a:t>Validation des 1 607 heures </a:t>
            </a:r>
            <a:endParaRPr lang="fr-FR" sz="1200" b="1" u="sng" dirty="0" smtClean="0">
              <a:solidFill>
                <a:srgbClr val="FF0000"/>
              </a:solidFill>
              <a:latin typeface="Century Gothic" panose="020B0502020202020204" pitchFamily="34" charset="0"/>
              <a:cs typeface="Times New Roman" panose="02020603050405020304" pitchFamily="18" charset="0"/>
            </a:endParaRPr>
          </a:p>
          <a:p>
            <a:pPr marL="0" indent="0" algn="just">
              <a:lnSpc>
                <a:spcPct val="100000"/>
              </a:lnSpc>
              <a:spcBef>
                <a:spcPts val="0"/>
              </a:spcBef>
              <a:buNone/>
            </a:pPr>
            <a:endParaRPr lang="fr-FR" sz="1300" b="1" dirty="0" smtClean="0">
              <a:solidFill>
                <a:srgbClr val="FF0000"/>
              </a:solidFill>
              <a:latin typeface="Century Gothic" panose="020B0502020202020204" pitchFamily="34" charset="0"/>
              <a:cs typeface="Times New Roman" panose="02020603050405020304" pitchFamily="18" charset="0"/>
            </a:endParaRPr>
          </a:p>
          <a:p>
            <a:pPr algn="just">
              <a:lnSpc>
                <a:spcPct val="100000"/>
              </a:lnSpc>
              <a:spcBef>
                <a:spcPts val="0"/>
              </a:spcBef>
              <a:buFont typeface="Century Gothic" panose="020B0502020202020204" pitchFamily="34" charset="0"/>
              <a:buChar char="→"/>
            </a:pPr>
            <a:r>
              <a:rPr lang="fr-FR" sz="1300" b="1" dirty="0" smtClean="0">
                <a:latin typeface="Century Gothic" panose="020B0502020202020204" pitchFamily="34" charset="0"/>
                <a:cs typeface="Times New Roman" panose="02020603050405020304" pitchFamily="18" charset="0"/>
              </a:rPr>
              <a:t>Décision </a:t>
            </a:r>
            <a:r>
              <a:rPr lang="fr-FR" sz="1300" b="1" dirty="0">
                <a:latin typeface="Century Gothic" panose="020B0502020202020204" pitchFamily="34" charset="0"/>
                <a:cs typeface="Times New Roman" panose="02020603050405020304" pitchFamily="18" charset="0"/>
              </a:rPr>
              <a:t>n° 2022-1006 QPC du 29 juillet </a:t>
            </a:r>
            <a:r>
              <a:rPr lang="fr-FR" sz="1300" b="1" dirty="0" smtClean="0">
                <a:latin typeface="Century Gothic" panose="020B0502020202020204" pitchFamily="34" charset="0"/>
                <a:cs typeface="Times New Roman" panose="02020603050405020304" pitchFamily="18" charset="0"/>
              </a:rPr>
              <a:t>2022</a:t>
            </a:r>
          </a:p>
          <a:p>
            <a:pPr marL="0" indent="0" algn="just">
              <a:lnSpc>
                <a:spcPct val="100000"/>
              </a:lnSpc>
              <a:spcBef>
                <a:spcPts val="0"/>
              </a:spcBef>
              <a:buNone/>
            </a:pPr>
            <a:endParaRPr lang="fr-FR" sz="1300" b="1" dirty="0" smtClean="0">
              <a:latin typeface="Century Gothic" panose="020B0502020202020204" pitchFamily="34" charset="0"/>
              <a:cs typeface="Times New Roman" panose="02020603050405020304" pitchFamily="18" charset="0"/>
            </a:endParaRPr>
          </a:p>
          <a:p>
            <a:pPr algn="just">
              <a:lnSpc>
                <a:spcPct val="100000"/>
              </a:lnSpc>
              <a:spcBef>
                <a:spcPts val="0"/>
              </a:spcBef>
              <a:buFont typeface="Century Gothic" panose="020B0502020202020204" pitchFamily="34" charset="0"/>
              <a:buChar char="→"/>
            </a:pPr>
            <a:endParaRPr lang="fr-FR" sz="1300" b="1" dirty="0">
              <a:latin typeface="Century Gothic" panose="020B0502020202020204" pitchFamily="34" charset="0"/>
              <a:cs typeface="Times New Roman" panose="02020603050405020304" pitchFamily="18" charset="0"/>
            </a:endParaRPr>
          </a:p>
          <a:p>
            <a:pPr marL="0" indent="0" algn="just">
              <a:lnSpc>
                <a:spcPct val="100000"/>
              </a:lnSpc>
              <a:spcBef>
                <a:spcPts val="0"/>
              </a:spcBef>
              <a:buNone/>
            </a:pPr>
            <a:r>
              <a:rPr lang="fr-FR" sz="1300" b="1" u="sng" dirty="0" smtClean="0">
                <a:latin typeface="Century Gothic" panose="020B0502020202020204" pitchFamily="34" charset="0"/>
                <a:cs typeface="Times New Roman" panose="02020603050405020304" pitchFamily="18" charset="0"/>
              </a:rPr>
              <a:t>Portée de la décision : </a:t>
            </a:r>
            <a:r>
              <a:rPr lang="fr-FR" sz="1300" dirty="0" smtClean="0">
                <a:latin typeface="Century Gothic" panose="020B0502020202020204" pitchFamily="34" charset="0"/>
                <a:cs typeface="Times New Roman" panose="02020603050405020304" pitchFamily="18" charset="0"/>
              </a:rPr>
              <a:t>La </a:t>
            </a:r>
            <a:r>
              <a:rPr lang="fr-FR" sz="1300" dirty="0">
                <a:latin typeface="Century Gothic" panose="020B0502020202020204" pitchFamily="34" charset="0"/>
                <a:cs typeface="Times New Roman" panose="02020603050405020304" pitchFamily="18" charset="0"/>
              </a:rPr>
              <a:t>suppression par la loi de transformation de la fonction publique </a:t>
            </a:r>
            <a:r>
              <a:rPr lang="fr-FR" sz="1300" dirty="0" smtClean="0">
                <a:latin typeface="Century Gothic" panose="020B0502020202020204" pitchFamily="34" charset="0"/>
                <a:cs typeface="Times New Roman" panose="02020603050405020304" pitchFamily="18" charset="0"/>
              </a:rPr>
              <a:t>des </a:t>
            </a:r>
            <a:r>
              <a:rPr lang="fr-FR" sz="1300" dirty="0">
                <a:latin typeface="Century Gothic" panose="020B0502020202020204" pitchFamily="34" charset="0"/>
                <a:cs typeface="Times New Roman" panose="02020603050405020304" pitchFamily="18" charset="0"/>
              </a:rPr>
              <a:t>régimes de temps de travail </a:t>
            </a:r>
            <a:r>
              <a:rPr lang="fr-FR" sz="1300" dirty="0" smtClean="0">
                <a:latin typeface="Century Gothic" panose="020B0502020202020204" pitchFamily="34" charset="0"/>
                <a:cs typeface="Times New Roman" panose="02020603050405020304" pitchFamily="18" charset="0"/>
              </a:rPr>
              <a:t>ne </a:t>
            </a:r>
            <a:r>
              <a:rPr lang="fr-FR" sz="1300" dirty="0">
                <a:latin typeface="Century Gothic" panose="020B0502020202020204" pitchFamily="34" charset="0"/>
                <a:cs typeface="Times New Roman" panose="02020603050405020304" pitchFamily="18" charset="0"/>
              </a:rPr>
              <a:t>porte pas atteinte au principe de libre administration des collectivités territoriales</a:t>
            </a:r>
            <a:r>
              <a:rPr lang="fr-FR" sz="1300" dirty="0" smtClean="0">
                <a:latin typeface="Century Gothic" panose="020B0502020202020204" pitchFamily="34" charset="0"/>
                <a:cs typeface="Times New Roman" panose="02020603050405020304" pitchFamily="18" charset="0"/>
              </a:rPr>
              <a:t>.</a:t>
            </a:r>
          </a:p>
          <a:p>
            <a:pPr marL="0" indent="0" algn="just">
              <a:lnSpc>
                <a:spcPct val="100000"/>
              </a:lnSpc>
              <a:spcBef>
                <a:spcPts val="0"/>
              </a:spcBef>
              <a:buNone/>
            </a:pPr>
            <a:endParaRPr lang="fr-FR" sz="13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20</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735549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lgn="just">
              <a:lnSpc>
                <a:spcPct val="100000"/>
              </a:lnSpc>
              <a:spcBef>
                <a:spcPts val="600"/>
              </a:spcBef>
              <a:spcAft>
                <a:spcPts val="600"/>
              </a:spcAft>
              <a:buNone/>
            </a:pPr>
            <a:r>
              <a:rPr lang="fr-FR" sz="2300" b="1" u="sng" dirty="0" smtClean="0">
                <a:solidFill>
                  <a:srgbClr val="FF0000"/>
                </a:solidFill>
                <a:latin typeface="Century Gothic" panose="020B0502020202020204" pitchFamily="34" charset="0"/>
                <a:cs typeface="Times New Roman" panose="02020603050405020304" pitchFamily="18" charset="0"/>
              </a:rPr>
              <a:t>Médecine du travail : portée des propositions d’aménagement de poste</a:t>
            </a:r>
          </a:p>
          <a:p>
            <a:pPr algn="just">
              <a:lnSpc>
                <a:spcPct val="100000"/>
              </a:lnSpc>
              <a:spcBef>
                <a:spcPts val="600"/>
              </a:spcBef>
              <a:spcAft>
                <a:spcPts val="600"/>
              </a:spcAft>
              <a:buFont typeface="Calibri" panose="020F0502020204030204" pitchFamily="34" charset="0"/>
              <a:buChar char="→"/>
            </a:pPr>
            <a:r>
              <a:rPr lang="fr-FR" sz="1500" b="1" dirty="0" smtClean="0">
                <a:latin typeface="Century Gothic" panose="020B0502020202020204" pitchFamily="34" charset="0"/>
              </a:rPr>
              <a:t>Conseil d’Etat, requête n</a:t>
            </a:r>
            <a:r>
              <a:rPr lang="fr-FR" sz="1500" b="1" dirty="0">
                <a:latin typeface="Century Gothic" panose="020B0502020202020204" pitchFamily="34" charset="0"/>
              </a:rPr>
              <a:t>° 438121 du 12 mai 2022 </a:t>
            </a:r>
            <a:endParaRPr lang="fr-FR" sz="1500" b="1" dirty="0" smtClean="0">
              <a:latin typeface="Century Gothic" panose="020B0502020202020204" pitchFamily="34" charset="0"/>
            </a:endParaRPr>
          </a:p>
          <a:p>
            <a:pPr marL="0" indent="0">
              <a:lnSpc>
                <a:spcPct val="100000"/>
              </a:lnSpc>
              <a:buNone/>
            </a:pPr>
            <a:r>
              <a:rPr lang="fr-FR" sz="1500" u="sng" dirty="0" smtClean="0">
                <a:latin typeface="Century Gothic" panose="020B0502020202020204" pitchFamily="34" charset="0"/>
              </a:rPr>
              <a:t>Article </a:t>
            </a:r>
            <a:r>
              <a:rPr lang="fr-FR" sz="1500" u="sng" dirty="0">
                <a:latin typeface="Century Gothic" panose="020B0502020202020204" pitchFamily="34" charset="0"/>
              </a:rPr>
              <a:t>24 du décret n° 85-603 du 10 juin </a:t>
            </a:r>
            <a:r>
              <a:rPr lang="fr-FR" sz="1500" u="sng" dirty="0" smtClean="0">
                <a:latin typeface="Century Gothic" panose="020B0502020202020204" pitchFamily="34" charset="0"/>
              </a:rPr>
              <a:t>1985 : </a:t>
            </a:r>
            <a:r>
              <a:rPr lang="fr-FR" sz="1500" dirty="0" smtClean="0">
                <a:latin typeface="Century Gothic" panose="020B0502020202020204" pitchFamily="34" charset="0"/>
              </a:rPr>
              <a:t>le </a:t>
            </a:r>
            <a:r>
              <a:rPr lang="fr-FR" sz="1500" dirty="0">
                <a:latin typeface="Century Gothic" panose="020B0502020202020204" pitchFamily="34" charset="0"/>
              </a:rPr>
              <a:t>médecin du travail est habilité à proposer des aménagements de poste de travail ou de conditions d'exercice des fonctions, justifiés par l'âge, la résistance physique ou l'état de santé des agents. </a:t>
            </a:r>
          </a:p>
          <a:p>
            <a:pPr marL="0" indent="0">
              <a:lnSpc>
                <a:spcPct val="100000"/>
              </a:lnSpc>
              <a:buNone/>
            </a:pPr>
            <a:endParaRPr lang="fr-FR" sz="1500" dirty="0" smtClean="0">
              <a:latin typeface="Century Gothic" panose="020B0502020202020204" pitchFamily="34" charset="0"/>
            </a:endParaRPr>
          </a:p>
          <a:p>
            <a:pPr>
              <a:lnSpc>
                <a:spcPct val="100000"/>
              </a:lnSpc>
            </a:pPr>
            <a:r>
              <a:rPr lang="fr-FR" sz="1500" dirty="0" smtClean="0">
                <a:latin typeface="Century Gothic" panose="020B0502020202020204" pitchFamily="34" charset="0"/>
              </a:rPr>
              <a:t>Lorsque </a:t>
            </a:r>
            <a:r>
              <a:rPr lang="fr-FR" sz="1500" dirty="0">
                <a:latin typeface="Century Gothic" panose="020B0502020202020204" pitchFamily="34" charset="0"/>
              </a:rPr>
              <a:t>l'autorité territoriale ne suit pas l'avis du service de médecine préventive, sa décision doit être </a:t>
            </a:r>
            <a:r>
              <a:rPr lang="fr-FR" sz="1500" b="1" dirty="0">
                <a:latin typeface="Century Gothic" panose="020B0502020202020204" pitchFamily="34" charset="0"/>
              </a:rPr>
              <a:t>motivée par écrit </a:t>
            </a:r>
            <a:r>
              <a:rPr lang="fr-FR" sz="1500" dirty="0">
                <a:latin typeface="Century Gothic" panose="020B0502020202020204" pitchFamily="34" charset="0"/>
              </a:rPr>
              <a:t>et le </a:t>
            </a:r>
            <a:r>
              <a:rPr lang="fr-FR" sz="1500" b="1" dirty="0">
                <a:latin typeface="Century Gothic" panose="020B0502020202020204" pitchFamily="34" charset="0"/>
              </a:rPr>
              <a:t>CHSCT doit en être tenu informé</a:t>
            </a:r>
            <a:r>
              <a:rPr lang="fr-FR" sz="1500" dirty="0" smtClean="0">
                <a:latin typeface="Century Gothic" panose="020B0502020202020204" pitchFamily="34" charset="0"/>
              </a:rPr>
              <a:t>.</a:t>
            </a:r>
          </a:p>
          <a:p>
            <a:pPr>
              <a:lnSpc>
                <a:spcPct val="100000"/>
              </a:lnSpc>
            </a:pPr>
            <a:endParaRPr lang="fr-FR" sz="1500" dirty="0">
              <a:latin typeface="Century Gothic" panose="020B0502020202020204" pitchFamily="34" charset="0"/>
            </a:endParaRPr>
          </a:p>
          <a:p>
            <a:pPr>
              <a:lnSpc>
                <a:spcPct val="100000"/>
              </a:lnSpc>
            </a:pPr>
            <a:r>
              <a:rPr lang="fr-FR" sz="1500" dirty="0" smtClean="0">
                <a:latin typeface="Century Gothic" panose="020B0502020202020204" pitchFamily="34" charset="0"/>
              </a:rPr>
              <a:t>Si ces </a:t>
            </a:r>
            <a:r>
              <a:rPr lang="fr-FR" sz="1500" dirty="0">
                <a:latin typeface="Century Gothic" panose="020B0502020202020204" pitchFamily="34" charset="0"/>
              </a:rPr>
              <a:t>avis ou propositions ne lient pas l’employeur, le Conseil d’Etat précise qu’« </a:t>
            </a:r>
            <a:r>
              <a:rPr lang="fr-FR" sz="1500" b="1" dirty="0">
                <a:latin typeface="Century Gothic" panose="020B0502020202020204" pitchFamily="34" charset="0"/>
              </a:rPr>
              <a:t>il lui incombe de les prendre en compte </a:t>
            </a:r>
            <a:r>
              <a:rPr lang="fr-FR" sz="1500" dirty="0" smtClean="0">
                <a:latin typeface="Century Gothic" panose="020B0502020202020204" pitchFamily="34" charset="0"/>
              </a:rPr>
              <a:t>».</a:t>
            </a:r>
          </a:p>
          <a:p>
            <a:pPr>
              <a:lnSpc>
                <a:spcPct val="100000"/>
              </a:lnSpc>
            </a:pPr>
            <a:endParaRPr lang="fr-FR" sz="1500" dirty="0">
              <a:latin typeface="Century Gothic" panose="020B0502020202020204" pitchFamily="34" charset="0"/>
            </a:endParaRPr>
          </a:p>
          <a:p>
            <a:pPr>
              <a:lnSpc>
                <a:spcPct val="100000"/>
              </a:lnSpc>
            </a:pPr>
            <a:r>
              <a:rPr lang="fr-FR" sz="1500" dirty="0">
                <a:latin typeface="Century Gothic" panose="020B0502020202020204" pitchFamily="34" charset="0"/>
              </a:rPr>
              <a:t>En effet, </a:t>
            </a:r>
            <a:r>
              <a:rPr lang="fr-FR" sz="1500" dirty="0" smtClean="0">
                <a:latin typeface="Century Gothic" panose="020B0502020202020204" pitchFamily="34" charset="0"/>
              </a:rPr>
              <a:t>l’autorité </a:t>
            </a:r>
            <a:r>
              <a:rPr lang="fr-FR" sz="1500" dirty="0">
                <a:latin typeface="Century Gothic" panose="020B0502020202020204" pitchFamily="34" charset="0"/>
              </a:rPr>
              <a:t>territoriale doit prendre les mesures nécessaires pour assurer la sécurité et protéger la santé physique et morale de ses </a:t>
            </a:r>
            <a:r>
              <a:rPr lang="fr-FR" sz="1500" dirty="0" smtClean="0">
                <a:latin typeface="Century Gothic" panose="020B0502020202020204" pitchFamily="34" charset="0"/>
              </a:rPr>
              <a:t>agents, « </a:t>
            </a:r>
            <a:r>
              <a:rPr lang="fr-FR" sz="1500" dirty="0">
                <a:latin typeface="Century Gothic" panose="020B0502020202020204" pitchFamily="34" charset="0"/>
              </a:rPr>
              <a:t>sauf à commettre une faute de service </a:t>
            </a:r>
            <a:r>
              <a:rPr lang="fr-FR" sz="1500" dirty="0" smtClean="0">
                <a:latin typeface="Century Gothic" panose="020B0502020202020204" pitchFamily="34" charset="0"/>
              </a:rPr>
              <a:t>».</a:t>
            </a:r>
            <a:endParaRPr lang="fr-FR" sz="1500" b="1" dirty="0" smtClean="0">
              <a:solidFill>
                <a:srgbClr val="FF000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21</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773645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lgn="just">
              <a:lnSpc>
                <a:spcPct val="100000"/>
              </a:lnSpc>
              <a:spcBef>
                <a:spcPts val="600"/>
              </a:spcBef>
              <a:spcAft>
                <a:spcPts val="600"/>
              </a:spcAft>
              <a:buNone/>
            </a:pPr>
            <a:r>
              <a:rPr lang="fr-FR" sz="2300" b="1" u="sng" dirty="0" smtClean="0">
                <a:solidFill>
                  <a:srgbClr val="FF0000"/>
                </a:solidFill>
                <a:latin typeface="Century Gothic" panose="020B0502020202020204" pitchFamily="34" charset="0"/>
                <a:cs typeface="Times New Roman" panose="02020603050405020304" pitchFamily="18" charset="0"/>
              </a:rPr>
              <a:t>Médecine du travail: réforme du fonctionnement des service </a:t>
            </a:r>
            <a:r>
              <a:rPr lang="fr-FR" sz="2300" b="1" u="sng" dirty="0" err="1" smtClean="0">
                <a:solidFill>
                  <a:srgbClr val="FF0000"/>
                </a:solidFill>
                <a:latin typeface="Century Gothic" panose="020B0502020202020204" pitchFamily="34" charset="0"/>
                <a:cs typeface="Times New Roman" panose="02020603050405020304" pitchFamily="18" charset="0"/>
              </a:rPr>
              <a:t>préventitve</a:t>
            </a:r>
            <a:endParaRPr lang="fr-FR" sz="2300" b="1" u="sng" dirty="0" smtClean="0">
              <a:solidFill>
                <a:srgbClr val="FF0000"/>
              </a:solidFill>
              <a:latin typeface="Century Gothic" panose="020B0502020202020204" pitchFamily="34" charset="0"/>
              <a:cs typeface="Times New Roman" panose="02020603050405020304" pitchFamily="18" charset="0"/>
            </a:endParaRPr>
          </a:p>
          <a:p>
            <a:pPr algn="just">
              <a:lnSpc>
                <a:spcPct val="100000"/>
              </a:lnSpc>
              <a:spcBef>
                <a:spcPts val="0"/>
              </a:spcBef>
              <a:spcAft>
                <a:spcPts val="600"/>
              </a:spcAft>
              <a:buFont typeface="Century Gothic" panose="020B0502020202020204" pitchFamily="34" charset="0"/>
              <a:buChar char="→"/>
            </a:pPr>
            <a:r>
              <a:rPr lang="fr-FR" sz="1300" b="1" dirty="0">
                <a:latin typeface="Century Gothic" panose="020B0502020202020204" pitchFamily="34" charset="0"/>
                <a:cs typeface="Times New Roman" panose="02020603050405020304" pitchFamily="18" charset="0"/>
              </a:rPr>
              <a:t>Décret n°2022-551 du 13 avril 2022 relatif au service de médecine de prévention dans la fonction publique territoriale</a:t>
            </a:r>
          </a:p>
          <a:p>
            <a:pPr marL="0" indent="0" algn="just">
              <a:lnSpc>
                <a:spcPct val="100000"/>
              </a:lnSpc>
              <a:spcBef>
                <a:spcPts val="600"/>
              </a:spcBef>
              <a:spcAft>
                <a:spcPts val="600"/>
              </a:spcAft>
              <a:buNone/>
            </a:pPr>
            <a:endParaRPr lang="fr-FR" sz="11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r>
              <a:rPr lang="fr-FR" sz="1200" dirty="0" smtClean="0">
                <a:latin typeface="Century Gothic" panose="020B0502020202020204" pitchFamily="34" charset="0"/>
                <a:cs typeface="Times New Roman" panose="02020603050405020304" pitchFamily="18" charset="0"/>
              </a:rPr>
              <a:t>« </a:t>
            </a:r>
            <a:r>
              <a:rPr lang="fr-FR" sz="1200" dirty="0">
                <a:latin typeface="Century Gothic" panose="020B0502020202020204" pitchFamily="34" charset="0"/>
                <a:cs typeface="Times New Roman" panose="02020603050405020304" pitchFamily="18" charset="0"/>
              </a:rPr>
              <a:t>Lorsque, conformément aux dispositions des articles 5 et 5 bis de la loi du 13 juillet 1983 susvisée, l'exercice de certaines fonctions requiert des conditions de santé particulières, le contrôle de ces conditions de santé est effectué, selon l'objet du contrôle, par des médecins agréés. </a:t>
            </a:r>
            <a:r>
              <a:rPr lang="fr-FR" sz="1200" dirty="0" smtClean="0">
                <a:latin typeface="Century Gothic" panose="020B0502020202020204" pitchFamily="34" charset="0"/>
                <a:cs typeface="Times New Roman" panose="02020603050405020304" pitchFamily="18" charset="0"/>
              </a:rPr>
              <a:t>»</a:t>
            </a:r>
            <a:endParaRPr lang="fr-FR" sz="12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r>
              <a:rPr lang="fr-FR" sz="1200" dirty="0">
                <a:latin typeface="Century Gothic" panose="020B0502020202020204" pitchFamily="34" charset="0"/>
                <a:cs typeface="Times New Roman" panose="02020603050405020304" pitchFamily="18" charset="0"/>
              </a:rPr>
              <a:t>A ce jour, la visite d’aptitude par un médecin agrée n’est donc pas obligatoire.</a:t>
            </a: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22</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01981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a:solidFill>
                  <a:srgbClr val="FF0000"/>
                </a:solidFill>
              </a:rPr>
              <a:t>Entretien professionnel des agents en congé de maladie</a:t>
            </a: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Century Gothic" panose="020B0502020202020204" pitchFamily="34" charset="0"/>
              <a:buChar char="→"/>
            </a:pPr>
            <a:r>
              <a:rPr lang="fr-FR" sz="1400" b="1" u="sng" dirty="0" smtClean="0">
                <a:latin typeface="Century Gothic" panose="020B0502020202020204" pitchFamily="34" charset="0"/>
              </a:rPr>
              <a:t>Cour administrative d’appel </a:t>
            </a:r>
            <a:r>
              <a:rPr lang="fr-FR" sz="1400" b="1" u="sng" dirty="0">
                <a:latin typeface="Century Gothic" panose="020B0502020202020204" pitchFamily="34" charset="0"/>
              </a:rPr>
              <a:t>de PARIS, </a:t>
            </a:r>
            <a:r>
              <a:rPr lang="fr-FR" sz="1400" b="1" u="sng" dirty="0" smtClean="0">
                <a:latin typeface="Century Gothic" panose="020B0502020202020204" pitchFamily="34" charset="0"/>
              </a:rPr>
              <a:t>13 juillet 2022, n°20PA04065</a:t>
            </a:r>
          </a:p>
          <a:p>
            <a:pPr>
              <a:buFontTx/>
              <a:buChar char="-"/>
            </a:pPr>
            <a:r>
              <a:rPr lang="fr-FR" sz="1400" dirty="0" smtClean="0">
                <a:latin typeface="Century Gothic" panose="020B0502020202020204" pitchFamily="34" charset="0"/>
              </a:rPr>
              <a:t>Date </a:t>
            </a:r>
            <a:r>
              <a:rPr lang="fr-FR" sz="1400" dirty="0">
                <a:latin typeface="Century Gothic" panose="020B0502020202020204" pitchFamily="34" charset="0"/>
              </a:rPr>
              <a:t>de l'entretien </a:t>
            </a:r>
            <a:r>
              <a:rPr lang="fr-FR" sz="1400" dirty="0" smtClean="0">
                <a:latin typeface="Century Gothic" panose="020B0502020202020204" pitchFamily="34" charset="0"/>
              </a:rPr>
              <a:t>professionnel : </a:t>
            </a:r>
            <a:r>
              <a:rPr lang="fr-FR" sz="1400" dirty="0">
                <a:latin typeface="Century Gothic" panose="020B0502020202020204" pitchFamily="34" charset="0"/>
              </a:rPr>
              <a:t>fixée </a:t>
            </a:r>
            <a:r>
              <a:rPr lang="fr-FR" sz="1400" dirty="0" smtClean="0">
                <a:latin typeface="Century Gothic" panose="020B0502020202020204" pitchFamily="34" charset="0"/>
              </a:rPr>
              <a:t>et </a:t>
            </a:r>
            <a:r>
              <a:rPr lang="fr-FR" sz="1400" dirty="0">
                <a:latin typeface="Century Gothic" panose="020B0502020202020204" pitchFamily="34" charset="0"/>
              </a:rPr>
              <a:t>communiquée au fonctionnaire </a:t>
            </a:r>
            <a:r>
              <a:rPr lang="fr-FR" sz="1400" b="1" dirty="0">
                <a:latin typeface="Century Gothic" panose="020B0502020202020204" pitchFamily="34" charset="0"/>
              </a:rPr>
              <a:t>au moins </a:t>
            </a:r>
            <a:r>
              <a:rPr lang="fr-FR" sz="1400" b="1" dirty="0" smtClean="0">
                <a:latin typeface="Century Gothic" panose="020B0502020202020204" pitchFamily="34" charset="0"/>
              </a:rPr>
              <a:t>8 </a:t>
            </a:r>
            <a:r>
              <a:rPr lang="fr-FR" sz="1400" b="1" dirty="0">
                <a:latin typeface="Century Gothic" panose="020B0502020202020204" pitchFamily="34" charset="0"/>
              </a:rPr>
              <a:t>jours à </a:t>
            </a:r>
            <a:r>
              <a:rPr lang="fr-FR" sz="1400" b="1" dirty="0" smtClean="0">
                <a:latin typeface="Century Gothic" panose="020B0502020202020204" pitchFamily="34" charset="0"/>
              </a:rPr>
              <a:t>l'avance</a:t>
            </a:r>
            <a:r>
              <a:rPr lang="fr-FR" sz="1400" dirty="0" smtClean="0">
                <a:latin typeface="Century Gothic" panose="020B0502020202020204" pitchFamily="34" charset="0"/>
              </a:rPr>
              <a:t>. </a:t>
            </a:r>
          </a:p>
          <a:p>
            <a:pPr>
              <a:buFontTx/>
              <a:buChar char="-"/>
            </a:pPr>
            <a:r>
              <a:rPr lang="fr-FR" sz="1400" dirty="0" smtClean="0">
                <a:latin typeface="Century Gothic" panose="020B0502020202020204" pitchFamily="34" charset="0"/>
              </a:rPr>
              <a:t>Lorsqu’un agent </a:t>
            </a:r>
            <a:r>
              <a:rPr lang="fr-FR" sz="1400" dirty="0">
                <a:latin typeface="Century Gothic" panose="020B0502020202020204" pitchFamily="34" charset="0"/>
              </a:rPr>
              <a:t>est placé en congé de maladie au moment de la période d’évaluation, l’administration doit retarder la tenue de son entretien professionnel</a:t>
            </a:r>
            <a:r>
              <a:rPr lang="fr-FR" sz="1400" dirty="0" smtClean="0">
                <a:latin typeface="Century Gothic" panose="020B0502020202020204" pitchFamily="34" charset="0"/>
              </a:rPr>
              <a:t>.</a:t>
            </a:r>
            <a:endParaRPr lang="fr-FR" sz="1400" dirty="0">
              <a:latin typeface="Century Gothic" panose="020B0502020202020204" pitchFamily="34" charset="0"/>
            </a:endParaRPr>
          </a:p>
          <a:p>
            <a:pPr>
              <a:buFontTx/>
              <a:buChar char="-"/>
            </a:pPr>
            <a:r>
              <a:rPr lang="fr-FR" sz="1400" dirty="0" smtClean="0">
                <a:latin typeface="Century Gothic" panose="020B0502020202020204" pitchFamily="34" charset="0"/>
              </a:rPr>
              <a:t>Si </a:t>
            </a:r>
            <a:r>
              <a:rPr lang="fr-FR" sz="1400" dirty="0">
                <a:latin typeface="Century Gothic" panose="020B0502020202020204" pitchFamily="34" charset="0"/>
              </a:rPr>
              <a:t>l’arrêt de travail perdure, l’employeur est néanmoins tenu de convoquer </a:t>
            </a:r>
            <a:r>
              <a:rPr lang="fr-FR" sz="1400" dirty="0" smtClean="0">
                <a:latin typeface="Century Gothic" panose="020B0502020202020204" pitchFamily="34" charset="0"/>
              </a:rPr>
              <a:t>son agent, </a:t>
            </a:r>
            <a:r>
              <a:rPr lang="fr-FR" sz="1400" i="1" dirty="0">
                <a:latin typeface="Century Gothic" panose="020B0502020202020204" pitchFamily="34" charset="0"/>
              </a:rPr>
              <a:t>« dans des délais lui permettant, à défaut d'entretien et dans la mesure compatible avec son état de santé</a:t>
            </a:r>
            <a:r>
              <a:rPr lang="fr-FR" sz="1400" i="1" dirty="0" smtClean="0">
                <a:latin typeface="Century Gothic" panose="020B0502020202020204" pitchFamily="34" charset="0"/>
              </a:rPr>
              <a:t>,</a:t>
            </a:r>
            <a:endParaRPr lang="fr-FR" sz="1400" i="1" dirty="0">
              <a:latin typeface="Century Gothic" panose="020B0502020202020204" pitchFamily="34" charset="0"/>
            </a:endParaRPr>
          </a:p>
          <a:p>
            <a:pPr marL="0" indent="0">
              <a:buNone/>
            </a:pPr>
            <a:r>
              <a:rPr lang="fr-FR" sz="1400" i="1" dirty="0">
                <a:latin typeface="Century Gothic" panose="020B0502020202020204" pitchFamily="34" charset="0"/>
              </a:rPr>
              <a:t>• soit d'avoir un échange par visioconférence ou par téléphone ;</a:t>
            </a:r>
          </a:p>
          <a:p>
            <a:pPr marL="0" indent="0">
              <a:buNone/>
            </a:pPr>
            <a:r>
              <a:rPr lang="fr-FR" sz="1400" i="1" dirty="0">
                <a:latin typeface="Century Gothic" panose="020B0502020202020204" pitchFamily="34" charset="0"/>
              </a:rPr>
              <a:t>• soit de faire parvenir des observations écrites avant la date fixée ».</a:t>
            </a:r>
          </a:p>
          <a:p>
            <a:pPr marL="0" indent="0">
              <a:buNone/>
            </a:pPr>
            <a:endParaRPr lang="fr-FR" sz="1400" dirty="0" smtClean="0">
              <a:latin typeface="Century Gothic" panose="020B0502020202020204" pitchFamily="34" charset="0"/>
            </a:endParaRPr>
          </a:p>
          <a:p>
            <a:pPr>
              <a:buFont typeface="Century Gothic" panose="020B0502020202020204" pitchFamily="34" charset="0"/>
              <a:buChar char="►"/>
            </a:pPr>
            <a:r>
              <a:rPr lang="fr-FR" sz="1400" dirty="0" smtClean="0">
                <a:latin typeface="Century Gothic" panose="020B0502020202020204" pitchFamily="34" charset="0"/>
              </a:rPr>
              <a:t>Il n’est donc pas possible d’évaluer son agent pendant </a:t>
            </a:r>
            <a:r>
              <a:rPr lang="fr-FR" sz="1400" dirty="0">
                <a:latin typeface="Century Gothic" panose="020B0502020202020204" pitchFamily="34" charset="0"/>
              </a:rPr>
              <a:t>son congé de maladie </a:t>
            </a:r>
            <a:r>
              <a:rPr lang="fr-FR" sz="1400" dirty="0" smtClean="0">
                <a:latin typeface="Century Gothic" panose="020B0502020202020204" pitchFamily="34" charset="0"/>
              </a:rPr>
              <a:t>sans </a:t>
            </a:r>
            <a:r>
              <a:rPr lang="fr-FR" sz="1400" dirty="0">
                <a:latin typeface="Century Gothic" panose="020B0502020202020204" pitchFamily="34" charset="0"/>
              </a:rPr>
              <a:t>avoir convoqué </a:t>
            </a:r>
            <a:r>
              <a:rPr lang="fr-FR" sz="1400" dirty="0" smtClean="0">
                <a:latin typeface="Century Gothic" panose="020B0502020202020204" pitchFamily="34" charset="0"/>
              </a:rPr>
              <a:t>l’intéressé. Cela constitue un vice </a:t>
            </a:r>
            <a:r>
              <a:rPr lang="fr-FR" sz="1400" dirty="0">
                <a:latin typeface="Century Gothic" panose="020B0502020202020204" pitchFamily="34" charset="0"/>
              </a:rPr>
              <a:t>de </a:t>
            </a:r>
            <a:r>
              <a:rPr lang="fr-FR" sz="1400" dirty="0" smtClean="0">
                <a:latin typeface="Century Gothic" panose="020B0502020202020204" pitchFamily="34" charset="0"/>
              </a:rPr>
              <a:t>procédure, privant l’agent </a:t>
            </a:r>
            <a:r>
              <a:rPr lang="fr-FR" sz="1400" dirty="0">
                <a:latin typeface="Century Gothic" panose="020B0502020202020204" pitchFamily="34" charset="0"/>
              </a:rPr>
              <a:t>de la garantie d’avoir un échange à distance ou de faire parvenir des observations </a:t>
            </a:r>
            <a:r>
              <a:rPr lang="fr-FR" sz="1400" dirty="0" smtClean="0">
                <a:latin typeface="Century Gothic" panose="020B0502020202020204" pitchFamily="34" charset="0"/>
              </a:rPr>
              <a:t>écrites. </a:t>
            </a:r>
            <a:endParaRPr lang="fr-FR" sz="1400" dirty="0">
              <a:latin typeface="Century Gothic" panose="020B0502020202020204" pitchFamily="34" charset="0"/>
            </a:endParaRPr>
          </a:p>
          <a:p>
            <a:pPr marL="0" indent="0" algn="just">
              <a:lnSpc>
                <a:spcPct val="120000"/>
              </a:lnSpc>
              <a:spcBef>
                <a:spcPts val="600"/>
              </a:spcBef>
              <a:spcAft>
                <a:spcPts val="600"/>
              </a:spcAft>
              <a:buNone/>
            </a:pPr>
            <a:endParaRPr lang="fr-FR" dirty="0"/>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23</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149431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a:solidFill>
                  <a:srgbClr val="FF0000"/>
                </a:solidFill>
              </a:rPr>
              <a:t>Primes de fin d’année ou de « 13ème mois »</a:t>
            </a:r>
          </a:p>
          <a:p>
            <a:pPr marL="0" indent="0" algn="just">
              <a:lnSpc>
                <a:spcPct val="100000"/>
              </a:lnSpc>
              <a:spcBef>
                <a:spcPts val="0"/>
              </a:spcBef>
              <a:buNone/>
            </a:pPr>
            <a:endParaRPr lang="fr-FR" sz="1300" dirty="0" smtClean="0">
              <a:latin typeface="Century Gothic" panose="020B0502020202020204" pitchFamily="34" charset="0"/>
              <a:cs typeface="Times New Roman" panose="02020603050405020304" pitchFamily="18" charset="0"/>
            </a:endParaRPr>
          </a:p>
          <a:p>
            <a:pPr algn="just">
              <a:lnSpc>
                <a:spcPct val="100000"/>
              </a:lnSpc>
              <a:spcBef>
                <a:spcPts val="0"/>
              </a:spcBef>
              <a:buFont typeface="Calibri" panose="020F0502020204030204" pitchFamily="34" charset="0"/>
              <a:buChar char="→"/>
            </a:pPr>
            <a:r>
              <a:rPr lang="fr-FR" sz="1300" b="1" u="sng" dirty="0" smtClean="0">
                <a:latin typeface="Century Gothic" panose="020B0502020202020204" pitchFamily="34" charset="0"/>
              </a:rPr>
              <a:t> Cour administrative d’appel </a:t>
            </a:r>
            <a:r>
              <a:rPr lang="fr-FR" sz="1300" b="1" u="sng" dirty="0">
                <a:latin typeface="Century Gothic" panose="020B0502020202020204" pitchFamily="34" charset="0"/>
              </a:rPr>
              <a:t>de TOULOUSE, </a:t>
            </a:r>
            <a:r>
              <a:rPr lang="fr-FR" sz="1300" b="1" u="sng" dirty="0" smtClean="0">
                <a:latin typeface="Century Gothic" panose="020B0502020202020204" pitchFamily="34" charset="0"/>
              </a:rPr>
              <a:t>21 Juin 2022</a:t>
            </a:r>
            <a:r>
              <a:rPr lang="fr-FR" sz="1300" b="1" u="sng" dirty="0">
                <a:latin typeface="Century Gothic" panose="020B0502020202020204" pitchFamily="34" charset="0"/>
              </a:rPr>
              <a:t>, </a:t>
            </a:r>
            <a:r>
              <a:rPr lang="fr-FR" sz="1300" b="1" u="sng" dirty="0" smtClean="0">
                <a:latin typeface="Century Gothic" panose="020B0502020202020204" pitchFamily="34" charset="0"/>
              </a:rPr>
              <a:t>n°21TL01855</a:t>
            </a:r>
          </a:p>
          <a:p>
            <a:pPr algn="just">
              <a:lnSpc>
                <a:spcPct val="100000"/>
              </a:lnSpc>
              <a:spcBef>
                <a:spcPts val="0"/>
              </a:spcBef>
              <a:buFont typeface="Calibri" panose="020F0502020204030204" pitchFamily="34" charset="0"/>
              <a:buChar char="→"/>
            </a:pPr>
            <a:endParaRPr lang="fr-FR" sz="1300" dirty="0" smtClean="0">
              <a:latin typeface="Century Gothic" panose="020B0502020202020204" pitchFamily="34" charset="0"/>
            </a:endParaRPr>
          </a:p>
          <a:p>
            <a:pPr marL="0" indent="0" algn="just">
              <a:lnSpc>
                <a:spcPct val="100000"/>
              </a:lnSpc>
              <a:spcBef>
                <a:spcPts val="0"/>
              </a:spcBef>
              <a:buNone/>
            </a:pPr>
            <a:r>
              <a:rPr lang="fr-FR" sz="1300" dirty="0">
                <a:latin typeface="Century Gothic" panose="020B0502020202020204" pitchFamily="34" charset="0"/>
              </a:rPr>
              <a:t>Depuis l’entrée en vigueur du </a:t>
            </a:r>
            <a:r>
              <a:rPr lang="fr-FR" sz="1300" b="1" i="1" dirty="0">
                <a:latin typeface="Century Gothic" panose="020B0502020202020204" pitchFamily="34" charset="0"/>
              </a:rPr>
              <a:t>décret n° 91-875 du 6 septembre 1991 </a:t>
            </a:r>
            <a:r>
              <a:rPr lang="fr-FR" sz="1300" dirty="0">
                <a:latin typeface="Century Gothic" panose="020B0502020202020204" pitchFamily="34" charset="0"/>
              </a:rPr>
              <a:t>qui a fixé le régime indemnitaire de la FPT en application du principe de parité avec la </a:t>
            </a:r>
            <a:r>
              <a:rPr lang="fr-FR" sz="1300" dirty="0" smtClean="0">
                <a:latin typeface="Century Gothic" panose="020B0502020202020204" pitchFamily="34" charset="0"/>
              </a:rPr>
              <a:t>FPE</a:t>
            </a:r>
            <a:r>
              <a:rPr lang="fr-FR" sz="1300" dirty="0">
                <a:latin typeface="Century Gothic" panose="020B0502020202020204" pitchFamily="34" charset="0"/>
              </a:rPr>
              <a:t> </a:t>
            </a:r>
            <a:r>
              <a:rPr lang="fr-FR" sz="1300" dirty="0" smtClean="0">
                <a:latin typeface="Century Gothic" panose="020B0502020202020204" pitchFamily="34" charset="0"/>
              </a:rPr>
              <a:t>: </a:t>
            </a:r>
          </a:p>
          <a:p>
            <a:pPr marL="0" indent="0" algn="just">
              <a:lnSpc>
                <a:spcPct val="100000"/>
              </a:lnSpc>
              <a:spcBef>
                <a:spcPts val="0"/>
              </a:spcBef>
              <a:buNone/>
            </a:pPr>
            <a:endParaRPr lang="fr-FR" sz="1300" dirty="0">
              <a:latin typeface="Century Gothic" panose="020B0502020202020204" pitchFamily="34" charset="0"/>
            </a:endParaRPr>
          </a:p>
          <a:p>
            <a:pPr marL="0" indent="0" algn="just">
              <a:lnSpc>
                <a:spcPct val="100000"/>
              </a:lnSpc>
              <a:spcBef>
                <a:spcPts val="0"/>
              </a:spcBef>
              <a:buNone/>
            </a:pPr>
            <a:r>
              <a:rPr lang="fr-FR" sz="1300" dirty="0" smtClean="0">
                <a:latin typeface="Century Gothic" panose="020B0502020202020204" pitchFamily="34" charset="0"/>
              </a:rPr>
              <a:t>Les </a:t>
            </a:r>
            <a:r>
              <a:rPr lang="fr-FR" sz="1300" dirty="0">
                <a:latin typeface="Century Gothic" panose="020B0502020202020204" pitchFamily="34" charset="0"/>
              </a:rPr>
              <a:t>employeurs territoriaux peuvent légalement mettre fin aux avantages collectivement acquis ayant le caractère de complément de rémunération qu'ils avaient mis en place avant la création de la FPT et maintenus par la suite sur le fondement de l’article 111 de la loi du 26 janvier 1984.</a:t>
            </a: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24</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995956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smtClean="0">
                <a:solidFill>
                  <a:srgbClr val="FF0000"/>
                </a:solidFill>
              </a:rPr>
              <a:t>Cumul </a:t>
            </a:r>
            <a:r>
              <a:rPr lang="fr-FR" b="1" u="sng" dirty="0">
                <a:solidFill>
                  <a:srgbClr val="FF0000"/>
                </a:solidFill>
              </a:rPr>
              <a:t>du RIFSEEP avec la prime de responsabilité des emplois administratifs de direction</a:t>
            </a:r>
          </a:p>
          <a:p>
            <a:pPr marL="0" indent="0" algn="just">
              <a:lnSpc>
                <a:spcPct val="100000"/>
              </a:lnSpc>
              <a:spcBef>
                <a:spcPts val="0"/>
              </a:spcBef>
              <a:buNone/>
            </a:pPr>
            <a:endParaRPr lang="fr-FR" sz="1300" dirty="0" smtClean="0">
              <a:latin typeface="Century Gothic" panose="020B0502020202020204" pitchFamily="34" charset="0"/>
              <a:cs typeface="Times New Roman" panose="02020603050405020304" pitchFamily="18" charset="0"/>
            </a:endParaRPr>
          </a:p>
          <a:p>
            <a:pPr marL="0" indent="0" algn="just">
              <a:lnSpc>
                <a:spcPct val="100000"/>
              </a:lnSpc>
              <a:spcBef>
                <a:spcPts val="0"/>
              </a:spcBef>
              <a:buNone/>
            </a:pPr>
            <a:r>
              <a:rPr lang="fr-FR" sz="1300" dirty="0">
                <a:latin typeface="Century Gothic" panose="020B0502020202020204" pitchFamily="34" charset="0"/>
              </a:rPr>
              <a:t>Le décret n° 2022-1362 du 26 octobre 2022 modifie le décret n° 88-631 du 6 mai 1988 relatif à l'attribution d'une prime de responsabilité à certains emplois administratifs de direction des collectivités territoriales et des établissements publics locaux assimilés.</a:t>
            </a:r>
          </a:p>
          <a:p>
            <a:pPr marL="0" indent="0" algn="just">
              <a:lnSpc>
                <a:spcPct val="100000"/>
              </a:lnSpc>
              <a:spcBef>
                <a:spcPts val="0"/>
              </a:spcBef>
              <a:buNone/>
            </a:pPr>
            <a:endParaRPr lang="fr-FR" sz="1300" dirty="0">
              <a:latin typeface="Century Gothic" panose="020B0502020202020204" pitchFamily="34" charset="0"/>
            </a:endParaRPr>
          </a:p>
          <a:p>
            <a:pPr marL="0" indent="0" algn="just">
              <a:lnSpc>
                <a:spcPct val="100000"/>
              </a:lnSpc>
              <a:spcBef>
                <a:spcPts val="0"/>
              </a:spcBef>
              <a:buNone/>
            </a:pPr>
            <a:r>
              <a:rPr lang="fr-FR" sz="1300" dirty="0">
                <a:latin typeface="Century Gothic" panose="020B0502020202020204" pitchFamily="34" charset="0"/>
              </a:rPr>
              <a:t>Cette prime de responsabilité peut notamment être versé aux agents occupant certains emplois fonctionnels comme directeur général des services d’une commune de plus de 2 000 habitants ou d’une communauté de communes de plus de 10 000 habitants.</a:t>
            </a:r>
          </a:p>
          <a:p>
            <a:pPr marL="0" indent="0" algn="just">
              <a:lnSpc>
                <a:spcPct val="100000"/>
              </a:lnSpc>
              <a:spcBef>
                <a:spcPts val="0"/>
              </a:spcBef>
              <a:buNone/>
            </a:pPr>
            <a:endParaRPr lang="fr-FR" sz="1300" dirty="0">
              <a:latin typeface="Century Gothic" panose="020B0502020202020204" pitchFamily="34" charset="0"/>
            </a:endParaRPr>
          </a:p>
          <a:p>
            <a:pPr marL="0" indent="0" algn="just">
              <a:lnSpc>
                <a:spcPct val="100000"/>
              </a:lnSpc>
              <a:spcBef>
                <a:spcPts val="0"/>
              </a:spcBef>
              <a:buNone/>
            </a:pPr>
            <a:r>
              <a:rPr lang="fr-FR" sz="1300" dirty="0">
                <a:latin typeface="Century Gothic" panose="020B0502020202020204" pitchFamily="34" charset="0"/>
              </a:rPr>
              <a:t>Est désormais prévue la possibilité d'attribuer la prime de responsabilité des emplois administratifs de direction en complément des autres primes et indemnités liées aux fonctions, aux sujétions, à l'expertise et à l'engagement professionnel.</a:t>
            </a:r>
          </a:p>
          <a:p>
            <a:pPr marL="0" indent="0" algn="just">
              <a:lnSpc>
                <a:spcPct val="100000"/>
              </a:lnSpc>
              <a:spcBef>
                <a:spcPts val="0"/>
              </a:spcBef>
              <a:buNone/>
            </a:pPr>
            <a:endParaRPr lang="fr-FR" sz="1300" dirty="0">
              <a:latin typeface="Century Gothic" panose="020B0502020202020204" pitchFamily="34" charset="0"/>
            </a:endParaRPr>
          </a:p>
          <a:p>
            <a:pPr marL="0" indent="0" algn="just">
              <a:lnSpc>
                <a:spcPct val="100000"/>
              </a:lnSpc>
              <a:spcBef>
                <a:spcPts val="0"/>
              </a:spcBef>
              <a:buNone/>
            </a:pPr>
            <a:r>
              <a:rPr lang="fr-FR" sz="1300" b="1" dirty="0">
                <a:latin typeface="Century Gothic" panose="020B0502020202020204" pitchFamily="34" charset="0"/>
              </a:rPr>
              <a:t>Le RIFSEEP et la prime de responsabilité des emplois administratifs de direction sont donc cumulables.</a:t>
            </a:r>
          </a:p>
          <a:p>
            <a:pPr marL="0" indent="0" algn="just">
              <a:lnSpc>
                <a:spcPct val="100000"/>
              </a:lnSpc>
              <a:spcBef>
                <a:spcPts val="0"/>
              </a:spcBef>
              <a:buNone/>
            </a:pPr>
            <a:endParaRPr lang="fr-FR" sz="1300" dirty="0">
              <a:latin typeface="Century Gothic" panose="020B0502020202020204" pitchFamily="34" charset="0"/>
            </a:endParaRPr>
          </a:p>
          <a:p>
            <a:pPr marL="0" indent="0" algn="just">
              <a:lnSpc>
                <a:spcPct val="100000"/>
              </a:lnSpc>
              <a:spcBef>
                <a:spcPts val="0"/>
              </a:spcBef>
              <a:buNone/>
            </a:pPr>
            <a:endParaRPr lang="fr-FR" sz="1300" dirty="0">
              <a:latin typeface="Century Gothic" panose="020B0502020202020204" pitchFamily="34" charset="0"/>
            </a:endParaRPr>
          </a:p>
          <a:p>
            <a:pPr marL="0" indent="0" algn="just">
              <a:lnSpc>
                <a:spcPct val="100000"/>
              </a:lnSpc>
              <a:spcBef>
                <a:spcPts val="0"/>
              </a:spcBef>
              <a:buNone/>
            </a:pPr>
            <a:r>
              <a:rPr lang="fr-FR" sz="1300" dirty="0">
                <a:latin typeface="Century Gothic" panose="020B0502020202020204" pitchFamily="34" charset="0"/>
              </a:rPr>
              <a:t>Ces dispositions entrent en vigueur à compter du 29 octobre 2022.</a:t>
            </a: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25</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57261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smtClean="0">
                <a:solidFill>
                  <a:srgbClr val="FF0000"/>
                </a:solidFill>
              </a:rPr>
              <a:t>Titres-restaurant et télétravail</a:t>
            </a:r>
          </a:p>
          <a:p>
            <a:pPr>
              <a:buFontTx/>
              <a:buChar char="→"/>
            </a:pPr>
            <a:r>
              <a:rPr lang="fr-FR" sz="1300" b="1" u="sng" dirty="0" smtClean="0">
                <a:latin typeface="Century Gothic" panose="020B0502020202020204" pitchFamily="34" charset="0"/>
              </a:rPr>
              <a:t>Conseil d’Etat, requête n</a:t>
            </a:r>
            <a:r>
              <a:rPr lang="fr-FR" sz="1300" b="1" u="sng" dirty="0">
                <a:latin typeface="Century Gothic" panose="020B0502020202020204" pitchFamily="34" charset="0"/>
              </a:rPr>
              <a:t>° 457140 du 7 juillet </a:t>
            </a:r>
            <a:r>
              <a:rPr lang="fr-FR" sz="1300" b="1" u="sng" dirty="0" smtClean="0">
                <a:latin typeface="Century Gothic" panose="020B0502020202020204" pitchFamily="34" charset="0"/>
              </a:rPr>
              <a:t>2022</a:t>
            </a:r>
          </a:p>
          <a:p>
            <a:pPr>
              <a:buFontTx/>
              <a:buChar char="→"/>
            </a:pPr>
            <a:endParaRPr lang="fr-FR" sz="1300" b="1" dirty="0">
              <a:solidFill>
                <a:srgbClr val="FF0000"/>
              </a:solidFill>
              <a:latin typeface="Century Gothic" panose="020B0502020202020204" pitchFamily="34" charset="0"/>
            </a:endParaRPr>
          </a:p>
          <a:p>
            <a:pPr marL="0" indent="0">
              <a:buNone/>
            </a:pPr>
            <a:r>
              <a:rPr lang="fr-FR" sz="1300" dirty="0">
                <a:latin typeface="Century Gothic" panose="020B0502020202020204" pitchFamily="34" charset="0"/>
              </a:rPr>
              <a:t>A</a:t>
            </a:r>
            <a:r>
              <a:rPr lang="fr-FR" sz="1300" dirty="0" smtClean="0">
                <a:latin typeface="Century Gothic" panose="020B0502020202020204" pitchFamily="34" charset="0"/>
              </a:rPr>
              <a:t>rticle </a:t>
            </a:r>
            <a:r>
              <a:rPr lang="fr-FR" sz="1300" dirty="0">
                <a:latin typeface="Century Gothic" panose="020B0502020202020204" pitchFamily="34" charset="0"/>
              </a:rPr>
              <a:t>6 du décret n° 2016-151 du 11 février 2016 relatif aux conditions et modalités de mise en œuvre du télétravail dans la fonction </a:t>
            </a:r>
            <a:r>
              <a:rPr lang="fr-FR" sz="1300" dirty="0" smtClean="0">
                <a:latin typeface="Century Gothic" panose="020B0502020202020204" pitchFamily="34" charset="0"/>
              </a:rPr>
              <a:t>publique : « </a:t>
            </a:r>
            <a:r>
              <a:rPr lang="fr-FR" sz="1300" dirty="0">
                <a:latin typeface="Century Gothic" panose="020B0502020202020204" pitchFamily="34" charset="0"/>
              </a:rPr>
              <a:t>les agents exerçant leurs fonctions en télétravail bénéficient des mêmes droits et obligations que les agents exerçant sur leur lieu d'affectation </a:t>
            </a:r>
            <a:r>
              <a:rPr lang="fr-FR" sz="1300" dirty="0" smtClean="0">
                <a:latin typeface="Century Gothic" panose="020B0502020202020204" pitchFamily="34" charset="0"/>
              </a:rPr>
              <a:t>».</a:t>
            </a:r>
          </a:p>
          <a:p>
            <a:pPr marL="0" indent="0">
              <a:buNone/>
            </a:pPr>
            <a:endParaRPr lang="fr-FR" sz="1300" dirty="0" smtClean="0">
              <a:latin typeface="Century Gothic" panose="020B0502020202020204" pitchFamily="34" charset="0"/>
            </a:endParaRPr>
          </a:p>
          <a:p>
            <a:r>
              <a:rPr lang="fr-FR" sz="1300" dirty="0" smtClean="0">
                <a:latin typeface="Century Gothic" panose="020B0502020202020204" pitchFamily="34" charset="0"/>
              </a:rPr>
              <a:t>Les fonctionnaires en télétravail ont droit au bénéfice de titres-restaurant </a:t>
            </a:r>
            <a:r>
              <a:rPr lang="fr-FR" sz="1300" dirty="0">
                <a:latin typeface="Century Gothic" panose="020B0502020202020204" pitchFamily="34" charset="0"/>
              </a:rPr>
              <a:t>dans les mêmes conditions que si ces agents exerçaient leurs fonctions sur leur lieu d’affectation.</a:t>
            </a:r>
          </a:p>
          <a:p>
            <a:pPr marL="0" indent="0">
              <a:buNone/>
            </a:pPr>
            <a:endParaRPr lang="fr-FR" dirty="0"/>
          </a:p>
          <a:p>
            <a:pPr marL="0" indent="0">
              <a:buNone/>
            </a:pPr>
            <a:endParaRPr lang="fr-FR" b="1" dirty="0">
              <a:solidFill>
                <a:srgbClr val="FF0000"/>
              </a:solidFill>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26</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973886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a:solidFill>
                  <a:srgbClr val="FF0000"/>
                </a:solidFill>
              </a:rPr>
              <a:t>M</a:t>
            </a:r>
            <a:r>
              <a:rPr lang="fr-FR" b="1" u="sng" dirty="0" smtClean="0">
                <a:solidFill>
                  <a:srgbClr val="FF0000"/>
                </a:solidFill>
              </a:rPr>
              <a:t>odification de l’allocation forfaitaire de télétravail au bénéfice des agents publics et des magistrats</a:t>
            </a:r>
          </a:p>
          <a:p>
            <a:pPr marL="0" indent="0">
              <a:buNone/>
            </a:pPr>
            <a:endParaRPr lang="fr-FR" b="1" u="sng" dirty="0">
              <a:solidFill>
                <a:srgbClr val="FF0000"/>
              </a:solidFill>
            </a:endParaRPr>
          </a:p>
          <a:p>
            <a:pPr marL="0" indent="0" algn="just">
              <a:buNone/>
            </a:pPr>
            <a:r>
              <a:rPr lang="fr-FR" sz="1300" dirty="0" smtClean="0">
                <a:latin typeface="Century Gothic" panose="020B0502020202020204" pitchFamily="34" charset="0"/>
              </a:rPr>
              <a:t>Parution de l’arrêté du 23/11/2022</a:t>
            </a:r>
          </a:p>
          <a:p>
            <a:pPr marL="0" indent="0" algn="just">
              <a:buNone/>
            </a:pPr>
            <a:endParaRPr lang="fr-FR" sz="1300" dirty="0">
              <a:latin typeface="Century Gothic" panose="020B0502020202020204" pitchFamily="34" charset="0"/>
            </a:endParaRPr>
          </a:p>
          <a:p>
            <a:pPr marL="0" indent="0" algn="just">
              <a:buNone/>
            </a:pPr>
            <a:r>
              <a:rPr lang="fr-FR" sz="1300" dirty="0" smtClean="0">
                <a:latin typeface="Century Gothic" panose="020B0502020202020204" pitchFamily="34" charset="0"/>
              </a:rPr>
              <a:t>Au </a:t>
            </a:r>
            <a:r>
              <a:rPr lang="fr-FR" sz="1300" dirty="0">
                <a:latin typeface="Century Gothic" panose="020B0502020202020204" pitchFamily="34" charset="0"/>
              </a:rPr>
              <a:t>premier alinéa de l'article 1er de l'arrêté du 26 août </a:t>
            </a:r>
            <a:r>
              <a:rPr lang="fr-FR" sz="1300" dirty="0" smtClean="0">
                <a:latin typeface="Century Gothic" panose="020B0502020202020204" pitchFamily="34" charset="0"/>
              </a:rPr>
              <a:t>2021, </a:t>
            </a:r>
            <a:r>
              <a:rPr lang="fr-FR" sz="1300" dirty="0">
                <a:latin typeface="Century Gothic" panose="020B0502020202020204" pitchFamily="34" charset="0"/>
              </a:rPr>
              <a:t>les mots : « Le montant du “forfait télétravail” est fixé à 2,5 euros par journée de télétravail effectuée dans la limite de 220 euros par an » sont remplacés par les mots : « Le montant du “forfait télétravail” est fixé à 2,88 euros par journée de télétravail effectuée dans la limite de 253,44 euros par an ».</a:t>
            </a:r>
            <a:endParaRPr lang="fr-FR" sz="1300" b="1" u="sng" dirty="0">
              <a:solidFill>
                <a:srgbClr val="FF0000"/>
              </a:solidFill>
              <a:latin typeface="Century Gothic" panose="020B0502020202020204" pitchFamily="34" charset="0"/>
            </a:endParaRPr>
          </a:p>
          <a:p>
            <a:pPr marL="0" indent="0" algn="just">
              <a:buNone/>
            </a:pPr>
            <a:r>
              <a:rPr lang="fr-FR" sz="1300" dirty="0" smtClean="0">
                <a:latin typeface="Century Gothic" panose="020B0502020202020204" pitchFamily="34" charset="0"/>
              </a:rPr>
              <a:t>Les dispositions du présent article entreront en vigueur pour les jours de télétravail effectués à compter du 1</a:t>
            </a:r>
            <a:r>
              <a:rPr lang="fr-FR" sz="1300" baseline="30000" dirty="0" smtClean="0">
                <a:latin typeface="Century Gothic" panose="020B0502020202020204" pitchFamily="34" charset="0"/>
              </a:rPr>
              <a:t>er</a:t>
            </a:r>
            <a:r>
              <a:rPr lang="fr-FR" sz="1300" dirty="0" smtClean="0">
                <a:latin typeface="Century Gothic" panose="020B0502020202020204" pitchFamily="34" charset="0"/>
              </a:rPr>
              <a:t> janvier 2023.</a:t>
            </a:r>
            <a:endParaRPr lang="fr-FR" sz="1300" dirty="0">
              <a:latin typeface="Century Gothic" panose="020B0502020202020204" pitchFamily="34" charset="0"/>
            </a:endParaRPr>
          </a:p>
          <a:p>
            <a:pPr marL="0" indent="0" algn="just">
              <a:buNone/>
            </a:pPr>
            <a:endParaRPr lang="fr-FR" b="1" dirty="0">
              <a:solidFill>
                <a:srgbClr val="FF0000"/>
              </a:solidFill>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27</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645953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smtClean="0">
                <a:solidFill>
                  <a:srgbClr val="FF0000"/>
                </a:solidFill>
              </a:rPr>
              <a:t>Modification </a:t>
            </a:r>
            <a:r>
              <a:rPr lang="fr-FR" b="1" u="sng" dirty="0">
                <a:solidFill>
                  <a:srgbClr val="FF0000"/>
                </a:solidFill>
              </a:rPr>
              <a:t>des montants plafonds applicables aux administrateurs territoriaux</a:t>
            </a:r>
          </a:p>
          <a:p>
            <a:pPr marL="0" indent="0" algn="just">
              <a:buNone/>
            </a:pPr>
            <a:endParaRPr lang="fr-FR" sz="1400" dirty="0" smtClean="0">
              <a:latin typeface="Century Gothic" panose="020B0502020202020204" pitchFamily="34" charset="0"/>
            </a:endParaRPr>
          </a:p>
          <a:p>
            <a:pPr marL="0" indent="0" algn="just">
              <a:buNone/>
            </a:pPr>
            <a:r>
              <a:rPr lang="fr-FR" sz="1400" dirty="0" smtClean="0">
                <a:latin typeface="Century Gothic" panose="020B0502020202020204" pitchFamily="34" charset="0"/>
              </a:rPr>
              <a:t>L'arrêté </a:t>
            </a:r>
            <a:r>
              <a:rPr lang="fr-FR" sz="1400" dirty="0">
                <a:latin typeface="Century Gothic" panose="020B0502020202020204" pitchFamily="34" charset="0"/>
              </a:rPr>
              <a:t>du 23 novembre 2022 modifie les montants plafonds du RIFSEEP applicables au corps des administrateurs de l'État à compter du 1er janvier 2023 et abroge à cette date l'arrêté du 29 juin 2015 qui précisait les montants plafonds du RIFSEEP du corps des administrateurs civils.</a:t>
            </a:r>
          </a:p>
          <a:p>
            <a:pPr marL="0" indent="0" algn="just">
              <a:buNone/>
            </a:pPr>
            <a:endParaRPr lang="fr-FR" sz="1400" dirty="0">
              <a:latin typeface="Century Gothic" panose="020B0502020202020204" pitchFamily="34" charset="0"/>
            </a:endParaRPr>
          </a:p>
          <a:p>
            <a:pPr marL="0" indent="0" algn="just">
              <a:buNone/>
            </a:pPr>
            <a:r>
              <a:rPr lang="fr-FR" sz="1400" dirty="0">
                <a:latin typeface="Century Gothic" panose="020B0502020202020204" pitchFamily="34" charset="0"/>
              </a:rPr>
              <a:t>Pour rappel, le corps de référence du cadre d'emplois des administrateurs territoriaux est celui des administrateurs civils (annexe 1 du décret n°91-875 du 6 septembre 1991). Suite au décret n° 2021-1550 du 1er décembre 2021, le corps des administrateurs civils a été intégré au corps des administrateurs de l'État.</a:t>
            </a: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400" dirty="0">
                <a:latin typeface="Century Gothic" panose="020B0502020202020204" pitchFamily="34" charset="0"/>
              </a:rPr>
              <a:t>Par exemple, le plafond IFSE pour le groupe A1 passe de 49 980€ à 63 000 €.</a:t>
            </a: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28</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24829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a:t>
            </a:r>
            <a:r>
              <a:rPr lang="fr-FR" b="1" dirty="0">
                <a:solidFill>
                  <a:srgbClr val="C00000"/>
                </a:solidFill>
                <a:latin typeface="Century Gothic" panose="020B0502020202020204" pitchFamily="34" charset="0"/>
                <a:cs typeface="Times New Roman" panose="02020603050405020304" pitchFamily="18" charset="0"/>
              </a:rPr>
              <a:t>. </a:t>
            </a:r>
            <a:r>
              <a:rPr lang="fr-FR" b="1" dirty="0" smtClean="0">
                <a:solidFill>
                  <a:srgbClr val="C00000"/>
                </a:solidFill>
                <a:latin typeface="Century Gothic" panose="020B0502020202020204" pitchFamily="34" charset="0"/>
                <a:cs typeface="Times New Roman" panose="02020603050405020304" pitchFamily="18" charset="0"/>
              </a:rPr>
              <a:t>Projets de décrets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a:solidFill>
                  <a:srgbClr val="FF0000"/>
                </a:solidFill>
              </a:rPr>
              <a:t>Projet de décret modifiant le décret n° 2020-1547 du 9 décembre 2020 relatif au versement du « forfait mobilités durables » dans la fonction publique </a:t>
            </a:r>
            <a:r>
              <a:rPr lang="fr-FR" b="1" u="sng" dirty="0" smtClean="0">
                <a:solidFill>
                  <a:srgbClr val="FF0000"/>
                </a:solidFill>
              </a:rPr>
              <a:t>territoriale ».</a:t>
            </a:r>
          </a:p>
          <a:p>
            <a:pPr marL="0" indent="0">
              <a:buNone/>
            </a:pPr>
            <a:endParaRPr lang="fr-FR" sz="1300" b="1" dirty="0">
              <a:solidFill>
                <a:srgbClr val="FF0000"/>
              </a:solidFill>
              <a:latin typeface="Century Gothic" panose="020B0502020202020204" pitchFamily="34" charset="0"/>
            </a:endParaRPr>
          </a:p>
          <a:p>
            <a:pPr marL="0" indent="0">
              <a:buNone/>
            </a:pPr>
            <a:r>
              <a:rPr lang="fr-FR" sz="1800" dirty="0">
                <a:latin typeface="Century Gothic" panose="020B0502020202020204" pitchFamily="34" charset="0"/>
              </a:rPr>
              <a:t>Ce projet de décret autorise le cumul du « forfait mobilités durables » avec le remboursement partiel d’un abonnement de transport en commun</a:t>
            </a:r>
            <a:r>
              <a:rPr lang="fr-FR" sz="1800" dirty="0" smtClean="0">
                <a:latin typeface="Century Gothic" panose="020B0502020202020204" pitchFamily="34" charset="0"/>
              </a:rPr>
              <a:t>.</a:t>
            </a:r>
          </a:p>
          <a:p>
            <a:pPr marL="0" indent="0">
              <a:buNone/>
            </a:pPr>
            <a:endParaRPr lang="fr-FR" sz="1800" dirty="0">
              <a:latin typeface="Century Gothic" panose="020B0502020202020204" pitchFamily="34" charset="0"/>
            </a:endParaRPr>
          </a:p>
          <a:p>
            <a:pPr marL="0" indent="0">
              <a:buNone/>
            </a:pPr>
            <a:r>
              <a:rPr lang="fr-FR" sz="1800" dirty="0">
                <a:latin typeface="Century Gothic" panose="020B0502020202020204" pitchFamily="34" charset="0"/>
              </a:rPr>
              <a:t>Le texte a reçu un avis favorable de la part des membres du CSFPT</a:t>
            </a:r>
          </a:p>
          <a:p>
            <a:pPr marL="0" indent="0">
              <a:buNone/>
            </a:pPr>
            <a:endParaRPr lang="fr-FR" sz="1800" dirty="0"/>
          </a:p>
          <a:p>
            <a:pPr marL="0" indent="0">
              <a:buNone/>
            </a:pPr>
            <a:endParaRPr lang="fr-FR" sz="1800" b="1" dirty="0">
              <a:solidFill>
                <a:srgbClr val="FF0000"/>
              </a:solidFill>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29</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19536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2055814"/>
            <a:ext cx="10515600" cy="4121149"/>
          </a:xfrm>
        </p:spPr>
        <p:txBody>
          <a:bodyPr>
            <a:normAutofit/>
          </a:bodyPr>
          <a:lstStyle/>
          <a:p>
            <a:pPr marL="0" indent="0" algn="just">
              <a:lnSpc>
                <a:spcPct val="120000"/>
              </a:lnSpc>
              <a:spcBef>
                <a:spcPts val="600"/>
              </a:spcBef>
              <a:spcAft>
                <a:spcPts val="600"/>
              </a:spcAft>
              <a:buNone/>
            </a:pPr>
            <a:r>
              <a:rPr lang="fr-FR" sz="2600" b="1" dirty="0">
                <a:solidFill>
                  <a:srgbClr val="C00000"/>
                </a:solidFill>
                <a:latin typeface="Century Gothic" panose="020B0502020202020204" pitchFamily="34" charset="0"/>
                <a:ea typeface="+mj-ea"/>
                <a:cs typeface="Times New Roman" panose="02020603050405020304" pitchFamily="18" charset="0"/>
              </a:rPr>
              <a:t>Références juridiques</a:t>
            </a:r>
          </a:p>
          <a:p>
            <a:pPr algn="just">
              <a:lnSpc>
                <a:spcPct val="150000"/>
              </a:lnSpc>
              <a:spcBef>
                <a:spcPts val="600"/>
              </a:spcBef>
              <a:spcAft>
                <a:spcPts val="600"/>
              </a:spcAft>
              <a:buFont typeface="Wingdings" panose="05000000000000000000" pitchFamily="2" charset="2"/>
              <a:buChar char="q"/>
            </a:pPr>
            <a:r>
              <a:rPr lang="fr-FR" sz="1600" dirty="0" smtClean="0">
                <a:solidFill>
                  <a:schemeClr val="accent1">
                    <a:lumMod val="75000"/>
                  </a:schemeClr>
                </a:solidFill>
                <a:latin typeface="Century Gothic" panose="020B0502020202020204" pitchFamily="34" charset="0"/>
                <a:cs typeface="Times New Roman" panose="02020603050405020304" pitchFamily="18" charset="0"/>
                <a:hlinkClick r:id="rId3"/>
              </a:rPr>
              <a:t>Ordonnance </a:t>
            </a:r>
            <a:r>
              <a:rPr lang="fr-FR" sz="1600" dirty="0">
                <a:solidFill>
                  <a:schemeClr val="accent1">
                    <a:lumMod val="75000"/>
                  </a:schemeClr>
                </a:solidFill>
                <a:latin typeface="Century Gothic" panose="020B0502020202020204" pitchFamily="34" charset="0"/>
                <a:cs typeface="Times New Roman" panose="02020603050405020304" pitchFamily="18" charset="0"/>
                <a:hlinkClick r:id=""/>
              </a:rPr>
              <a:t>n° 2017-53 portant diverses dispositions relatives au compte personnel d'activité, à la formation et à la santé et la sécurité au travail dans la fonction publique</a:t>
            </a:r>
          </a:p>
          <a:p>
            <a:pPr algn="just">
              <a:lnSpc>
                <a:spcPct val="150000"/>
              </a:lnSpc>
              <a:spcBef>
                <a:spcPts val="600"/>
              </a:spcBef>
              <a:spcAft>
                <a:spcPts val="600"/>
              </a:spcAft>
              <a:buFont typeface="Wingdings" panose="05000000000000000000" pitchFamily="2" charset="2"/>
              <a:buChar char="q"/>
            </a:pPr>
            <a:r>
              <a:rPr lang="fr-FR" sz="1600" dirty="0">
                <a:solidFill>
                  <a:schemeClr val="accent1">
                    <a:lumMod val="75000"/>
                  </a:schemeClr>
                </a:solidFill>
                <a:latin typeface="Century Gothic" panose="020B0502020202020204" pitchFamily="34" charset="0"/>
                <a:cs typeface="Times New Roman" panose="02020603050405020304" pitchFamily="18" charset="0"/>
                <a:hlinkClick r:id=""/>
              </a:rPr>
              <a:t>O</a:t>
            </a:r>
            <a:r>
              <a:rPr lang="fr-FR" sz="1600" dirty="0" smtClean="0">
                <a:solidFill>
                  <a:schemeClr val="accent1">
                    <a:lumMod val="75000"/>
                  </a:schemeClr>
                </a:solidFill>
                <a:latin typeface="Century Gothic" panose="020B0502020202020204" pitchFamily="34" charset="0"/>
                <a:cs typeface="Times New Roman" panose="02020603050405020304" pitchFamily="18" charset="0"/>
                <a:hlinkClick r:id="rId3"/>
              </a:rPr>
              <a:t>rdonnance </a:t>
            </a:r>
            <a:r>
              <a:rPr lang="fr-FR" sz="1600" dirty="0">
                <a:solidFill>
                  <a:schemeClr val="accent1">
                    <a:lumMod val="75000"/>
                  </a:schemeClr>
                </a:solidFill>
                <a:latin typeface="Century Gothic" panose="020B0502020202020204" pitchFamily="34" charset="0"/>
                <a:cs typeface="Times New Roman" panose="02020603050405020304" pitchFamily="18" charset="0"/>
                <a:hlinkClick r:id="rId3"/>
              </a:rPr>
              <a:t>n° 2021-658 renforçant la formation de certains agents publics afin de favoriser leur évolution professionnelle </a:t>
            </a:r>
            <a:endParaRPr lang="fr-FR" sz="1600" dirty="0" smtClean="0">
              <a:solidFill>
                <a:schemeClr val="accent1">
                  <a:lumMod val="75000"/>
                </a:schemeClr>
              </a:solidFill>
              <a:latin typeface="Century Gothic" panose="020B0502020202020204" pitchFamily="34" charset="0"/>
              <a:cs typeface="Times New Roman" panose="02020603050405020304" pitchFamily="18" charset="0"/>
            </a:endParaRPr>
          </a:p>
          <a:p>
            <a:pPr algn="just">
              <a:lnSpc>
                <a:spcPct val="150000"/>
              </a:lnSpc>
              <a:spcBef>
                <a:spcPts val="600"/>
              </a:spcBef>
              <a:spcAft>
                <a:spcPts val="600"/>
              </a:spcAft>
              <a:buFont typeface="Wingdings" panose="05000000000000000000" pitchFamily="2" charset="2"/>
              <a:buChar char="q"/>
            </a:pPr>
            <a:r>
              <a:rPr lang="fr-FR" sz="1600" u="sng" dirty="0">
                <a:solidFill>
                  <a:schemeClr val="accent1">
                    <a:lumMod val="75000"/>
                  </a:schemeClr>
                </a:solidFill>
                <a:latin typeface="Century Gothic" panose="020B0502020202020204" pitchFamily="34" charset="0"/>
                <a:cs typeface="Times New Roman" panose="02020603050405020304" pitchFamily="18" charset="0"/>
              </a:rPr>
              <a:t>Décret n° 2022-1043 relatif à la formation et à l'accompagnement personnalisé des agents publics en vue de favoriser leur évolution professionnelle </a:t>
            </a:r>
          </a:p>
          <a:p>
            <a:pPr algn="just">
              <a:lnSpc>
                <a:spcPct val="150000"/>
              </a:lnSpc>
              <a:spcBef>
                <a:spcPts val="600"/>
              </a:spcBef>
              <a:spcAft>
                <a:spcPts val="600"/>
              </a:spcAft>
              <a:buFont typeface="Wingdings" panose="05000000000000000000" pitchFamily="2" charset="2"/>
              <a:buChar char="q"/>
            </a:pPr>
            <a:endParaRPr lang="fr-FR" sz="16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983500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a:t>
            </a:r>
            <a:r>
              <a:rPr lang="fr-FR" b="1" dirty="0">
                <a:solidFill>
                  <a:srgbClr val="C00000"/>
                </a:solidFill>
                <a:latin typeface="Century Gothic" panose="020B0502020202020204" pitchFamily="34" charset="0"/>
                <a:cs typeface="Times New Roman" panose="02020603050405020304" pitchFamily="18" charset="0"/>
              </a:rPr>
              <a:t>. </a:t>
            </a:r>
            <a:r>
              <a:rPr lang="fr-FR" b="1" dirty="0" smtClean="0">
                <a:solidFill>
                  <a:srgbClr val="C00000"/>
                </a:solidFill>
                <a:latin typeface="Century Gothic" panose="020B0502020202020204" pitchFamily="34" charset="0"/>
                <a:cs typeface="Times New Roman" panose="02020603050405020304" pitchFamily="18" charset="0"/>
              </a:rPr>
              <a:t>Projets de décrets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a:solidFill>
                  <a:srgbClr val="FF0000"/>
                </a:solidFill>
              </a:rPr>
              <a:t>Projet de </a:t>
            </a:r>
            <a:r>
              <a:rPr lang="fr-FR" sz="2700" b="1" u="sng" dirty="0">
                <a:solidFill>
                  <a:srgbClr val="FF0000"/>
                </a:solidFill>
              </a:rPr>
              <a:t>décret modifiant le décret n° 2022-717 du 27 avril 2022 relatif à création d'une prime de revalorisation pour les médecins coordonnateurs exerçant en établissement d'hébergement pour personnes âgées dépendantes public.</a:t>
            </a:r>
          </a:p>
          <a:p>
            <a:pPr marL="0" indent="0" algn="just">
              <a:buNone/>
            </a:pPr>
            <a:r>
              <a:rPr lang="fr-FR" sz="1800" dirty="0">
                <a:latin typeface="Century Gothic" panose="020B0502020202020204" pitchFamily="34" charset="0"/>
              </a:rPr>
              <a:t>Ce texte modifie les dispositions du décret n° 2022-717 du 27 avril 2022 relatif à la création d'une prime de revalorisation pour les médecins coordonnateurs exerçant en EHPAD, afin d’intégrer dans son périmètre l’ensemble des agents publics exerçant les fonctions de médecins au sein des établissements et services sociaux et médico-sociaux et dans certains services ou structures départementales.</a:t>
            </a:r>
          </a:p>
          <a:p>
            <a:pPr marL="0" indent="0" algn="just">
              <a:buNone/>
            </a:pPr>
            <a:endParaRPr lang="fr-FR" sz="1800" dirty="0">
              <a:latin typeface="Century Gothic" panose="020B0502020202020204" pitchFamily="34" charset="0"/>
            </a:endParaRPr>
          </a:p>
          <a:p>
            <a:pPr marL="0" indent="0" algn="just">
              <a:buNone/>
            </a:pPr>
            <a:r>
              <a:rPr lang="fr-FR" sz="1800" dirty="0">
                <a:latin typeface="Century Gothic" panose="020B0502020202020204" pitchFamily="34" charset="0"/>
              </a:rPr>
              <a:t>Compte tenu d’un vote défavorable unanime des organisations syndicales lors de la précédente séance plénière, ce texte a été représenté à celle du 16/11/2022.</a:t>
            </a:r>
          </a:p>
          <a:p>
            <a:pPr marL="0" indent="0" algn="just">
              <a:buNone/>
            </a:pPr>
            <a:r>
              <a:rPr lang="fr-FR" sz="1800" dirty="0">
                <a:latin typeface="Century Gothic" panose="020B0502020202020204" pitchFamily="34" charset="0"/>
              </a:rPr>
              <a:t>Ce texte a reçu un avis de la part des membres du CSFPT.</a:t>
            </a:r>
          </a:p>
          <a:p>
            <a:pPr marL="0" indent="0">
              <a:buNone/>
            </a:pPr>
            <a:endParaRPr lang="fr-FR" dirty="0"/>
          </a:p>
          <a:p>
            <a:pPr marL="0" indent="0">
              <a:buNone/>
            </a:pPr>
            <a:endParaRPr lang="fr-FR" b="1" dirty="0">
              <a:solidFill>
                <a:srgbClr val="FF0000"/>
              </a:solidFill>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30</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07068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II. Actualités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578069" y="1690688"/>
            <a:ext cx="10775731" cy="4664243"/>
          </a:xfrm>
        </p:spPr>
        <p:txBody>
          <a:bodyPr>
            <a:normAutofit/>
          </a:bodyPr>
          <a:lstStyle/>
          <a:p>
            <a:pPr marL="0" indent="0">
              <a:buNone/>
            </a:pPr>
            <a:r>
              <a:rPr lang="fr-FR" b="1" u="sng" dirty="0">
                <a:solidFill>
                  <a:srgbClr val="FF0000"/>
                </a:solidFill>
              </a:rPr>
              <a:t>Projet de décret en Conseil d’Etat portant diverses dispositions statutaires relatives aux conditions de recrutement dans la fonction publique territoriale</a:t>
            </a:r>
          </a:p>
          <a:p>
            <a:pPr marL="0" indent="0">
              <a:buNone/>
            </a:pPr>
            <a:endParaRPr lang="fr-FR" sz="1300" b="1" dirty="0">
              <a:solidFill>
                <a:srgbClr val="FF0000"/>
              </a:solidFill>
              <a:latin typeface="Century Gothic" panose="020B0502020202020204" pitchFamily="34" charset="0"/>
            </a:endParaRPr>
          </a:p>
          <a:p>
            <a:pPr>
              <a:buFontTx/>
              <a:buChar char="-"/>
            </a:pPr>
            <a:r>
              <a:rPr lang="fr-FR" sz="1800" dirty="0" smtClean="0">
                <a:latin typeface="Century Gothic" panose="020B0502020202020204" pitchFamily="34" charset="0"/>
              </a:rPr>
              <a:t>Faciliter </a:t>
            </a:r>
            <a:r>
              <a:rPr lang="fr-FR" sz="1800" dirty="0">
                <a:latin typeface="Century Gothic" panose="020B0502020202020204" pitchFamily="34" charset="0"/>
              </a:rPr>
              <a:t>les recrutements dans les cadres d’emplois de la police municipale et de préciser que les agents recrutés dans ces cadres d’emplois doivent être titulaires de la nationalité </a:t>
            </a:r>
            <a:r>
              <a:rPr lang="fr-FR" sz="1800" dirty="0" smtClean="0">
                <a:latin typeface="Century Gothic" panose="020B0502020202020204" pitchFamily="34" charset="0"/>
              </a:rPr>
              <a:t>française</a:t>
            </a:r>
          </a:p>
          <a:p>
            <a:pPr>
              <a:buFontTx/>
              <a:buChar char="-"/>
            </a:pPr>
            <a:r>
              <a:rPr lang="fr-FR" sz="1800" dirty="0" smtClean="0">
                <a:latin typeface="Century Gothic" panose="020B0502020202020204" pitchFamily="34" charset="0"/>
              </a:rPr>
              <a:t>Supprimer </a:t>
            </a:r>
            <a:r>
              <a:rPr lang="fr-FR" sz="1800" dirty="0">
                <a:latin typeface="Century Gothic" panose="020B0502020202020204" pitchFamily="34" charset="0"/>
              </a:rPr>
              <a:t>la mention d’un concours « sur titres » pour le cadre d’emplois des agents sociaux territoriaux, dans la mesure où seul un </a:t>
            </a:r>
            <a:r>
              <a:rPr lang="fr-FR" sz="1800" dirty="0" smtClean="0">
                <a:latin typeface="Century Gothic" panose="020B0502020202020204" pitchFamily="34" charset="0"/>
              </a:rPr>
              <a:t>niveau </a:t>
            </a:r>
            <a:r>
              <a:rPr lang="fr-FR" sz="1800" dirty="0">
                <a:latin typeface="Century Gothic" panose="020B0502020202020204" pitchFamily="34" charset="0"/>
              </a:rPr>
              <a:t>de diplôme est exigé pour accéder à ce cadre d’emplois</a:t>
            </a:r>
            <a:r>
              <a:rPr lang="fr-FR" sz="1800" dirty="0" smtClean="0">
                <a:latin typeface="Century Gothic" panose="020B0502020202020204" pitchFamily="34" charset="0"/>
              </a:rPr>
              <a:t>.</a:t>
            </a:r>
          </a:p>
          <a:p>
            <a:pPr>
              <a:buFontTx/>
              <a:buChar char="-"/>
            </a:pPr>
            <a:r>
              <a:rPr lang="fr-FR" sz="1800" dirty="0" smtClean="0">
                <a:latin typeface="Century Gothic" panose="020B0502020202020204" pitchFamily="34" charset="0"/>
              </a:rPr>
              <a:t>Préciser </a:t>
            </a:r>
            <a:r>
              <a:rPr lang="fr-FR" sz="1800" dirty="0">
                <a:latin typeface="Century Gothic" panose="020B0502020202020204" pitchFamily="34" charset="0"/>
              </a:rPr>
              <a:t>les conditions d’organisation des </a:t>
            </a:r>
            <a:r>
              <a:rPr lang="fr-FR" sz="1800" dirty="0" smtClean="0">
                <a:latin typeface="Century Gothic" panose="020B0502020202020204" pitchFamily="34" charset="0"/>
              </a:rPr>
              <a:t>concours pour la filière médico sociale</a:t>
            </a:r>
            <a:endParaRPr lang="fr-FR" sz="1800" dirty="0">
              <a:latin typeface="Century Gothic" panose="020B0502020202020204" pitchFamily="34" charset="0"/>
            </a:endParaRPr>
          </a:p>
          <a:p>
            <a:pPr>
              <a:buFontTx/>
              <a:buChar char="-"/>
            </a:pPr>
            <a:endParaRPr lang="fr-FR" sz="1300" dirty="0">
              <a:latin typeface="Century Gothic" panose="020B0502020202020204" pitchFamily="34" charset="0"/>
            </a:endParaRPr>
          </a:p>
          <a:p>
            <a:pPr marL="0" indent="0">
              <a:buNone/>
            </a:pPr>
            <a:endParaRPr lang="fr-FR" b="1" dirty="0">
              <a:solidFill>
                <a:srgbClr val="FF0000"/>
              </a:solidFill>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1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31</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247174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a:xfrm>
            <a:off x="838200" y="365125"/>
            <a:ext cx="10515600" cy="5532755"/>
          </a:xfrm>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Fin</a:t>
            </a:r>
            <a:br>
              <a:rPr lang="fr-FR" b="1" dirty="0" smtClean="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r>
            <a:br>
              <a:rPr lang="fr-FR" b="1" dirty="0" smtClean="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r>
            <a:br>
              <a:rPr lang="fr-FR" b="1" dirty="0" smtClean="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t>
            </a:r>
            <a:r>
              <a:rPr lang="fr-FR" sz="2000" b="1" dirty="0" smtClean="0">
                <a:solidFill>
                  <a:srgbClr val="002060"/>
                </a:solidFill>
                <a:latin typeface="Century Gothic" panose="020B0502020202020204" pitchFamily="34" charset="0"/>
                <a:cs typeface="Times New Roman" panose="02020603050405020304" pitchFamily="18" charset="0"/>
              </a:rPr>
              <a:t>Merci pour votre attention</a:t>
            </a:r>
            <a:endParaRPr lang="fr-FR" b="1" dirty="0">
              <a:solidFill>
                <a:srgbClr val="002060"/>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32</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112354"/>
            <a:ext cx="2123417" cy="1592563"/>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383" y="5541051"/>
            <a:ext cx="4895850" cy="1219200"/>
          </a:xfrm>
          <a:prstGeom prst="rect">
            <a:avLst/>
          </a:prstGeom>
        </p:spPr>
      </p:pic>
    </p:spTree>
    <p:extLst>
      <p:ext uri="{BB962C8B-B14F-4D97-AF65-F5344CB8AC3E}">
        <p14:creationId xmlns:p14="http://schemas.microsoft.com/office/powerpoint/2010/main" val="304488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690688"/>
            <a:ext cx="10515600" cy="4664243"/>
          </a:xfrm>
        </p:spPr>
        <p:txBody>
          <a:bodyPr>
            <a:normAutofit/>
          </a:bodyPr>
          <a:lstStyle/>
          <a:p>
            <a:pPr marL="0" indent="0" algn="just">
              <a:lnSpc>
                <a:spcPct val="17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Plan</a:t>
            </a:r>
          </a:p>
          <a:p>
            <a:pPr algn="just">
              <a:lnSpc>
                <a:spcPct val="120000"/>
              </a:lnSpc>
              <a:spcBef>
                <a:spcPts val="600"/>
              </a:spcBef>
              <a:spcAft>
                <a:spcPts val="600"/>
              </a:spcAft>
              <a:buFont typeface="Wingdings" panose="05000000000000000000" pitchFamily="2" charset="2"/>
              <a:buChar char="v"/>
            </a:pPr>
            <a:r>
              <a:rPr lang="fr-FR" sz="1700" b="1" dirty="0">
                <a:latin typeface="Century Gothic" panose="020B0502020202020204" pitchFamily="34" charset="0"/>
                <a:cs typeface="Times New Roman" panose="02020603050405020304" pitchFamily="18" charset="0"/>
              </a:rPr>
              <a:t>Modalités communes à tous les agents </a:t>
            </a:r>
            <a:r>
              <a:rPr lang="fr-FR" sz="1700" b="1" dirty="0" smtClean="0">
                <a:latin typeface="Century Gothic" panose="020B0502020202020204" pitchFamily="34" charset="0"/>
                <a:cs typeface="Times New Roman" panose="02020603050405020304" pitchFamily="18" charset="0"/>
              </a:rPr>
              <a:t>publics (application de l’ordonnance n°2017-53)</a:t>
            </a:r>
          </a:p>
          <a:p>
            <a:pPr marL="0" indent="0" algn="just">
              <a:lnSpc>
                <a:spcPct val="120000"/>
              </a:lnSpc>
              <a:spcBef>
                <a:spcPts val="0"/>
              </a:spcBef>
              <a:spcAft>
                <a:spcPts val="600"/>
              </a:spcAft>
              <a:buNone/>
            </a:pPr>
            <a:r>
              <a:rPr lang="fr-FR" sz="1200" dirty="0" smtClean="0">
                <a:latin typeface="Century Gothic" panose="020B0502020202020204" pitchFamily="34" charset="0"/>
                <a:cs typeface="Times New Roman" panose="02020603050405020304" pitchFamily="18" charset="0"/>
              </a:rPr>
              <a:t>I/ Accompagnement </a:t>
            </a:r>
            <a:r>
              <a:rPr lang="fr-FR" sz="1200" dirty="0">
                <a:latin typeface="Century Gothic" panose="020B0502020202020204" pitchFamily="34" charset="0"/>
                <a:cs typeface="Times New Roman" panose="02020603050405020304" pitchFamily="18" charset="0"/>
              </a:rPr>
              <a:t>des agents dans leur projet d’évolution professionnelle</a:t>
            </a:r>
          </a:p>
          <a:p>
            <a:pPr algn="just">
              <a:lnSpc>
                <a:spcPct val="120000"/>
              </a:lnSpc>
              <a:spcBef>
                <a:spcPts val="0"/>
              </a:spcBef>
              <a:spcAft>
                <a:spcPts val="600"/>
              </a:spcAft>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Obligation de formalisation par l’employeur</a:t>
            </a:r>
          </a:p>
          <a:p>
            <a:pPr algn="just">
              <a:lnSpc>
                <a:spcPct val="120000"/>
              </a:lnSpc>
              <a:spcBef>
                <a:spcPts val="0"/>
              </a:spcBef>
              <a:spcAft>
                <a:spcPts val="600"/>
              </a:spcAft>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Outils d’accompagnement</a:t>
            </a:r>
          </a:p>
          <a:p>
            <a:pPr marL="0" indent="0" algn="just">
              <a:lnSpc>
                <a:spcPct val="120000"/>
              </a:lnSpc>
              <a:spcBef>
                <a:spcPts val="0"/>
              </a:spcBef>
              <a:spcAft>
                <a:spcPts val="600"/>
              </a:spcAft>
              <a:buNone/>
            </a:pPr>
            <a:r>
              <a:rPr lang="fr-FR" sz="1200" dirty="0" smtClean="0">
                <a:latin typeface="Century Gothic" panose="020B0502020202020204" pitchFamily="34" charset="0"/>
                <a:cs typeface="Times New Roman" panose="02020603050405020304" pitchFamily="18" charset="0"/>
              </a:rPr>
              <a:t>II/ Période </a:t>
            </a:r>
            <a:r>
              <a:rPr lang="fr-FR" sz="1200" dirty="0">
                <a:latin typeface="Century Gothic" panose="020B0502020202020204" pitchFamily="34" charset="0"/>
                <a:cs typeface="Times New Roman" panose="02020603050405020304" pitchFamily="18" charset="0"/>
              </a:rPr>
              <a:t>d’immersion </a:t>
            </a:r>
            <a:r>
              <a:rPr lang="fr-FR" sz="1200" dirty="0" smtClean="0">
                <a:latin typeface="Century Gothic" panose="020B0502020202020204" pitchFamily="34" charset="0"/>
                <a:cs typeface="Times New Roman" panose="02020603050405020304" pitchFamily="18" charset="0"/>
              </a:rPr>
              <a:t>professionnelle</a:t>
            </a:r>
            <a:endParaRPr lang="fr-FR" sz="12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v"/>
            </a:pPr>
            <a:r>
              <a:rPr lang="fr-FR" sz="1700" b="1" dirty="0">
                <a:latin typeface="Century Gothic" panose="020B0502020202020204" pitchFamily="34" charset="0"/>
                <a:cs typeface="Times New Roman" panose="02020603050405020304" pitchFamily="18" charset="0"/>
              </a:rPr>
              <a:t>Droits renforcés des agents les moins qualifiés, en situation de handicap ou d’usure </a:t>
            </a:r>
            <a:r>
              <a:rPr lang="fr-FR" sz="1700" b="1" dirty="0" smtClean="0">
                <a:latin typeface="Century Gothic" panose="020B0502020202020204" pitchFamily="34" charset="0"/>
                <a:cs typeface="Times New Roman" panose="02020603050405020304" pitchFamily="18" charset="0"/>
              </a:rPr>
              <a:t>professionnelle (ordonnance n°2021-658)</a:t>
            </a:r>
          </a:p>
          <a:p>
            <a:pPr algn="just">
              <a:lnSpc>
                <a:spcPct val="120000"/>
              </a:lnSpc>
              <a:spcBef>
                <a:spcPts val="0"/>
              </a:spcBef>
              <a:spcAft>
                <a:spcPts val="600"/>
              </a:spcAft>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Priorité d’accès aux actions de formation</a:t>
            </a:r>
          </a:p>
          <a:p>
            <a:pPr algn="just">
              <a:lnSpc>
                <a:spcPct val="120000"/>
              </a:lnSpc>
              <a:spcBef>
                <a:spcPts val="0"/>
              </a:spcBef>
              <a:spcAft>
                <a:spcPts val="600"/>
              </a:spcAft>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Adaptations de l’offre d’accompagnement personnalisé et de la période d’immersion</a:t>
            </a:r>
          </a:p>
          <a:p>
            <a:pPr algn="just">
              <a:lnSpc>
                <a:spcPct val="120000"/>
              </a:lnSpc>
              <a:spcBef>
                <a:spcPts val="0"/>
              </a:spcBef>
              <a:spcAft>
                <a:spcPts val="600"/>
              </a:spcAft>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Aménagements de certains congés</a:t>
            </a:r>
          </a:p>
          <a:p>
            <a:pPr algn="just">
              <a:lnSpc>
                <a:spcPct val="120000"/>
              </a:lnSpc>
              <a:spcBef>
                <a:spcPts val="0"/>
              </a:spcBef>
              <a:spcAft>
                <a:spcPts val="600"/>
              </a:spcAft>
              <a:buFont typeface="Wingdings" panose="05000000000000000000" pitchFamily="2" charset="2"/>
              <a:buChar char="Ø"/>
            </a:pPr>
            <a:r>
              <a:rPr lang="fr-FR" sz="1200" dirty="0">
                <a:latin typeface="Century Gothic" panose="020B0502020202020204" pitchFamily="34" charset="0"/>
                <a:cs typeface="Times New Roman" panose="02020603050405020304" pitchFamily="18" charset="0"/>
              </a:rPr>
              <a:t>Accès au congé de transition </a:t>
            </a:r>
            <a:r>
              <a:rPr lang="fr-FR" sz="1200" dirty="0" smtClean="0">
                <a:latin typeface="Century Gothic" panose="020B0502020202020204" pitchFamily="34" charset="0"/>
                <a:cs typeface="Times New Roman" panose="02020603050405020304" pitchFamily="18" charset="0"/>
              </a:rPr>
              <a:t>professionnelle</a:t>
            </a:r>
            <a:endParaRPr lang="fr-FR" sz="12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867460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just">
              <a:lnSpc>
                <a:spcPct val="120000"/>
              </a:lnSpc>
              <a:spcBef>
                <a:spcPts val="600"/>
              </a:spcBef>
              <a:spcAft>
                <a:spcPts val="600"/>
              </a:spcAft>
              <a:buNone/>
            </a:pPr>
            <a:r>
              <a:rPr lang="fr-FR" b="1" dirty="0" smtClean="0">
                <a:solidFill>
                  <a:srgbClr val="C00000"/>
                </a:solidFill>
                <a:latin typeface="Century Gothic" panose="020B0502020202020204" pitchFamily="34" charset="0"/>
                <a:ea typeface="+mj-ea"/>
                <a:cs typeface="Times New Roman" panose="02020603050405020304" pitchFamily="18" charset="0"/>
              </a:rPr>
              <a:t>Définition</a:t>
            </a:r>
          </a:p>
          <a:p>
            <a:pPr marL="0" indent="0" algn="just">
              <a:lnSpc>
                <a:spcPct val="120000"/>
              </a:lnSpc>
              <a:spcBef>
                <a:spcPts val="600"/>
              </a:spcBef>
              <a:spcAft>
                <a:spcPts val="600"/>
              </a:spcAft>
              <a:buNone/>
            </a:pPr>
            <a:r>
              <a:rPr lang="fr-FR" sz="1500" dirty="0" smtClean="0">
                <a:latin typeface="Century Gothic" panose="020B0502020202020204" pitchFamily="34" charset="0"/>
                <a:cs typeface="Times New Roman" panose="02020603050405020304" pitchFamily="18" charset="0"/>
              </a:rPr>
              <a:t>La formation est </a:t>
            </a:r>
            <a:r>
              <a:rPr lang="fr-FR" sz="1500" b="1" dirty="0" smtClean="0">
                <a:latin typeface="Century Gothic" panose="020B0502020202020204" pitchFamily="34" charset="0"/>
                <a:cs typeface="Times New Roman" panose="02020603050405020304" pitchFamily="18" charset="0"/>
              </a:rPr>
              <a:t>un </a:t>
            </a:r>
            <a:r>
              <a:rPr lang="fr-FR" sz="1500" b="1" dirty="0">
                <a:latin typeface="Century Gothic" panose="020B0502020202020204" pitchFamily="34" charset="0"/>
                <a:cs typeface="Times New Roman" panose="02020603050405020304" pitchFamily="18" charset="0"/>
              </a:rPr>
              <a:t>d</a:t>
            </a:r>
            <a:r>
              <a:rPr lang="fr-FR" sz="1500" b="1" dirty="0" smtClean="0">
                <a:latin typeface="Century Gothic" panose="020B0502020202020204" pitchFamily="34" charset="0"/>
                <a:cs typeface="Times New Roman" panose="02020603050405020304" pitchFamily="18" charset="0"/>
              </a:rPr>
              <a:t>roit </a:t>
            </a:r>
            <a:r>
              <a:rPr lang="fr-FR" sz="1500" b="1" dirty="0">
                <a:latin typeface="Century Gothic" panose="020B0502020202020204" pitchFamily="34" charset="0"/>
                <a:cs typeface="Times New Roman" panose="02020603050405020304" pitchFamily="18" charset="0"/>
              </a:rPr>
              <a:t>garanti à tous les agents quel que soit leur </a:t>
            </a:r>
            <a:r>
              <a:rPr lang="fr-FR" sz="1500" b="1" dirty="0" smtClean="0">
                <a:latin typeface="Century Gothic" panose="020B0502020202020204" pitchFamily="34" charset="0"/>
                <a:cs typeface="Times New Roman" panose="02020603050405020304" pitchFamily="18" charset="0"/>
              </a:rPr>
              <a:t>statut </a:t>
            </a:r>
            <a:r>
              <a:rPr lang="fr-FR" sz="1500" dirty="0" smtClean="0">
                <a:latin typeface="Century Gothic" panose="020B0502020202020204" pitchFamily="34" charset="0"/>
                <a:cs typeface="Times New Roman" panose="02020603050405020304" pitchFamily="18" charset="0"/>
              </a:rPr>
              <a:t>(titulaires</a:t>
            </a:r>
            <a:r>
              <a:rPr lang="fr-FR" sz="1500" dirty="0">
                <a:latin typeface="Century Gothic" panose="020B0502020202020204" pitchFamily="34" charset="0"/>
                <a:cs typeface="Times New Roman" panose="02020603050405020304" pitchFamily="18" charset="0"/>
              </a:rPr>
              <a:t>, stagiaires et contractuels) </a:t>
            </a:r>
            <a:endParaRPr lang="fr-FR" sz="15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500" u="sng" dirty="0" smtClean="0">
                <a:latin typeface="Century Gothic" panose="020B0502020202020204" pitchFamily="34" charset="0"/>
                <a:cs typeface="Times New Roman" panose="02020603050405020304" pitchFamily="18" charset="0"/>
              </a:rPr>
              <a:t>Elle a </a:t>
            </a:r>
            <a:r>
              <a:rPr lang="fr-FR" sz="1500" u="sng" dirty="0">
                <a:latin typeface="Century Gothic" panose="020B0502020202020204" pitchFamily="34" charset="0"/>
                <a:cs typeface="Times New Roman" panose="02020603050405020304" pitchFamily="18" charset="0"/>
              </a:rPr>
              <a:t>pour objet </a:t>
            </a:r>
            <a:r>
              <a:rPr lang="fr-FR" sz="1500" u="sng" dirty="0" smtClean="0">
                <a:latin typeface="Century Gothic" panose="020B0502020202020204" pitchFamily="34" charset="0"/>
                <a:cs typeface="Times New Roman" panose="02020603050405020304" pitchFamily="18" charset="0"/>
              </a:rPr>
              <a:t>de</a:t>
            </a:r>
            <a:r>
              <a:rPr lang="fr-FR" sz="15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endParaRPr lang="fr-FR" sz="1500" dirty="0" smtClean="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1500" dirty="0" smtClean="0">
                <a:latin typeface="Century Gothic" panose="020B0502020202020204" pitchFamily="34" charset="0"/>
                <a:cs typeface="Times New Roman" panose="02020603050405020304" pitchFamily="18" charset="0"/>
              </a:rPr>
              <a:t>- favoriser </a:t>
            </a:r>
            <a:r>
              <a:rPr lang="fr-FR" sz="1500" dirty="0">
                <a:latin typeface="Century Gothic" panose="020B0502020202020204" pitchFamily="34" charset="0"/>
                <a:cs typeface="Times New Roman" panose="02020603050405020304" pitchFamily="18" charset="0"/>
              </a:rPr>
              <a:t>le développement professionnel et personnel des agents,</a:t>
            </a:r>
          </a:p>
          <a:p>
            <a:pPr marL="0" indent="0" algn="just">
              <a:lnSpc>
                <a:spcPct val="120000"/>
              </a:lnSpc>
              <a:spcBef>
                <a:spcPts val="0"/>
              </a:spcBef>
              <a:spcAft>
                <a:spcPts val="600"/>
              </a:spcAft>
              <a:buNone/>
            </a:pPr>
            <a:r>
              <a:rPr lang="fr-FR" sz="1500" dirty="0">
                <a:latin typeface="Century Gothic" panose="020B0502020202020204" pitchFamily="34" charset="0"/>
                <a:cs typeface="Times New Roman" panose="02020603050405020304" pitchFamily="18" charset="0"/>
              </a:rPr>
              <a:t>- </a:t>
            </a:r>
            <a:r>
              <a:rPr lang="fr-FR" sz="1500" dirty="0" smtClean="0">
                <a:latin typeface="Century Gothic" panose="020B0502020202020204" pitchFamily="34" charset="0"/>
                <a:cs typeface="Times New Roman" panose="02020603050405020304" pitchFamily="18" charset="0"/>
              </a:rPr>
              <a:t>faciliter </a:t>
            </a:r>
            <a:r>
              <a:rPr lang="fr-FR" sz="1500" dirty="0">
                <a:latin typeface="Century Gothic" panose="020B0502020202020204" pitchFamily="34" charset="0"/>
                <a:cs typeface="Times New Roman" panose="02020603050405020304" pitchFamily="18" charset="0"/>
              </a:rPr>
              <a:t>leur parcours professionnel, leur mobilité et leur promotion ainsi que l’accès aux différents niveaux de qualification professionnelle existants,</a:t>
            </a:r>
          </a:p>
          <a:p>
            <a:pPr marL="0" indent="0" algn="just">
              <a:lnSpc>
                <a:spcPct val="120000"/>
              </a:lnSpc>
              <a:spcBef>
                <a:spcPts val="0"/>
              </a:spcBef>
              <a:spcAft>
                <a:spcPts val="600"/>
              </a:spcAft>
              <a:buNone/>
            </a:pPr>
            <a:r>
              <a:rPr lang="fr-FR" sz="1500" dirty="0">
                <a:latin typeface="Century Gothic" panose="020B0502020202020204" pitchFamily="34" charset="0"/>
                <a:cs typeface="Times New Roman" panose="02020603050405020304" pitchFamily="18" charset="0"/>
              </a:rPr>
              <a:t>- </a:t>
            </a:r>
            <a:r>
              <a:rPr lang="fr-FR" sz="1500" dirty="0" smtClean="0">
                <a:latin typeface="Century Gothic" panose="020B0502020202020204" pitchFamily="34" charset="0"/>
                <a:cs typeface="Times New Roman" panose="02020603050405020304" pitchFamily="18" charset="0"/>
              </a:rPr>
              <a:t>permettre </a:t>
            </a:r>
            <a:r>
              <a:rPr lang="fr-FR" sz="1500" dirty="0">
                <a:latin typeface="Century Gothic" panose="020B0502020202020204" pitchFamily="34" charset="0"/>
                <a:cs typeface="Times New Roman" panose="02020603050405020304" pitchFamily="18" charset="0"/>
              </a:rPr>
              <a:t>l’adaptation aux évolutions prévisibles des métiers,</a:t>
            </a:r>
          </a:p>
          <a:p>
            <a:pPr marL="0" indent="0" algn="just">
              <a:lnSpc>
                <a:spcPct val="120000"/>
              </a:lnSpc>
              <a:spcBef>
                <a:spcPts val="0"/>
              </a:spcBef>
              <a:spcAft>
                <a:spcPts val="600"/>
              </a:spcAft>
              <a:buNone/>
            </a:pPr>
            <a:r>
              <a:rPr lang="fr-FR" sz="1500" dirty="0" smtClean="0">
                <a:latin typeface="Century Gothic" panose="020B0502020202020204" pitchFamily="34" charset="0"/>
                <a:cs typeface="Times New Roman" panose="02020603050405020304" pitchFamily="18" charset="0"/>
              </a:rPr>
              <a:t>- concourir </a:t>
            </a:r>
            <a:r>
              <a:rPr lang="fr-FR" sz="1500" dirty="0">
                <a:latin typeface="Century Gothic" panose="020B0502020202020204" pitchFamily="34" charset="0"/>
                <a:cs typeface="Times New Roman" panose="02020603050405020304" pitchFamily="18" charset="0"/>
              </a:rPr>
              <a:t>à l’égalité d’accès aux différents grades et emplois, en particulier entre femmes et hommes, et à la progression des personnes les moins qualifiées</a:t>
            </a:r>
            <a:r>
              <a:rPr lang="fr-FR" sz="1500" dirty="0" smtClean="0">
                <a:latin typeface="Century Gothic" panose="020B0502020202020204" pitchFamily="34" charset="0"/>
                <a:cs typeface="Times New Roman" panose="02020603050405020304" pitchFamily="18" charset="0"/>
              </a:rPr>
              <a:t>.</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5</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665035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marL="0" indent="0" algn="just">
              <a:lnSpc>
                <a:spcPct val="120000"/>
              </a:lnSpc>
              <a:spcBef>
                <a:spcPts val="600"/>
              </a:spcBef>
              <a:spcAft>
                <a:spcPts val="600"/>
              </a:spcAft>
              <a:buNone/>
            </a:pPr>
            <a:r>
              <a:rPr lang="fr-FR" b="1" dirty="0" smtClean="0">
                <a:solidFill>
                  <a:srgbClr val="C00000"/>
                </a:solidFill>
                <a:latin typeface="Century Gothic" panose="020B0502020202020204" pitchFamily="34" charset="0"/>
                <a:ea typeface="+mj-ea"/>
                <a:cs typeface="Times New Roman" panose="02020603050405020304" pitchFamily="18" charset="0"/>
              </a:rPr>
              <a:t>Rappel </a:t>
            </a:r>
          </a:p>
          <a:p>
            <a:pPr marL="0" indent="0" algn="just">
              <a:lnSpc>
                <a:spcPct val="120000"/>
              </a:lnSpc>
              <a:spcBef>
                <a:spcPts val="600"/>
              </a:spcBef>
              <a:spcAft>
                <a:spcPts val="600"/>
              </a:spcAft>
              <a:buNone/>
            </a:pPr>
            <a:r>
              <a:rPr lang="fr-FR" sz="1500" u="sng" dirty="0" smtClean="0">
                <a:latin typeface="Century Gothic" panose="020B0502020202020204" pitchFamily="34" charset="0"/>
                <a:cs typeface="Times New Roman" panose="02020603050405020304" pitchFamily="18" charset="0"/>
              </a:rPr>
              <a:t>Deux types de formations</a:t>
            </a:r>
            <a:endParaRPr lang="fr-FR" sz="15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Tx/>
              <a:buChar char="-"/>
            </a:pPr>
            <a:r>
              <a:rPr lang="fr-FR" sz="1500" dirty="0">
                <a:latin typeface="Century Gothic" panose="020B0502020202020204" pitchFamily="34" charset="0"/>
                <a:cs typeface="Times New Roman" panose="02020603050405020304" pitchFamily="18" charset="0"/>
              </a:rPr>
              <a:t>l</a:t>
            </a:r>
            <a:r>
              <a:rPr lang="fr-FR" sz="1500" dirty="0" smtClean="0">
                <a:latin typeface="Century Gothic" panose="020B0502020202020204" pitchFamily="34" charset="0"/>
                <a:cs typeface="Times New Roman" panose="02020603050405020304" pitchFamily="18" charset="0"/>
              </a:rPr>
              <a:t>es </a:t>
            </a:r>
            <a:r>
              <a:rPr lang="fr-FR" sz="1500" dirty="0">
                <a:latin typeface="Century Gothic" panose="020B0502020202020204" pitchFamily="34" charset="0"/>
                <a:cs typeface="Times New Roman" panose="02020603050405020304" pitchFamily="18" charset="0"/>
              </a:rPr>
              <a:t>formations obligatoires </a:t>
            </a:r>
            <a:r>
              <a:rPr lang="fr-FR" sz="1500" dirty="0" smtClean="0">
                <a:latin typeface="Century Gothic" panose="020B0502020202020204" pitchFamily="34" charset="0"/>
                <a:cs typeface="Times New Roman" panose="02020603050405020304" pitchFamily="18" charset="0"/>
              </a:rPr>
              <a:t>(</a:t>
            </a:r>
            <a:r>
              <a:rPr lang="fr-FR" sz="1500" b="1" dirty="0" smtClean="0">
                <a:latin typeface="Century Gothic" panose="020B0502020202020204" pitchFamily="34" charset="0"/>
                <a:cs typeface="Times New Roman" panose="02020603050405020304" pitchFamily="18" charset="0"/>
              </a:rPr>
              <a:t>les formations d’intégration </a:t>
            </a:r>
            <a:r>
              <a:rPr lang="fr-FR" sz="1500" dirty="0">
                <a:latin typeface="Century Gothic" panose="020B0502020202020204" pitchFamily="34" charset="0"/>
                <a:cs typeface="Times New Roman" panose="02020603050405020304" pitchFamily="18" charset="0"/>
              </a:rPr>
              <a:t>dans la </a:t>
            </a:r>
            <a:r>
              <a:rPr lang="fr-FR" sz="1500" dirty="0" smtClean="0">
                <a:latin typeface="Century Gothic" panose="020B0502020202020204" pitchFamily="34" charset="0"/>
                <a:cs typeface="Times New Roman" panose="02020603050405020304" pitchFamily="18" charset="0"/>
              </a:rPr>
              <a:t>FPT et </a:t>
            </a:r>
            <a:r>
              <a:rPr lang="fr-FR" sz="1500" b="1" dirty="0" smtClean="0">
                <a:latin typeface="Century Gothic" panose="020B0502020202020204" pitchFamily="34" charset="0"/>
                <a:cs typeface="Times New Roman" panose="02020603050405020304" pitchFamily="18" charset="0"/>
              </a:rPr>
              <a:t>les formations </a:t>
            </a:r>
            <a:r>
              <a:rPr lang="fr-FR" sz="1500" b="1" dirty="0">
                <a:latin typeface="Century Gothic" panose="020B0502020202020204" pitchFamily="34" charset="0"/>
                <a:cs typeface="Times New Roman" panose="02020603050405020304" pitchFamily="18" charset="0"/>
              </a:rPr>
              <a:t>de </a:t>
            </a:r>
            <a:r>
              <a:rPr lang="fr-FR" sz="1500" b="1" dirty="0" smtClean="0">
                <a:latin typeface="Century Gothic" panose="020B0502020202020204" pitchFamily="34" charset="0"/>
                <a:cs typeface="Times New Roman" panose="02020603050405020304" pitchFamily="18" charset="0"/>
              </a:rPr>
              <a:t>professionnalisation</a:t>
            </a:r>
            <a:r>
              <a:rPr lang="fr-FR" sz="1500" dirty="0" smtClean="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Tx/>
              <a:buChar char="-"/>
            </a:pPr>
            <a:r>
              <a:rPr lang="fr-FR" sz="1500" dirty="0">
                <a:latin typeface="Century Gothic" panose="020B0502020202020204" pitchFamily="34" charset="0"/>
                <a:cs typeface="Times New Roman" panose="02020603050405020304" pitchFamily="18" charset="0"/>
              </a:rPr>
              <a:t>les formations non statutaires, accordées sous réserve des nécessités du service (</a:t>
            </a:r>
            <a:r>
              <a:rPr lang="fr-FR" sz="1500" b="1" dirty="0">
                <a:latin typeface="Century Gothic" panose="020B0502020202020204" pitchFamily="34" charset="0"/>
                <a:cs typeface="Times New Roman" panose="02020603050405020304" pitchFamily="18" charset="0"/>
              </a:rPr>
              <a:t>la formation de perfectionnement</a:t>
            </a:r>
            <a:r>
              <a:rPr lang="fr-FR" sz="1500" dirty="0">
                <a:latin typeface="Century Gothic" panose="020B0502020202020204" pitchFamily="34" charset="0"/>
                <a:cs typeface="Times New Roman" panose="02020603050405020304" pitchFamily="18" charset="0"/>
              </a:rPr>
              <a:t>,  </a:t>
            </a:r>
            <a:r>
              <a:rPr lang="fr-FR" sz="1500" b="1" dirty="0">
                <a:latin typeface="Century Gothic" panose="020B0502020202020204" pitchFamily="34" charset="0"/>
                <a:cs typeface="Times New Roman" panose="02020603050405020304" pitchFamily="18" charset="0"/>
              </a:rPr>
              <a:t>la formation de préparation aux concours et examens professionnels </a:t>
            </a:r>
            <a:r>
              <a:rPr lang="fr-FR" sz="1500" dirty="0">
                <a:latin typeface="Century Gothic" panose="020B0502020202020204" pitchFamily="34" charset="0"/>
                <a:cs typeface="Times New Roman" panose="02020603050405020304" pitchFamily="18" charset="0"/>
              </a:rPr>
              <a:t>de la fonction publique, </a:t>
            </a:r>
            <a:r>
              <a:rPr lang="fr-FR" sz="1500" b="1" dirty="0">
                <a:latin typeface="Century Gothic" panose="020B0502020202020204" pitchFamily="34" charset="0"/>
                <a:cs typeface="Times New Roman" panose="02020603050405020304" pitchFamily="18" charset="0"/>
              </a:rPr>
              <a:t>la formation personnelle </a:t>
            </a:r>
            <a:r>
              <a:rPr lang="fr-FR" sz="1500" dirty="0">
                <a:latin typeface="Century Gothic" panose="020B0502020202020204" pitchFamily="34" charset="0"/>
                <a:cs typeface="Times New Roman" panose="02020603050405020304" pitchFamily="18" charset="0"/>
              </a:rPr>
              <a:t>avec </a:t>
            </a:r>
            <a:r>
              <a:rPr lang="fr-FR" sz="1500" dirty="0" smtClean="0">
                <a:latin typeface="Century Gothic" panose="020B0502020202020204" pitchFamily="34" charset="0"/>
                <a:cs typeface="Times New Roman" panose="02020603050405020304" pitchFamily="18" charset="0"/>
              </a:rPr>
              <a:t>le congé </a:t>
            </a:r>
            <a:r>
              <a:rPr lang="fr-FR" sz="1500" dirty="0">
                <a:latin typeface="Century Gothic" panose="020B0502020202020204" pitchFamily="34" charset="0"/>
                <a:cs typeface="Times New Roman" panose="02020603050405020304" pitchFamily="18" charset="0"/>
              </a:rPr>
              <a:t>de formation </a:t>
            </a:r>
            <a:r>
              <a:rPr lang="fr-FR" sz="1500" dirty="0" smtClean="0">
                <a:latin typeface="Century Gothic" panose="020B0502020202020204" pitchFamily="34" charset="0"/>
                <a:cs typeface="Times New Roman" panose="02020603050405020304" pitchFamily="18" charset="0"/>
              </a:rPr>
              <a:t>professionnelle, le </a:t>
            </a:r>
            <a:r>
              <a:rPr lang="fr-FR" sz="1500" dirty="0">
                <a:latin typeface="Century Gothic" panose="020B0502020202020204" pitchFamily="34" charset="0"/>
                <a:cs typeface="Times New Roman" panose="02020603050405020304" pitchFamily="18" charset="0"/>
              </a:rPr>
              <a:t>congé pour bilan de </a:t>
            </a:r>
            <a:r>
              <a:rPr lang="fr-FR" sz="1500" dirty="0" smtClean="0">
                <a:latin typeface="Century Gothic" panose="020B0502020202020204" pitchFamily="34" charset="0"/>
                <a:cs typeface="Times New Roman" panose="02020603050405020304" pitchFamily="18" charset="0"/>
              </a:rPr>
              <a:t>compétences et le </a:t>
            </a:r>
            <a:r>
              <a:rPr lang="fr-FR" sz="1500" dirty="0">
                <a:latin typeface="Century Gothic" panose="020B0502020202020204" pitchFamily="34" charset="0"/>
                <a:cs typeface="Times New Roman" panose="02020603050405020304" pitchFamily="18" charset="0"/>
              </a:rPr>
              <a:t>congé pour </a:t>
            </a:r>
            <a:r>
              <a:rPr lang="fr-FR" sz="1500" dirty="0" smtClean="0">
                <a:latin typeface="Century Gothic" panose="020B0502020202020204" pitchFamily="34" charset="0"/>
                <a:cs typeface="Times New Roman" panose="02020603050405020304" pitchFamily="18" charset="0"/>
              </a:rPr>
              <a:t>VAE, </a:t>
            </a:r>
            <a:r>
              <a:rPr lang="fr-FR" sz="1500" b="1" dirty="0" smtClean="0">
                <a:latin typeface="Century Gothic" panose="020B0502020202020204" pitchFamily="34" charset="0"/>
                <a:cs typeface="Times New Roman" panose="02020603050405020304" pitchFamily="18" charset="0"/>
              </a:rPr>
              <a:t>les </a:t>
            </a:r>
            <a:r>
              <a:rPr lang="fr-FR" sz="1500" b="1" dirty="0">
                <a:latin typeface="Century Gothic" panose="020B0502020202020204" pitchFamily="34" charset="0"/>
                <a:cs typeface="Times New Roman" panose="02020603050405020304" pitchFamily="18" charset="0"/>
              </a:rPr>
              <a:t>actions de lutte contre l'illettrisme</a:t>
            </a:r>
            <a:r>
              <a:rPr lang="fr-FR" sz="1500" dirty="0">
                <a:latin typeface="Century Gothic" panose="020B0502020202020204" pitchFamily="34" charset="0"/>
                <a:cs typeface="Times New Roman" panose="02020603050405020304" pitchFamily="18" charset="0"/>
              </a:rPr>
              <a:t> et </a:t>
            </a:r>
            <a:r>
              <a:rPr lang="fr-FR" sz="1500" b="1" dirty="0">
                <a:latin typeface="Century Gothic" panose="020B0502020202020204" pitchFamily="34" charset="0"/>
                <a:cs typeface="Times New Roman" panose="02020603050405020304" pitchFamily="18" charset="0"/>
              </a:rPr>
              <a:t>les formations destinées à mettre en œuvre un projet d'évolution professionnelle</a:t>
            </a:r>
            <a:r>
              <a:rPr lang="fr-FR" sz="1500" dirty="0">
                <a:latin typeface="Century Gothic" panose="020B0502020202020204" pitchFamily="34" charset="0"/>
                <a:cs typeface="Times New Roman" panose="02020603050405020304" pitchFamily="18" charset="0"/>
              </a:rPr>
              <a:t>, dans le cadre de l'utilisation du CPF),</a:t>
            </a:r>
          </a:p>
          <a:p>
            <a:pPr marL="0" indent="0" algn="just">
              <a:lnSpc>
                <a:spcPct val="120000"/>
              </a:lnSpc>
              <a:spcBef>
                <a:spcPts val="600"/>
              </a:spcBef>
              <a:spcAft>
                <a:spcPts val="600"/>
              </a:spcAft>
              <a:buNone/>
            </a:pPr>
            <a:r>
              <a:rPr lang="fr-FR" sz="1500" u="sng" dirty="0" smtClean="0">
                <a:latin typeface="Century Gothic" panose="020B0502020202020204" pitchFamily="34" charset="0"/>
                <a:cs typeface="Times New Roman" panose="02020603050405020304" pitchFamily="18" charset="0"/>
              </a:rPr>
              <a:t>Le compte personnel de formation</a:t>
            </a:r>
            <a:endParaRPr lang="fr-FR" sz="1500" u="sng"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500" dirty="0" smtClean="0">
                <a:latin typeface="Century Gothic" panose="020B0502020202020204" pitchFamily="34" charset="0"/>
                <a:cs typeface="Times New Roman" panose="02020603050405020304" pitchFamily="18" charset="0"/>
              </a:rPr>
              <a:t>Les formations ayant </a:t>
            </a:r>
            <a:r>
              <a:rPr lang="fr-FR" sz="1500" dirty="0">
                <a:latin typeface="Century Gothic" panose="020B0502020202020204" pitchFamily="34" charset="0"/>
                <a:cs typeface="Times New Roman" panose="02020603050405020304" pitchFamily="18" charset="0"/>
              </a:rPr>
              <a:t>pour objet </a:t>
            </a:r>
            <a:r>
              <a:rPr lang="fr-FR" sz="1500" b="1" dirty="0">
                <a:latin typeface="Century Gothic" panose="020B0502020202020204" pitchFamily="34" charset="0"/>
                <a:cs typeface="Times New Roman" panose="02020603050405020304" pitchFamily="18" charset="0"/>
              </a:rPr>
              <a:t>l’acquisition d’un diplôme</a:t>
            </a:r>
            <a:r>
              <a:rPr lang="fr-FR" sz="1500" dirty="0">
                <a:latin typeface="Century Gothic" panose="020B0502020202020204" pitchFamily="34" charset="0"/>
                <a:cs typeface="Times New Roman" panose="02020603050405020304" pitchFamily="18" charset="0"/>
              </a:rPr>
              <a:t>, </a:t>
            </a:r>
            <a:r>
              <a:rPr lang="fr-FR" sz="1500" b="1" dirty="0">
                <a:latin typeface="Century Gothic" panose="020B0502020202020204" pitchFamily="34" charset="0"/>
                <a:cs typeface="Times New Roman" panose="02020603050405020304" pitchFamily="18" charset="0"/>
              </a:rPr>
              <a:t>d’un titre</a:t>
            </a:r>
            <a:r>
              <a:rPr lang="fr-FR" sz="1500" dirty="0">
                <a:latin typeface="Century Gothic" panose="020B0502020202020204" pitchFamily="34" charset="0"/>
                <a:cs typeface="Times New Roman" panose="02020603050405020304" pitchFamily="18" charset="0"/>
              </a:rPr>
              <a:t>, </a:t>
            </a:r>
            <a:r>
              <a:rPr lang="fr-FR" sz="1500" b="1" dirty="0">
                <a:latin typeface="Century Gothic" panose="020B0502020202020204" pitchFamily="34" charset="0"/>
                <a:cs typeface="Times New Roman" panose="02020603050405020304" pitchFamily="18" charset="0"/>
              </a:rPr>
              <a:t>d’un certificat de qualification professionnelle</a:t>
            </a:r>
            <a:r>
              <a:rPr lang="fr-FR" sz="1500" dirty="0">
                <a:latin typeface="Century Gothic" panose="020B0502020202020204" pitchFamily="34" charset="0"/>
                <a:cs typeface="Times New Roman" panose="02020603050405020304" pitchFamily="18" charset="0"/>
              </a:rPr>
              <a:t> ou </a:t>
            </a:r>
            <a:r>
              <a:rPr lang="fr-FR" sz="1500" b="1" dirty="0">
                <a:latin typeface="Century Gothic" panose="020B0502020202020204" pitchFamily="34" charset="0"/>
                <a:cs typeface="Times New Roman" panose="02020603050405020304" pitchFamily="18" charset="0"/>
              </a:rPr>
              <a:t>le développement des compétences </a:t>
            </a:r>
            <a:r>
              <a:rPr lang="fr-FR" sz="1500" dirty="0">
                <a:latin typeface="Century Gothic" panose="020B0502020202020204" pitchFamily="34" charset="0"/>
                <a:cs typeface="Times New Roman" panose="02020603050405020304" pitchFamily="18" charset="0"/>
              </a:rPr>
              <a:t>nécessaires à la mise en œuvre du projet d’évolution professionnelle. 25 heures maximum au titre de chaque année civile, dans la limite d’un plafond de 150 </a:t>
            </a:r>
            <a:r>
              <a:rPr lang="fr-FR" sz="1500" dirty="0" smtClean="0">
                <a:latin typeface="Century Gothic" panose="020B0502020202020204" pitchFamily="34" charset="0"/>
                <a:cs typeface="Times New Roman" panose="02020603050405020304" pitchFamily="18" charset="0"/>
              </a:rPr>
              <a:t>heures.</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6</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426452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805354" y="1690688"/>
            <a:ext cx="11271032" cy="4664243"/>
          </a:xfrm>
        </p:spPr>
        <p:txBody>
          <a:bodyPr>
            <a:normAutofit/>
          </a:bodyPr>
          <a:lstStyle/>
          <a:p>
            <a:pPr marL="0" indent="0" algn="just">
              <a:lnSpc>
                <a:spcPct val="120000"/>
              </a:lnSpc>
              <a:spcBef>
                <a:spcPts val="600"/>
              </a:spcBef>
              <a:spcAft>
                <a:spcPts val="600"/>
              </a:spcAft>
              <a:buNone/>
            </a:pPr>
            <a:r>
              <a:rPr lang="fr-FR" sz="2600" b="1" dirty="0" smtClean="0">
                <a:solidFill>
                  <a:srgbClr val="C00000"/>
                </a:solidFill>
                <a:latin typeface="Century Gothic" panose="020B0502020202020204" pitchFamily="34" charset="0"/>
                <a:ea typeface="+mj-ea"/>
                <a:cs typeface="Times New Roman" panose="02020603050405020304" pitchFamily="18" charset="0"/>
              </a:rPr>
              <a:t>Modalités communes à tous les agents publics</a:t>
            </a:r>
          </a:p>
          <a:p>
            <a:pPr marL="0" indent="0" algn="just">
              <a:lnSpc>
                <a:spcPct val="110000"/>
              </a:lnSpc>
              <a:spcBef>
                <a:spcPts val="600"/>
              </a:spcBef>
              <a:spcAft>
                <a:spcPts val="600"/>
              </a:spcAft>
              <a:buNone/>
            </a:pPr>
            <a:r>
              <a:rPr lang="fr-FR" sz="1400" b="1" dirty="0" smtClean="0">
                <a:solidFill>
                  <a:schemeClr val="accent5">
                    <a:lumMod val="50000"/>
                  </a:schemeClr>
                </a:solidFill>
                <a:latin typeface="Century Gothic" panose="020B0502020202020204" pitchFamily="34" charset="0"/>
                <a:ea typeface="+mj-ea"/>
                <a:cs typeface="Times New Roman" panose="02020603050405020304" pitchFamily="18" charset="0"/>
              </a:rPr>
              <a:t>I/ Accompagnement de tous les agents dans leur projet d’évolution professionnelle </a:t>
            </a:r>
            <a:endParaRPr lang="fr-FR" sz="1400" b="1" dirty="0">
              <a:solidFill>
                <a:schemeClr val="accent5">
                  <a:lumMod val="50000"/>
                </a:schemeClr>
              </a:solidFill>
              <a:latin typeface="Century Gothic" panose="020B0502020202020204" pitchFamily="34" charset="0"/>
              <a:ea typeface="+mj-ea"/>
              <a:cs typeface="Times New Roman" panose="02020603050405020304" pitchFamily="18" charset="0"/>
            </a:endParaRPr>
          </a:p>
          <a:p>
            <a:pPr marL="0" indent="0" algn="just">
              <a:lnSpc>
                <a:spcPct val="110000"/>
              </a:lnSpc>
              <a:spcBef>
                <a:spcPts val="600"/>
              </a:spcBef>
              <a:spcAft>
                <a:spcPts val="600"/>
              </a:spcAft>
              <a:buNone/>
            </a:pPr>
            <a:r>
              <a:rPr lang="fr-FR" sz="1200" u="sng" dirty="0" smtClean="0">
                <a:latin typeface="Century Gothic" panose="020B0502020202020204" pitchFamily="34" charset="0"/>
                <a:ea typeface="+mj-ea"/>
                <a:cs typeface="Times New Roman" panose="02020603050405020304" pitchFamily="18" charset="0"/>
              </a:rPr>
              <a:t>Rappel:</a:t>
            </a:r>
            <a:r>
              <a:rPr lang="fr-FR" sz="1200" dirty="0" smtClean="0">
                <a:latin typeface="Century Gothic" panose="020B0502020202020204" pitchFamily="34" charset="0"/>
                <a:ea typeface="+mj-ea"/>
                <a:cs typeface="Times New Roman" panose="02020603050405020304" pitchFamily="18" charset="0"/>
              </a:rPr>
              <a:t> tout agent public </a:t>
            </a:r>
            <a:r>
              <a:rPr lang="fr-FR" sz="1200" dirty="0">
                <a:latin typeface="Century Gothic" panose="020B0502020202020204" pitchFamily="34" charset="0"/>
                <a:ea typeface="+mj-ea"/>
                <a:cs typeface="Times New Roman" panose="02020603050405020304" pitchFamily="18" charset="0"/>
              </a:rPr>
              <a:t>a le droit de bénéficier, à sa demande, d’un accompagnement </a:t>
            </a:r>
            <a:r>
              <a:rPr lang="fr-FR" sz="1200" dirty="0" smtClean="0">
                <a:latin typeface="Century Gothic" panose="020B0502020202020204" pitchFamily="34" charset="0"/>
                <a:ea typeface="+mj-ea"/>
                <a:cs typeface="Times New Roman" panose="02020603050405020304" pitchFamily="18" charset="0"/>
              </a:rPr>
              <a:t>personnalisé pour </a:t>
            </a:r>
            <a:r>
              <a:rPr lang="fr-FR" sz="1200" dirty="0">
                <a:latin typeface="Century Gothic" panose="020B0502020202020204" pitchFamily="34" charset="0"/>
                <a:ea typeface="+mj-ea"/>
                <a:cs typeface="Times New Roman" panose="02020603050405020304" pitchFamily="18" charset="0"/>
              </a:rPr>
              <a:t>l’élaboration et la mise en œuvre de son projet professionnel, notamment dans le cadre du conseil </a:t>
            </a:r>
            <a:r>
              <a:rPr lang="fr-FR" sz="1200" dirty="0" smtClean="0">
                <a:latin typeface="Century Gothic" panose="020B0502020202020204" pitchFamily="34" charset="0"/>
                <a:ea typeface="+mj-ea"/>
                <a:cs typeface="Times New Roman" panose="02020603050405020304" pitchFamily="18" charset="0"/>
              </a:rPr>
              <a:t>en évolution </a:t>
            </a:r>
            <a:r>
              <a:rPr lang="fr-FR" sz="1200" dirty="0">
                <a:latin typeface="Century Gothic" panose="020B0502020202020204" pitchFamily="34" charset="0"/>
                <a:ea typeface="+mj-ea"/>
                <a:cs typeface="Times New Roman" panose="02020603050405020304" pitchFamily="18" charset="0"/>
              </a:rPr>
              <a:t>professionnelle. Cet accompagnement est assuré par l’autorité territoriale ou le centre de </a:t>
            </a:r>
            <a:r>
              <a:rPr lang="fr-FR" sz="1200" dirty="0" smtClean="0">
                <a:latin typeface="Century Gothic" panose="020B0502020202020204" pitchFamily="34" charset="0"/>
                <a:ea typeface="+mj-ea"/>
                <a:cs typeface="Times New Roman" panose="02020603050405020304" pitchFamily="18" charset="0"/>
              </a:rPr>
              <a:t>gestion concerné</a:t>
            </a:r>
            <a:r>
              <a:rPr lang="fr-FR" sz="1200" dirty="0">
                <a:latin typeface="Century Gothic" panose="020B0502020202020204" pitchFamily="34" charset="0"/>
                <a:ea typeface="+mj-ea"/>
                <a:cs typeface="Times New Roman" panose="02020603050405020304" pitchFamily="18" charset="0"/>
              </a:rPr>
              <a:t>.</a:t>
            </a:r>
          </a:p>
          <a:p>
            <a:pPr marL="0" indent="0" algn="just">
              <a:lnSpc>
                <a:spcPct val="110000"/>
              </a:lnSpc>
              <a:spcBef>
                <a:spcPts val="600"/>
              </a:spcBef>
              <a:spcAft>
                <a:spcPts val="600"/>
              </a:spcAft>
              <a:buNone/>
            </a:pPr>
            <a:r>
              <a:rPr lang="fr-FR" sz="1200" dirty="0" smtClean="0">
                <a:latin typeface="Century Gothic" panose="020B0502020202020204" pitchFamily="34" charset="0"/>
                <a:ea typeface="+mj-ea"/>
                <a:cs typeface="Times New Roman" panose="02020603050405020304" pitchFamily="18" charset="0"/>
              </a:rPr>
              <a:t>Le </a:t>
            </a:r>
            <a:r>
              <a:rPr lang="fr-FR" sz="1200" dirty="0">
                <a:latin typeface="Century Gothic" panose="020B0502020202020204" pitchFamily="34" charset="0"/>
                <a:ea typeface="+mj-ea"/>
                <a:cs typeface="Times New Roman" panose="02020603050405020304" pitchFamily="18" charset="0"/>
              </a:rPr>
              <a:t>décret précise les modalités de l’accompagnement personnalisé dans les projets d’évolution professionnelle </a:t>
            </a:r>
            <a:r>
              <a:rPr lang="fr-FR" sz="1200" dirty="0" smtClean="0">
                <a:latin typeface="Century Gothic" panose="020B0502020202020204" pitchFamily="34" charset="0"/>
                <a:ea typeface="+mj-ea"/>
                <a:cs typeface="Times New Roman" panose="02020603050405020304" pitchFamily="18" charset="0"/>
              </a:rPr>
              <a:t>et introduit </a:t>
            </a:r>
            <a:r>
              <a:rPr lang="fr-FR" sz="1200" dirty="0">
                <a:latin typeface="Century Gothic" panose="020B0502020202020204" pitchFamily="34" charset="0"/>
                <a:ea typeface="+mj-ea"/>
                <a:cs typeface="Times New Roman" panose="02020603050405020304" pitchFamily="18" charset="0"/>
              </a:rPr>
              <a:t>le droit de tous les agents à bénéficier d’une période d’immersion </a:t>
            </a:r>
            <a:r>
              <a:rPr lang="fr-FR" sz="1200" dirty="0" smtClean="0">
                <a:latin typeface="Century Gothic" panose="020B0502020202020204" pitchFamily="34" charset="0"/>
                <a:ea typeface="+mj-ea"/>
                <a:cs typeface="Times New Roman" panose="02020603050405020304" pitchFamily="18" charset="0"/>
              </a:rPr>
              <a:t>professionnelle. </a:t>
            </a:r>
          </a:p>
          <a:p>
            <a:pPr algn="just">
              <a:lnSpc>
                <a:spcPct val="110000"/>
              </a:lnSpc>
              <a:spcBef>
                <a:spcPts val="600"/>
              </a:spcBef>
              <a:spcAft>
                <a:spcPts val="600"/>
              </a:spcAft>
              <a:buFont typeface="Wingdings" panose="05000000000000000000" pitchFamily="2" charset="2"/>
              <a:buChar char="q"/>
            </a:pPr>
            <a:r>
              <a:rPr lang="fr-FR" sz="1400" b="1" dirty="0" smtClean="0">
                <a:latin typeface="Century Gothic" panose="020B0502020202020204" pitchFamily="34" charset="0"/>
                <a:ea typeface="+mj-ea"/>
                <a:cs typeface="Times New Roman" panose="02020603050405020304" pitchFamily="18" charset="0"/>
              </a:rPr>
              <a:t>Obligation de formalisation par l’employeur </a:t>
            </a:r>
          </a:p>
          <a:p>
            <a:pPr marL="0" indent="0" algn="just">
              <a:lnSpc>
                <a:spcPct val="110000"/>
              </a:lnSpc>
              <a:spcBef>
                <a:spcPts val="600"/>
              </a:spcBef>
              <a:spcAft>
                <a:spcPts val="600"/>
              </a:spcAft>
              <a:buNone/>
            </a:pPr>
            <a:r>
              <a:rPr lang="fr-FR" sz="1200" dirty="0" smtClean="0">
                <a:latin typeface="Century Gothic" panose="020B0502020202020204" pitchFamily="34" charset="0"/>
                <a:ea typeface="+mj-ea"/>
                <a:cs typeface="Times New Roman" panose="02020603050405020304" pitchFamily="18" charset="0"/>
              </a:rPr>
              <a:t>L’accompagnement personnalisé est constitué de l’ensemble des dispositifs individuels et collectifs d’information, de conseil, de soutien et de formation proposés aux agents pour la mise en œuvre de leur projet d’évolution professionnelle.</a:t>
            </a:r>
          </a:p>
          <a:p>
            <a:pPr marL="0" indent="0" algn="just">
              <a:lnSpc>
                <a:spcPct val="110000"/>
              </a:lnSpc>
              <a:spcBef>
                <a:spcPts val="600"/>
              </a:spcBef>
              <a:spcAft>
                <a:spcPts val="600"/>
              </a:spcAft>
              <a:buNone/>
            </a:pPr>
            <a:r>
              <a:rPr lang="fr-FR" sz="1200" dirty="0" smtClean="0">
                <a:latin typeface="Century Gothic" panose="020B0502020202020204" pitchFamily="34" charset="0"/>
                <a:ea typeface="+mj-ea"/>
                <a:cs typeface="Times New Roman" panose="02020603050405020304" pitchFamily="18" charset="0"/>
              </a:rPr>
              <a:t>Cette offre doit être formalisée dans un document élaboré par chaque employeur </a:t>
            </a:r>
            <a:r>
              <a:rPr lang="fr-FR" sz="1200" dirty="0">
                <a:latin typeface="Century Gothic" panose="020B0502020202020204" pitchFamily="34" charset="0"/>
                <a:ea typeface="+mj-ea"/>
                <a:cs typeface="Times New Roman" panose="02020603050405020304" pitchFamily="18" charset="0"/>
              </a:rPr>
              <a:t>public pour les agents qu'il emploie et chaque centre de gestion de la fonction publique territoriale pour les agents qui relèvent de sa </a:t>
            </a:r>
            <a:r>
              <a:rPr lang="fr-FR" sz="1200" dirty="0" smtClean="0">
                <a:latin typeface="Century Gothic" panose="020B0502020202020204" pitchFamily="34" charset="0"/>
                <a:ea typeface="+mj-ea"/>
                <a:cs typeface="Times New Roman" panose="02020603050405020304" pitchFamily="18" charset="0"/>
              </a:rPr>
              <a:t>compétence en y précisant : </a:t>
            </a:r>
          </a:p>
          <a:p>
            <a:pPr algn="just">
              <a:lnSpc>
                <a:spcPct val="110000"/>
              </a:lnSpc>
              <a:spcBef>
                <a:spcPts val="600"/>
              </a:spcBef>
              <a:spcAft>
                <a:spcPts val="600"/>
              </a:spcAft>
              <a:buFont typeface="Wingdings" panose="05000000000000000000" pitchFamily="2" charset="2"/>
              <a:buChar char="ü"/>
            </a:pPr>
            <a:r>
              <a:rPr lang="fr-FR" sz="1200" dirty="0" smtClean="0">
                <a:latin typeface="Century Gothic" panose="020B0502020202020204" pitchFamily="34" charset="0"/>
                <a:ea typeface="+mj-ea"/>
                <a:cs typeface="Times New Roman" panose="02020603050405020304" pitchFamily="18" charset="0"/>
              </a:rPr>
              <a:t>les modalités d’accès, </a:t>
            </a:r>
          </a:p>
          <a:p>
            <a:pPr algn="just">
              <a:lnSpc>
                <a:spcPct val="110000"/>
              </a:lnSpc>
              <a:spcBef>
                <a:spcPts val="600"/>
              </a:spcBef>
              <a:spcAft>
                <a:spcPts val="600"/>
              </a:spcAft>
              <a:buFont typeface="Wingdings" panose="05000000000000000000" pitchFamily="2" charset="2"/>
              <a:buChar char="ü"/>
            </a:pPr>
            <a:r>
              <a:rPr lang="fr-FR" sz="1200" dirty="0" smtClean="0">
                <a:latin typeface="Century Gothic" panose="020B0502020202020204" pitchFamily="34" charset="0"/>
                <a:ea typeface="+mj-ea"/>
                <a:cs typeface="Times New Roman" panose="02020603050405020304" pitchFamily="18" charset="0"/>
              </a:rPr>
              <a:t>les ressources et outils pouvant être mobilisés.  </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7</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72816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3" name="Espace réservé du contenu 2"/>
          <p:cNvSpPr>
            <a:spLocks noGrp="1"/>
          </p:cNvSpPr>
          <p:nvPr>
            <p:ph idx="1"/>
          </p:nvPr>
        </p:nvSpPr>
        <p:spPr>
          <a:xfrm>
            <a:off x="1014153" y="2055814"/>
            <a:ext cx="9892145" cy="3804659"/>
          </a:xfrm>
        </p:spPr>
        <p:txBody>
          <a:bodyPr>
            <a:normAutofit/>
          </a:bodyPr>
          <a:lstStyle/>
          <a:p>
            <a:pPr algn="just">
              <a:lnSpc>
                <a:spcPct val="120000"/>
              </a:lnSpc>
              <a:spcBef>
                <a:spcPts val="600"/>
              </a:spcBef>
              <a:spcAft>
                <a:spcPts val="600"/>
              </a:spcAft>
              <a:buFont typeface="Wingdings" panose="05000000000000000000" pitchFamily="2" charset="2"/>
              <a:buChar char="q"/>
            </a:pPr>
            <a:r>
              <a:rPr lang="fr-FR" sz="1500" b="1" dirty="0" smtClean="0">
                <a:latin typeface="Century Gothic" panose="020B0502020202020204" pitchFamily="34" charset="0"/>
                <a:cs typeface="Times New Roman" panose="02020603050405020304" pitchFamily="18" charset="0"/>
              </a:rPr>
              <a:t>Outils d’accompagnement</a:t>
            </a:r>
          </a:p>
          <a:p>
            <a:pPr marL="0" indent="0" algn="just">
              <a:lnSpc>
                <a:spcPct val="120000"/>
              </a:lnSpc>
              <a:spcBef>
                <a:spcPts val="600"/>
              </a:spcBef>
              <a:spcAft>
                <a:spcPts val="600"/>
              </a:spcAft>
              <a:buNone/>
            </a:pPr>
            <a:endParaRPr lang="fr-FR" sz="1200" dirty="0" smtClean="0">
              <a:latin typeface="Century Gothic" panose="020B0502020202020204" pitchFamily="34" charset="0"/>
              <a:ea typeface="+mj-ea"/>
              <a:cs typeface="Times New Roman" panose="02020603050405020304" pitchFamily="18" charset="0"/>
            </a:endParaRPr>
          </a:p>
          <a:p>
            <a:pPr marL="0" indent="0" algn="just">
              <a:lnSpc>
                <a:spcPct val="120000"/>
              </a:lnSpc>
              <a:spcBef>
                <a:spcPts val="600"/>
              </a:spcBef>
              <a:spcAft>
                <a:spcPts val="600"/>
              </a:spcAft>
              <a:buNone/>
            </a:pPr>
            <a:r>
              <a:rPr lang="fr-FR" sz="1400" dirty="0" smtClean="0">
                <a:latin typeface="Century Gothic" panose="020B0502020202020204" pitchFamily="34" charset="0"/>
                <a:ea typeface="+mj-ea"/>
                <a:cs typeface="Times New Roman" panose="02020603050405020304" pitchFamily="18" charset="0"/>
              </a:rPr>
              <a:t>Parmi </a:t>
            </a:r>
            <a:r>
              <a:rPr lang="fr-FR" sz="1400" dirty="0">
                <a:latin typeface="Century Gothic" panose="020B0502020202020204" pitchFamily="34" charset="0"/>
                <a:ea typeface="+mj-ea"/>
                <a:cs typeface="Times New Roman" panose="02020603050405020304" pitchFamily="18" charset="0"/>
              </a:rPr>
              <a:t>les outils proposés aux agents dans l’offre d’accompagnement personnalisé </a:t>
            </a:r>
            <a:r>
              <a:rPr lang="fr-FR" sz="1400" dirty="0" smtClean="0">
                <a:latin typeface="Century Gothic" panose="020B0502020202020204" pitchFamily="34" charset="0"/>
                <a:ea typeface="+mj-ea"/>
                <a:cs typeface="Times New Roman" panose="02020603050405020304" pitchFamily="18" charset="0"/>
              </a:rPr>
              <a:t>figurent :</a:t>
            </a:r>
          </a:p>
          <a:p>
            <a:pPr marL="0" indent="0" algn="just">
              <a:lnSpc>
                <a:spcPct val="120000"/>
              </a:lnSpc>
              <a:spcBef>
                <a:spcPts val="600"/>
              </a:spcBef>
              <a:spcAft>
                <a:spcPts val="600"/>
              </a:spcAft>
              <a:buNone/>
            </a:pPr>
            <a:endParaRPr lang="fr-FR" sz="1400" dirty="0" smtClean="0">
              <a:latin typeface="Century Gothic" panose="020B0502020202020204" pitchFamily="34" charset="0"/>
              <a:ea typeface="+mj-ea"/>
              <a:cs typeface="Times New Roman" panose="02020603050405020304" pitchFamily="18" charset="0"/>
            </a:endParaRPr>
          </a:p>
          <a:p>
            <a:pPr algn="just">
              <a:lnSpc>
                <a:spcPct val="120000"/>
              </a:lnSpc>
              <a:spcBef>
                <a:spcPts val="600"/>
              </a:spcBef>
              <a:spcAft>
                <a:spcPts val="600"/>
              </a:spcAft>
              <a:buFontTx/>
              <a:buChar char="-"/>
            </a:pPr>
            <a:r>
              <a:rPr lang="fr-FR" sz="1400" b="1" dirty="0" smtClean="0">
                <a:latin typeface="Century Gothic" panose="020B0502020202020204" pitchFamily="34" charset="0"/>
                <a:ea typeface="+mj-ea"/>
                <a:cs typeface="Times New Roman" panose="02020603050405020304" pitchFamily="18" charset="0"/>
              </a:rPr>
              <a:t>le </a:t>
            </a:r>
            <a:r>
              <a:rPr lang="fr-FR" sz="1400" b="1" dirty="0">
                <a:latin typeface="Century Gothic" panose="020B0502020202020204" pitchFamily="34" charset="0"/>
                <a:ea typeface="+mj-ea"/>
                <a:cs typeface="Times New Roman" panose="02020603050405020304" pitchFamily="18" charset="0"/>
              </a:rPr>
              <a:t>bilan de parcours professionnel</a:t>
            </a:r>
            <a:r>
              <a:rPr lang="fr-FR" sz="1400" dirty="0">
                <a:latin typeface="Century Gothic" panose="020B0502020202020204" pitchFamily="34" charset="0"/>
                <a:ea typeface="+mj-ea"/>
                <a:cs typeface="Times New Roman" panose="02020603050405020304" pitchFamily="18" charset="0"/>
              </a:rPr>
              <a:t> </a:t>
            </a:r>
            <a:r>
              <a:rPr lang="fr-FR" sz="1400" dirty="0" smtClean="0">
                <a:latin typeface="Century Gothic" panose="020B0502020202020204" pitchFamily="34" charset="0"/>
                <a:ea typeface="+mj-ea"/>
                <a:cs typeface="Times New Roman" panose="02020603050405020304" pitchFamily="18" charset="0"/>
              </a:rPr>
              <a:t>(à la demande de l’agent ou à l’initiative de l’employeur avec l’accord de l’agent).</a:t>
            </a:r>
          </a:p>
          <a:p>
            <a:pPr algn="just">
              <a:lnSpc>
                <a:spcPct val="120000"/>
              </a:lnSpc>
              <a:spcBef>
                <a:spcPts val="600"/>
              </a:spcBef>
              <a:spcAft>
                <a:spcPts val="600"/>
              </a:spcAft>
              <a:buFontTx/>
              <a:buChar char="-"/>
            </a:pPr>
            <a:r>
              <a:rPr lang="fr-FR" sz="1400" b="1" dirty="0" smtClean="0">
                <a:latin typeface="Century Gothic" panose="020B0502020202020204" pitchFamily="34" charset="0"/>
                <a:ea typeface="+mj-ea"/>
                <a:cs typeface="Times New Roman" panose="02020603050405020304" pitchFamily="18" charset="0"/>
              </a:rPr>
              <a:t>le </a:t>
            </a:r>
            <a:r>
              <a:rPr lang="fr-FR" sz="1400" b="1" dirty="0">
                <a:latin typeface="Century Gothic" panose="020B0502020202020204" pitchFamily="34" charset="0"/>
                <a:ea typeface="+mj-ea"/>
                <a:cs typeface="Times New Roman" panose="02020603050405020304" pitchFamily="18" charset="0"/>
              </a:rPr>
              <a:t>plan individuel de développement des </a:t>
            </a:r>
            <a:r>
              <a:rPr lang="fr-FR" sz="1400" b="1" dirty="0">
                <a:latin typeface="Century Gothic" panose="020B0502020202020204" pitchFamily="34" charset="0"/>
                <a:ea typeface="+mj-ea"/>
                <a:cs typeface="Times New Roman" panose="02020603050405020304" pitchFamily="18" charset="0"/>
              </a:rPr>
              <a:t>compétences, </a:t>
            </a:r>
            <a:r>
              <a:rPr lang="fr-FR" sz="1400" dirty="0">
                <a:latin typeface="Century Gothic" panose="020B0502020202020204" pitchFamily="34" charset="0"/>
                <a:ea typeface="+mj-ea"/>
                <a:cs typeface="Times New Roman" panose="02020603050405020304" pitchFamily="18" charset="0"/>
              </a:rPr>
              <a:t>élaboré conjointement par l'agent et son administration</a:t>
            </a:r>
            <a:r>
              <a:rPr lang="fr-FR" sz="1400" dirty="0" smtClean="0">
                <a:latin typeface="Century Gothic" panose="020B0502020202020204" pitchFamily="34" charset="0"/>
                <a:ea typeface="+mj-ea"/>
                <a:cs typeface="Times New Roman" panose="02020603050405020304" pitchFamily="18" charset="0"/>
              </a:rPr>
              <a:t>.</a:t>
            </a:r>
            <a:endParaRPr lang="fr-FR" sz="1400" dirty="0" smtClean="0">
              <a:latin typeface="Century Gothic" panose="020B0502020202020204" pitchFamily="34" charset="0"/>
              <a:ea typeface="+mj-ea"/>
              <a:cs typeface="Times New Roman" panose="02020603050405020304" pitchFamily="18" charset="0"/>
            </a:endParaRPr>
          </a:p>
          <a:p>
            <a:pPr marL="0" indent="0" algn="just">
              <a:lnSpc>
                <a:spcPct val="120000"/>
              </a:lnSpc>
              <a:spcBef>
                <a:spcPts val="600"/>
              </a:spcBef>
              <a:spcAft>
                <a:spcPts val="600"/>
              </a:spcAft>
              <a:buNone/>
            </a:pPr>
            <a:endParaRPr lang="fr-FR" sz="1400" dirty="0" smtClean="0">
              <a:latin typeface="Century Gothic" panose="020B0502020202020204" pitchFamily="34" charset="0"/>
              <a:ea typeface="+mj-ea"/>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8</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4140046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a:solidFill>
                  <a:schemeClr val="accent5">
                    <a:lumMod val="50000"/>
                  </a:schemeClr>
                </a:solidFill>
                <a:latin typeface="Century Gothic" panose="020B0502020202020204" pitchFamily="34" charset="0"/>
                <a:cs typeface="Times New Roman" panose="02020603050405020304" pitchFamily="18" charset="0"/>
              </a:rPr>
              <a:t>La formation des agents territoriaux</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9</a:t>
            </a:fld>
            <a:endParaRPr lang="fr-FR" dirty="0"/>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776" y="1825626"/>
            <a:ext cx="10332720" cy="4204890"/>
          </a:xfrm>
          <a:prstGeom prst="rect">
            <a:avLst/>
          </a:prstGeom>
        </p:spPr>
      </p:pic>
    </p:spTree>
    <p:extLst>
      <p:ext uri="{BB962C8B-B14F-4D97-AF65-F5344CB8AC3E}">
        <p14:creationId xmlns:p14="http://schemas.microsoft.com/office/powerpoint/2010/main" val="2245100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Nouvelles règles de publicité des actes administratifs</Template>
  <TotalTime>3832</TotalTime>
  <Words>3400</Words>
  <Application>Microsoft Office PowerPoint</Application>
  <PresentationFormat>Grand écran</PresentationFormat>
  <Paragraphs>328</Paragraphs>
  <Slides>32</Slides>
  <Notes>32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Calibri</vt:lpstr>
      <vt:lpstr>Calibri Light</vt:lpstr>
      <vt:lpstr>Century Gothic</vt:lpstr>
      <vt:lpstr>Times New Roman</vt:lpstr>
      <vt:lpstr>Wingdings</vt:lpstr>
      <vt:lpstr>Thème Office</vt:lpstr>
      <vt:lpstr>Actualités 2022</vt:lpstr>
      <vt:lpstr>Plan</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 La formation des agents territoriaux</vt:lpstr>
      <vt:lpstr>II. Actualités</vt:lpstr>
      <vt:lpstr>II. Actualités</vt:lpstr>
      <vt:lpstr>II. Actualités</vt:lpstr>
      <vt:lpstr>II. Actualités</vt:lpstr>
      <vt:lpstr>II. Actualités</vt:lpstr>
      <vt:lpstr>II. Actualités</vt:lpstr>
      <vt:lpstr>II. Actualités</vt:lpstr>
      <vt:lpstr>II. Actualités</vt:lpstr>
      <vt:lpstr>II. Actualités</vt:lpstr>
      <vt:lpstr>II. Actualités</vt:lpstr>
      <vt:lpstr>II. Actualités</vt:lpstr>
      <vt:lpstr>II. Actualités</vt:lpstr>
      <vt:lpstr>III. Projets de décrets</vt:lpstr>
      <vt:lpstr>III. Projets de décrets</vt:lpstr>
      <vt:lpstr>II. Actualités</vt:lpstr>
      <vt:lpstr>Fin             Merci pour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Réforme des règles de publicité, d’entrée en vigueur et de conservation des actes pris par les collectivités territoriales et leurs groupements</dc:title>
  <dc:creator>Émilie Pla</dc:creator>
  <cp:lastModifiedBy>Soukaïna Benjaafar</cp:lastModifiedBy>
  <cp:revision>186</cp:revision>
  <cp:lastPrinted>2021-05-06T13:51:11Z</cp:lastPrinted>
  <dcterms:created xsi:type="dcterms:W3CDTF">2022-03-28T09:59:15Z</dcterms:created>
  <dcterms:modified xsi:type="dcterms:W3CDTF">2022-11-30T12:59:06Z</dcterms:modified>
</cp:coreProperties>
</file>