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6" r:id="rId7"/>
    <p:sldId id="267" r:id="rId8"/>
    <p:sldId id="268" r:id="rId9"/>
    <p:sldId id="269" r:id="rId10"/>
    <p:sldId id="270" r:id="rId11"/>
    <p:sldId id="271" r:id="rId12"/>
    <p:sldId id="273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DEC388-69C3-41CE-836D-8CADE66F758F}" type="datetime1">
              <a:rPr lang="fr-FR" smtClean="0"/>
              <a:pPr algn="r" rtl="0"/>
              <a:t>23/03/2022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E31375A4-56A4-47D6-9801-1991572033F7}" type="slidenum">
              <a:rPr lang="fr-FR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CF334A0-7817-44BF-BE74-0C1D60A40209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75A4-56A4-47D6-9801-1991572033F7}" type="slidenum">
              <a:rPr lang="fr-FR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0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93682C-1666-439C-B1F6-2324BA8BDEE9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AC62B6-9765-4D0D-A062-B6261D408591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560E40-E96F-4F90-B177-9CA529868AE7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D8A20-D5AA-4EBF-82E0-3620BEFE5662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 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DB54D6-28DC-40C0-8824-32CC37999B83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 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 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 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pic>
        <p:nvPicPr>
          <p:cNvPr id="10" name="Image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ce réservé d’imag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9" name="Texte d’instruction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noProof="0" dirty="0" smtClean="0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sz="1200" i="1" noProof="0" dirty="0" smtClean="0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  <a:endParaRPr lang="fr-F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 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 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 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 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fr-FR" dirty="0" smtClean="0"/>
              <a:t>​</a:t>
            </a:r>
            <a:fld id="{FF5F1CE1-2D83-4710-B005-E03A94773F54}" type="datetime1">
              <a:rPr lang="fr-FR" smtClean="0"/>
              <a:pPr/>
              <a:t>23/03/2022</a:t>
            </a:fld>
            <a:r>
              <a:rPr lang="fr-FR" dirty="0" smtClean="0"/>
              <a:t>​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CC60CA-F5F0-431E-AD16-DA84336EFE3A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571E30-3F8C-45A0-A97D-32FEE21AD3FE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3E571F-D862-4C44-826E-B0273097C3EE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5EA7CD-A54C-4044-94F4-AD92C5338D2B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14D363-38EB-4EFE-A4CB-9D469BC54DCB}" type="datetime1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</a:p>
          <a:p>
            <a:pPr lvl="5" rtl="0"/>
            <a:r>
              <a:rPr lang="fr-FR" noProof="0" dirty="0" smtClean="0"/>
              <a:t>Sixième niveau</a:t>
            </a:r>
          </a:p>
          <a:p>
            <a:pPr lvl="6" rtl="0"/>
            <a:r>
              <a:rPr lang="fr-FR" noProof="0" dirty="0" smtClean="0"/>
              <a:t>Septième niveau</a:t>
            </a:r>
          </a:p>
          <a:p>
            <a:pPr lvl="7" rtl="0"/>
            <a:r>
              <a:rPr lang="fr-FR" noProof="0" dirty="0" smtClean="0"/>
              <a:t>Huitième niveau</a:t>
            </a:r>
          </a:p>
          <a:p>
            <a:pPr lvl="8" rtl="0"/>
            <a:r>
              <a:rPr lang="fr-FR" noProof="0" dirty="0" smtClean="0"/>
              <a:t>Neuvième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 smtClean="0"/>
              <a:t>​</a:t>
            </a:r>
            <a:fld id="{B4D55279-C06B-4789-90C7-CDBF3CF07A5D}" type="datetime1">
              <a:rPr lang="fr-FR" smtClean="0"/>
              <a:pPr/>
              <a:t>23/03/2022</a:t>
            </a:fld>
            <a:r>
              <a:rPr lang="fr-FR" dirty="0" smtClean="0"/>
              <a:t>​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 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ctrTitle"/>
          </p:nvPr>
        </p:nvSpPr>
        <p:spPr>
          <a:xfrm>
            <a:off x="258792" y="2292094"/>
            <a:ext cx="6580158" cy="221969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fr-FR" b="1" dirty="0" smtClean="0">
                <a:latin typeface="Century Gothic" panose="020B0502020202020204" pitchFamily="34" charset="0"/>
              </a:rPr>
              <a:t>CODE GENERAL</a:t>
            </a:r>
            <a:br>
              <a:rPr lang="fr-FR" b="1" dirty="0" smtClean="0">
                <a:latin typeface="Century Gothic" panose="020B0502020202020204" pitchFamily="34" charset="0"/>
              </a:rPr>
            </a:br>
            <a:r>
              <a:rPr lang="fr-FR" b="1" dirty="0" smtClean="0">
                <a:latin typeface="Century Gothic" panose="020B0502020202020204" pitchFamily="34" charset="0"/>
              </a:rPr>
              <a:t>DE</a:t>
            </a:r>
            <a:br>
              <a:rPr lang="fr-FR" b="1" dirty="0" smtClean="0">
                <a:latin typeface="Century Gothic" panose="020B0502020202020204" pitchFamily="34" charset="0"/>
              </a:rPr>
            </a:br>
            <a:r>
              <a:rPr lang="fr-FR" b="1" dirty="0" smtClean="0">
                <a:latin typeface="Century Gothic" panose="020B0502020202020204" pitchFamily="34" charset="0"/>
              </a:rPr>
              <a:t>LA FONCTION PUBLIQUE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pic>
        <p:nvPicPr>
          <p:cNvPr id="4" name="Espace réservé d’image 3" descr="Livre ouvert sur une table, rayonnages flous à l’arrière-plan" title="Exemple d’imag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504"/>
            <a:ext cx="3105509" cy="7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dirty="0" smtClean="0"/>
              <a:t>Le Code Général de la Fonction Publique (CGFP), qu’est-ce que c’est ?</a:t>
            </a:r>
            <a:endParaRPr lang="fr-FR" sz="2400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rtl="0"/>
            <a:r>
              <a:rPr lang="fr-FR" dirty="0" smtClean="0"/>
              <a:t>Issu de l’ordonnance n°2021-1574 du 24 novembre 2021 portant </a:t>
            </a:r>
            <a:r>
              <a:rPr lang="fr-FR" b="1" dirty="0" smtClean="0"/>
              <a:t>partie législative</a:t>
            </a:r>
            <a:r>
              <a:rPr lang="fr-FR" dirty="0" smtClean="0"/>
              <a:t> du CGFP</a:t>
            </a:r>
          </a:p>
          <a:p>
            <a:pPr lvl="1" algn="just"/>
            <a:r>
              <a:rPr lang="fr-FR" dirty="0" smtClean="0"/>
              <a:t>La partie réglementaire, regroupant les décrets propres à la fonction publique, sera ajoutée ultérieurement (2024 selon les espoirs de la DGAFP)</a:t>
            </a:r>
          </a:p>
          <a:p>
            <a:pPr algn="just"/>
            <a:r>
              <a:rPr lang="fr-FR" dirty="0" smtClean="0"/>
              <a:t>Regroupe </a:t>
            </a:r>
            <a:r>
              <a:rPr lang="fr-FR" u="sng" dirty="0" smtClean="0"/>
              <a:t>l’ensemble</a:t>
            </a:r>
            <a:r>
              <a:rPr lang="fr-FR" dirty="0" smtClean="0"/>
              <a:t> des lois statutaires et des dispositions législatives applicables à la fonction publique, et notamment :</a:t>
            </a:r>
          </a:p>
          <a:p>
            <a:pPr lvl="1" algn="just"/>
            <a:r>
              <a:rPr lang="fr-FR" dirty="0" smtClean="0"/>
              <a:t>Loi n°83-634 du 13 juillet 1983 portant droits et obligations des fonctionnaires</a:t>
            </a:r>
          </a:p>
          <a:p>
            <a:pPr lvl="1" algn="just"/>
            <a:r>
              <a:rPr lang="fr-FR" dirty="0" smtClean="0"/>
              <a:t>Loi n°84-16 du 11 janvier 1984 portant dispositions statutaires relatives à la fonction publique de l’Etat</a:t>
            </a:r>
          </a:p>
          <a:p>
            <a:pPr lvl="1" algn="just"/>
            <a:r>
              <a:rPr lang="fr-FR" dirty="0" smtClean="0"/>
              <a:t>Loi n°84-53 du 26 janvier 1984 </a:t>
            </a:r>
            <a:r>
              <a:rPr lang="fr-FR" dirty="0"/>
              <a:t>portant dispositions statutaires relatives à la fonction publique </a:t>
            </a:r>
            <a:r>
              <a:rPr lang="fr-FR" dirty="0" smtClean="0"/>
              <a:t>territoriale</a:t>
            </a:r>
          </a:p>
          <a:p>
            <a:pPr lvl="1" algn="just"/>
            <a:r>
              <a:rPr lang="fr-FR" dirty="0" smtClean="0"/>
              <a:t>Loi n°86-33 du 9 janvier 1986 </a:t>
            </a:r>
            <a:r>
              <a:rPr lang="fr-FR" dirty="0"/>
              <a:t>portant dispositions statutaires relatives à la fonction publique </a:t>
            </a:r>
            <a:r>
              <a:rPr lang="fr-FR" dirty="0" smtClean="0"/>
              <a:t>hospitalière</a:t>
            </a:r>
          </a:p>
          <a:p>
            <a:pPr algn="just"/>
            <a:r>
              <a:rPr lang="fr-FR" dirty="0" smtClean="0"/>
              <a:t>Ces lois ont été codifiées à </a:t>
            </a:r>
            <a:r>
              <a:rPr lang="fr-FR" b="1" dirty="0" smtClean="0"/>
              <a:t>droit constant</a:t>
            </a:r>
            <a:r>
              <a:rPr lang="fr-FR" dirty="0" smtClean="0"/>
              <a:t> (à quelques très rares exceptions, notamment en ce qui concerne des abrogations)</a:t>
            </a:r>
          </a:p>
          <a:p>
            <a:pPr algn="just"/>
            <a:r>
              <a:rPr lang="fr-FR" dirty="0" smtClean="0"/>
              <a:t>Cela induit </a:t>
            </a:r>
            <a:r>
              <a:rPr lang="fr-FR" b="1" dirty="0" smtClean="0"/>
              <a:t>une modification </a:t>
            </a:r>
            <a:r>
              <a:rPr lang="fr-FR" b="1" u="sng" dirty="0" smtClean="0"/>
              <a:t>de la référence juridique</a:t>
            </a:r>
            <a:r>
              <a:rPr lang="fr-FR" dirty="0" smtClean="0"/>
              <a:t> de l’énoncé de la norme, sans toutefois que la teneur de la prescription résultant de ladite norme n’en soit elle-même </a:t>
            </a:r>
            <a:r>
              <a:rPr lang="fr-FR" dirty="0" smtClean="0"/>
              <a:t>modifiée</a:t>
            </a:r>
          </a:p>
          <a:p>
            <a:pPr lvl="1" algn="just"/>
            <a:r>
              <a:rPr lang="fr-FR" b="1" dirty="0" smtClean="0"/>
              <a:t>ATTENTION : </a:t>
            </a:r>
            <a:r>
              <a:rPr lang="fr-FR" dirty="0" smtClean="0"/>
              <a:t>Si les lois codifiées ont été abrogées, certains articles n’ont pas été intégrés au Code. Ces quelques articles « survivants » restent donc en vigueur sous leur référence juridique antérieure à la création du Code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L’organisation du CGFP</a:t>
            </a:r>
            <a:endParaRPr lang="fr-FR" dirty="0"/>
          </a:p>
        </p:txBody>
      </p:sp>
      <p:pic>
        <p:nvPicPr>
          <p:cNvPr id="5" name="Espace réservé d’image 4" descr="Vue rapprochée de livres sur des rayonnages avec des livres flous au premier plan et à l’arrière-plan" title="Exemple d’imag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40994"/>
          <a:stretch/>
        </p:blipFill>
        <p:spPr>
          <a:xfrm>
            <a:off x="7696940" y="1600199"/>
            <a:ext cx="3370746" cy="4572001"/>
          </a:xfrm>
        </p:spPr>
      </p:pic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62978" y="1600200"/>
            <a:ext cx="6490413" cy="4572000"/>
          </a:xfrm>
        </p:spPr>
        <p:txBody>
          <a:bodyPr rtlCol="0"/>
          <a:lstStyle/>
          <a:p>
            <a:pPr algn="just" rtl="0"/>
            <a:r>
              <a:rPr lang="fr-FR" dirty="0" smtClean="0"/>
              <a:t>Droits, obligations et protections</a:t>
            </a:r>
          </a:p>
          <a:p>
            <a:pPr algn="just" rtl="0"/>
            <a:r>
              <a:rPr lang="fr-FR" dirty="0" smtClean="0"/>
              <a:t>Exercice du droit syndical et dialogue social</a:t>
            </a:r>
          </a:p>
          <a:p>
            <a:pPr algn="just" rtl="0"/>
            <a:r>
              <a:rPr lang="fr-FR" dirty="0" smtClean="0"/>
              <a:t>Recrutement</a:t>
            </a:r>
          </a:p>
          <a:p>
            <a:pPr algn="just" rtl="0"/>
            <a:r>
              <a:rPr lang="fr-FR" dirty="0" smtClean="0"/>
              <a:t>Principes d’organisation et de gestion des ressources humaines</a:t>
            </a:r>
          </a:p>
          <a:p>
            <a:pPr algn="just" rtl="0"/>
            <a:r>
              <a:rPr lang="fr-FR" dirty="0" smtClean="0"/>
              <a:t>Carrière et parcours professionnel</a:t>
            </a:r>
          </a:p>
          <a:p>
            <a:pPr algn="just" rtl="0"/>
            <a:r>
              <a:rPr lang="fr-FR" dirty="0" smtClean="0"/>
              <a:t>Temps de travail et congés</a:t>
            </a:r>
          </a:p>
          <a:p>
            <a:pPr algn="just" rtl="0"/>
            <a:r>
              <a:rPr lang="fr-FR" dirty="0" smtClean="0"/>
              <a:t>Rémunération et action sociale</a:t>
            </a:r>
          </a:p>
          <a:p>
            <a:pPr algn="just" rtl="0"/>
            <a:r>
              <a:rPr lang="fr-FR" dirty="0" smtClean="0"/>
              <a:t>Prévention et protection en matière de santé et de sécurité au travail</a:t>
            </a:r>
            <a:endParaRPr lang="fr-FR" dirty="0"/>
          </a:p>
        </p:txBody>
      </p:sp>
      <p:sp>
        <p:nvSpPr>
          <p:cNvPr id="6" name="Espace réservé du texte 3"/>
          <p:cNvSpPr txBox="1">
            <a:spLocks/>
          </p:cNvSpPr>
          <p:nvPr/>
        </p:nvSpPr>
        <p:spPr>
          <a:xfrm>
            <a:off x="62144" y="1600199"/>
            <a:ext cx="1038688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Livre I</a:t>
            </a:r>
            <a:r>
              <a:rPr lang="fr-FR" b="1" baseline="30000" dirty="0" smtClean="0"/>
              <a:t>er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Livre II </a:t>
            </a:r>
          </a:p>
          <a:p>
            <a:r>
              <a:rPr lang="fr-FR" b="1" dirty="0" smtClean="0"/>
              <a:t>Livre III</a:t>
            </a:r>
          </a:p>
          <a:p>
            <a:r>
              <a:rPr lang="fr-FR" b="1" dirty="0" smtClean="0"/>
              <a:t>Livre IV</a:t>
            </a:r>
          </a:p>
          <a:p>
            <a:r>
              <a:rPr lang="fr-FR" b="1" dirty="0" smtClean="0"/>
              <a:t>Livre V</a:t>
            </a:r>
          </a:p>
          <a:p>
            <a:r>
              <a:rPr lang="fr-FR" b="1" dirty="0" smtClean="0"/>
              <a:t>Livre VI</a:t>
            </a:r>
          </a:p>
          <a:p>
            <a:r>
              <a:rPr lang="fr-FR" b="1" dirty="0" smtClean="0"/>
              <a:t>Livre VII</a:t>
            </a:r>
          </a:p>
          <a:p>
            <a:r>
              <a:rPr lang="fr-FR" b="1" dirty="0" smtClean="0"/>
              <a:t>Livre VIII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dirty="0" smtClean="0"/>
              <a:t>L’impact du CGFP pour les collectivités et établissements publics</a:t>
            </a:r>
            <a:endParaRPr lang="fr-FR" sz="2400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 rtl="0"/>
            <a:r>
              <a:rPr lang="fr-FR" dirty="0" smtClean="0"/>
              <a:t>Entrée en vigueur le </a:t>
            </a:r>
            <a:r>
              <a:rPr lang="fr-FR" b="1" dirty="0" smtClean="0"/>
              <a:t>1</a:t>
            </a:r>
            <a:r>
              <a:rPr lang="fr-FR" b="1" baseline="30000" dirty="0" smtClean="0"/>
              <a:t>er</a:t>
            </a:r>
            <a:r>
              <a:rPr lang="fr-FR" b="1" dirty="0" smtClean="0"/>
              <a:t> mars 2022</a:t>
            </a:r>
            <a:endParaRPr lang="fr-FR" dirty="0" smtClean="0"/>
          </a:p>
          <a:p>
            <a:pPr algn="just" rtl="0"/>
            <a:r>
              <a:rPr lang="fr-FR" dirty="0" smtClean="0"/>
              <a:t>Tous les </a:t>
            </a:r>
            <a:r>
              <a:rPr lang="fr-FR" b="1" dirty="0" smtClean="0"/>
              <a:t>actes juridiques</a:t>
            </a:r>
            <a:r>
              <a:rPr lang="fr-FR" dirty="0" smtClean="0"/>
              <a:t> (délibérations, arrêtés, contrats, etc.) pris anciennement par référence aux lois statutaires (ou autres dispositions désormais codifiées) devront, à compter de cette date, être pris en application des nouvelles références codifiées</a:t>
            </a:r>
          </a:p>
          <a:p>
            <a:pPr algn="just" rtl="0"/>
            <a:endParaRPr lang="fr-FR" dirty="0"/>
          </a:p>
          <a:p>
            <a:pPr algn="just" rtl="0"/>
            <a:r>
              <a:rPr lang="fr-FR" b="1" dirty="0" smtClean="0"/>
              <a:t>ATTENTION !</a:t>
            </a:r>
            <a:endParaRPr lang="fr-FR" dirty="0" smtClean="0"/>
          </a:p>
          <a:p>
            <a:pPr lvl="1" algn="just"/>
            <a:r>
              <a:rPr lang="fr-FR" b="1" dirty="0" smtClean="0"/>
              <a:t>Les décrets</a:t>
            </a:r>
            <a:r>
              <a:rPr lang="fr-FR" dirty="0" smtClean="0"/>
              <a:t> et autres dispositions réglementaires n’étant pas (encore) intégrées au CGFP, leurs références juridiques demeureront visées en l’état au sein des actes juridiques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042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b="1" dirty="0" smtClean="0"/>
              <a:t>Exemple :</a:t>
            </a:r>
            <a:r>
              <a:rPr lang="fr-FR" sz="2400" dirty="0" smtClean="0"/>
              <a:t> le recrutement d’un contractuel sur </a:t>
            </a:r>
            <a:r>
              <a:rPr lang="fr-FR" sz="2400" u="sng" dirty="0" smtClean="0"/>
              <a:t>emploi permanent</a:t>
            </a:r>
            <a:endParaRPr lang="fr-FR" sz="2400" b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 rtl="0"/>
            <a:r>
              <a:rPr lang="fr-FR" b="1" dirty="0" smtClean="0"/>
              <a:t>Ancienne disposition :</a:t>
            </a:r>
            <a:r>
              <a:rPr lang="fr-FR" dirty="0" smtClean="0"/>
              <a:t> article 3-3 de la loi n°84-53 du 26 janvier 1984</a:t>
            </a:r>
          </a:p>
          <a:p>
            <a:pPr algn="just" rtl="0"/>
            <a:r>
              <a:rPr lang="fr-FR" b="1" dirty="0" smtClean="0"/>
              <a:t>Nouvelle disposition</a:t>
            </a:r>
            <a:r>
              <a:rPr lang="fr-FR" dirty="0" smtClean="0"/>
              <a:t> </a:t>
            </a:r>
            <a:r>
              <a:rPr lang="fr-FR" b="1" dirty="0" smtClean="0"/>
              <a:t>: </a:t>
            </a:r>
            <a:r>
              <a:rPr lang="fr-FR" dirty="0" smtClean="0"/>
              <a:t>article L.332-8 du CGFP</a:t>
            </a:r>
          </a:p>
          <a:p>
            <a:pPr algn="just" rtl="0"/>
            <a:endParaRPr lang="fr-FR" b="1" dirty="0"/>
          </a:p>
          <a:p>
            <a:pPr marL="0" indent="0" algn="just" rtl="0">
              <a:buNone/>
            </a:pPr>
            <a:r>
              <a:rPr lang="fr-FR" dirty="0" smtClean="0"/>
              <a:t>Le contenu juridique </a:t>
            </a:r>
            <a:r>
              <a:rPr lang="fr-FR" u="sng" dirty="0" smtClean="0"/>
              <a:t>reste inchangé</a:t>
            </a:r>
            <a:r>
              <a:rPr lang="fr-FR" dirty="0" smtClean="0"/>
              <a:t> et permet toujours à un employeur public de recruter, à titre dérogatoire, un agent contractuel en CDD sur un emploi permanent dans différents cas énoncés par l’article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9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b="1" dirty="0" smtClean="0"/>
              <a:t>Exemple :</a:t>
            </a:r>
            <a:r>
              <a:rPr lang="fr-FR" sz="2400" dirty="0" smtClean="0"/>
              <a:t> le recrutement d’un contractuel </a:t>
            </a:r>
            <a:r>
              <a:rPr lang="fr-FR" sz="2400" u="sng" dirty="0" smtClean="0"/>
              <a:t>pour un besoin temporaire</a:t>
            </a:r>
            <a:endParaRPr lang="fr-FR" sz="2400" b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fr-FR" b="1" dirty="0" smtClean="0"/>
              <a:t>Pour assurer le remplacement d’un fonctionnaire indisponible</a:t>
            </a:r>
          </a:p>
          <a:p>
            <a:pPr algn="just" rtl="0"/>
            <a:r>
              <a:rPr lang="fr-FR" b="1" dirty="0" smtClean="0"/>
              <a:t>Ancienne disposition :</a:t>
            </a:r>
            <a:r>
              <a:rPr lang="fr-FR" dirty="0" smtClean="0"/>
              <a:t> article 3-1 de la loi n°84-53 du 26 janvier 1984</a:t>
            </a:r>
          </a:p>
          <a:p>
            <a:pPr algn="just" rtl="0"/>
            <a:r>
              <a:rPr lang="fr-FR" b="1" dirty="0" smtClean="0"/>
              <a:t>Nouvelle disposition</a:t>
            </a:r>
            <a:r>
              <a:rPr lang="fr-FR" dirty="0" smtClean="0"/>
              <a:t> </a:t>
            </a:r>
            <a:r>
              <a:rPr lang="fr-FR" b="1" dirty="0" smtClean="0"/>
              <a:t>: </a:t>
            </a:r>
            <a:r>
              <a:rPr lang="fr-FR" dirty="0" smtClean="0"/>
              <a:t>article L.332-13 du CGFP</a:t>
            </a:r>
          </a:p>
          <a:p>
            <a:pPr algn="just" rtl="0"/>
            <a:endParaRPr lang="fr-FR" b="1" dirty="0" smtClean="0"/>
          </a:p>
          <a:p>
            <a:pPr marL="0" indent="0" algn="ctr">
              <a:buNone/>
            </a:pPr>
            <a:r>
              <a:rPr lang="fr-FR" b="1" dirty="0"/>
              <a:t>Pour </a:t>
            </a:r>
            <a:r>
              <a:rPr lang="fr-FR" b="1" dirty="0" smtClean="0"/>
              <a:t>faire face à une vacance temporaire d’emploi</a:t>
            </a:r>
          </a:p>
          <a:p>
            <a:pPr algn="just"/>
            <a:r>
              <a:rPr lang="fr-FR" b="1" dirty="0" smtClean="0"/>
              <a:t>Ancienne disposition :</a:t>
            </a:r>
            <a:r>
              <a:rPr lang="fr-FR" dirty="0" smtClean="0"/>
              <a:t> article 3-2 de la loi n°84-53 du 26 janvier 1984</a:t>
            </a:r>
          </a:p>
          <a:p>
            <a:pPr algn="just"/>
            <a:r>
              <a:rPr lang="fr-FR" b="1" dirty="0" smtClean="0"/>
              <a:t>Nouvelle </a:t>
            </a:r>
            <a:r>
              <a:rPr lang="fr-FR" b="1" dirty="0"/>
              <a:t>disposition</a:t>
            </a:r>
            <a:r>
              <a:rPr lang="fr-FR" dirty="0"/>
              <a:t> </a:t>
            </a:r>
            <a:r>
              <a:rPr lang="fr-FR" b="1" dirty="0"/>
              <a:t>: </a:t>
            </a:r>
            <a:r>
              <a:rPr lang="fr-FR" dirty="0"/>
              <a:t>article </a:t>
            </a:r>
            <a:r>
              <a:rPr lang="fr-FR" dirty="0" smtClean="0"/>
              <a:t>L.332-14 </a:t>
            </a:r>
            <a:r>
              <a:rPr lang="fr-FR" dirty="0"/>
              <a:t>du CGFP</a:t>
            </a:r>
          </a:p>
          <a:p>
            <a:pPr algn="just" rtl="0"/>
            <a:endParaRPr lang="fr-FR" b="1" dirty="0"/>
          </a:p>
          <a:p>
            <a:pPr marL="0" indent="0" algn="just" rtl="0">
              <a:buNone/>
            </a:pPr>
            <a:r>
              <a:rPr lang="fr-FR" dirty="0" smtClean="0"/>
              <a:t>Le contenu juridique de ces deux dispositions </a:t>
            </a:r>
            <a:r>
              <a:rPr lang="fr-FR" u="sng" dirty="0" smtClean="0"/>
              <a:t>reste également inchangé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b="1" dirty="0" smtClean="0"/>
              <a:t>Exemple :</a:t>
            </a:r>
            <a:r>
              <a:rPr lang="fr-FR" sz="2400" dirty="0" smtClean="0"/>
              <a:t> le recrutement d’un contractuel sur un </a:t>
            </a:r>
            <a:r>
              <a:rPr lang="fr-FR" sz="2400" u="sng" dirty="0" smtClean="0"/>
              <a:t>emploi non-permanent</a:t>
            </a:r>
            <a:endParaRPr lang="fr-FR" sz="2400" b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fr-FR" b="1" dirty="0" smtClean="0"/>
              <a:t>Pour faire face à un accroissement temporaire (ou saisonnier) d’activité</a:t>
            </a:r>
          </a:p>
          <a:p>
            <a:pPr algn="just" rtl="0"/>
            <a:r>
              <a:rPr lang="fr-FR" b="1" dirty="0" smtClean="0"/>
              <a:t>Ancienne disposition :</a:t>
            </a:r>
            <a:r>
              <a:rPr lang="fr-FR" dirty="0" smtClean="0"/>
              <a:t> article 3, I de la loi n°84-53 du 26 janvier 1984</a:t>
            </a:r>
          </a:p>
          <a:p>
            <a:pPr algn="just" rtl="0"/>
            <a:r>
              <a:rPr lang="fr-FR" b="1" dirty="0" smtClean="0"/>
              <a:t>Nouvelle disposition</a:t>
            </a:r>
            <a:r>
              <a:rPr lang="fr-FR" dirty="0" smtClean="0"/>
              <a:t> </a:t>
            </a:r>
            <a:r>
              <a:rPr lang="fr-FR" b="1" dirty="0" smtClean="0"/>
              <a:t>: </a:t>
            </a:r>
            <a:r>
              <a:rPr lang="fr-FR" dirty="0" smtClean="0"/>
              <a:t>article L.332-23 du CGFP</a:t>
            </a:r>
          </a:p>
          <a:p>
            <a:pPr algn="just" rtl="0"/>
            <a:endParaRPr lang="fr-FR" b="1" dirty="0" smtClean="0"/>
          </a:p>
          <a:p>
            <a:pPr marL="0" indent="0" algn="ctr">
              <a:buNone/>
            </a:pPr>
            <a:r>
              <a:rPr lang="fr-FR" b="1" dirty="0"/>
              <a:t>Pour </a:t>
            </a:r>
            <a:r>
              <a:rPr lang="fr-FR" b="1" dirty="0" smtClean="0"/>
              <a:t>mener à bien un projet</a:t>
            </a:r>
          </a:p>
          <a:p>
            <a:pPr algn="just"/>
            <a:r>
              <a:rPr lang="fr-FR" b="1" dirty="0" smtClean="0"/>
              <a:t>Ancienne disposition :</a:t>
            </a:r>
            <a:r>
              <a:rPr lang="fr-FR" dirty="0" smtClean="0"/>
              <a:t> article 3, II de la loi n°84-53 du 26 janvier 1984</a:t>
            </a:r>
          </a:p>
          <a:p>
            <a:pPr algn="just"/>
            <a:r>
              <a:rPr lang="fr-FR" b="1" dirty="0" smtClean="0"/>
              <a:t>Nouvelle </a:t>
            </a:r>
            <a:r>
              <a:rPr lang="fr-FR" b="1" dirty="0"/>
              <a:t>disposition</a:t>
            </a:r>
            <a:r>
              <a:rPr lang="fr-FR" dirty="0"/>
              <a:t> </a:t>
            </a:r>
            <a:r>
              <a:rPr lang="fr-FR" b="1" dirty="0"/>
              <a:t>: </a:t>
            </a:r>
            <a:r>
              <a:rPr lang="fr-FR" dirty="0"/>
              <a:t>article </a:t>
            </a:r>
            <a:r>
              <a:rPr lang="fr-FR" dirty="0" smtClean="0"/>
              <a:t>L.332-24 </a:t>
            </a:r>
            <a:r>
              <a:rPr lang="fr-FR" dirty="0"/>
              <a:t>du CGFP</a:t>
            </a:r>
          </a:p>
          <a:p>
            <a:pPr algn="just" rtl="0"/>
            <a:endParaRPr lang="fr-FR" b="1" dirty="0"/>
          </a:p>
          <a:p>
            <a:pPr marL="0" indent="0" algn="just" rtl="0">
              <a:buNone/>
            </a:pPr>
            <a:r>
              <a:rPr lang="fr-FR" dirty="0" smtClean="0"/>
              <a:t>Le contenu juridique de ces deux dispositions </a:t>
            </a:r>
            <a:r>
              <a:rPr lang="fr-FR" u="sng" dirty="0" smtClean="0"/>
              <a:t>reste également inchangé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 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b="1" dirty="0" smtClean="0"/>
              <a:t>Recrutement d’un contractuel : point de vigilance</a:t>
            </a:r>
            <a:endParaRPr lang="fr-FR" sz="2400" b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fr-FR" dirty="0" smtClean="0"/>
              <a:t>La majeur partie des dispositions applicables aux agents contractuels recrutés sur contrat de droit public figurent au sein du </a:t>
            </a:r>
            <a:r>
              <a:rPr lang="fr-FR" b="1" dirty="0" smtClean="0"/>
              <a:t>décret n°88-145 du 15 février 1988</a:t>
            </a:r>
          </a:p>
          <a:p>
            <a:pPr lvl="1" algn="just"/>
            <a:r>
              <a:rPr lang="fr-FR" dirty="0" smtClean="0"/>
              <a:t>Ce décret n’ayant pas (encore) été codifié, il conviendra de continuer à le viser dans les contrats et autres actes juridiques associés</a:t>
            </a:r>
          </a:p>
          <a:p>
            <a:pPr lvl="1" algn="just"/>
            <a:endParaRPr lang="fr-FR" dirty="0"/>
          </a:p>
          <a:p>
            <a:pPr lvl="1" algn="just"/>
            <a:r>
              <a:rPr lang="fr-FR" b="1" dirty="0" smtClean="0"/>
              <a:t>Exemples :</a:t>
            </a:r>
            <a:endParaRPr lang="fr-FR" dirty="0" smtClean="0"/>
          </a:p>
          <a:p>
            <a:pPr lvl="2" algn="just"/>
            <a:r>
              <a:rPr lang="fr-FR" dirty="0" smtClean="0"/>
              <a:t>Période d’essai (article 4)</a:t>
            </a:r>
          </a:p>
          <a:p>
            <a:pPr lvl="2" algn="just"/>
            <a:r>
              <a:rPr lang="fr-FR" dirty="0" smtClean="0"/>
              <a:t>Appréciation de la valeur individuelle (article 1-3)</a:t>
            </a:r>
          </a:p>
          <a:p>
            <a:pPr lvl="2" algn="just"/>
            <a:r>
              <a:rPr lang="fr-FR" dirty="0" smtClean="0"/>
              <a:t>Congés annuels (article 5) et congés maladie (article 7)</a:t>
            </a:r>
          </a:p>
          <a:p>
            <a:pPr lvl="2" algn="just"/>
            <a:r>
              <a:rPr lang="fr-FR" dirty="0" smtClean="0"/>
              <a:t>Discipline : si l’article L.530-1 du CGFP prévoit que toute faute commise par un agent contractuel l’expose à une sanction disciplinaire, </a:t>
            </a:r>
            <a:r>
              <a:rPr lang="fr-FR" u="sng" dirty="0" smtClean="0"/>
              <a:t>ce sont bien les articles 36 et 37 du décret n°88-145 qui précisent la discipline applicable aux agents contractuels</a:t>
            </a:r>
            <a:r>
              <a:rPr lang="fr-FR" dirty="0" smtClean="0"/>
              <a:t> (degré de sanctions et garanties)</a:t>
            </a:r>
          </a:p>
          <a:p>
            <a:pPr lvl="3" algn="just"/>
            <a:r>
              <a:rPr lang="fr-FR" dirty="0" smtClean="0"/>
              <a:t>Il convient donc de bien faire attention à </a:t>
            </a:r>
            <a:r>
              <a:rPr lang="fr-FR" b="1" dirty="0" smtClean="0"/>
              <a:t>ne pas confondre </a:t>
            </a:r>
            <a:r>
              <a:rPr lang="fr-FR" b="1" u="sng" dirty="0" smtClean="0"/>
              <a:t>lois</a:t>
            </a:r>
            <a:r>
              <a:rPr lang="fr-FR" b="1" dirty="0" smtClean="0"/>
              <a:t> et </a:t>
            </a:r>
            <a:r>
              <a:rPr lang="fr-FR" b="1" u="sng" dirty="0" err="1" smtClean="0"/>
              <a:t>réglements</a:t>
            </a:r>
            <a:endParaRPr lang="fr-FR" b="1" dirty="0" smtClean="0"/>
          </a:p>
          <a:p>
            <a:pPr lvl="2" algn="just"/>
            <a:r>
              <a:rPr lang="fr-FR" dirty="0" smtClean="0"/>
              <a:t>Fin de contrat (article 38-1)</a:t>
            </a:r>
          </a:p>
          <a:p>
            <a:pPr lvl="2" algn="just"/>
            <a:r>
              <a:rPr lang="fr-FR" dirty="0" smtClean="0"/>
              <a:t>Licenciement (articles 39-2 à 49)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48" y="1606476"/>
            <a:ext cx="5238750" cy="359092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816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térature académique 16:9">
  <a:themeElements>
    <a:clrScheme name="Personnalisé 7">
      <a:dk1>
        <a:srgbClr val="1B1811"/>
      </a:dk1>
      <a:lt1>
        <a:sysClr val="window" lastClr="FFFFFF"/>
      </a:lt1>
      <a:dk2>
        <a:srgbClr val="696464"/>
      </a:dk2>
      <a:lt2>
        <a:srgbClr val="E9E5DC"/>
      </a:lt2>
      <a:accent1>
        <a:srgbClr val="9B2D1F"/>
      </a:accent1>
      <a:accent2>
        <a:srgbClr val="C7BBA5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1_TF03431380_TF03431380.potx" id="{3EB80C2F-3DBD-42BA-8FFE-45D13301C271}" vid="{18AA12EE-0616-4C76-8CBB-BEAD487DA71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748</Words>
  <Application>Microsoft Office PowerPoint</Application>
  <PresentationFormat>Grand écran</PresentationFormat>
  <Paragraphs>75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Euphemia</vt:lpstr>
      <vt:lpstr>Plantagenet Cherokee</vt:lpstr>
      <vt:lpstr>Wingdings</vt:lpstr>
      <vt:lpstr>Littérature académique 16:9</vt:lpstr>
      <vt:lpstr>CODE GENERAL DE LA FONCTION PUBLIQUE</vt:lpstr>
      <vt:lpstr>Le Code Général de la Fonction Publique (CGFP), qu’est-ce que c’est ?</vt:lpstr>
      <vt:lpstr>L’organisation du CGFP</vt:lpstr>
      <vt:lpstr>L’impact du CGFP pour les collectivités et établissements publics</vt:lpstr>
      <vt:lpstr>Exemple : le recrutement d’un contractuel sur emploi permanent</vt:lpstr>
      <vt:lpstr>Exemple : le recrutement d’un contractuel pour un besoin temporaire</vt:lpstr>
      <vt:lpstr>Exemple : le recrutement d’un contractuel sur un emploi non-permanent</vt:lpstr>
      <vt:lpstr>Recrutement d’un contractuel : point de vigilance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2022-03-01T09:37:24Z</dcterms:created>
  <dcterms:modified xsi:type="dcterms:W3CDTF">2022-03-23T09:07:13Z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