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93" r:id="rId4"/>
    <p:sldId id="339" r:id="rId5"/>
    <p:sldId id="311" r:id="rId6"/>
    <p:sldId id="340" r:id="rId7"/>
    <p:sldId id="341" r:id="rId8"/>
    <p:sldId id="342" r:id="rId9"/>
    <p:sldId id="343" r:id="rId10"/>
    <p:sldId id="344" r:id="rId11"/>
    <p:sldId id="345" r:id="rId12"/>
    <p:sldId id="328" r:id="rId13"/>
    <p:sldId id="346" r:id="rId14"/>
    <p:sldId id="347" r:id="rId15"/>
    <p:sldId id="348" r:id="rId16"/>
    <p:sldId id="349" r:id="rId17"/>
    <p:sldId id="350" r:id="rId18"/>
    <p:sldId id="351" r:id="rId19"/>
    <p:sldId id="334" r:id="rId2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milie Pla" initials="ÉP" lastIdx="4" clrIdx="0">
    <p:extLst>
      <p:ext uri="{19B8F6BF-5375-455C-9EA6-DF929625EA0E}">
        <p15:presenceInfo xmlns:p15="http://schemas.microsoft.com/office/powerpoint/2012/main" userId="S-1-5-21-3617273343-3379707052-1393298401-1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47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C873-016B-473C-9045-086ED369064B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29A76-7DBA-4265-97D9-A7A19E0533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32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BE83-4EB5-4B8C-91B5-C271BD94AB47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1CD8-B093-46ED-ACE4-4CE192B979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8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697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214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426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746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626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324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524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042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893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171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19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0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76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28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808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5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569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229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6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947-330A-4088-B0F0-FCD2C5485657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46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A4CF-D1B1-454E-B84E-D00EA75676E4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1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EB3C-56C4-45A7-B16D-C9F4139572C5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4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9C1-DEBE-44BD-B9CA-B91EABF7D6FB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341C-2D54-4D01-A54B-AA09C53D4704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31D5-6048-40B9-9E0F-146930E21A14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6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980B-6E08-4178-AC25-901321E915D5}" type="datetime1">
              <a:rPr lang="fr-FR" smtClean="0"/>
              <a:t>28/11/2022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A9CD-752B-4800-9CCB-FF1133CCE1E0}" type="datetime1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2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0EE-198D-4DD8-ACB0-C7477D0E4B89}" type="datetime1">
              <a:rPr lang="fr-FR" smtClean="0"/>
              <a:t>28/11/2022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0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A6F4-8AD9-467D-A97E-6C66A3C046A7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5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6052-0331-4BAB-89BA-12A35A770197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204F-D34F-4326-8A20-A3225A130B49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7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0"/>
            <a:ext cx="12192000" cy="685799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4909" y="1993732"/>
            <a:ext cx="9144000" cy="1894777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Modification des dispositions relatives aux agents contractuels</a:t>
            </a:r>
            <a:endParaRPr lang="fr-FR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5659" y="5349515"/>
            <a:ext cx="498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Réforme à compter du 15 août  2022</a:t>
            </a:r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" y="18713"/>
            <a:ext cx="6771159" cy="16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839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La prise en compte de certains congés dans la détermination de l’ancienneté exigée pour certains droits </a:t>
            </a:r>
          </a:p>
          <a:p>
            <a:pPr marL="7172325" algn="just">
              <a:lnSpc>
                <a:spcPct val="16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16 du décret n°2022-1153 du 12 août 2022</a:t>
            </a:r>
          </a:p>
          <a:p>
            <a:pPr marL="7172325" algn="just">
              <a:lnSpc>
                <a:spcPct val="16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27 du décret n°88-145 du 15 février </a:t>
            </a: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Les congés annuels, de formations, de maladie, de maternité ou paternité, parentaux, de solidarité familiale et de proche aidant sont pris en compte </a:t>
            </a:r>
            <a:r>
              <a:rPr lang="fr-FR" sz="15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dans leur totalité</a:t>
            </a: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dans la durée de services effectifs exigées pour le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réexamen ou l'évolution des conditions de rémunération</a:t>
            </a: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pour l'ouverture des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droits liés à la formation</a:t>
            </a: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pour le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recrutement par la voie des concours internes </a:t>
            </a: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et </a:t>
            </a: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pour la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détermination du classement d'échelon des lauréats </a:t>
            </a: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 </a:t>
            </a: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concours. 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 </a:t>
            </a:r>
            <a:endParaRPr lang="fr-FR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10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0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839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Les Conditions relatives au réemploi</a:t>
            </a:r>
            <a:endParaRPr lang="fr-FR" sz="1600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18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33 du décret n°88-145 du 15 février </a:t>
            </a: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 la suite de congés répétés, </a:t>
            </a:r>
            <a:r>
              <a:rPr lang="fr-FR" sz="14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l’agent contractuel sera toujours susceptible d’être admis à reprendre son emploi s’il répond toujours aux conditions requises, dans la mesure où les nécessités du service le permettent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nouveaux cas s’ajoutent ainsi aux différents congés pour permettre à l’agent de bénéficier d’un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réemploi 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congé sans rémunération pour élever un enfant, donner des soins ou suivre son conjoint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congé de solidarité familiale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11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7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à la discipline 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Suspension de fonction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400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0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21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0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36 A du décret n°88-145 du 15 février </a:t>
            </a: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400" dirty="0" smtClean="0">
              <a:solidFill>
                <a:schemeClr val="accent5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Introduction de la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suspension de fonctions en cas de faute grave</a:t>
            </a: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pour les agents contractuels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limitée à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4 mois</a:t>
            </a: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maximum, laquelle durée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ne pourra pas excéder celle du contrat</a:t>
            </a:r>
            <a:endParaRPr lang="fr-FR" sz="15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L’agent suspendu conserve sa rémunération et les prestations familiales obligatoires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En cas de poursuite pénales, l’agent qui ne peut reprendre ses fonctions voit sa rémunération (hors prestations familiales) réduite au maximum de moitié</a:t>
            </a:r>
            <a:endParaRPr lang="fr-FR" sz="15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12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5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à la discipline 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Procédure disciplinaire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5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22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36 du décret n°88-145 du 15 février </a:t>
            </a: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500" u="sng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Délai de prescription de l’action disciplinaire aligné sur celle des fonctionnaires :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3 ans à compter de la connaissance des faits</a:t>
            </a:r>
            <a:endParaRPr lang="fr-FR" sz="15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Délai interrompu jusqu’à décision définitive en cas de poursuites pénales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13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01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à la discipline 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sanctions disciplinaires </a:t>
            </a:r>
            <a:endParaRPr lang="fr-FR" sz="1800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>
              <a:solidFill>
                <a:schemeClr val="accent5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23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36-1 du décret n°88-145 du 15 février </a:t>
            </a:r>
            <a:r>
              <a:rPr lang="fr-FR" sz="900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fr-FR" sz="1300" dirty="0">
              <a:solidFill>
                <a:schemeClr val="accent5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Nouvelle sanction :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exclusion temporaire pour une durée maximale de 3 jours</a:t>
            </a:r>
            <a:endParaRPr lang="fr-FR" sz="15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Non soumise à l’avis du conseil de discipline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Peut être assortie d’un </a:t>
            </a:r>
            <a:r>
              <a:rPr lang="fr-FR" sz="11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sursis</a:t>
            </a: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partiel ou total d’une </a:t>
            </a:r>
            <a:r>
              <a:rPr lang="fr-FR" sz="11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maximale d’un mois</a:t>
            </a:r>
            <a:r>
              <a:rPr lang="fr-FR" sz="11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pour les </a:t>
            </a:r>
            <a:r>
              <a:rPr lang="fr-FR" sz="11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agents en CDI</a:t>
            </a:r>
            <a:endParaRPr lang="fr-FR" sz="11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14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diverses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Principe de non-discrimination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0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0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1-4 du décret n°88-145 du 15 février </a:t>
            </a:r>
            <a:r>
              <a:rPr lang="fr-FR" sz="10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Les actes de gestion pris à l’égard des agents contractuels relatifs au recrutement, à l’affectation, à la détermination ou la réévaluation de la rémunération, à la promotion, à la formation, à l’évaluation ne peuvent contenir aucune mesure discriminatoire.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15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61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diverses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L’organisation des entretiens de recrutement par visio-conférence </a:t>
            </a:r>
            <a:endParaRPr lang="fr-FR" sz="1300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5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2-6 du décret n°88-145 du 15 février </a:t>
            </a: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L’autorité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territoriale peut recourir à la visioconférence pour l’organisation des entretiens de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recrutement.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3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contenu du contrat</a:t>
            </a:r>
          </a:p>
          <a:p>
            <a:pPr marL="7172325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7 du décret n°2022-1153 du 12 août 2022</a:t>
            </a:r>
          </a:p>
          <a:p>
            <a:pPr marL="7172325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 du décret n°88-145 du 15 février </a:t>
            </a: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Désormais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outre sa date d’effet, sa durée, le poste occupé et la catégorie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hiérarchique,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 contrat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précise également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l’identité des parties et le (ou les) lieux d’affectation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16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diverses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6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L’ALLONGEMENT DE LA DURÉE DE LA PÉRIODE DE PROTECTION DES AGENTS CONTRACTUELS AU COURS D’UN </a:t>
            </a:r>
            <a:r>
              <a:rPr lang="fr-FR" sz="1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CONGÉ DE </a:t>
            </a:r>
            <a:r>
              <a:rPr lang="fr-FR" sz="16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MATERNITÉ, D’UN CONGÉ POUR RAISON </a:t>
            </a:r>
            <a:r>
              <a:rPr lang="fr-FR" sz="1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FAMILIALE </a:t>
            </a:r>
            <a:r>
              <a:rPr lang="fr-FR" sz="1600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OU LIÉ AUX CHARGES </a:t>
            </a:r>
            <a:r>
              <a:rPr lang="fr-FR" sz="1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PARENTALES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10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13 du décret n°88-145 du 15 février 1988</a:t>
            </a:r>
          </a:p>
          <a:p>
            <a:pPr marL="7172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24 du décret n°2022-1153 du 12 août 2022</a:t>
            </a:r>
          </a:p>
          <a:p>
            <a:pPr marL="7172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41 du décret n°88-145 du 15 février 1988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licenciement pour inaptitude physique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définitive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ne peut intervenir avant l'expiration d'une période de 10 </a:t>
            </a:r>
            <a:r>
              <a:rPr lang="fr-FR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semaines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(contre 4 auparavant)</a:t>
            </a:r>
            <a:endParaRPr lang="fr-FR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3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Aucun licenciement ne peut être prononcé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ne peut être prononcé si l’agent se trouve dans un cas particulier, tel qu’un état de grossesse, en congé maternité / paternité, en congé naissance / adoption pendant une </a:t>
            </a:r>
            <a:r>
              <a:rPr lang="fr-FR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de 10 semaines suivant l’expiration de l’un de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</a:t>
            </a:r>
            <a:r>
              <a:rPr lang="fr-FR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es congés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 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17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9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III.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diverses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Temps partiel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700" b="1" dirty="0" smtClean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26 du décret n°2022-1153 du 12 août 2022</a:t>
            </a:r>
          </a:p>
          <a:p>
            <a:pPr marL="71723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15 du décret n°2004-777 du 29 juillet </a:t>
            </a:r>
            <a:r>
              <a:rPr lang="fr-FR" sz="9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2004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services à temps partiel </a:t>
            </a:r>
            <a:r>
              <a:rPr lang="fr-FR" sz="13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sont assimilés à des services à temps plein pour le calcul de l'ancienneté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ou de la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de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services effectifs exigées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pour le réexamen ou l’évolution des conditions de rémunération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pour les droits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liés </a:t>
            </a:r>
            <a:r>
              <a:rPr lang="fr-FR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à formation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, pour le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recrutement par la voie des concours internes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lorsque ceux-ci sont ouverts aux agents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contractuels par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les statuts particuliers, et pour la </a:t>
            </a:r>
            <a:r>
              <a:rPr lang="fr-FR" sz="1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détermination du classement d'échelon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 lauréats des différentes voies </a:t>
            </a:r>
            <a:r>
              <a:rPr lang="fr-FR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 concours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dans les corps et cadres d'emplois de fonctionnaires des trois fonctions publiques.</a:t>
            </a: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18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1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275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Fin</a:t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						</a:t>
            </a: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Merci pour votre attention</a:t>
            </a:r>
            <a:endParaRPr lang="fr-FR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19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3" y="5541051"/>
            <a:ext cx="48958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Références juridiques 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Décrets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Décret </a:t>
            </a: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n°88-145 du 15 février 1988 relatif aux agents contractuels de la fonction publique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territoriale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 2004-777 du 29 juillet 2004 modifié relatif à la mise en œuvre du temps partiel dans la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fonction publique territoriale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 2016-1858 du 23 décembre 2016 modifié relatif aux commissions consultatives paritaires de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fonction </a:t>
            </a: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publique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territoriale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 2022-1153 du 12 août 2022 modifiant les dispositions générales applicables aux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agents contractuels </a:t>
            </a: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la fonction publique territoriale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2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Portée de la réforme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Ce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</a:t>
            </a:r>
            <a:r>
              <a:rPr lang="fr-FR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actualise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les dispositions générales applicables aux agents contractuels de la fonction publique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territoriale, pour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tenir compte en particulier des évolutions issues de la loi du 6 août 2019 de transformation de la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fonction publique.</a:t>
            </a: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Il vise principalement à</a:t>
            </a:r>
            <a:r>
              <a:rPr lang="fr-FR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étendre et aligner les droits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 agents contractuels sur ceux des agents titulaires,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notamment en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matière </a:t>
            </a:r>
            <a:r>
              <a:rPr lang="fr-FR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temps de travail et de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congés.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Il tient compte par ailleurs de </a:t>
            </a:r>
            <a:r>
              <a:rPr lang="fr-FR" sz="1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l'entrée en vigueur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du code général de la fonction publique le 1er mars 2022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en introduisant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dans l'ensemble des dispositions réglementaires concernées les nouveaux renvois aux articles du code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en lieu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et place des articles issus des lois statutaires.</a:t>
            </a: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3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0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90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Plan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endParaRPr lang="fr-FR" sz="2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r>
              <a:rPr lang="fr-FR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Dispositions relatives aux différents 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congés</a:t>
            </a:r>
          </a:p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endParaRPr lang="fr-FR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r>
              <a:rPr lang="fr-FR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Dispositions relatives à la </a:t>
            </a: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discipline</a:t>
            </a:r>
          </a:p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endParaRPr lang="fr-FR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romanUcPeriod"/>
            </a:pPr>
            <a:r>
              <a:rPr lang="fr-FR" sz="2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Dispositions diverses</a:t>
            </a:r>
            <a:endParaRPr lang="fr-FR" sz="2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4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0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8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L’indemnité Compensatrice des congés annuels non pris</a:t>
            </a:r>
            <a:endParaRPr lang="fr-FR" sz="1800" b="1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200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200" u="sng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1200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1200" u="sng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5 du décret n°88-145 du 15 février </a:t>
            </a:r>
            <a:r>
              <a:rPr lang="fr-FR" sz="1200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Indemnité due à la fin d’un CDD (désormais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y compris en cas de démission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) si l’agent n’a pas pu bénéficier de ses congés du fait des nécessités de service ou pour raison de santé.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Pour calculer cette indemnité, il faut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Connaitre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les droits à congés de l’agent (le nombre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total de jours qu’il lui sont accordé),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En déduisant le nombre de jours de congé déjà effectués,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Calculer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 revenu brut total de l’agent sur la période de droit à congés et y appliquer 10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%,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Multiplier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ce résultat par le nombre de jours de congés restant à prendre, puis diviser ce second résultat par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droit </a:t>
            </a: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à congés de 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l’agent,</a:t>
            </a:r>
            <a:endParaRPr lang="fr-FR" sz="1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 résultat ainsi obtenu correspondra au montant de l’indemnité.</a:t>
            </a: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600" u="sng" dirty="0">
              <a:solidFill>
                <a:schemeClr val="accent5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600" u="sng" dirty="0" smtClean="0">
              <a:solidFill>
                <a:schemeClr val="accent5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5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relatives </a:t>
            </a: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au congé parental</a:t>
            </a:r>
            <a:endParaRPr lang="fr-FR" sz="1800" b="1" dirty="0" smtClean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11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14 du décret n°88-145 du 15 février 1988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Congé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désormais accordé par </a:t>
            </a:r>
            <a:r>
              <a:rPr lang="fr-FR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périodes de deux à six mois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. 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délai pour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présenter la demande de renouvellement de congé parental est </a:t>
            </a:r>
            <a:r>
              <a:rPr lang="fr-FR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ramené à un mois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au lieu de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deux mois.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La durée du congé parental est désormais prise en compte dans la limite d’une durée de cinq ans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our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 calcul de l'ancienneté ou de la durée de services effectifs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exigée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pour le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réexamen </a:t>
            </a:r>
            <a:r>
              <a:rPr lang="fr-FR" sz="14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ou l'évolution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des conditions </a:t>
            </a:r>
            <a:r>
              <a:rPr lang="fr-FR" sz="14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 rémunération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</a:t>
            </a:r>
            <a:endParaRPr lang="fr-FR" sz="1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our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l'ouverture des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droits à congés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et des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droits liés à la </a:t>
            </a:r>
            <a:r>
              <a:rPr lang="fr-FR" sz="14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formation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</a:t>
            </a:r>
            <a:endParaRPr lang="fr-FR" sz="1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our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le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recrutement par la voie des concours internes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lorsque ceux-ci sont ouverts aux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agents contractuels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par les statuts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particuliers,</a:t>
            </a:r>
            <a:endParaRPr lang="fr-FR" sz="1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our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la </a:t>
            </a:r>
            <a:r>
              <a:rPr lang="fr-FR" sz="1400" u="sng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détermination du classement d'échelon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des lauréats des différentes voies de concours dans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corps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et cadres d'emplois de fonctionnaires des trois fonctions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publiques.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6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91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relatives aux congés sans rémunération pour élever un enfant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12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15 du décret n°88-145 du 15 février 1988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Désormais limité 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au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12</a:t>
            </a:r>
            <a:r>
              <a:rPr lang="fr-FR" sz="14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anniversaire </a:t>
            </a:r>
            <a:r>
              <a:rPr lang="fr-FR" sz="1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l’enfant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(au lieu du 8</a:t>
            </a:r>
            <a:r>
              <a:rPr lang="fr-FR" sz="14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).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Les Dispositions relatives aux congés sans rémunération pour convenances personnelles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13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17 du décret n°88-145 du 15 février </a:t>
            </a: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1988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Réservée aux agents </a:t>
            </a:r>
            <a:r>
              <a:rPr lang="fr-FR" sz="14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en CDI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!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Désormais accordé pour une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maximale de 5 ans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(au lieu de 3) renouvelable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dans la limite d’une durée totale de 10 ans pour l’ensemble des contrats dans la Fonction Publique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(tous versants confondus)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sz="1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Aucune mention n’est cependant faite d’une obligation de réintégrer 18 mois au bout de 5 ans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7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07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839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600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Dispositions relatives aux congés sans rémunération pour créer ou reprendre une entreprise</a:t>
            </a:r>
          </a:p>
          <a:p>
            <a:pPr marL="7172325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14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chemeClr val="accent5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18 du décret n°88-145 du 15 février 1988</a:t>
            </a:r>
            <a:r>
              <a:rPr lang="fr-FR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fr-FR" sz="1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Intègre désormais les dispositions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relatives à la déontologie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présentes 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pour la disponibilité pour créer ou reprendre une entreprise.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Durée du congé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d’un an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renouvelable une seule fois.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demande doit être formulée à l’autorité territoriale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deux mois avant le début du congé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souhaité.  </a:t>
            </a: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8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51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sz="40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Dispositions relatives aux différents congés </a:t>
            </a:r>
            <a:endParaRPr lang="fr-FR" sz="40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7839" y="1690688"/>
            <a:ext cx="10515600" cy="466424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17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 Congé pour préparer et encadrer les séjours cohésion du service national universel (SNU)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15 du décret n°2022-1153 du 12 août 2022</a:t>
            </a:r>
          </a:p>
          <a:p>
            <a:pPr marL="7172325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FR" sz="900" u="sng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article </a:t>
            </a:r>
            <a:r>
              <a:rPr lang="fr-FR" sz="900" u="sng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 du décret n°88-145 du 15 février 1988 </a:t>
            </a:r>
            <a:endParaRPr lang="fr-FR" sz="900" u="sng" dirty="0" smtClean="0">
              <a:solidFill>
                <a:srgbClr val="0070C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Congé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500" b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avec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rémunération</a:t>
            </a: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L’agent contractuel devra, toutefois disposer d’un contrat d’une durée minimale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 18 mois.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Ce congé est accordé sous réserve des nécessités de service pour une durée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inférieure ou égale à 60 jours sur 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une période </a:t>
            </a:r>
            <a:r>
              <a:rPr lang="fr-FR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12 mois consécutifs.</a:t>
            </a:r>
            <a:r>
              <a:rPr lang="fr-FR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fr-FR" sz="13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endParaRPr lang="fr-FR" sz="13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9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8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14048</TotalTime>
  <Words>1819</Words>
  <Application>Microsoft Office PowerPoint</Application>
  <PresentationFormat>Grand écran</PresentationFormat>
  <Paragraphs>191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Times New Roman</vt:lpstr>
      <vt:lpstr>Wingdings</vt:lpstr>
      <vt:lpstr>Thème Office</vt:lpstr>
      <vt:lpstr>Modification des dispositions relatives aux agents contractuels</vt:lpstr>
      <vt:lpstr>Références juridiques </vt:lpstr>
      <vt:lpstr>Portée de la réforme</vt:lpstr>
      <vt:lpstr>Plan</vt:lpstr>
      <vt:lpstr>I. Dispositions relatives aux différents congés </vt:lpstr>
      <vt:lpstr>I. Dispositions relatives aux différents congés </vt:lpstr>
      <vt:lpstr>I. Dispositions relatives aux différents congés </vt:lpstr>
      <vt:lpstr>I. Dispositions relatives aux différents congés </vt:lpstr>
      <vt:lpstr>I. Dispositions relatives aux différents congés </vt:lpstr>
      <vt:lpstr>I. Dispositions relatives aux différents congés </vt:lpstr>
      <vt:lpstr>I. Dispositions relatives aux différents congés </vt:lpstr>
      <vt:lpstr>II. Dispositions relatives à la discipline  </vt:lpstr>
      <vt:lpstr>II. Dispositions relatives à la discipline  </vt:lpstr>
      <vt:lpstr>II. Dispositions relatives à la discipline  </vt:lpstr>
      <vt:lpstr>III. Les dispositions diverses</vt:lpstr>
      <vt:lpstr>III. Les dispositions diverses</vt:lpstr>
      <vt:lpstr>III. Les dispositions diverses</vt:lpstr>
      <vt:lpstr>III. Les dispositions diverses</vt:lpstr>
      <vt:lpstr>Fin             Merci pour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de signalement des actes de violence, de discrimination, de harcèlement et d’agissements sexistes</dc:title>
  <dc:creator>Émilie Pla</dc:creator>
  <cp:lastModifiedBy>Pierre Bonanni</cp:lastModifiedBy>
  <cp:revision>199</cp:revision>
  <cp:lastPrinted>2021-05-06T13:51:11Z</cp:lastPrinted>
  <dcterms:created xsi:type="dcterms:W3CDTF">2021-01-07T14:13:57Z</dcterms:created>
  <dcterms:modified xsi:type="dcterms:W3CDTF">2022-11-28T10:33:39Z</dcterms:modified>
</cp:coreProperties>
</file>