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theme/themeOverride2.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notesMasterIdLst>
    <p:notesMasterId r:id="rId19"/>
  </p:notesMasterIdLst>
  <p:sldIdLst>
    <p:sldId id="310" r:id="rId2"/>
    <p:sldId id="287" r:id="rId3"/>
    <p:sldId id="292" r:id="rId4"/>
    <p:sldId id="351" r:id="rId5"/>
    <p:sldId id="378" r:id="rId6"/>
    <p:sldId id="396" r:id="rId7"/>
    <p:sldId id="353" r:id="rId8"/>
    <p:sldId id="354" r:id="rId9"/>
    <p:sldId id="356" r:id="rId10"/>
    <p:sldId id="395" r:id="rId11"/>
    <p:sldId id="352" r:id="rId12"/>
    <p:sldId id="377" r:id="rId13"/>
    <p:sldId id="394" r:id="rId14"/>
    <p:sldId id="392" r:id="rId15"/>
    <p:sldId id="391" r:id="rId16"/>
    <p:sldId id="381" r:id="rId17"/>
    <p:sldId id="350" r:id="rId18"/>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9FB1"/>
    <a:srgbClr val="FF9933"/>
    <a:srgbClr val="9A5E0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5" d="100"/>
          <a:sy n="115" d="100"/>
        </p:scale>
        <p:origin x="432"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6400" cy="498395"/>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49688" y="1"/>
            <a:ext cx="2946400" cy="498395"/>
          </a:xfrm>
          <a:prstGeom prst="rect">
            <a:avLst/>
          </a:prstGeom>
        </p:spPr>
        <p:txBody>
          <a:bodyPr vert="horz" lIns="91440" tIns="45720" rIns="91440" bIns="45720" rtlCol="0"/>
          <a:lstStyle>
            <a:lvl1pPr algn="r">
              <a:defRPr sz="1200"/>
            </a:lvl1pPr>
          </a:lstStyle>
          <a:p>
            <a:fld id="{E17508E8-4EE4-405D-98D2-A633EE9C8FD3}" type="datetimeFigureOut">
              <a:rPr lang="fr-FR" smtClean="0"/>
              <a:t>25/11/2022</a:t>
            </a:fld>
            <a:endParaRPr lang="fr-FR" dirty="0"/>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79450" y="4777612"/>
            <a:ext cx="5438775" cy="3907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243"/>
            <a:ext cx="2946400" cy="498395"/>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49688" y="9428243"/>
            <a:ext cx="2946400" cy="498395"/>
          </a:xfrm>
          <a:prstGeom prst="rect">
            <a:avLst/>
          </a:prstGeom>
        </p:spPr>
        <p:txBody>
          <a:bodyPr vert="horz" lIns="91440" tIns="45720" rIns="91440" bIns="45720" rtlCol="0" anchor="b"/>
          <a:lstStyle>
            <a:lvl1pPr algn="r">
              <a:defRPr sz="1200"/>
            </a:lvl1pPr>
          </a:lstStyle>
          <a:p>
            <a:fld id="{5F5763DB-F910-4CFE-845E-6D71E42E2631}" type="slidenum">
              <a:rPr lang="fr-FR" smtClean="0"/>
              <a:t>‹N°›</a:t>
            </a:fld>
            <a:endParaRPr lang="fr-FR" dirty="0"/>
          </a:p>
        </p:txBody>
      </p:sp>
    </p:spTree>
    <p:extLst>
      <p:ext uri="{BB962C8B-B14F-4D97-AF65-F5344CB8AC3E}">
        <p14:creationId xmlns:p14="http://schemas.microsoft.com/office/powerpoint/2010/main" val="3815436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F5763DB-F910-4CFE-845E-6D71E42E2631}" type="slidenum">
              <a:rPr lang="fr-FR" smtClean="0"/>
              <a:t>1</a:t>
            </a:fld>
            <a:endParaRPr lang="fr-FR" dirty="0"/>
          </a:p>
        </p:txBody>
      </p:sp>
    </p:spTree>
    <p:extLst>
      <p:ext uri="{BB962C8B-B14F-4D97-AF65-F5344CB8AC3E}">
        <p14:creationId xmlns:p14="http://schemas.microsoft.com/office/powerpoint/2010/main" val="8931179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F5763DB-F910-4CFE-845E-6D71E42E2631}" type="slidenum">
              <a:rPr lang="fr-FR" smtClean="0"/>
              <a:t>2</a:t>
            </a:fld>
            <a:endParaRPr lang="fr-FR" dirty="0"/>
          </a:p>
        </p:txBody>
      </p:sp>
    </p:spTree>
    <p:extLst>
      <p:ext uri="{BB962C8B-B14F-4D97-AF65-F5344CB8AC3E}">
        <p14:creationId xmlns:p14="http://schemas.microsoft.com/office/powerpoint/2010/main" val="37762738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F5763DB-F910-4CFE-845E-6D71E42E2631}" type="slidenum">
              <a:rPr lang="fr-FR" smtClean="0"/>
              <a:t>3</a:t>
            </a:fld>
            <a:endParaRPr lang="fr-FR" dirty="0"/>
          </a:p>
        </p:txBody>
      </p:sp>
    </p:spTree>
    <p:extLst>
      <p:ext uri="{BB962C8B-B14F-4D97-AF65-F5344CB8AC3E}">
        <p14:creationId xmlns:p14="http://schemas.microsoft.com/office/powerpoint/2010/main" val="37004396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F5763DB-F910-4CFE-845E-6D71E42E2631}" type="slidenum">
              <a:rPr lang="fr-FR" smtClean="0"/>
              <a:t>10</a:t>
            </a:fld>
            <a:endParaRPr lang="fr-FR"/>
          </a:p>
        </p:txBody>
      </p:sp>
    </p:spTree>
    <p:extLst>
      <p:ext uri="{BB962C8B-B14F-4D97-AF65-F5344CB8AC3E}">
        <p14:creationId xmlns:p14="http://schemas.microsoft.com/office/powerpoint/2010/main" val="14506681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5763DB-F910-4CFE-845E-6D71E42E2631}"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fr-FR"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665716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D301FC82-85E0-4AA0-B963-6342D753528B}" type="datetimeFigureOut">
              <a:rPr lang="fr-FR" smtClean="0"/>
              <a:t>25/11/2022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FC7C0B97-1230-46BE-B47C-84B21E74EA40}" type="slidenum">
              <a:rPr lang="fr-FR" smtClean="0"/>
              <a:t>‹N°›</a:t>
            </a:fld>
            <a:endParaRPr lang="fr-FR" dirty="0"/>
          </a:p>
        </p:txBody>
      </p:sp>
    </p:spTree>
    <p:extLst>
      <p:ext uri="{BB962C8B-B14F-4D97-AF65-F5344CB8AC3E}">
        <p14:creationId xmlns:p14="http://schemas.microsoft.com/office/powerpoint/2010/main" val="4158677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D301FC82-85E0-4AA0-B963-6342D753528B}" type="datetimeFigureOut">
              <a:rPr lang="fr-FR" smtClean="0"/>
              <a:t>25/11/2022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FC7C0B97-1230-46BE-B47C-84B21E74EA40}" type="slidenum">
              <a:rPr lang="fr-FR" smtClean="0"/>
              <a:t>‹N°›</a:t>
            </a:fld>
            <a:endParaRPr lang="fr-FR" dirty="0"/>
          </a:p>
        </p:txBody>
      </p:sp>
    </p:spTree>
    <p:extLst>
      <p:ext uri="{BB962C8B-B14F-4D97-AF65-F5344CB8AC3E}">
        <p14:creationId xmlns:p14="http://schemas.microsoft.com/office/powerpoint/2010/main" val="7004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D301FC82-85E0-4AA0-B963-6342D753528B}" type="datetimeFigureOut">
              <a:rPr lang="fr-FR" smtClean="0"/>
              <a:t>25/11/2022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FC7C0B97-1230-46BE-B47C-84B21E74EA40}" type="slidenum">
              <a:rPr lang="fr-FR" smtClean="0"/>
              <a:t>‹N°›</a:t>
            </a:fld>
            <a:endParaRPr lang="fr-FR"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344505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D301FC82-85E0-4AA0-B963-6342D753528B}" type="datetimeFigureOut">
              <a:rPr lang="fr-FR" smtClean="0"/>
              <a:t>25/11/2022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FC7C0B97-1230-46BE-B47C-84B21E74EA40}" type="slidenum">
              <a:rPr lang="fr-FR" smtClean="0"/>
              <a:t>‹N°›</a:t>
            </a:fld>
            <a:endParaRPr lang="fr-FR" dirty="0"/>
          </a:p>
        </p:txBody>
      </p:sp>
    </p:spTree>
    <p:extLst>
      <p:ext uri="{BB962C8B-B14F-4D97-AF65-F5344CB8AC3E}">
        <p14:creationId xmlns:p14="http://schemas.microsoft.com/office/powerpoint/2010/main" val="23824025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D301FC82-85E0-4AA0-B963-6342D753528B}" type="datetimeFigureOut">
              <a:rPr lang="fr-FR" smtClean="0"/>
              <a:t>25/11/2022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FC7C0B97-1230-46BE-B47C-84B21E74EA40}" type="slidenum">
              <a:rPr lang="fr-FR" smtClean="0"/>
              <a:t>‹N°›</a:t>
            </a:fld>
            <a:endParaRPr lang="fr-FR"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73782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D301FC82-85E0-4AA0-B963-6342D753528B}" type="datetimeFigureOut">
              <a:rPr lang="fr-FR" smtClean="0"/>
              <a:t>25/11/2022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FC7C0B97-1230-46BE-B47C-84B21E74EA40}" type="slidenum">
              <a:rPr lang="fr-FR" smtClean="0"/>
              <a:t>‹N°›</a:t>
            </a:fld>
            <a:endParaRPr lang="fr-FR" dirty="0"/>
          </a:p>
        </p:txBody>
      </p:sp>
    </p:spTree>
    <p:extLst>
      <p:ext uri="{BB962C8B-B14F-4D97-AF65-F5344CB8AC3E}">
        <p14:creationId xmlns:p14="http://schemas.microsoft.com/office/powerpoint/2010/main" val="2238703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301FC82-85E0-4AA0-B963-6342D753528B}" type="datetimeFigureOut">
              <a:rPr lang="fr-FR" smtClean="0"/>
              <a:t>25/11/2022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FC7C0B97-1230-46BE-B47C-84B21E74EA40}" type="slidenum">
              <a:rPr lang="fr-FR" smtClean="0"/>
              <a:t>‹N°›</a:t>
            </a:fld>
            <a:endParaRPr lang="fr-FR" dirty="0"/>
          </a:p>
        </p:txBody>
      </p:sp>
    </p:spTree>
    <p:extLst>
      <p:ext uri="{BB962C8B-B14F-4D97-AF65-F5344CB8AC3E}">
        <p14:creationId xmlns:p14="http://schemas.microsoft.com/office/powerpoint/2010/main" val="39205077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301FC82-85E0-4AA0-B963-6342D753528B}" type="datetimeFigureOut">
              <a:rPr lang="fr-FR" smtClean="0"/>
              <a:t>25/11/2022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FC7C0B97-1230-46BE-B47C-84B21E74EA40}" type="slidenum">
              <a:rPr lang="fr-FR" smtClean="0"/>
              <a:t>‹N°›</a:t>
            </a:fld>
            <a:endParaRPr lang="fr-FR" dirty="0"/>
          </a:p>
        </p:txBody>
      </p:sp>
    </p:spTree>
    <p:extLst>
      <p:ext uri="{BB962C8B-B14F-4D97-AF65-F5344CB8AC3E}">
        <p14:creationId xmlns:p14="http://schemas.microsoft.com/office/powerpoint/2010/main" val="4127296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301FC82-85E0-4AA0-B963-6342D753528B}" type="datetimeFigureOut">
              <a:rPr lang="fr-FR" smtClean="0"/>
              <a:t>25/11/2022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FC7C0B97-1230-46BE-B47C-84B21E74EA40}" type="slidenum">
              <a:rPr lang="fr-FR" smtClean="0"/>
              <a:t>‹N°›</a:t>
            </a:fld>
            <a:endParaRPr lang="fr-FR" dirty="0"/>
          </a:p>
        </p:txBody>
      </p:sp>
    </p:spTree>
    <p:extLst>
      <p:ext uri="{BB962C8B-B14F-4D97-AF65-F5344CB8AC3E}">
        <p14:creationId xmlns:p14="http://schemas.microsoft.com/office/powerpoint/2010/main" val="1948452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D301FC82-85E0-4AA0-B963-6342D753528B}" type="datetimeFigureOut">
              <a:rPr lang="fr-FR" smtClean="0"/>
              <a:t>25/11/2022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FC7C0B97-1230-46BE-B47C-84B21E74EA40}" type="slidenum">
              <a:rPr lang="fr-FR" smtClean="0"/>
              <a:t>‹N°›</a:t>
            </a:fld>
            <a:endParaRPr lang="fr-FR" dirty="0"/>
          </a:p>
        </p:txBody>
      </p:sp>
    </p:spTree>
    <p:extLst>
      <p:ext uri="{BB962C8B-B14F-4D97-AF65-F5344CB8AC3E}">
        <p14:creationId xmlns:p14="http://schemas.microsoft.com/office/powerpoint/2010/main" val="4101898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D301FC82-85E0-4AA0-B963-6342D753528B}" type="datetimeFigureOut">
              <a:rPr lang="fr-FR" smtClean="0"/>
              <a:t>25/11/2022</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FC7C0B97-1230-46BE-B47C-84B21E74EA40}" type="slidenum">
              <a:rPr lang="fr-FR" smtClean="0"/>
              <a:t>‹N°›</a:t>
            </a:fld>
            <a:endParaRPr lang="fr-FR" dirty="0"/>
          </a:p>
        </p:txBody>
      </p:sp>
    </p:spTree>
    <p:extLst>
      <p:ext uri="{BB962C8B-B14F-4D97-AF65-F5344CB8AC3E}">
        <p14:creationId xmlns:p14="http://schemas.microsoft.com/office/powerpoint/2010/main" val="220595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D301FC82-85E0-4AA0-B963-6342D753528B}" type="datetimeFigureOut">
              <a:rPr lang="fr-FR" smtClean="0"/>
              <a:t>25/11/2022</a:t>
            </a:fld>
            <a:endParaRPr lang="fr-FR" dirty="0"/>
          </a:p>
        </p:txBody>
      </p:sp>
      <p:sp>
        <p:nvSpPr>
          <p:cNvPr id="8" name="Footer Placeholder 7"/>
          <p:cNvSpPr>
            <a:spLocks noGrp="1"/>
          </p:cNvSpPr>
          <p:nvPr>
            <p:ph type="ftr" sz="quarter" idx="11"/>
          </p:nvPr>
        </p:nvSpPr>
        <p:spPr/>
        <p:txBody>
          <a:bodyPr/>
          <a:lstStyle/>
          <a:p>
            <a:endParaRPr lang="fr-FR" dirty="0"/>
          </a:p>
        </p:txBody>
      </p:sp>
      <p:sp>
        <p:nvSpPr>
          <p:cNvPr id="9" name="Slide Number Placeholder 8"/>
          <p:cNvSpPr>
            <a:spLocks noGrp="1"/>
          </p:cNvSpPr>
          <p:nvPr>
            <p:ph type="sldNum" sz="quarter" idx="12"/>
          </p:nvPr>
        </p:nvSpPr>
        <p:spPr/>
        <p:txBody>
          <a:bodyPr/>
          <a:lstStyle/>
          <a:p>
            <a:fld id="{FC7C0B97-1230-46BE-B47C-84B21E74EA40}" type="slidenum">
              <a:rPr lang="fr-FR" smtClean="0"/>
              <a:t>‹N°›</a:t>
            </a:fld>
            <a:endParaRPr lang="fr-FR" dirty="0"/>
          </a:p>
        </p:txBody>
      </p:sp>
    </p:spTree>
    <p:extLst>
      <p:ext uri="{BB962C8B-B14F-4D97-AF65-F5344CB8AC3E}">
        <p14:creationId xmlns:p14="http://schemas.microsoft.com/office/powerpoint/2010/main" val="808780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D301FC82-85E0-4AA0-B963-6342D753528B}" type="datetimeFigureOut">
              <a:rPr lang="fr-FR" smtClean="0"/>
              <a:t>25/11/2022</a:t>
            </a:fld>
            <a:endParaRPr lang="fr-FR" dirty="0"/>
          </a:p>
        </p:txBody>
      </p:sp>
      <p:sp>
        <p:nvSpPr>
          <p:cNvPr id="4" name="Footer Placeholder 3"/>
          <p:cNvSpPr>
            <a:spLocks noGrp="1"/>
          </p:cNvSpPr>
          <p:nvPr>
            <p:ph type="ftr" sz="quarter" idx="11"/>
          </p:nvPr>
        </p:nvSpPr>
        <p:spPr/>
        <p:txBody>
          <a:bodyPr/>
          <a:lstStyle/>
          <a:p>
            <a:endParaRPr lang="fr-FR" dirty="0"/>
          </a:p>
        </p:txBody>
      </p:sp>
      <p:sp>
        <p:nvSpPr>
          <p:cNvPr id="5" name="Slide Number Placeholder 4"/>
          <p:cNvSpPr>
            <a:spLocks noGrp="1"/>
          </p:cNvSpPr>
          <p:nvPr>
            <p:ph type="sldNum" sz="quarter" idx="12"/>
          </p:nvPr>
        </p:nvSpPr>
        <p:spPr/>
        <p:txBody>
          <a:bodyPr/>
          <a:lstStyle/>
          <a:p>
            <a:fld id="{FC7C0B97-1230-46BE-B47C-84B21E74EA40}" type="slidenum">
              <a:rPr lang="fr-FR" smtClean="0"/>
              <a:t>‹N°›</a:t>
            </a:fld>
            <a:endParaRPr lang="fr-FR" dirty="0"/>
          </a:p>
        </p:txBody>
      </p:sp>
    </p:spTree>
    <p:extLst>
      <p:ext uri="{BB962C8B-B14F-4D97-AF65-F5344CB8AC3E}">
        <p14:creationId xmlns:p14="http://schemas.microsoft.com/office/powerpoint/2010/main" val="2967373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01FC82-85E0-4AA0-B963-6342D753528B}" type="datetimeFigureOut">
              <a:rPr lang="fr-FR" smtClean="0"/>
              <a:t>25/11/2022</a:t>
            </a:fld>
            <a:endParaRPr lang="fr-FR" dirty="0"/>
          </a:p>
        </p:txBody>
      </p:sp>
      <p:sp>
        <p:nvSpPr>
          <p:cNvPr id="3" name="Footer Placeholder 2"/>
          <p:cNvSpPr>
            <a:spLocks noGrp="1"/>
          </p:cNvSpPr>
          <p:nvPr>
            <p:ph type="ftr" sz="quarter" idx="11"/>
          </p:nvPr>
        </p:nvSpPr>
        <p:spPr/>
        <p:txBody>
          <a:bodyPr/>
          <a:lstStyle/>
          <a:p>
            <a:endParaRPr lang="fr-FR" dirty="0"/>
          </a:p>
        </p:txBody>
      </p:sp>
      <p:sp>
        <p:nvSpPr>
          <p:cNvPr id="4" name="Slide Number Placeholder 3"/>
          <p:cNvSpPr>
            <a:spLocks noGrp="1"/>
          </p:cNvSpPr>
          <p:nvPr>
            <p:ph type="sldNum" sz="quarter" idx="12"/>
          </p:nvPr>
        </p:nvSpPr>
        <p:spPr/>
        <p:txBody>
          <a:bodyPr/>
          <a:lstStyle/>
          <a:p>
            <a:fld id="{FC7C0B97-1230-46BE-B47C-84B21E74EA40}" type="slidenum">
              <a:rPr lang="fr-FR" smtClean="0"/>
              <a:t>‹N°›</a:t>
            </a:fld>
            <a:endParaRPr lang="fr-FR" dirty="0"/>
          </a:p>
        </p:txBody>
      </p:sp>
    </p:spTree>
    <p:extLst>
      <p:ext uri="{BB962C8B-B14F-4D97-AF65-F5344CB8AC3E}">
        <p14:creationId xmlns:p14="http://schemas.microsoft.com/office/powerpoint/2010/main" val="3979610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D301FC82-85E0-4AA0-B963-6342D753528B}" type="datetimeFigureOut">
              <a:rPr lang="fr-FR" smtClean="0"/>
              <a:t>25/11/2022</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FC7C0B97-1230-46BE-B47C-84B21E74EA40}" type="slidenum">
              <a:rPr lang="fr-FR" smtClean="0"/>
              <a:t>‹N°›</a:t>
            </a:fld>
            <a:endParaRPr lang="fr-FR" dirty="0"/>
          </a:p>
        </p:txBody>
      </p:sp>
    </p:spTree>
    <p:extLst>
      <p:ext uri="{BB962C8B-B14F-4D97-AF65-F5344CB8AC3E}">
        <p14:creationId xmlns:p14="http://schemas.microsoft.com/office/powerpoint/2010/main" val="763837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dirty="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FC7C0B97-1230-46BE-B47C-84B21E74EA40}" type="slidenum">
              <a:rPr lang="fr-FR" smtClean="0"/>
              <a:t>‹N°›</a:t>
            </a:fld>
            <a:endParaRPr lang="fr-FR" dirty="0"/>
          </a:p>
        </p:txBody>
      </p:sp>
      <p:sp>
        <p:nvSpPr>
          <p:cNvPr id="5" name="Date Placeholder 4"/>
          <p:cNvSpPr>
            <a:spLocks noGrp="1"/>
          </p:cNvSpPr>
          <p:nvPr>
            <p:ph type="dt" sz="half" idx="10"/>
          </p:nvPr>
        </p:nvSpPr>
        <p:spPr/>
        <p:txBody>
          <a:bodyPr/>
          <a:lstStyle/>
          <a:p>
            <a:fld id="{D301FC82-85E0-4AA0-B963-6342D753528B}" type="datetimeFigureOut">
              <a:rPr lang="fr-FR" smtClean="0"/>
              <a:t>25/11/2022</a:t>
            </a:fld>
            <a:endParaRPr lang="fr-FR" dirty="0"/>
          </a:p>
        </p:txBody>
      </p:sp>
    </p:spTree>
    <p:extLst>
      <p:ext uri="{BB962C8B-B14F-4D97-AF65-F5344CB8AC3E}">
        <p14:creationId xmlns:p14="http://schemas.microsoft.com/office/powerpoint/2010/main" val="293091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301FC82-85E0-4AA0-B963-6342D753528B}" type="datetimeFigureOut">
              <a:rPr lang="fr-FR" smtClean="0"/>
              <a:t>25/11/2022</a:t>
            </a:fld>
            <a:endParaRPr lang="fr-FR"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C7C0B97-1230-46BE-B47C-84B21E74EA40}" type="slidenum">
              <a:rPr lang="fr-FR" smtClean="0"/>
              <a:t>‹N°›</a:t>
            </a:fld>
            <a:endParaRPr lang="fr-FR" dirty="0"/>
          </a:p>
        </p:txBody>
      </p:sp>
    </p:spTree>
    <p:extLst>
      <p:ext uri="{BB962C8B-B14F-4D97-AF65-F5344CB8AC3E}">
        <p14:creationId xmlns:p14="http://schemas.microsoft.com/office/powerpoint/2010/main" val="1637568372"/>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hemeOverride" Target="../theme/themeOverride1.xml"/><Relationship Id="rId5"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gradFill>
            <a:gsLst>
              <a:gs pos="0">
                <a:schemeClr val="accent1">
                  <a:lumMod val="5000"/>
                  <a:lumOff val="95000"/>
                </a:schemeClr>
              </a:gs>
              <a:gs pos="28000">
                <a:schemeClr val="accent1">
                  <a:lumMod val="45000"/>
                  <a:lumOff val="55000"/>
                </a:schemeClr>
              </a:gs>
              <a:gs pos="58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4654" y="1916279"/>
            <a:ext cx="11153032" cy="5026667"/>
          </a:xfrm>
          <a:prstGeom prst="rect">
            <a:avLst/>
          </a:prstGeom>
        </p:spPr>
      </p:pic>
      <p:pic>
        <p:nvPicPr>
          <p:cNvPr id="9" name="Imag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042" y="84946"/>
            <a:ext cx="5203245" cy="1560974"/>
          </a:xfrm>
          <a:prstGeom prst="rect">
            <a:avLst/>
          </a:prstGeom>
        </p:spPr>
      </p:pic>
    </p:spTree>
    <p:extLst>
      <p:ext uri="{BB962C8B-B14F-4D97-AF65-F5344CB8AC3E}">
        <p14:creationId xmlns:p14="http://schemas.microsoft.com/office/powerpoint/2010/main" val="2715387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24443" y="6453226"/>
            <a:ext cx="3649288" cy="261610"/>
          </a:xfrm>
          <a:prstGeom prst="rect">
            <a:avLst/>
          </a:prstGeom>
          <a:noFill/>
        </p:spPr>
        <p:txBody>
          <a:bodyPr wrap="square" rtlCol="0">
            <a:spAutoFit/>
          </a:bodyPr>
          <a:lstStyle/>
          <a:p>
            <a:r>
              <a:rPr lang="fr-FR" sz="1100" i="1" dirty="0" smtClean="0">
                <a:solidFill>
                  <a:schemeClr val="tx1">
                    <a:lumMod val="65000"/>
                    <a:lumOff val="35000"/>
                  </a:schemeClr>
                </a:solidFill>
              </a:rPr>
              <a:t>Présentation CT départemental du CDG 30</a:t>
            </a:r>
            <a:endParaRPr lang="fr-FR" sz="1100" i="1" dirty="0">
              <a:solidFill>
                <a:schemeClr val="tx1">
                  <a:lumMod val="65000"/>
                  <a:lumOff val="35000"/>
                </a:schemeClr>
              </a:solidFill>
            </a:endParaRPr>
          </a:p>
        </p:txBody>
      </p:sp>
      <p:sp>
        <p:nvSpPr>
          <p:cNvPr id="4" name="Rectangle 3"/>
          <p:cNvSpPr/>
          <p:nvPr/>
        </p:nvSpPr>
        <p:spPr>
          <a:xfrm>
            <a:off x="1016109" y="537862"/>
            <a:ext cx="8693156" cy="4924425"/>
          </a:xfrm>
          <a:prstGeom prst="rect">
            <a:avLst/>
          </a:prstGeom>
        </p:spPr>
        <p:txBody>
          <a:bodyPr wrap="square">
            <a:spAutoFit/>
          </a:bodyPr>
          <a:lstStyle/>
          <a:p>
            <a:r>
              <a:rPr lang="fr-FR" sz="3600" dirty="0" smtClean="0">
                <a:solidFill>
                  <a:schemeClr val="accent1"/>
                </a:solidFill>
                <a:latin typeface="+mj-lt"/>
                <a:ea typeface="+mj-ea"/>
                <a:cs typeface="+mj-cs"/>
              </a:rPr>
              <a:t>Les compétences </a:t>
            </a:r>
            <a:r>
              <a:rPr lang="fr-FR" sz="3600" dirty="0">
                <a:solidFill>
                  <a:schemeClr val="accent1"/>
                </a:solidFill>
                <a:latin typeface="+mj-lt"/>
                <a:ea typeface="+mj-ea"/>
                <a:cs typeface="+mj-cs"/>
              </a:rPr>
              <a:t>du CST </a:t>
            </a:r>
            <a:endParaRPr lang="fr-FR" sz="3600" dirty="0" smtClean="0">
              <a:solidFill>
                <a:schemeClr val="accent1"/>
              </a:solidFill>
              <a:latin typeface="+mj-lt"/>
              <a:ea typeface="+mj-ea"/>
              <a:cs typeface="+mj-cs"/>
            </a:endParaRPr>
          </a:p>
          <a:p>
            <a:endParaRPr lang="fr-FR" sz="3600" dirty="0">
              <a:solidFill>
                <a:schemeClr val="accent1"/>
              </a:solidFill>
              <a:latin typeface="+mj-lt"/>
              <a:ea typeface="+mj-ea"/>
              <a:cs typeface="+mj-cs"/>
            </a:endParaRPr>
          </a:p>
          <a:p>
            <a:r>
              <a:rPr lang="fr-FR" dirty="0" smtClean="0"/>
              <a:t>- </a:t>
            </a:r>
            <a:r>
              <a:rPr lang="fr-FR" sz="1600" dirty="0" smtClean="0"/>
              <a:t>A l’organisation, au fonctionnement des services et aux évolution des administrations</a:t>
            </a:r>
          </a:p>
          <a:p>
            <a:r>
              <a:rPr lang="fr-FR" sz="1600" dirty="0" smtClean="0">
                <a:solidFill>
                  <a:schemeClr val="accent1">
                    <a:lumMod val="75000"/>
                  </a:schemeClr>
                </a:solidFill>
              </a:rPr>
              <a:t>- A l’accessibilité des services et à la qualité des services rendus</a:t>
            </a:r>
          </a:p>
          <a:p>
            <a:r>
              <a:rPr lang="fr-FR" sz="1600" dirty="0" smtClean="0">
                <a:solidFill>
                  <a:schemeClr val="accent1">
                    <a:lumMod val="75000"/>
                  </a:schemeClr>
                </a:solidFill>
              </a:rPr>
              <a:t>- Aux orientations stratégiques sur les politiques de ressources </a:t>
            </a:r>
            <a:r>
              <a:rPr lang="fr-FR" sz="1600" dirty="0">
                <a:solidFill>
                  <a:schemeClr val="accent1">
                    <a:lumMod val="75000"/>
                  </a:schemeClr>
                </a:solidFill>
              </a:rPr>
              <a:t>h</a:t>
            </a:r>
            <a:r>
              <a:rPr lang="fr-FR" sz="1600" dirty="0" smtClean="0">
                <a:solidFill>
                  <a:schemeClr val="accent1">
                    <a:lumMod val="75000"/>
                  </a:schemeClr>
                </a:solidFill>
              </a:rPr>
              <a:t>umaines</a:t>
            </a:r>
          </a:p>
          <a:p>
            <a:r>
              <a:rPr lang="fr-FR" sz="1600" dirty="0" smtClean="0">
                <a:solidFill>
                  <a:schemeClr val="accent1">
                    <a:lumMod val="75000"/>
                  </a:schemeClr>
                </a:solidFill>
              </a:rPr>
              <a:t>- Aux lignes directrices de gestion en matière de promotion et valorisation des parcours professionnels </a:t>
            </a:r>
            <a:r>
              <a:rPr lang="fr-FR" sz="1600" dirty="0" smtClean="0"/>
              <a:t>(la mise en œuvre des lignes directrices de gestion fait l’objet d’un bilan, sur la base des décisions individuelles, devant le CST)</a:t>
            </a:r>
          </a:p>
          <a:p>
            <a:r>
              <a:rPr lang="fr-FR" sz="1600" dirty="0" smtClean="0">
                <a:solidFill>
                  <a:schemeClr val="accent1">
                    <a:lumMod val="75000"/>
                  </a:schemeClr>
                </a:solidFill>
              </a:rPr>
              <a:t>- Aux enjeux et aux politiques d’égalité professionnelle et de lutte contre les discriminations</a:t>
            </a:r>
          </a:p>
          <a:p>
            <a:r>
              <a:rPr lang="fr-FR" sz="1600" dirty="0" smtClean="0"/>
              <a:t>- Aux orientations stratégiques en matière de politique indemnitaire et d’action social ainsi qu’aux aides à la protections sociale complémentaire</a:t>
            </a:r>
          </a:p>
          <a:p>
            <a:r>
              <a:rPr lang="fr-FR" sz="1600" dirty="0" smtClean="0"/>
              <a:t>- A la protection de la santé physique et mentale, à l’hygiène, à la sécurité des agents dans leur travail, à l’organisation du travail, au télétravail, aux enjeux liés à la déconnexion et aux dispositifs de régulation de l’utilisation des outils numériques, à l’amélioration des conditions de travail et aux prescriptions légales y afférents</a:t>
            </a:r>
          </a:p>
          <a:p>
            <a:r>
              <a:rPr lang="fr-FR" sz="1600" dirty="0" smtClean="0"/>
              <a:t>- Aux autres questions prévues par décret en Conseil d’Etat</a:t>
            </a:r>
            <a:endParaRPr lang="fr-FR" sz="1600" dirty="0"/>
          </a:p>
        </p:txBody>
      </p:sp>
    </p:spTree>
    <p:extLst>
      <p:ext uri="{BB962C8B-B14F-4D97-AF65-F5344CB8AC3E}">
        <p14:creationId xmlns:p14="http://schemas.microsoft.com/office/powerpoint/2010/main" val="3618323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formation spécialisée…</a:t>
            </a:r>
            <a:endParaRPr lang="fr-FR" dirty="0"/>
          </a:p>
        </p:txBody>
      </p:sp>
      <p:sp>
        <p:nvSpPr>
          <p:cNvPr id="3" name="Espace réservé du contenu 2"/>
          <p:cNvSpPr>
            <a:spLocks noGrp="1"/>
          </p:cNvSpPr>
          <p:nvPr>
            <p:ph idx="1"/>
          </p:nvPr>
        </p:nvSpPr>
        <p:spPr>
          <a:xfrm>
            <a:off x="677334" y="1802423"/>
            <a:ext cx="8596668" cy="4528039"/>
          </a:xfrm>
        </p:spPr>
        <p:txBody>
          <a:bodyPr>
            <a:normAutofit fontScale="92500" lnSpcReduction="10000"/>
          </a:bodyPr>
          <a:lstStyle/>
          <a:p>
            <a:pPr marL="0" lvl="1" indent="0" algn="just">
              <a:lnSpc>
                <a:spcPct val="120000"/>
              </a:lnSpc>
              <a:spcBef>
                <a:spcPts val="0"/>
              </a:spcBef>
              <a:buNone/>
            </a:pPr>
            <a:r>
              <a:rPr lang="fr-FR" b="1" dirty="0"/>
              <a:t>Formation spécialisée en matière de santé, de sécurité et de conditions de travail</a:t>
            </a:r>
          </a:p>
          <a:p>
            <a:pPr marL="0" lvl="1" indent="0" algn="just">
              <a:lnSpc>
                <a:spcPct val="120000"/>
              </a:lnSpc>
              <a:spcBef>
                <a:spcPts val="0"/>
              </a:spcBef>
              <a:buNone/>
            </a:pPr>
            <a:endParaRPr lang="fr-FR" b="1" dirty="0"/>
          </a:p>
          <a:p>
            <a:pPr marL="0" lvl="1" indent="0" algn="just">
              <a:lnSpc>
                <a:spcPct val="120000"/>
              </a:lnSpc>
              <a:spcBef>
                <a:spcPts val="0"/>
              </a:spcBef>
              <a:buNone/>
            </a:pPr>
            <a:r>
              <a:rPr lang="fr-FR" sz="1400" dirty="0"/>
              <a:t>Une formation spécialisée en matière de santé, de sécurité et de conditions de travail est obligatoirement instituée au sein du comité social territorial </a:t>
            </a:r>
            <a:r>
              <a:rPr lang="fr-FR" sz="1400" dirty="0" smtClean="0"/>
              <a:t>et se réunit au moins 3 </a:t>
            </a:r>
            <a:r>
              <a:rPr lang="fr-FR" sz="1400" smtClean="0"/>
              <a:t>fois par an :</a:t>
            </a:r>
            <a:endParaRPr lang="fr-FR" sz="1400" dirty="0"/>
          </a:p>
          <a:p>
            <a:pPr marL="0" lvl="1" indent="0" algn="just">
              <a:lnSpc>
                <a:spcPct val="120000"/>
              </a:lnSpc>
              <a:spcBef>
                <a:spcPts val="0"/>
              </a:spcBef>
              <a:buNone/>
            </a:pPr>
            <a:endParaRPr lang="fr-FR" sz="1400" dirty="0"/>
          </a:p>
          <a:p>
            <a:pPr marL="0" lvl="1" indent="0" algn="just">
              <a:lnSpc>
                <a:spcPct val="120000"/>
              </a:lnSpc>
              <a:spcBef>
                <a:spcPts val="0"/>
              </a:spcBef>
              <a:buNone/>
            </a:pPr>
            <a:r>
              <a:rPr lang="fr-FR" sz="1400" dirty="0"/>
              <a:t>- dans chaque collectivité ou établissement employant au moins 200 agents</a:t>
            </a:r>
          </a:p>
          <a:p>
            <a:pPr marL="0" lvl="1" indent="0" algn="just">
              <a:lnSpc>
                <a:spcPct val="120000"/>
              </a:lnSpc>
              <a:spcBef>
                <a:spcPts val="0"/>
              </a:spcBef>
              <a:buNone/>
            </a:pPr>
            <a:r>
              <a:rPr lang="fr-FR" sz="1400" dirty="0"/>
              <a:t>- dans chaque service départemental d'incendie et de secours (SDIS), par décision de l'organe délibérant, sans condition d'effectifs</a:t>
            </a:r>
          </a:p>
          <a:p>
            <a:pPr marL="0" lvl="1" indent="0" algn="just">
              <a:lnSpc>
                <a:spcPct val="120000"/>
              </a:lnSpc>
              <a:spcBef>
                <a:spcPts val="0"/>
              </a:spcBef>
              <a:buNone/>
            </a:pPr>
            <a:endParaRPr lang="fr-FR" sz="1400" dirty="0"/>
          </a:p>
          <a:p>
            <a:pPr marL="0" lvl="1" indent="0" algn="just">
              <a:lnSpc>
                <a:spcPct val="120000"/>
              </a:lnSpc>
              <a:spcBef>
                <a:spcPts val="0"/>
              </a:spcBef>
              <a:buNone/>
            </a:pPr>
            <a:r>
              <a:rPr lang="fr-FR" sz="1400" dirty="0"/>
              <a:t>Une formation spécialisée peut également être instituée dans chaque collectivité ou établissement employant moins de 200 agents, sur décision de l’organe délibérant, lorsque des risques professionnels particuliers le justifient.</a:t>
            </a:r>
          </a:p>
          <a:p>
            <a:pPr marL="0" lvl="1" indent="0" algn="just">
              <a:lnSpc>
                <a:spcPct val="120000"/>
              </a:lnSpc>
              <a:spcBef>
                <a:spcPts val="0"/>
              </a:spcBef>
              <a:buNone/>
            </a:pPr>
            <a:r>
              <a:rPr lang="fr-FR" sz="1400" dirty="0"/>
              <a:t>Cette formation facultative peut être créée sur proposition de l’agent chargé des fonctions d’inspection (ACFI) ou de la majorité des membres représentants du personnel du CST.</a:t>
            </a:r>
          </a:p>
          <a:p>
            <a:pPr marL="0" lvl="1" indent="0" algn="just">
              <a:lnSpc>
                <a:spcPct val="120000"/>
              </a:lnSpc>
              <a:spcBef>
                <a:spcPts val="0"/>
              </a:spcBef>
              <a:buNone/>
            </a:pPr>
            <a:endParaRPr lang="fr-FR" sz="1400" dirty="0"/>
          </a:p>
          <a:p>
            <a:pPr marL="0" lvl="1" indent="0" algn="just">
              <a:lnSpc>
                <a:spcPct val="120000"/>
              </a:lnSpc>
              <a:spcBef>
                <a:spcPts val="0"/>
              </a:spcBef>
              <a:buNone/>
            </a:pPr>
            <a:r>
              <a:rPr lang="fr-FR" sz="1400" dirty="0"/>
              <a:t>En complément, une formation spécialisée en matière de santé, de sécurité et de conditions de travail peut être créée, par décision de l'organe délibérant, pour une partie des services de la collectivité ou de l'établissement, lorsque l'existence de risques professionnels particuliers le justifie. Cette formation est dénommée formation spécialisée de service ou de site. </a:t>
            </a:r>
          </a:p>
          <a:p>
            <a:endParaRPr lang="fr-FR" dirty="0"/>
          </a:p>
        </p:txBody>
      </p:sp>
    </p:spTree>
    <p:extLst>
      <p:ext uri="{BB962C8B-B14F-4D97-AF65-F5344CB8AC3E}">
        <p14:creationId xmlns:p14="http://schemas.microsoft.com/office/powerpoint/2010/main" val="27294096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Désignation des membres de la Formation spécialisée</a:t>
            </a:r>
            <a:endParaRPr lang="fr-FR" dirty="0"/>
          </a:p>
        </p:txBody>
      </p:sp>
      <p:sp>
        <p:nvSpPr>
          <p:cNvPr id="3" name="Espace réservé du contenu 2"/>
          <p:cNvSpPr>
            <a:spLocks noGrp="1"/>
          </p:cNvSpPr>
          <p:nvPr>
            <p:ph idx="1"/>
          </p:nvPr>
        </p:nvSpPr>
        <p:spPr/>
        <p:txBody>
          <a:bodyPr>
            <a:normAutofit/>
          </a:bodyPr>
          <a:lstStyle/>
          <a:p>
            <a:pPr marL="0" indent="0">
              <a:buNone/>
            </a:pPr>
            <a:r>
              <a:rPr lang="fr-FR" dirty="0" smtClean="0"/>
              <a:t>Représentant des collectivités et établissements public :</a:t>
            </a:r>
          </a:p>
          <a:p>
            <a:r>
              <a:rPr lang="fr-FR" dirty="0"/>
              <a:t>Le président de la formation spécialisée est désigné par </a:t>
            </a:r>
            <a:r>
              <a:rPr lang="fr-FR" dirty="0" smtClean="0"/>
              <a:t>l'autorité </a:t>
            </a:r>
            <a:r>
              <a:rPr lang="fr-FR" dirty="0"/>
              <a:t>territoriale parmi les membres de </a:t>
            </a:r>
            <a:r>
              <a:rPr lang="fr-FR" dirty="0" smtClean="0"/>
              <a:t>l'organe délibérant </a:t>
            </a:r>
            <a:r>
              <a:rPr lang="fr-FR" dirty="0"/>
              <a:t>de la collectivité </a:t>
            </a:r>
            <a:r>
              <a:rPr lang="fr-FR" dirty="0" smtClean="0"/>
              <a:t>territoriale</a:t>
            </a:r>
          </a:p>
          <a:p>
            <a:r>
              <a:rPr lang="fr-FR" dirty="0" smtClean="0"/>
              <a:t>Les autres dispositions sont communes au CST</a:t>
            </a:r>
            <a:endParaRPr lang="fr-FR" dirty="0"/>
          </a:p>
        </p:txBody>
      </p:sp>
    </p:spTree>
    <p:extLst>
      <p:ext uri="{BB962C8B-B14F-4D97-AF65-F5344CB8AC3E}">
        <p14:creationId xmlns:p14="http://schemas.microsoft.com/office/powerpoint/2010/main" val="34094366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Désignation des membres de la Formation spécialisée</a:t>
            </a:r>
            <a:endParaRPr lang="fr-FR" dirty="0"/>
          </a:p>
        </p:txBody>
      </p:sp>
      <p:sp>
        <p:nvSpPr>
          <p:cNvPr id="6" name="Espace réservé du contenu 5"/>
          <p:cNvSpPr>
            <a:spLocks noGrp="1"/>
          </p:cNvSpPr>
          <p:nvPr>
            <p:ph idx="1"/>
          </p:nvPr>
        </p:nvSpPr>
        <p:spPr/>
        <p:txBody>
          <a:bodyPr>
            <a:normAutofit/>
          </a:bodyPr>
          <a:lstStyle/>
          <a:p>
            <a:pPr marL="0" indent="0">
              <a:buNone/>
            </a:pPr>
            <a:r>
              <a:rPr lang="fr-FR" dirty="0"/>
              <a:t>Représentant du </a:t>
            </a:r>
            <a:r>
              <a:rPr lang="fr-FR" dirty="0" smtClean="0"/>
              <a:t>personnel</a:t>
            </a:r>
          </a:p>
          <a:p>
            <a:r>
              <a:rPr lang="fr-FR" sz="1600" dirty="0"/>
              <a:t>Le nombre de représentants du personnel titulaires dans la formation spécialisée du comité est égal au nombre </a:t>
            </a:r>
            <a:r>
              <a:rPr lang="fr-FR" sz="1600" dirty="0" smtClean="0"/>
              <a:t>de représentants </a:t>
            </a:r>
            <a:r>
              <a:rPr lang="fr-FR" sz="1600" dirty="0"/>
              <a:t>du personnel titulaires dans le comité social territorial</a:t>
            </a:r>
            <a:endParaRPr lang="fr-FR" sz="1600" dirty="0" smtClean="0"/>
          </a:p>
          <a:p>
            <a:r>
              <a:rPr lang="fr-FR" sz="1600" dirty="0"/>
              <a:t>Les représentants du personnel titulaires sont désignés parmi les représentants du </a:t>
            </a:r>
            <a:r>
              <a:rPr lang="fr-FR" sz="1600" dirty="0" smtClean="0"/>
              <a:t>personnel, titulaires </a:t>
            </a:r>
            <a:r>
              <a:rPr lang="fr-FR" sz="1600" dirty="0"/>
              <a:t>ou suppléants, du comité social territorial </a:t>
            </a:r>
            <a:r>
              <a:rPr lang="fr-FR" sz="1600" dirty="0" smtClean="0"/>
              <a:t>.</a:t>
            </a:r>
            <a:endParaRPr lang="fr-FR" sz="1600" dirty="0"/>
          </a:p>
          <a:p>
            <a:r>
              <a:rPr lang="fr-FR" sz="1600" dirty="0"/>
              <a:t>Les représentants suppléants que chaque organisation syndicale désigne librement doivent satisfaire aux conditions d'éligibilité à un comité social territorial au moment de leur </a:t>
            </a:r>
            <a:r>
              <a:rPr lang="fr-FR" sz="1600" dirty="0" smtClean="0"/>
              <a:t>désignation (</a:t>
            </a:r>
            <a:r>
              <a:rPr lang="fr-FR" sz="1400" dirty="0"/>
              <a:t>stagiaires, titulaires, </a:t>
            </a:r>
            <a:r>
              <a:rPr lang="fr-FR" sz="1400" dirty="0" smtClean="0"/>
              <a:t>agents en </a:t>
            </a:r>
            <a:r>
              <a:rPr lang="fr-FR" sz="1400" dirty="0"/>
              <a:t>CDI, agents en CDD depuis au moins 2 mois et bénéficiant d’un contrat d’une durée minimale de 6 mois </a:t>
            </a:r>
            <a:r>
              <a:rPr lang="fr-FR" sz="1400" dirty="0" smtClean="0"/>
              <a:t>ou d’un </a:t>
            </a:r>
            <a:r>
              <a:rPr lang="fr-FR" sz="1400" dirty="0"/>
              <a:t>contrat reconduit pendant 6 mois, etc.)</a:t>
            </a:r>
          </a:p>
          <a:p>
            <a:r>
              <a:rPr lang="fr-FR" sz="1600" dirty="0"/>
              <a:t>Ces désignations interviennent dans un délai d'un mois à compter de la proclamation des résultats.</a:t>
            </a:r>
          </a:p>
          <a:p>
            <a:endParaRPr lang="fr-FR" dirty="0"/>
          </a:p>
        </p:txBody>
      </p:sp>
    </p:spTree>
    <p:extLst>
      <p:ext uri="{BB962C8B-B14F-4D97-AF65-F5344CB8AC3E}">
        <p14:creationId xmlns:p14="http://schemas.microsoft.com/office/powerpoint/2010/main" val="40790711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Consultation de la FS </a:t>
            </a:r>
            <a:r>
              <a:rPr lang="fr-FR" dirty="0" smtClean="0"/>
              <a:t>:</a:t>
            </a:r>
            <a:endParaRPr lang="fr-FR" dirty="0"/>
          </a:p>
        </p:txBody>
      </p:sp>
      <p:sp>
        <p:nvSpPr>
          <p:cNvPr id="3" name="Espace réservé du contenu 2"/>
          <p:cNvSpPr>
            <a:spLocks noGrp="1"/>
          </p:cNvSpPr>
          <p:nvPr>
            <p:ph idx="1"/>
          </p:nvPr>
        </p:nvSpPr>
        <p:spPr>
          <a:xfrm>
            <a:off x="677334" y="1727452"/>
            <a:ext cx="8596668" cy="4565064"/>
          </a:xfrm>
        </p:spPr>
        <p:txBody>
          <a:bodyPr>
            <a:normAutofit/>
          </a:bodyPr>
          <a:lstStyle/>
          <a:p>
            <a:r>
              <a:rPr lang="fr-FR" sz="1600" dirty="0"/>
              <a:t>sur la mise en œuvre des mesures prises en vue de faciliter la mise, la remise ou le maintien au travail des accidentés du travail et accidentés de service, des invalides de guerre, des invalides civils et des travailleurs handicapés, notamment sur l'aménagement des postes de travail</a:t>
            </a:r>
          </a:p>
          <a:p>
            <a:r>
              <a:rPr lang="fr-FR" sz="1600" dirty="0"/>
              <a:t>sur les mesures </a:t>
            </a:r>
            <a:r>
              <a:rPr lang="fr-FR" sz="1600" dirty="0" smtClean="0"/>
              <a:t>générales </a:t>
            </a:r>
            <a:r>
              <a:rPr lang="fr-FR" sz="1600" dirty="0"/>
              <a:t>destinées à permettre le reclassement des </a:t>
            </a:r>
            <a:r>
              <a:rPr lang="fr-FR" sz="1600" dirty="0" smtClean="0"/>
              <a:t>agents </a:t>
            </a:r>
            <a:r>
              <a:rPr lang="fr-FR" sz="1600" dirty="0"/>
              <a:t>reconnus inaptes à l'exercice de leurs </a:t>
            </a:r>
            <a:r>
              <a:rPr lang="fr-FR" sz="1600" dirty="0" smtClean="0"/>
              <a:t>fonctions</a:t>
            </a:r>
          </a:p>
          <a:p>
            <a:r>
              <a:rPr lang="fr-FR" sz="1600" dirty="0"/>
              <a:t>sur </a:t>
            </a:r>
            <a:r>
              <a:rPr lang="fr-FR" sz="1600" dirty="0" smtClean="0"/>
              <a:t>l'établissement </a:t>
            </a:r>
            <a:r>
              <a:rPr lang="fr-FR" sz="1600" dirty="0"/>
              <a:t>et la mise à jour de la fiche sur laquelle sont </a:t>
            </a:r>
            <a:r>
              <a:rPr lang="fr-FR" sz="1600" dirty="0" smtClean="0"/>
              <a:t>consignés </a:t>
            </a:r>
            <a:r>
              <a:rPr lang="fr-FR" sz="1600" dirty="0"/>
              <a:t>les risques professionnels propres à chaque service et les </a:t>
            </a:r>
            <a:r>
              <a:rPr lang="fr-FR" sz="1600" dirty="0" smtClean="0"/>
              <a:t>effectifs d'agents exposés à </a:t>
            </a:r>
            <a:r>
              <a:rPr lang="fr-FR" sz="1600" dirty="0"/>
              <a:t>ces </a:t>
            </a:r>
            <a:r>
              <a:rPr lang="fr-FR" sz="1600" dirty="0" smtClean="0"/>
              <a:t>risques</a:t>
            </a:r>
          </a:p>
          <a:p>
            <a:r>
              <a:rPr lang="fr-FR" sz="1600" dirty="0"/>
              <a:t>sur la </a:t>
            </a:r>
            <a:r>
              <a:rPr lang="fr-FR" sz="1600" dirty="0" smtClean="0"/>
              <a:t>désignation </a:t>
            </a:r>
            <a:r>
              <a:rPr lang="fr-FR" sz="1600" dirty="0"/>
              <a:t>de lʼACFI par </a:t>
            </a:r>
            <a:r>
              <a:rPr lang="fr-FR" sz="1600" dirty="0" smtClean="0"/>
              <a:t>l'autorité </a:t>
            </a:r>
            <a:r>
              <a:rPr lang="fr-FR" sz="1600" dirty="0"/>
              <a:t>territoriale ; sa lettre de mission lui est </a:t>
            </a:r>
            <a:r>
              <a:rPr lang="fr-FR" sz="1600" dirty="0" smtClean="0"/>
              <a:t>également </a:t>
            </a:r>
            <a:r>
              <a:rPr lang="fr-FR" sz="1600" dirty="0"/>
              <a:t>transmise pour </a:t>
            </a:r>
            <a:r>
              <a:rPr lang="fr-FR" sz="1600" dirty="0" smtClean="0"/>
              <a:t>information</a:t>
            </a:r>
          </a:p>
          <a:p>
            <a:r>
              <a:rPr lang="fr-FR" sz="1600" dirty="0"/>
              <a:t>sur les conventions passées avec les services de santé au travail ou sur </a:t>
            </a:r>
            <a:r>
              <a:rPr lang="fr-FR" sz="1600" dirty="0" smtClean="0"/>
              <a:t>l'adhésion </a:t>
            </a:r>
            <a:r>
              <a:rPr lang="fr-FR" sz="1600" dirty="0"/>
              <a:t>à des associations </a:t>
            </a:r>
            <a:r>
              <a:rPr lang="fr-FR" sz="1600" dirty="0" smtClean="0"/>
              <a:t>agréées </a:t>
            </a:r>
            <a:r>
              <a:rPr lang="fr-FR" sz="1600" dirty="0"/>
              <a:t>en vue de leur confier les missions de </a:t>
            </a:r>
            <a:r>
              <a:rPr lang="fr-FR" sz="1600" dirty="0" smtClean="0"/>
              <a:t>médecine préventive</a:t>
            </a:r>
          </a:p>
          <a:p>
            <a:r>
              <a:rPr lang="fr-FR" sz="1600" dirty="0"/>
              <a:t>sur la rupture du lien contractuel avec le médecin de prévention pour un motif disciplinaire ou lié à la personne</a:t>
            </a:r>
            <a:endParaRPr lang="fr-FR" sz="1600" dirty="0" smtClean="0"/>
          </a:p>
          <a:p>
            <a:endParaRPr lang="fr-FR" dirty="0"/>
          </a:p>
        </p:txBody>
      </p:sp>
    </p:spTree>
    <p:extLst>
      <p:ext uri="{BB962C8B-B14F-4D97-AF65-F5344CB8AC3E}">
        <p14:creationId xmlns:p14="http://schemas.microsoft.com/office/powerpoint/2010/main" val="32477362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Consultation de la FS sur :</a:t>
            </a:r>
            <a:endParaRPr lang="fr-FR" dirty="0"/>
          </a:p>
        </p:txBody>
      </p:sp>
      <p:sp>
        <p:nvSpPr>
          <p:cNvPr id="3" name="Espace réservé du contenu 2"/>
          <p:cNvSpPr>
            <a:spLocks noGrp="1"/>
          </p:cNvSpPr>
          <p:nvPr>
            <p:ph idx="1"/>
          </p:nvPr>
        </p:nvSpPr>
        <p:spPr>
          <a:xfrm>
            <a:off x="677334" y="1270000"/>
            <a:ext cx="8596668" cy="4986169"/>
          </a:xfrm>
        </p:spPr>
        <p:txBody>
          <a:bodyPr>
            <a:normAutofit lnSpcReduction="10000"/>
          </a:bodyPr>
          <a:lstStyle/>
          <a:p>
            <a:r>
              <a:rPr lang="fr-FR" sz="1600" dirty="0" smtClean="0">
                <a:solidFill>
                  <a:schemeClr val="tx1"/>
                </a:solidFill>
              </a:rPr>
              <a:t>à </a:t>
            </a:r>
            <a:r>
              <a:rPr lang="fr-FR" sz="1600" dirty="0">
                <a:solidFill>
                  <a:schemeClr val="tx1"/>
                </a:solidFill>
              </a:rPr>
              <a:t>la protection de la santé physique et mentale, à </a:t>
            </a:r>
            <a:r>
              <a:rPr lang="fr-FR" sz="1600" dirty="0" smtClean="0">
                <a:solidFill>
                  <a:schemeClr val="tx1"/>
                </a:solidFill>
              </a:rPr>
              <a:t>l'hygiène</a:t>
            </a:r>
            <a:r>
              <a:rPr lang="fr-FR" sz="1600" dirty="0">
                <a:solidFill>
                  <a:schemeClr val="tx1"/>
                </a:solidFill>
              </a:rPr>
              <a:t>, à la sécurité des </a:t>
            </a:r>
            <a:r>
              <a:rPr lang="fr-FR" sz="1600" dirty="0" smtClean="0">
                <a:solidFill>
                  <a:schemeClr val="tx1"/>
                </a:solidFill>
              </a:rPr>
              <a:t>agents </a:t>
            </a:r>
            <a:r>
              <a:rPr lang="fr-FR" sz="1600" dirty="0">
                <a:solidFill>
                  <a:schemeClr val="tx1"/>
                </a:solidFill>
              </a:rPr>
              <a:t>dans leur travail,</a:t>
            </a:r>
          </a:p>
          <a:p>
            <a:r>
              <a:rPr lang="fr-FR" sz="1600" dirty="0" smtClean="0">
                <a:solidFill>
                  <a:schemeClr val="tx1"/>
                </a:solidFill>
              </a:rPr>
              <a:t> </a:t>
            </a:r>
            <a:r>
              <a:rPr lang="fr-FR" sz="1600" dirty="0">
                <a:solidFill>
                  <a:schemeClr val="tx1"/>
                </a:solidFill>
              </a:rPr>
              <a:t>à </a:t>
            </a:r>
            <a:r>
              <a:rPr lang="fr-FR" sz="1600" dirty="0" smtClean="0">
                <a:solidFill>
                  <a:schemeClr val="tx1"/>
                </a:solidFill>
              </a:rPr>
              <a:t>l'organisation </a:t>
            </a:r>
            <a:r>
              <a:rPr lang="fr-FR" sz="1600" dirty="0">
                <a:solidFill>
                  <a:schemeClr val="tx1"/>
                </a:solidFill>
              </a:rPr>
              <a:t>du travail,</a:t>
            </a:r>
          </a:p>
          <a:p>
            <a:r>
              <a:rPr lang="fr-FR" sz="1600" dirty="0" smtClean="0">
                <a:solidFill>
                  <a:schemeClr val="tx1"/>
                </a:solidFill>
              </a:rPr>
              <a:t>au </a:t>
            </a:r>
            <a:r>
              <a:rPr lang="fr-FR" sz="1600" dirty="0">
                <a:solidFill>
                  <a:schemeClr val="tx1"/>
                </a:solidFill>
              </a:rPr>
              <a:t>télétravail, aux enjeux liés à la déconnexion,</a:t>
            </a:r>
          </a:p>
          <a:p>
            <a:r>
              <a:rPr lang="fr-FR" sz="1600" dirty="0" smtClean="0">
                <a:solidFill>
                  <a:schemeClr val="tx1"/>
                </a:solidFill>
              </a:rPr>
              <a:t>aux </a:t>
            </a:r>
            <a:r>
              <a:rPr lang="fr-FR" sz="1600" dirty="0">
                <a:solidFill>
                  <a:schemeClr val="tx1"/>
                </a:solidFill>
              </a:rPr>
              <a:t>dispositifs de </a:t>
            </a:r>
            <a:r>
              <a:rPr lang="fr-FR" sz="1600" dirty="0" smtClean="0">
                <a:solidFill>
                  <a:schemeClr val="tx1"/>
                </a:solidFill>
              </a:rPr>
              <a:t>régulation </a:t>
            </a:r>
            <a:r>
              <a:rPr lang="fr-FR" sz="1600" dirty="0">
                <a:solidFill>
                  <a:schemeClr val="tx1"/>
                </a:solidFill>
              </a:rPr>
              <a:t>de l'utilisation des outils numériques,</a:t>
            </a:r>
          </a:p>
          <a:p>
            <a:r>
              <a:rPr lang="fr-FR" sz="1600" dirty="0" smtClean="0">
                <a:solidFill>
                  <a:schemeClr val="tx1"/>
                </a:solidFill>
              </a:rPr>
              <a:t>à </a:t>
            </a:r>
            <a:r>
              <a:rPr lang="fr-FR" sz="1600" dirty="0">
                <a:solidFill>
                  <a:schemeClr val="tx1"/>
                </a:solidFill>
              </a:rPr>
              <a:t>l'amélioration des conditions de travail et aux prescriptions </a:t>
            </a:r>
            <a:r>
              <a:rPr lang="fr-FR" sz="1600" dirty="0" smtClean="0">
                <a:solidFill>
                  <a:schemeClr val="tx1"/>
                </a:solidFill>
              </a:rPr>
              <a:t>légales </a:t>
            </a:r>
            <a:r>
              <a:rPr lang="fr-FR" sz="1600" dirty="0">
                <a:solidFill>
                  <a:schemeClr val="tx1"/>
                </a:solidFill>
              </a:rPr>
              <a:t>y afférentes</a:t>
            </a:r>
            <a:r>
              <a:rPr lang="fr-FR" sz="1600" dirty="0" smtClean="0">
                <a:solidFill>
                  <a:schemeClr val="tx1"/>
                </a:solidFill>
              </a:rPr>
              <a:t>.</a:t>
            </a:r>
          </a:p>
          <a:p>
            <a:r>
              <a:rPr lang="fr-FR" sz="1600" dirty="0">
                <a:solidFill>
                  <a:schemeClr val="tx1"/>
                </a:solidFill>
              </a:rPr>
              <a:t>sur la teneur de tous documents se rattachant à sa mission, et notamment des </a:t>
            </a:r>
            <a:r>
              <a:rPr lang="fr-FR" sz="1600" dirty="0" smtClean="0">
                <a:solidFill>
                  <a:schemeClr val="tx1"/>
                </a:solidFill>
              </a:rPr>
              <a:t>règlements </a:t>
            </a:r>
            <a:r>
              <a:rPr lang="fr-FR" sz="1600" dirty="0">
                <a:solidFill>
                  <a:schemeClr val="tx1"/>
                </a:solidFill>
              </a:rPr>
              <a:t>et des </a:t>
            </a:r>
            <a:r>
              <a:rPr lang="fr-FR" sz="1600" dirty="0" smtClean="0">
                <a:solidFill>
                  <a:schemeClr val="tx1"/>
                </a:solidFill>
              </a:rPr>
              <a:t>consignes </a:t>
            </a:r>
            <a:r>
              <a:rPr lang="fr-FR" sz="1600" dirty="0">
                <a:solidFill>
                  <a:schemeClr val="tx1"/>
                </a:solidFill>
              </a:rPr>
              <a:t>que l'autorité territoriale </a:t>
            </a:r>
            <a:r>
              <a:rPr lang="fr-FR" sz="1600" dirty="0" smtClean="0">
                <a:solidFill>
                  <a:schemeClr val="tx1"/>
                </a:solidFill>
              </a:rPr>
              <a:t>envisage </a:t>
            </a:r>
            <a:r>
              <a:rPr lang="fr-FR" sz="1600" dirty="0">
                <a:solidFill>
                  <a:schemeClr val="tx1"/>
                </a:solidFill>
              </a:rPr>
              <a:t>d'adopter </a:t>
            </a:r>
            <a:r>
              <a:rPr lang="fr-FR" sz="1600" dirty="0" smtClean="0">
                <a:solidFill>
                  <a:schemeClr val="tx1"/>
                </a:solidFill>
              </a:rPr>
              <a:t>en matière </a:t>
            </a:r>
            <a:r>
              <a:rPr lang="fr-FR" sz="1600" dirty="0">
                <a:solidFill>
                  <a:schemeClr val="tx1"/>
                </a:solidFill>
              </a:rPr>
              <a:t>de santé, de sécurité et de conditions de </a:t>
            </a:r>
            <a:r>
              <a:rPr lang="fr-FR" sz="1600" dirty="0" smtClean="0">
                <a:solidFill>
                  <a:schemeClr val="tx1"/>
                </a:solidFill>
              </a:rPr>
              <a:t>travail</a:t>
            </a:r>
          </a:p>
          <a:p>
            <a:r>
              <a:rPr lang="fr-FR" sz="1600" dirty="0">
                <a:solidFill>
                  <a:schemeClr val="tx1"/>
                </a:solidFill>
              </a:rPr>
              <a:t>sur les projets </a:t>
            </a:r>
            <a:r>
              <a:rPr lang="fr-FR" sz="1600" dirty="0" smtClean="0">
                <a:solidFill>
                  <a:schemeClr val="tx1"/>
                </a:solidFill>
              </a:rPr>
              <a:t>d'aménagement </a:t>
            </a:r>
            <a:r>
              <a:rPr lang="fr-FR" sz="1600" dirty="0">
                <a:solidFill>
                  <a:schemeClr val="tx1"/>
                </a:solidFill>
              </a:rPr>
              <a:t>importants modifiant les conditions de santé et de sécurité ou les conditions de travail et, notamment, avant </a:t>
            </a:r>
            <a:r>
              <a:rPr lang="fr-FR" sz="1600" dirty="0" smtClean="0">
                <a:solidFill>
                  <a:schemeClr val="tx1"/>
                </a:solidFill>
              </a:rPr>
              <a:t>toute </a:t>
            </a:r>
            <a:r>
              <a:rPr lang="fr-FR" sz="1600" dirty="0">
                <a:solidFill>
                  <a:schemeClr val="tx1"/>
                </a:solidFill>
              </a:rPr>
              <a:t>transformation importante des postes de travail découlant de la modification de </a:t>
            </a:r>
            <a:r>
              <a:rPr lang="fr-FR" sz="1600" dirty="0" smtClean="0">
                <a:solidFill>
                  <a:schemeClr val="tx1"/>
                </a:solidFill>
              </a:rPr>
              <a:t>l'outillage</a:t>
            </a:r>
            <a:r>
              <a:rPr lang="fr-FR" sz="1600" dirty="0">
                <a:solidFill>
                  <a:schemeClr val="tx1"/>
                </a:solidFill>
              </a:rPr>
              <a:t>, d'un </a:t>
            </a:r>
            <a:r>
              <a:rPr lang="fr-FR" sz="1600" dirty="0" smtClean="0">
                <a:solidFill>
                  <a:schemeClr val="tx1"/>
                </a:solidFill>
              </a:rPr>
              <a:t>changement </a:t>
            </a:r>
            <a:r>
              <a:rPr lang="fr-FR" sz="1600" dirty="0">
                <a:solidFill>
                  <a:schemeClr val="tx1"/>
                </a:solidFill>
              </a:rPr>
              <a:t>de produit ou de </a:t>
            </a:r>
            <a:r>
              <a:rPr lang="fr-FR" sz="1600" dirty="0" smtClean="0">
                <a:solidFill>
                  <a:schemeClr val="tx1"/>
                </a:solidFill>
              </a:rPr>
              <a:t>l'organisation </a:t>
            </a:r>
            <a:r>
              <a:rPr lang="fr-FR" sz="1600" dirty="0">
                <a:solidFill>
                  <a:schemeClr val="tx1"/>
                </a:solidFill>
              </a:rPr>
              <a:t>du travail, </a:t>
            </a:r>
            <a:r>
              <a:rPr lang="fr-FR" sz="1600" dirty="0" smtClean="0">
                <a:solidFill>
                  <a:schemeClr val="tx1"/>
                </a:solidFill>
              </a:rPr>
              <a:t>avant toute </a:t>
            </a:r>
            <a:r>
              <a:rPr lang="fr-FR" sz="1600" dirty="0">
                <a:solidFill>
                  <a:schemeClr val="tx1"/>
                </a:solidFill>
              </a:rPr>
              <a:t>modification de </a:t>
            </a:r>
            <a:r>
              <a:rPr lang="fr-FR" sz="1600" dirty="0" smtClean="0">
                <a:solidFill>
                  <a:schemeClr val="tx1"/>
                </a:solidFill>
              </a:rPr>
              <a:t>l'organisation </a:t>
            </a:r>
            <a:r>
              <a:rPr lang="fr-FR" sz="1600" dirty="0">
                <a:solidFill>
                  <a:schemeClr val="tx1"/>
                </a:solidFill>
              </a:rPr>
              <a:t>et du temps de travail, des cadences et des normes de productivité liées ou non à la rémunération du </a:t>
            </a:r>
            <a:r>
              <a:rPr lang="fr-FR" sz="1600" dirty="0" smtClean="0">
                <a:solidFill>
                  <a:schemeClr val="tx1"/>
                </a:solidFill>
              </a:rPr>
              <a:t>travail</a:t>
            </a:r>
          </a:p>
          <a:p>
            <a:r>
              <a:rPr lang="fr-FR" sz="1600" dirty="0">
                <a:solidFill>
                  <a:schemeClr val="tx1"/>
                </a:solidFill>
              </a:rPr>
              <a:t>sur les projets importants d'introduction de nouvelles </a:t>
            </a:r>
            <a:r>
              <a:rPr lang="fr-FR" sz="1600" dirty="0" smtClean="0">
                <a:solidFill>
                  <a:schemeClr val="tx1"/>
                </a:solidFill>
              </a:rPr>
              <a:t>technologies </a:t>
            </a:r>
            <a:r>
              <a:rPr lang="fr-FR" sz="1600" dirty="0">
                <a:solidFill>
                  <a:schemeClr val="tx1"/>
                </a:solidFill>
              </a:rPr>
              <a:t>et lors de l'introduction de ces nouvelles </a:t>
            </a:r>
            <a:r>
              <a:rPr lang="fr-FR" sz="1600" dirty="0" smtClean="0">
                <a:solidFill>
                  <a:schemeClr val="tx1"/>
                </a:solidFill>
              </a:rPr>
              <a:t>technologies</a:t>
            </a:r>
            <a:r>
              <a:rPr lang="fr-FR" sz="1600" dirty="0">
                <a:solidFill>
                  <a:schemeClr val="tx1"/>
                </a:solidFill>
              </a:rPr>
              <a:t>, lorsqu'elles sont </a:t>
            </a:r>
            <a:r>
              <a:rPr lang="fr-FR" sz="1600" dirty="0" smtClean="0">
                <a:solidFill>
                  <a:schemeClr val="tx1"/>
                </a:solidFill>
              </a:rPr>
              <a:t>susceptibles d'avoir </a:t>
            </a:r>
            <a:r>
              <a:rPr lang="fr-FR" sz="1600" dirty="0">
                <a:solidFill>
                  <a:schemeClr val="tx1"/>
                </a:solidFill>
              </a:rPr>
              <a:t>des conséquences sur la santé et la sécurité des </a:t>
            </a:r>
            <a:r>
              <a:rPr lang="fr-FR" sz="1600" dirty="0" smtClean="0">
                <a:solidFill>
                  <a:schemeClr val="tx1"/>
                </a:solidFill>
              </a:rPr>
              <a:t>agents</a:t>
            </a:r>
          </a:p>
          <a:p>
            <a:endParaRPr lang="fr-FR" dirty="0" smtClean="0"/>
          </a:p>
          <a:p>
            <a:endParaRPr lang="fr-FR" sz="1700" dirty="0" smtClean="0"/>
          </a:p>
          <a:p>
            <a:endParaRPr lang="fr-FR" sz="1700" dirty="0"/>
          </a:p>
        </p:txBody>
      </p:sp>
    </p:spTree>
    <p:extLst>
      <p:ext uri="{BB962C8B-B14F-4D97-AF65-F5344CB8AC3E}">
        <p14:creationId xmlns:p14="http://schemas.microsoft.com/office/powerpoint/2010/main" val="36039692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compétences du CST en l’absence de formation spécialisée </a:t>
            </a:r>
            <a:endParaRPr lang="fr-FR" dirty="0"/>
          </a:p>
        </p:txBody>
      </p:sp>
      <p:sp>
        <p:nvSpPr>
          <p:cNvPr id="3" name="Espace réservé du contenu 2"/>
          <p:cNvSpPr>
            <a:spLocks noGrp="1"/>
          </p:cNvSpPr>
          <p:nvPr>
            <p:ph idx="1"/>
          </p:nvPr>
        </p:nvSpPr>
        <p:spPr>
          <a:xfrm>
            <a:off x="677334" y="1930399"/>
            <a:ext cx="8596668" cy="4110963"/>
          </a:xfrm>
        </p:spPr>
        <p:txBody>
          <a:bodyPr/>
          <a:lstStyle/>
          <a:p>
            <a:pPr marL="0" lvl="1" indent="0" algn="just">
              <a:spcBef>
                <a:spcPts val="0"/>
              </a:spcBef>
              <a:buClrTx/>
              <a:buSzTx/>
              <a:buNone/>
              <a:defRPr/>
            </a:pPr>
            <a:r>
              <a:rPr lang="fr-FR" dirty="0">
                <a:solidFill>
                  <a:srgbClr val="3C3C3B"/>
                </a:solidFill>
                <a:latin typeface="Trebuchet MS" panose="020B0603020202020204" pitchFamily="34" charset="0"/>
              </a:rPr>
              <a:t>Lorsqu'aucune formation spécialisée en matière de santé, de sécurité et de conditions de travail n'a </a:t>
            </a:r>
            <a:r>
              <a:rPr lang="fr-FR" dirty="0" smtClean="0">
                <a:solidFill>
                  <a:srgbClr val="3C3C3B"/>
                </a:solidFill>
                <a:latin typeface="Trebuchet MS" panose="020B0603020202020204" pitchFamily="34" charset="0"/>
              </a:rPr>
              <a:t>pas été </a:t>
            </a:r>
            <a:r>
              <a:rPr lang="fr-FR" dirty="0">
                <a:solidFill>
                  <a:srgbClr val="3C3C3B"/>
                </a:solidFill>
                <a:latin typeface="Trebuchet MS" panose="020B0603020202020204" pitchFamily="34" charset="0"/>
              </a:rPr>
              <a:t>instituée, le CST est compétent pour mettre en œuvre les attributions des formations spécialisées :</a:t>
            </a:r>
          </a:p>
          <a:p>
            <a:pPr marL="0" lvl="1" indent="0" algn="just">
              <a:spcBef>
                <a:spcPts val="0"/>
              </a:spcBef>
              <a:buClrTx/>
              <a:buSzTx/>
              <a:buNone/>
              <a:defRPr/>
            </a:pPr>
            <a:endParaRPr lang="fr-FR" dirty="0">
              <a:solidFill>
                <a:srgbClr val="3C3C3B"/>
              </a:solidFill>
              <a:latin typeface="Trebuchet MS" panose="020B0603020202020204" pitchFamily="34" charset="0"/>
            </a:endParaRPr>
          </a:p>
          <a:p>
            <a:pPr marL="0" lvl="1" indent="0" algn="just">
              <a:spcBef>
                <a:spcPts val="0"/>
              </a:spcBef>
              <a:buClrTx/>
              <a:buSzTx/>
              <a:buNone/>
              <a:defRPr/>
            </a:pPr>
            <a:r>
              <a:rPr lang="fr-FR" dirty="0">
                <a:solidFill>
                  <a:srgbClr val="3C3C3B"/>
                </a:solidFill>
                <a:latin typeface="Trebuchet MS" panose="020B0603020202020204" pitchFamily="34" charset="0"/>
              </a:rPr>
              <a:t>- protection de la santé physique et mentale, à l'hygiène, à la sécurité des agents dans leur</a:t>
            </a:r>
          </a:p>
          <a:p>
            <a:pPr marL="0" lvl="1" indent="0" algn="just">
              <a:spcBef>
                <a:spcPts val="0"/>
              </a:spcBef>
              <a:buClrTx/>
              <a:buSzTx/>
              <a:buNone/>
              <a:defRPr/>
            </a:pPr>
            <a:r>
              <a:rPr lang="fr-FR" dirty="0">
                <a:solidFill>
                  <a:srgbClr val="3C3C3B"/>
                </a:solidFill>
                <a:latin typeface="Trebuchet MS" panose="020B0603020202020204" pitchFamily="34" charset="0"/>
              </a:rPr>
              <a:t>travail</a:t>
            </a:r>
            <a:r>
              <a:rPr lang="fr-FR" dirty="0" smtClean="0">
                <a:solidFill>
                  <a:srgbClr val="3C3C3B"/>
                </a:solidFill>
                <a:latin typeface="Trebuchet MS" panose="020B0603020202020204" pitchFamily="34" charset="0"/>
              </a:rPr>
              <a:t>,</a:t>
            </a:r>
          </a:p>
          <a:p>
            <a:pPr marL="0" lvl="1" indent="0" algn="just">
              <a:spcBef>
                <a:spcPts val="0"/>
              </a:spcBef>
              <a:buClrTx/>
              <a:buSzTx/>
              <a:buNone/>
              <a:defRPr/>
            </a:pPr>
            <a:endParaRPr lang="fr-FR" dirty="0">
              <a:solidFill>
                <a:srgbClr val="3C3C3B"/>
              </a:solidFill>
              <a:latin typeface="Trebuchet MS" panose="020B0603020202020204" pitchFamily="34" charset="0"/>
            </a:endParaRPr>
          </a:p>
          <a:p>
            <a:pPr marL="0" lvl="1" indent="0" algn="just">
              <a:spcBef>
                <a:spcPts val="0"/>
              </a:spcBef>
              <a:buClrTx/>
              <a:buSzTx/>
              <a:buFontTx/>
              <a:buChar char="-"/>
              <a:defRPr/>
            </a:pPr>
            <a:r>
              <a:rPr lang="fr-FR" dirty="0" smtClean="0">
                <a:solidFill>
                  <a:srgbClr val="3C3C3B"/>
                </a:solidFill>
                <a:latin typeface="Trebuchet MS" panose="020B0603020202020204" pitchFamily="34" charset="0"/>
              </a:rPr>
              <a:t> l'organisation </a:t>
            </a:r>
            <a:r>
              <a:rPr lang="fr-FR" dirty="0">
                <a:solidFill>
                  <a:srgbClr val="3C3C3B"/>
                </a:solidFill>
                <a:latin typeface="Trebuchet MS" panose="020B0603020202020204" pitchFamily="34" charset="0"/>
              </a:rPr>
              <a:t>du </a:t>
            </a:r>
            <a:r>
              <a:rPr lang="fr-FR" dirty="0" smtClean="0">
                <a:solidFill>
                  <a:srgbClr val="3C3C3B"/>
                </a:solidFill>
                <a:latin typeface="Trebuchet MS" panose="020B0603020202020204" pitchFamily="34" charset="0"/>
              </a:rPr>
              <a:t>travail</a:t>
            </a:r>
          </a:p>
          <a:p>
            <a:pPr marL="0" lvl="1" indent="0" algn="just">
              <a:spcBef>
                <a:spcPts val="0"/>
              </a:spcBef>
              <a:buClrTx/>
              <a:buSzTx/>
              <a:buFontTx/>
              <a:buChar char="-"/>
              <a:defRPr/>
            </a:pPr>
            <a:endParaRPr lang="fr-FR" dirty="0">
              <a:solidFill>
                <a:srgbClr val="3C3C3B"/>
              </a:solidFill>
              <a:latin typeface="Trebuchet MS" panose="020B0603020202020204" pitchFamily="34" charset="0"/>
            </a:endParaRPr>
          </a:p>
          <a:p>
            <a:pPr marL="0" lvl="1" indent="0" algn="just">
              <a:spcBef>
                <a:spcPts val="0"/>
              </a:spcBef>
              <a:buClrTx/>
              <a:buSzTx/>
              <a:buFontTx/>
              <a:buChar char="-"/>
              <a:defRPr/>
            </a:pPr>
            <a:r>
              <a:rPr lang="fr-FR" dirty="0" smtClean="0">
                <a:solidFill>
                  <a:srgbClr val="3C3C3B"/>
                </a:solidFill>
                <a:latin typeface="Trebuchet MS" panose="020B0603020202020204" pitchFamily="34" charset="0"/>
              </a:rPr>
              <a:t> le </a:t>
            </a:r>
            <a:r>
              <a:rPr lang="fr-FR" dirty="0">
                <a:solidFill>
                  <a:srgbClr val="3C3C3B"/>
                </a:solidFill>
                <a:latin typeface="Trebuchet MS" panose="020B0603020202020204" pitchFamily="34" charset="0"/>
              </a:rPr>
              <a:t>télétravail et les enjeux liés à la </a:t>
            </a:r>
            <a:r>
              <a:rPr lang="fr-FR" dirty="0" smtClean="0">
                <a:solidFill>
                  <a:srgbClr val="3C3C3B"/>
                </a:solidFill>
                <a:latin typeface="Trebuchet MS" panose="020B0603020202020204" pitchFamily="34" charset="0"/>
              </a:rPr>
              <a:t>déconnexion</a:t>
            </a:r>
          </a:p>
          <a:p>
            <a:pPr marL="0" lvl="1" indent="0" algn="just">
              <a:spcBef>
                <a:spcPts val="0"/>
              </a:spcBef>
              <a:buClrTx/>
              <a:buSzTx/>
              <a:buFontTx/>
              <a:buChar char="-"/>
              <a:defRPr/>
            </a:pPr>
            <a:endParaRPr lang="fr-FR" dirty="0">
              <a:solidFill>
                <a:srgbClr val="3C3C3B"/>
              </a:solidFill>
              <a:latin typeface="Trebuchet MS" panose="020B0603020202020204" pitchFamily="34" charset="0"/>
            </a:endParaRPr>
          </a:p>
          <a:p>
            <a:pPr marL="0" lvl="1" indent="0" algn="just">
              <a:spcBef>
                <a:spcPts val="0"/>
              </a:spcBef>
              <a:buClrTx/>
              <a:buSzTx/>
              <a:buFontTx/>
              <a:buChar char="-"/>
              <a:defRPr/>
            </a:pPr>
            <a:r>
              <a:rPr lang="fr-FR" dirty="0" smtClean="0">
                <a:solidFill>
                  <a:srgbClr val="3C3C3B"/>
                </a:solidFill>
                <a:latin typeface="Trebuchet MS" panose="020B0603020202020204" pitchFamily="34" charset="0"/>
              </a:rPr>
              <a:t> les </a:t>
            </a:r>
            <a:r>
              <a:rPr lang="fr-FR" dirty="0">
                <a:solidFill>
                  <a:srgbClr val="3C3C3B"/>
                </a:solidFill>
                <a:latin typeface="Trebuchet MS" panose="020B0603020202020204" pitchFamily="34" charset="0"/>
              </a:rPr>
              <a:t>dispositifs de régulation de l'utilisation des outils </a:t>
            </a:r>
            <a:r>
              <a:rPr lang="fr-FR" dirty="0" smtClean="0">
                <a:solidFill>
                  <a:srgbClr val="3C3C3B"/>
                </a:solidFill>
                <a:latin typeface="Trebuchet MS" panose="020B0603020202020204" pitchFamily="34" charset="0"/>
              </a:rPr>
              <a:t>numériques</a:t>
            </a:r>
          </a:p>
          <a:p>
            <a:pPr marL="0" lvl="1" indent="0" algn="just">
              <a:spcBef>
                <a:spcPts val="0"/>
              </a:spcBef>
              <a:buClrTx/>
              <a:buSzTx/>
              <a:buFontTx/>
              <a:buChar char="-"/>
              <a:defRPr/>
            </a:pPr>
            <a:endParaRPr lang="fr-FR" dirty="0">
              <a:solidFill>
                <a:srgbClr val="3C3C3B"/>
              </a:solidFill>
              <a:latin typeface="Trebuchet MS" panose="020B0603020202020204" pitchFamily="34" charset="0"/>
            </a:endParaRPr>
          </a:p>
          <a:p>
            <a:pPr marL="0" lvl="1" indent="0" algn="just">
              <a:spcBef>
                <a:spcPts val="0"/>
              </a:spcBef>
              <a:buClrTx/>
              <a:buSzTx/>
              <a:buFontTx/>
              <a:buChar char="-"/>
              <a:defRPr/>
            </a:pPr>
            <a:r>
              <a:rPr lang="fr-FR" dirty="0" smtClean="0">
                <a:solidFill>
                  <a:srgbClr val="3C3C3B"/>
                </a:solidFill>
                <a:latin typeface="Trebuchet MS" panose="020B0603020202020204" pitchFamily="34" charset="0"/>
              </a:rPr>
              <a:t> l'amélioration </a:t>
            </a:r>
            <a:r>
              <a:rPr lang="fr-FR" dirty="0">
                <a:solidFill>
                  <a:srgbClr val="3C3C3B"/>
                </a:solidFill>
                <a:latin typeface="Trebuchet MS" panose="020B0603020202020204" pitchFamily="34" charset="0"/>
              </a:rPr>
              <a:t>des conditions de travail et les prescriptions légales y afférentes</a:t>
            </a:r>
            <a:r>
              <a:rPr lang="fr-FR" dirty="0" smtClean="0">
                <a:solidFill>
                  <a:srgbClr val="3C3C3B"/>
                </a:solidFill>
                <a:latin typeface="Trebuchet MS" panose="020B0603020202020204" pitchFamily="34" charset="0"/>
              </a:rPr>
              <a:t>.</a:t>
            </a:r>
            <a:endParaRPr lang="fr-FR" dirty="0">
              <a:solidFill>
                <a:srgbClr val="3C3C3B"/>
              </a:solidFill>
              <a:latin typeface="Trebuchet MS" panose="020B0603020202020204" pitchFamily="34" charset="0"/>
            </a:endParaRPr>
          </a:p>
        </p:txBody>
      </p:sp>
    </p:spTree>
    <p:extLst>
      <p:ext uri="{BB962C8B-B14F-4D97-AF65-F5344CB8AC3E}">
        <p14:creationId xmlns:p14="http://schemas.microsoft.com/office/powerpoint/2010/main" val="40304008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gradFill>
            <a:gsLst>
              <a:gs pos="0">
                <a:schemeClr val="accent1">
                  <a:lumMod val="5000"/>
                  <a:lumOff val="95000"/>
                </a:schemeClr>
              </a:gs>
              <a:gs pos="28000">
                <a:schemeClr val="accent1">
                  <a:lumMod val="45000"/>
                  <a:lumOff val="55000"/>
                </a:schemeClr>
              </a:gs>
              <a:gs pos="58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4654" y="1916279"/>
            <a:ext cx="11153032" cy="5026667"/>
          </a:xfrm>
          <a:prstGeom prst="rect">
            <a:avLst/>
          </a:prstGeom>
        </p:spPr>
      </p:pic>
      <p:pic>
        <p:nvPicPr>
          <p:cNvPr id="9" name="Imag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042" y="84946"/>
            <a:ext cx="5203245" cy="1560974"/>
          </a:xfrm>
          <a:prstGeom prst="rect">
            <a:avLst/>
          </a:prstGeom>
        </p:spPr>
      </p:pic>
      <p:sp>
        <p:nvSpPr>
          <p:cNvPr id="6" name="Titre 3"/>
          <p:cNvSpPr>
            <a:spLocks noGrp="1"/>
          </p:cNvSpPr>
          <p:nvPr>
            <p:ph type="ctrTitle"/>
          </p:nvPr>
        </p:nvSpPr>
        <p:spPr>
          <a:xfrm>
            <a:off x="4783305" y="2543227"/>
            <a:ext cx="1575931" cy="779039"/>
          </a:xfrm>
          <a:ln>
            <a:noFill/>
          </a:ln>
        </p:spPr>
        <p:txBody>
          <a:bodyPr/>
          <a:lstStyle/>
          <a:p>
            <a:pPr algn="ctr"/>
            <a:r>
              <a:rPr lang="fr-FR" sz="4400" b="1" dirty="0" smtClean="0">
                <a:solidFill>
                  <a:schemeClr val="tx1">
                    <a:lumMod val="65000"/>
                    <a:lumOff val="35000"/>
                  </a:schemeClr>
                </a:solidFill>
              </a:rPr>
              <a:t>FIN</a:t>
            </a:r>
            <a:endParaRPr lang="fr-FR" sz="4400" b="1" dirty="0">
              <a:solidFill>
                <a:schemeClr val="tx1">
                  <a:lumMod val="65000"/>
                  <a:lumOff val="35000"/>
                </a:schemeClr>
              </a:solidFill>
            </a:endParaRPr>
          </a:p>
        </p:txBody>
      </p:sp>
    </p:spTree>
    <p:extLst>
      <p:ext uri="{BB962C8B-B14F-4D97-AF65-F5344CB8AC3E}">
        <p14:creationId xmlns:p14="http://schemas.microsoft.com/office/powerpoint/2010/main" val="17854023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re 3"/>
          <p:cNvSpPr>
            <a:spLocks noGrp="1"/>
          </p:cNvSpPr>
          <p:nvPr>
            <p:ph type="ctrTitle"/>
          </p:nvPr>
        </p:nvSpPr>
        <p:spPr>
          <a:xfrm>
            <a:off x="1512916" y="2152997"/>
            <a:ext cx="7888779" cy="1986742"/>
          </a:xfrm>
          <a:ln>
            <a:solidFill>
              <a:schemeClr val="bg1"/>
            </a:solidFill>
          </a:ln>
        </p:spPr>
        <p:txBody>
          <a:bodyPr/>
          <a:lstStyle/>
          <a:p>
            <a:pPr algn="ctr"/>
            <a:r>
              <a:rPr lang="fr-FR" sz="3600" b="1" dirty="0" smtClean="0"/>
              <a:t/>
            </a:r>
            <a:br>
              <a:rPr lang="fr-FR" sz="3600" b="1" dirty="0" smtClean="0"/>
            </a:br>
            <a:r>
              <a:rPr lang="fr-FR" sz="3600" b="1" dirty="0"/>
              <a:t/>
            </a:r>
            <a:br>
              <a:rPr lang="fr-FR" sz="3600" b="1" dirty="0"/>
            </a:br>
            <a:endParaRPr lang="fr-FR" sz="4800" b="1" dirty="0"/>
          </a:p>
        </p:txBody>
      </p:sp>
      <p:pic>
        <p:nvPicPr>
          <p:cNvPr id="2" name="Imag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03114" y="5147732"/>
            <a:ext cx="4667213" cy="2103511"/>
          </a:xfrm>
          <a:prstGeom prst="rect">
            <a:avLst/>
          </a:prstGeom>
        </p:spPr>
      </p:pic>
      <p:pic>
        <p:nvPicPr>
          <p:cNvPr id="9" name="Imag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3043" y="84946"/>
            <a:ext cx="3205422" cy="961627"/>
          </a:xfrm>
          <a:prstGeom prst="rect">
            <a:avLst/>
          </a:prstGeom>
        </p:spPr>
      </p:pic>
      <p:sp>
        <p:nvSpPr>
          <p:cNvPr id="6" name="ZoneTexte 5"/>
          <p:cNvSpPr txBox="1"/>
          <p:nvPr/>
        </p:nvSpPr>
        <p:spPr>
          <a:xfrm>
            <a:off x="2228193" y="3150586"/>
            <a:ext cx="6716110" cy="630942"/>
          </a:xfrm>
          <a:prstGeom prst="rect">
            <a:avLst/>
          </a:prstGeom>
          <a:noFill/>
        </p:spPr>
        <p:txBody>
          <a:bodyPr wrap="square" rtlCol="0">
            <a:spAutoFit/>
          </a:bodyPr>
          <a:lstStyle/>
          <a:p>
            <a:r>
              <a:rPr lang="fr-FR" sz="3500" dirty="0" smtClean="0"/>
              <a:t>Comité social territorial</a:t>
            </a:r>
            <a:endParaRPr lang="fr-FR" sz="3500" dirty="0"/>
          </a:p>
        </p:txBody>
      </p:sp>
    </p:spTree>
    <p:extLst>
      <p:ext uri="{BB962C8B-B14F-4D97-AF65-F5344CB8AC3E}">
        <p14:creationId xmlns:p14="http://schemas.microsoft.com/office/powerpoint/2010/main" val="57815086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Espace réservé du contenu 2"/>
          <p:cNvSpPr txBox="1">
            <a:spLocks/>
          </p:cNvSpPr>
          <p:nvPr/>
        </p:nvSpPr>
        <p:spPr>
          <a:xfrm>
            <a:off x="1565573" y="1307904"/>
            <a:ext cx="8092656" cy="3629877"/>
          </a:xfrm>
          <a:prstGeom prst="rect">
            <a:avLst/>
          </a:prstGeom>
        </p:spPr>
        <p:txBody>
          <a:bodyPr vert="horz" lIns="91440" tIns="45720" rIns="91440" bIns="45720" rtlCol="0" anchor="ctr">
            <a:normAutofit/>
          </a:bodyPr>
          <a:lstStyle>
            <a:defPPr>
              <a:defRPr lang="fr-FR"/>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fr-FR" sz="1700" dirty="0" smtClean="0">
              <a:latin typeface="Verdana" panose="020B0604030504040204" pitchFamily="34" charset="0"/>
              <a:ea typeface="Verdana" panose="020B0604030504040204" pitchFamily="34" charset="0"/>
              <a:cs typeface="Verdana" panose="020B0604030504040204" pitchFamily="34" charset="0"/>
            </a:endParaRPr>
          </a:p>
          <a:p>
            <a:pPr marL="457200" indent="-457200" algn="l">
              <a:buFontTx/>
              <a:buChar char="-"/>
            </a:pPr>
            <a:endParaRPr lang="fr-FR" sz="1700" dirty="0" smtClean="0">
              <a:latin typeface="Trebuchet MS" panose="020B0603020202020204" pitchFamily="34" charset="0"/>
              <a:ea typeface="Verdana" panose="020B0604030504040204" pitchFamily="34" charset="0"/>
              <a:cs typeface="Verdana" panose="020B0604030504040204" pitchFamily="34" charset="0"/>
            </a:endParaRPr>
          </a:p>
          <a:p>
            <a:pPr marL="457200" indent="-457200" algn="l">
              <a:buFontTx/>
              <a:buChar char="-"/>
            </a:pPr>
            <a:r>
              <a:rPr lang="fr-FR" sz="2400" dirty="0" smtClean="0">
                <a:solidFill>
                  <a:schemeClr val="tx1"/>
                </a:solidFill>
                <a:latin typeface="Trebuchet MS" panose="020B0603020202020204" pitchFamily="34" charset="0"/>
                <a:ea typeface="Verdana" panose="020B0604030504040204" pitchFamily="34" charset="0"/>
                <a:cs typeface="Verdana" panose="020B0604030504040204" pitchFamily="34" charset="0"/>
              </a:rPr>
              <a:t>Présentation de la nouvelle instance : le comité social territorial (CST)</a:t>
            </a:r>
          </a:p>
          <a:p>
            <a:pPr algn="l"/>
            <a:endParaRPr lang="fr-FR" sz="2400" dirty="0" smtClean="0">
              <a:solidFill>
                <a:schemeClr val="tx1"/>
              </a:solidFill>
              <a:latin typeface="Trebuchet MS" panose="020B0603020202020204" pitchFamily="34" charset="0"/>
              <a:ea typeface="Verdana" panose="020B0604030504040204" pitchFamily="34" charset="0"/>
              <a:cs typeface="Verdana" panose="020B0604030504040204" pitchFamily="34" charset="0"/>
            </a:endParaRPr>
          </a:p>
          <a:p>
            <a:pPr marL="457200" indent="-457200" algn="l">
              <a:buFontTx/>
              <a:buChar char="-"/>
            </a:pPr>
            <a:r>
              <a:rPr lang="fr-FR" sz="2400" dirty="0" smtClean="0">
                <a:solidFill>
                  <a:schemeClr val="tx1"/>
                </a:solidFill>
                <a:latin typeface="Trebuchet MS" panose="020B0603020202020204" pitchFamily="34" charset="0"/>
                <a:ea typeface="Verdana" panose="020B0604030504040204" pitchFamily="34" charset="0"/>
                <a:cs typeface="Verdana" panose="020B0604030504040204" pitchFamily="34" charset="0"/>
              </a:rPr>
              <a:t>Formation spécialisée en matière de santé, de sécurité et de condition de travail</a:t>
            </a:r>
          </a:p>
          <a:p>
            <a:pPr marL="457200" indent="-457200" algn="l">
              <a:buFontTx/>
              <a:buChar char="-"/>
            </a:pPr>
            <a:endParaRPr lang="fr-FR" sz="2400" dirty="0" smtClean="0">
              <a:solidFill>
                <a:schemeClr val="tx1"/>
              </a:solidFill>
              <a:latin typeface="Trebuchet MS" panose="020B0603020202020204" pitchFamily="34" charset="0"/>
              <a:ea typeface="Verdana" panose="020B0604030504040204" pitchFamily="34" charset="0"/>
              <a:cs typeface="Verdana" panose="020B0604030504040204" pitchFamily="34" charset="0"/>
            </a:endParaRPr>
          </a:p>
          <a:p>
            <a:pPr marL="457200" indent="-457200">
              <a:buFontTx/>
              <a:buChar char="-"/>
            </a:pPr>
            <a:endParaRPr lang="fr-FR" dirty="0" smtClean="0"/>
          </a:p>
          <a:p>
            <a:pPr marL="457200" indent="-457200">
              <a:buFontTx/>
              <a:buChar char="-"/>
            </a:pPr>
            <a:endParaRPr lang="fr-FR" dirty="0"/>
          </a:p>
        </p:txBody>
      </p:sp>
    </p:spTree>
    <p:extLst>
      <p:ext uri="{BB962C8B-B14F-4D97-AF65-F5344CB8AC3E}">
        <p14:creationId xmlns:p14="http://schemas.microsoft.com/office/powerpoint/2010/main" val="134783479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Présentation de la nouvelle instance :</a:t>
            </a:r>
            <a:br>
              <a:rPr lang="fr-FR" dirty="0" smtClean="0"/>
            </a:br>
            <a:r>
              <a:rPr lang="fr-FR" dirty="0" smtClean="0"/>
              <a:t>le comité social territorial</a:t>
            </a:r>
            <a:endParaRPr lang="fr-FR" dirty="0"/>
          </a:p>
        </p:txBody>
      </p:sp>
      <p:sp>
        <p:nvSpPr>
          <p:cNvPr id="3" name="Espace réservé du contenu 2"/>
          <p:cNvSpPr>
            <a:spLocks noGrp="1"/>
          </p:cNvSpPr>
          <p:nvPr>
            <p:ph idx="1"/>
          </p:nvPr>
        </p:nvSpPr>
        <p:spPr/>
        <p:txBody>
          <a:bodyPr anchor="ctr"/>
          <a:lstStyle/>
          <a:p>
            <a:pPr lvl="1" indent="0" algn="ctr">
              <a:buNone/>
            </a:pPr>
            <a:r>
              <a:rPr lang="fr-FR" sz="3000" dirty="0" smtClean="0"/>
              <a:t>CST = CT + CHSCT</a:t>
            </a:r>
            <a:endParaRPr lang="fr-FR" sz="3000" dirty="0"/>
          </a:p>
          <a:p>
            <a:pPr lvl="1" indent="0" algn="just">
              <a:buNone/>
            </a:pPr>
            <a:endParaRPr lang="fr-FR" sz="1800" dirty="0"/>
          </a:p>
          <a:p>
            <a:pPr lvl="1" indent="0" algn="just">
              <a:buNone/>
            </a:pPr>
            <a:r>
              <a:rPr lang="fr-FR" sz="2000" dirty="0"/>
              <a:t>Instituée par la loi de transformation de la fonction publique, cette nouvelle instance fusionne les comités techniques (CT) et les comités d’hygiène, de sécurité et des conditions de travail (CHSCT). </a:t>
            </a:r>
          </a:p>
        </p:txBody>
      </p:sp>
    </p:spTree>
    <p:extLst>
      <p:ext uri="{BB962C8B-B14F-4D97-AF65-F5344CB8AC3E}">
        <p14:creationId xmlns:p14="http://schemas.microsoft.com/office/powerpoint/2010/main" val="4894313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Création du comité </a:t>
            </a:r>
            <a:r>
              <a:rPr lang="fr-FR" dirty="0"/>
              <a:t>social territorial</a:t>
            </a:r>
          </a:p>
        </p:txBody>
      </p:sp>
      <p:sp>
        <p:nvSpPr>
          <p:cNvPr id="3" name="Espace réservé du contenu 2"/>
          <p:cNvSpPr>
            <a:spLocks noGrp="1"/>
          </p:cNvSpPr>
          <p:nvPr>
            <p:ph idx="1"/>
          </p:nvPr>
        </p:nvSpPr>
        <p:spPr/>
        <p:txBody>
          <a:bodyPr/>
          <a:lstStyle/>
          <a:p>
            <a:pPr marL="0" indent="0">
              <a:buNone/>
            </a:pPr>
            <a:r>
              <a:rPr lang="fr-FR" dirty="0" smtClean="0"/>
              <a:t>Condition de création :</a:t>
            </a:r>
          </a:p>
          <a:p>
            <a:pPr marL="0" indent="0">
              <a:buNone/>
            </a:pPr>
            <a:endParaRPr lang="fr-FR" dirty="0" smtClean="0"/>
          </a:p>
          <a:p>
            <a:pPr marL="0" lvl="1" algn="just">
              <a:spcBef>
                <a:spcPts val="0"/>
              </a:spcBef>
              <a:buFont typeface="Wingdings" panose="05000000000000000000" pitchFamily="2" charset="2"/>
              <a:buChar char="Ø"/>
            </a:pPr>
            <a:r>
              <a:rPr lang="fr-FR" dirty="0"/>
              <a:t>a</a:t>
            </a:r>
            <a:r>
              <a:rPr lang="fr-FR" dirty="0" smtClean="0"/>
              <a:t>uprès de chaque collectivité ou établissement public employant au moins 50 agents</a:t>
            </a:r>
            <a:endParaRPr lang="fr-FR" dirty="0"/>
          </a:p>
          <a:p>
            <a:pPr marL="0" lvl="1" algn="just">
              <a:spcBef>
                <a:spcPts val="0"/>
              </a:spcBef>
              <a:buFont typeface="Wingdings" panose="05000000000000000000" pitchFamily="2" charset="2"/>
              <a:buChar char="Ø"/>
            </a:pPr>
            <a:r>
              <a:rPr lang="fr-FR" dirty="0"/>
              <a:t>auprès du Centre de Gestion pour les collectivités et établissements comptant moins de 50 agents</a:t>
            </a:r>
            <a:r>
              <a:rPr lang="fr-FR" dirty="0" smtClean="0"/>
              <a:t>.</a:t>
            </a:r>
            <a:endParaRPr lang="fr-FR" dirty="0"/>
          </a:p>
          <a:p>
            <a:pPr marL="0" indent="0">
              <a:buNone/>
            </a:pPr>
            <a:r>
              <a:rPr lang="fr-FR" altLang="fr-FR" sz="1600" dirty="0">
                <a:solidFill>
                  <a:srgbClr val="000000"/>
                </a:solidFill>
                <a:ea typeface="ＭＳ Ｐゴシック" panose="020B0600070205080204" pitchFamily="34" charset="-128"/>
              </a:rPr>
              <a:t>Les agents employés par les CDG relèvent des Comités </a:t>
            </a:r>
            <a:r>
              <a:rPr lang="fr-FR" altLang="fr-FR" sz="1600" smtClean="0">
                <a:solidFill>
                  <a:srgbClr val="000000"/>
                </a:solidFill>
                <a:ea typeface="ＭＳ Ｐゴシック" panose="020B0600070205080204" pitchFamily="34" charset="-128"/>
              </a:rPr>
              <a:t>sociaux territoriaux </a:t>
            </a:r>
            <a:r>
              <a:rPr lang="fr-FR" altLang="fr-FR" sz="1600" dirty="0">
                <a:solidFill>
                  <a:srgbClr val="000000"/>
                </a:solidFill>
                <a:ea typeface="ＭＳ Ｐゴシック" panose="020B0600070205080204" pitchFamily="34" charset="-128"/>
              </a:rPr>
              <a:t>créés dans ces centres</a:t>
            </a:r>
          </a:p>
          <a:p>
            <a:pPr marL="0" indent="0">
              <a:buNone/>
            </a:pPr>
            <a:endParaRPr lang="fr-FR" sz="1600" dirty="0" smtClean="0"/>
          </a:p>
          <a:p>
            <a:pPr marL="0" indent="0">
              <a:buNone/>
            </a:pPr>
            <a:r>
              <a:rPr lang="fr-FR" dirty="0" smtClean="0"/>
              <a:t>Pour </a:t>
            </a:r>
            <a:r>
              <a:rPr lang="fr-FR" dirty="0"/>
              <a:t>apprécier si le seuil de 50 agents est franchi, l’effectif des personnels retenu est apprécié au 1</a:t>
            </a:r>
            <a:r>
              <a:rPr lang="fr-FR" baseline="30000" dirty="0"/>
              <a:t>er</a:t>
            </a:r>
            <a:r>
              <a:rPr lang="fr-FR" dirty="0"/>
              <a:t> janvier </a:t>
            </a:r>
            <a:r>
              <a:rPr lang="fr-FR" dirty="0" smtClean="0"/>
              <a:t>de l’année des élections.</a:t>
            </a:r>
            <a:endParaRPr lang="fr-FR" dirty="0"/>
          </a:p>
        </p:txBody>
      </p:sp>
    </p:spTree>
    <p:extLst>
      <p:ext uri="{BB962C8B-B14F-4D97-AF65-F5344CB8AC3E}">
        <p14:creationId xmlns:p14="http://schemas.microsoft.com/office/powerpoint/2010/main" val="40726106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mise en place des instances</a:t>
            </a:r>
            <a:endParaRPr lang="fr-FR" dirty="0"/>
          </a:p>
        </p:txBody>
      </p:sp>
      <p:sp>
        <p:nvSpPr>
          <p:cNvPr id="3" name="Espace réservé du contenu 2"/>
          <p:cNvSpPr>
            <a:spLocks noGrp="1"/>
          </p:cNvSpPr>
          <p:nvPr>
            <p:ph idx="1"/>
          </p:nvPr>
        </p:nvSpPr>
        <p:spPr/>
        <p:txBody>
          <a:bodyPr/>
          <a:lstStyle/>
          <a:p>
            <a:pPr marL="0" indent="0" algn="just">
              <a:lnSpc>
                <a:spcPct val="90000"/>
              </a:lnSpc>
              <a:spcBef>
                <a:spcPts val="600"/>
              </a:spcBef>
              <a:buSzPct val="100000"/>
              <a:buNone/>
              <a:defRPr/>
            </a:pPr>
            <a:r>
              <a:rPr lang="fr-FR" altLang="fr-FR" dirty="0" smtClean="0">
                <a:solidFill>
                  <a:srgbClr val="000000"/>
                </a:solidFill>
                <a:ea typeface="SimSun" panose="02010600030101010101" pitchFamily="2" charset="-122"/>
              </a:rPr>
              <a:t>Chaque comité social territorial se réunit au moins deux fois par an</a:t>
            </a:r>
          </a:p>
          <a:p>
            <a:pPr algn="just">
              <a:lnSpc>
                <a:spcPct val="90000"/>
              </a:lnSpc>
              <a:spcBef>
                <a:spcPts val="600"/>
              </a:spcBef>
              <a:buSzPct val="100000"/>
              <a:defRPr/>
            </a:pPr>
            <a:endParaRPr lang="fr-FR" altLang="fr-FR" dirty="0">
              <a:solidFill>
                <a:srgbClr val="000000"/>
              </a:solidFill>
              <a:ea typeface="SimSun" panose="02010600030101010101" pitchFamily="2" charset="-122"/>
            </a:endParaRPr>
          </a:p>
          <a:p>
            <a:pPr algn="just">
              <a:lnSpc>
                <a:spcPct val="90000"/>
              </a:lnSpc>
              <a:spcBef>
                <a:spcPts val="600"/>
              </a:spcBef>
              <a:buSzPct val="100000"/>
              <a:defRPr/>
            </a:pPr>
            <a:r>
              <a:rPr lang="fr-FR" altLang="fr-FR" dirty="0" smtClean="0">
                <a:solidFill>
                  <a:srgbClr val="000000"/>
                </a:solidFill>
                <a:ea typeface="SimSun" panose="02010600030101010101" pitchFamily="2" charset="-122"/>
              </a:rPr>
              <a:t>Lors </a:t>
            </a:r>
            <a:r>
              <a:rPr lang="fr-FR" altLang="fr-FR" dirty="0">
                <a:solidFill>
                  <a:srgbClr val="000000"/>
                </a:solidFill>
                <a:ea typeface="SimSun" panose="02010600030101010101" pitchFamily="2" charset="-122"/>
              </a:rPr>
              <a:t>de la première séance, il est conseillé de </a:t>
            </a:r>
            <a:r>
              <a:rPr lang="fr-FR" altLang="fr-FR" dirty="0" smtClean="0">
                <a:solidFill>
                  <a:srgbClr val="000000"/>
                </a:solidFill>
                <a:ea typeface="SimSun" panose="02010600030101010101" pitchFamily="2" charset="-122"/>
              </a:rPr>
              <a:t>:</a:t>
            </a:r>
          </a:p>
          <a:p>
            <a:pPr marL="0" indent="0" algn="just">
              <a:lnSpc>
                <a:spcPct val="90000"/>
              </a:lnSpc>
              <a:spcBef>
                <a:spcPts val="600"/>
              </a:spcBef>
              <a:buSzPct val="100000"/>
              <a:buNone/>
              <a:defRPr/>
            </a:pPr>
            <a:endParaRPr lang="fr-FR" altLang="fr-FR" dirty="0">
              <a:solidFill>
                <a:srgbClr val="000000"/>
              </a:solidFill>
              <a:ea typeface="SimSun" panose="02010600030101010101" pitchFamily="2" charset="-122"/>
            </a:endParaRPr>
          </a:p>
          <a:p>
            <a:pPr marL="271463" algn="just">
              <a:lnSpc>
                <a:spcPct val="90000"/>
              </a:lnSpc>
              <a:spcBef>
                <a:spcPts val="600"/>
              </a:spcBef>
              <a:buClr>
                <a:srgbClr val="0070C0"/>
              </a:buClr>
              <a:buSzPct val="100000"/>
              <a:buFont typeface="Arial" panose="020B0604020202020204" pitchFamily="34" charset="0"/>
              <a:buChar char="•"/>
              <a:defRPr/>
            </a:pPr>
            <a:r>
              <a:rPr lang="fr-FR" altLang="fr-FR" dirty="0">
                <a:solidFill>
                  <a:srgbClr val="000000"/>
                </a:solidFill>
                <a:ea typeface="SimSun" panose="02010600030101010101" pitchFamily="2" charset="-122"/>
              </a:rPr>
              <a:t>donner les résultats des élections et présenter la composition de l’instance ;</a:t>
            </a:r>
          </a:p>
          <a:p>
            <a:pPr marL="271463" algn="just">
              <a:lnSpc>
                <a:spcPct val="90000"/>
              </a:lnSpc>
              <a:spcBef>
                <a:spcPts val="600"/>
              </a:spcBef>
              <a:buClr>
                <a:srgbClr val="0070C0"/>
              </a:buClr>
              <a:buSzPct val="100000"/>
              <a:buFont typeface="Arial" panose="020B0604020202020204" pitchFamily="34" charset="0"/>
              <a:buChar char="•"/>
              <a:defRPr/>
            </a:pPr>
            <a:r>
              <a:rPr lang="fr-FR" altLang="fr-FR" dirty="0">
                <a:solidFill>
                  <a:srgbClr val="000000"/>
                </a:solidFill>
                <a:ea typeface="SimSun" panose="02010600030101010101" pitchFamily="2" charset="-122"/>
              </a:rPr>
              <a:t>rappeler les cas de saisine de cette instance ;</a:t>
            </a:r>
          </a:p>
          <a:p>
            <a:pPr marL="271463" algn="just">
              <a:lnSpc>
                <a:spcPct val="90000"/>
              </a:lnSpc>
              <a:spcBef>
                <a:spcPts val="600"/>
              </a:spcBef>
              <a:buClr>
                <a:srgbClr val="0070C0"/>
              </a:buClr>
              <a:buSzPct val="100000"/>
              <a:buFont typeface="Arial" panose="020B0604020202020204" pitchFamily="34" charset="0"/>
              <a:buChar char="•"/>
              <a:defRPr/>
            </a:pPr>
            <a:r>
              <a:rPr lang="fr-FR" altLang="fr-FR" dirty="0">
                <a:solidFill>
                  <a:srgbClr val="000000"/>
                </a:solidFill>
                <a:ea typeface="SimSun" panose="02010600030101010101" pitchFamily="2" charset="-122"/>
              </a:rPr>
              <a:t>fixer le calendrier des séances</a:t>
            </a:r>
          </a:p>
          <a:p>
            <a:pPr marL="271463" algn="just">
              <a:lnSpc>
                <a:spcPct val="90000"/>
              </a:lnSpc>
              <a:spcBef>
                <a:spcPts val="600"/>
              </a:spcBef>
              <a:buClr>
                <a:srgbClr val="0070C0"/>
              </a:buClr>
              <a:buSzPct val="100000"/>
              <a:buFont typeface="Arial" panose="020B0604020202020204" pitchFamily="34" charset="0"/>
              <a:buChar char="•"/>
              <a:defRPr/>
            </a:pPr>
            <a:r>
              <a:rPr lang="fr-FR" altLang="fr-FR" dirty="0">
                <a:solidFill>
                  <a:srgbClr val="000000"/>
                </a:solidFill>
                <a:ea typeface="SimSun" panose="02010600030101010101" pitchFamily="2" charset="-122"/>
              </a:rPr>
              <a:t>approuver le règlement intérieur.</a:t>
            </a:r>
          </a:p>
          <a:p>
            <a:endParaRPr lang="fr-FR" dirty="0"/>
          </a:p>
        </p:txBody>
      </p:sp>
    </p:spTree>
    <p:extLst>
      <p:ext uri="{BB962C8B-B14F-4D97-AF65-F5344CB8AC3E}">
        <p14:creationId xmlns:p14="http://schemas.microsoft.com/office/powerpoint/2010/main" val="3266165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Composition du CST</a:t>
            </a:r>
            <a:endParaRPr lang="fr-FR" dirty="0"/>
          </a:p>
        </p:txBody>
      </p:sp>
      <p:sp>
        <p:nvSpPr>
          <p:cNvPr id="3" name="Espace réservé du contenu 2"/>
          <p:cNvSpPr>
            <a:spLocks noGrp="1"/>
          </p:cNvSpPr>
          <p:nvPr>
            <p:ph idx="1"/>
          </p:nvPr>
        </p:nvSpPr>
        <p:spPr>
          <a:xfrm>
            <a:off x="677334" y="1846385"/>
            <a:ext cx="8596668" cy="4194977"/>
          </a:xfrm>
        </p:spPr>
        <p:txBody>
          <a:bodyPr>
            <a:normAutofit/>
          </a:bodyPr>
          <a:lstStyle/>
          <a:p>
            <a:pPr marL="0" lvl="1" indent="0" algn="just">
              <a:spcBef>
                <a:spcPts val="0"/>
              </a:spcBef>
              <a:buNone/>
            </a:pPr>
            <a:r>
              <a:rPr lang="fr-FR" dirty="0" smtClean="0"/>
              <a:t>Le </a:t>
            </a:r>
            <a:r>
              <a:rPr lang="fr-FR" dirty="0"/>
              <a:t>comité social territorial est composé :</a:t>
            </a:r>
          </a:p>
          <a:p>
            <a:pPr marL="0" lvl="1" indent="0" algn="just">
              <a:spcBef>
                <a:spcPts val="0"/>
              </a:spcBef>
              <a:buNone/>
            </a:pPr>
            <a:endParaRPr lang="fr-FR" dirty="0"/>
          </a:p>
          <a:p>
            <a:pPr marL="0" lvl="1" algn="just">
              <a:spcBef>
                <a:spcPts val="0"/>
              </a:spcBef>
              <a:buFont typeface="Wingdings" panose="05000000000000000000" pitchFamily="2" charset="2"/>
              <a:buChar char="Ø"/>
            </a:pPr>
            <a:r>
              <a:rPr lang="fr-FR" dirty="0"/>
              <a:t>de représentants du personnel</a:t>
            </a:r>
          </a:p>
          <a:p>
            <a:pPr marL="0" lvl="1" algn="just">
              <a:spcBef>
                <a:spcPts val="0"/>
              </a:spcBef>
              <a:buFont typeface="Wingdings" panose="05000000000000000000" pitchFamily="2" charset="2"/>
              <a:buChar char="Ø"/>
            </a:pPr>
            <a:r>
              <a:rPr lang="fr-FR" dirty="0"/>
              <a:t>et de représentants des collectivités ou établissements publics.</a:t>
            </a:r>
          </a:p>
          <a:p>
            <a:pPr marL="0" lvl="1" algn="just">
              <a:spcBef>
                <a:spcPts val="0"/>
              </a:spcBef>
              <a:buFont typeface="Wingdings" panose="05000000000000000000" pitchFamily="2" charset="2"/>
              <a:buChar char="Ø"/>
            </a:pPr>
            <a:endParaRPr lang="fr-FR" dirty="0"/>
          </a:p>
          <a:p>
            <a:pPr marL="0" lvl="1" indent="0" algn="just">
              <a:spcBef>
                <a:spcPts val="0"/>
              </a:spcBef>
              <a:buNone/>
            </a:pPr>
            <a:endParaRPr lang="fr-FR" dirty="0"/>
          </a:p>
          <a:p>
            <a:pPr marL="0" lvl="1" indent="0" algn="just">
              <a:spcBef>
                <a:spcPts val="0"/>
              </a:spcBef>
              <a:buNone/>
            </a:pPr>
            <a:r>
              <a:rPr lang="fr-FR" dirty="0"/>
              <a:t>Les membres suppléants des comités sociaux territoriaux sont en nombre égal à celui des membres titulaires</a:t>
            </a:r>
            <a:r>
              <a:rPr lang="fr-FR" dirty="0" smtClean="0"/>
              <a:t>.</a:t>
            </a:r>
          </a:p>
          <a:p>
            <a:pPr marL="0" indent="0">
              <a:spcBef>
                <a:spcPts val="600"/>
              </a:spcBef>
              <a:buSzPct val="100000"/>
              <a:buNone/>
              <a:defRPr/>
            </a:pPr>
            <a:r>
              <a:rPr lang="fr-FR" altLang="fr-FR" sz="1600" dirty="0"/>
              <a:t>Le nombre de membres du collège des collectivités et établissements publics ne peut être supérieur au nombre de représentant du personnel</a:t>
            </a:r>
          </a:p>
          <a:p>
            <a:pPr marL="0" indent="0">
              <a:spcBef>
                <a:spcPts val="600"/>
              </a:spcBef>
              <a:buSzPct val="100000"/>
              <a:buNone/>
              <a:defRPr/>
            </a:pPr>
            <a:r>
              <a:rPr lang="fr-FR" altLang="fr-FR" sz="1600" dirty="0"/>
              <a:t>Le maintien du paritarisme fait l’objet d’une délibération fixant </a:t>
            </a:r>
            <a:r>
              <a:rPr lang="fr-FR" altLang="fr-FR" sz="1600" dirty="0" smtClean="0"/>
              <a:t>également </a:t>
            </a:r>
            <a:r>
              <a:rPr lang="fr-FR" altLang="fr-FR" sz="1600" dirty="0"/>
              <a:t>le nombre de sièges au sein des 2 collèges</a:t>
            </a:r>
            <a:r>
              <a:rPr lang="fr-FR" altLang="fr-FR" sz="1700" dirty="0" smtClean="0">
                <a:solidFill>
                  <a:srgbClr val="000000"/>
                </a:solidFill>
                <a:ea typeface="ＭＳ Ｐゴシック" panose="020B0600070205080204" pitchFamily="34" charset="-128"/>
              </a:rPr>
              <a:t>.</a:t>
            </a:r>
            <a:endParaRPr lang="fr-FR" sz="1700" dirty="0"/>
          </a:p>
        </p:txBody>
      </p:sp>
    </p:spTree>
    <p:extLst>
      <p:ext uri="{BB962C8B-B14F-4D97-AF65-F5344CB8AC3E}">
        <p14:creationId xmlns:p14="http://schemas.microsoft.com/office/powerpoint/2010/main" val="33479693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collège employeur </a:t>
            </a:r>
            <a:endParaRPr lang="fr-FR" dirty="0"/>
          </a:p>
        </p:txBody>
      </p:sp>
      <p:sp>
        <p:nvSpPr>
          <p:cNvPr id="3" name="Espace réservé du contenu 2"/>
          <p:cNvSpPr>
            <a:spLocks noGrp="1"/>
          </p:cNvSpPr>
          <p:nvPr>
            <p:ph idx="1"/>
          </p:nvPr>
        </p:nvSpPr>
        <p:spPr/>
        <p:txBody>
          <a:bodyPr>
            <a:normAutofit/>
          </a:bodyPr>
          <a:lstStyle/>
          <a:p>
            <a:pPr marL="0" indent="0">
              <a:buNone/>
            </a:pPr>
            <a:r>
              <a:rPr lang="fr-FR" sz="1600" dirty="0" smtClean="0"/>
              <a:t>Le CST est présidé par l’autorité territoriale ou son représentant, qui ne peut être qu’un élu local (parmi les membres de l’organe délibérant).</a:t>
            </a:r>
          </a:p>
          <a:p>
            <a:pPr marL="0" indent="0">
              <a:spcBef>
                <a:spcPts val="600"/>
              </a:spcBef>
              <a:buSzPct val="100000"/>
              <a:buNone/>
              <a:defRPr/>
            </a:pPr>
            <a:endParaRPr lang="fr-FR" altLang="fr-FR" sz="1600" dirty="0" smtClean="0"/>
          </a:p>
          <a:p>
            <a:pPr marL="0" indent="0">
              <a:spcBef>
                <a:spcPts val="600"/>
              </a:spcBef>
              <a:buSzPct val="100000"/>
              <a:buNone/>
              <a:defRPr/>
            </a:pPr>
            <a:r>
              <a:rPr lang="fr-FR" altLang="fr-FR" sz="1600" dirty="0" smtClean="0"/>
              <a:t>Le </a:t>
            </a:r>
            <a:r>
              <a:rPr lang="fr-FR" altLang="fr-FR" sz="1600" dirty="0"/>
              <a:t>ou les membres du </a:t>
            </a:r>
            <a:r>
              <a:rPr lang="fr-FR" altLang="fr-FR" sz="1600" dirty="0" smtClean="0"/>
              <a:t>CST </a:t>
            </a:r>
            <a:r>
              <a:rPr lang="fr-FR" altLang="fr-FR" sz="1600" dirty="0"/>
              <a:t>sont désignés par l’autorité investie du pouvoir de nomination parmi </a:t>
            </a:r>
            <a:r>
              <a:rPr lang="fr-FR" altLang="fr-FR" sz="1600" dirty="0" smtClean="0"/>
              <a:t>:</a:t>
            </a:r>
          </a:p>
          <a:p>
            <a:pPr marL="0" lvl="1" algn="just">
              <a:spcBef>
                <a:spcPts val="0"/>
              </a:spcBef>
              <a:buFont typeface="Wingdings" panose="05000000000000000000" pitchFamily="2" charset="2"/>
              <a:buChar char="Ø"/>
            </a:pPr>
            <a:r>
              <a:rPr lang="fr-FR" dirty="0" smtClean="0"/>
              <a:t>Les membres de l’organe délibérant ;</a:t>
            </a:r>
          </a:p>
          <a:p>
            <a:pPr marL="0" lvl="1" algn="just">
              <a:spcBef>
                <a:spcPts val="0"/>
              </a:spcBef>
              <a:buFont typeface="Wingdings" panose="05000000000000000000" pitchFamily="2" charset="2"/>
              <a:buChar char="Ø"/>
            </a:pPr>
            <a:r>
              <a:rPr lang="fr-FR" dirty="0" smtClean="0"/>
              <a:t>Et les agents de la collectivité ou de l’établissement public.</a:t>
            </a:r>
          </a:p>
          <a:p>
            <a:pPr marL="0" lvl="1" algn="just">
              <a:spcBef>
                <a:spcPts val="0"/>
              </a:spcBef>
              <a:buFont typeface="Wingdings" panose="05000000000000000000" pitchFamily="2" charset="2"/>
              <a:buChar char="Ø"/>
            </a:pPr>
            <a:endParaRPr lang="fr-FR" dirty="0"/>
          </a:p>
          <a:p>
            <a:pPr marL="0" lvl="1" indent="0" algn="just">
              <a:spcBef>
                <a:spcPts val="0"/>
              </a:spcBef>
              <a:buNone/>
            </a:pPr>
            <a:r>
              <a:rPr lang="fr-FR" altLang="fr-FR" dirty="0">
                <a:solidFill>
                  <a:srgbClr val="000000"/>
                </a:solidFill>
                <a:ea typeface="ＭＳ Ｐゴシック" panose="020B0600070205080204" pitchFamily="34" charset="-128"/>
              </a:rPr>
              <a:t>Leur mandat expire lors du renouvellement total ou partiel de l’organe </a:t>
            </a:r>
            <a:r>
              <a:rPr lang="fr-FR" altLang="fr-FR" dirty="0" smtClean="0">
                <a:solidFill>
                  <a:srgbClr val="000000"/>
                </a:solidFill>
                <a:ea typeface="ＭＳ Ｐゴシック" panose="020B0600070205080204" pitchFamily="34" charset="-128"/>
              </a:rPr>
              <a:t>délibérant</a:t>
            </a:r>
            <a:endParaRPr lang="fr-FR" altLang="fr-FR" dirty="0">
              <a:solidFill>
                <a:srgbClr val="000000"/>
              </a:solidFill>
              <a:ea typeface="ＭＳ Ｐゴシック" panose="020B0600070205080204" pitchFamily="34" charset="-128"/>
            </a:endParaRPr>
          </a:p>
        </p:txBody>
      </p:sp>
    </p:spTree>
    <p:extLst>
      <p:ext uri="{BB962C8B-B14F-4D97-AF65-F5344CB8AC3E}">
        <p14:creationId xmlns:p14="http://schemas.microsoft.com/office/powerpoint/2010/main" val="23878769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collège </a:t>
            </a:r>
            <a:r>
              <a:rPr lang="fr-FR" dirty="0"/>
              <a:t>des représentants du personnel </a:t>
            </a:r>
          </a:p>
        </p:txBody>
      </p:sp>
      <p:sp>
        <p:nvSpPr>
          <p:cNvPr id="3" name="Espace réservé du contenu 2"/>
          <p:cNvSpPr>
            <a:spLocks noGrp="1"/>
          </p:cNvSpPr>
          <p:nvPr>
            <p:ph idx="1"/>
          </p:nvPr>
        </p:nvSpPr>
        <p:spPr>
          <a:xfrm>
            <a:off x="677334" y="1930400"/>
            <a:ext cx="8596668" cy="4313989"/>
          </a:xfrm>
        </p:spPr>
        <p:txBody>
          <a:bodyPr/>
          <a:lstStyle/>
          <a:p>
            <a:pPr marL="0" indent="0" algn="just">
              <a:spcBef>
                <a:spcPts val="0"/>
              </a:spcBef>
              <a:buNone/>
            </a:pPr>
            <a:r>
              <a:rPr lang="fr-FR" sz="1600" dirty="0" smtClean="0"/>
              <a:t>Le </a:t>
            </a:r>
            <a:r>
              <a:rPr lang="fr-FR" sz="1600" dirty="0"/>
              <a:t>nombre de représentants du personnel est fixé par l’organe délibérant de la collectivité ou de l’établissement auprès duquel est placé le CST, au moins six mois avant la date du scrutin. </a:t>
            </a:r>
          </a:p>
          <a:p>
            <a:pPr marL="0" indent="0" algn="just">
              <a:spcBef>
                <a:spcPts val="0"/>
              </a:spcBef>
              <a:buNone/>
            </a:pPr>
            <a:endParaRPr lang="fr-FR" sz="1600" dirty="0"/>
          </a:p>
          <a:p>
            <a:pPr marL="0" indent="0" algn="just">
              <a:spcBef>
                <a:spcPts val="0"/>
              </a:spcBef>
              <a:buNone/>
            </a:pPr>
            <a:r>
              <a:rPr lang="fr-FR" sz="1600" dirty="0"/>
              <a:t>L’organe délibérant doit au préalable avoir consulté les organisations syndicales représentées au comité ou, à défaut, les syndicats ou sections syndicales qui ont transmis à l’autorité territoriale leur statut et la liste de </a:t>
            </a:r>
            <a:r>
              <a:rPr lang="fr-FR" sz="1600" dirty="0" smtClean="0"/>
              <a:t>leurs responsables.</a:t>
            </a:r>
          </a:p>
          <a:p>
            <a:pPr marL="0" indent="0" algn="just">
              <a:spcBef>
                <a:spcPts val="0"/>
              </a:spcBef>
              <a:buNone/>
            </a:pPr>
            <a:endParaRPr lang="fr-FR" sz="1600" dirty="0"/>
          </a:p>
        </p:txBody>
      </p:sp>
      <p:graphicFrame>
        <p:nvGraphicFramePr>
          <p:cNvPr id="4" name="Tableau 3"/>
          <p:cNvGraphicFramePr>
            <a:graphicFrameLocks noGrp="1"/>
          </p:cNvGraphicFramePr>
          <p:nvPr>
            <p:extLst>
              <p:ext uri="{D42A27DB-BD31-4B8C-83A1-F6EECF244321}">
                <p14:modId xmlns:p14="http://schemas.microsoft.com/office/powerpoint/2010/main" val="2274759208"/>
              </p:ext>
            </p:extLst>
          </p:nvPr>
        </p:nvGraphicFramePr>
        <p:xfrm>
          <a:off x="773587" y="3882817"/>
          <a:ext cx="8128000" cy="206248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18108300"/>
                    </a:ext>
                  </a:extLst>
                </a:gridCol>
                <a:gridCol w="4064000">
                  <a:extLst>
                    <a:ext uri="{9D8B030D-6E8A-4147-A177-3AD203B41FA5}">
                      <a16:colId xmlns:a16="http://schemas.microsoft.com/office/drawing/2014/main" val="4255694462"/>
                    </a:ext>
                  </a:extLst>
                </a:gridCol>
              </a:tblGrid>
              <a:tr h="370840">
                <a:tc>
                  <a:txBody>
                    <a:bodyPr/>
                    <a:lstStyle/>
                    <a:p>
                      <a:pPr algn="ctr"/>
                      <a:r>
                        <a:rPr lang="fr-FR" sz="1600" dirty="0" smtClean="0"/>
                        <a:t>Effectif des agents relevant du CST</a:t>
                      </a:r>
                      <a:endParaRPr lang="fr-FR" sz="1600" dirty="0"/>
                    </a:p>
                  </a:txBody>
                  <a:tcPr anchor="ctr"/>
                </a:tc>
                <a:tc>
                  <a:txBody>
                    <a:bodyPr/>
                    <a:lstStyle/>
                    <a:p>
                      <a:pPr algn="ctr"/>
                      <a:r>
                        <a:rPr lang="fr-FR" sz="1600" dirty="0" smtClean="0"/>
                        <a:t>Nombre de représentants</a:t>
                      </a:r>
                      <a:r>
                        <a:rPr lang="fr-FR" sz="1600" baseline="0" dirty="0" smtClean="0"/>
                        <a:t> titulaires du personnel</a:t>
                      </a:r>
                      <a:endParaRPr lang="fr-FR" sz="1600" dirty="0"/>
                    </a:p>
                  </a:txBody>
                  <a:tcPr anchor="ctr"/>
                </a:tc>
                <a:extLst>
                  <a:ext uri="{0D108BD9-81ED-4DB2-BD59-A6C34878D82A}">
                    <a16:rowId xmlns:a16="http://schemas.microsoft.com/office/drawing/2014/main" val="3315965189"/>
                  </a:ext>
                </a:extLst>
              </a:tr>
              <a:tr h="370840">
                <a:tc>
                  <a:txBody>
                    <a:bodyPr/>
                    <a:lstStyle/>
                    <a:p>
                      <a:pPr algn="ctr"/>
                      <a:r>
                        <a:rPr lang="fr-FR" sz="1600" dirty="0" smtClean="0"/>
                        <a:t>50 à 199</a:t>
                      </a:r>
                      <a:endParaRPr lang="fr-FR" sz="1600" dirty="0"/>
                    </a:p>
                  </a:txBody>
                  <a:tcPr anchor="ctr"/>
                </a:tc>
                <a:tc>
                  <a:txBody>
                    <a:bodyPr/>
                    <a:lstStyle/>
                    <a:p>
                      <a:pPr algn="ctr"/>
                      <a:r>
                        <a:rPr lang="fr-FR" sz="1600" dirty="0" smtClean="0"/>
                        <a:t>De 3 à 5</a:t>
                      </a:r>
                      <a:endParaRPr lang="fr-FR" sz="1600" dirty="0"/>
                    </a:p>
                  </a:txBody>
                  <a:tcPr anchor="ctr"/>
                </a:tc>
                <a:extLst>
                  <a:ext uri="{0D108BD9-81ED-4DB2-BD59-A6C34878D82A}">
                    <a16:rowId xmlns:a16="http://schemas.microsoft.com/office/drawing/2014/main" val="357830042"/>
                  </a:ext>
                </a:extLst>
              </a:tr>
              <a:tr h="370840">
                <a:tc>
                  <a:txBody>
                    <a:bodyPr/>
                    <a:lstStyle/>
                    <a:p>
                      <a:pPr algn="ctr"/>
                      <a:r>
                        <a:rPr lang="fr-FR" sz="1600" dirty="0" smtClean="0"/>
                        <a:t>200 à 999</a:t>
                      </a:r>
                      <a:endParaRPr lang="fr-FR" sz="1600" dirty="0"/>
                    </a:p>
                  </a:txBody>
                  <a:tcPr anchor="ctr"/>
                </a:tc>
                <a:tc>
                  <a:txBody>
                    <a:bodyPr/>
                    <a:lstStyle/>
                    <a:p>
                      <a:pPr algn="ctr"/>
                      <a:r>
                        <a:rPr lang="fr-FR" sz="1600" dirty="0" smtClean="0"/>
                        <a:t>De 4 à 6</a:t>
                      </a:r>
                      <a:endParaRPr lang="fr-FR" sz="1600" dirty="0"/>
                    </a:p>
                  </a:txBody>
                  <a:tcPr anchor="ctr"/>
                </a:tc>
                <a:extLst>
                  <a:ext uri="{0D108BD9-81ED-4DB2-BD59-A6C34878D82A}">
                    <a16:rowId xmlns:a16="http://schemas.microsoft.com/office/drawing/2014/main" val="3950424647"/>
                  </a:ext>
                </a:extLst>
              </a:tr>
              <a:tr h="370840">
                <a:tc>
                  <a:txBody>
                    <a:bodyPr/>
                    <a:lstStyle/>
                    <a:p>
                      <a:pPr algn="ctr"/>
                      <a:r>
                        <a:rPr lang="fr-FR" sz="1600" dirty="0" smtClean="0"/>
                        <a:t>1 000 à 1 999</a:t>
                      </a:r>
                      <a:endParaRPr lang="fr-FR" sz="1600" dirty="0"/>
                    </a:p>
                  </a:txBody>
                  <a:tcPr anchor="ctr"/>
                </a:tc>
                <a:tc>
                  <a:txBody>
                    <a:bodyPr/>
                    <a:lstStyle/>
                    <a:p>
                      <a:pPr algn="ctr"/>
                      <a:r>
                        <a:rPr lang="fr-FR" sz="1600" dirty="0" smtClean="0"/>
                        <a:t>De 5 à 8</a:t>
                      </a:r>
                      <a:endParaRPr lang="fr-FR" sz="1600" dirty="0"/>
                    </a:p>
                  </a:txBody>
                  <a:tcPr anchor="ctr"/>
                </a:tc>
                <a:extLst>
                  <a:ext uri="{0D108BD9-81ED-4DB2-BD59-A6C34878D82A}">
                    <a16:rowId xmlns:a16="http://schemas.microsoft.com/office/drawing/2014/main" val="2678979868"/>
                  </a:ext>
                </a:extLst>
              </a:tr>
              <a:tr h="370840">
                <a:tc>
                  <a:txBody>
                    <a:bodyPr/>
                    <a:lstStyle/>
                    <a:p>
                      <a:pPr algn="ctr"/>
                      <a:r>
                        <a:rPr lang="fr-FR" sz="1600" dirty="0" smtClean="0"/>
                        <a:t>2 000 et +</a:t>
                      </a:r>
                      <a:endParaRPr lang="fr-FR" sz="1600" dirty="0"/>
                    </a:p>
                  </a:txBody>
                  <a:tcPr anchor="ctr"/>
                </a:tc>
                <a:tc>
                  <a:txBody>
                    <a:bodyPr/>
                    <a:lstStyle/>
                    <a:p>
                      <a:pPr algn="ctr"/>
                      <a:r>
                        <a:rPr lang="fr-FR" sz="1600" dirty="0" smtClean="0"/>
                        <a:t>De 7 à 15</a:t>
                      </a:r>
                      <a:endParaRPr lang="fr-FR" sz="1600" dirty="0"/>
                    </a:p>
                  </a:txBody>
                  <a:tcPr anchor="ctr"/>
                </a:tc>
                <a:extLst>
                  <a:ext uri="{0D108BD9-81ED-4DB2-BD59-A6C34878D82A}">
                    <a16:rowId xmlns:a16="http://schemas.microsoft.com/office/drawing/2014/main" val="746450392"/>
                  </a:ext>
                </a:extLst>
              </a:tr>
            </a:tbl>
          </a:graphicData>
        </a:graphic>
      </p:graphicFrame>
    </p:spTree>
    <p:extLst>
      <p:ext uri="{BB962C8B-B14F-4D97-AF65-F5344CB8AC3E}">
        <p14:creationId xmlns:p14="http://schemas.microsoft.com/office/powerpoint/2010/main" val="3057102244"/>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Facette">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themeOverride>
</file>

<file path=ppt/theme/themeOverride2.xml><?xml version="1.0" encoding="utf-8"?>
<a:themeOverride xmlns:a="http://schemas.openxmlformats.org/drawingml/2006/main">
  <a:clrScheme name="Facette">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themeOverride>
</file>

<file path=docProps/app.xml><?xml version="1.0" encoding="utf-8"?>
<Properties xmlns="http://schemas.openxmlformats.org/officeDocument/2006/extended-properties" xmlns:vt="http://schemas.openxmlformats.org/officeDocument/2006/docPropsVTypes">
  <Template/>
  <TotalTime>4523</TotalTime>
  <Words>1519</Words>
  <Application>Microsoft Office PowerPoint</Application>
  <PresentationFormat>Grand écran</PresentationFormat>
  <Paragraphs>130</Paragraphs>
  <Slides>17</Slides>
  <Notes>5</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17</vt:i4>
      </vt:variant>
    </vt:vector>
  </HeadingPairs>
  <TitlesOfParts>
    <vt:vector size="26" baseType="lpstr">
      <vt:lpstr>ＭＳ Ｐゴシック</vt:lpstr>
      <vt:lpstr>SimSun</vt:lpstr>
      <vt:lpstr>Arial</vt:lpstr>
      <vt:lpstr>Calibri</vt:lpstr>
      <vt:lpstr>Trebuchet MS</vt:lpstr>
      <vt:lpstr>Verdana</vt:lpstr>
      <vt:lpstr>Wingdings</vt:lpstr>
      <vt:lpstr>Wingdings 3</vt:lpstr>
      <vt:lpstr>Facette</vt:lpstr>
      <vt:lpstr>Présentation PowerPoint</vt:lpstr>
      <vt:lpstr>  </vt:lpstr>
      <vt:lpstr>Présentation PowerPoint</vt:lpstr>
      <vt:lpstr>Présentation de la nouvelle instance : le comité social territorial</vt:lpstr>
      <vt:lpstr>Création du comité social territorial</vt:lpstr>
      <vt:lpstr>La mise en place des instances</vt:lpstr>
      <vt:lpstr>Composition du CST</vt:lpstr>
      <vt:lpstr>Le collège employeur </vt:lpstr>
      <vt:lpstr>Le collège des représentants du personnel </vt:lpstr>
      <vt:lpstr>Présentation PowerPoint</vt:lpstr>
      <vt:lpstr>La formation spécialisée…</vt:lpstr>
      <vt:lpstr>Désignation des membres de la Formation spécialisée</vt:lpstr>
      <vt:lpstr>Désignation des membres de la Formation spécialisée</vt:lpstr>
      <vt:lpstr>Consultation de la FS :</vt:lpstr>
      <vt:lpstr>Consultation de la FS sur :</vt:lpstr>
      <vt:lpstr>Les compétences du CST en l’absence de formation spécialisée </vt:lpstr>
      <vt:lpstr>FIN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Guillaume MERLAND</dc:creator>
  <cp:lastModifiedBy>Nathalie Arioli</cp:lastModifiedBy>
  <cp:revision>439</cp:revision>
  <cp:lastPrinted>2020-12-17T09:10:03Z</cp:lastPrinted>
  <dcterms:created xsi:type="dcterms:W3CDTF">2016-06-03T09:49:58Z</dcterms:created>
  <dcterms:modified xsi:type="dcterms:W3CDTF">2022-11-25T13:27:40Z</dcterms:modified>
</cp:coreProperties>
</file>