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327" r:id="rId3"/>
    <p:sldId id="375" r:id="rId4"/>
    <p:sldId id="379" r:id="rId5"/>
    <p:sldId id="380" r:id="rId6"/>
    <p:sldId id="377" r:id="rId7"/>
    <p:sldId id="378" r:id="rId8"/>
    <p:sldId id="382" r:id="rId9"/>
    <p:sldId id="384" r:id="rId10"/>
    <p:sldId id="385" r:id="rId11"/>
    <p:sldId id="383" r:id="rId12"/>
    <p:sldId id="386" r:id="rId13"/>
    <p:sldId id="387" r:id="rId14"/>
    <p:sldId id="388" r:id="rId15"/>
    <p:sldId id="334" r:id="rId16"/>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Émilie Pla" initials="ÉP" lastIdx="4" clrIdx="0">
    <p:extLst>
      <p:ext uri="{19B8F6BF-5375-455C-9EA6-DF929625EA0E}">
        <p15:presenceInfo xmlns:p15="http://schemas.microsoft.com/office/powerpoint/2012/main" userId="S-1-5-21-3617273343-3379707052-1393298401-172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F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962EC873-016B-473C-9045-086ED369064B}" type="datetimeFigureOut">
              <a:rPr lang="fr-FR" smtClean="0"/>
              <a:t>31/05/2023</a:t>
            </a:fld>
            <a:endParaRPr lang="fr-FR"/>
          </a:p>
        </p:txBody>
      </p:sp>
      <p:sp>
        <p:nvSpPr>
          <p:cNvPr id="4" name="Espace réservé du pied de page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4329A76-7DBA-4265-97D9-A7A19E05333B}" type="slidenum">
              <a:rPr lang="fr-FR" smtClean="0"/>
              <a:t>‹N°›</a:t>
            </a:fld>
            <a:endParaRPr lang="fr-FR"/>
          </a:p>
        </p:txBody>
      </p:sp>
    </p:spTree>
    <p:extLst>
      <p:ext uri="{BB962C8B-B14F-4D97-AF65-F5344CB8AC3E}">
        <p14:creationId xmlns:p14="http://schemas.microsoft.com/office/powerpoint/2010/main" val="13333240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DC5BE83-4EB5-4B8C-91B5-C271BD94AB47}" type="datetimeFigureOut">
              <a:rPr lang="fr-FR" smtClean="0"/>
              <a:t>31/05/2023</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4C81CD8-B093-46ED-ACE4-4CE192B979CC}" type="slidenum">
              <a:rPr lang="fr-FR" smtClean="0"/>
              <a:t>‹N°›</a:t>
            </a:fld>
            <a:endParaRPr lang="fr-FR"/>
          </a:p>
        </p:txBody>
      </p:sp>
    </p:spTree>
    <p:extLst>
      <p:ext uri="{BB962C8B-B14F-4D97-AF65-F5344CB8AC3E}">
        <p14:creationId xmlns:p14="http://schemas.microsoft.com/office/powerpoint/2010/main" val="902685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a:t>
            </a:fld>
            <a:endParaRPr lang="fr-FR"/>
          </a:p>
        </p:txBody>
      </p:sp>
    </p:spTree>
    <p:extLst>
      <p:ext uri="{BB962C8B-B14F-4D97-AF65-F5344CB8AC3E}">
        <p14:creationId xmlns:p14="http://schemas.microsoft.com/office/powerpoint/2010/main" val="12606978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10</a:t>
            </a:fld>
            <a:endParaRPr lang="fr-FR"/>
          </a:p>
        </p:txBody>
      </p:sp>
    </p:spTree>
    <p:extLst>
      <p:ext uri="{BB962C8B-B14F-4D97-AF65-F5344CB8AC3E}">
        <p14:creationId xmlns:p14="http://schemas.microsoft.com/office/powerpoint/2010/main" val="38335059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11</a:t>
            </a:fld>
            <a:endParaRPr lang="fr-FR"/>
          </a:p>
        </p:txBody>
      </p:sp>
    </p:spTree>
    <p:extLst>
      <p:ext uri="{BB962C8B-B14F-4D97-AF65-F5344CB8AC3E}">
        <p14:creationId xmlns:p14="http://schemas.microsoft.com/office/powerpoint/2010/main" val="433372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12</a:t>
            </a:fld>
            <a:endParaRPr lang="fr-FR"/>
          </a:p>
        </p:txBody>
      </p:sp>
    </p:spTree>
    <p:extLst>
      <p:ext uri="{BB962C8B-B14F-4D97-AF65-F5344CB8AC3E}">
        <p14:creationId xmlns:p14="http://schemas.microsoft.com/office/powerpoint/2010/main" val="40077508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13</a:t>
            </a:fld>
            <a:endParaRPr lang="fr-FR"/>
          </a:p>
        </p:txBody>
      </p:sp>
    </p:spTree>
    <p:extLst>
      <p:ext uri="{BB962C8B-B14F-4D97-AF65-F5344CB8AC3E}">
        <p14:creationId xmlns:p14="http://schemas.microsoft.com/office/powerpoint/2010/main" val="37332770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14</a:t>
            </a:fld>
            <a:endParaRPr lang="fr-FR"/>
          </a:p>
        </p:txBody>
      </p:sp>
    </p:spTree>
    <p:extLst>
      <p:ext uri="{BB962C8B-B14F-4D97-AF65-F5344CB8AC3E}">
        <p14:creationId xmlns:p14="http://schemas.microsoft.com/office/powerpoint/2010/main" val="14447096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15</a:t>
            </a:fld>
            <a:endParaRPr lang="fr-FR"/>
          </a:p>
        </p:txBody>
      </p:sp>
    </p:spTree>
    <p:extLst>
      <p:ext uri="{BB962C8B-B14F-4D97-AF65-F5344CB8AC3E}">
        <p14:creationId xmlns:p14="http://schemas.microsoft.com/office/powerpoint/2010/main" val="2360194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a:t>
            </a:fld>
            <a:endParaRPr lang="fr-FR"/>
          </a:p>
        </p:txBody>
      </p:sp>
    </p:spTree>
    <p:extLst>
      <p:ext uri="{BB962C8B-B14F-4D97-AF65-F5344CB8AC3E}">
        <p14:creationId xmlns:p14="http://schemas.microsoft.com/office/powerpoint/2010/main" val="2901924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3</a:t>
            </a:fld>
            <a:endParaRPr lang="fr-FR"/>
          </a:p>
        </p:txBody>
      </p:sp>
    </p:spTree>
    <p:extLst>
      <p:ext uri="{BB962C8B-B14F-4D97-AF65-F5344CB8AC3E}">
        <p14:creationId xmlns:p14="http://schemas.microsoft.com/office/powerpoint/2010/main" val="3941485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4</a:t>
            </a:fld>
            <a:endParaRPr lang="fr-FR"/>
          </a:p>
        </p:txBody>
      </p:sp>
    </p:spTree>
    <p:extLst>
      <p:ext uri="{BB962C8B-B14F-4D97-AF65-F5344CB8AC3E}">
        <p14:creationId xmlns:p14="http://schemas.microsoft.com/office/powerpoint/2010/main" val="4257246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5</a:t>
            </a:fld>
            <a:endParaRPr lang="fr-FR"/>
          </a:p>
        </p:txBody>
      </p:sp>
    </p:spTree>
    <p:extLst>
      <p:ext uri="{BB962C8B-B14F-4D97-AF65-F5344CB8AC3E}">
        <p14:creationId xmlns:p14="http://schemas.microsoft.com/office/powerpoint/2010/main" val="3104487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6</a:t>
            </a:fld>
            <a:endParaRPr lang="fr-FR"/>
          </a:p>
        </p:txBody>
      </p:sp>
    </p:spTree>
    <p:extLst>
      <p:ext uri="{BB962C8B-B14F-4D97-AF65-F5344CB8AC3E}">
        <p14:creationId xmlns:p14="http://schemas.microsoft.com/office/powerpoint/2010/main" val="381459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7</a:t>
            </a:fld>
            <a:endParaRPr lang="fr-FR"/>
          </a:p>
        </p:txBody>
      </p:sp>
    </p:spTree>
    <p:extLst>
      <p:ext uri="{BB962C8B-B14F-4D97-AF65-F5344CB8AC3E}">
        <p14:creationId xmlns:p14="http://schemas.microsoft.com/office/powerpoint/2010/main" val="36709754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8</a:t>
            </a:fld>
            <a:endParaRPr lang="fr-FR"/>
          </a:p>
        </p:txBody>
      </p:sp>
    </p:spTree>
    <p:extLst>
      <p:ext uri="{BB962C8B-B14F-4D97-AF65-F5344CB8AC3E}">
        <p14:creationId xmlns:p14="http://schemas.microsoft.com/office/powerpoint/2010/main" val="2551989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9</a:t>
            </a:fld>
            <a:endParaRPr lang="fr-FR"/>
          </a:p>
        </p:txBody>
      </p:sp>
    </p:spTree>
    <p:extLst>
      <p:ext uri="{BB962C8B-B14F-4D97-AF65-F5344CB8AC3E}">
        <p14:creationId xmlns:p14="http://schemas.microsoft.com/office/powerpoint/2010/main" val="1939530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E4A80947-330A-4088-B0F0-FCD2C5485657}" type="datetime1">
              <a:rPr lang="fr-FR" smtClean="0"/>
              <a:t>31/05/2023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4100464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381A4CF-D1B1-454E-B84E-D00EA75676E4}" type="datetime1">
              <a:rPr lang="fr-FR" smtClean="0"/>
              <a:t>31/05/2023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1891137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42EB3C-56C4-45A7-B16D-C9F4139572C5}" type="datetime1">
              <a:rPr lang="fr-FR" smtClean="0"/>
              <a:t>31/05/2023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3786749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8E659C1-DEBE-44BD-B9CA-B91EABF7D6FB}" type="datetime1">
              <a:rPr lang="fr-FR" smtClean="0"/>
              <a:t>31/05/2023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3600824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6498341C-2D54-4D01-A54B-AA09C53D4704}" type="datetime1">
              <a:rPr lang="fr-FR" smtClean="0"/>
              <a:t>31/05/2023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1673087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DE331D5-6048-40B9-9E0F-146930E21A14}" type="datetime1">
              <a:rPr lang="fr-FR" smtClean="0"/>
              <a:t>31/05/2023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2924601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72D980B-6E08-4178-AC25-901321E915D5}" type="datetime1">
              <a:rPr lang="fr-FR" smtClean="0"/>
              <a:t>31/05/2023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1213790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BAAA9CD-752B-4800-9CCB-FF1133CCE1E0}" type="datetime1">
              <a:rPr lang="fr-FR" smtClean="0"/>
              <a:t>31/05/2023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3882222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5B290EE-198D-4DD8-ACB0-C7477D0E4B89}" type="datetime1">
              <a:rPr lang="fr-FR" smtClean="0"/>
              <a:t>31/05/2023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1610105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AB15A6F4-8AD9-467D-A97E-6C66A3C046A7}" type="datetime1">
              <a:rPr lang="fr-FR" smtClean="0"/>
              <a:t>31/05/2023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3497512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16306052-0331-4BAB-89BA-12A35A770197}" type="datetime1">
              <a:rPr lang="fr-FR" smtClean="0"/>
              <a:t>31/05/2023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125387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0F204F-D34F-4326-8A20-A3225A130B49}" type="datetime1">
              <a:rPr lang="fr-FR" smtClean="0"/>
              <a:t>31/05/2023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CA00EC-326F-4234-9D5F-DAF858FD0017}" type="slidenum">
              <a:rPr lang="fr-FR" smtClean="0"/>
              <a:t>‹N°›</a:t>
            </a:fld>
            <a:endParaRPr lang="fr-FR"/>
          </a:p>
        </p:txBody>
      </p:sp>
    </p:spTree>
    <p:extLst>
      <p:ext uri="{BB962C8B-B14F-4D97-AF65-F5344CB8AC3E}">
        <p14:creationId xmlns:p14="http://schemas.microsoft.com/office/powerpoint/2010/main" val="1206704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mediation@cdg30.fr"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0" y="1"/>
            <a:ext cx="12192000" cy="685799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ctrTitle"/>
          </p:nvPr>
        </p:nvSpPr>
        <p:spPr>
          <a:xfrm>
            <a:off x="1394909" y="1993732"/>
            <a:ext cx="9144000" cy="2387600"/>
          </a:xfrm>
        </p:spPr>
        <p:txBody>
          <a:bodyPr>
            <a:noAutofit/>
          </a:bodyPr>
          <a:lstStyle/>
          <a:p>
            <a:r>
              <a:rPr lang="fr-FR" b="1" dirty="0" smtClean="0">
                <a:solidFill>
                  <a:schemeClr val="accent5">
                    <a:lumMod val="50000"/>
                  </a:schemeClr>
                </a:solidFill>
                <a:latin typeface="Century Gothic" panose="020B0502020202020204" pitchFamily="34" charset="0"/>
                <a:cs typeface="Times New Roman" panose="02020603050405020304" pitchFamily="18" charset="0"/>
              </a:rPr>
              <a:t>Le dispositif de 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112354"/>
            <a:ext cx="2123417" cy="1592563"/>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4903" y="18713"/>
            <a:ext cx="6771159" cy="1686203"/>
          </a:xfrm>
          <a:prstGeom prst="rect">
            <a:avLst/>
          </a:prstGeom>
        </p:spPr>
      </p:pic>
    </p:spTree>
    <p:extLst>
      <p:ext uri="{BB962C8B-B14F-4D97-AF65-F5344CB8AC3E}">
        <p14:creationId xmlns:p14="http://schemas.microsoft.com/office/powerpoint/2010/main" val="250817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4"/>
            <a:ext cx="10515600" cy="4807931"/>
          </a:xfrm>
        </p:spPr>
        <p:txBody>
          <a:bodyPr>
            <a:normAutofit/>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Autres dispositifs de médiations</a:t>
            </a:r>
          </a:p>
          <a:p>
            <a:pPr marL="0" indent="0" algn="just">
              <a:lnSpc>
                <a:spcPct val="100000"/>
              </a:lnSpc>
              <a:spcBef>
                <a:spcPts val="600"/>
              </a:spcBef>
              <a:spcAft>
                <a:spcPts val="600"/>
              </a:spcAft>
              <a:buNone/>
            </a:pPr>
            <a:endParaRPr lang="fr-FR" sz="7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2000" b="1" dirty="0" smtClean="0">
                <a:latin typeface="Century Gothic" panose="020B0502020202020204" pitchFamily="34" charset="0"/>
                <a:cs typeface="Times New Roman" panose="02020603050405020304" pitchFamily="18" charset="0"/>
              </a:rPr>
              <a:t>La médiation à l’initiative des parties</a:t>
            </a:r>
          </a:p>
          <a:p>
            <a:pPr marL="0" indent="0" algn="just">
              <a:lnSpc>
                <a:spcPct val="120000"/>
              </a:lnSpc>
              <a:spcBef>
                <a:spcPts val="600"/>
              </a:spcBef>
              <a:spcAft>
                <a:spcPts val="600"/>
              </a:spcAft>
              <a:buNone/>
            </a:pPr>
            <a:r>
              <a:rPr lang="fr-FR" sz="1600" dirty="0" smtClean="0">
                <a:latin typeface="Century Gothic" panose="020B0502020202020204" pitchFamily="34" charset="0"/>
                <a:cs typeface="Times New Roman" panose="02020603050405020304" pitchFamily="18" charset="0"/>
              </a:rPr>
              <a:t>La </a:t>
            </a:r>
            <a:r>
              <a:rPr lang="fr-FR" sz="1600" dirty="0">
                <a:latin typeface="Century Gothic" panose="020B0502020202020204" pitchFamily="34" charset="0"/>
                <a:cs typeface="Times New Roman" panose="02020603050405020304" pitchFamily="18" charset="0"/>
              </a:rPr>
              <a:t>loi prévoit que les </a:t>
            </a:r>
            <a:r>
              <a:rPr lang="fr-FR" sz="1600" dirty="0" smtClean="0">
                <a:latin typeface="Century Gothic" panose="020B0502020202020204" pitchFamily="34" charset="0"/>
                <a:cs typeface="Times New Roman" panose="02020603050405020304" pitchFamily="18" charset="0"/>
              </a:rPr>
              <a:t>CDG </a:t>
            </a:r>
            <a:r>
              <a:rPr lang="fr-FR" sz="1600" b="1" dirty="0">
                <a:latin typeface="Century Gothic" panose="020B0502020202020204" pitchFamily="34" charset="0"/>
                <a:cs typeface="Times New Roman" panose="02020603050405020304" pitchFamily="18" charset="0"/>
              </a:rPr>
              <a:t>peuvent également assurer</a:t>
            </a:r>
            <a:r>
              <a:rPr lang="fr-FR" sz="1600" dirty="0">
                <a:latin typeface="Century Gothic" panose="020B0502020202020204" pitchFamily="34" charset="0"/>
                <a:cs typeface="Times New Roman" panose="02020603050405020304" pitchFamily="18" charset="0"/>
              </a:rPr>
              <a:t>, dans les domaines relevant de leur compétence, à la demande des collectivités territoriales et de leurs établissements publics, </a:t>
            </a:r>
            <a:r>
              <a:rPr lang="fr-FR" sz="1600" b="1" dirty="0">
                <a:latin typeface="Century Gothic" panose="020B0502020202020204" pitchFamily="34" charset="0"/>
                <a:cs typeface="Times New Roman" panose="02020603050405020304" pitchFamily="18" charset="0"/>
              </a:rPr>
              <a:t>une mission de médiation à l'initiative </a:t>
            </a:r>
            <a:r>
              <a:rPr lang="fr-FR" sz="1600" b="1" dirty="0" smtClean="0">
                <a:latin typeface="Century Gothic" panose="020B0502020202020204" pitchFamily="34" charset="0"/>
                <a:cs typeface="Times New Roman" panose="02020603050405020304" pitchFamily="18" charset="0"/>
              </a:rPr>
              <a:t>des parties, dite conventionnelle</a:t>
            </a:r>
            <a:r>
              <a:rPr lang="fr-FR" sz="1600" dirty="0" smtClean="0">
                <a:latin typeface="Century Gothic" panose="020B0502020202020204" pitchFamily="34" charset="0"/>
                <a:cs typeface="Times New Roman" panose="02020603050405020304" pitchFamily="18" charset="0"/>
              </a:rPr>
              <a:t>, à l’exclusion des avis des instances paritaires, médicales et de jurys.</a:t>
            </a:r>
          </a:p>
          <a:p>
            <a:pPr marL="0" indent="0" algn="just">
              <a:lnSpc>
                <a:spcPct val="120000"/>
              </a:lnSpc>
              <a:spcBef>
                <a:spcPts val="600"/>
              </a:spcBef>
              <a:spcAft>
                <a:spcPts val="600"/>
              </a:spcAft>
              <a:buNone/>
            </a:pPr>
            <a:r>
              <a:rPr lang="fr-FR" sz="1600" dirty="0" smtClean="0">
                <a:latin typeface="Century Gothic" panose="020B0502020202020204" pitchFamily="34" charset="0"/>
                <a:cs typeface="Times New Roman" panose="02020603050405020304" pitchFamily="18" charset="0"/>
              </a:rPr>
              <a:t>Le CDG30 </a:t>
            </a:r>
            <a:r>
              <a:rPr lang="fr-FR" sz="1600" b="1" dirty="0" smtClean="0">
                <a:latin typeface="Century Gothic" panose="020B0502020202020204" pitchFamily="34" charset="0"/>
                <a:cs typeface="Times New Roman" panose="02020603050405020304" pitchFamily="18" charset="0"/>
              </a:rPr>
              <a:t>a décidé de proposer cette mission facultative aux collectivités intéressées</a:t>
            </a:r>
            <a:r>
              <a:rPr lang="fr-FR" sz="1600" dirty="0" smtClean="0">
                <a:latin typeface="Century Gothic" panose="020B0502020202020204" pitchFamily="34" charset="0"/>
                <a:cs typeface="Times New Roman" panose="02020603050405020304" pitchFamily="18" charset="0"/>
              </a:rPr>
              <a:t>, ce qui leur permettraient de faire appel aux médiatrices dans le cadre de la résolution de litiges qui n’entreraient pas dans le champs des décisions prévues par la MPO et sans démarche préalable de contentieux. </a:t>
            </a: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10</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0332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4"/>
            <a:ext cx="10515600" cy="4807931"/>
          </a:xfrm>
        </p:spPr>
        <p:txBody>
          <a:bodyPr>
            <a:normAutofit/>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Procédure d’adhésion</a:t>
            </a:r>
          </a:p>
          <a:p>
            <a:pPr marL="0" indent="0" algn="just">
              <a:lnSpc>
                <a:spcPct val="100000"/>
              </a:lnSpc>
              <a:spcBef>
                <a:spcPts val="600"/>
              </a:spcBef>
              <a:spcAft>
                <a:spcPts val="600"/>
              </a:spcAft>
              <a:buNone/>
            </a:pPr>
            <a:endParaRPr lang="fr-FR" sz="5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2000" b="1" dirty="0" smtClean="0">
                <a:latin typeface="Century Gothic" panose="020B0502020202020204" pitchFamily="34" charset="0"/>
                <a:cs typeface="Times New Roman" panose="02020603050405020304" pitchFamily="18" charset="0"/>
              </a:rPr>
              <a:t>La médiation préalable obligatoire</a:t>
            </a:r>
          </a:p>
          <a:p>
            <a:pPr marL="0" indent="0" algn="just">
              <a:lnSpc>
                <a:spcPct val="120000"/>
              </a:lnSpc>
              <a:spcBef>
                <a:spcPts val="600"/>
              </a:spcBef>
              <a:spcAft>
                <a:spcPts val="600"/>
              </a:spcAft>
              <a:buNone/>
            </a:pPr>
            <a:r>
              <a:rPr lang="fr-FR" sz="2000" dirty="0" smtClean="0">
                <a:latin typeface="Century Gothic" panose="020B0502020202020204" pitchFamily="34" charset="0"/>
                <a:cs typeface="Times New Roman" panose="02020603050405020304" pitchFamily="18" charset="0"/>
              </a:rPr>
              <a:t>Les collectivités </a:t>
            </a:r>
            <a:r>
              <a:rPr lang="fr-FR" sz="2000" b="1" dirty="0" smtClean="0">
                <a:latin typeface="Century Gothic" panose="020B0502020202020204" pitchFamily="34" charset="0"/>
                <a:cs typeface="Times New Roman" panose="02020603050405020304" pitchFamily="18" charset="0"/>
              </a:rPr>
              <a:t>sont libres d’adhérer par convention et délibération</a:t>
            </a:r>
            <a:r>
              <a:rPr lang="fr-FR" sz="2000" dirty="0" smtClean="0">
                <a:latin typeface="Century Gothic" panose="020B0502020202020204" pitchFamily="34" charset="0"/>
                <a:cs typeface="Times New Roman" panose="02020603050405020304" pitchFamily="18" charset="0"/>
              </a:rPr>
              <a:t>.</a:t>
            </a:r>
          </a:p>
          <a:p>
            <a:pPr marL="0" indent="0" algn="just">
              <a:lnSpc>
                <a:spcPct val="120000"/>
              </a:lnSpc>
              <a:spcBef>
                <a:spcPts val="600"/>
              </a:spcBef>
              <a:spcAft>
                <a:spcPts val="600"/>
              </a:spcAft>
              <a:buNone/>
            </a:pPr>
            <a:r>
              <a:rPr lang="fr-FR" sz="2000" b="1" dirty="0" smtClean="0">
                <a:latin typeface="Century Gothic" panose="020B0502020202020204" pitchFamily="34" charset="0"/>
                <a:cs typeface="Times New Roman" panose="02020603050405020304" pitchFamily="18" charset="0"/>
              </a:rPr>
              <a:t>Seules les décisions postérieures à la conclusion de la médiation peuvent faire l’objet d’une médiation </a:t>
            </a:r>
            <a:r>
              <a:rPr lang="fr-FR" sz="2000" dirty="0" smtClean="0">
                <a:latin typeface="Century Gothic" panose="020B0502020202020204" pitchFamily="34" charset="0"/>
                <a:cs typeface="Times New Roman" panose="02020603050405020304" pitchFamily="18" charset="0"/>
              </a:rPr>
              <a:t>(d’où l’intérêt de conventionner dès que possible)</a:t>
            </a:r>
          </a:p>
          <a:p>
            <a:pPr marL="0" indent="0" algn="just">
              <a:lnSpc>
                <a:spcPct val="120000"/>
              </a:lnSpc>
              <a:spcBef>
                <a:spcPts val="600"/>
              </a:spcBef>
              <a:spcAft>
                <a:spcPts val="600"/>
              </a:spcAft>
              <a:buNone/>
            </a:pPr>
            <a:r>
              <a:rPr lang="fr-FR" sz="2000" dirty="0" smtClean="0">
                <a:latin typeface="Century Gothic" panose="020B0502020202020204" pitchFamily="34" charset="0"/>
                <a:cs typeface="Times New Roman" panose="02020603050405020304" pitchFamily="18" charset="0"/>
              </a:rPr>
              <a:t>Si la collectivité adhère et que l’acte défavorable entre dans le champ, </a:t>
            </a:r>
            <a:r>
              <a:rPr lang="fr-FR" sz="2000" b="1" dirty="0" smtClean="0">
                <a:latin typeface="Century Gothic" panose="020B0502020202020204" pitchFamily="34" charset="0"/>
                <a:cs typeface="Times New Roman" panose="02020603050405020304" pitchFamily="18" charset="0"/>
              </a:rPr>
              <a:t>le CDG va tenter d’organiser une médiation si les parties sont d’accord.</a:t>
            </a:r>
          </a:p>
          <a:p>
            <a:pPr marL="0" indent="0" algn="just">
              <a:lnSpc>
                <a:spcPct val="120000"/>
              </a:lnSpc>
              <a:spcBef>
                <a:spcPts val="600"/>
              </a:spcBef>
              <a:spcAft>
                <a:spcPts val="600"/>
              </a:spcAft>
              <a:buNone/>
            </a:pPr>
            <a:r>
              <a:rPr lang="fr-FR" sz="2000" dirty="0" smtClean="0">
                <a:latin typeface="Century Gothic" panose="020B0502020202020204" pitchFamily="34" charset="0"/>
                <a:cs typeface="Times New Roman" panose="02020603050405020304" pitchFamily="18" charset="0"/>
              </a:rPr>
              <a:t>Mission tarifée par médiation: </a:t>
            </a:r>
            <a:r>
              <a:rPr lang="fr-FR" sz="2000" b="1" dirty="0" smtClean="0">
                <a:latin typeface="Century Gothic" panose="020B0502020202020204" pitchFamily="34" charset="0"/>
                <a:cs typeface="Times New Roman" panose="02020603050405020304" pitchFamily="18" charset="0"/>
              </a:rPr>
              <a:t>300€ pour les collectivités </a:t>
            </a:r>
            <a:r>
              <a:rPr lang="fr-FR" sz="2000" b="1" dirty="0">
                <a:latin typeface="Century Gothic" panose="020B0502020202020204" pitchFamily="34" charset="0"/>
                <a:cs typeface="Times New Roman" panose="02020603050405020304" pitchFamily="18" charset="0"/>
              </a:rPr>
              <a:t>et établissements publics </a:t>
            </a:r>
            <a:r>
              <a:rPr lang="fr-FR" sz="2000" b="1" dirty="0" smtClean="0">
                <a:latin typeface="Century Gothic" panose="020B0502020202020204" pitchFamily="34" charset="0"/>
                <a:cs typeface="Times New Roman" panose="02020603050405020304" pitchFamily="18" charset="0"/>
              </a:rPr>
              <a:t>affiliés </a:t>
            </a:r>
            <a:r>
              <a:rPr lang="fr-FR" sz="2000" b="1" dirty="0">
                <a:latin typeface="Century Gothic" panose="020B0502020202020204" pitchFamily="34" charset="0"/>
                <a:cs typeface="Times New Roman" panose="02020603050405020304" pitchFamily="18" charset="0"/>
              </a:rPr>
              <a:t>et </a:t>
            </a:r>
            <a:r>
              <a:rPr lang="fr-FR" sz="2000" b="1" dirty="0" smtClean="0">
                <a:latin typeface="Century Gothic" panose="020B0502020202020204" pitchFamily="34" charset="0"/>
                <a:cs typeface="Times New Roman" panose="02020603050405020304" pitchFamily="18" charset="0"/>
              </a:rPr>
              <a:t>500€ pour les </a:t>
            </a:r>
            <a:r>
              <a:rPr lang="fr-FR" sz="2000" b="1" dirty="0">
                <a:latin typeface="Century Gothic" panose="020B0502020202020204" pitchFamily="34" charset="0"/>
                <a:cs typeface="Times New Roman" panose="02020603050405020304" pitchFamily="18" charset="0"/>
              </a:rPr>
              <a:t>collectivités et établissements publics non </a:t>
            </a:r>
            <a:r>
              <a:rPr lang="fr-FR" sz="2000" b="1" dirty="0" smtClean="0">
                <a:latin typeface="Century Gothic" panose="020B0502020202020204" pitchFamily="34" charset="0"/>
                <a:cs typeface="Times New Roman" panose="02020603050405020304" pitchFamily="18" charset="0"/>
              </a:rPr>
              <a:t>affiliés</a:t>
            </a:r>
            <a:r>
              <a:rPr lang="fr-FR" sz="2000" dirty="0" smtClean="0">
                <a:latin typeface="Century Gothic" panose="020B0502020202020204" pitchFamily="34" charset="0"/>
                <a:cs typeface="Times New Roman" panose="02020603050405020304" pitchFamily="18" charset="0"/>
              </a:rPr>
              <a:t>.</a:t>
            </a:r>
          </a:p>
          <a:p>
            <a:pPr marL="0" indent="0" algn="just">
              <a:lnSpc>
                <a:spcPct val="120000"/>
              </a:lnSpc>
              <a:spcBef>
                <a:spcPts val="600"/>
              </a:spcBef>
              <a:spcAft>
                <a:spcPts val="600"/>
              </a:spcAft>
              <a:buNone/>
            </a:pPr>
            <a:endParaRPr lang="fr-FR" sz="16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11</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46311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4"/>
            <a:ext cx="10515600" cy="4807931"/>
          </a:xfrm>
        </p:spPr>
        <p:txBody>
          <a:bodyPr>
            <a:normAutofit/>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Procédure d’adhésion</a:t>
            </a:r>
          </a:p>
          <a:p>
            <a:pPr marL="0" indent="0" algn="just">
              <a:lnSpc>
                <a:spcPct val="100000"/>
              </a:lnSpc>
              <a:spcBef>
                <a:spcPts val="600"/>
              </a:spcBef>
              <a:spcAft>
                <a:spcPts val="600"/>
              </a:spcAft>
              <a:buNone/>
            </a:pPr>
            <a:endParaRPr lang="fr-FR" sz="5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2000" b="1" dirty="0" smtClean="0">
                <a:latin typeface="Century Gothic" panose="020B0502020202020204" pitchFamily="34" charset="0"/>
                <a:cs typeface="Times New Roman" panose="02020603050405020304" pitchFamily="18" charset="0"/>
              </a:rPr>
              <a:t>La médiation à l’initiative des parties</a:t>
            </a:r>
          </a:p>
          <a:p>
            <a:pPr marL="0" indent="0" algn="just">
              <a:lnSpc>
                <a:spcPct val="120000"/>
              </a:lnSpc>
              <a:spcBef>
                <a:spcPts val="600"/>
              </a:spcBef>
              <a:spcAft>
                <a:spcPts val="600"/>
              </a:spcAft>
              <a:buNone/>
            </a:pPr>
            <a:r>
              <a:rPr lang="fr-FR" sz="2000" dirty="0" smtClean="0">
                <a:latin typeface="Century Gothic" panose="020B0502020202020204" pitchFamily="34" charset="0"/>
                <a:cs typeface="Times New Roman" panose="02020603050405020304" pitchFamily="18" charset="0"/>
              </a:rPr>
              <a:t>Les collectivités sont libres d’adhérer par convention et délibération à tout moment.</a:t>
            </a:r>
          </a:p>
          <a:p>
            <a:pPr marL="0" indent="0" algn="just">
              <a:lnSpc>
                <a:spcPct val="120000"/>
              </a:lnSpc>
              <a:spcBef>
                <a:spcPts val="600"/>
              </a:spcBef>
              <a:spcAft>
                <a:spcPts val="600"/>
              </a:spcAft>
              <a:buNone/>
            </a:pPr>
            <a:r>
              <a:rPr lang="fr-FR" sz="2000" dirty="0" smtClean="0">
                <a:latin typeface="Century Gothic" panose="020B0502020202020204" pitchFamily="34" charset="0"/>
                <a:cs typeface="Times New Roman" panose="02020603050405020304" pitchFamily="18" charset="0"/>
              </a:rPr>
              <a:t>Si la collectivité adhère, elle peut faire appel aux médiatrices du CDG, sans en avoir l’obligation.</a:t>
            </a:r>
          </a:p>
          <a:p>
            <a:pPr marL="0" indent="0" algn="just">
              <a:lnSpc>
                <a:spcPct val="120000"/>
              </a:lnSpc>
              <a:spcBef>
                <a:spcPts val="600"/>
              </a:spcBef>
              <a:spcAft>
                <a:spcPts val="600"/>
              </a:spcAft>
              <a:buNone/>
            </a:pPr>
            <a:r>
              <a:rPr lang="fr-FR" sz="2000" dirty="0" smtClean="0">
                <a:latin typeface="Century Gothic" panose="020B0502020202020204" pitchFamily="34" charset="0"/>
                <a:cs typeface="Times New Roman" panose="02020603050405020304" pitchFamily="18" charset="0"/>
              </a:rPr>
              <a:t>Mission </a:t>
            </a:r>
            <a:r>
              <a:rPr lang="fr-FR" sz="2000" dirty="0">
                <a:latin typeface="Century Gothic" panose="020B0502020202020204" pitchFamily="34" charset="0"/>
                <a:cs typeface="Times New Roman" panose="02020603050405020304" pitchFamily="18" charset="0"/>
              </a:rPr>
              <a:t>tarifée par médiation: </a:t>
            </a:r>
            <a:r>
              <a:rPr lang="fr-FR" sz="2000" b="1" dirty="0">
                <a:latin typeface="Century Gothic" panose="020B0502020202020204" pitchFamily="34" charset="0"/>
                <a:cs typeface="Times New Roman" panose="02020603050405020304" pitchFamily="18" charset="0"/>
              </a:rPr>
              <a:t>300€ pour les collectivités et établissements publics affiliés et 500€ pour les collectivités et établissements publics non affiliés</a:t>
            </a:r>
            <a:endParaRPr lang="fr-FR" sz="2000"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6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12</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7584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4"/>
            <a:ext cx="10515600" cy="4807931"/>
          </a:xfrm>
        </p:spPr>
        <p:txBody>
          <a:bodyPr>
            <a:normAutofit/>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Données en matière de médiation</a:t>
            </a:r>
          </a:p>
          <a:p>
            <a:pPr marL="0" indent="0" algn="just">
              <a:lnSpc>
                <a:spcPct val="100000"/>
              </a:lnSpc>
              <a:spcBef>
                <a:spcPts val="600"/>
              </a:spcBef>
              <a:spcAft>
                <a:spcPts val="600"/>
              </a:spcAft>
              <a:buNone/>
            </a:pPr>
            <a:endParaRPr lang="fr-FR" sz="500" b="1" dirty="0">
              <a:solidFill>
                <a:srgbClr val="C00000"/>
              </a:solidFill>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2000" dirty="0">
                <a:latin typeface="Century Gothic" panose="020B0502020202020204" pitchFamily="34" charset="0"/>
                <a:cs typeface="Times New Roman" panose="02020603050405020304" pitchFamily="18" charset="0"/>
              </a:rPr>
              <a:t>La culture de la médiation, déjà présente dans d’autres domaines, commence à se déployer dans la fonction publique.</a:t>
            </a:r>
          </a:p>
          <a:p>
            <a:pPr marL="0" indent="0" algn="just">
              <a:lnSpc>
                <a:spcPct val="120000"/>
              </a:lnSpc>
              <a:spcBef>
                <a:spcPts val="600"/>
              </a:spcBef>
              <a:spcAft>
                <a:spcPts val="600"/>
              </a:spcAft>
              <a:buNone/>
            </a:pPr>
            <a:r>
              <a:rPr lang="fr-FR" sz="2000" dirty="0">
                <a:latin typeface="Century Gothic" panose="020B0502020202020204" pitchFamily="34" charset="0"/>
                <a:cs typeface="Times New Roman" panose="02020603050405020304" pitchFamily="18" charset="0"/>
              </a:rPr>
              <a:t>Quelques chiffres sur l’évolution des médiations:</a:t>
            </a:r>
          </a:p>
          <a:p>
            <a:pPr marL="0" indent="0" algn="just">
              <a:lnSpc>
                <a:spcPct val="120000"/>
              </a:lnSpc>
              <a:spcBef>
                <a:spcPts val="600"/>
              </a:spcBef>
              <a:spcAft>
                <a:spcPts val="600"/>
              </a:spcAft>
              <a:buNone/>
            </a:pPr>
            <a:r>
              <a:rPr lang="fr-FR" sz="2000" dirty="0">
                <a:latin typeface="Century Gothic" panose="020B0502020202020204" pitchFamily="34" charset="0"/>
                <a:cs typeface="Times New Roman" panose="02020603050405020304" pitchFamily="18" charset="0"/>
              </a:rPr>
              <a:t>En 2021: </a:t>
            </a:r>
            <a:r>
              <a:rPr lang="fr-FR" sz="2000" dirty="0" smtClean="0">
                <a:latin typeface="Century Gothic" panose="020B0502020202020204" pitchFamily="34" charset="0"/>
                <a:cs typeface="Times New Roman" panose="02020603050405020304" pitchFamily="18" charset="0"/>
              </a:rPr>
              <a:t>6</a:t>
            </a:r>
            <a:endParaRPr lang="fr-FR" sz="2000"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2000" dirty="0">
                <a:latin typeface="Century Gothic" panose="020B0502020202020204" pitchFamily="34" charset="0"/>
                <a:cs typeface="Times New Roman" panose="02020603050405020304" pitchFamily="18" charset="0"/>
              </a:rPr>
              <a:t>En 2022: 8 </a:t>
            </a:r>
          </a:p>
          <a:p>
            <a:pPr marL="0" indent="0" algn="just">
              <a:lnSpc>
                <a:spcPct val="120000"/>
              </a:lnSpc>
              <a:spcBef>
                <a:spcPts val="600"/>
              </a:spcBef>
              <a:spcAft>
                <a:spcPts val="600"/>
              </a:spcAft>
              <a:buNone/>
            </a:pPr>
            <a:r>
              <a:rPr lang="fr-FR" sz="2000" dirty="0">
                <a:latin typeface="Century Gothic" panose="020B0502020202020204" pitchFamily="34" charset="0"/>
                <a:cs typeface="Times New Roman" panose="02020603050405020304" pitchFamily="18" charset="0"/>
              </a:rPr>
              <a:t>En 2023: 6 à ce jour</a:t>
            </a:r>
          </a:p>
          <a:p>
            <a:pPr marL="0" indent="0" algn="just">
              <a:lnSpc>
                <a:spcPct val="120000"/>
              </a:lnSpc>
              <a:spcBef>
                <a:spcPts val="600"/>
              </a:spcBef>
              <a:spcAft>
                <a:spcPts val="600"/>
              </a:spcAft>
              <a:buNone/>
            </a:pPr>
            <a:endParaRPr lang="fr-FR" sz="16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13</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224310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4"/>
            <a:ext cx="10515600" cy="4807931"/>
          </a:xfrm>
        </p:spPr>
        <p:txBody>
          <a:bodyPr>
            <a:normAutofit/>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Texte à mentionner sur les arrêtés</a:t>
            </a:r>
            <a:endParaRPr lang="fr-FR" sz="2400" b="1" dirty="0" smtClean="0">
              <a:solidFill>
                <a:srgbClr val="C00000"/>
              </a:solidFill>
              <a:latin typeface="Century Gothic" panose="020B0502020202020204" pitchFamily="34" charset="0"/>
              <a:cs typeface="Times New Roman" panose="02020603050405020304" pitchFamily="18" charset="0"/>
            </a:endParaRPr>
          </a:p>
          <a:p>
            <a:pPr marL="0" indent="0" algn="just">
              <a:lnSpc>
                <a:spcPct val="100000"/>
              </a:lnSpc>
              <a:spcBef>
                <a:spcPts val="600"/>
              </a:spcBef>
              <a:spcAft>
                <a:spcPts val="600"/>
              </a:spcAft>
              <a:buNone/>
            </a:pPr>
            <a:endParaRPr lang="fr-FR" sz="500" b="1" dirty="0">
              <a:solidFill>
                <a:srgbClr val="C00000"/>
              </a:solidFill>
              <a:latin typeface="Century Gothic" panose="020B0502020202020204" pitchFamily="34" charset="0"/>
              <a:cs typeface="Times New Roman" panose="02020603050405020304" pitchFamily="18" charset="0"/>
            </a:endParaRPr>
          </a:p>
          <a:p>
            <a:pPr marL="0" indent="0" algn="just">
              <a:buNone/>
            </a:pPr>
            <a:r>
              <a:rPr lang="fr-FR" sz="2000" dirty="0" smtClean="0">
                <a:latin typeface="Century Gothic" panose="020B0502020202020204" pitchFamily="34" charset="0"/>
                <a:cs typeface="Times New Roman" panose="02020603050405020304" pitchFamily="18" charset="0"/>
              </a:rPr>
              <a:t>Les collectivités qui ont adhéré à la médiation auprès du CDG doivent mentionner sur leurs arrêtés entrant dans le champ des sept décisions pour la MPO et sur l’ensemble de vos arrêtés individuels RH pour la MPO et la médiation conventionnelle:</a:t>
            </a:r>
            <a:endParaRPr lang="fr-FR" sz="2000" dirty="0">
              <a:latin typeface="Century Gothic" panose="020B0502020202020204" pitchFamily="34" charset="0"/>
              <a:cs typeface="Times New Roman" panose="02020603050405020304" pitchFamily="18" charset="0"/>
            </a:endParaRPr>
          </a:p>
          <a:p>
            <a:pPr marL="0" indent="0" algn="just">
              <a:buNone/>
            </a:pPr>
            <a:r>
              <a:rPr lang="fr-FR" sz="2000" dirty="0" smtClean="0">
                <a:latin typeface="Century Gothic" panose="020B0502020202020204" pitchFamily="34" charset="0"/>
                <a:cs typeface="Times New Roman" panose="02020603050405020304" pitchFamily="18" charset="0"/>
              </a:rPr>
              <a:t>« </a:t>
            </a:r>
            <a:r>
              <a:rPr lang="fr-FR" sz="2000" dirty="0">
                <a:latin typeface="Century Gothic" panose="020B0502020202020204" pitchFamily="34" charset="0"/>
                <a:cs typeface="Times New Roman" panose="02020603050405020304" pitchFamily="18" charset="0"/>
              </a:rPr>
              <a:t>Si vous désirez contester cette décision, vous devez obligatoirement, dans un délai de deux mois à compter de sa réception, et avant de saisir le tribunal administratif, saisir le centre de gestion de la fonction publique territoriale soit par courrier postal (183 chemin du mas coquillard 30900 Nîmes) soit par message électronique (</a:t>
            </a:r>
            <a:r>
              <a:rPr lang="fr-FR" sz="2000" dirty="0">
                <a:latin typeface="Century Gothic" panose="020B0502020202020204" pitchFamily="34" charset="0"/>
                <a:cs typeface="Times New Roman" panose="02020603050405020304" pitchFamily="18" charset="0"/>
                <a:hlinkClick r:id="rId3"/>
              </a:rPr>
              <a:t>mediation@cdg30.fr</a:t>
            </a:r>
            <a:r>
              <a:rPr lang="fr-FR" sz="2000" dirty="0">
                <a:latin typeface="Century Gothic" panose="020B0502020202020204" pitchFamily="34" charset="0"/>
                <a:cs typeface="Times New Roman" panose="02020603050405020304" pitchFamily="18" charset="0"/>
              </a:rPr>
              <a:t>) pour qu’il engage </a:t>
            </a:r>
            <a:r>
              <a:rPr lang="fr-FR" sz="2000">
                <a:latin typeface="Century Gothic" panose="020B0502020202020204" pitchFamily="34" charset="0"/>
                <a:cs typeface="Times New Roman" panose="02020603050405020304" pitchFamily="18" charset="0"/>
              </a:rPr>
              <a:t>une </a:t>
            </a:r>
            <a:r>
              <a:rPr lang="fr-FR" sz="2000" smtClean="0">
                <a:latin typeface="Century Gothic" panose="020B0502020202020204" pitchFamily="34" charset="0"/>
                <a:cs typeface="Times New Roman" panose="02020603050405020304" pitchFamily="18" charset="0"/>
              </a:rPr>
              <a:t>médiation.</a:t>
            </a:r>
            <a:endParaRPr lang="fr-FR" sz="16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14</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283555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838200" y="365125"/>
            <a:ext cx="10515600" cy="5532755"/>
          </a:xfrm>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Fin</a:t>
            </a:r>
            <a:br>
              <a:rPr lang="fr-FR" b="1" dirty="0" smtClean="0">
                <a:solidFill>
                  <a:srgbClr val="C00000"/>
                </a:solidFill>
                <a:latin typeface="Century Gothic" panose="020B0502020202020204" pitchFamily="34" charset="0"/>
                <a:cs typeface="Times New Roman" panose="02020603050405020304" pitchFamily="18" charset="0"/>
              </a:rPr>
            </a:br>
            <a:r>
              <a:rPr lang="fr-FR" b="1" dirty="0" smtClean="0">
                <a:solidFill>
                  <a:srgbClr val="C00000"/>
                </a:solidFill>
                <a:latin typeface="Century Gothic" panose="020B0502020202020204" pitchFamily="34" charset="0"/>
                <a:cs typeface="Times New Roman" panose="02020603050405020304" pitchFamily="18" charset="0"/>
              </a:rPr>
              <a:t/>
            </a:r>
            <a:br>
              <a:rPr lang="fr-FR" b="1" dirty="0" smtClean="0">
                <a:solidFill>
                  <a:srgbClr val="C00000"/>
                </a:solidFill>
                <a:latin typeface="Century Gothic" panose="020B0502020202020204" pitchFamily="34" charset="0"/>
                <a:cs typeface="Times New Roman" panose="02020603050405020304" pitchFamily="18" charset="0"/>
              </a:rPr>
            </a:br>
            <a:r>
              <a:rPr lang="fr-FR" b="1" dirty="0">
                <a:solidFill>
                  <a:srgbClr val="C00000"/>
                </a:solidFill>
                <a:latin typeface="Century Gothic" panose="020B0502020202020204" pitchFamily="34" charset="0"/>
                <a:cs typeface="Times New Roman" panose="02020603050405020304" pitchFamily="18" charset="0"/>
              </a:rPr>
              <a:t/>
            </a:r>
            <a:br>
              <a:rPr lang="fr-FR" b="1" dirty="0">
                <a:solidFill>
                  <a:srgbClr val="C00000"/>
                </a:solidFill>
                <a:latin typeface="Century Gothic" panose="020B0502020202020204" pitchFamily="34" charset="0"/>
                <a:cs typeface="Times New Roman" panose="02020603050405020304" pitchFamily="18" charset="0"/>
              </a:rPr>
            </a:br>
            <a:r>
              <a:rPr lang="fr-FR" b="1" dirty="0" smtClean="0">
                <a:solidFill>
                  <a:srgbClr val="C00000"/>
                </a:solidFill>
                <a:latin typeface="Century Gothic" panose="020B0502020202020204" pitchFamily="34" charset="0"/>
                <a:cs typeface="Times New Roman" panose="02020603050405020304" pitchFamily="18" charset="0"/>
              </a:rPr>
              <a:t/>
            </a:r>
            <a:br>
              <a:rPr lang="fr-FR" b="1" dirty="0" smtClean="0">
                <a:solidFill>
                  <a:srgbClr val="C00000"/>
                </a:solidFill>
                <a:latin typeface="Century Gothic" panose="020B0502020202020204" pitchFamily="34" charset="0"/>
                <a:cs typeface="Times New Roman" panose="02020603050405020304" pitchFamily="18" charset="0"/>
              </a:rPr>
            </a:br>
            <a:r>
              <a:rPr lang="fr-FR" b="1" dirty="0">
                <a:solidFill>
                  <a:srgbClr val="C00000"/>
                </a:solidFill>
                <a:latin typeface="Century Gothic" panose="020B0502020202020204" pitchFamily="34" charset="0"/>
                <a:cs typeface="Times New Roman" panose="02020603050405020304" pitchFamily="18" charset="0"/>
              </a:rPr>
              <a:t/>
            </a:r>
            <a:br>
              <a:rPr lang="fr-FR" b="1" dirty="0">
                <a:solidFill>
                  <a:srgbClr val="C00000"/>
                </a:solidFill>
                <a:latin typeface="Century Gothic" panose="020B0502020202020204" pitchFamily="34" charset="0"/>
                <a:cs typeface="Times New Roman" panose="02020603050405020304" pitchFamily="18" charset="0"/>
              </a:rPr>
            </a:br>
            <a:r>
              <a:rPr lang="fr-FR" b="1" dirty="0">
                <a:solidFill>
                  <a:srgbClr val="C00000"/>
                </a:solidFill>
                <a:latin typeface="Century Gothic" panose="020B0502020202020204" pitchFamily="34" charset="0"/>
                <a:cs typeface="Times New Roman" panose="02020603050405020304" pitchFamily="18" charset="0"/>
              </a:rPr>
              <a:t/>
            </a:r>
            <a:br>
              <a:rPr lang="fr-FR" b="1" dirty="0">
                <a:solidFill>
                  <a:srgbClr val="C00000"/>
                </a:solidFill>
                <a:latin typeface="Century Gothic" panose="020B0502020202020204" pitchFamily="34" charset="0"/>
                <a:cs typeface="Times New Roman" panose="02020603050405020304" pitchFamily="18" charset="0"/>
              </a:rPr>
            </a:br>
            <a:r>
              <a:rPr lang="fr-FR" b="1" dirty="0" smtClean="0">
                <a:solidFill>
                  <a:srgbClr val="C00000"/>
                </a:solidFill>
                <a:latin typeface="Century Gothic" panose="020B0502020202020204" pitchFamily="34" charset="0"/>
                <a:cs typeface="Times New Roman" panose="02020603050405020304" pitchFamily="18" charset="0"/>
              </a:rPr>
              <a:t>							</a:t>
            </a:r>
            <a:r>
              <a:rPr lang="fr-FR" sz="2000" b="1" dirty="0" smtClean="0">
                <a:solidFill>
                  <a:srgbClr val="002060"/>
                </a:solidFill>
                <a:latin typeface="Century Gothic" panose="020B0502020202020204" pitchFamily="34" charset="0"/>
                <a:cs typeface="Times New Roman" panose="02020603050405020304" pitchFamily="18" charset="0"/>
              </a:rPr>
              <a:t>Merci pour votre attention</a:t>
            </a:r>
            <a:endParaRPr lang="fr-FR" b="1" dirty="0">
              <a:solidFill>
                <a:srgbClr val="002060"/>
              </a:solidFill>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15</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112354"/>
            <a:ext cx="2123417" cy="1592563"/>
          </a:xfrm>
          <a:prstGeom prst="rect">
            <a:avLst/>
          </a:prstGeom>
        </p:spPr>
      </p:pic>
      <p:pic>
        <p:nvPicPr>
          <p:cNvPr id="9" name="Imag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383" y="5541051"/>
            <a:ext cx="4895850" cy="1219200"/>
          </a:xfrm>
          <a:prstGeom prst="rect">
            <a:avLst/>
          </a:prstGeom>
        </p:spPr>
      </p:pic>
    </p:spTree>
    <p:extLst>
      <p:ext uri="{BB962C8B-B14F-4D97-AF65-F5344CB8AC3E}">
        <p14:creationId xmlns:p14="http://schemas.microsoft.com/office/powerpoint/2010/main" val="3044888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5"/>
            <a:ext cx="10515600" cy="3876906"/>
          </a:xfrm>
        </p:spPr>
        <p:txBody>
          <a:bodyPr>
            <a:normAutofit/>
          </a:bodyPr>
          <a:lstStyle/>
          <a:p>
            <a:pPr marL="0" indent="0" algn="just">
              <a:lnSpc>
                <a:spcPct val="120000"/>
              </a:lnSpc>
              <a:spcBef>
                <a:spcPts val="600"/>
              </a:spcBef>
              <a:spcAft>
                <a:spcPts val="600"/>
              </a:spcAft>
              <a:buNone/>
            </a:pPr>
            <a:r>
              <a:rPr lang="fr-FR" sz="2400" b="1" dirty="0">
                <a:solidFill>
                  <a:srgbClr val="C00000"/>
                </a:solidFill>
                <a:latin typeface="Century Gothic" panose="020B0502020202020204" pitchFamily="34" charset="0"/>
                <a:cs typeface="Times New Roman" panose="02020603050405020304" pitchFamily="18" charset="0"/>
              </a:rPr>
              <a:t>Références juridiques</a:t>
            </a:r>
          </a:p>
          <a:p>
            <a:pPr algn="just">
              <a:lnSpc>
                <a:spcPct val="120000"/>
              </a:lnSpc>
              <a:spcBef>
                <a:spcPts val="600"/>
              </a:spcBef>
              <a:spcAft>
                <a:spcPts val="600"/>
              </a:spcAft>
              <a:buFont typeface="Wingdings" panose="05000000000000000000" pitchFamily="2" charset="2"/>
              <a:buChar char="§"/>
            </a:pPr>
            <a:endParaRPr lang="fr-FR" sz="2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700" dirty="0" smtClean="0">
                <a:latin typeface="Century Gothic" panose="020B0502020202020204" pitchFamily="34" charset="0"/>
                <a:cs typeface="Times New Roman" panose="02020603050405020304" pitchFamily="18" charset="0"/>
              </a:rPr>
              <a:t>La </a:t>
            </a:r>
            <a:r>
              <a:rPr lang="fr-FR" sz="1700" dirty="0">
                <a:latin typeface="Century Gothic" panose="020B0502020202020204" pitchFamily="34" charset="0"/>
                <a:cs typeface="Times New Roman" panose="02020603050405020304" pitchFamily="18" charset="0"/>
              </a:rPr>
              <a:t>loi </a:t>
            </a:r>
            <a:r>
              <a:rPr lang="fr-FR" sz="1700" dirty="0" smtClean="0">
                <a:latin typeface="Century Gothic" panose="020B0502020202020204" pitchFamily="34" charset="0"/>
                <a:cs typeface="Times New Roman" panose="02020603050405020304" pitchFamily="18" charset="0"/>
              </a:rPr>
              <a:t>n°2021-1729 </a:t>
            </a:r>
            <a:r>
              <a:rPr lang="fr-FR" sz="1700" dirty="0">
                <a:latin typeface="Century Gothic" panose="020B0502020202020204" pitchFamily="34" charset="0"/>
                <a:cs typeface="Times New Roman" panose="02020603050405020304" pitchFamily="18" charset="0"/>
              </a:rPr>
              <a:t>pour la confiance dans l'institution </a:t>
            </a:r>
            <a:r>
              <a:rPr lang="fr-FR" sz="1700" dirty="0" smtClean="0">
                <a:latin typeface="Century Gothic" panose="020B0502020202020204" pitchFamily="34" charset="0"/>
                <a:cs typeface="Times New Roman" panose="02020603050405020304" pitchFamily="18" charset="0"/>
              </a:rPr>
              <a:t>judiciaire</a:t>
            </a:r>
          </a:p>
          <a:p>
            <a:pPr algn="just">
              <a:lnSpc>
                <a:spcPct val="120000"/>
              </a:lnSpc>
              <a:spcBef>
                <a:spcPts val="600"/>
              </a:spcBef>
              <a:spcAft>
                <a:spcPts val="600"/>
              </a:spcAft>
              <a:buFont typeface="Wingdings" panose="05000000000000000000" pitchFamily="2" charset="2"/>
              <a:buChar char="§"/>
            </a:pPr>
            <a:r>
              <a:rPr lang="fr-FR" sz="1700" dirty="0" smtClean="0">
                <a:latin typeface="Century Gothic" panose="020B0502020202020204" pitchFamily="34" charset="0"/>
                <a:cs typeface="Times New Roman" panose="02020603050405020304" pitchFamily="18" charset="0"/>
              </a:rPr>
              <a:t>L’article 28 de la </a:t>
            </a:r>
            <a:r>
              <a:rPr lang="fr-FR" sz="1700" dirty="0">
                <a:latin typeface="Century Gothic" panose="020B0502020202020204" pitchFamily="34" charset="0"/>
                <a:cs typeface="Times New Roman" panose="02020603050405020304" pitchFamily="18" charset="0"/>
              </a:rPr>
              <a:t>loi du 26 janvier 1984 portant dispositions statutaires relatives à la fonction publique territoriale </a:t>
            </a:r>
            <a:endParaRPr lang="fr-FR" sz="1700" dirty="0" smtClean="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700" dirty="0" smtClean="0">
                <a:latin typeface="Century Gothic" panose="020B0502020202020204" pitchFamily="34" charset="0"/>
                <a:cs typeface="Times New Roman" panose="02020603050405020304" pitchFamily="18" charset="0"/>
              </a:rPr>
              <a:t>Le décret n°2022-433 </a:t>
            </a:r>
            <a:r>
              <a:rPr lang="fr-FR" sz="1700" dirty="0">
                <a:latin typeface="Century Gothic" panose="020B0502020202020204" pitchFamily="34" charset="0"/>
                <a:cs typeface="Times New Roman" panose="02020603050405020304" pitchFamily="18" charset="0"/>
              </a:rPr>
              <a:t>du 25 mars 2022 relatif à la procédure de médiation préalable obligatoire applicable à certains litiges de la fonction publique</a:t>
            </a:r>
            <a:endParaRPr lang="fr-FR" sz="17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78334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Définition</a:t>
            </a:r>
          </a:p>
          <a:p>
            <a:pPr marL="0" indent="0" algn="just">
              <a:lnSpc>
                <a:spcPct val="100000"/>
              </a:lnSpc>
              <a:spcBef>
                <a:spcPts val="600"/>
              </a:spcBef>
              <a:spcAft>
                <a:spcPts val="600"/>
              </a:spcAft>
              <a:buNone/>
            </a:pPr>
            <a:endParaRPr lang="fr-FR" sz="15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2000" dirty="0" smtClean="0">
                <a:latin typeface="Century Gothic" panose="020B0502020202020204" pitchFamily="34" charset="0"/>
                <a:cs typeface="Times New Roman" panose="02020603050405020304" pitchFamily="18" charset="0"/>
              </a:rPr>
              <a:t>La </a:t>
            </a:r>
            <a:r>
              <a:rPr lang="fr-FR" sz="2000" dirty="0">
                <a:latin typeface="Century Gothic" panose="020B0502020202020204" pitchFamily="34" charset="0"/>
                <a:cs typeface="Times New Roman" panose="02020603050405020304" pitchFamily="18" charset="0"/>
              </a:rPr>
              <a:t>médiation </a:t>
            </a:r>
            <a:r>
              <a:rPr lang="fr-FR" sz="2000" b="1" dirty="0">
                <a:latin typeface="Century Gothic" panose="020B0502020202020204" pitchFamily="34" charset="0"/>
                <a:cs typeface="Times New Roman" panose="02020603050405020304" pitchFamily="18" charset="0"/>
              </a:rPr>
              <a:t>s’entend de tout processus structuré quelle qu'en soit la dénomination par lequel deux ou plusieurs parties tentent de parvenir à un accord en vue de la résolution amiable de leurs différends avec l’aide d’un tiers, le médiateur. </a:t>
            </a:r>
            <a:endParaRPr lang="fr-FR" sz="2000" b="1" dirty="0" smtClean="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2000" dirty="0" smtClean="0">
                <a:latin typeface="Century Gothic" panose="020B0502020202020204" pitchFamily="34" charset="0"/>
                <a:cs typeface="Times New Roman" panose="02020603050405020304" pitchFamily="18" charset="0"/>
              </a:rPr>
              <a:t>En qualité </a:t>
            </a:r>
            <a:r>
              <a:rPr lang="fr-FR" sz="2000" dirty="0">
                <a:latin typeface="Century Gothic" panose="020B0502020202020204" pitchFamily="34" charset="0"/>
                <a:cs typeface="Times New Roman" panose="02020603050405020304" pitchFamily="18" charset="0"/>
              </a:rPr>
              <a:t>de tiers de confiance, les CDG peuvent intervenir </a:t>
            </a:r>
            <a:r>
              <a:rPr lang="fr-FR" sz="2000" b="1" dirty="0">
                <a:latin typeface="Century Gothic" panose="020B0502020202020204" pitchFamily="34" charset="0"/>
                <a:cs typeface="Times New Roman" panose="02020603050405020304" pitchFamily="18" charset="0"/>
              </a:rPr>
              <a:t>comme médiateur dans les litiges opposant les agents publics avec leurs employeurs</a:t>
            </a:r>
            <a:r>
              <a:rPr lang="fr-FR" sz="2000" dirty="0">
                <a:latin typeface="Century Gothic" panose="020B0502020202020204" pitchFamily="34" charset="0"/>
                <a:cs typeface="Times New Roman" panose="02020603050405020304" pitchFamily="18" charset="0"/>
              </a:rPr>
              <a:t>. </a:t>
            </a:r>
          </a:p>
          <a:p>
            <a:pPr algn="just">
              <a:lnSpc>
                <a:spcPct val="120000"/>
              </a:lnSpc>
              <a:spcBef>
                <a:spcPts val="600"/>
              </a:spcBef>
              <a:spcAft>
                <a:spcPts val="600"/>
              </a:spcAft>
              <a:buFont typeface="Wingdings" panose="05000000000000000000" pitchFamily="2" charset="2"/>
              <a:buChar char="§"/>
            </a:pPr>
            <a:endParaRPr lang="fr-FR" sz="16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3</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50586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5"/>
            <a:ext cx="10515600" cy="4529306"/>
          </a:xfrm>
        </p:spPr>
        <p:txBody>
          <a:bodyPr>
            <a:normAutofit/>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Pourquoi le recours à la médiation?</a:t>
            </a:r>
          </a:p>
          <a:p>
            <a:pPr marL="0" indent="0" algn="just">
              <a:lnSpc>
                <a:spcPct val="100000"/>
              </a:lnSpc>
              <a:spcBef>
                <a:spcPts val="600"/>
              </a:spcBef>
              <a:spcAft>
                <a:spcPts val="600"/>
              </a:spcAft>
              <a:buNone/>
            </a:pPr>
            <a:endParaRPr lang="fr-FR" sz="2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Cela permet </a:t>
            </a:r>
            <a:r>
              <a:rPr lang="fr-FR" sz="1800" b="1" dirty="0" smtClean="0">
                <a:latin typeface="Century Gothic" panose="020B0502020202020204" pitchFamily="34" charset="0"/>
                <a:cs typeface="Times New Roman" panose="02020603050405020304" pitchFamily="18" charset="0"/>
              </a:rPr>
              <a:t>d’évoquer </a:t>
            </a:r>
            <a:r>
              <a:rPr lang="fr-FR" sz="1800" b="1" dirty="0">
                <a:latin typeface="Century Gothic" panose="020B0502020202020204" pitchFamily="34" charset="0"/>
                <a:cs typeface="Times New Roman" panose="02020603050405020304" pitchFamily="18" charset="0"/>
              </a:rPr>
              <a:t>les sources du conflit pour trouver un </a:t>
            </a:r>
            <a:r>
              <a:rPr lang="fr-FR" sz="1800" b="1" dirty="0" smtClean="0">
                <a:latin typeface="Century Gothic" panose="020B0502020202020204" pitchFamily="34" charset="0"/>
                <a:cs typeface="Times New Roman" panose="02020603050405020304" pitchFamily="18" charset="0"/>
              </a:rPr>
              <a:t>compromis et d’assainir le différend</a:t>
            </a:r>
            <a:endParaRPr lang="fr-FR" sz="1800" b="1"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b="1" dirty="0">
                <a:latin typeface="Century Gothic" panose="020B0502020202020204" pitchFamily="34" charset="0"/>
                <a:cs typeface="Times New Roman" panose="02020603050405020304" pitchFamily="18" charset="0"/>
              </a:rPr>
              <a:t>Aboutir à une solution juste </a:t>
            </a:r>
            <a:r>
              <a:rPr lang="fr-FR" sz="1800" dirty="0">
                <a:latin typeface="Century Gothic" panose="020B0502020202020204" pitchFamily="34" charset="0"/>
                <a:cs typeface="Times New Roman" panose="02020603050405020304" pitchFamily="18" charset="0"/>
              </a:rPr>
              <a:t>pour les deux parties (gagnant-gagnant</a:t>
            </a:r>
            <a:r>
              <a:rPr lang="fr-FR" sz="1800" dirty="0" smtClean="0">
                <a:latin typeface="Century Gothic" panose="020B0502020202020204" pitchFamily="34" charset="0"/>
                <a:cs typeface="Times New Roman" panose="02020603050405020304" pitchFamily="18" charset="0"/>
              </a:rPr>
              <a:t>)</a:t>
            </a:r>
            <a:endParaRPr lang="fr-FR" sz="18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a:latin typeface="Century Gothic" panose="020B0502020202020204" pitchFamily="34" charset="0"/>
                <a:cs typeface="Times New Roman" panose="02020603050405020304" pitchFamily="18" charset="0"/>
              </a:rPr>
              <a:t>Les parties </a:t>
            </a:r>
            <a:r>
              <a:rPr lang="fr-FR" sz="1800" b="1" dirty="0">
                <a:latin typeface="Century Gothic" panose="020B0502020202020204" pitchFamily="34" charset="0"/>
                <a:cs typeface="Times New Roman" panose="02020603050405020304" pitchFamily="18" charset="0"/>
              </a:rPr>
              <a:t>peuvent interrompre la médiation à tout </a:t>
            </a:r>
            <a:r>
              <a:rPr lang="fr-FR" sz="1800" b="1" dirty="0" smtClean="0">
                <a:latin typeface="Century Gothic" panose="020B0502020202020204" pitchFamily="34" charset="0"/>
                <a:cs typeface="Times New Roman" panose="02020603050405020304" pitchFamily="18" charset="0"/>
              </a:rPr>
              <a:t>moment</a:t>
            </a:r>
          </a:p>
          <a:p>
            <a:pPr algn="just">
              <a:lnSpc>
                <a:spcPct val="120000"/>
              </a:lnSpc>
              <a:spcBef>
                <a:spcPts val="600"/>
              </a:spcBef>
              <a:spcAft>
                <a:spcPts val="600"/>
              </a:spcAft>
              <a:buFont typeface="Wingdings" panose="05000000000000000000" pitchFamily="2" charset="2"/>
              <a:buChar char="§"/>
            </a:pPr>
            <a:r>
              <a:rPr lang="fr-FR" sz="1800" b="1" dirty="0" smtClean="0">
                <a:latin typeface="Century Gothic" panose="020B0502020202020204" pitchFamily="34" charset="0"/>
                <a:cs typeface="Times New Roman" panose="02020603050405020304" pitchFamily="18" charset="0"/>
              </a:rPr>
              <a:t>Possibilité </a:t>
            </a:r>
            <a:r>
              <a:rPr lang="fr-FR" sz="1800" b="1" dirty="0">
                <a:latin typeface="Century Gothic" panose="020B0502020202020204" pitchFamily="34" charset="0"/>
                <a:cs typeface="Times New Roman" panose="02020603050405020304" pitchFamily="18" charset="0"/>
              </a:rPr>
              <a:t>de se faire assister d’un tiers qui aide à </a:t>
            </a:r>
            <a:r>
              <a:rPr lang="fr-FR" sz="1800" b="1" dirty="0" smtClean="0">
                <a:latin typeface="Century Gothic" panose="020B0502020202020204" pitchFamily="34" charset="0"/>
                <a:cs typeface="Times New Roman" panose="02020603050405020304" pitchFamily="18" charset="0"/>
              </a:rPr>
              <a:t>l’échange</a:t>
            </a:r>
            <a:endParaRPr lang="fr-FR" sz="1800" b="1"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La </a:t>
            </a:r>
            <a:r>
              <a:rPr lang="fr-FR" sz="1800" dirty="0">
                <a:latin typeface="Century Gothic" panose="020B0502020202020204" pitchFamily="34" charset="0"/>
                <a:cs typeface="Times New Roman" panose="02020603050405020304" pitchFamily="18" charset="0"/>
              </a:rPr>
              <a:t>médiation </a:t>
            </a:r>
            <a:r>
              <a:rPr lang="fr-FR" sz="1800" b="1" dirty="0">
                <a:latin typeface="Century Gothic" panose="020B0502020202020204" pitchFamily="34" charset="0"/>
                <a:cs typeface="Times New Roman" panose="02020603050405020304" pitchFamily="18" charset="0"/>
              </a:rPr>
              <a:t>est un outil de management, les deux parties peuvent y retrouver leur </a:t>
            </a:r>
            <a:r>
              <a:rPr lang="fr-FR" sz="1800" b="1" dirty="0" smtClean="0">
                <a:latin typeface="Century Gothic" panose="020B0502020202020204" pitchFamily="34" charset="0"/>
                <a:cs typeface="Times New Roman" panose="02020603050405020304" pitchFamily="18" charset="0"/>
              </a:rPr>
              <a:t>légitimité</a:t>
            </a:r>
          </a:p>
          <a:p>
            <a:pPr algn="just">
              <a:lnSpc>
                <a:spcPct val="120000"/>
              </a:lnSpc>
              <a:spcBef>
                <a:spcPts val="600"/>
              </a:spcBef>
              <a:spcAft>
                <a:spcPts val="600"/>
              </a:spcAft>
              <a:buFont typeface="Wingdings" panose="05000000000000000000" pitchFamily="2" charset="2"/>
              <a:buChar char="§"/>
            </a:pPr>
            <a:r>
              <a:rPr lang="fr-FR" sz="1800" b="1" dirty="0" smtClean="0">
                <a:latin typeface="Century Gothic" panose="020B0502020202020204" pitchFamily="34" charset="0"/>
                <a:cs typeface="Times New Roman" panose="02020603050405020304" pitchFamily="18" charset="0"/>
              </a:rPr>
              <a:t>Éviter un contentieux</a:t>
            </a:r>
          </a:p>
          <a:p>
            <a:pPr algn="just">
              <a:lnSpc>
                <a:spcPct val="120000"/>
              </a:lnSpc>
              <a:spcBef>
                <a:spcPts val="600"/>
              </a:spcBef>
              <a:spcAft>
                <a:spcPts val="600"/>
              </a:spcAft>
              <a:buFont typeface="Wingdings" panose="05000000000000000000" pitchFamily="2" charset="2"/>
              <a:buChar char="§"/>
            </a:pPr>
            <a:endParaRPr lang="fr-FR" sz="16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endParaRPr lang="fr-FR" sz="16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4</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3655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5"/>
            <a:ext cx="10515600" cy="4529306"/>
          </a:xfrm>
        </p:spPr>
        <p:txBody>
          <a:bodyPr>
            <a:normAutofit/>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Le rôle du médiateur</a:t>
            </a:r>
          </a:p>
          <a:p>
            <a:pPr marL="0" indent="0" algn="just">
              <a:lnSpc>
                <a:spcPct val="100000"/>
              </a:lnSpc>
              <a:spcBef>
                <a:spcPts val="600"/>
              </a:spcBef>
              <a:spcAft>
                <a:spcPts val="600"/>
              </a:spcAft>
              <a:buNone/>
            </a:pPr>
            <a:endParaRPr lang="fr-FR" sz="2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a:latin typeface="Century Gothic" panose="020B0502020202020204" pitchFamily="34" charset="0"/>
                <a:cs typeface="Times New Roman" panose="02020603050405020304" pitchFamily="18" charset="0"/>
              </a:rPr>
              <a:t>Ses </a:t>
            </a:r>
            <a:r>
              <a:rPr lang="fr-FR" sz="1800" dirty="0" smtClean="0">
                <a:latin typeface="Century Gothic" panose="020B0502020202020204" pitchFamily="34" charset="0"/>
                <a:cs typeface="Times New Roman" panose="02020603050405020304" pitchFamily="18" charset="0"/>
              </a:rPr>
              <a:t>obligations: </a:t>
            </a:r>
            <a:r>
              <a:rPr lang="fr-FR" sz="1800" dirty="0">
                <a:latin typeface="Century Gothic" panose="020B0502020202020204" pitchFamily="34" charset="0"/>
                <a:cs typeface="Times New Roman" panose="02020603050405020304" pitchFamily="18" charset="0"/>
              </a:rPr>
              <a:t>impartialité, indépendance, neutralité, diligence et </a:t>
            </a:r>
            <a:r>
              <a:rPr lang="fr-FR" sz="1800" dirty="0" smtClean="0">
                <a:latin typeface="Century Gothic" panose="020B0502020202020204" pitchFamily="34" charset="0"/>
                <a:cs typeface="Times New Roman" panose="02020603050405020304" pitchFamily="18" charset="0"/>
              </a:rPr>
              <a:t>loyauté</a:t>
            </a:r>
            <a:endParaRPr lang="fr-FR" sz="18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Ses </a:t>
            </a:r>
            <a:r>
              <a:rPr lang="fr-FR" sz="1800" dirty="0">
                <a:latin typeface="Century Gothic" panose="020B0502020202020204" pitchFamily="34" charset="0"/>
                <a:cs typeface="Times New Roman" panose="02020603050405020304" pitchFamily="18" charset="0"/>
              </a:rPr>
              <a:t>garanties: probité et </a:t>
            </a:r>
            <a:r>
              <a:rPr lang="fr-FR" sz="1800" dirty="0" smtClean="0">
                <a:latin typeface="Century Gothic" panose="020B0502020202020204" pitchFamily="34" charset="0"/>
                <a:cs typeface="Times New Roman" panose="02020603050405020304" pitchFamily="18" charset="0"/>
              </a:rPr>
              <a:t>honorabilité</a:t>
            </a:r>
            <a:endParaRPr lang="fr-FR" sz="18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Une </a:t>
            </a:r>
            <a:r>
              <a:rPr lang="fr-FR" sz="1800" dirty="0">
                <a:latin typeface="Century Gothic" panose="020B0502020202020204" pitchFamily="34" charset="0"/>
                <a:cs typeface="Times New Roman" panose="02020603050405020304" pitchFamily="18" charset="0"/>
              </a:rPr>
              <a:t>formation </a:t>
            </a:r>
            <a:r>
              <a:rPr lang="fr-FR" sz="1800" dirty="0" smtClean="0">
                <a:latin typeface="Century Gothic" panose="020B0502020202020204" pitchFamily="34" charset="0"/>
                <a:cs typeface="Times New Roman" panose="02020603050405020304" pitchFamily="18" charset="0"/>
              </a:rPr>
              <a:t>spécifique, </a:t>
            </a:r>
            <a:r>
              <a:rPr lang="fr-FR" sz="1800" dirty="0">
                <a:latin typeface="Century Gothic" panose="020B0502020202020204" pitchFamily="34" charset="0"/>
                <a:cs typeface="Times New Roman" panose="02020603050405020304" pitchFamily="18" charset="0"/>
              </a:rPr>
              <a:t>un agrément de médiateur et un </a:t>
            </a:r>
            <a:r>
              <a:rPr lang="fr-FR" sz="1800" dirty="0" smtClean="0">
                <a:latin typeface="Century Gothic" panose="020B0502020202020204" pitchFamily="34" charset="0"/>
                <a:cs typeface="Times New Roman" panose="02020603050405020304" pitchFamily="18" charset="0"/>
              </a:rPr>
              <a:t>réseau</a:t>
            </a:r>
            <a:endParaRPr lang="fr-FR" sz="18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Une </a:t>
            </a:r>
            <a:r>
              <a:rPr lang="fr-FR" sz="1800" dirty="0">
                <a:latin typeface="Century Gothic" panose="020B0502020202020204" pitchFamily="34" charset="0"/>
                <a:cs typeface="Times New Roman" panose="02020603050405020304" pitchFamily="18" charset="0"/>
              </a:rPr>
              <a:t>actualisation régulière de ses connaissances théoriques et </a:t>
            </a:r>
            <a:r>
              <a:rPr lang="fr-FR" sz="1800" dirty="0" smtClean="0">
                <a:latin typeface="Century Gothic" panose="020B0502020202020204" pitchFamily="34" charset="0"/>
                <a:cs typeface="Times New Roman" panose="02020603050405020304" pitchFamily="18" charset="0"/>
              </a:rPr>
              <a:t>pratiques</a:t>
            </a:r>
            <a:endParaRPr lang="fr-FR" sz="18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Une </a:t>
            </a:r>
            <a:r>
              <a:rPr lang="fr-FR" sz="1800" dirty="0">
                <a:latin typeface="Century Gothic" panose="020B0502020202020204" pitchFamily="34" charset="0"/>
                <a:cs typeface="Times New Roman" panose="02020603050405020304" pitchFamily="18" charset="0"/>
              </a:rPr>
              <a:t>obligation de moyen et non de résultat: il est le garant du déroulement apaisé du processus </a:t>
            </a:r>
            <a:endParaRPr lang="fr-FR" sz="1800" dirty="0" smtClean="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Il </a:t>
            </a:r>
            <a:r>
              <a:rPr lang="fr-FR" sz="1800" dirty="0">
                <a:latin typeface="Century Gothic" panose="020B0502020202020204" pitchFamily="34" charset="0"/>
                <a:cs typeface="Times New Roman" panose="02020603050405020304" pitchFamily="18" charset="0"/>
              </a:rPr>
              <a:t>est un facilitateur et fait émerger une solution apportée par les </a:t>
            </a:r>
            <a:r>
              <a:rPr lang="fr-FR" sz="1800" dirty="0" smtClean="0">
                <a:latin typeface="Century Gothic" panose="020B0502020202020204" pitchFamily="34" charset="0"/>
                <a:cs typeface="Times New Roman" panose="02020603050405020304" pitchFamily="18" charset="0"/>
              </a:rPr>
              <a:t>parties</a:t>
            </a:r>
            <a:endParaRPr lang="fr-FR" sz="18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endParaRPr lang="fr-FR" sz="1600" dirty="0" smtClean="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endParaRPr lang="fr-FR" sz="16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5</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109402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775749"/>
            <a:ext cx="10515600" cy="4351338"/>
          </a:xfrm>
        </p:spPr>
        <p:txBody>
          <a:bodyPr>
            <a:normAutofit/>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Historique</a:t>
            </a:r>
          </a:p>
          <a:p>
            <a:pPr marL="0" indent="0" algn="just">
              <a:lnSpc>
                <a:spcPct val="100000"/>
              </a:lnSpc>
              <a:spcBef>
                <a:spcPts val="600"/>
              </a:spcBef>
              <a:spcAft>
                <a:spcPts val="600"/>
              </a:spcAft>
              <a:buNone/>
            </a:pPr>
            <a:endParaRPr lang="fr-FR" sz="5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a:latin typeface="Century Gothic" panose="020B0502020202020204" pitchFamily="34" charset="0"/>
                <a:cs typeface="Times New Roman" panose="02020603050405020304" pitchFamily="18" charset="0"/>
              </a:rPr>
              <a:t>En 2018, </a:t>
            </a:r>
            <a:r>
              <a:rPr lang="fr-FR" sz="1800" b="1" dirty="0" smtClean="0">
                <a:latin typeface="Century Gothic" panose="020B0502020202020204" pitchFamily="34" charset="0"/>
                <a:cs typeface="Times New Roman" panose="02020603050405020304" pitchFamily="18" charset="0"/>
              </a:rPr>
              <a:t>expérimentation durant 4 ans </a:t>
            </a:r>
            <a:r>
              <a:rPr lang="fr-FR" sz="1800" dirty="0" smtClean="0">
                <a:latin typeface="Century Gothic" panose="020B0502020202020204" pitchFamily="34" charset="0"/>
                <a:cs typeface="Times New Roman" panose="02020603050405020304" pitchFamily="18" charset="0"/>
              </a:rPr>
              <a:t>de la médiation préalable obligatoire dans la </a:t>
            </a:r>
            <a:r>
              <a:rPr lang="fr-FR" sz="1800" dirty="0">
                <a:latin typeface="Century Gothic" panose="020B0502020202020204" pitchFamily="34" charset="0"/>
                <a:cs typeface="Times New Roman" panose="02020603050405020304" pitchFamily="18" charset="0"/>
              </a:rPr>
              <a:t>fonction </a:t>
            </a:r>
            <a:r>
              <a:rPr lang="fr-FR" sz="1800" dirty="0" smtClean="0">
                <a:latin typeface="Century Gothic" panose="020B0502020202020204" pitchFamily="34" charset="0"/>
                <a:cs typeface="Times New Roman" panose="02020603050405020304" pitchFamily="18" charset="0"/>
              </a:rPr>
              <a:t>publique </a:t>
            </a:r>
            <a:r>
              <a:rPr lang="fr-FR" sz="1800" b="1" dirty="0" smtClean="0">
                <a:latin typeface="Century Gothic" panose="020B0502020202020204" pitchFamily="34" charset="0"/>
                <a:cs typeface="Times New Roman" panose="02020603050405020304" pitchFamily="18" charset="0"/>
              </a:rPr>
              <a:t>qui a pris fin le </a:t>
            </a:r>
            <a:r>
              <a:rPr lang="fr-FR" sz="1800" b="1" dirty="0">
                <a:latin typeface="Century Gothic" panose="020B0502020202020204" pitchFamily="34" charset="0"/>
                <a:cs typeface="Times New Roman" panose="02020603050405020304" pitchFamily="18" charset="0"/>
              </a:rPr>
              <a:t>31 décembre </a:t>
            </a:r>
            <a:r>
              <a:rPr lang="fr-FR" sz="1800" b="1" dirty="0" smtClean="0">
                <a:latin typeface="Century Gothic" panose="020B0502020202020204" pitchFamily="34" charset="0"/>
                <a:cs typeface="Times New Roman" panose="02020603050405020304" pitchFamily="18" charset="0"/>
              </a:rPr>
              <a:t>2021</a:t>
            </a: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La MPO intervient </a:t>
            </a:r>
            <a:r>
              <a:rPr lang="fr-FR" sz="1800" b="1" dirty="0" smtClean="0">
                <a:latin typeface="Century Gothic" panose="020B0502020202020204" pitchFamily="34" charset="0"/>
                <a:cs typeface="Times New Roman" panose="02020603050405020304" pitchFamily="18" charset="0"/>
              </a:rPr>
              <a:t>dans des situations bien précises </a:t>
            </a:r>
            <a:r>
              <a:rPr lang="fr-FR" sz="1800" dirty="0" smtClean="0">
                <a:latin typeface="Century Gothic" panose="020B0502020202020204" pitchFamily="34" charset="0"/>
                <a:cs typeface="Times New Roman" panose="02020603050405020304" pitchFamily="18" charset="0"/>
              </a:rPr>
              <a:t>(sept </a:t>
            </a:r>
            <a:r>
              <a:rPr lang="fr-FR" sz="1800" dirty="0">
                <a:latin typeface="Century Gothic" panose="020B0502020202020204" pitchFamily="34" charset="0"/>
                <a:cs typeface="Times New Roman" panose="02020603050405020304" pitchFamily="18" charset="0"/>
              </a:rPr>
              <a:t>types de décisions </a:t>
            </a:r>
            <a:r>
              <a:rPr lang="fr-FR" sz="1800" dirty="0" smtClean="0">
                <a:latin typeface="Century Gothic" panose="020B0502020202020204" pitchFamily="34" charset="0"/>
                <a:cs typeface="Times New Roman" panose="02020603050405020304" pitchFamily="18" charset="0"/>
              </a:rPr>
              <a:t>défavorables) et </a:t>
            </a:r>
            <a:r>
              <a:rPr lang="fr-FR" sz="1800" b="1" dirty="0" smtClean="0">
                <a:latin typeface="Century Gothic" panose="020B0502020202020204" pitchFamily="34" charset="0"/>
                <a:cs typeface="Times New Roman" panose="02020603050405020304" pitchFamily="18" charset="0"/>
              </a:rPr>
              <a:t>avant </a:t>
            </a:r>
            <a:r>
              <a:rPr lang="fr-FR" sz="1800" b="1" dirty="0">
                <a:latin typeface="Century Gothic" panose="020B0502020202020204" pitchFamily="34" charset="0"/>
                <a:cs typeface="Times New Roman" panose="02020603050405020304" pitchFamily="18" charset="0"/>
              </a:rPr>
              <a:t>le recours contentieux</a:t>
            </a:r>
            <a:endParaRPr lang="fr-FR" sz="1800" b="1" dirty="0" smtClean="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Un arrêté </a:t>
            </a:r>
            <a:r>
              <a:rPr lang="fr-FR" sz="1800" b="1" dirty="0" smtClean="0">
                <a:latin typeface="Century Gothic" panose="020B0502020202020204" pitchFamily="34" charset="0"/>
                <a:cs typeface="Times New Roman" panose="02020603050405020304" pitchFamily="18" charset="0"/>
              </a:rPr>
              <a:t>vient fixer </a:t>
            </a:r>
            <a:r>
              <a:rPr lang="fr-FR" sz="1800" b="1" dirty="0">
                <a:latin typeface="Century Gothic" panose="020B0502020202020204" pitchFamily="34" charset="0"/>
                <a:cs typeface="Times New Roman" panose="02020603050405020304" pitchFamily="18" charset="0"/>
              </a:rPr>
              <a:t>la liste des </a:t>
            </a:r>
            <a:r>
              <a:rPr lang="fr-FR" sz="1800" b="1" dirty="0" smtClean="0">
                <a:latin typeface="Century Gothic" panose="020B0502020202020204" pitchFamily="34" charset="0"/>
                <a:cs typeface="Times New Roman" panose="02020603050405020304" pitchFamily="18" charset="0"/>
              </a:rPr>
              <a:t>42 </a:t>
            </a:r>
            <a:r>
              <a:rPr lang="fr-FR" sz="1800" b="1" dirty="0">
                <a:latin typeface="Century Gothic" panose="020B0502020202020204" pitchFamily="34" charset="0"/>
                <a:cs typeface="Times New Roman" panose="02020603050405020304" pitchFamily="18" charset="0"/>
              </a:rPr>
              <a:t>centres de gestion </a:t>
            </a:r>
            <a:r>
              <a:rPr lang="fr-FR" sz="1800" dirty="0">
                <a:latin typeface="Century Gothic" panose="020B0502020202020204" pitchFamily="34" charset="0"/>
                <a:cs typeface="Times New Roman" panose="02020603050405020304" pitchFamily="18" charset="0"/>
              </a:rPr>
              <a:t>candidats qui ont tous été retenus, dont le CDG30 qui </a:t>
            </a:r>
            <a:r>
              <a:rPr lang="fr-FR" sz="1800" dirty="0" smtClean="0">
                <a:latin typeface="Century Gothic" panose="020B0502020202020204" pitchFamily="34" charset="0"/>
                <a:cs typeface="Times New Roman" panose="02020603050405020304" pitchFamily="18" charset="0"/>
              </a:rPr>
              <a:t>s’est </a:t>
            </a:r>
            <a:r>
              <a:rPr lang="fr-FR" sz="1800" dirty="0">
                <a:latin typeface="Century Gothic" panose="020B0502020202020204" pitchFamily="34" charset="0"/>
                <a:cs typeface="Times New Roman" panose="02020603050405020304" pitchFamily="18" charset="0"/>
              </a:rPr>
              <a:t>porté </a:t>
            </a:r>
            <a:r>
              <a:rPr lang="fr-FR" sz="1800" dirty="0" smtClean="0">
                <a:latin typeface="Century Gothic" panose="020B0502020202020204" pitchFamily="34" charset="0"/>
                <a:cs typeface="Times New Roman" panose="02020603050405020304" pitchFamily="18" charset="0"/>
              </a:rPr>
              <a:t>volontaire</a:t>
            </a:r>
          </a:p>
          <a:p>
            <a:pPr algn="just">
              <a:lnSpc>
                <a:spcPct val="120000"/>
              </a:lnSpc>
              <a:spcBef>
                <a:spcPts val="600"/>
              </a:spcBef>
              <a:spcAft>
                <a:spcPts val="600"/>
              </a:spcAft>
              <a:buFont typeface="Wingdings" panose="05000000000000000000" pitchFamily="2" charset="2"/>
              <a:buChar char="§"/>
            </a:pPr>
            <a:r>
              <a:rPr lang="fr-FR" sz="1800" dirty="0">
                <a:latin typeface="Century Gothic" panose="020B0502020202020204" pitchFamily="34" charset="0"/>
                <a:cs typeface="Times New Roman" panose="02020603050405020304" pitchFamily="18" charset="0"/>
              </a:rPr>
              <a:t>Les collectivités </a:t>
            </a:r>
            <a:r>
              <a:rPr lang="fr-FR" sz="1800" dirty="0" smtClean="0">
                <a:latin typeface="Century Gothic" panose="020B0502020202020204" pitchFamily="34" charset="0"/>
                <a:cs typeface="Times New Roman" panose="02020603050405020304" pitchFamily="18" charset="0"/>
              </a:rPr>
              <a:t>intéressées </a:t>
            </a:r>
            <a:r>
              <a:rPr lang="fr-FR" sz="1800" b="1" dirty="0" smtClean="0">
                <a:latin typeface="Century Gothic" panose="020B0502020202020204" pitchFamily="34" charset="0"/>
                <a:cs typeface="Times New Roman" panose="02020603050405020304" pitchFamily="18" charset="0"/>
              </a:rPr>
              <a:t>devaient se </a:t>
            </a:r>
            <a:r>
              <a:rPr lang="fr-FR" sz="1800" b="1" dirty="0">
                <a:latin typeface="Century Gothic" panose="020B0502020202020204" pitchFamily="34" charset="0"/>
                <a:cs typeface="Times New Roman" panose="02020603050405020304" pitchFamily="18" charset="0"/>
              </a:rPr>
              <a:t>rapprocher du CDG30 afin de conclure une convention lui confiant la mission de MPO en cas de litiges avec leurs agents avant le 1er septembre </a:t>
            </a:r>
            <a:r>
              <a:rPr lang="fr-FR" sz="1800" b="1" dirty="0" smtClean="0">
                <a:latin typeface="Century Gothic" panose="020B0502020202020204" pitchFamily="34" charset="0"/>
                <a:cs typeface="Times New Roman" panose="02020603050405020304" pitchFamily="18" charset="0"/>
              </a:rPr>
              <a:t>2018 (82 au total)</a:t>
            </a:r>
          </a:p>
          <a:p>
            <a:pPr algn="just">
              <a:lnSpc>
                <a:spcPct val="120000"/>
              </a:lnSpc>
              <a:spcBef>
                <a:spcPts val="600"/>
              </a:spcBef>
              <a:spcAft>
                <a:spcPts val="600"/>
              </a:spcAft>
              <a:buFont typeface="Wingdings" panose="05000000000000000000" pitchFamily="2" charset="2"/>
              <a:buChar char="§"/>
            </a:pPr>
            <a:endParaRPr lang="fr-FR" sz="16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6</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526643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5"/>
            <a:ext cx="10515600" cy="4529306"/>
          </a:xfrm>
        </p:spPr>
        <p:txBody>
          <a:bodyPr>
            <a:normAutofit lnSpcReduction="10000"/>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Aujourd’hui</a:t>
            </a:r>
          </a:p>
          <a:p>
            <a:pPr marL="0" indent="0" algn="just">
              <a:lnSpc>
                <a:spcPct val="100000"/>
              </a:lnSpc>
              <a:spcBef>
                <a:spcPts val="600"/>
              </a:spcBef>
              <a:spcAft>
                <a:spcPts val="600"/>
              </a:spcAft>
              <a:buNone/>
            </a:pPr>
            <a:endParaRPr lang="fr-FR" sz="8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Après 4 ans d’expérimentation, la MPO </a:t>
            </a:r>
            <a:r>
              <a:rPr lang="fr-FR" sz="1800" b="1" dirty="0" smtClean="0">
                <a:latin typeface="Century Gothic" panose="020B0502020202020204" pitchFamily="34" charset="0"/>
                <a:cs typeface="Times New Roman" panose="02020603050405020304" pitchFamily="18" charset="0"/>
              </a:rPr>
              <a:t>a eu une évaluation </a:t>
            </a:r>
            <a:r>
              <a:rPr lang="fr-FR" sz="1800" b="1" dirty="0">
                <a:latin typeface="Century Gothic" panose="020B0502020202020204" pitchFamily="34" charset="0"/>
                <a:cs typeface="Times New Roman" panose="02020603050405020304" pitchFamily="18" charset="0"/>
              </a:rPr>
              <a:t>favorable </a:t>
            </a:r>
            <a:r>
              <a:rPr lang="fr-FR" sz="1800" b="1" dirty="0" smtClean="0">
                <a:latin typeface="Century Gothic" panose="020B0502020202020204" pitchFamily="34" charset="0"/>
                <a:cs typeface="Times New Roman" panose="02020603050405020304" pitchFamily="18" charset="0"/>
              </a:rPr>
              <a:t>du </a:t>
            </a:r>
            <a:r>
              <a:rPr lang="fr-FR" sz="1800" b="1" dirty="0">
                <a:latin typeface="Century Gothic" panose="020B0502020202020204" pitchFamily="34" charset="0"/>
                <a:cs typeface="Times New Roman" panose="02020603050405020304" pitchFamily="18" charset="0"/>
              </a:rPr>
              <a:t>Conseil d’État qui a proposé au gouvernement sa </a:t>
            </a:r>
            <a:r>
              <a:rPr lang="fr-FR" sz="1800" b="1" dirty="0" smtClean="0">
                <a:latin typeface="Century Gothic" panose="020B0502020202020204" pitchFamily="34" charset="0"/>
                <a:cs typeface="Times New Roman" panose="02020603050405020304" pitchFamily="18" charset="0"/>
              </a:rPr>
              <a:t>pérennisation au 1</a:t>
            </a:r>
            <a:r>
              <a:rPr lang="fr-FR" sz="1800" b="1" baseline="30000" dirty="0" smtClean="0">
                <a:latin typeface="Century Gothic" panose="020B0502020202020204" pitchFamily="34" charset="0"/>
                <a:cs typeface="Times New Roman" panose="02020603050405020304" pitchFamily="18" charset="0"/>
              </a:rPr>
              <a:t>er</a:t>
            </a:r>
            <a:r>
              <a:rPr lang="fr-FR" sz="1800" b="1" dirty="0" smtClean="0">
                <a:latin typeface="Century Gothic" panose="020B0502020202020204" pitchFamily="34" charset="0"/>
                <a:cs typeface="Times New Roman" panose="02020603050405020304" pitchFamily="18" charset="0"/>
              </a:rPr>
              <a:t> avril 2022</a:t>
            </a: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Ainsi, aux </a:t>
            </a:r>
            <a:r>
              <a:rPr lang="fr-FR" sz="1800" dirty="0">
                <a:latin typeface="Century Gothic" panose="020B0502020202020204" pitchFamily="34" charset="0"/>
                <a:cs typeface="Times New Roman" panose="02020603050405020304" pitchFamily="18" charset="0"/>
              </a:rPr>
              <a:t>termes d’un nouvel article 25-2 de la loi du 26 janvier 1984 </a:t>
            </a:r>
            <a:r>
              <a:rPr lang="fr-FR" sz="1800" dirty="0" smtClean="0">
                <a:latin typeface="Century Gothic" panose="020B0502020202020204" pitchFamily="34" charset="0"/>
                <a:cs typeface="Times New Roman" panose="02020603050405020304" pitchFamily="18" charset="0"/>
              </a:rPr>
              <a:t>et </a:t>
            </a:r>
            <a:r>
              <a:rPr lang="fr-FR" sz="1800" dirty="0">
                <a:latin typeface="Century Gothic" panose="020B0502020202020204" pitchFamily="34" charset="0"/>
                <a:cs typeface="Times New Roman" panose="02020603050405020304" pitchFamily="18" charset="0"/>
              </a:rPr>
              <a:t>du décret n° 2022-433 du 25 mars </a:t>
            </a:r>
            <a:r>
              <a:rPr lang="fr-FR" sz="1800" dirty="0" smtClean="0">
                <a:latin typeface="Century Gothic" panose="020B0502020202020204" pitchFamily="34" charset="0"/>
                <a:cs typeface="Times New Roman" panose="02020603050405020304" pitchFamily="18" charset="0"/>
              </a:rPr>
              <a:t>2022, </a:t>
            </a:r>
            <a:r>
              <a:rPr lang="fr-FR" sz="1800" dirty="0">
                <a:latin typeface="Century Gothic" panose="020B0502020202020204" pitchFamily="34" charset="0"/>
                <a:cs typeface="Times New Roman" panose="02020603050405020304" pitchFamily="18" charset="0"/>
              </a:rPr>
              <a:t>les </a:t>
            </a:r>
            <a:r>
              <a:rPr lang="fr-FR" sz="1800" dirty="0" smtClean="0">
                <a:latin typeface="Century Gothic" panose="020B0502020202020204" pitchFamily="34" charset="0"/>
                <a:cs typeface="Times New Roman" panose="02020603050405020304" pitchFamily="18" charset="0"/>
              </a:rPr>
              <a:t>CDG </a:t>
            </a:r>
            <a:r>
              <a:rPr lang="fr-FR" sz="1800" b="1" dirty="0">
                <a:latin typeface="Century Gothic" panose="020B0502020202020204" pitchFamily="34" charset="0"/>
                <a:cs typeface="Times New Roman" panose="02020603050405020304" pitchFamily="18" charset="0"/>
              </a:rPr>
              <a:t>assurent par convention</a:t>
            </a:r>
            <a:r>
              <a:rPr lang="fr-FR" sz="1800" dirty="0">
                <a:latin typeface="Century Gothic" panose="020B0502020202020204" pitchFamily="34" charset="0"/>
                <a:cs typeface="Times New Roman" panose="02020603050405020304" pitchFamily="18" charset="0"/>
              </a:rPr>
              <a:t>, à la demande des collectivités territoriales et de leurs établissements publics, une mission de médiation préalable obligatoire prévue à l’article L. 213-11 du code de justice </a:t>
            </a:r>
            <a:r>
              <a:rPr lang="fr-FR" sz="1800" dirty="0" smtClean="0">
                <a:latin typeface="Century Gothic" panose="020B0502020202020204" pitchFamily="34" charset="0"/>
                <a:cs typeface="Times New Roman" panose="02020603050405020304" pitchFamily="18" charset="0"/>
              </a:rPr>
              <a:t>administrative</a:t>
            </a: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La médiation préalable obligatoire devient donc une </a:t>
            </a:r>
            <a:r>
              <a:rPr lang="fr-FR" sz="1800" b="1" dirty="0" smtClean="0">
                <a:latin typeface="Century Gothic" panose="020B0502020202020204" pitchFamily="34" charset="0"/>
                <a:cs typeface="Times New Roman" panose="02020603050405020304" pitchFamily="18" charset="0"/>
              </a:rPr>
              <a:t>nouvelle mission obligatoire des CDG</a:t>
            </a: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Elle intervient </a:t>
            </a:r>
            <a:r>
              <a:rPr lang="fr-FR" sz="1800" b="1" dirty="0" smtClean="0">
                <a:latin typeface="Century Gothic" panose="020B0502020202020204" pitchFamily="34" charset="0"/>
                <a:cs typeface="Times New Roman" panose="02020603050405020304" pitchFamily="18" charset="0"/>
              </a:rPr>
              <a:t>toujours avant un contentieux </a:t>
            </a:r>
            <a:r>
              <a:rPr lang="fr-FR" sz="1800" dirty="0" smtClean="0">
                <a:latin typeface="Century Gothic" panose="020B0502020202020204" pitchFamily="34" charset="0"/>
                <a:cs typeface="Times New Roman" panose="02020603050405020304" pitchFamily="18" charset="0"/>
              </a:rPr>
              <a:t>(soit par une demande de l’agent, soit par un renvoi du TA) et </a:t>
            </a:r>
            <a:r>
              <a:rPr lang="fr-FR" sz="1800" b="1" dirty="0" smtClean="0">
                <a:latin typeface="Century Gothic" panose="020B0502020202020204" pitchFamily="34" charset="0"/>
                <a:cs typeface="Times New Roman" panose="02020603050405020304" pitchFamily="18" charset="0"/>
              </a:rPr>
              <a:t>toujours sur le même champ de décisions</a:t>
            </a:r>
          </a:p>
          <a:p>
            <a:pPr algn="just">
              <a:lnSpc>
                <a:spcPct val="120000"/>
              </a:lnSpc>
              <a:spcBef>
                <a:spcPts val="600"/>
              </a:spcBef>
              <a:spcAft>
                <a:spcPts val="600"/>
              </a:spcAft>
              <a:buFont typeface="Wingdings" panose="05000000000000000000" pitchFamily="2" charset="2"/>
              <a:buChar char="§"/>
            </a:pPr>
            <a:endParaRPr lang="fr-FR" sz="1600" b="1"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7</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980072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4"/>
            <a:ext cx="10515600" cy="4807931"/>
          </a:xfrm>
        </p:spPr>
        <p:txBody>
          <a:bodyPr>
            <a:normAutofit fontScale="70000" lnSpcReduction="20000"/>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Champ de décisions défavorables (inchangé)</a:t>
            </a:r>
          </a:p>
          <a:p>
            <a:pPr marL="0" indent="0" algn="just">
              <a:lnSpc>
                <a:spcPct val="100000"/>
              </a:lnSpc>
              <a:spcBef>
                <a:spcPts val="600"/>
              </a:spcBef>
              <a:spcAft>
                <a:spcPts val="600"/>
              </a:spcAft>
              <a:buNone/>
            </a:pPr>
            <a:endParaRPr lang="fr-FR" sz="3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2000" dirty="0">
                <a:latin typeface="Century Gothic" panose="020B0502020202020204" pitchFamily="34" charset="0"/>
                <a:cs typeface="Times New Roman" panose="02020603050405020304" pitchFamily="18" charset="0"/>
              </a:rPr>
              <a:t>Les décisions administratives individuelles défavorables </a:t>
            </a:r>
            <a:r>
              <a:rPr lang="fr-FR" sz="2000" b="1" dirty="0">
                <a:latin typeface="Century Gothic" panose="020B0502020202020204" pitchFamily="34" charset="0"/>
                <a:cs typeface="Times New Roman" panose="02020603050405020304" pitchFamily="18" charset="0"/>
              </a:rPr>
              <a:t>relatives à la rémunération </a:t>
            </a:r>
            <a:r>
              <a:rPr lang="fr-FR" sz="2000" dirty="0">
                <a:latin typeface="Century Gothic" panose="020B0502020202020204" pitchFamily="34" charset="0"/>
                <a:cs typeface="Times New Roman" panose="02020603050405020304" pitchFamily="18" charset="0"/>
              </a:rPr>
              <a:t>;</a:t>
            </a:r>
          </a:p>
          <a:p>
            <a:pPr algn="just">
              <a:lnSpc>
                <a:spcPct val="120000"/>
              </a:lnSpc>
              <a:spcBef>
                <a:spcPts val="600"/>
              </a:spcBef>
              <a:spcAft>
                <a:spcPts val="600"/>
              </a:spcAft>
              <a:buFont typeface="Wingdings" panose="05000000000000000000" pitchFamily="2" charset="2"/>
              <a:buChar char="§"/>
            </a:pPr>
            <a:r>
              <a:rPr lang="fr-FR" sz="2000" b="1" dirty="0">
                <a:latin typeface="Century Gothic" panose="020B0502020202020204" pitchFamily="34" charset="0"/>
                <a:cs typeface="Times New Roman" panose="02020603050405020304" pitchFamily="18" charset="0"/>
              </a:rPr>
              <a:t>Les refus de détachement, de placement en disponibilité ou de congés non rémunérés </a:t>
            </a:r>
            <a:r>
              <a:rPr lang="fr-FR" sz="2000" dirty="0">
                <a:latin typeface="Century Gothic" panose="020B0502020202020204" pitchFamily="34" charset="0"/>
                <a:cs typeface="Times New Roman" panose="02020603050405020304" pitchFamily="18" charset="0"/>
              </a:rPr>
              <a:t>prévus pour les agents contractuels ;</a:t>
            </a:r>
          </a:p>
          <a:p>
            <a:pPr algn="just">
              <a:lnSpc>
                <a:spcPct val="120000"/>
              </a:lnSpc>
              <a:spcBef>
                <a:spcPts val="600"/>
              </a:spcBef>
              <a:spcAft>
                <a:spcPts val="600"/>
              </a:spcAft>
              <a:buFont typeface="Wingdings" panose="05000000000000000000" pitchFamily="2" charset="2"/>
              <a:buChar char="§"/>
            </a:pPr>
            <a:r>
              <a:rPr lang="fr-FR" sz="2000" dirty="0">
                <a:latin typeface="Century Gothic" panose="020B0502020202020204" pitchFamily="34" charset="0"/>
                <a:cs typeface="Times New Roman" panose="02020603050405020304" pitchFamily="18" charset="0"/>
              </a:rPr>
              <a:t>Les décisions administratives individuelles défavorables relatives </a:t>
            </a:r>
            <a:r>
              <a:rPr lang="fr-FR" sz="2000" b="1" dirty="0">
                <a:latin typeface="Century Gothic" panose="020B0502020202020204" pitchFamily="34" charset="0"/>
                <a:cs typeface="Times New Roman" panose="02020603050405020304" pitchFamily="18" charset="0"/>
              </a:rPr>
              <a:t>à la réintégration à l’issue d’un détachement, d’un placement en disponibilité ou d’un congé parental ou relatives au réemploi d’un agent contractuel à l’issue d’un congé ;</a:t>
            </a:r>
          </a:p>
          <a:p>
            <a:pPr algn="just">
              <a:lnSpc>
                <a:spcPct val="120000"/>
              </a:lnSpc>
              <a:spcBef>
                <a:spcPts val="600"/>
              </a:spcBef>
              <a:spcAft>
                <a:spcPts val="600"/>
              </a:spcAft>
              <a:buFont typeface="Wingdings" panose="05000000000000000000" pitchFamily="2" charset="2"/>
              <a:buChar char="§"/>
            </a:pPr>
            <a:r>
              <a:rPr lang="fr-FR" sz="2000" dirty="0">
                <a:latin typeface="Century Gothic" panose="020B0502020202020204" pitchFamily="34" charset="0"/>
                <a:cs typeface="Times New Roman" panose="02020603050405020304" pitchFamily="18" charset="0"/>
              </a:rPr>
              <a:t>Les décisions administratives individuelles défavorables </a:t>
            </a:r>
            <a:r>
              <a:rPr lang="fr-FR" sz="2000" b="1" dirty="0">
                <a:latin typeface="Century Gothic" panose="020B0502020202020204" pitchFamily="34" charset="0"/>
                <a:cs typeface="Times New Roman" panose="02020603050405020304" pitchFamily="18" charset="0"/>
              </a:rPr>
              <a:t>relatives au classement de l’agent à l’issue d’un avancement de grade obtenu par promotion interne ;</a:t>
            </a:r>
          </a:p>
          <a:p>
            <a:pPr algn="just">
              <a:lnSpc>
                <a:spcPct val="120000"/>
              </a:lnSpc>
              <a:spcBef>
                <a:spcPts val="600"/>
              </a:spcBef>
              <a:spcAft>
                <a:spcPts val="600"/>
              </a:spcAft>
              <a:buFont typeface="Wingdings" panose="05000000000000000000" pitchFamily="2" charset="2"/>
              <a:buChar char="§"/>
            </a:pPr>
            <a:r>
              <a:rPr lang="fr-FR" sz="2000" dirty="0">
                <a:latin typeface="Century Gothic" panose="020B0502020202020204" pitchFamily="34" charset="0"/>
                <a:cs typeface="Times New Roman" panose="02020603050405020304" pitchFamily="18" charset="0"/>
              </a:rPr>
              <a:t>Les décisions administratives individuelles défavorables </a:t>
            </a:r>
            <a:r>
              <a:rPr lang="fr-FR" sz="2000" b="1" dirty="0">
                <a:latin typeface="Century Gothic" panose="020B0502020202020204" pitchFamily="34" charset="0"/>
                <a:cs typeface="Times New Roman" panose="02020603050405020304" pitchFamily="18" charset="0"/>
              </a:rPr>
              <a:t>relatives à la formation professionnelle tout au long de la vie </a:t>
            </a:r>
            <a:r>
              <a:rPr lang="fr-FR" sz="2000" dirty="0">
                <a:latin typeface="Century Gothic" panose="020B0502020202020204" pitchFamily="34" charset="0"/>
                <a:cs typeface="Times New Roman" panose="02020603050405020304" pitchFamily="18" charset="0"/>
              </a:rPr>
              <a:t>;</a:t>
            </a:r>
          </a:p>
          <a:p>
            <a:pPr algn="just">
              <a:lnSpc>
                <a:spcPct val="120000"/>
              </a:lnSpc>
              <a:spcBef>
                <a:spcPts val="600"/>
              </a:spcBef>
              <a:spcAft>
                <a:spcPts val="600"/>
              </a:spcAft>
              <a:buFont typeface="Wingdings" panose="05000000000000000000" pitchFamily="2" charset="2"/>
              <a:buChar char="§"/>
            </a:pPr>
            <a:r>
              <a:rPr lang="fr-FR" sz="2000" dirty="0">
                <a:latin typeface="Century Gothic" panose="020B0502020202020204" pitchFamily="34" charset="0"/>
                <a:cs typeface="Times New Roman" panose="02020603050405020304" pitchFamily="18" charset="0"/>
              </a:rPr>
              <a:t>Les décisions administratives individuelles défavorables </a:t>
            </a:r>
            <a:r>
              <a:rPr lang="fr-FR" sz="2000" b="1" dirty="0">
                <a:latin typeface="Century Gothic" panose="020B0502020202020204" pitchFamily="34" charset="0"/>
                <a:cs typeface="Times New Roman" panose="02020603050405020304" pitchFamily="18" charset="0"/>
              </a:rPr>
              <a:t>relatives aux mesures appropriées prises par les employeurs publics à l’égard des travailleurs handicapés ;</a:t>
            </a:r>
          </a:p>
          <a:p>
            <a:pPr algn="just">
              <a:lnSpc>
                <a:spcPct val="120000"/>
              </a:lnSpc>
              <a:spcBef>
                <a:spcPts val="600"/>
              </a:spcBef>
              <a:spcAft>
                <a:spcPts val="600"/>
              </a:spcAft>
              <a:buFont typeface="Wingdings" panose="05000000000000000000" pitchFamily="2" charset="2"/>
              <a:buChar char="§"/>
            </a:pPr>
            <a:r>
              <a:rPr lang="fr-FR" sz="2000" dirty="0">
                <a:latin typeface="Century Gothic" panose="020B0502020202020204" pitchFamily="34" charset="0"/>
                <a:cs typeface="Times New Roman" panose="02020603050405020304" pitchFamily="18" charset="0"/>
              </a:rPr>
              <a:t>Les décisions administratives individuelles défavorables </a:t>
            </a:r>
            <a:r>
              <a:rPr lang="fr-FR" sz="2000" b="1" dirty="0">
                <a:latin typeface="Century Gothic" panose="020B0502020202020204" pitchFamily="34" charset="0"/>
                <a:cs typeface="Times New Roman" panose="02020603050405020304" pitchFamily="18" charset="0"/>
              </a:rPr>
              <a:t>concernant l’aménagement des conditions de travail des fonctionnaires qui ne sont plus en mesure d’exercer leurs fonctions pour cause d’inaptitude</a:t>
            </a:r>
            <a:r>
              <a:rPr lang="fr-FR" sz="2000" dirty="0">
                <a:latin typeface="Century Gothic" panose="020B0502020202020204" pitchFamily="34" charset="0"/>
                <a:cs typeface="Times New Roman" panose="02020603050405020304" pitchFamily="18" charset="0"/>
              </a:rPr>
              <a:t>.</a:t>
            </a:r>
          </a:p>
          <a:p>
            <a:pPr algn="just">
              <a:lnSpc>
                <a:spcPct val="120000"/>
              </a:lnSpc>
              <a:spcBef>
                <a:spcPts val="600"/>
              </a:spcBef>
              <a:spcAft>
                <a:spcPts val="600"/>
              </a:spcAft>
              <a:buFont typeface="Wingdings" panose="05000000000000000000" pitchFamily="2" charset="2"/>
              <a:buChar char="§"/>
            </a:pPr>
            <a:endParaRPr lang="fr-FR" sz="1600" b="1"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8</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39703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4"/>
            <a:ext cx="10515600" cy="4807931"/>
          </a:xfrm>
        </p:spPr>
        <p:txBody>
          <a:bodyPr>
            <a:normAutofit/>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Autres dispositifs de médiations</a:t>
            </a:r>
          </a:p>
          <a:p>
            <a:pPr marL="0" indent="0" algn="just">
              <a:lnSpc>
                <a:spcPct val="100000"/>
              </a:lnSpc>
              <a:spcBef>
                <a:spcPts val="600"/>
              </a:spcBef>
              <a:spcAft>
                <a:spcPts val="600"/>
              </a:spcAft>
              <a:buNone/>
            </a:pPr>
            <a:endParaRPr lang="fr-FR" sz="7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2000" b="1" dirty="0" smtClean="0">
                <a:latin typeface="Century Gothic" panose="020B0502020202020204" pitchFamily="34" charset="0"/>
                <a:cs typeface="Times New Roman" panose="02020603050405020304" pitchFamily="18" charset="0"/>
              </a:rPr>
              <a:t>La médiation à l’initiative du juge</a:t>
            </a:r>
          </a:p>
          <a:p>
            <a:pPr marL="0" indent="0" algn="just">
              <a:lnSpc>
                <a:spcPct val="120000"/>
              </a:lnSpc>
              <a:spcBef>
                <a:spcPts val="600"/>
              </a:spcBef>
              <a:spcAft>
                <a:spcPts val="600"/>
              </a:spcAft>
              <a:buNone/>
            </a:pPr>
            <a:r>
              <a:rPr lang="fr-FR" sz="2000" dirty="0" smtClean="0">
                <a:latin typeface="Century Gothic" panose="020B0502020202020204" pitchFamily="34" charset="0"/>
                <a:cs typeface="Times New Roman" panose="02020603050405020304" pitchFamily="18" charset="0"/>
              </a:rPr>
              <a:t>Le CDG30 a conventionné avec le TA </a:t>
            </a:r>
            <a:r>
              <a:rPr lang="fr-FR" sz="2000" dirty="0">
                <a:latin typeface="Century Gothic" panose="020B0502020202020204" pitchFamily="34" charset="0"/>
                <a:cs typeface="Times New Roman" panose="02020603050405020304" pitchFamily="18" charset="0"/>
              </a:rPr>
              <a:t>de </a:t>
            </a:r>
            <a:r>
              <a:rPr lang="fr-FR" sz="2000" dirty="0" smtClean="0">
                <a:latin typeface="Century Gothic" panose="020B0502020202020204" pitchFamily="34" charset="0"/>
                <a:cs typeface="Times New Roman" panose="02020603050405020304" pitchFamily="18" charset="0"/>
              </a:rPr>
              <a:t>Nîmes </a:t>
            </a:r>
            <a:r>
              <a:rPr lang="fr-FR" sz="2000" b="1" dirty="0" smtClean="0">
                <a:latin typeface="Century Gothic" panose="020B0502020202020204" pitchFamily="34" charset="0"/>
                <a:cs typeface="Times New Roman" panose="02020603050405020304" pitchFamily="18" charset="0"/>
              </a:rPr>
              <a:t>dont le ressort </a:t>
            </a:r>
            <a:r>
              <a:rPr lang="fr-FR" sz="2000" b="1" dirty="0">
                <a:latin typeface="Century Gothic" panose="020B0502020202020204" pitchFamily="34" charset="0"/>
                <a:cs typeface="Times New Roman" panose="02020603050405020304" pitchFamily="18" charset="0"/>
              </a:rPr>
              <a:t>couvre les départements du Gard, de la Lozère et </a:t>
            </a:r>
            <a:r>
              <a:rPr lang="fr-FR" sz="2000" b="1" dirty="0" smtClean="0">
                <a:latin typeface="Century Gothic" panose="020B0502020202020204" pitchFamily="34" charset="0"/>
                <a:cs typeface="Times New Roman" panose="02020603050405020304" pitchFamily="18" charset="0"/>
              </a:rPr>
              <a:t>du Vaucluse afin que soit confiée l’organisation de médiations aux deux médiatrices du CDG30.</a:t>
            </a:r>
          </a:p>
          <a:p>
            <a:pPr marL="0" indent="0" algn="just">
              <a:lnSpc>
                <a:spcPct val="120000"/>
              </a:lnSpc>
              <a:spcBef>
                <a:spcPts val="600"/>
              </a:spcBef>
              <a:spcAft>
                <a:spcPts val="600"/>
              </a:spcAft>
              <a:buNone/>
            </a:pPr>
            <a:r>
              <a:rPr lang="fr-FR" sz="2000" dirty="0" smtClean="0">
                <a:latin typeface="Century Gothic" panose="020B0502020202020204" pitchFamily="34" charset="0"/>
                <a:cs typeface="Times New Roman" panose="02020603050405020304" pitchFamily="18" charset="0"/>
              </a:rPr>
              <a:t>L’accord des parties est requis matérialisé </a:t>
            </a:r>
            <a:r>
              <a:rPr lang="fr-FR" sz="2000" b="1" dirty="0" smtClean="0">
                <a:latin typeface="Century Gothic" panose="020B0502020202020204" pitchFamily="34" charset="0"/>
                <a:cs typeface="Times New Roman" panose="02020603050405020304" pitchFamily="18" charset="0"/>
              </a:rPr>
              <a:t>par la signature d’une convention d’entrée en médiation.</a:t>
            </a:r>
          </a:p>
          <a:p>
            <a:pPr marL="0" indent="0" algn="just">
              <a:lnSpc>
                <a:spcPct val="120000"/>
              </a:lnSpc>
              <a:spcBef>
                <a:spcPts val="600"/>
              </a:spcBef>
              <a:spcAft>
                <a:spcPts val="600"/>
              </a:spcAft>
              <a:buNone/>
            </a:pPr>
            <a:endParaRPr lang="fr-FR" sz="1600" b="1"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9</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80241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Nouvelles règles de publicité des actes administratifs</Template>
  <TotalTime>1916</TotalTime>
  <Words>1212</Words>
  <Application>Microsoft Office PowerPoint</Application>
  <PresentationFormat>Grand écran</PresentationFormat>
  <Paragraphs>124</Paragraphs>
  <Slides>15</Slides>
  <Notes>15</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15</vt:i4>
      </vt:variant>
    </vt:vector>
  </HeadingPairs>
  <TitlesOfParts>
    <vt:vector size="22" baseType="lpstr">
      <vt:lpstr>Arial</vt:lpstr>
      <vt:lpstr>Calibri</vt:lpstr>
      <vt:lpstr>Calibri Light</vt:lpstr>
      <vt:lpstr>Century Gothic</vt:lpstr>
      <vt:lpstr>Times New Roman</vt:lpstr>
      <vt:lpstr>Wingdings</vt:lpstr>
      <vt:lpstr>Thème Office</vt:lpstr>
      <vt:lpstr>Le dispositif de la médiation</vt:lpstr>
      <vt:lpstr>La médiation</vt:lpstr>
      <vt:lpstr>La médiation</vt:lpstr>
      <vt:lpstr>La médiation</vt:lpstr>
      <vt:lpstr>La médiation</vt:lpstr>
      <vt:lpstr>La médiation</vt:lpstr>
      <vt:lpstr>La médiation</vt:lpstr>
      <vt:lpstr>La médiation</vt:lpstr>
      <vt:lpstr>La médiation</vt:lpstr>
      <vt:lpstr>La médiation</vt:lpstr>
      <vt:lpstr>La médiation</vt:lpstr>
      <vt:lpstr>La médiation</vt:lpstr>
      <vt:lpstr>La médiation</vt:lpstr>
      <vt:lpstr>La médiation</vt:lpstr>
      <vt:lpstr>Fin             Merci pour votre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Réforme des règles de publicité, d’entrée en vigueur et de conservation des actes pris par les collectivités territoriales et leurs groupements</dc:title>
  <dc:creator>Émilie Pla</dc:creator>
  <cp:lastModifiedBy>Nathalie Arioli</cp:lastModifiedBy>
  <cp:revision>92</cp:revision>
  <cp:lastPrinted>2021-05-06T13:51:11Z</cp:lastPrinted>
  <dcterms:created xsi:type="dcterms:W3CDTF">2022-03-28T09:59:15Z</dcterms:created>
  <dcterms:modified xsi:type="dcterms:W3CDTF">2023-05-31T14:56:11Z</dcterms:modified>
</cp:coreProperties>
</file>