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31"/>
  </p:notesMasterIdLst>
  <p:sldIdLst>
    <p:sldId id="310" r:id="rId2"/>
    <p:sldId id="361" r:id="rId3"/>
    <p:sldId id="362" r:id="rId4"/>
    <p:sldId id="363" r:id="rId5"/>
    <p:sldId id="364" r:id="rId6"/>
    <p:sldId id="36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378" r:id="rId20"/>
    <p:sldId id="379" r:id="rId21"/>
    <p:sldId id="380" r:id="rId22"/>
    <p:sldId id="381" r:id="rId23"/>
    <p:sldId id="382" r:id="rId24"/>
    <p:sldId id="383" r:id="rId25"/>
    <p:sldId id="287" r:id="rId26"/>
    <p:sldId id="292" r:id="rId27"/>
    <p:sldId id="352" r:id="rId28"/>
    <p:sldId id="354" r:id="rId29"/>
    <p:sldId id="355" r:id="rId30"/>
    <p:sldId id="353" r:id="rId31"/>
    <p:sldId id="358" r:id="rId32"/>
    <p:sldId id="359" r:id="rId33"/>
    <p:sldId id="360" r:id="rId34"/>
    <p:sldId id="356" r:id="rId35"/>
    <p:sldId id="357" r:id="rId36"/>
    <p:sldId id="396"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418" r:id="rId71"/>
    <p:sldId id="419" r:id="rId72"/>
    <p:sldId id="420" r:id="rId73"/>
    <p:sldId id="421" r:id="rId74"/>
    <p:sldId id="422" r:id="rId75"/>
    <p:sldId id="423" r:id="rId76"/>
    <p:sldId id="424" r:id="rId77"/>
    <p:sldId id="425" r:id="rId78"/>
    <p:sldId id="426" r:id="rId79"/>
    <p:sldId id="427" r:id="rId80"/>
    <p:sldId id="428" r:id="rId81"/>
    <p:sldId id="429" r:id="rId82"/>
    <p:sldId id="430" r:id="rId83"/>
    <p:sldId id="431" r:id="rId84"/>
    <p:sldId id="432" r:id="rId85"/>
    <p:sldId id="433" r:id="rId86"/>
    <p:sldId id="434" r:id="rId87"/>
    <p:sldId id="435" r:id="rId88"/>
    <p:sldId id="436" r:id="rId89"/>
    <p:sldId id="437" r:id="rId90"/>
    <p:sldId id="438" r:id="rId91"/>
    <p:sldId id="439" r:id="rId92"/>
    <p:sldId id="440" r:id="rId93"/>
    <p:sldId id="441" r:id="rId94"/>
    <p:sldId id="442" r:id="rId95"/>
    <p:sldId id="443" r:id="rId96"/>
    <p:sldId id="444" r:id="rId97"/>
    <p:sldId id="445" r:id="rId98"/>
    <p:sldId id="446" r:id="rId99"/>
    <p:sldId id="447" r:id="rId100"/>
    <p:sldId id="448" r:id="rId101"/>
    <p:sldId id="449" r:id="rId102"/>
    <p:sldId id="450" r:id="rId103"/>
    <p:sldId id="451" r:id="rId104"/>
    <p:sldId id="452" r:id="rId105"/>
    <p:sldId id="453" r:id="rId106"/>
    <p:sldId id="454" r:id="rId107"/>
    <p:sldId id="455" r:id="rId108"/>
    <p:sldId id="456" r:id="rId109"/>
    <p:sldId id="457" r:id="rId110"/>
    <p:sldId id="458" r:id="rId111"/>
    <p:sldId id="459" r:id="rId112"/>
    <p:sldId id="460" r:id="rId113"/>
    <p:sldId id="461" r:id="rId114"/>
    <p:sldId id="462" r:id="rId115"/>
    <p:sldId id="463" r:id="rId116"/>
    <p:sldId id="464" r:id="rId117"/>
    <p:sldId id="465" r:id="rId118"/>
    <p:sldId id="466" r:id="rId119"/>
    <p:sldId id="467" r:id="rId120"/>
    <p:sldId id="468" r:id="rId121"/>
    <p:sldId id="469" r:id="rId122"/>
    <p:sldId id="470" r:id="rId123"/>
    <p:sldId id="477" r:id="rId124"/>
    <p:sldId id="471" r:id="rId125"/>
    <p:sldId id="472" r:id="rId126"/>
    <p:sldId id="473" r:id="rId127"/>
    <p:sldId id="474" r:id="rId128"/>
    <p:sldId id="475" r:id="rId129"/>
    <p:sldId id="476" r:id="rId1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FB1"/>
    <a:srgbClr val="FF9933"/>
    <a:srgbClr val="9A5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6252" autoAdjust="0"/>
  </p:normalViewPr>
  <p:slideViewPr>
    <p:cSldViewPr snapToGrid="0">
      <p:cViewPr varScale="1">
        <p:scale>
          <a:sx n="107" d="100"/>
          <a:sy n="107" d="100"/>
        </p:scale>
        <p:origin x="67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5982" y="9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D530F-5E6C-433A-8D32-D29F7E757171}"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fr-FR"/>
        </a:p>
      </dgm:t>
    </dgm:pt>
    <dgm:pt modelId="{33C0E969-8001-4533-B438-36D585D540F6}">
      <dgm:prSet phldrT="[Texte]" custT="1"/>
      <dgm:spPr/>
      <dgm:t>
        <a:bodyPr/>
        <a:lstStyle/>
        <a:p>
          <a:r>
            <a:rPr lang="fr-FR" sz="1800" b="1" dirty="0" smtClean="0"/>
            <a:t>QUOI ?</a:t>
          </a:r>
          <a:endParaRPr lang="fr-FR" sz="1800" b="1" dirty="0"/>
        </a:p>
      </dgm:t>
    </dgm:pt>
    <dgm:pt modelId="{583F2CBE-834A-40B3-83FA-A8D2F10CF8A4}" type="parTrans" cxnId="{BA59FBC9-354F-41ED-A631-4B288E4A76DE}">
      <dgm:prSet/>
      <dgm:spPr/>
      <dgm:t>
        <a:bodyPr/>
        <a:lstStyle/>
        <a:p>
          <a:endParaRPr lang="fr-FR"/>
        </a:p>
      </dgm:t>
    </dgm:pt>
    <dgm:pt modelId="{7E5580A6-41D8-4044-80F0-69A7D2A4CC18}" type="sibTrans" cxnId="{BA59FBC9-354F-41ED-A631-4B288E4A76DE}">
      <dgm:prSet/>
      <dgm:spPr/>
      <dgm:t>
        <a:bodyPr/>
        <a:lstStyle/>
        <a:p>
          <a:endParaRPr lang="fr-FR"/>
        </a:p>
      </dgm:t>
    </dgm:pt>
    <dgm:pt modelId="{444D574B-FC0F-4575-A82F-40579D93A7BC}">
      <dgm:prSet phldrT="[Texte]" custT="1"/>
      <dgm:spPr/>
      <dgm:t>
        <a:bodyPr/>
        <a:lstStyle/>
        <a:p>
          <a:pPr algn="ctr"/>
          <a:r>
            <a:rPr lang="fr-FR" sz="1800" dirty="0" smtClean="0"/>
            <a:t>Possibilité de conserver sur demande les conditions d’ouverture du droit au départ anticipé carrière longue applicable avant le 01/09/2023</a:t>
          </a:r>
          <a:endParaRPr lang="fr-FR" sz="1800" dirty="0"/>
        </a:p>
      </dgm:t>
    </dgm:pt>
    <dgm:pt modelId="{EE2F57AC-EC5D-484D-8297-22CDE45F9822}" type="parTrans" cxnId="{F13D8E10-B5FF-40B3-82B5-9E14547BCC03}">
      <dgm:prSet/>
      <dgm:spPr/>
      <dgm:t>
        <a:bodyPr/>
        <a:lstStyle/>
        <a:p>
          <a:endParaRPr lang="fr-FR"/>
        </a:p>
      </dgm:t>
    </dgm:pt>
    <dgm:pt modelId="{CF281A35-706E-471B-B896-D57148723A5A}" type="sibTrans" cxnId="{F13D8E10-B5FF-40B3-82B5-9E14547BCC03}">
      <dgm:prSet/>
      <dgm:spPr/>
      <dgm:t>
        <a:bodyPr/>
        <a:lstStyle/>
        <a:p>
          <a:endParaRPr lang="fr-FR"/>
        </a:p>
      </dgm:t>
    </dgm:pt>
    <dgm:pt modelId="{54B79CDB-446D-4003-8419-B9CF2F15A12E}">
      <dgm:prSet phldrT="[Texte]" custT="1"/>
      <dgm:spPr/>
      <dgm:t>
        <a:bodyPr/>
        <a:lstStyle/>
        <a:p>
          <a:pPr algn="ctr"/>
          <a:r>
            <a:rPr lang="fr-FR" sz="1800" dirty="0" smtClean="0"/>
            <a:t>Partant à la retraite à compter du 01/09/2023.</a:t>
          </a:r>
          <a:endParaRPr lang="fr-FR" sz="1800" dirty="0"/>
        </a:p>
      </dgm:t>
    </dgm:pt>
    <dgm:pt modelId="{92E2B3A2-B974-41C9-876C-8BFF53705C90}" type="parTrans" cxnId="{2535EE7B-EF4C-42F0-9928-5A00B263BD94}">
      <dgm:prSet/>
      <dgm:spPr/>
      <dgm:t>
        <a:bodyPr/>
        <a:lstStyle/>
        <a:p>
          <a:endParaRPr lang="fr-FR"/>
        </a:p>
      </dgm:t>
    </dgm:pt>
    <dgm:pt modelId="{D96B7FAD-38E1-4354-9ACF-602F56DFE357}" type="sibTrans" cxnId="{2535EE7B-EF4C-42F0-9928-5A00B263BD94}">
      <dgm:prSet/>
      <dgm:spPr/>
      <dgm:t>
        <a:bodyPr/>
        <a:lstStyle/>
        <a:p>
          <a:endParaRPr lang="fr-FR"/>
        </a:p>
      </dgm:t>
    </dgm:pt>
    <dgm:pt modelId="{9CCDDBAC-0451-4B08-99B1-0E70AEACE655}">
      <dgm:prSet phldrT="[Texte]" custT="1"/>
      <dgm:spPr/>
      <dgm:t>
        <a:bodyPr/>
        <a:lstStyle/>
        <a:p>
          <a:r>
            <a:rPr lang="fr-FR" sz="1800" b="1" dirty="0" smtClean="0"/>
            <a:t>COMMENT ?</a:t>
          </a:r>
          <a:endParaRPr lang="fr-FR" sz="1800" b="1" dirty="0"/>
        </a:p>
      </dgm:t>
    </dgm:pt>
    <dgm:pt modelId="{7FD313E3-CCEB-44FC-9333-4C2F5B42FB49}" type="parTrans" cxnId="{1E41508F-C5D1-4855-A31F-C3C8F6C0D587}">
      <dgm:prSet/>
      <dgm:spPr/>
      <dgm:t>
        <a:bodyPr/>
        <a:lstStyle/>
        <a:p>
          <a:endParaRPr lang="fr-FR"/>
        </a:p>
      </dgm:t>
    </dgm:pt>
    <dgm:pt modelId="{15F6371B-8747-492B-802B-27F2B7E4DDE5}" type="sibTrans" cxnId="{1E41508F-C5D1-4855-A31F-C3C8F6C0D587}">
      <dgm:prSet/>
      <dgm:spPr/>
      <dgm:t>
        <a:bodyPr/>
        <a:lstStyle/>
        <a:p>
          <a:endParaRPr lang="fr-FR"/>
        </a:p>
      </dgm:t>
    </dgm:pt>
    <dgm:pt modelId="{5F5C6536-F21D-4488-9EE2-163F328239EC}">
      <dgm:prSet phldrT="[Texte]" custT="1"/>
      <dgm:spPr/>
      <dgm:t>
        <a:bodyPr/>
        <a:lstStyle/>
        <a:p>
          <a:pPr algn="ctr"/>
          <a:r>
            <a:rPr lang="fr-FR" sz="1800" dirty="0" smtClean="0"/>
            <a:t>Calcul de la pension conformément à la nouvelle réglementation,</a:t>
          </a:r>
          <a:endParaRPr lang="fr-FR" sz="1800" dirty="0"/>
        </a:p>
      </dgm:t>
    </dgm:pt>
    <dgm:pt modelId="{D5D9EF97-297C-457C-A752-AEBAE83E7A65}" type="parTrans" cxnId="{FC45C2A6-ADE5-426D-B672-CD90F2C0BF47}">
      <dgm:prSet/>
      <dgm:spPr/>
      <dgm:t>
        <a:bodyPr/>
        <a:lstStyle/>
        <a:p>
          <a:endParaRPr lang="fr-FR"/>
        </a:p>
      </dgm:t>
    </dgm:pt>
    <dgm:pt modelId="{1D3BA56D-E7AB-4728-AE52-764BB2A9D176}" type="sibTrans" cxnId="{FC45C2A6-ADE5-426D-B672-CD90F2C0BF47}">
      <dgm:prSet/>
      <dgm:spPr/>
      <dgm:t>
        <a:bodyPr/>
        <a:lstStyle/>
        <a:p>
          <a:endParaRPr lang="fr-FR"/>
        </a:p>
      </dgm:t>
    </dgm:pt>
    <dgm:pt modelId="{4C1C7B4A-7BF2-4114-80F7-CCC033401268}">
      <dgm:prSet phldrT="[Texte]" custT="1"/>
      <dgm:spPr/>
      <dgm:t>
        <a:bodyPr/>
        <a:lstStyle/>
        <a:p>
          <a:pPr algn="ctr"/>
          <a:r>
            <a:rPr lang="fr-FR" sz="1800" dirty="0" smtClean="0"/>
            <a:t>Ne peut pas bénéficier du minimum garanti,</a:t>
          </a:r>
          <a:endParaRPr lang="fr-FR" sz="1800" dirty="0"/>
        </a:p>
      </dgm:t>
    </dgm:pt>
    <dgm:pt modelId="{5A7B6159-0F38-4F5D-8E14-F3921F1B6923}" type="parTrans" cxnId="{CA55691B-F517-481E-AC93-A1ABC1C58513}">
      <dgm:prSet/>
      <dgm:spPr/>
      <dgm:t>
        <a:bodyPr/>
        <a:lstStyle/>
        <a:p>
          <a:endParaRPr lang="fr-FR"/>
        </a:p>
      </dgm:t>
    </dgm:pt>
    <dgm:pt modelId="{87656E4E-F28D-4B77-AB52-940A1D041069}" type="sibTrans" cxnId="{CA55691B-F517-481E-AC93-A1ABC1C58513}">
      <dgm:prSet/>
      <dgm:spPr/>
      <dgm:t>
        <a:bodyPr/>
        <a:lstStyle/>
        <a:p>
          <a:endParaRPr lang="fr-FR"/>
        </a:p>
      </dgm:t>
    </dgm:pt>
    <dgm:pt modelId="{F2A7BAAD-B53D-450E-B64D-78E59B7CE134}">
      <dgm:prSet phldrT="[Texte]" custT="1"/>
      <dgm:spPr/>
      <dgm:t>
        <a:bodyPr/>
        <a:lstStyle/>
        <a:p>
          <a:pPr algn="ctr"/>
          <a:r>
            <a:rPr lang="fr-FR" sz="1800" dirty="0" smtClean="0"/>
            <a:t>Agents nés entre le 01/09/1961 et le 31/12/1963,</a:t>
          </a:r>
          <a:endParaRPr lang="fr-FR" sz="1800" dirty="0"/>
        </a:p>
      </dgm:t>
    </dgm:pt>
    <dgm:pt modelId="{8D239F16-B9F9-4D7E-96D2-165A3AF0F104}" type="sibTrans" cxnId="{8939BB19-BABA-45FB-AD3B-DA8B53FD6017}">
      <dgm:prSet/>
      <dgm:spPr/>
      <dgm:t>
        <a:bodyPr/>
        <a:lstStyle/>
        <a:p>
          <a:endParaRPr lang="fr-FR"/>
        </a:p>
      </dgm:t>
    </dgm:pt>
    <dgm:pt modelId="{DE2985EE-17FB-41F4-91C8-1AEE3BEC4A89}" type="parTrans" cxnId="{8939BB19-BABA-45FB-AD3B-DA8B53FD6017}">
      <dgm:prSet/>
      <dgm:spPr/>
      <dgm:t>
        <a:bodyPr/>
        <a:lstStyle/>
        <a:p>
          <a:endParaRPr lang="fr-FR"/>
        </a:p>
      </dgm:t>
    </dgm:pt>
    <dgm:pt modelId="{924A6C70-ED94-4AF8-8045-7F3C7611BAA9}">
      <dgm:prSet phldrT="[Texte]" custT="1"/>
      <dgm:spPr/>
      <dgm:t>
        <a:bodyPr/>
        <a:lstStyle/>
        <a:p>
          <a:r>
            <a:rPr lang="fr-FR" sz="1800" b="1" dirty="0" smtClean="0"/>
            <a:t>QUI ?</a:t>
          </a:r>
          <a:endParaRPr lang="fr-FR" sz="1800" b="1" dirty="0"/>
        </a:p>
      </dgm:t>
    </dgm:pt>
    <dgm:pt modelId="{355117E2-FCCD-4E1C-8D72-E12E472FF1E0}" type="sibTrans" cxnId="{18D1EA5B-BDE8-4293-BB1C-0738E10EC25A}">
      <dgm:prSet/>
      <dgm:spPr/>
      <dgm:t>
        <a:bodyPr/>
        <a:lstStyle/>
        <a:p>
          <a:endParaRPr lang="fr-FR"/>
        </a:p>
      </dgm:t>
    </dgm:pt>
    <dgm:pt modelId="{713D4BCD-66A9-4E6C-A475-CB7EEE88E1C6}" type="parTrans" cxnId="{18D1EA5B-BDE8-4293-BB1C-0738E10EC25A}">
      <dgm:prSet/>
      <dgm:spPr/>
      <dgm:t>
        <a:bodyPr/>
        <a:lstStyle/>
        <a:p>
          <a:endParaRPr lang="fr-FR"/>
        </a:p>
      </dgm:t>
    </dgm:pt>
    <dgm:pt modelId="{D42AAEAF-48A8-46EC-BE07-79837764C02E}">
      <dgm:prSet phldrT="[Texte]" custT="1"/>
      <dgm:spPr/>
      <dgm:t>
        <a:bodyPr/>
        <a:lstStyle/>
        <a:p>
          <a:pPr algn="ctr"/>
          <a:r>
            <a:rPr lang="fr-FR" sz="1800" dirty="0" smtClean="0"/>
            <a:t>Remplissant la condition de durée d’assurance cotisée avant le 01/09/2023,</a:t>
          </a:r>
          <a:endParaRPr lang="fr-FR" sz="1800" dirty="0"/>
        </a:p>
      </dgm:t>
    </dgm:pt>
    <dgm:pt modelId="{F912D362-C015-46E7-9D52-A5D39AF13850}" type="parTrans" cxnId="{ED4B494E-DF1E-4BC0-9A1F-9AB3D4210815}">
      <dgm:prSet/>
      <dgm:spPr/>
      <dgm:t>
        <a:bodyPr/>
        <a:lstStyle/>
        <a:p>
          <a:endParaRPr lang="fr-FR"/>
        </a:p>
      </dgm:t>
    </dgm:pt>
    <dgm:pt modelId="{6476FB31-F902-4B52-9EA9-47323BB08FF7}" type="sibTrans" cxnId="{ED4B494E-DF1E-4BC0-9A1F-9AB3D4210815}">
      <dgm:prSet/>
      <dgm:spPr/>
      <dgm:t>
        <a:bodyPr/>
        <a:lstStyle/>
        <a:p>
          <a:endParaRPr lang="fr-FR"/>
        </a:p>
      </dgm:t>
    </dgm:pt>
    <dgm:pt modelId="{729A1538-B71B-4865-9A31-9385BBD8A471}">
      <dgm:prSet phldrT="[Texte]" custT="1"/>
      <dgm:spPr/>
      <dgm:t>
        <a:bodyPr/>
        <a:lstStyle/>
        <a:p>
          <a:pPr algn="ctr"/>
          <a:endParaRPr lang="fr-FR" sz="1800" dirty="0"/>
        </a:p>
      </dgm:t>
    </dgm:pt>
    <dgm:pt modelId="{71FADBA4-A457-4C8E-8FDF-6BBA741C3D23}" type="parTrans" cxnId="{8D67D839-6E70-463E-8B0F-6F83C6A979F6}">
      <dgm:prSet/>
      <dgm:spPr/>
      <dgm:t>
        <a:bodyPr/>
        <a:lstStyle/>
        <a:p>
          <a:endParaRPr lang="fr-FR"/>
        </a:p>
      </dgm:t>
    </dgm:pt>
    <dgm:pt modelId="{1ACEA71C-D9CC-4F4A-96F6-DB2098C680C5}" type="sibTrans" cxnId="{8D67D839-6E70-463E-8B0F-6F83C6A979F6}">
      <dgm:prSet/>
      <dgm:spPr/>
      <dgm:t>
        <a:bodyPr/>
        <a:lstStyle/>
        <a:p>
          <a:endParaRPr lang="fr-FR"/>
        </a:p>
      </dgm:t>
    </dgm:pt>
    <dgm:pt modelId="{3836D2E1-495E-4A6D-BCAC-3743A780459B}">
      <dgm:prSet phldrT="[Texte]" custT="1"/>
      <dgm:spPr/>
      <dgm:t>
        <a:bodyPr/>
        <a:lstStyle/>
        <a:p>
          <a:pPr algn="ctr"/>
          <a:endParaRPr lang="fr-FR" sz="1800" dirty="0"/>
        </a:p>
      </dgm:t>
    </dgm:pt>
    <dgm:pt modelId="{642C0D3F-ADF7-4409-8217-FB0FEC04D048}" type="parTrans" cxnId="{F4572DFE-C619-499A-8A86-99226518E776}">
      <dgm:prSet/>
      <dgm:spPr/>
      <dgm:t>
        <a:bodyPr/>
        <a:lstStyle/>
        <a:p>
          <a:endParaRPr lang="fr-FR"/>
        </a:p>
      </dgm:t>
    </dgm:pt>
    <dgm:pt modelId="{35C9B995-D513-4923-9FE8-044A6A1C0626}" type="sibTrans" cxnId="{F4572DFE-C619-499A-8A86-99226518E776}">
      <dgm:prSet/>
      <dgm:spPr/>
      <dgm:t>
        <a:bodyPr/>
        <a:lstStyle/>
        <a:p>
          <a:endParaRPr lang="fr-FR"/>
        </a:p>
      </dgm:t>
    </dgm:pt>
    <dgm:pt modelId="{769B3DA3-72BC-4699-BDD2-15289CD583DA}">
      <dgm:prSet phldrT="[Texte]" custT="1"/>
      <dgm:spPr/>
      <dgm:t>
        <a:bodyPr/>
        <a:lstStyle/>
        <a:p>
          <a:pPr algn="ctr"/>
          <a:endParaRPr lang="fr-FR" sz="1800" dirty="0"/>
        </a:p>
      </dgm:t>
    </dgm:pt>
    <dgm:pt modelId="{C27C8036-7538-417F-BBBB-0E903F23F817}" type="parTrans" cxnId="{0196265C-AC25-49B3-9E74-C5FA747117F8}">
      <dgm:prSet/>
      <dgm:spPr/>
      <dgm:t>
        <a:bodyPr/>
        <a:lstStyle/>
        <a:p>
          <a:endParaRPr lang="fr-FR"/>
        </a:p>
      </dgm:t>
    </dgm:pt>
    <dgm:pt modelId="{BA030702-14E1-443D-9AA1-E284E3E24B76}" type="sibTrans" cxnId="{0196265C-AC25-49B3-9E74-C5FA747117F8}">
      <dgm:prSet/>
      <dgm:spPr/>
      <dgm:t>
        <a:bodyPr/>
        <a:lstStyle/>
        <a:p>
          <a:endParaRPr lang="fr-FR"/>
        </a:p>
      </dgm:t>
    </dgm:pt>
    <dgm:pt modelId="{EE2D6BE0-E1B7-4379-8D6F-F6C8585EFE3E}">
      <dgm:prSet phldrT="[Texte]" custT="1"/>
      <dgm:spPr/>
      <dgm:t>
        <a:bodyPr/>
        <a:lstStyle/>
        <a:p>
          <a:pPr algn="ctr"/>
          <a:endParaRPr lang="fr-FR" sz="1800" dirty="0"/>
        </a:p>
      </dgm:t>
    </dgm:pt>
    <dgm:pt modelId="{00E0BBD1-2516-4DDD-A48D-806DEDA9B71E}" type="parTrans" cxnId="{4C116B72-E3EE-41D9-BC9D-007EAF746E43}">
      <dgm:prSet/>
      <dgm:spPr/>
      <dgm:t>
        <a:bodyPr/>
        <a:lstStyle/>
        <a:p>
          <a:endParaRPr lang="fr-FR"/>
        </a:p>
      </dgm:t>
    </dgm:pt>
    <dgm:pt modelId="{1CA34CAC-152D-4B6B-9017-1178ED83FA24}" type="sibTrans" cxnId="{4C116B72-E3EE-41D9-BC9D-007EAF746E43}">
      <dgm:prSet/>
      <dgm:spPr/>
      <dgm:t>
        <a:bodyPr/>
        <a:lstStyle/>
        <a:p>
          <a:endParaRPr lang="fr-FR"/>
        </a:p>
      </dgm:t>
    </dgm:pt>
    <dgm:pt modelId="{2CC7AAEA-1014-44BA-897B-B82FAFC551E2}">
      <dgm:prSet phldrT="[Texte]" custT="1"/>
      <dgm:spPr/>
      <dgm:t>
        <a:bodyPr/>
        <a:lstStyle/>
        <a:p>
          <a:pPr algn="ctr"/>
          <a:endParaRPr lang="fr-FR" sz="1800" dirty="0"/>
        </a:p>
      </dgm:t>
    </dgm:pt>
    <dgm:pt modelId="{B23D2FB0-1BDC-4BF9-AEBF-3E6BF96A36B6}" type="parTrans" cxnId="{CCCA6F66-DE75-45B0-99A0-DB23994BF563}">
      <dgm:prSet/>
      <dgm:spPr/>
      <dgm:t>
        <a:bodyPr/>
        <a:lstStyle/>
        <a:p>
          <a:endParaRPr lang="fr-FR"/>
        </a:p>
      </dgm:t>
    </dgm:pt>
    <dgm:pt modelId="{31C87A53-540F-4A2D-B347-99114BD2EF98}" type="sibTrans" cxnId="{CCCA6F66-DE75-45B0-99A0-DB23994BF563}">
      <dgm:prSet/>
      <dgm:spPr/>
      <dgm:t>
        <a:bodyPr/>
        <a:lstStyle/>
        <a:p>
          <a:endParaRPr lang="fr-FR"/>
        </a:p>
      </dgm:t>
    </dgm:pt>
    <dgm:pt modelId="{F432C257-959B-4CC6-9F9A-216FB6FC6C75}">
      <dgm:prSet phldrT="[Texte]" custT="1"/>
      <dgm:spPr/>
      <dgm:t>
        <a:bodyPr/>
        <a:lstStyle/>
        <a:p>
          <a:pPr algn="ctr"/>
          <a:r>
            <a:rPr lang="fr-FR" sz="1800" dirty="0" smtClean="0"/>
            <a:t>Pas de décote.</a:t>
          </a:r>
          <a:endParaRPr lang="fr-FR" sz="1800" dirty="0"/>
        </a:p>
      </dgm:t>
    </dgm:pt>
    <dgm:pt modelId="{2F389986-C51B-406F-A98D-BAA8F0CDB135}" type="parTrans" cxnId="{C7CCCDBB-77C2-46D3-8F40-E7081D434F17}">
      <dgm:prSet/>
      <dgm:spPr/>
      <dgm:t>
        <a:bodyPr/>
        <a:lstStyle/>
        <a:p>
          <a:endParaRPr lang="fr-FR"/>
        </a:p>
      </dgm:t>
    </dgm:pt>
    <dgm:pt modelId="{FEA38C96-FE77-43FE-9C8E-BB0ADC37DF9A}" type="sibTrans" cxnId="{C7CCCDBB-77C2-46D3-8F40-E7081D434F17}">
      <dgm:prSet/>
      <dgm:spPr/>
      <dgm:t>
        <a:bodyPr/>
        <a:lstStyle/>
        <a:p>
          <a:endParaRPr lang="fr-FR"/>
        </a:p>
      </dgm:t>
    </dgm:pt>
    <dgm:pt modelId="{15119069-67B4-4ACE-8CC9-57411632567A}">
      <dgm:prSet phldrT="[Texte]" custT="1"/>
      <dgm:spPr/>
      <dgm:t>
        <a:bodyPr/>
        <a:lstStyle/>
        <a:p>
          <a:pPr algn="ctr"/>
          <a:endParaRPr lang="fr-FR" sz="1800" dirty="0"/>
        </a:p>
      </dgm:t>
    </dgm:pt>
    <dgm:pt modelId="{ED1FC727-9E19-4C2C-A1DD-7FB62EB61331}" type="parTrans" cxnId="{71BF7FB1-490D-4CDF-958E-1C7EA0F3100B}">
      <dgm:prSet/>
      <dgm:spPr/>
      <dgm:t>
        <a:bodyPr/>
        <a:lstStyle/>
        <a:p>
          <a:endParaRPr lang="fr-FR"/>
        </a:p>
      </dgm:t>
    </dgm:pt>
    <dgm:pt modelId="{587104DA-CF5C-4CCF-9F3E-A96A3946E02A}" type="sibTrans" cxnId="{71BF7FB1-490D-4CDF-958E-1C7EA0F3100B}">
      <dgm:prSet/>
      <dgm:spPr/>
      <dgm:t>
        <a:bodyPr/>
        <a:lstStyle/>
        <a:p>
          <a:endParaRPr lang="fr-FR"/>
        </a:p>
      </dgm:t>
    </dgm:pt>
    <dgm:pt modelId="{5B25E0F5-B034-4449-95DD-7747EB539368}">
      <dgm:prSet phldrT="[Texte]" custT="1"/>
      <dgm:spPr/>
      <dgm:t>
        <a:bodyPr/>
        <a:lstStyle/>
        <a:p>
          <a:pPr algn="ctr"/>
          <a:endParaRPr lang="fr-FR" sz="1800" dirty="0"/>
        </a:p>
      </dgm:t>
    </dgm:pt>
    <dgm:pt modelId="{B80C5CAD-183D-4E39-84E7-7EF7A70734C9}" type="parTrans" cxnId="{E52F2E1E-DAD3-4D28-B219-1411AF30229C}">
      <dgm:prSet/>
      <dgm:spPr/>
      <dgm:t>
        <a:bodyPr/>
        <a:lstStyle/>
        <a:p>
          <a:endParaRPr lang="fr-FR"/>
        </a:p>
      </dgm:t>
    </dgm:pt>
    <dgm:pt modelId="{0067601B-60D9-4918-92C9-D21FF3127D67}" type="sibTrans" cxnId="{E52F2E1E-DAD3-4D28-B219-1411AF30229C}">
      <dgm:prSet/>
      <dgm:spPr/>
      <dgm:t>
        <a:bodyPr/>
        <a:lstStyle/>
        <a:p>
          <a:endParaRPr lang="fr-FR"/>
        </a:p>
      </dgm:t>
    </dgm:pt>
    <dgm:pt modelId="{3C8019FF-12DB-43F4-BB5C-A02C854E5B01}" type="pres">
      <dgm:prSet presAssocID="{9FED530F-5E6C-433A-8D32-D29F7E757171}" presName="Name0" presStyleCnt="0">
        <dgm:presLayoutVars>
          <dgm:dir/>
          <dgm:animLvl val="lvl"/>
          <dgm:resizeHandles val="exact"/>
        </dgm:presLayoutVars>
      </dgm:prSet>
      <dgm:spPr/>
      <dgm:t>
        <a:bodyPr/>
        <a:lstStyle/>
        <a:p>
          <a:endParaRPr lang="fr-FR"/>
        </a:p>
      </dgm:t>
    </dgm:pt>
    <dgm:pt modelId="{1A869DE1-9FE9-4200-BDC4-5F8D7E0C6068}" type="pres">
      <dgm:prSet presAssocID="{33C0E969-8001-4533-B438-36D585D540F6}" presName="composite" presStyleCnt="0"/>
      <dgm:spPr/>
    </dgm:pt>
    <dgm:pt modelId="{055FB2AF-6D2B-48BF-B923-D2536B80FF0D}" type="pres">
      <dgm:prSet presAssocID="{33C0E969-8001-4533-B438-36D585D540F6}" presName="parTx" presStyleLbl="alignNode1" presStyleIdx="0" presStyleCnt="3">
        <dgm:presLayoutVars>
          <dgm:chMax val="0"/>
          <dgm:chPref val="0"/>
          <dgm:bulletEnabled val="1"/>
        </dgm:presLayoutVars>
      </dgm:prSet>
      <dgm:spPr/>
      <dgm:t>
        <a:bodyPr/>
        <a:lstStyle/>
        <a:p>
          <a:endParaRPr lang="fr-FR"/>
        </a:p>
      </dgm:t>
    </dgm:pt>
    <dgm:pt modelId="{DA63B413-A867-4AF4-AADE-602184A7163D}" type="pres">
      <dgm:prSet presAssocID="{33C0E969-8001-4533-B438-36D585D540F6}" presName="desTx" presStyleLbl="alignAccFollowNode1" presStyleIdx="0" presStyleCnt="3">
        <dgm:presLayoutVars>
          <dgm:bulletEnabled val="1"/>
        </dgm:presLayoutVars>
      </dgm:prSet>
      <dgm:spPr/>
      <dgm:t>
        <a:bodyPr/>
        <a:lstStyle/>
        <a:p>
          <a:endParaRPr lang="fr-FR"/>
        </a:p>
      </dgm:t>
    </dgm:pt>
    <dgm:pt modelId="{01195CF6-B9DB-4FD6-9EED-BC8B00828B36}" type="pres">
      <dgm:prSet presAssocID="{7E5580A6-41D8-4044-80F0-69A7D2A4CC18}" presName="space" presStyleCnt="0"/>
      <dgm:spPr/>
    </dgm:pt>
    <dgm:pt modelId="{B64BCBF7-685A-481F-BF98-AF40337BF410}" type="pres">
      <dgm:prSet presAssocID="{924A6C70-ED94-4AF8-8045-7F3C7611BAA9}" presName="composite" presStyleCnt="0"/>
      <dgm:spPr/>
    </dgm:pt>
    <dgm:pt modelId="{91736642-60ED-473A-B4AF-0BCB95263E27}" type="pres">
      <dgm:prSet presAssocID="{924A6C70-ED94-4AF8-8045-7F3C7611BAA9}" presName="parTx" presStyleLbl="alignNode1" presStyleIdx="1" presStyleCnt="3">
        <dgm:presLayoutVars>
          <dgm:chMax val="0"/>
          <dgm:chPref val="0"/>
          <dgm:bulletEnabled val="1"/>
        </dgm:presLayoutVars>
      </dgm:prSet>
      <dgm:spPr/>
      <dgm:t>
        <a:bodyPr/>
        <a:lstStyle/>
        <a:p>
          <a:endParaRPr lang="fr-FR"/>
        </a:p>
      </dgm:t>
    </dgm:pt>
    <dgm:pt modelId="{2AD47ED4-486F-44AB-8C31-DFCFCFEB01C8}" type="pres">
      <dgm:prSet presAssocID="{924A6C70-ED94-4AF8-8045-7F3C7611BAA9}" presName="desTx" presStyleLbl="alignAccFollowNode1" presStyleIdx="1" presStyleCnt="3">
        <dgm:presLayoutVars>
          <dgm:bulletEnabled val="1"/>
        </dgm:presLayoutVars>
      </dgm:prSet>
      <dgm:spPr/>
      <dgm:t>
        <a:bodyPr/>
        <a:lstStyle/>
        <a:p>
          <a:endParaRPr lang="fr-FR"/>
        </a:p>
      </dgm:t>
    </dgm:pt>
    <dgm:pt modelId="{89C86093-85E4-4C6F-BBB0-048E73D6604C}" type="pres">
      <dgm:prSet presAssocID="{355117E2-FCCD-4E1C-8D72-E12E472FF1E0}" presName="space" presStyleCnt="0"/>
      <dgm:spPr/>
    </dgm:pt>
    <dgm:pt modelId="{1AD20D18-2379-40D7-BC77-3D848D4D886E}" type="pres">
      <dgm:prSet presAssocID="{9CCDDBAC-0451-4B08-99B1-0E70AEACE655}" presName="composite" presStyleCnt="0"/>
      <dgm:spPr/>
    </dgm:pt>
    <dgm:pt modelId="{D27C5DAC-35B9-4A23-8626-18A8804AB194}" type="pres">
      <dgm:prSet presAssocID="{9CCDDBAC-0451-4B08-99B1-0E70AEACE655}" presName="parTx" presStyleLbl="alignNode1" presStyleIdx="2" presStyleCnt="3">
        <dgm:presLayoutVars>
          <dgm:chMax val="0"/>
          <dgm:chPref val="0"/>
          <dgm:bulletEnabled val="1"/>
        </dgm:presLayoutVars>
      </dgm:prSet>
      <dgm:spPr/>
      <dgm:t>
        <a:bodyPr/>
        <a:lstStyle/>
        <a:p>
          <a:endParaRPr lang="fr-FR"/>
        </a:p>
      </dgm:t>
    </dgm:pt>
    <dgm:pt modelId="{46AFCDAA-F294-49D6-B7FF-2D4BDBF7976B}" type="pres">
      <dgm:prSet presAssocID="{9CCDDBAC-0451-4B08-99B1-0E70AEACE655}" presName="desTx" presStyleLbl="alignAccFollowNode1" presStyleIdx="2" presStyleCnt="3">
        <dgm:presLayoutVars>
          <dgm:bulletEnabled val="1"/>
        </dgm:presLayoutVars>
      </dgm:prSet>
      <dgm:spPr/>
      <dgm:t>
        <a:bodyPr/>
        <a:lstStyle/>
        <a:p>
          <a:endParaRPr lang="fr-FR"/>
        </a:p>
      </dgm:t>
    </dgm:pt>
  </dgm:ptLst>
  <dgm:cxnLst>
    <dgm:cxn modelId="{72912CDC-78C6-459C-9010-B0EE5B74BB64}" type="presOf" srcId="{5B25E0F5-B034-4449-95DD-7747EB539368}" destId="{46AFCDAA-F294-49D6-B7FF-2D4BDBF7976B}" srcOrd="0" destOrd="0" presId="urn:microsoft.com/office/officeart/2005/8/layout/hList1"/>
    <dgm:cxn modelId="{C34A9180-3F8C-4ABD-ACFA-E94DC361BB26}" type="presOf" srcId="{5F5C6536-F21D-4488-9EE2-163F328239EC}" destId="{46AFCDAA-F294-49D6-B7FF-2D4BDBF7976B}" srcOrd="0" destOrd="1" presId="urn:microsoft.com/office/officeart/2005/8/layout/hList1"/>
    <dgm:cxn modelId="{ED4B494E-DF1E-4BC0-9A1F-9AB3D4210815}" srcId="{924A6C70-ED94-4AF8-8045-7F3C7611BAA9}" destId="{D42AAEAF-48A8-46EC-BE07-79837764C02E}" srcOrd="2" destOrd="0" parTransId="{F912D362-C015-46E7-9D52-A5D39AF13850}" sibTransId="{6476FB31-F902-4B52-9EA9-47323BB08FF7}"/>
    <dgm:cxn modelId="{A4BBC778-1BB5-4F90-BA53-7B1D6535554D}" type="presOf" srcId="{3836D2E1-495E-4A6D-BCAC-3743A780459B}" destId="{2AD47ED4-486F-44AB-8C31-DFCFCFEB01C8}" srcOrd="0" destOrd="3" presId="urn:microsoft.com/office/officeart/2005/8/layout/hList1"/>
    <dgm:cxn modelId="{8D67D839-6E70-463E-8B0F-6F83C6A979F6}" srcId="{924A6C70-ED94-4AF8-8045-7F3C7611BAA9}" destId="{729A1538-B71B-4865-9A31-9385BBD8A471}" srcOrd="1" destOrd="0" parTransId="{71FADBA4-A457-4C8E-8FDF-6BBA741C3D23}" sibTransId="{1ACEA71C-D9CC-4F4A-96F6-DB2098C680C5}"/>
    <dgm:cxn modelId="{4C116B72-E3EE-41D9-BC9D-007EAF746E43}" srcId="{33C0E969-8001-4533-B438-36D585D540F6}" destId="{EE2D6BE0-E1B7-4379-8D6F-F6C8585EFE3E}" srcOrd="1" destOrd="0" parTransId="{00E0BBD1-2516-4DDD-A48D-806DEDA9B71E}" sibTransId="{1CA34CAC-152D-4B6B-9017-1178ED83FA24}"/>
    <dgm:cxn modelId="{364D8678-6D00-4477-AF7B-A4F001F9C9F5}" type="presOf" srcId="{444D574B-FC0F-4575-A82F-40579D93A7BC}" destId="{DA63B413-A867-4AF4-AADE-602184A7163D}" srcOrd="0" destOrd="2" presId="urn:microsoft.com/office/officeart/2005/8/layout/hList1"/>
    <dgm:cxn modelId="{E52F2E1E-DAD3-4D28-B219-1411AF30229C}" srcId="{9CCDDBAC-0451-4B08-99B1-0E70AEACE655}" destId="{5B25E0F5-B034-4449-95DD-7747EB539368}" srcOrd="0" destOrd="0" parTransId="{B80C5CAD-183D-4E39-84E7-7EF7A70734C9}" sibTransId="{0067601B-60D9-4918-92C9-D21FF3127D67}"/>
    <dgm:cxn modelId="{2535EE7B-EF4C-42F0-9928-5A00B263BD94}" srcId="{924A6C70-ED94-4AF8-8045-7F3C7611BAA9}" destId="{54B79CDB-446D-4003-8419-B9CF2F15A12E}" srcOrd="4" destOrd="0" parTransId="{92E2B3A2-B974-41C9-876C-8BFF53705C90}" sibTransId="{D96B7FAD-38E1-4354-9ACF-602F56DFE357}"/>
    <dgm:cxn modelId="{18D1EA5B-BDE8-4293-BB1C-0738E10EC25A}" srcId="{9FED530F-5E6C-433A-8D32-D29F7E757171}" destId="{924A6C70-ED94-4AF8-8045-7F3C7611BAA9}" srcOrd="1" destOrd="0" parTransId="{713D4BCD-66A9-4E6C-A475-CB7EEE88E1C6}" sibTransId="{355117E2-FCCD-4E1C-8D72-E12E472FF1E0}"/>
    <dgm:cxn modelId="{332A9960-7B0A-40DF-BFC1-3BA03DC1AA7F}" type="presOf" srcId="{4C1C7B4A-7BF2-4114-80F7-CCC033401268}" destId="{46AFCDAA-F294-49D6-B7FF-2D4BDBF7976B}" srcOrd="0" destOrd="3" presId="urn:microsoft.com/office/officeart/2005/8/layout/hList1"/>
    <dgm:cxn modelId="{700B4A30-DA39-4C24-8F28-85ADF1366B1D}" type="presOf" srcId="{729A1538-B71B-4865-9A31-9385BBD8A471}" destId="{2AD47ED4-486F-44AB-8C31-DFCFCFEB01C8}" srcOrd="0" destOrd="1" presId="urn:microsoft.com/office/officeart/2005/8/layout/hList1"/>
    <dgm:cxn modelId="{0196265C-AC25-49B3-9E74-C5FA747117F8}" srcId="{33C0E969-8001-4533-B438-36D585D540F6}" destId="{769B3DA3-72BC-4699-BDD2-15289CD583DA}" srcOrd="0" destOrd="0" parTransId="{C27C8036-7538-417F-BBBB-0E903F23F817}" sibTransId="{BA030702-14E1-443D-9AA1-E284E3E24B76}"/>
    <dgm:cxn modelId="{73639363-3FB6-416E-8C2A-5AF38B8E6B4D}" type="presOf" srcId="{9CCDDBAC-0451-4B08-99B1-0E70AEACE655}" destId="{D27C5DAC-35B9-4A23-8626-18A8804AB194}" srcOrd="0" destOrd="0" presId="urn:microsoft.com/office/officeart/2005/8/layout/hList1"/>
    <dgm:cxn modelId="{BA59FBC9-354F-41ED-A631-4B288E4A76DE}" srcId="{9FED530F-5E6C-433A-8D32-D29F7E757171}" destId="{33C0E969-8001-4533-B438-36D585D540F6}" srcOrd="0" destOrd="0" parTransId="{583F2CBE-834A-40B3-83FA-A8D2F10CF8A4}" sibTransId="{7E5580A6-41D8-4044-80F0-69A7D2A4CC18}"/>
    <dgm:cxn modelId="{4929DA0B-DA48-4AED-8332-A19D4B3689B6}" type="presOf" srcId="{924A6C70-ED94-4AF8-8045-7F3C7611BAA9}" destId="{91736642-60ED-473A-B4AF-0BCB95263E27}" srcOrd="0" destOrd="0" presId="urn:microsoft.com/office/officeart/2005/8/layout/hList1"/>
    <dgm:cxn modelId="{CA55691B-F517-481E-AC93-A1ABC1C58513}" srcId="{9CCDDBAC-0451-4B08-99B1-0E70AEACE655}" destId="{4C1C7B4A-7BF2-4114-80F7-CCC033401268}" srcOrd="3" destOrd="0" parTransId="{5A7B6159-0F38-4F5D-8E14-F3921F1B6923}" sibTransId="{87656E4E-F28D-4B77-AB52-940A1D041069}"/>
    <dgm:cxn modelId="{FC45C2A6-ADE5-426D-B672-CD90F2C0BF47}" srcId="{9CCDDBAC-0451-4B08-99B1-0E70AEACE655}" destId="{5F5C6536-F21D-4488-9EE2-163F328239EC}" srcOrd="1" destOrd="0" parTransId="{D5D9EF97-297C-457C-A752-AEBAE83E7A65}" sibTransId="{1D3BA56D-E7AB-4728-AE52-764BB2A9D176}"/>
    <dgm:cxn modelId="{90AAFF61-4F0B-4ABA-9416-3801530D141B}" type="presOf" srcId="{33C0E969-8001-4533-B438-36D585D540F6}" destId="{055FB2AF-6D2B-48BF-B923-D2536B80FF0D}" srcOrd="0" destOrd="0" presId="urn:microsoft.com/office/officeart/2005/8/layout/hList1"/>
    <dgm:cxn modelId="{F13D8E10-B5FF-40B3-82B5-9E14547BCC03}" srcId="{33C0E969-8001-4533-B438-36D585D540F6}" destId="{444D574B-FC0F-4575-A82F-40579D93A7BC}" srcOrd="2" destOrd="0" parTransId="{EE2F57AC-EC5D-484D-8297-22CDE45F9822}" sibTransId="{CF281A35-706E-471B-B896-D57148723A5A}"/>
    <dgm:cxn modelId="{059C568A-7A65-45C3-8508-B21CBC3DE70C}" type="presOf" srcId="{F432C257-959B-4CC6-9F9A-216FB6FC6C75}" destId="{46AFCDAA-F294-49D6-B7FF-2D4BDBF7976B}" srcOrd="0" destOrd="5" presId="urn:microsoft.com/office/officeart/2005/8/layout/hList1"/>
    <dgm:cxn modelId="{1E41508F-C5D1-4855-A31F-C3C8F6C0D587}" srcId="{9FED530F-5E6C-433A-8D32-D29F7E757171}" destId="{9CCDDBAC-0451-4B08-99B1-0E70AEACE655}" srcOrd="2" destOrd="0" parTransId="{7FD313E3-CCEB-44FC-9333-4C2F5B42FB49}" sibTransId="{15F6371B-8747-492B-802B-27F2B7E4DDE5}"/>
    <dgm:cxn modelId="{71BF7FB1-490D-4CDF-958E-1C7EA0F3100B}" srcId="{9CCDDBAC-0451-4B08-99B1-0E70AEACE655}" destId="{15119069-67B4-4ACE-8CC9-57411632567A}" srcOrd="4" destOrd="0" parTransId="{ED1FC727-9E19-4C2C-A1DD-7FB62EB61331}" sibTransId="{587104DA-CF5C-4CCF-9F3E-A96A3946E02A}"/>
    <dgm:cxn modelId="{B09E4E96-99B7-4D99-9A76-1B746F1BBDD4}" type="presOf" srcId="{EE2D6BE0-E1B7-4379-8D6F-F6C8585EFE3E}" destId="{DA63B413-A867-4AF4-AADE-602184A7163D}" srcOrd="0" destOrd="1" presId="urn:microsoft.com/office/officeart/2005/8/layout/hList1"/>
    <dgm:cxn modelId="{F4572DFE-C619-499A-8A86-99226518E776}" srcId="{924A6C70-ED94-4AF8-8045-7F3C7611BAA9}" destId="{3836D2E1-495E-4A6D-BCAC-3743A780459B}" srcOrd="3" destOrd="0" parTransId="{642C0D3F-ADF7-4409-8217-FB0FEC04D048}" sibTransId="{35C9B995-D513-4923-9FE8-044A6A1C0626}"/>
    <dgm:cxn modelId="{CCCA6F66-DE75-45B0-99A0-DB23994BF563}" srcId="{9CCDDBAC-0451-4B08-99B1-0E70AEACE655}" destId="{2CC7AAEA-1014-44BA-897B-B82FAFC551E2}" srcOrd="2" destOrd="0" parTransId="{B23D2FB0-1BDC-4BF9-AEBF-3E6BF96A36B6}" sibTransId="{31C87A53-540F-4A2D-B347-99114BD2EF98}"/>
    <dgm:cxn modelId="{8939BB19-BABA-45FB-AD3B-DA8B53FD6017}" srcId="{924A6C70-ED94-4AF8-8045-7F3C7611BAA9}" destId="{F2A7BAAD-B53D-450E-B64D-78E59B7CE134}" srcOrd="0" destOrd="0" parTransId="{DE2985EE-17FB-41F4-91C8-1AEE3BEC4A89}" sibTransId="{8D239F16-B9F9-4D7E-96D2-165A3AF0F104}"/>
    <dgm:cxn modelId="{E378FAD7-12BE-4339-8637-3A6A521D23E3}" type="presOf" srcId="{D42AAEAF-48A8-46EC-BE07-79837764C02E}" destId="{2AD47ED4-486F-44AB-8C31-DFCFCFEB01C8}" srcOrd="0" destOrd="2" presId="urn:microsoft.com/office/officeart/2005/8/layout/hList1"/>
    <dgm:cxn modelId="{6CEF8A4B-00AE-494E-A0EE-5A743AFF2025}" type="presOf" srcId="{2CC7AAEA-1014-44BA-897B-B82FAFC551E2}" destId="{46AFCDAA-F294-49D6-B7FF-2D4BDBF7976B}" srcOrd="0" destOrd="2" presId="urn:microsoft.com/office/officeart/2005/8/layout/hList1"/>
    <dgm:cxn modelId="{D3A130C2-779C-49F5-BFB8-8194EBF9D58A}" type="presOf" srcId="{54B79CDB-446D-4003-8419-B9CF2F15A12E}" destId="{2AD47ED4-486F-44AB-8C31-DFCFCFEB01C8}" srcOrd="0" destOrd="4" presId="urn:microsoft.com/office/officeart/2005/8/layout/hList1"/>
    <dgm:cxn modelId="{DE22ED2E-8AA7-440D-81FE-321F34854D5F}" type="presOf" srcId="{769B3DA3-72BC-4699-BDD2-15289CD583DA}" destId="{DA63B413-A867-4AF4-AADE-602184A7163D}" srcOrd="0" destOrd="0" presId="urn:microsoft.com/office/officeart/2005/8/layout/hList1"/>
    <dgm:cxn modelId="{C7CCCDBB-77C2-46D3-8F40-E7081D434F17}" srcId="{9CCDDBAC-0451-4B08-99B1-0E70AEACE655}" destId="{F432C257-959B-4CC6-9F9A-216FB6FC6C75}" srcOrd="5" destOrd="0" parTransId="{2F389986-C51B-406F-A98D-BAA8F0CDB135}" sibTransId="{FEA38C96-FE77-43FE-9C8E-BB0ADC37DF9A}"/>
    <dgm:cxn modelId="{983E9A88-0A91-4099-B726-4266DD7C7335}" type="presOf" srcId="{9FED530F-5E6C-433A-8D32-D29F7E757171}" destId="{3C8019FF-12DB-43F4-BB5C-A02C854E5B01}" srcOrd="0" destOrd="0" presId="urn:microsoft.com/office/officeart/2005/8/layout/hList1"/>
    <dgm:cxn modelId="{E73B7234-DA44-49A0-BF05-82176270C914}" type="presOf" srcId="{F2A7BAAD-B53D-450E-B64D-78E59B7CE134}" destId="{2AD47ED4-486F-44AB-8C31-DFCFCFEB01C8}" srcOrd="0" destOrd="0" presId="urn:microsoft.com/office/officeart/2005/8/layout/hList1"/>
    <dgm:cxn modelId="{FE775928-9AAC-4891-9323-28E1C2B9DA46}" type="presOf" srcId="{15119069-67B4-4ACE-8CC9-57411632567A}" destId="{46AFCDAA-F294-49D6-B7FF-2D4BDBF7976B}" srcOrd="0" destOrd="4" presId="urn:microsoft.com/office/officeart/2005/8/layout/hList1"/>
    <dgm:cxn modelId="{0B85DAE4-6A67-452E-8572-AA3741334A53}" type="presParOf" srcId="{3C8019FF-12DB-43F4-BB5C-A02C854E5B01}" destId="{1A869DE1-9FE9-4200-BDC4-5F8D7E0C6068}" srcOrd="0" destOrd="0" presId="urn:microsoft.com/office/officeart/2005/8/layout/hList1"/>
    <dgm:cxn modelId="{43E3C91A-D818-41F0-91FA-455A70A29676}" type="presParOf" srcId="{1A869DE1-9FE9-4200-BDC4-5F8D7E0C6068}" destId="{055FB2AF-6D2B-48BF-B923-D2536B80FF0D}" srcOrd="0" destOrd="0" presId="urn:microsoft.com/office/officeart/2005/8/layout/hList1"/>
    <dgm:cxn modelId="{0892DED7-DC84-42D9-99DD-C6674A113889}" type="presParOf" srcId="{1A869DE1-9FE9-4200-BDC4-5F8D7E0C6068}" destId="{DA63B413-A867-4AF4-AADE-602184A7163D}" srcOrd="1" destOrd="0" presId="urn:microsoft.com/office/officeart/2005/8/layout/hList1"/>
    <dgm:cxn modelId="{47BC67BD-D19E-4845-BFF8-0DB59ED17751}" type="presParOf" srcId="{3C8019FF-12DB-43F4-BB5C-A02C854E5B01}" destId="{01195CF6-B9DB-4FD6-9EED-BC8B00828B36}" srcOrd="1" destOrd="0" presId="urn:microsoft.com/office/officeart/2005/8/layout/hList1"/>
    <dgm:cxn modelId="{538628E6-45B5-46D4-87EA-1EC18E93DA4F}" type="presParOf" srcId="{3C8019FF-12DB-43F4-BB5C-A02C854E5B01}" destId="{B64BCBF7-685A-481F-BF98-AF40337BF410}" srcOrd="2" destOrd="0" presId="urn:microsoft.com/office/officeart/2005/8/layout/hList1"/>
    <dgm:cxn modelId="{38774BC8-F4FA-4148-B728-6C29B9E0E4EB}" type="presParOf" srcId="{B64BCBF7-685A-481F-BF98-AF40337BF410}" destId="{91736642-60ED-473A-B4AF-0BCB95263E27}" srcOrd="0" destOrd="0" presId="urn:microsoft.com/office/officeart/2005/8/layout/hList1"/>
    <dgm:cxn modelId="{9DA7222E-6A57-4BBA-B7C0-8DF015E75776}" type="presParOf" srcId="{B64BCBF7-685A-481F-BF98-AF40337BF410}" destId="{2AD47ED4-486F-44AB-8C31-DFCFCFEB01C8}" srcOrd="1" destOrd="0" presId="urn:microsoft.com/office/officeart/2005/8/layout/hList1"/>
    <dgm:cxn modelId="{31EFF52B-EF34-470F-A104-54E2C52C3D2C}" type="presParOf" srcId="{3C8019FF-12DB-43F4-BB5C-A02C854E5B01}" destId="{89C86093-85E4-4C6F-BBB0-048E73D6604C}" srcOrd="3" destOrd="0" presId="urn:microsoft.com/office/officeart/2005/8/layout/hList1"/>
    <dgm:cxn modelId="{45F93256-87FF-4F87-A5C0-92BEB90AF0DB}" type="presParOf" srcId="{3C8019FF-12DB-43F4-BB5C-A02C854E5B01}" destId="{1AD20D18-2379-40D7-BC77-3D848D4D886E}" srcOrd="4" destOrd="0" presId="urn:microsoft.com/office/officeart/2005/8/layout/hList1"/>
    <dgm:cxn modelId="{F68DC7C2-5E7F-4988-8FA8-724ACB0F8ACA}" type="presParOf" srcId="{1AD20D18-2379-40D7-BC77-3D848D4D886E}" destId="{D27C5DAC-35B9-4A23-8626-18A8804AB194}" srcOrd="0" destOrd="0" presId="urn:microsoft.com/office/officeart/2005/8/layout/hList1"/>
    <dgm:cxn modelId="{9DD4E6AF-3D31-4F1C-9F6D-AD25257FC3F6}" type="presParOf" srcId="{1AD20D18-2379-40D7-BC77-3D848D4D886E}" destId="{46AFCDAA-F294-49D6-B7FF-2D4BDBF7976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28861D-C341-4F81-86D6-7213E6C1020C}"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r-FR"/>
        </a:p>
      </dgm:t>
    </dgm:pt>
    <dgm:pt modelId="{B8658AE5-03D4-4FB0-8428-C18272BEDA94}">
      <dgm:prSet phldrT="[Texte]" custT="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r>
            <a:rPr lang="fr-FR" sz="1600" dirty="0" smtClean="0"/>
            <a:t>Etre à </a:t>
          </a:r>
          <a:r>
            <a:rPr lang="fr-FR" sz="1600" b="1" dirty="0" smtClean="0"/>
            <a:t>moins de 2 ans </a:t>
          </a:r>
          <a:r>
            <a:rPr lang="fr-FR" sz="1600" dirty="0" smtClean="0"/>
            <a:t>de l’âge légal de la catégorie sédentaire (selon génération)</a:t>
          </a:r>
          <a:endParaRPr lang="fr-FR" sz="1600" dirty="0"/>
        </a:p>
      </dgm:t>
    </dgm:pt>
    <dgm:pt modelId="{E686E335-E0A6-4AD2-AD99-617D0DE7A59C}" type="parTrans" cxnId="{4C16CE81-8B83-4CD6-8BF5-1ACD2D16C34F}">
      <dgm:prSet/>
      <dgm:spPr/>
      <dgm:t>
        <a:bodyPr/>
        <a:lstStyle/>
        <a:p>
          <a:endParaRPr lang="fr-FR"/>
        </a:p>
      </dgm:t>
    </dgm:pt>
    <dgm:pt modelId="{30A93B86-76A9-4104-BD81-0A3A7DFE424B}" type="sibTrans" cxnId="{4C16CE81-8B83-4CD6-8BF5-1ACD2D16C34F}">
      <dgm:prSet/>
      <dgm:spPr/>
      <dgm:t>
        <a:bodyPr/>
        <a:lstStyle/>
        <a:p>
          <a:endParaRPr lang="fr-FR"/>
        </a:p>
      </dgm:t>
    </dgm:pt>
    <dgm:pt modelId="{49F48502-773C-410D-A46E-55130B79511C}">
      <dgm:prSet phldrT="[Texte]"/>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r>
            <a:rPr lang="fr-FR" dirty="0" smtClean="0"/>
            <a:t>Justifier d’une durée d’assurance au moins égale à </a:t>
          </a:r>
          <a:r>
            <a:rPr lang="fr-FR" b="1" dirty="0" smtClean="0"/>
            <a:t>150 trimestres</a:t>
          </a:r>
          <a:endParaRPr lang="fr-FR" b="1" dirty="0"/>
        </a:p>
      </dgm:t>
    </dgm:pt>
    <dgm:pt modelId="{3382BF3D-01A4-4C7F-8771-B4BF5AD2A7B5}" type="parTrans" cxnId="{4E6A72D6-E871-49B8-BCE4-A9D93E388C85}">
      <dgm:prSet/>
      <dgm:spPr/>
      <dgm:t>
        <a:bodyPr/>
        <a:lstStyle/>
        <a:p>
          <a:endParaRPr lang="fr-FR"/>
        </a:p>
      </dgm:t>
    </dgm:pt>
    <dgm:pt modelId="{597E46BF-C9A5-407D-8757-FE711BF5D4F0}" type="sibTrans" cxnId="{4E6A72D6-E871-49B8-BCE4-A9D93E388C85}">
      <dgm:prSet/>
      <dgm:spPr/>
      <dgm:t>
        <a:bodyPr/>
        <a:lstStyle/>
        <a:p>
          <a:endParaRPr lang="fr-FR"/>
        </a:p>
      </dgm:t>
    </dgm:pt>
    <dgm:pt modelId="{D97364DA-E202-4FAF-AE4E-57D6334A7A7C}">
      <dgm:prSet phldrT="[Texte]" custT="1"/>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t>
        <a:bodyPr/>
        <a:lstStyle/>
        <a:p>
          <a:r>
            <a:rPr lang="fr-FR" sz="1800" dirty="0" smtClean="0"/>
            <a:t>Exercer son activité à </a:t>
          </a:r>
          <a:r>
            <a:rPr lang="fr-FR" sz="1800" b="1" dirty="0" smtClean="0"/>
            <a:t>temps partiel</a:t>
          </a:r>
          <a:r>
            <a:rPr lang="fr-FR" sz="1800" dirty="0" smtClean="0"/>
            <a:t>, de 50 à 90 %, ou à temps incomplet</a:t>
          </a:r>
          <a:endParaRPr lang="fr-FR" sz="1800" dirty="0"/>
        </a:p>
      </dgm:t>
    </dgm:pt>
    <dgm:pt modelId="{ADC30D74-4A90-4E14-A03D-807CF0258E09}" type="parTrans" cxnId="{A2A7A25C-3CEC-4601-AEE3-10EED81E7BFD}">
      <dgm:prSet/>
      <dgm:spPr/>
      <dgm:t>
        <a:bodyPr/>
        <a:lstStyle/>
        <a:p>
          <a:endParaRPr lang="fr-FR"/>
        </a:p>
      </dgm:t>
    </dgm:pt>
    <dgm:pt modelId="{FB0B089E-6CA2-41D7-8FAF-9097BC039D55}" type="sibTrans" cxnId="{A2A7A25C-3CEC-4601-AEE3-10EED81E7BFD}">
      <dgm:prSet/>
      <dgm:spPr/>
      <dgm:t>
        <a:bodyPr/>
        <a:lstStyle/>
        <a:p>
          <a:endParaRPr lang="fr-FR"/>
        </a:p>
      </dgm:t>
    </dgm:pt>
    <dgm:pt modelId="{96E42603-B8E2-4404-904F-A578E5FDD9F9}" type="pres">
      <dgm:prSet presAssocID="{9528861D-C341-4F81-86D6-7213E6C1020C}" presName="compositeShape" presStyleCnt="0">
        <dgm:presLayoutVars>
          <dgm:chMax val="7"/>
          <dgm:dir/>
          <dgm:resizeHandles val="exact"/>
        </dgm:presLayoutVars>
      </dgm:prSet>
      <dgm:spPr/>
      <dgm:t>
        <a:bodyPr/>
        <a:lstStyle/>
        <a:p>
          <a:endParaRPr lang="fr-FR"/>
        </a:p>
      </dgm:t>
    </dgm:pt>
    <dgm:pt modelId="{6B17CC39-A818-4EF4-B9DA-00B591E0CA39}" type="pres">
      <dgm:prSet presAssocID="{9528861D-C341-4F81-86D6-7213E6C1020C}" presName="wedge1" presStyleLbl="node1" presStyleIdx="0" presStyleCnt="3"/>
      <dgm:spPr/>
      <dgm:t>
        <a:bodyPr/>
        <a:lstStyle/>
        <a:p>
          <a:endParaRPr lang="fr-FR"/>
        </a:p>
      </dgm:t>
    </dgm:pt>
    <dgm:pt modelId="{8FE2F420-CECD-49E0-AF2B-429A23462F62}" type="pres">
      <dgm:prSet presAssocID="{9528861D-C341-4F81-86D6-7213E6C1020C}" presName="dummy1a" presStyleCnt="0"/>
      <dgm:spPr/>
    </dgm:pt>
    <dgm:pt modelId="{11C90966-BF6E-4451-A5A6-362E1727C423}" type="pres">
      <dgm:prSet presAssocID="{9528861D-C341-4F81-86D6-7213E6C1020C}" presName="dummy1b" presStyleCnt="0"/>
      <dgm:spPr/>
    </dgm:pt>
    <dgm:pt modelId="{91EF8336-AD61-47A8-A4A5-CAD5E4407B2A}" type="pres">
      <dgm:prSet presAssocID="{9528861D-C341-4F81-86D6-7213E6C1020C}" presName="wedge1Tx" presStyleLbl="node1" presStyleIdx="0" presStyleCnt="3">
        <dgm:presLayoutVars>
          <dgm:chMax val="0"/>
          <dgm:chPref val="0"/>
          <dgm:bulletEnabled val="1"/>
        </dgm:presLayoutVars>
      </dgm:prSet>
      <dgm:spPr/>
      <dgm:t>
        <a:bodyPr/>
        <a:lstStyle/>
        <a:p>
          <a:endParaRPr lang="fr-FR"/>
        </a:p>
      </dgm:t>
    </dgm:pt>
    <dgm:pt modelId="{4ECAC33F-7209-497A-9B88-FC14E8C48BC8}" type="pres">
      <dgm:prSet presAssocID="{9528861D-C341-4F81-86D6-7213E6C1020C}" presName="wedge2" presStyleLbl="node1" presStyleIdx="1" presStyleCnt="3"/>
      <dgm:spPr/>
      <dgm:t>
        <a:bodyPr/>
        <a:lstStyle/>
        <a:p>
          <a:endParaRPr lang="fr-FR"/>
        </a:p>
      </dgm:t>
    </dgm:pt>
    <dgm:pt modelId="{3249BF0F-9CA9-48AD-A9CC-23F0B9BA1A6F}" type="pres">
      <dgm:prSet presAssocID="{9528861D-C341-4F81-86D6-7213E6C1020C}" presName="dummy2a" presStyleCnt="0"/>
      <dgm:spPr/>
    </dgm:pt>
    <dgm:pt modelId="{5EAB5C19-85C7-4E21-B025-1B6028D72889}" type="pres">
      <dgm:prSet presAssocID="{9528861D-C341-4F81-86D6-7213E6C1020C}" presName="dummy2b" presStyleCnt="0"/>
      <dgm:spPr/>
    </dgm:pt>
    <dgm:pt modelId="{14133C96-5F31-481D-BF22-CCB2F7B61C65}" type="pres">
      <dgm:prSet presAssocID="{9528861D-C341-4F81-86D6-7213E6C1020C}" presName="wedge2Tx" presStyleLbl="node1" presStyleIdx="1" presStyleCnt="3">
        <dgm:presLayoutVars>
          <dgm:chMax val="0"/>
          <dgm:chPref val="0"/>
          <dgm:bulletEnabled val="1"/>
        </dgm:presLayoutVars>
      </dgm:prSet>
      <dgm:spPr/>
      <dgm:t>
        <a:bodyPr/>
        <a:lstStyle/>
        <a:p>
          <a:endParaRPr lang="fr-FR"/>
        </a:p>
      </dgm:t>
    </dgm:pt>
    <dgm:pt modelId="{449AFA4A-DABD-41CF-9AB0-4AF96448F537}" type="pres">
      <dgm:prSet presAssocID="{9528861D-C341-4F81-86D6-7213E6C1020C}" presName="wedge3" presStyleLbl="node1" presStyleIdx="2" presStyleCnt="3"/>
      <dgm:spPr/>
      <dgm:t>
        <a:bodyPr/>
        <a:lstStyle/>
        <a:p>
          <a:endParaRPr lang="fr-FR"/>
        </a:p>
      </dgm:t>
    </dgm:pt>
    <dgm:pt modelId="{4428BCD9-3452-4AF0-826A-583CAFEA9C7D}" type="pres">
      <dgm:prSet presAssocID="{9528861D-C341-4F81-86D6-7213E6C1020C}" presName="dummy3a" presStyleCnt="0"/>
      <dgm:spPr/>
    </dgm:pt>
    <dgm:pt modelId="{7E9F2CB3-7F26-4812-9C0E-27F6AB10D670}" type="pres">
      <dgm:prSet presAssocID="{9528861D-C341-4F81-86D6-7213E6C1020C}" presName="dummy3b" presStyleCnt="0"/>
      <dgm:spPr/>
    </dgm:pt>
    <dgm:pt modelId="{EDE198F7-EFFC-450E-A82E-72257C860F8B}" type="pres">
      <dgm:prSet presAssocID="{9528861D-C341-4F81-86D6-7213E6C1020C}" presName="wedge3Tx" presStyleLbl="node1" presStyleIdx="2" presStyleCnt="3">
        <dgm:presLayoutVars>
          <dgm:chMax val="0"/>
          <dgm:chPref val="0"/>
          <dgm:bulletEnabled val="1"/>
        </dgm:presLayoutVars>
      </dgm:prSet>
      <dgm:spPr/>
      <dgm:t>
        <a:bodyPr/>
        <a:lstStyle/>
        <a:p>
          <a:endParaRPr lang="fr-FR"/>
        </a:p>
      </dgm:t>
    </dgm:pt>
    <dgm:pt modelId="{15193213-A3F2-4E98-938F-59B9CFDEC9FA}" type="pres">
      <dgm:prSet presAssocID="{30A93B86-76A9-4104-BD81-0A3A7DFE424B}" presName="arrowWedge1" presStyleLbl="fgSibTrans2D1" presStyleIdx="0" presStyleCnt="3"/>
      <dgm:spPr/>
    </dgm:pt>
    <dgm:pt modelId="{BB923AA8-750E-430A-A944-93E4B5801F28}" type="pres">
      <dgm:prSet presAssocID="{597E46BF-C9A5-407D-8757-FE711BF5D4F0}" presName="arrowWedge2" presStyleLbl="fgSibTrans2D1" presStyleIdx="1" presStyleCnt="3"/>
      <dgm:spPr/>
    </dgm:pt>
    <dgm:pt modelId="{52F5E787-ED96-4DE8-A5F9-6194701BDF93}" type="pres">
      <dgm:prSet presAssocID="{FB0B089E-6CA2-41D7-8FAF-9097BC039D55}" presName="arrowWedge3" presStyleLbl="fgSibTrans2D1" presStyleIdx="2" presStyleCnt="3"/>
      <dgm:spPr/>
    </dgm:pt>
  </dgm:ptLst>
  <dgm:cxnLst>
    <dgm:cxn modelId="{A2A7A25C-3CEC-4601-AEE3-10EED81E7BFD}" srcId="{9528861D-C341-4F81-86D6-7213E6C1020C}" destId="{D97364DA-E202-4FAF-AE4E-57D6334A7A7C}" srcOrd="2" destOrd="0" parTransId="{ADC30D74-4A90-4E14-A03D-807CF0258E09}" sibTransId="{FB0B089E-6CA2-41D7-8FAF-9097BC039D55}"/>
    <dgm:cxn modelId="{778AED3A-7FEB-448D-8EBB-EC6D13B8BCF4}" type="presOf" srcId="{B8658AE5-03D4-4FB0-8428-C18272BEDA94}" destId="{91EF8336-AD61-47A8-A4A5-CAD5E4407B2A}" srcOrd="1" destOrd="0" presId="urn:microsoft.com/office/officeart/2005/8/layout/cycle8"/>
    <dgm:cxn modelId="{4E6A72D6-E871-49B8-BCE4-A9D93E388C85}" srcId="{9528861D-C341-4F81-86D6-7213E6C1020C}" destId="{49F48502-773C-410D-A46E-55130B79511C}" srcOrd="1" destOrd="0" parTransId="{3382BF3D-01A4-4C7F-8771-B4BF5AD2A7B5}" sibTransId="{597E46BF-C9A5-407D-8757-FE711BF5D4F0}"/>
    <dgm:cxn modelId="{AC800E84-5FAE-42E3-88E8-B002D67CFEE1}" type="presOf" srcId="{49F48502-773C-410D-A46E-55130B79511C}" destId="{4ECAC33F-7209-497A-9B88-FC14E8C48BC8}" srcOrd="0" destOrd="0" presId="urn:microsoft.com/office/officeart/2005/8/layout/cycle8"/>
    <dgm:cxn modelId="{4C16CE81-8B83-4CD6-8BF5-1ACD2D16C34F}" srcId="{9528861D-C341-4F81-86D6-7213E6C1020C}" destId="{B8658AE5-03D4-4FB0-8428-C18272BEDA94}" srcOrd="0" destOrd="0" parTransId="{E686E335-E0A6-4AD2-AD99-617D0DE7A59C}" sibTransId="{30A93B86-76A9-4104-BD81-0A3A7DFE424B}"/>
    <dgm:cxn modelId="{F40D01CC-40F6-44CA-9C2A-56E5B61A1106}" type="presOf" srcId="{D97364DA-E202-4FAF-AE4E-57D6334A7A7C}" destId="{449AFA4A-DABD-41CF-9AB0-4AF96448F537}" srcOrd="0" destOrd="0" presId="urn:microsoft.com/office/officeart/2005/8/layout/cycle8"/>
    <dgm:cxn modelId="{2E43D959-AF5C-4973-8E32-1078A006185B}" type="presOf" srcId="{49F48502-773C-410D-A46E-55130B79511C}" destId="{14133C96-5F31-481D-BF22-CCB2F7B61C65}" srcOrd="1" destOrd="0" presId="urn:microsoft.com/office/officeart/2005/8/layout/cycle8"/>
    <dgm:cxn modelId="{495DD9FB-59A9-408C-B00A-6C172BA74D09}" type="presOf" srcId="{D97364DA-E202-4FAF-AE4E-57D6334A7A7C}" destId="{EDE198F7-EFFC-450E-A82E-72257C860F8B}" srcOrd="1" destOrd="0" presId="urn:microsoft.com/office/officeart/2005/8/layout/cycle8"/>
    <dgm:cxn modelId="{2ACB6DA5-9B29-494D-BEAB-A82C0C04B656}" type="presOf" srcId="{B8658AE5-03D4-4FB0-8428-C18272BEDA94}" destId="{6B17CC39-A818-4EF4-B9DA-00B591E0CA39}" srcOrd="0" destOrd="0" presId="urn:microsoft.com/office/officeart/2005/8/layout/cycle8"/>
    <dgm:cxn modelId="{AA629236-12A9-4334-8009-D1A8EA620F08}" type="presOf" srcId="{9528861D-C341-4F81-86D6-7213E6C1020C}" destId="{96E42603-B8E2-4404-904F-A578E5FDD9F9}" srcOrd="0" destOrd="0" presId="urn:microsoft.com/office/officeart/2005/8/layout/cycle8"/>
    <dgm:cxn modelId="{DAECFC72-9A95-4708-84EA-7C2D4C66EF07}" type="presParOf" srcId="{96E42603-B8E2-4404-904F-A578E5FDD9F9}" destId="{6B17CC39-A818-4EF4-B9DA-00B591E0CA39}" srcOrd="0" destOrd="0" presId="urn:microsoft.com/office/officeart/2005/8/layout/cycle8"/>
    <dgm:cxn modelId="{496AD38A-0B4E-4CBE-97E3-45F5DC051C28}" type="presParOf" srcId="{96E42603-B8E2-4404-904F-A578E5FDD9F9}" destId="{8FE2F420-CECD-49E0-AF2B-429A23462F62}" srcOrd="1" destOrd="0" presId="urn:microsoft.com/office/officeart/2005/8/layout/cycle8"/>
    <dgm:cxn modelId="{34CD2387-DB66-4487-9C36-594224221082}" type="presParOf" srcId="{96E42603-B8E2-4404-904F-A578E5FDD9F9}" destId="{11C90966-BF6E-4451-A5A6-362E1727C423}" srcOrd="2" destOrd="0" presId="urn:microsoft.com/office/officeart/2005/8/layout/cycle8"/>
    <dgm:cxn modelId="{AB812933-90F4-4821-8ECC-20D4837037F5}" type="presParOf" srcId="{96E42603-B8E2-4404-904F-A578E5FDD9F9}" destId="{91EF8336-AD61-47A8-A4A5-CAD5E4407B2A}" srcOrd="3" destOrd="0" presId="urn:microsoft.com/office/officeart/2005/8/layout/cycle8"/>
    <dgm:cxn modelId="{617FFF91-AED4-4EA5-9CB5-1197EC46E2F2}" type="presParOf" srcId="{96E42603-B8E2-4404-904F-A578E5FDD9F9}" destId="{4ECAC33F-7209-497A-9B88-FC14E8C48BC8}" srcOrd="4" destOrd="0" presId="urn:microsoft.com/office/officeart/2005/8/layout/cycle8"/>
    <dgm:cxn modelId="{B35E763B-E13B-427E-A7A6-F308DDA11FF5}" type="presParOf" srcId="{96E42603-B8E2-4404-904F-A578E5FDD9F9}" destId="{3249BF0F-9CA9-48AD-A9CC-23F0B9BA1A6F}" srcOrd="5" destOrd="0" presId="urn:microsoft.com/office/officeart/2005/8/layout/cycle8"/>
    <dgm:cxn modelId="{D05F8FC8-BA82-4528-BA16-69FFF2BA0180}" type="presParOf" srcId="{96E42603-B8E2-4404-904F-A578E5FDD9F9}" destId="{5EAB5C19-85C7-4E21-B025-1B6028D72889}" srcOrd="6" destOrd="0" presId="urn:microsoft.com/office/officeart/2005/8/layout/cycle8"/>
    <dgm:cxn modelId="{043B4644-159C-453F-B939-CC85569263E4}" type="presParOf" srcId="{96E42603-B8E2-4404-904F-A578E5FDD9F9}" destId="{14133C96-5F31-481D-BF22-CCB2F7B61C65}" srcOrd="7" destOrd="0" presId="urn:microsoft.com/office/officeart/2005/8/layout/cycle8"/>
    <dgm:cxn modelId="{4440CB1D-DED8-4F82-BFB7-072C269BFBBE}" type="presParOf" srcId="{96E42603-B8E2-4404-904F-A578E5FDD9F9}" destId="{449AFA4A-DABD-41CF-9AB0-4AF96448F537}" srcOrd="8" destOrd="0" presId="urn:microsoft.com/office/officeart/2005/8/layout/cycle8"/>
    <dgm:cxn modelId="{3D700524-AB2D-45CE-AE98-B6097F4329D0}" type="presParOf" srcId="{96E42603-B8E2-4404-904F-A578E5FDD9F9}" destId="{4428BCD9-3452-4AF0-826A-583CAFEA9C7D}" srcOrd="9" destOrd="0" presId="urn:microsoft.com/office/officeart/2005/8/layout/cycle8"/>
    <dgm:cxn modelId="{D1DFB643-334E-48BD-BEB2-A9883DA5427D}" type="presParOf" srcId="{96E42603-B8E2-4404-904F-A578E5FDD9F9}" destId="{7E9F2CB3-7F26-4812-9C0E-27F6AB10D670}" srcOrd="10" destOrd="0" presId="urn:microsoft.com/office/officeart/2005/8/layout/cycle8"/>
    <dgm:cxn modelId="{A45310E0-5413-4B57-87C8-D572A33C2982}" type="presParOf" srcId="{96E42603-B8E2-4404-904F-A578E5FDD9F9}" destId="{EDE198F7-EFFC-450E-A82E-72257C860F8B}" srcOrd="11" destOrd="0" presId="urn:microsoft.com/office/officeart/2005/8/layout/cycle8"/>
    <dgm:cxn modelId="{663462F1-0D30-4A01-AA26-217F09C0AB4A}" type="presParOf" srcId="{96E42603-B8E2-4404-904F-A578E5FDD9F9}" destId="{15193213-A3F2-4E98-938F-59B9CFDEC9FA}" srcOrd="12" destOrd="0" presId="urn:microsoft.com/office/officeart/2005/8/layout/cycle8"/>
    <dgm:cxn modelId="{8E5C3FE9-1CEE-48DA-818E-DB4C756AC624}" type="presParOf" srcId="{96E42603-B8E2-4404-904F-A578E5FDD9F9}" destId="{BB923AA8-750E-430A-A944-93E4B5801F28}" srcOrd="13" destOrd="0" presId="urn:microsoft.com/office/officeart/2005/8/layout/cycle8"/>
    <dgm:cxn modelId="{55AAB6CF-F25B-4D95-8307-5F6A90F2961E}" type="presParOf" srcId="{96E42603-B8E2-4404-904F-A578E5FDD9F9}" destId="{52F5E787-ED96-4DE8-A5F9-6194701BDF93}"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787A4B-5FDE-4FF2-B9FF-F11E888BC90B}" type="doc">
      <dgm:prSet loTypeId="urn:microsoft.com/office/officeart/2005/8/layout/hProcess7" loCatId="list" qsTypeId="urn:microsoft.com/office/officeart/2005/8/quickstyle/3d5" qsCatId="3D" csTypeId="urn:microsoft.com/office/officeart/2005/8/colors/colorful2" csCatId="colorful" phldr="1"/>
      <dgm:spPr/>
      <dgm:t>
        <a:bodyPr/>
        <a:lstStyle/>
        <a:p>
          <a:endParaRPr lang="fr-FR"/>
        </a:p>
      </dgm:t>
    </dgm:pt>
    <dgm:pt modelId="{F7F7809F-606C-46F2-812B-BE5B6526A95A}">
      <dgm:prSet phldrT="[Texte]"/>
      <dgm:spPr/>
      <dgm:t>
        <a:bodyPr/>
        <a:lstStyle/>
        <a:p>
          <a:r>
            <a:rPr lang="fr-FR" b="1" dirty="0" smtClean="0"/>
            <a:t>Catégorie Active</a:t>
          </a:r>
          <a:endParaRPr lang="fr-FR" b="1" dirty="0"/>
        </a:p>
      </dgm:t>
    </dgm:pt>
    <dgm:pt modelId="{813DD6BC-04FF-4A87-BA70-E6BEBBA44B54}" type="parTrans" cxnId="{4F5BE55F-1357-46C0-83DB-F809BA521A7A}">
      <dgm:prSet/>
      <dgm:spPr/>
      <dgm:t>
        <a:bodyPr/>
        <a:lstStyle/>
        <a:p>
          <a:endParaRPr lang="fr-FR"/>
        </a:p>
      </dgm:t>
    </dgm:pt>
    <dgm:pt modelId="{FA259104-1A23-4A8B-B273-6F4FB0D08264}" type="sibTrans" cxnId="{4F5BE55F-1357-46C0-83DB-F809BA521A7A}">
      <dgm:prSet/>
      <dgm:spPr/>
      <dgm:t>
        <a:bodyPr/>
        <a:lstStyle/>
        <a:p>
          <a:endParaRPr lang="fr-FR"/>
        </a:p>
      </dgm:t>
    </dgm:pt>
    <dgm:pt modelId="{D8C38704-65FE-4682-BF20-861BF26E91C6}">
      <dgm:prSet phldrT="[Texte]"/>
      <dgm:spPr/>
      <dgm:t>
        <a:bodyPr/>
        <a:lstStyle/>
        <a:p>
          <a:endParaRPr lang="fr-FR" dirty="0" smtClean="0"/>
        </a:p>
        <a:p>
          <a:r>
            <a:rPr lang="fr-FR" dirty="0" smtClean="0"/>
            <a:t>62 ans</a:t>
          </a:r>
          <a:endParaRPr lang="fr-FR" dirty="0"/>
        </a:p>
      </dgm:t>
    </dgm:pt>
    <dgm:pt modelId="{7DEF4230-4FBC-4CFC-9A2D-2AEECB093C52}" type="parTrans" cxnId="{C73B9DCB-D520-4DA9-BB18-FD51FC57A384}">
      <dgm:prSet/>
      <dgm:spPr/>
      <dgm:t>
        <a:bodyPr/>
        <a:lstStyle/>
        <a:p>
          <a:endParaRPr lang="fr-FR"/>
        </a:p>
      </dgm:t>
    </dgm:pt>
    <dgm:pt modelId="{89A8A188-C498-4D49-8CDC-F309F75C8B22}" type="sibTrans" cxnId="{C73B9DCB-D520-4DA9-BB18-FD51FC57A384}">
      <dgm:prSet/>
      <dgm:spPr/>
      <dgm:t>
        <a:bodyPr/>
        <a:lstStyle/>
        <a:p>
          <a:endParaRPr lang="fr-FR"/>
        </a:p>
      </dgm:t>
    </dgm:pt>
    <dgm:pt modelId="{66244ABE-046B-4C55-A26D-BFE773E59943}">
      <dgm:prSet phldrT="[Texte]"/>
      <dgm:spPr/>
      <dgm:t>
        <a:bodyPr/>
        <a:lstStyle/>
        <a:p>
          <a:r>
            <a:rPr lang="fr-FR" b="1" dirty="0" smtClean="0"/>
            <a:t>Catégorie Sédentaire</a:t>
          </a:r>
          <a:endParaRPr lang="fr-FR" b="1" dirty="0"/>
        </a:p>
      </dgm:t>
    </dgm:pt>
    <dgm:pt modelId="{23DC2733-7CAF-493D-982B-7D825501893F}" type="parTrans" cxnId="{4D935918-362E-478D-A4DD-185C5C750D8E}">
      <dgm:prSet/>
      <dgm:spPr/>
      <dgm:t>
        <a:bodyPr/>
        <a:lstStyle/>
        <a:p>
          <a:endParaRPr lang="fr-FR"/>
        </a:p>
      </dgm:t>
    </dgm:pt>
    <dgm:pt modelId="{2090D64A-DBE6-4B14-9DD3-4CE71DDDA8E7}" type="sibTrans" cxnId="{4D935918-362E-478D-A4DD-185C5C750D8E}">
      <dgm:prSet/>
      <dgm:spPr/>
      <dgm:t>
        <a:bodyPr/>
        <a:lstStyle/>
        <a:p>
          <a:endParaRPr lang="fr-FR"/>
        </a:p>
      </dgm:t>
    </dgm:pt>
    <dgm:pt modelId="{A9F71788-54FD-49D7-B68F-5A120052DD68}">
      <dgm:prSet phldrT="[Texte]"/>
      <dgm:spPr/>
      <dgm:t>
        <a:bodyPr/>
        <a:lstStyle/>
        <a:p>
          <a:endParaRPr lang="fr-FR" dirty="0" smtClean="0"/>
        </a:p>
        <a:p>
          <a:r>
            <a:rPr lang="fr-FR" dirty="0" smtClean="0"/>
            <a:t>67 ans</a:t>
          </a:r>
          <a:endParaRPr lang="fr-FR" dirty="0"/>
        </a:p>
      </dgm:t>
    </dgm:pt>
    <dgm:pt modelId="{A6DCAFAC-D749-48AA-AC6D-C7B8C93490BA}" type="parTrans" cxnId="{EC48FE4F-98B3-4CFF-AE6E-07409F3B6ACF}">
      <dgm:prSet/>
      <dgm:spPr/>
      <dgm:t>
        <a:bodyPr/>
        <a:lstStyle/>
        <a:p>
          <a:endParaRPr lang="fr-FR"/>
        </a:p>
      </dgm:t>
    </dgm:pt>
    <dgm:pt modelId="{CD9E06FE-EFBA-4C01-8654-45CBE052C859}" type="sibTrans" cxnId="{EC48FE4F-98B3-4CFF-AE6E-07409F3B6ACF}">
      <dgm:prSet/>
      <dgm:spPr/>
      <dgm:t>
        <a:bodyPr/>
        <a:lstStyle/>
        <a:p>
          <a:endParaRPr lang="fr-FR"/>
        </a:p>
      </dgm:t>
    </dgm:pt>
    <dgm:pt modelId="{6F55F86E-2B62-4565-9649-EA053440BC0F}" type="pres">
      <dgm:prSet presAssocID="{50787A4B-5FDE-4FF2-B9FF-F11E888BC90B}" presName="Name0" presStyleCnt="0">
        <dgm:presLayoutVars>
          <dgm:dir/>
          <dgm:animLvl val="lvl"/>
          <dgm:resizeHandles val="exact"/>
        </dgm:presLayoutVars>
      </dgm:prSet>
      <dgm:spPr/>
      <dgm:t>
        <a:bodyPr/>
        <a:lstStyle/>
        <a:p>
          <a:endParaRPr lang="fr-FR"/>
        </a:p>
      </dgm:t>
    </dgm:pt>
    <dgm:pt modelId="{DCBA34E0-7EF3-4DEC-9746-893C69D309EB}" type="pres">
      <dgm:prSet presAssocID="{F7F7809F-606C-46F2-812B-BE5B6526A95A}" presName="compositeNode" presStyleCnt="0">
        <dgm:presLayoutVars>
          <dgm:bulletEnabled val="1"/>
        </dgm:presLayoutVars>
      </dgm:prSet>
      <dgm:spPr/>
    </dgm:pt>
    <dgm:pt modelId="{095BD4DA-0B86-42F3-8B5C-1BD36B99E5DC}" type="pres">
      <dgm:prSet presAssocID="{F7F7809F-606C-46F2-812B-BE5B6526A95A}" presName="bgRect" presStyleLbl="node1" presStyleIdx="0" presStyleCnt="2" custLinFactNeighborX="-24519" custLinFactNeighborY="14595"/>
      <dgm:spPr/>
      <dgm:t>
        <a:bodyPr/>
        <a:lstStyle/>
        <a:p>
          <a:endParaRPr lang="fr-FR"/>
        </a:p>
      </dgm:t>
    </dgm:pt>
    <dgm:pt modelId="{6B332B8A-3847-4771-8F51-47195B34575A}" type="pres">
      <dgm:prSet presAssocID="{F7F7809F-606C-46F2-812B-BE5B6526A95A}" presName="parentNode" presStyleLbl="node1" presStyleIdx="0" presStyleCnt="2">
        <dgm:presLayoutVars>
          <dgm:chMax val="0"/>
          <dgm:bulletEnabled val="1"/>
        </dgm:presLayoutVars>
      </dgm:prSet>
      <dgm:spPr/>
      <dgm:t>
        <a:bodyPr/>
        <a:lstStyle/>
        <a:p>
          <a:endParaRPr lang="fr-FR"/>
        </a:p>
      </dgm:t>
    </dgm:pt>
    <dgm:pt modelId="{3480E5E6-DC83-4578-BF79-1220ACAC4083}" type="pres">
      <dgm:prSet presAssocID="{F7F7809F-606C-46F2-812B-BE5B6526A95A}" presName="childNode" presStyleLbl="node1" presStyleIdx="0" presStyleCnt="2">
        <dgm:presLayoutVars>
          <dgm:bulletEnabled val="1"/>
        </dgm:presLayoutVars>
      </dgm:prSet>
      <dgm:spPr/>
      <dgm:t>
        <a:bodyPr/>
        <a:lstStyle/>
        <a:p>
          <a:endParaRPr lang="fr-FR"/>
        </a:p>
      </dgm:t>
    </dgm:pt>
    <dgm:pt modelId="{4FFC23EF-AF3C-4A66-9017-AC9F3B02B424}" type="pres">
      <dgm:prSet presAssocID="{FA259104-1A23-4A8B-B273-6F4FB0D08264}" presName="hSp" presStyleCnt="0"/>
      <dgm:spPr/>
    </dgm:pt>
    <dgm:pt modelId="{38FFD5BB-6B0B-41C2-8384-54EE19F9F8D3}" type="pres">
      <dgm:prSet presAssocID="{FA259104-1A23-4A8B-B273-6F4FB0D08264}" presName="vProcSp" presStyleCnt="0"/>
      <dgm:spPr/>
    </dgm:pt>
    <dgm:pt modelId="{6BF7245B-5CDD-42A3-98D1-F3549F9213E8}" type="pres">
      <dgm:prSet presAssocID="{FA259104-1A23-4A8B-B273-6F4FB0D08264}" presName="vSp1" presStyleCnt="0"/>
      <dgm:spPr/>
    </dgm:pt>
    <dgm:pt modelId="{DAB99707-1AAA-42D5-AD0E-1121BD2C3E17}" type="pres">
      <dgm:prSet presAssocID="{FA259104-1A23-4A8B-B273-6F4FB0D08264}" presName="simulatedConn" presStyleLbl="solidFgAcc1" presStyleIdx="0" presStyleCnt="1" custLinFactNeighborX="6434" custLinFactNeighborY="26452"/>
      <dgm:spPr>
        <a:noFill/>
        <a:ln>
          <a:noFill/>
        </a:ln>
      </dgm:spPr>
    </dgm:pt>
    <dgm:pt modelId="{30AD7295-CFAF-4EA9-9299-13B5E012F29C}" type="pres">
      <dgm:prSet presAssocID="{FA259104-1A23-4A8B-B273-6F4FB0D08264}" presName="vSp2" presStyleCnt="0"/>
      <dgm:spPr/>
    </dgm:pt>
    <dgm:pt modelId="{17D5E0DB-BFEC-4B0B-959D-B4817BF42933}" type="pres">
      <dgm:prSet presAssocID="{FA259104-1A23-4A8B-B273-6F4FB0D08264}" presName="sibTrans" presStyleCnt="0"/>
      <dgm:spPr/>
    </dgm:pt>
    <dgm:pt modelId="{28751DE9-81CB-48CA-9C05-0B408605D119}" type="pres">
      <dgm:prSet presAssocID="{66244ABE-046B-4C55-A26D-BFE773E59943}" presName="compositeNode" presStyleCnt="0">
        <dgm:presLayoutVars>
          <dgm:bulletEnabled val="1"/>
        </dgm:presLayoutVars>
      </dgm:prSet>
      <dgm:spPr/>
    </dgm:pt>
    <dgm:pt modelId="{C9D49C69-66AC-44F8-B731-D52069D081AD}" type="pres">
      <dgm:prSet presAssocID="{66244ABE-046B-4C55-A26D-BFE773E59943}" presName="bgRect" presStyleLbl="node1" presStyleIdx="1" presStyleCnt="2" custLinFactNeighborX="-230" custLinFactNeighborY="3710"/>
      <dgm:spPr/>
      <dgm:t>
        <a:bodyPr/>
        <a:lstStyle/>
        <a:p>
          <a:endParaRPr lang="fr-FR"/>
        </a:p>
      </dgm:t>
    </dgm:pt>
    <dgm:pt modelId="{D1562A7B-8CE8-4A0C-98DE-FE658D1C5A69}" type="pres">
      <dgm:prSet presAssocID="{66244ABE-046B-4C55-A26D-BFE773E59943}" presName="parentNode" presStyleLbl="node1" presStyleIdx="1" presStyleCnt="2">
        <dgm:presLayoutVars>
          <dgm:chMax val="0"/>
          <dgm:bulletEnabled val="1"/>
        </dgm:presLayoutVars>
      </dgm:prSet>
      <dgm:spPr/>
      <dgm:t>
        <a:bodyPr/>
        <a:lstStyle/>
        <a:p>
          <a:endParaRPr lang="fr-FR"/>
        </a:p>
      </dgm:t>
    </dgm:pt>
    <dgm:pt modelId="{793A779E-27CE-4ABC-BE68-3BBE18108F2C}" type="pres">
      <dgm:prSet presAssocID="{66244ABE-046B-4C55-A26D-BFE773E59943}" presName="childNode" presStyleLbl="node1" presStyleIdx="1" presStyleCnt="2">
        <dgm:presLayoutVars>
          <dgm:bulletEnabled val="1"/>
        </dgm:presLayoutVars>
      </dgm:prSet>
      <dgm:spPr/>
      <dgm:t>
        <a:bodyPr/>
        <a:lstStyle/>
        <a:p>
          <a:endParaRPr lang="fr-FR"/>
        </a:p>
      </dgm:t>
    </dgm:pt>
  </dgm:ptLst>
  <dgm:cxnLst>
    <dgm:cxn modelId="{BA0BBABB-704D-4557-BD95-81C4DA624489}" type="presOf" srcId="{66244ABE-046B-4C55-A26D-BFE773E59943}" destId="{C9D49C69-66AC-44F8-B731-D52069D081AD}" srcOrd="0" destOrd="0" presId="urn:microsoft.com/office/officeart/2005/8/layout/hProcess7"/>
    <dgm:cxn modelId="{4F5BE55F-1357-46C0-83DB-F809BA521A7A}" srcId="{50787A4B-5FDE-4FF2-B9FF-F11E888BC90B}" destId="{F7F7809F-606C-46F2-812B-BE5B6526A95A}" srcOrd="0" destOrd="0" parTransId="{813DD6BC-04FF-4A87-BA70-E6BEBBA44B54}" sibTransId="{FA259104-1A23-4A8B-B273-6F4FB0D08264}"/>
    <dgm:cxn modelId="{91023C53-2346-47D8-B484-2E2EE0319372}" type="presOf" srcId="{A9F71788-54FD-49D7-B68F-5A120052DD68}" destId="{793A779E-27CE-4ABC-BE68-3BBE18108F2C}" srcOrd="0" destOrd="0" presId="urn:microsoft.com/office/officeart/2005/8/layout/hProcess7"/>
    <dgm:cxn modelId="{6E62D57C-EDD5-410F-95D9-116FEB35C320}" type="presOf" srcId="{F7F7809F-606C-46F2-812B-BE5B6526A95A}" destId="{6B332B8A-3847-4771-8F51-47195B34575A}" srcOrd="1" destOrd="0" presId="urn:microsoft.com/office/officeart/2005/8/layout/hProcess7"/>
    <dgm:cxn modelId="{F060ED3F-EB00-4F81-A5C1-828E24B2179D}" type="presOf" srcId="{66244ABE-046B-4C55-A26D-BFE773E59943}" destId="{D1562A7B-8CE8-4A0C-98DE-FE658D1C5A69}" srcOrd="1" destOrd="0" presId="urn:microsoft.com/office/officeart/2005/8/layout/hProcess7"/>
    <dgm:cxn modelId="{4D935918-362E-478D-A4DD-185C5C750D8E}" srcId="{50787A4B-5FDE-4FF2-B9FF-F11E888BC90B}" destId="{66244ABE-046B-4C55-A26D-BFE773E59943}" srcOrd="1" destOrd="0" parTransId="{23DC2733-7CAF-493D-982B-7D825501893F}" sibTransId="{2090D64A-DBE6-4B14-9DD3-4CE71DDDA8E7}"/>
    <dgm:cxn modelId="{2E1721A0-74E0-451A-BC7B-1243F1FA7223}" type="presOf" srcId="{F7F7809F-606C-46F2-812B-BE5B6526A95A}" destId="{095BD4DA-0B86-42F3-8B5C-1BD36B99E5DC}" srcOrd="0" destOrd="0" presId="urn:microsoft.com/office/officeart/2005/8/layout/hProcess7"/>
    <dgm:cxn modelId="{EC48FE4F-98B3-4CFF-AE6E-07409F3B6ACF}" srcId="{66244ABE-046B-4C55-A26D-BFE773E59943}" destId="{A9F71788-54FD-49D7-B68F-5A120052DD68}" srcOrd="0" destOrd="0" parTransId="{A6DCAFAC-D749-48AA-AC6D-C7B8C93490BA}" sibTransId="{CD9E06FE-EFBA-4C01-8654-45CBE052C859}"/>
    <dgm:cxn modelId="{09D0420B-1C79-4087-9CA4-C9A7FD9E019C}" type="presOf" srcId="{D8C38704-65FE-4682-BF20-861BF26E91C6}" destId="{3480E5E6-DC83-4578-BF79-1220ACAC4083}" srcOrd="0" destOrd="0" presId="urn:microsoft.com/office/officeart/2005/8/layout/hProcess7"/>
    <dgm:cxn modelId="{D1943F52-5734-4585-BD4C-E9298F85C876}" type="presOf" srcId="{50787A4B-5FDE-4FF2-B9FF-F11E888BC90B}" destId="{6F55F86E-2B62-4565-9649-EA053440BC0F}" srcOrd="0" destOrd="0" presId="urn:microsoft.com/office/officeart/2005/8/layout/hProcess7"/>
    <dgm:cxn modelId="{C73B9DCB-D520-4DA9-BB18-FD51FC57A384}" srcId="{F7F7809F-606C-46F2-812B-BE5B6526A95A}" destId="{D8C38704-65FE-4682-BF20-861BF26E91C6}" srcOrd="0" destOrd="0" parTransId="{7DEF4230-4FBC-4CFC-9A2D-2AEECB093C52}" sibTransId="{89A8A188-C498-4D49-8CDC-F309F75C8B22}"/>
    <dgm:cxn modelId="{6870ACA4-FB58-4FC6-9CAE-B119EE53822A}" type="presParOf" srcId="{6F55F86E-2B62-4565-9649-EA053440BC0F}" destId="{DCBA34E0-7EF3-4DEC-9746-893C69D309EB}" srcOrd="0" destOrd="0" presId="urn:microsoft.com/office/officeart/2005/8/layout/hProcess7"/>
    <dgm:cxn modelId="{62677B5A-C4F1-4E34-B6FF-4B60C8194BF7}" type="presParOf" srcId="{DCBA34E0-7EF3-4DEC-9746-893C69D309EB}" destId="{095BD4DA-0B86-42F3-8B5C-1BD36B99E5DC}" srcOrd="0" destOrd="0" presId="urn:microsoft.com/office/officeart/2005/8/layout/hProcess7"/>
    <dgm:cxn modelId="{8F8B9E6E-E545-4956-91D3-606D60106140}" type="presParOf" srcId="{DCBA34E0-7EF3-4DEC-9746-893C69D309EB}" destId="{6B332B8A-3847-4771-8F51-47195B34575A}" srcOrd="1" destOrd="0" presId="urn:microsoft.com/office/officeart/2005/8/layout/hProcess7"/>
    <dgm:cxn modelId="{46E913EB-B967-4DA9-9C99-1CE6F513D010}" type="presParOf" srcId="{DCBA34E0-7EF3-4DEC-9746-893C69D309EB}" destId="{3480E5E6-DC83-4578-BF79-1220ACAC4083}" srcOrd="2" destOrd="0" presId="urn:microsoft.com/office/officeart/2005/8/layout/hProcess7"/>
    <dgm:cxn modelId="{64BDC1D0-2CF7-40E3-A48D-B287CDC63630}" type="presParOf" srcId="{6F55F86E-2B62-4565-9649-EA053440BC0F}" destId="{4FFC23EF-AF3C-4A66-9017-AC9F3B02B424}" srcOrd="1" destOrd="0" presId="urn:microsoft.com/office/officeart/2005/8/layout/hProcess7"/>
    <dgm:cxn modelId="{62DD3B13-92DF-4DA4-918A-A4ABCD557776}" type="presParOf" srcId="{6F55F86E-2B62-4565-9649-EA053440BC0F}" destId="{38FFD5BB-6B0B-41C2-8384-54EE19F9F8D3}" srcOrd="2" destOrd="0" presId="urn:microsoft.com/office/officeart/2005/8/layout/hProcess7"/>
    <dgm:cxn modelId="{40D8C494-B5DD-4F0A-9205-43CF9427F28B}" type="presParOf" srcId="{38FFD5BB-6B0B-41C2-8384-54EE19F9F8D3}" destId="{6BF7245B-5CDD-42A3-98D1-F3549F9213E8}" srcOrd="0" destOrd="0" presId="urn:microsoft.com/office/officeart/2005/8/layout/hProcess7"/>
    <dgm:cxn modelId="{497F23D8-800E-47D3-BB2C-4608A5D996F1}" type="presParOf" srcId="{38FFD5BB-6B0B-41C2-8384-54EE19F9F8D3}" destId="{DAB99707-1AAA-42D5-AD0E-1121BD2C3E17}" srcOrd="1" destOrd="0" presId="urn:microsoft.com/office/officeart/2005/8/layout/hProcess7"/>
    <dgm:cxn modelId="{0CF3D98B-4595-4171-BB22-A3108F083F91}" type="presParOf" srcId="{38FFD5BB-6B0B-41C2-8384-54EE19F9F8D3}" destId="{30AD7295-CFAF-4EA9-9299-13B5E012F29C}" srcOrd="2" destOrd="0" presId="urn:microsoft.com/office/officeart/2005/8/layout/hProcess7"/>
    <dgm:cxn modelId="{04B2C524-1F2C-43F9-99DA-6789B2AF1C58}" type="presParOf" srcId="{6F55F86E-2B62-4565-9649-EA053440BC0F}" destId="{17D5E0DB-BFEC-4B0B-959D-B4817BF42933}" srcOrd="3" destOrd="0" presId="urn:microsoft.com/office/officeart/2005/8/layout/hProcess7"/>
    <dgm:cxn modelId="{BF7BF29C-F64B-4D48-A44F-924EF53F41F6}" type="presParOf" srcId="{6F55F86E-2B62-4565-9649-EA053440BC0F}" destId="{28751DE9-81CB-48CA-9C05-0B408605D119}" srcOrd="4" destOrd="0" presId="urn:microsoft.com/office/officeart/2005/8/layout/hProcess7"/>
    <dgm:cxn modelId="{4E29B497-1802-4D75-B942-65B655D17C85}" type="presParOf" srcId="{28751DE9-81CB-48CA-9C05-0B408605D119}" destId="{C9D49C69-66AC-44F8-B731-D52069D081AD}" srcOrd="0" destOrd="0" presId="urn:microsoft.com/office/officeart/2005/8/layout/hProcess7"/>
    <dgm:cxn modelId="{5A321FB8-D587-4D25-907E-2F99E800F236}" type="presParOf" srcId="{28751DE9-81CB-48CA-9C05-0B408605D119}" destId="{D1562A7B-8CE8-4A0C-98DE-FE658D1C5A69}" srcOrd="1" destOrd="0" presId="urn:microsoft.com/office/officeart/2005/8/layout/hProcess7"/>
    <dgm:cxn modelId="{33C69888-2455-42E7-865A-60A363BDCED6}" type="presParOf" srcId="{28751DE9-81CB-48CA-9C05-0B408605D119}" destId="{793A779E-27CE-4ABC-BE68-3BBE18108F2C}"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1CFB8B-FDF6-427E-BFFA-3AB4C8DC2307}" type="doc">
      <dgm:prSet loTypeId="urn:microsoft.com/office/officeart/2008/layout/AlternatingHexagons" loCatId="list" qsTypeId="urn:microsoft.com/office/officeart/2005/8/quickstyle/3d1" qsCatId="3D" csTypeId="urn:microsoft.com/office/officeart/2005/8/colors/colorful2" csCatId="colorful" phldr="1"/>
      <dgm:spPr/>
      <dgm:t>
        <a:bodyPr/>
        <a:lstStyle/>
        <a:p>
          <a:endParaRPr lang="fr-FR"/>
        </a:p>
      </dgm:t>
    </dgm:pt>
    <dgm:pt modelId="{BF9F733C-6588-4FE2-8F44-4E998580B571}">
      <dgm:prSet phldrT="[Texte]" custT="1"/>
      <dgm:spPr/>
      <dgm:t>
        <a:bodyPr/>
        <a:lstStyle/>
        <a:p>
          <a:r>
            <a:rPr lang="fr-FR" sz="1600" b="1" dirty="0" smtClean="0"/>
            <a:t>Absence de vérification de l’aptitude</a:t>
          </a:r>
          <a:endParaRPr lang="fr-FR" sz="1600" b="1" dirty="0"/>
        </a:p>
      </dgm:t>
    </dgm:pt>
    <dgm:pt modelId="{91B36ABF-9A73-4870-9E3C-6196A46AA28A}" type="parTrans" cxnId="{3608AAB8-3BC8-41EA-B054-198D7053DF93}">
      <dgm:prSet/>
      <dgm:spPr/>
      <dgm:t>
        <a:bodyPr/>
        <a:lstStyle/>
        <a:p>
          <a:endParaRPr lang="fr-FR"/>
        </a:p>
      </dgm:t>
    </dgm:pt>
    <dgm:pt modelId="{49B7B15D-825D-40ED-9042-F7E169C7B4A1}" type="sibTrans" cxnId="{3608AAB8-3BC8-41EA-B054-198D7053DF93}">
      <dgm:prSet custT="1"/>
      <dgm:spPr/>
      <dgm:t>
        <a:bodyPr/>
        <a:lstStyle/>
        <a:p>
          <a:r>
            <a:rPr lang="fr-FR" sz="1600" b="1" dirty="0" smtClean="0"/>
            <a:t>Octroyé sur autorisation</a:t>
          </a:r>
        </a:p>
        <a:p>
          <a:r>
            <a:rPr lang="fr-FR" sz="1600" b="0" dirty="0" smtClean="0"/>
            <a:t>Le refus doit être motivé</a:t>
          </a:r>
          <a:endParaRPr lang="fr-FR" sz="1600" b="0" dirty="0"/>
        </a:p>
      </dgm:t>
    </dgm:pt>
    <dgm:pt modelId="{C7D5E395-050F-455A-A81E-3B5DF516D552}">
      <dgm:prSet phldrT="[Texte]" custT="1"/>
      <dgm:spPr/>
      <dgm:t>
        <a:bodyPr/>
        <a:lstStyle/>
        <a:p>
          <a:r>
            <a:rPr lang="fr-FR" sz="1600" b="1" dirty="0" smtClean="0"/>
            <a:t>Prise en compte de l’intégralité de la période</a:t>
          </a:r>
          <a:endParaRPr lang="fr-FR" sz="1600" b="1" dirty="0"/>
        </a:p>
      </dgm:t>
    </dgm:pt>
    <dgm:pt modelId="{C72F9A29-0A96-41BF-8D71-DF5953563834}" type="parTrans" cxnId="{DA67BBEA-C45E-4AC5-85E7-51D49A5D90DC}">
      <dgm:prSet/>
      <dgm:spPr/>
      <dgm:t>
        <a:bodyPr/>
        <a:lstStyle/>
        <a:p>
          <a:endParaRPr lang="fr-FR"/>
        </a:p>
      </dgm:t>
    </dgm:pt>
    <dgm:pt modelId="{B654055C-710B-4EE7-B490-74B63FEA97A4}" type="sibTrans" cxnId="{DA67BBEA-C45E-4AC5-85E7-51D49A5D90DC}">
      <dgm:prSet custT="1"/>
      <dgm:spPr/>
      <dgm:t>
        <a:bodyPr/>
        <a:lstStyle/>
        <a:p>
          <a:r>
            <a:rPr lang="fr-FR" sz="1400" b="1" dirty="0" smtClean="0"/>
            <a:t>Avancement de la carrière prise en compte dans le calcul de la pension</a:t>
          </a:r>
          <a:endParaRPr lang="fr-FR" sz="1400" b="1" dirty="0"/>
        </a:p>
      </dgm:t>
    </dgm:pt>
    <dgm:pt modelId="{09630CCF-D329-49E2-9C4F-DA527476C854}">
      <dgm:prSet phldrT="[Texte]"/>
      <dgm:spPr/>
      <dgm:t>
        <a:bodyPr/>
        <a:lstStyle/>
        <a:p>
          <a:r>
            <a:rPr lang="fr-FR" b="1" dirty="0" smtClean="0"/>
            <a:t>Pas de délai de demande défini</a:t>
          </a:r>
          <a:endParaRPr lang="fr-FR" b="1" dirty="0"/>
        </a:p>
      </dgm:t>
    </dgm:pt>
    <dgm:pt modelId="{6501D8CF-35F2-422C-8A26-0F195AEC0F14}" type="parTrans" cxnId="{0B9A6F0A-9B3D-4557-962C-D5D4EFC5CF6A}">
      <dgm:prSet/>
      <dgm:spPr/>
      <dgm:t>
        <a:bodyPr/>
        <a:lstStyle/>
        <a:p>
          <a:endParaRPr lang="fr-FR"/>
        </a:p>
      </dgm:t>
    </dgm:pt>
    <dgm:pt modelId="{02D33A47-ABF5-47B1-B6F6-4154F5E4AF8A}" type="sibTrans" cxnId="{0B9A6F0A-9B3D-4557-962C-D5D4EFC5CF6A}">
      <dgm:prSet custT="1"/>
      <dgm:spPr/>
      <dgm:t>
        <a:bodyPr/>
        <a:lstStyle/>
        <a:p>
          <a:r>
            <a:rPr lang="fr-FR" sz="1600" b="1" dirty="0" smtClean="0"/>
            <a:t>Pas de radiation des cadres à l’âge limite</a:t>
          </a:r>
          <a:endParaRPr lang="fr-FR" sz="1600" b="1" dirty="0"/>
        </a:p>
      </dgm:t>
    </dgm:pt>
    <dgm:pt modelId="{FF190498-3AA3-40CA-909C-B98163FF6179}" type="pres">
      <dgm:prSet presAssocID="{1B1CFB8B-FDF6-427E-BFFA-3AB4C8DC2307}" presName="Name0" presStyleCnt="0">
        <dgm:presLayoutVars>
          <dgm:chMax/>
          <dgm:chPref/>
          <dgm:dir/>
          <dgm:animLvl val="lvl"/>
        </dgm:presLayoutVars>
      </dgm:prSet>
      <dgm:spPr/>
      <dgm:t>
        <a:bodyPr/>
        <a:lstStyle/>
        <a:p>
          <a:endParaRPr lang="fr-FR"/>
        </a:p>
      </dgm:t>
    </dgm:pt>
    <dgm:pt modelId="{E6F525F6-13AE-4F6B-8791-E25162F5A5EC}" type="pres">
      <dgm:prSet presAssocID="{BF9F733C-6588-4FE2-8F44-4E998580B571}" presName="composite" presStyleCnt="0"/>
      <dgm:spPr/>
    </dgm:pt>
    <dgm:pt modelId="{41040E94-838B-42AC-A5F1-CD5257CC8281}" type="pres">
      <dgm:prSet presAssocID="{BF9F733C-6588-4FE2-8F44-4E998580B571}" presName="Parent1" presStyleLbl="node1" presStyleIdx="0" presStyleCnt="6" custScaleX="106167">
        <dgm:presLayoutVars>
          <dgm:chMax val="1"/>
          <dgm:chPref val="1"/>
          <dgm:bulletEnabled val="1"/>
        </dgm:presLayoutVars>
      </dgm:prSet>
      <dgm:spPr/>
      <dgm:t>
        <a:bodyPr/>
        <a:lstStyle/>
        <a:p>
          <a:endParaRPr lang="fr-FR"/>
        </a:p>
      </dgm:t>
    </dgm:pt>
    <dgm:pt modelId="{F147E0C4-5204-471E-A1B8-C06356A88A91}" type="pres">
      <dgm:prSet presAssocID="{BF9F733C-6588-4FE2-8F44-4E998580B571}" presName="Childtext1" presStyleLbl="revTx" presStyleIdx="0" presStyleCnt="3">
        <dgm:presLayoutVars>
          <dgm:chMax val="0"/>
          <dgm:chPref val="0"/>
          <dgm:bulletEnabled val="1"/>
        </dgm:presLayoutVars>
      </dgm:prSet>
      <dgm:spPr/>
      <dgm:t>
        <a:bodyPr/>
        <a:lstStyle/>
        <a:p>
          <a:endParaRPr lang="fr-FR"/>
        </a:p>
      </dgm:t>
    </dgm:pt>
    <dgm:pt modelId="{259DF560-A3A0-4186-9BF5-41798A3E3518}" type="pres">
      <dgm:prSet presAssocID="{BF9F733C-6588-4FE2-8F44-4E998580B571}" presName="BalanceSpacing" presStyleCnt="0"/>
      <dgm:spPr/>
    </dgm:pt>
    <dgm:pt modelId="{25DFE652-9D87-4EB3-83D7-3DE16C7728F0}" type="pres">
      <dgm:prSet presAssocID="{BF9F733C-6588-4FE2-8F44-4E998580B571}" presName="BalanceSpacing1" presStyleCnt="0"/>
      <dgm:spPr/>
    </dgm:pt>
    <dgm:pt modelId="{AE269E19-E83D-4FAB-8B9C-BBF42331D608}" type="pres">
      <dgm:prSet presAssocID="{49B7B15D-825D-40ED-9042-F7E169C7B4A1}" presName="Accent1Text" presStyleLbl="node1" presStyleIdx="1" presStyleCnt="6"/>
      <dgm:spPr/>
      <dgm:t>
        <a:bodyPr/>
        <a:lstStyle/>
        <a:p>
          <a:endParaRPr lang="fr-FR"/>
        </a:p>
      </dgm:t>
    </dgm:pt>
    <dgm:pt modelId="{3270AF87-482F-4D02-919F-18FD867ECAD0}" type="pres">
      <dgm:prSet presAssocID="{49B7B15D-825D-40ED-9042-F7E169C7B4A1}" presName="spaceBetweenRectangles" presStyleCnt="0"/>
      <dgm:spPr/>
    </dgm:pt>
    <dgm:pt modelId="{70665813-1466-4E1A-B1DE-944B40160592}" type="pres">
      <dgm:prSet presAssocID="{C7D5E395-050F-455A-A81E-3B5DF516D552}" presName="composite" presStyleCnt="0"/>
      <dgm:spPr/>
    </dgm:pt>
    <dgm:pt modelId="{1D5CA4F7-0795-49B1-A090-B138418CF184}" type="pres">
      <dgm:prSet presAssocID="{C7D5E395-050F-455A-A81E-3B5DF516D552}" presName="Parent1" presStyleLbl="node1" presStyleIdx="2" presStyleCnt="6" custScaleX="109758">
        <dgm:presLayoutVars>
          <dgm:chMax val="1"/>
          <dgm:chPref val="1"/>
          <dgm:bulletEnabled val="1"/>
        </dgm:presLayoutVars>
      </dgm:prSet>
      <dgm:spPr/>
      <dgm:t>
        <a:bodyPr/>
        <a:lstStyle/>
        <a:p>
          <a:endParaRPr lang="fr-FR"/>
        </a:p>
      </dgm:t>
    </dgm:pt>
    <dgm:pt modelId="{BF9029C8-11F9-495A-9875-B084511B3556}" type="pres">
      <dgm:prSet presAssocID="{C7D5E395-050F-455A-A81E-3B5DF516D552}" presName="Childtext1" presStyleLbl="revTx" presStyleIdx="1" presStyleCnt="3">
        <dgm:presLayoutVars>
          <dgm:chMax val="0"/>
          <dgm:chPref val="0"/>
          <dgm:bulletEnabled val="1"/>
        </dgm:presLayoutVars>
      </dgm:prSet>
      <dgm:spPr/>
      <dgm:t>
        <a:bodyPr/>
        <a:lstStyle/>
        <a:p>
          <a:endParaRPr lang="fr-FR"/>
        </a:p>
      </dgm:t>
    </dgm:pt>
    <dgm:pt modelId="{2B07120B-88D7-4517-AA0E-DED1CFD03A9C}" type="pres">
      <dgm:prSet presAssocID="{C7D5E395-050F-455A-A81E-3B5DF516D552}" presName="BalanceSpacing" presStyleCnt="0"/>
      <dgm:spPr/>
    </dgm:pt>
    <dgm:pt modelId="{D7302A29-2285-4784-8FD6-CEC65DDB3FA2}" type="pres">
      <dgm:prSet presAssocID="{C7D5E395-050F-455A-A81E-3B5DF516D552}" presName="BalanceSpacing1" presStyleCnt="0"/>
      <dgm:spPr/>
    </dgm:pt>
    <dgm:pt modelId="{DF74161D-ACAF-4162-B02F-4A6FE5EF0B5A}" type="pres">
      <dgm:prSet presAssocID="{B654055C-710B-4EE7-B490-74B63FEA97A4}" presName="Accent1Text" presStyleLbl="node1" presStyleIdx="3" presStyleCnt="6" custScaleX="100140"/>
      <dgm:spPr/>
      <dgm:t>
        <a:bodyPr/>
        <a:lstStyle/>
        <a:p>
          <a:endParaRPr lang="fr-FR"/>
        </a:p>
      </dgm:t>
    </dgm:pt>
    <dgm:pt modelId="{8C1C18D8-4CC5-45A2-8640-B2FF39C5300F}" type="pres">
      <dgm:prSet presAssocID="{B654055C-710B-4EE7-B490-74B63FEA97A4}" presName="spaceBetweenRectangles" presStyleCnt="0"/>
      <dgm:spPr/>
    </dgm:pt>
    <dgm:pt modelId="{5963C028-0CEE-4941-8EE6-9D08530EFCE3}" type="pres">
      <dgm:prSet presAssocID="{09630CCF-D329-49E2-9C4F-DA527476C854}" presName="composite" presStyleCnt="0"/>
      <dgm:spPr/>
    </dgm:pt>
    <dgm:pt modelId="{26A194D2-D58A-4687-80BB-FDE197AC5C7C}" type="pres">
      <dgm:prSet presAssocID="{09630CCF-D329-49E2-9C4F-DA527476C854}" presName="Parent1" presStyleLbl="node1" presStyleIdx="4" presStyleCnt="6">
        <dgm:presLayoutVars>
          <dgm:chMax val="1"/>
          <dgm:chPref val="1"/>
          <dgm:bulletEnabled val="1"/>
        </dgm:presLayoutVars>
      </dgm:prSet>
      <dgm:spPr/>
      <dgm:t>
        <a:bodyPr/>
        <a:lstStyle/>
        <a:p>
          <a:endParaRPr lang="fr-FR"/>
        </a:p>
      </dgm:t>
    </dgm:pt>
    <dgm:pt modelId="{1EEC583F-CC6B-4336-97DB-73DCD97DB447}" type="pres">
      <dgm:prSet presAssocID="{09630CCF-D329-49E2-9C4F-DA527476C854}" presName="Childtext1" presStyleLbl="revTx" presStyleIdx="2" presStyleCnt="3">
        <dgm:presLayoutVars>
          <dgm:chMax val="0"/>
          <dgm:chPref val="0"/>
          <dgm:bulletEnabled val="1"/>
        </dgm:presLayoutVars>
      </dgm:prSet>
      <dgm:spPr/>
      <dgm:t>
        <a:bodyPr/>
        <a:lstStyle/>
        <a:p>
          <a:endParaRPr lang="fr-FR"/>
        </a:p>
      </dgm:t>
    </dgm:pt>
    <dgm:pt modelId="{0B44DD08-E5F1-45AE-9D2F-684B8F3A5C75}" type="pres">
      <dgm:prSet presAssocID="{09630CCF-D329-49E2-9C4F-DA527476C854}" presName="BalanceSpacing" presStyleCnt="0"/>
      <dgm:spPr/>
    </dgm:pt>
    <dgm:pt modelId="{21AA7982-0054-403B-96FD-BC75B086F3DE}" type="pres">
      <dgm:prSet presAssocID="{09630CCF-D329-49E2-9C4F-DA527476C854}" presName="BalanceSpacing1" presStyleCnt="0"/>
      <dgm:spPr/>
    </dgm:pt>
    <dgm:pt modelId="{3507A4DD-B143-48F9-8E4B-5541312357F9}" type="pres">
      <dgm:prSet presAssocID="{02D33A47-ABF5-47B1-B6F6-4154F5E4AF8A}" presName="Accent1Text" presStyleLbl="node1" presStyleIdx="5" presStyleCnt="6"/>
      <dgm:spPr/>
      <dgm:t>
        <a:bodyPr/>
        <a:lstStyle/>
        <a:p>
          <a:endParaRPr lang="fr-FR"/>
        </a:p>
      </dgm:t>
    </dgm:pt>
  </dgm:ptLst>
  <dgm:cxnLst>
    <dgm:cxn modelId="{3608AAB8-3BC8-41EA-B054-198D7053DF93}" srcId="{1B1CFB8B-FDF6-427E-BFFA-3AB4C8DC2307}" destId="{BF9F733C-6588-4FE2-8F44-4E998580B571}" srcOrd="0" destOrd="0" parTransId="{91B36ABF-9A73-4870-9E3C-6196A46AA28A}" sibTransId="{49B7B15D-825D-40ED-9042-F7E169C7B4A1}"/>
    <dgm:cxn modelId="{D775364A-C746-4523-9D96-FC5F8546EBD8}" type="presOf" srcId="{C7D5E395-050F-455A-A81E-3B5DF516D552}" destId="{1D5CA4F7-0795-49B1-A090-B138418CF184}" srcOrd="0" destOrd="0" presId="urn:microsoft.com/office/officeart/2008/layout/AlternatingHexagons"/>
    <dgm:cxn modelId="{D1A9F8A5-6BA9-4B9B-A4CF-58A080B7DB0F}" type="presOf" srcId="{09630CCF-D329-49E2-9C4F-DA527476C854}" destId="{26A194D2-D58A-4687-80BB-FDE197AC5C7C}" srcOrd="0" destOrd="0" presId="urn:microsoft.com/office/officeart/2008/layout/AlternatingHexagons"/>
    <dgm:cxn modelId="{612AAAB9-D847-419D-BC1A-0B3A4F86A177}" type="presOf" srcId="{1B1CFB8B-FDF6-427E-BFFA-3AB4C8DC2307}" destId="{FF190498-3AA3-40CA-909C-B98163FF6179}" srcOrd="0" destOrd="0" presId="urn:microsoft.com/office/officeart/2008/layout/AlternatingHexagons"/>
    <dgm:cxn modelId="{4C5B04DF-CEEF-4784-8DB3-51586BC584F8}" type="presOf" srcId="{49B7B15D-825D-40ED-9042-F7E169C7B4A1}" destId="{AE269E19-E83D-4FAB-8B9C-BBF42331D608}" srcOrd="0" destOrd="0" presId="urn:microsoft.com/office/officeart/2008/layout/AlternatingHexagons"/>
    <dgm:cxn modelId="{0B9A6F0A-9B3D-4557-962C-D5D4EFC5CF6A}" srcId="{1B1CFB8B-FDF6-427E-BFFA-3AB4C8DC2307}" destId="{09630CCF-D329-49E2-9C4F-DA527476C854}" srcOrd="2" destOrd="0" parTransId="{6501D8CF-35F2-422C-8A26-0F195AEC0F14}" sibTransId="{02D33A47-ABF5-47B1-B6F6-4154F5E4AF8A}"/>
    <dgm:cxn modelId="{35E62F8A-BC97-4C81-8EF1-876E61EAB83C}" type="presOf" srcId="{BF9F733C-6588-4FE2-8F44-4E998580B571}" destId="{41040E94-838B-42AC-A5F1-CD5257CC8281}" srcOrd="0" destOrd="0" presId="urn:microsoft.com/office/officeart/2008/layout/AlternatingHexagons"/>
    <dgm:cxn modelId="{2ED3EF47-05B3-4098-9261-8DA2BD7857BB}" type="presOf" srcId="{B654055C-710B-4EE7-B490-74B63FEA97A4}" destId="{DF74161D-ACAF-4162-B02F-4A6FE5EF0B5A}" srcOrd="0" destOrd="0" presId="urn:microsoft.com/office/officeart/2008/layout/AlternatingHexagons"/>
    <dgm:cxn modelId="{EA8E2CB0-B88B-4D35-80C6-02DA6398D173}" type="presOf" srcId="{02D33A47-ABF5-47B1-B6F6-4154F5E4AF8A}" destId="{3507A4DD-B143-48F9-8E4B-5541312357F9}" srcOrd="0" destOrd="0" presId="urn:microsoft.com/office/officeart/2008/layout/AlternatingHexagons"/>
    <dgm:cxn modelId="{DA67BBEA-C45E-4AC5-85E7-51D49A5D90DC}" srcId="{1B1CFB8B-FDF6-427E-BFFA-3AB4C8DC2307}" destId="{C7D5E395-050F-455A-A81E-3B5DF516D552}" srcOrd="1" destOrd="0" parTransId="{C72F9A29-0A96-41BF-8D71-DF5953563834}" sibTransId="{B654055C-710B-4EE7-B490-74B63FEA97A4}"/>
    <dgm:cxn modelId="{52DEF1A1-4C32-4F5D-A6A0-253316A0112B}" type="presParOf" srcId="{FF190498-3AA3-40CA-909C-B98163FF6179}" destId="{E6F525F6-13AE-4F6B-8791-E25162F5A5EC}" srcOrd="0" destOrd="0" presId="urn:microsoft.com/office/officeart/2008/layout/AlternatingHexagons"/>
    <dgm:cxn modelId="{DE7D06B9-A262-4FBE-853A-3CC8C02181F1}" type="presParOf" srcId="{E6F525F6-13AE-4F6B-8791-E25162F5A5EC}" destId="{41040E94-838B-42AC-A5F1-CD5257CC8281}" srcOrd="0" destOrd="0" presId="urn:microsoft.com/office/officeart/2008/layout/AlternatingHexagons"/>
    <dgm:cxn modelId="{1254866A-0AC0-48E3-9643-DB9671194286}" type="presParOf" srcId="{E6F525F6-13AE-4F6B-8791-E25162F5A5EC}" destId="{F147E0C4-5204-471E-A1B8-C06356A88A91}" srcOrd="1" destOrd="0" presId="urn:microsoft.com/office/officeart/2008/layout/AlternatingHexagons"/>
    <dgm:cxn modelId="{D55FB5B1-F550-483D-9CBA-44AE32CBB498}" type="presParOf" srcId="{E6F525F6-13AE-4F6B-8791-E25162F5A5EC}" destId="{259DF560-A3A0-4186-9BF5-41798A3E3518}" srcOrd="2" destOrd="0" presId="urn:microsoft.com/office/officeart/2008/layout/AlternatingHexagons"/>
    <dgm:cxn modelId="{9E693788-93D5-42A6-AF9C-EE170D16CD5D}" type="presParOf" srcId="{E6F525F6-13AE-4F6B-8791-E25162F5A5EC}" destId="{25DFE652-9D87-4EB3-83D7-3DE16C7728F0}" srcOrd="3" destOrd="0" presId="urn:microsoft.com/office/officeart/2008/layout/AlternatingHexagons"/>
    <dgm:cxn modelId="{46F21DA7-F13E-4176-9355-BF1DAA131342}" type="presParOf" srcId="{E6F525F6-13AE-4F6B-8791-E25162F5A5EC}" destId="{AE269E19-E83D-4FAB-8B9C-BBF42331D608}" srcOrd="4" destOrd="0" presId="urn:microsoft.com/office/officeart/2008/layout/AlternatingHexagons"/>
    <dgm:cxn modelId="{4CFEBA83-360C-45C9-A192-152DE985AF99}" type="presParOf" srcId="{FF190498-3AA3-40CA-909C-B98163FF6179}" destId="{3270AF87-482F-4D02-919F-18FD867ECAD0}" srcOrd="1" destOrd="0" presId="urn:microsoft.com/office/officeart/2008/layout/AlternatingHexagons"/>
    <dgm:cxn modelId="{17B5D725-6401-4F17-8BA3-DD91AF4E844D}" type="presParOf" srcId="{FF190498-3AA3-40CA-909C-B98163FF6179}" destId="{70665813-1466-4E1A-B1DE-944B40160592}" srcOrd="2" destOrd="0" presId="urn:microsoft.com/office/officeart/2008/layout/AlternatingHexagons"/>
    <dgm:cxn modelId="{EAF8B0E9-C417-427F-993A-DEA402687291}" type="presParOf" srcId="{70665813-1466-4E1A-B1DE-944B40160592}" destId="{1D5CA4F7-0795-49B1-A090-B138418CF184}" srcOrd="0" destOrd="0" presId="urn:microsoft.com/office/officeart/2008/layout/AlternatingHexagons"/>
    <dgm:cxn modelId="{3CAD1814-3588-4B79-850F-6D821303704D}" type="presParOf" srcId="{70665813-1466-4E1A-B1DE-944B40160592}" destId="{BF9029C8-11F9-495A-9875-B084511B3556}" srcOrd="1" destOrd="0" presId="urn:microsoft.com/office/officeart/2008/layout/AlternatingHexagons"/>
    <dgm:cxn modelId="{951C23D5-AC37-4EA5-A87F-933FA95E6D63}" type="presParOf" srcId="{70665813-1466-4E1A-B1DE-944B40160592}" destId="{2B07120B-88D7-4517-AA0E-DED1CFD03A9C}" srcOrd="2" destOrd="0" presId="urn:microsoft.com/office/officeart/2008/layout/AlternatingHexagons"/>
    <dgm:cxn modelId="{DAACA68F-53CD-43CE-8F3A-790428CC4F83}" type="presParOf" srcId="{70665813-1466-4E1A-B1DE-944B40160592}" destId="{D7302A29-2285-4784-8FD6-CEC65DDB3FA2}" srcOrd="3" destOrd="0" presId="urn:microsoft.com/office/officeart/2008/layout/AlternatingHexagons"/>
    <dgm:cxn modelId="{01003AF7-1A2D-4421-9DDD-192773D55F95}" type="presParOf" srcId="{70665813-1466-4E1A-B1DE-944B40160592}" destId="{DF74161D-ACAF-4162-B02F-4A6FE5EF0B5A}" srcOrd="4" destOrd="0" presId="urn:microsoft.com/office/officeart/2008/layout/AlternatingHexagons"/>
    <dgm:cxn modelId="{5B387C1A-34EE-4099-8621-A7F315962264}" type="presParOf" srcId="{FF190498-3AA3-40CA-909C-B98163FF6179}" destId="{8C1C18D8-4CC5-45A2-8640-B2FF39C5300F}" srcOrd="3" destOrd="0" presId="urn:microsoft.com/office/officeart/2008/layout/AlternatingHexagons"/>
    <dgm:cxn modelId="{C5988184-4F6B-4A70-A479-A06D909322A5}" type="presParOf" srcId="{FF190498-3AA3-40CA-909C-B98163FF6179}" destId="{5963C028-0CEE-4941-8EE6-9D08530EFCE3}" srcOrd="4" destOrd="0" presId="urn:microsoft.com/office/officeart/2008/layout/AlternatingHexagons"/>
    <dgm:cxn modelId="{3B1D8284-9E90-4D76-A890-359667F84BC2}" type="presParOf" srcId="{5963C028-0CEE-4941-8EE6-9D08530EFCE3}" destId="{26A194D2-D58A-4687-80BB-FDE197AC5C7C}" srcOrd="0" destOrd="0" presId="urn:microsoft.com/office/officeart/2008/layout/AlternatingHexagons"/>
    <dgm:cxn modelId="{AA7F8D18-4004-4FCE-A25E-204320E31895}" type="presParOf" srcId="{5963C028-0CEE-4941-8EE6-9D08530EFCE3}" destId="{1EEC583F-CC6B-4336-97DB-73DCD97DB447}" srcOrd="1" destOrd="0" presId="urn:microsoft.com/office/officeart/2008/layout/AlternatingHexagons"/>
    <dgm:cxn modelId="{29515846-01AE-4CED-8E95-E1598219E98D}" type="presParOf" srcId="{5963C028-0CEE-4941-8EE6-9D08530EFCE3}" destId="{0B44DD08-E5F1-45AE-9D2F-684B8F3A5C75}" srcOrd="2" destOrd="0" presId="urn:microsoft.com/office/officeart/2008/layout/AlternatingHexagons"/>
    <dgm:cxn modelId="{DCE3146D-FA74-4CEB-AC2F-0EE83CD69DDE}" type="presParOf" srcId="{5963C028-0CEE-4941-8EE6-9D08530EFCE3}" destId="{21AA7982-0054-403B-96FD-BC75B086F3DE}" srcOrd="3" destOrd="0" presId="urn:microsoft.com/office/officeart/2008/layout/AlternatingHexagons"/>
    <dgm:cxn modelId="{B9CE2E8B-5A01-4EB8-AF57-FF31F572FC9C}" type="presParOf" srcId="{5963C028-0CEE-4941-8EE6-9D08530EFCE3}" destId="{3507A4DD-B143-48F9-8E4B-5541312357F9}"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E4E4CA-508E-4A10-A8C7-2A4285D578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D487D7C0-E61E-4EA2-95E2-97CCCFDDB688}">
      <dgm:prSet phldrT="[Texte]" custT="1"/>
      <dgm:spPr>
        <a:solidFill>
          <a:schemeClr val="accent2">
            <a:lumMod val="75000"/>
          </a:schemeClr>
        </a:solidFill>
      </dgm:spPr>
      <dgm:t>
        <a:bodyPr/>
        <a:lstStyle/>
        <a:p>
          <a:r>
            <a:rPr lang="fr-FR" sz="1800" b="1" dirty="0" smtClean="0"/>
            <a:t>Dans le cas où l’assuré bénéficie d’une retraite progressive</a:t>
          </a:r>
          <a:endParaRPr lang="fr-FR" sz="1800" b="1" dirty="0"/>
        </a:p>
      </dgm:t>
    </dgm:pt>
    <dgm:pt modelId="{8B2EFEA1-316A-42D0-8BF6-FBF15D124A90}" type="parTrans" cxnId="{5369CD19-2A82-4B8E-8DBF-A632DB2715E1}">
      <dgm:prSet/>
      <dgm:spPr/>
      <dgm:t>
        <a:bodyPr/>
        <a:lstStyle/>
        <a:p>
          <a:endParaRPr lang="fr-FR"/>
        </a:p>
      </dgm:t>
    </dgm:pt>
    <dgm:pt modelId="{51A33444-F3D3-41A7-A7BB-B098F31FC547}" type="sibTrans" cxnId="{5369CD19-2A82-4B8E-8DBF-A632DB2715E1}">
      <dgm:prSet/>
      <dgm:spPr/>
      <dgm:t>
        <a:bodyPr/>
        <a:lstStyle/>
        <a:p>
          <a:endParaRPr lang="fr-FR"/>
        </a:p>
      </dgm:t>
    </dgm:pt>
    <dgm:pt modelId="{41339D37-5EE1-47FF-8486-6AF9F150AB60}">
      <dgm:prSet phldrT="[Texte]" phldr="1"/>
      <dgm:spPr/>
      <dgm:t>
        <a:bodyPr/>
        <a:lstStyle/>
        <a:p>
          <a:endParaRPr lang="fr-FR" dirty="0"/>
        </a:p>
      </dgm:t>
    </dgm:pt>
    <dgm:pt modelId="{907AE438-24D2-49EF-ABE2-4D7999A4552E}" type="parTrans" cxnId="{8FD64820-182E-4B90-B03B-8295F849E2D1}">
      <dgm:prSet/>
      <dgm:spPr/>
      <dgm:t>
        <a:bodyPr/>
        <a:lstStyle/>
        <a:p>
          <a:endParaRPr lang="fr-FR"/>
        </a:p>
      </dgm:t>
    </dgm:pt>
    <dgm:pt modelId="{1F93FC10-718D-4B44-B4A3-D4C06C17C522}" type="sibTrans" cxnId="{8FD64820-182E-4B90-B03B-8295F849E2D1}">
      <dgm:prSet/>
      <dgm:spPr/>
      <dgm:t>
        <a:bodyPr/>
        <a:lstStyle/>
        <a:p>
          <a:endParaRPr lang="fr-FR"/>
        </a:p>
      </dgm:t>
    </dgm:pt>
    <dgm:pt modelId="{70C91E7B-B16F-4D80-A7D5-B5162840BFC4}">
      <dgm:prSet phldrT="[Texte]" custT="1"/>
      <dgm:spPr>
        <a:solidFill>
          <a:schemeClr val="accent3">
            <a:lumMod val="75000"/>
          </a:schemeClr>
        </a:solidFill>
      </dgm:spPr>
      <dgm:t>
        <a:bodyPr/>
        <a:lstStyle/>
        <a:p>
          <a:r>
            <a:rPr lang="fr-FR" sz="1800" b="1" dirty="0" smtClean="0"/>
            <a:t>Lorsque l’assuré remplit les conditions pour bénéficier du cumul libre (pas de plafonnement)</a:t>
          </a:r>
          <a:endParaRPr lang="fr-FR" sz="1800" b="1" dirty="0"/>
        </a:p>
      </dgm:t>
    </dgm:pt>
    <dgm:pt modelId="{4C670DE7-9CBD-4055-955D-982E86E40431}" type="parTrans" cxnId="{F1CAD0BA-D73E-40B4-90F3-6809ED7A569D}">
      <dgm:prSet/>
      <dgm:spPr/>
      <dgm:t>
        <a:bodyPr/>
        <a:lstStyle/>
        <a:p>
          <a:endParaRPr lang="fr-FR"/>
        </a:p>
      </dgm:t>
    </dgm:pt>
    <dgm:pt modelId="{7F2DC6E2-9EE2-4E99-8CA0-C8386F9C56D1}" type="sibTrans" cxnId="{F1CAD0BA-D73E-40B4-90F3-6809ED7A569D}">
      <dgm:prSet/>
      <dgm:spPr/>
      <dgm:t>
        <a:bodyPr/>
        <a:lstStyle/>
        <a:p>
          <a:endParaRPr lang="fr-FR"/>
        </a:p>
      </dgm:t>
    </dgm:pt>
    <dgm:pt modelId="{602221D7-93FF-4102-A73C-BBD8FF96A8D8}">
      <dgm:prSet phldrT="[Texte]" phldr="1"/>
      <dgm:spPr/>
      <dgm:t>
        <a:bodyPr/>
        <a:lstStyle/>
        <a:p>
          <a:endParaRPr lang="fr-FR"/>
        </a:p>
      </dgm:t>
    </dgm:pt>
    <dgm:pt modelId="{1D2BC345-1C49-426D-8A2F-178254DB3816}" type="parTrans" cxnId="{606D87C5-9524-4E3E-A588-DC609B526E52}">
      <dgm:prSet/>
      <dgm:spPr/>
      <dgm:t>
        <a:bodyPr/>
        <a:lstStyle/>
        <a:p>
          <a:endParaRPr lang="fr-FR"/>
        </a:p>
      </dgm:t>
    </dgm:pt>
    <dgm:pt modelId="{E96CA620-B708-4F08-BDE3-3C8B3798A278}" type="sibTrans" cxnId="{606D87C5-9524-4E3E-A588-DC609B526E52}">
      <dgm:prSet/>
      <dgm:spPr/>
      <dgm:t>
        <a:bodyPr/>
        <a:lstStyle/>
        <a:p>
          <a:endParaRPr lang="fr-FR"/>
        </a:p>
      </dgm:t>
    </dgm:pt>
    <dgm:pt modelId="{8D069681-E99C-4FD4-8315-22C58BB7C2EB}" type="pres">
      <dgm:prSet presAssocID="{54E4E4CA-508E-4A10-A8C7-2A4285D5786D}" presName="linear" presStyleCnt="0">
        <dgm:presLayoutVars>
          <dgm:animLvl val="lvl"/>
          <dgm:resizeHandles val="exact"/>
        </dgm:presLayoutVars>
      </dgm:prSet>
      <dgm:spPr/>
      <dgm:t>
        <a:bodyPr/>
        <a:lstStyle/>
        <a:p>
          <a:endParaRPr lang="fr-FR"/>
        </a:p>
      </dgm:t>
    </dgm:pt>
    <dgm:pt modelId="{D496ACAD-9DFA-4291-9BBC-BA9C7C6A4474}" type="pres">
      <dgm:prSet presAssocID="{D487D7C0-E61E-4EA2-95E2-97CCCFDDB688}" presName="parentText" presStyleLbl="node1" presStyleIdx="0" presStyleCnt="2" custLinFactNeighborX="102" custLinFactNeighborY="-23720">
        <dgm:presLayoutVars>
          <dgm:chMax val="0"/>
          <dgm:bulletEnabled val="1"/>
        </dgm:presLayoutVars>
      </dgm:prSet>
      <dgm:spPr/>
      <dgm:t>
        <a:bodyPr/>
        <a:lstStyle/>
        <a:p>
          <a:endParaRPr lang="fr-FR"/>
        </a:p>
      </dgm:t>
    </dgm:pt>
    <dgm:pt modelId="{77086F7C-F8DA-410E-8C74-0CA224912DEA}" type="pres">
      <dgm:prSet presAssocID="{D487D7C0-E61E-4EA2-95E2-97CCCFDDB688}" presName="childText" presStyleLbl="revTx" presStyleIdx="0" presStyleCnt="2">
        <dgm:presLayoutVars>
          <dgm:bulletEnabled val="1"/>
        </dgm:presLayoutVars>
      </dgm:prSet>
      <dgm:spPr/>
      <dgm:t>
        <a:bodyPr/>
        <a:lstStyle/>
        <a:p>
          <a:endParaRPr lang="fr-FR"/>
        </a:p>
      </dgm:t>
    </dgm:pt>
    <dgm:pt modelId="{0DA84298-7E61-42B7-9424-39762484E086}" type="pres">
      <dgm:prSet presAssocID="{70C91E7B-B16F-4D80-A7D5-B5162840BFC4}" presName="parentText" presStyleLbl="node1" presStyleIdx="1" presStyleCnt="2" custLinFactNeighborY="14673">
        <dgm:presLayoutVars>
          <dgm:chMax val="0"/>
          <dgm:bulletEnabled val="1"/>
        </dgm:presLayoutVars>
      </dgm:prSet>
      <dgm:spPr/>
      <dgm:t>
        <a:bodyPr/>
        <a:lstStyle/>
        <a:p>
          <a:endParaRPr lang="fr-FR"/>
        </a:p>
      </dgm:t>
    </dgm:pt>
    <dgm:pt modelId="{2E066485-E786-424B-B40F-7FCB3408DA31}" type="pres">
      <dgm:prSet presAssocID="{70C91E7B-B16F-4D80-A7D5-B5162840BFC4}" presName="childText" presStyleLbl="revTx" presStyleIdx="1" presStyleCnt="2">
        <dgm:presLayoutVars>
          <dgm:bulletEnabled val="1"/>
        </dgm:presLayoutVars>
      </dgm:prSet>
      <dgm:spPr/>
      <dgm:t>
        <a:bodyPr/>
        <a:lstStyle/>
        <a:p>
          <a:endParaRPr lang="fr-FR"/>
        </a:p>
      </dgm:t>
    </dgm:pt>
  </dgm:ptLst>
  <dgm:cxnLst>
    <dgm:cxn modelId="{5369CD19-2A82-4B8E-8DBF-A632DB2715E1}" srcId="{54E4E4CA-508E-4A10-A8C7-2A4285D5786D}" destId="{D487D7C0-E61E-4EA2-95E2-97CCCFDDB688}" srcOrd="0" destOrd="0" parTransId="{8B2EFEA1-316A-42D0-8BF6-FBF15D124A90}" sibTransId="{51A33444-F3D3-41A7-A7BB-B098F31FC547}"/>
    <dgm:cxn modelId="{20D84D9B-4F83-4B07-864F-166A536711B1}" type="presOf" srcId="{602221D7-93FF-4102-A73C-BBD8FF96A8D8}" destId="{2E066485-E786-424B-B40F-7FCB3408DA31}" srcOrd="0" destOrd="0" presId="urn:microsoft.com/office/officeart/2005/8/layout/vList2"/>
    <dgm:cxn modelId="{B7F49CE1-6DF3-4DE5-B5F5-047C73430FD2}" type="presOf" srcId="{70C91E7B-B16F-4D80-A7D5-B5162840BFC4}" destId="{0DA84298-7E61-42B7-9424-39762484E086}" srcOrd="0" destOrd="0" presId="urn:microsoft.com/office/officeart/2005/8/layout/vList2"/>
    <dgm:cxn modelId="{606D87C5-9524-4E3E-A588-DC609B526E52}" srcId="{70C91E7B-B16F-4D80-A7D5-B5162840BFC4}" destId="{602221D7-93FF-4102-A73C-BBD8FF96A8D8}" srcOrd="0" destOrd="0" parTransId="{1D2BC345-1C49-426D-8A2F-178254DB3816}" sibTransId="{E96CA620-B708-4F08-BDE3-3C8B3798A278}"/>
    <dgm:cxn modelId="{85D9A2C6-4FCE-4EB7-8260-9F52E8E3D697}" type="presOf" srcId="{41339D37-5EE1-47FF-8486-6AF9F150AB60}" destId="{77086F7C-F8DA-410E-8C74-0CA224912DEA}" srcOrd="0" destOrd="0" presId="urn:microsoft.com/office/officeart/2005/8/layout/vList2"/>
    <dgm:cxn modelId="{8FD64820-182E-4B90-B03B-8295F849E2D1}" srcId="{D487D7C0-E61E-4EA2-95E2-97CCCFDDB688}" destId="{41339D37-5EE1-47FF-8486-6AF9F150AB60}" srcOrd="0" destOrd="0" parTransId="{907AE438-24D2-49EF-ABE2-4D7999A4552E}" sibTransId="{1F93FC10-718D-4B44-B4A3-D4C06C17C522}"/>
    <dgm:cxn modelId="{B5956022-54E1-44C8-9DB3-1464700C232D}" type="presOf" srcId="{D487D7C0-E61E-4EA2-95E2-97CCCFDDB688}" destId="{D496ACAD-9DFA-4291-9BBC-BA9C7C6A4474}" srcOrd="0" destOrd="0" presId="urn:microsoft.com/office/officeart/2005/8/layout/vList2"/>
    <dgm:cxn modelId="{F1CAD0BA-D73E-40B4-90F3-6809ED7A569D}" srcId="{54E4E4CA-508E-4A10-A8C7-2A4285D5786D}" destId="{70C91E7B-B16F-4D80-A7D5-B5162840BFC4}" srcOrd="1" destOrd="0" parTransId="{4C670DE7-9CBD-4055-955D-982E86E40431}" sibTransId="{7F2DC6E2-9EE2-4E99-8CA0-C8386F9C56D1}"/>
    <dgm:cxn modelId="{B8ED5F76-6858-4D60-8726-01F2865A25BF}" type="presOf" srcId="{54E4E4CA-508E-4A10-A8C7-2A4285D5786D}" destId="{8D069681-E99C-4FD4-8315-22C58BB7C2EB}" srcOrd="0" destOrd="0" presId="urn:microsoft.com/office/officeart/2005/8/layout/vList2"/>
    <dgm:cxn modelId="{6C09A796-FC77-49F5-880F-C46DA37FBFC3}" type="presParOf" srcId="{8D069681-E99C-4FD4-8315-22C58BB7C2EB}" destId="{D496ACAD-9DFA-4291-9BBC-BA9C7C6A4474}" srcOrd="0" destOrd="0" presId="urn:microsoft.com/office/officeart/2005/8/layout/vList2"/>
    <dgm:cxn modelId="{1EEDD43C-3177-4000-B2A7-FCB829199515}" type="presParOf" srcId="{8D069681-E99C-4FD4-8315-22C58BB7C2EB}" destId="{77086F7C-F8DA-410E-8C74-0CA224912DEA}" srcOrd="1" destOrd="0" presId="urn:microsoft.com/office/officeart/2005/8/layout/vList2"/>
    <dgm:cxn modelId="{3CC6DF0B-ED0C-4586-B701-A5FD282BCC27}" type="presParOf" srcId="{8D069681-E99C-4FD4-8315-22C58BB7C2EB}" destId="{0DA84298-7E61-42B7-9424-39762484E086}" srcOrd="2" destOrd="0" presId="urn:microsoft.com/office/officeart/2005/8/layout/vList2"/>
    <dgm:cxn modelId="{B73382A7-28BC-4CD7-8995-C7703391F23F}" type="presParOf" srcId="{8D069681-E99C-4FD4-8315-22C58BB7C2EB}" destId="{2E066485-E786-424B-B40F-7FCB3408DA3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FB2AF-6D2B-48BF-B923-D2536B80FF0D}">
      <dsp:nvSpPr>
        <dsp:cNvPr id="0" name=""/>
        <dsp:cNvSpPr/>
      </dsp:nvSpPr>
      <dsp:spPr>
        <a:xfrm>
          <a:off x="3296" y="743479"/>
          <a:ext cx="3214103" cy="1285641"/>
        </a:xfrm>
        <a:prstGeom prst="rect">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smtClean="0"/>
            <a:t>QUOI ?</a:t>
          </a:r>
          <a:endParaRPr lang="fr-FR" sz="1800" b="1" kern="1200" dirty="0"/>
        </a:p>
      </dsp:txBody>
      <dsp:txXfrm>
        <a:off x="3296" y="743479"/>
        <a:ext cx="3214103" cy="1285641"/>
      </dsp:txXfrm>
    </dsp:sp>
    <dsp:sp modelId="{DA63B413-A867-4AF4-AADE-602184A7163D}">
      <dsp:nvSpPr>
        <dsp:cNvPr id="0" name=""/>
        <dsp:cNvSpPr/>
      </dsp:nvSpPr>
      <dsp:spPr>
        <a:xfrm>
          <a:off x="3296" y="2029120"/>
          <a:ext cx="3214103" cy="3033224"/>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endParaRPr lang="fr-FR" sz="1800" kern="1200" dirty="0"/>
        </a:p>
        <a:p>
          <a:pPr marL="171450" lvl="1" indent="-171450" algn="ctr" defTabSz="800100">
            <a:lnSpc>
              <a:spcPct val="90000"/>
            </a:lnSpc>
            <a:spcBef>
              <a:spcPct val="0"/>
            </a:spcBef>
            <a:spcAft>
              <a:spcPct val="15000"/>
            </a:spcAft>
            <a:buChar char="••"/>
          </a:pPr>
          <a:endParaRPr lang="fr-FR" sz="1800" kern="1200" dirty="0"/>
        </a:p>
        <a:p>
          <a:pPr marL="171450" lvl="1" indent="-171450" algn="ctr" defTabSz="800100">
            <a:lnSpc>
              <a:spcPct val="90000"/>
            </a:lnSpc>
            <a:spcBef>
              <a:spcPct val="0"/>
            </a:spcBef>
            <a:spcAft>
              <a:spcPct val="15000"/>
            </a:spcAft>
            <a:buChar char="••"/>
          </a:pPr>
          <a:r>
            <a:rPr lang="fr-FR" sz="1800" kern="1200" dirty="0" smtClean="0"/>
            <a:t>Possibilité de conserver sur demande les conditions d’ouverture du droit au départ anticipé carrière longue applicable avant le 01/09/2023</a:t>
          </a:r>
          <a:endParaRPr lang="fr-FR" sz="1800" kern="1200" dirty="0"/>
        </a:p>
      </dsp:txBody>
      <dsp:txXfrm>
        <a:off x="3296" y="2029120"/>
        <a:ext cx="3214103" cy="3033224"/>
      </dsp:txXfrm>
    </dsp:sp>
    <dsp:sp modelId="{91736642-60ED-473A-B4AF-0BCB95263E27}">
      <dsp:nvSpPr>
        <dsp:cNvPr id="0" name=""/>
        <dsp:cNvSpPr/>
      </dsp:nvSpPr>
      <dsp:spPr>
        <a:xfrm>
          <a:off x="3667373" y="743479"/>
          <a:ext cx="3214103" cy="1285641"/>
        </a:xfrm>
        <a:prstGeom prst="rect">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smtClean="0"/>
            <a:t>QUI ?</a:t>
          </a:r>
          <a:endParaRPr lang="fr-FR" sz="1800" b="1" kern="1200" dirty="0"/>
        </a:p>
      </dsp:txBody>
      <dsp:txXfrm>
        <a:off x="3667373" y="743479"/>
        <a:ext cx="3214103" cy="1285641"/>
      </dsp:txXfrm>
    </dsp:sp>
    <dsp:sp modelId="{2AD47ED4-486F-44AB-8C31-DFCFCFEB01C8}">
      <dsp:nvSpPr>
        <dsp:cNvPr id="0" name=""/>
        <dsp:cNvSpPr/>
      </dsp:nvSpPr>
      <dsp:spPr>
        <a:xfrm>
          <a:off x="3667373" y="2029120"/>
          <a:ext cx="3214103" cy="3033224"/>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r>
            <a:rPr lang="fr-FR" sz="1800" kern="1200" dirty="0" smtClean="0"/>
            <a:t>Agents nés entre le 01/09/1961 et le 31/12/1963,</a:t>
          </a:r>
          <a:endParaRPr lang="fr-FR" sz="1800" kern="1200" dirty="0"/>
        </a:p>
        <a:p>
          <a:pPr marL="171450" lvl="1" indent="-171450" algn="ctr" defTabSz="800100">
            <a:lnSpc>
              <a:spcPct val="90000"/>
            </a:lnSpc>
            <a:spcBef>
              <a:spcPct val="0"/>
            </a:spcBef>
            <a:spcAft>
              <a:spcPct val="15000"/>
            </a:spcAft>
            <a:buChar char="••"/>
          </a:pPr>
          <a:endParaRPr lang="fr-FR" sz="1800" kern="1200" dirty="0"/>
        </a:p>
        <a:p>
          <a:pPr marL="171450" lvl="1" indent="-171450" algn="ctr" defTabSz="800100">
            <a:lnSpc>
              <a:spcPct val="90000"/>
            </a:lnSpc>
            <a:spcBef>
              <a:spcPct val="0"/>
            </a:spcBef>
            <a:spcAft>
              <a:spcPct val="15000"/>
            </a:spcAft>
            <a:buChar char="••"/>
          </a:pPr>
          <a:r>
            <a:rPr lang="fr-FR" sz="1800" kern="1200" dirty="0" smtClean="0"/>
            <a:t>Remplissant la condition de durée d’assurance cotisée avant le 01/09/2023,</a:t>
          </a:r>
          <a:endParaRPr lang="fr-FR" sz="1800" kern="1200" dirty="0"/>
        </a:p>
        <a:p>
          <a:pPr marL="171450" lvl="1" indent="-171450" algn="ctr" defTabSz="800100">
            <a:lnSpc>
              <a:spcPct val="90000"/>
            </a:lnSpc>
            <a:spcBef>
              <a:spcPct val="0"/>
            </a:spcBef>
            <a:spcAft>
              <a:spcPct val="15000"/>
            </a:spcAft>
            <a:buChar char="••"/>
          </a:pPr>
          <a:endParaRPr lang="fr-FR" sz="1800" kern="1200" dirty="0"/>
        </a:p>
        <a:p>
          <a:pPr marL="171450" lvl="1" indent="-171450" algn="ctr" defTabSz="800100">
            <a:lnSpc>
              <a:spcPct val="90000"/>
            </a:lnSpc>
            <a:spcBef>
              <a:spcPct val="0"/>
            </a:spcBef>
            <a:spcAft>
              <a:spcPct val="15000"/>
            </a:spcAft>
            <a:buChar char="••"/>
          </a:pPr>
          <a:r>
            <a:rPr lang="fr-FR" sz="1800" kern="1200" dirty="0" smtClean="0"/>
            <a:t>Partant à la retraite à compter du 01/09/2023.</a:t>
          </a:r>
          <a:endParaRPr lang="fr-FR" sz="1800" kern="1200" dirty="0"/>
        </a:p>
      </dsp:txBody>
      <dsp:txXfrm>
        <a:off x="3667373" y="2029120"/>
        <a:ext cx="3214103" cy="3033224"/>
      </dsp:txXfrm>
    </dsp:sp>
    <dsp:sp modelId="{D27C5DAC-35B9-4A23-8626-18A8804AB194}">
      <dsp:nvSpPr>
        <dsp:cNvPr id="0" name=""/>
        <dsp:cNvSpPr/>
      </dsp:nvSpPr>
      <dsp:spPr>
        <a:xfrm>
          <a:off x="7331451" y="743479"/>
          <a:ext cx="3214103" cy="1285641"/>
        </a:xfrm>
        <a:prstGeom prst="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fr-FR" sz="1800" b="1" kern="1200" dirty="0" smtClean="0"/>
            <a:t>COMMENT ?</a:t>
          </a:r>
          <a:endParaRPr lang="fr-FR" sz="1800" b="1" kern="1200" dirty="0"/>
        </a:p>
      </dsp:txBody>
      <dsp:txXfrm>
        <a:off x="7331451" y="743479"/>
        <a:ext cx="3214103" cy="1285641"/>
      </dsp:txXfrm>
    </dsp:sp>
    <dsp:sp modelId="{46AFCDAA-F294-49D6-B7FF-2D4BDBF7976B}">
      <dsp:nvSpPr>
        <dsp:cNvPr id="0" name=""/>
        <dsp:cNvSpPr/>
      </dsp:nvSpPr>
      <dsp:spPr>
        <a:xfrm>
          <a:off x="7331451" y="2029120"/>
          <a:ext cx="3214103" cy="3033224"/>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Char char="••"/>
          </a:pPr>
          <a:endParaRPr lang="fr-FR" sz="1800" kern="1200" dirty="0"/>
        </a:p>
        <a:p>
          <a:pPr marL="171450" lvl="1" indent="-171450" algn="ctr" defTabSz="800100">
            <a:lnSpc>
              <a:spcPct val="90000"/>
            </a:lnSpc>
            <a:spcBef>
              <a:spcPct val="0"/>
            </a:spcBef>
            <a:spcAft>
              <a:spcPct val="15000"/>
            </a:spcAft>
            <a:buChar char="••"/>
          </a:pPr>
          <a:r>
            <a:rPr lang="fr-FR" sz="1800" kern="1200" dirty="0" smtClean="0"/>
            <a:t>Calcul de la pension conformément à la nouvelle réglementation,</a:t>
          </a:r>
          <a:endParaRPr lang="fr-FR" sz="1800" kern="1200" dirty="0"/>
        </a:p>
        <a:p>
          <a:pPr marL="171450" lvl="1" indent="-171450" algn="ctr" defTabSz="800100">
            <a:lnSpc>
              <a:spcPct val="90000"/>
            </a:lnSpc>
            <a:spcBef>
              <a:spcPct val="0"/>
            </a:spcBef>
            <a:spcAft>
              <a:spcPct val="15000"/>
            </a:spcAft>
            <a:buChar char="••"/>
          </a:pPr>
          <a:endParaRPr lang="fr-FR" sz="1800" kern="1200" dirty="0"/>
        </a:p>
        <a:p>
          <a:pPr marL="171450" lvl="1" indent="-171450" algn="ctr" defTabSz="800100">
            <a:lnSpc>
              <a:spcPct val="90000"/>
            </a:lnSpc>
            <a:spcBef>
              <a:spcPct val="0"/>
            </a:spcBef>
            <a:spcAft>
              <a:spcPct val="15000"/>
            </a:spcAft>
            <a:buChar char="••"/>
          </a:pPr>
          <a:r>
            <a:rPr lang="fr-FR" sz="1800" kern="1200" dirty="0" smtClean="0"/>
            <a:t>Ne peut pas bénéficier du minimum garanti,</a:t>
          </a:r>
          <a:endParaRPr lang="fr-FR" sz="1800" kern="1200" dirty="0"/>
        </a:p>
        <a:p>
          <a:pPr marL="171450" lvl="1" indent="-171450" algn="ctr" defTabSz="800100">
            <a:lnSpc>
              <a:spcPct val="90000"/>
            </a:lnSpc>
            <a:spcBef>
              <a:spcPct val="0"/>
            </a:spcBef>
            <a:spcAft>
              <a:spcPct val="15000"/>
            </a:spcAft>
            <a:buChar char="••"/>
          </a:pPr>
          <a:endParaRPr lang="fr-FR" sz="1800" kern="1200" dirty="0"/>
        </a:p>
        <a:p>
          <a:pPr marL="171450" lvl="1" indent="-171450" algn="ctr" defTabSz="800100">
            <a:lnSpc>
              <a:spcPct val="90000"/>
            </a:lnSpc>
            <a:spcBef>
              <a:spcPct val="0"/>
            </a:spcBef>
            <a:spcAft>
              <a:spcPct val="15000"/>
            </a:spcAft>
            <a:buChar char="••"/>
          </a:pPr>
          <a:r>
            <a:rPr lang="fr-FR" sz="1800" kern="1200" dirty="0" smtClean="0"/>
            <a:t>Pas de décote.</a:t>
          </a:r>
          <a:endParaRPr lang="fr-FR" sz="1800" kern="1200" dirty="0"/>
        </a:p>
      </dsp:txBody>
      <dsp:txXfrm>
        <a:off x="7331451" y="2029120"/>
        <a:ext cx="3214103" cy="3033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CC39-A818-4EF4-B9DA-00B591E0CA39}">
      <dsp:nvSpPr>
        <dsp:cNvPr id="0" name=""/>
        <dsp:cNvSpPr/>
      </dsp:nvSpPr>
      <dsp:spPr>
        <a:xfrm>
          <a:off x="2102150" y="358777"/>
          <a:ext cx="4636506" cy="4636506"/>
        </a:xfrm>
        <a:prstGeom prst="pie">
          <a:avLst>
            <a:gd name="adj1" fmla="val 16200000"/>
            <a:gd name="adj2" fmla="val 180000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Etre à </a:t>
          </a:r>
          <a:r>
            <a:rPr lang="fr-FR" sz="1600" b="1" kern="1200" dirty="0" smtClean="0"/>
            <a:t>moins de 2 ans </a:t>
          </a:r>
          <a:r>
            <a:rPr lang="fr-FR" sz="1600" kern="1200" dirty="0" smtClean="0"/>
            <a:t>de l’âge légal de la catégorie sédentaire (selon génération)</a:t>
          </a:r>
          <a:endParaRPr lang="fr-FR" sz="1600" kern="1200" dirty="0"/>
        </a:p>
      </dsp:txBody>
      <dsp:txXfrm>
        <a:off x="4545700" y="1341275"/>
        <a:ext cx="1655895" cy="1379912"/>
      </dsp:txXfrm>
    </dsp:sp>
    <dsp:sp modelId="{4ECAC33F-7209-497A-9B88-FC14E8C48BC8}">
      <dsp:nvSpPr>
        <dsp:cNvPr id="0" name=""/>
        <dsp:cNvSpPr/>
      </dsp:nvSpPr>
      <dsp:spPr>
        <a:xfrm>
          <a:off x="2006660" y="524366"/>
          <a:ext cx="4636506" cy="4636506"/>
        </a:xfrm>
        <a:prstGeom prst="pie">
          <a:avLst>
            <a:gd name="adj1" fmla="val 1800000"/>
            <a:gd name="adj2" fmla="val 900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Justifier d’une durée d’assurance au moins égale à </a:t>
          </a:r>
          <a:r>
            <a:rPr lang="fr-FR" sz="2100" b="1" kern="1200" dirty="0" smtClean="0"/>
            <a:t>150 trimestres</a:t>
          </a:r>
          <a:endParaRPr lang="fr-FR" sz="2100" b="1" kern="1200" dirty="0"/>
        </a:p>
      </dsp:txBody>
      <dsp:txXfrm>
        <a:off x="3110590" y="3532576"/>
        <a:ext cx="2483842" cy="1214323"/>
      </dsp:txXfrm>
    </dsp:sp>
    <dsp:sp modelId="{449AFA4A-DABD-41CF-9AB0-4AF96448F537}">
      <dsp:nvSpPr>
        <dsp:cNvPr id="0" name=""/>
        <dsp:cNvSpPr/>
      </dsp:nvSpPr>
      <dsp:spPr>
        <a:xfrm>
          <a:off x="1911170" y="358777"/>
          <a:ext cx="4636506" cy="4636506"/>
        </a:xfrm>
        <a:prstGeom prst="pie">
          <a:avLst>
            <a:gd name="adj1" fmla="val 9000000"/>
            <a:gd name="adj2" fmla="val 1620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Exercer son activité à </a:t>
          </a:r>
          <a:r>
            <a:rPr lang="fr-FR" sz="1800" b="1" kern="1200" dirty="0" smtClean="0"/>
            <a:t>temps partiel</a:t>
          </a:r>
          <a:r>
            <a:rPr lang="fr-FR" sz="1800" kern="1200" dirty="0" smtClean="0"/>
            <a:t>, de 50 à 90 %, ou à temps incomplet</a:t>
          </a:r>
          <a:endParaRPr lang="fr-FR" sz="1800" kern="1200" dirty="0"/>
        </a:p>
      </dsp:txBody>
      <dsp:txXfrm>
        <a:off x="2448232" y="1341275"/>
        <a:ext cx="1655895" cy="1379912"/>
      </dsp:txXfrm>
    </dsp:sp>
    <dsp:sp modelId="{15193213-A3F2-4E98-938F-59B9CFDEC9FA}">
      <dsp:nvSpPr>
        <dsp:cNvPr id="0" name=""/>
        <dsp:cNvSpPr/>
      </dsp:nvSpPr>
      <dsp:spPr>
        <a:xfrm>
          <a:off x="1815511" y="71755"/>
          <a:ext cx="5210550" cy="52105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23AA8-750E-430A-A944-93E4B5801F28}">
      <dsp:nvSpPr>
        <dsp:cNvPr id="0" name=""/>
        <dsp:cNvSpPr/>
      </dsp:nvSpPr>
      <dsp:spPr>
        <a:xfrm>
          <a:off x="1719638" y="237051"/>
          <a:ext cx="5210550" cy="521055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F5E787-ED96-4DE8-A5F9-6194701BDF93}">
      <dsp:nvSpPr>
        <dsp:cNvPr id="0" name=""/>
        <dsp:cNvSpPr/>
      </dsp:nvSpPr>
      <dsp:spPr>
        <a:xfrm>
          <a:off x="1623766" y="71755"/>
          <a:ext cx="5210550" cy="521055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BD4DA-0B86-42F3-8B5C-1BD36B99E5DC}">
      <dsp:nvSpPr>
        <dsp:cNvPr id="0" name=""/>
        <dsp:cNvSpPr/>
      </dsp:nvSpPr>
      <dsp:spPr>
        <a:xfrm>
          <a:off x="0" y="41169"/>
          <a:ext cx="3425352" cy="4110423"/>
        </a:xfrm>
        <a:prstGeom prst="roundRect">
          <a:avLst>
            <a:gd name="adj" fmla="val 5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fr-FR" sz="2600" b="1" kern="1200" dirty="0" smtClean="0"/>
            <a:t>Catégorie Active</a:t>
          </a:r>
          <a:endParaRPr lang="fr-FR" sz="2600" b="1" kern="1200" dirty="0"/>
        </a:p>
      </dsp:txBody>
      <dsp:txXfrm rot="16200000">
        <a:off x="-1342738" y="1383907"/>
        <a:ext cx="3370547" cy="685070"/>
      </dsp:txXfrm>
    </dsp:sp>
    <dsp:sp modelId="{3480E5E6-DC83-4578-BF79-1220ACAC4083}">
      <dsp:nvSpPr>
        <dsp:cNvPr id="0" name=""/>
        <dsp:cNvSpPr/>
      </dsp:nvSpPr>
      <dsp:spPr>
        <a:xfrm>
          <a:off x="685070" y="41169"/>
          <a:ext cx="2551887" cy="4110423"/>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fr-FR" sz="6500" kern="1200" dirty="0" smtClean="0"/>
        </a:p>
        <a:p>
          <a:pPr lvl="0" algn="l" defTabSz="2889250">
            <a:lnSpc>
              <a:spcPct val="90000"/>
            </a:lnSpc>
            <a:spcBef>
              <a:spcPct val="0"/>
            </a:spcBef>
            <a:spcAft>
              <a:spcPct val="35000"/>
            </a:spcAft>
          </a:pPr>
          <a:r>
            <a:rPr lang="fr-FR" sz="6500" kern="1200" dirty="0" smtClean="0"/>
            <a:t>62 ans</a:t>
          </a:r>
          <a:endParaRPr lang="fr-FR" sz="6500" kern="1200" dirty="0"/>
        </a:p>
      </dsp:txBody>
      <dsp:txXfrm>
        <a:off x="685070" y="41169"/>
        <a:ext cx="2551887" cy="4110423"/>
      </dsp:txXfrm>
    </dsp:sp>
    <dsp:sp modelId="{C9D49C69-66AC-44F8-B731-D52069D081AD}">
      <dsp:nvSpPr>
        <dsp:cNvPr id="0" name=""/>
        <dsp:cNvSpPr/>
      </dsp:nvSpPr>
      <dsp:spPr>
        <a:xfrm>
          <a:off x="3538706" y="41169"/>
          <a:ext cx="3425352" cy="4110423"/>
        </a:xfrm>
        <a:prstGeom prst="roundRect">
          <a:avLst>
            <a:gd name="adj" fmla="val 5000"/>
          </a:avLst>
        </a:prstGeom>
        <a:solidFill>
          <a:schemeClr val="accent2">
            <a:hueOff val="-2712450"/>
            <a:satOff val="-1656"/>
            <a:lumOff val="647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lvl="0" algn="r" defTabSz="1155700">
            <a:lnSpc>
              <a:spcPct val="90000"/>
            </a:lnSpc>
            <a:spcBef>
              <a:spcPct val="0"/>
            </a:spcBef>
            <a:spcAft>
              <a:spcPct val="35000"/>
            </a:spcAft>
          </a:pPr>
          <a:r>
            <a:rPr lang="fr-FR" sz="2600" b="1" kern="1200" dirty="0" smtClean="0"/>
            <a:t>Catégorie Sédentaire</a:t>
          </a:r>
          <a:endParaRPr lang="fr-FR" sz="2600" b="1" kern="1200" dirty="0"/>
        </a:p>
      </dsp:txBody>
      <dsp:txXfrm rot="16200000">
        <a:off x="2195968" y="1383907"/>
        <a:ext cx="3370547" cy="685070"/>
      </dsp:txXfrm>
    </dsp:sp>
    <dsp:sp modelId="{DAB99707-1AAA-42D5-AD0E-1121BD2C3E17}">
      <dsp:nvSpPr>
        <dsp:cNvPr id="0" name=""/>
        <dsp:cNvSpPr/>
      </dsp:nvSpPr>
      <dsp:spPr>
        <a:xfrm rot="5400000">
          <a:off x="3294539" y="3364328"/>
          <a:ext cx="604462" cy="513802"/>
        </a:xfrm>
        <a:prstGeom prst="flowChartExtract">
          <a:avLst/>
        </a:prstGeom>
        <a:noFill/>
        <a:ln w="12700" cap="rnd" cmpd="sng" algn="ctr">
          <a:noFill/>
          <a:prstDash val="solid"/>
        </a:ln>
        <a:effectLst>
          <a:outerShdw blurRad="38100" dist="25400" dir="5400000" rotWithShape="0">
            <a:srgbClr val="000000">
              <a:alpha val="35000"/>
            </a:srgbClr>
          </a:outerShdw>
        </a:effectLst>
        <a:sp3d z="57150" extrusionH="12700" prstMaterial="flat">
          <a:bevelT w="50800" h="50800"/>
        </a:sp3d>
      </dsp:spPr>
      <dsp:style>
        <a:lnRef idx="1">
          <a:scrgbClr r="0" g="0" b="0"/>
        </a:lnRef>
        <a:fillRef idx="1">
          <a:scrgbClr r="0" g="0" b="0"/>
        </a:fillRef>
        <a:effectRef idx="2">
          <a:scrgbClr r="0" g="0" b="0"/>
        </a:effectRef>
        <a:fontRef idx="minor"/>
      </dsp:style>
    </dsp:sp>
    <dsp:sp modelId="{793A779E-27CE-4ABC-BE68-3BBE18108F2C}">
      <dsp:nvSpPr>
        <dsp:cNvPr id="0" name=""/>
        <dsp:cNvSpPr/>
      </dsp:nvSpPr>
      <dsp:spPr>
        <a:xfrm>
          <a:off x="4223777" y="41169"/>
          <a:ext cx="2551887" cy="4110423"/>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fr-FR" sz="6500" kern="1200" dirty="0" smtClean="0"/>
        </a:p>
        <a:p>
          <a:pPr lvl="0" algn="l" defTabSz="2889250">
            <a:lnSpc>
              <a:spcPct val="90000"/>
            </a:lnSpc>
            <a:spcBef>
              <a:spcPct val="0"/>
            </a:spcBef>
            <a:spcAft>
              <a:spcPct val="35000"/>
            </a:spcAft>
          </a:pPr>
          <a:r>
            <a:rPr lang="fr-FR" sz="6500" kern="1200" dirty="0" smtClean="0"/>
            <a:t>67 ans</a:t>
          </a:r>
          <a:endParaRPr lang="fr-FR" sz="6500" kern="1200" dirty="0"/>
        </a:p>
      </dsp:txBody>
      <dsp:txXfrm>
        <a:off x="4223777" y="41169"/>
        <a:ext cx="2551887" cy="41104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40E94-838B-42AC-A5F1-CD5257CC8281}">
      <dsp:nvSpPr>
        <dsp:cNvPr id="0" name=""/>
        <dsp:cNvSpPr/>
      </dsp:nvSpPr>
      <dsp:spPr>
        <a:xfrm rot="5400000">
          <a:off x="4783691" y="74293"/>
          <a:ext cx="1933863" cy="1786218"/>
        </a:xfrm>
        <a:prstGeom prst="hexagon">
          <a:avLst>
            <a:gd name="adj" fmla="val 2500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Absence de vérification de l’aptitude</a:t>
          </a:r>
          <a:endParaRPr lang="fr-FR" sz="1600" b="1" kern="1200" dirty="0"/>
        </a:p>
      </dsp:txBody>
      <dsp:txXfrm rot="-5400000">
        <a:off x="5143852" y="310478"/>
        <a:ext cx="1213540" cy="1313849"/>
      </dsp:txXfrm>
    </dsp:sp>
    <dsp:sp modelId="{F147E0C4-5204-471E-A1B8-C06356A88A91}">
      <dsp:nvSpPr>
        <dsp:cNvPr id="0" name=""/>
        <dsp:cNvSpPr/>
      </dsp:nvSpPr>
      <dsp:spPr>
        <a:xfrm>
          <a:off x="6642908" y="387243"/>
          <a:ext cx="2158191" cy="1160318"/>
        </a:xfrm>
        <a:prstGeom prst="rect">
          <a:avLst/>
        </a:prstGeom>
        <a:noFill/>
        <a:ln>
          <a:noFill/>
        </a:ln>
        <a:effectLst/>
      </dsp:spPr>
      <dsp:style>
        <a:lnRef idx="0">
          <a:scrgbClr r="0" g="0" b="0"/>
        </a:lnRef>
        <a:fillRef idx="0">
          <a:scrgbClr r="0" g="0" b="0"/>
        </a:fillRef>
        <a:effectRef idx="0">
          <a:scrgbClr r="0" g="0" b="0"/>
        </a:effectRef>
        <a:fontRef idx="minor"/>
      </dsp:style>
    </dsp:sp>
    <dsp:sp modelId="{AE269E19-E83D-4FAB-8B9C-BBF42331D608}">
      <dsp:nvSpPr>
        <dsp:cNvPr id="0" name=""/>
        <dsp:cNvSpPr/>
      </dsp:nvSpPr>
      <dsp:spPr>
        <a:xfrm rot="5400000">
          <a:off x="2966633" y="126171"/>
          <a:ext cx="1933863" cy="1682461"/>
        </a:xfrm>
        <a:prstGeom prst="hexagon">
          <a:avLst>
            <a:gd name="adj" fmla="val 25000"/>
            <a:gd name="vf" fmla="val 115470"/>
          </a:avLst>
        </a:prstGeom>
        <a:gradFill rotWithShape="0">
          <a:gsLst>
            <a:gs pos="0">
              <a:schemeClr val="accent2">
                <a:hueOff val="-542490"/>
                <a:satOff val="-331"/>
                <a:lumOff val="1294"/>
                <a:alphaOff val="0"/>
                <a:tint val="96000"/>
                <a:lumMod val="100000"/>
              </a:schemeClr>
            </a:gs>
            <a:gs pos="78000">
              <a:schemeClr val="accent2">
                <a:hueOff val="-542490"/>
                <a:satOff val="-331"/>
                <a:lumOff val="129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b="1" kern="1200" dirty="0" smtClean="0"/>
            <a:t>Octroyé sur autorisation</a:t>
          </a:r>
        </a:p>
        <a:p>
          <a:pPr lvl="0" algn="ctr" defTabSz="711200">
            <a:lnSpc>
              <a:spcPct val="90000"/>
            </a:lnSpc>
            <a:spcBef>
              <a:spcPct val="0"/>
            </a:spcBef>
            <a:spcAft>
              <a:spcPct val="35000"/>
            </a:spcAft>
          </a:pPr>
          <a:r>
            <a:rPr lang="fr-FR" sz="1600" b="0" kern="1200" dirty="0" smtClean="0"/>
            <a:t>Le refus doit être motivé</a:t>
          </a:r>
          <a:endParaRPr lang="fr-FR" sz="1600" b="0" kern="1200" dirty="0"/>
        </a:p>
      </dsp:txBody>
      <dsp:txXfrm rot="-5400000">
        <a:off x="3354518" y="301830"/>
        <a:ext cx="1158093" cy="1331143"/>
      </dsp:txXfrm>
    </dsp:sp>
    <dsp:sp modelId="{1D5CA4F7-0795-49B1-A090-B138418CF184}">
      <dsp:nvSpPr>
        <dsp:cNvPr id="0" name=""/>
        <dsp:cNvSpPr/>
      </dsp:nvSpPr>
      <dsp:spPr>
        <a:xfrm rot="5400000">
          <a:off x="3871681" y="1685548"/>
          <a:ext cx="1933863" cy="1846635"/>
        </a:xfrm>
        <a:prstGeom prst="hexagon">
          <a:avLst>
            <a:gd name="adj" fmla="val 25000"/>
            <a:gd name="vf" fmla="val 115470"/>
          </a:avLst>
        </a:prstGeom>
        <a:gradFill rotWithShape="0">
          <a:gsLst>
            <a:gs pos="0">
              <a:schemeClr val="accent2">
                <a:hueOff val="-1084980"/>
                <a:satOff val="-662"/>
                <a:lumOff val="2588"/>
                <a:alphaOff val="0"/>
                <a:tint val="96000"/>
                <a:lumMod val="100000"/>
              </a:schemeClr>
            </a:gs>
            <a:gs pos="78000">
              <a:schemeClr val="accent2">
                <a:hueOff val="-1084980"/>
                <a:satOff val="-662"/>
                <a:lumOff val="2588"/>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t>Prise en compte de l’intégralité de la période</a:t>
          </a:r>
          <a:endParaRPr lang="fr-FR" sz="1600" b="1" kern="1200" dirty="0"/>
        </a:p>
      </dsp:txBody>
      <dsp:txXfrm rot="-5400000">
        <a:off x="4216126" y="1956977"/>
        <a:ext cx="1244973" cy="1303780"/>
      </dsp:txXfrm>
    </dsp:sp>
    <dsp:sp modelId="{BF9029C8-11F9-495A-9875-B084511B3556}">
      <dsp:nvSpPr>
        <dsp:cNvPr id="0" name=""/>
        <dsp:cNvSpPr/>
      </dsp:nvSpPr>
      <dsp:spPr>
        <a:xfrm>
          <a:off x="1839190" y="2028706"/>
          <a:ext cx="2088572" cy="1160318"/>
        </a:xfrm>
        <a:prstGeom prst="rect">
          <a:avLst/>
        </a:prstGeom>
        <a:noFill/>
        <a:ln>
          <a:noFill/>
        </a:ln>
        <a:effectLst/>
      </dsp:spPr>
      <dsp:style>
        <a:lnRef idx="0">
          <a:scrgbClr r="0" g="0" b="0"/>
        </a:lnRef>
        <a:fillRef idx="0">
          <a:scrgbClr r="0" g="0" b="0"/>
        </a:fillRef>
        <a:effectRef idx="0">
          <a:scrgbClr r="0" g="0" b="0"/>
        </a:effectRef>
        <a:fontRef idx="minor"/>
      </dsp:style>
    </dsp:sp>
    <dsp:sp modelId="{DF74161D-ACAF-4162-B02F-4A6FE5EF0B5A}">
      <dsp:nvSpPr>
        <dsp:cNvPr id="0" name=""/>
        <dsp:cNvSpPr/>
      </dsp:nvSpPr>
      <dsp:spPr>
        <a:xfrm rot="5400000">
          <a:off x="5688739" y="1766457"/>
          <a:ext cx="1933863" cy="1684816"/>
        </a:xfrm>
        <a:prstGeom prst="hexagon">
          <a:avLst>
            <a:gd name="adj" fmla="val 25000"/>
            <a:gd name="vf" fmla="val 115470"/>
          </a:avLst>
        </a:prstGeom>
        <a:gradFill rotWithShape="0">
          <a:gsLst>
            <a:gs pos="0">
              <a:schemeClr val="accent2">
                <a:hueOff val="-1627470"/>
                <a:satOff val="-994"/>
                <a:lumOff val="3883"/>
                <a:alphaOff val="0"/>
                <a:tint val="96000"/>
                <a:lumMod val="100000"/>
              </a:schemeClr>
            </a:gs>
            <a:gs pos="78000">
              <a:schemeClr val="accent2">
                <a:hueOff val="-1627470"/>
                <a:satOff val="-994"/>
                <a:lumOff val="3883"/>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b="1" kern="1200" dirty="0" smtClean="0"/>
            <a:t>Avancement de la carrière prise en compte dans le calcul de la pension</a:t>
          </a:r>
          <a:endParaRPr lang="fr-FR" sz="1400" b="1" kern="1200" dirty="0"/>
        </a:p>
      </dsp:txBody>
      <dsp:txXfrm rot="-5400000">
        <a:off x="6075983" y="1943491"/>
        <a:ext cx="1159374" cy="1330749"/>
      </dsp:txXfrm>
    </dsp:sp>
    <dsp:sp modelId="{26A194D2-D58A-4687-80BB-FDE197AC5C7C}">
      <dsp:nvSpPr>
        <dsp:cNvPr id="0" name=""/>
        <dsp:cNvSpPr/>
      </dsp:nvSpPr>
      <dsp:spPr>
        <a:xfrm rot="5400000">
          <a:off x="4783691" y="3409098"/>
          <a:ext cx="1933863" cy="1682461"/>
        </a:xfrm>
        <a:prstGeom prst="hexagon">
          <a:avLst>
            <a:gd name="adj" fmla="val 25000"/>
            <a:gd name="vf" fmla="val 115470"/>
          </a:avLst>
        </a:prstGeom>
        <a:gradFill rotWithShape="0">
          <a:gsLst>
            <a:gs pos="0">
              <a:schemeClr val="accent2">
                <a:hueOff val="-2169960"/>
                <a:satOff val="-1325"/>
                <a:lumOff val="5177"/>
                <a:alphaOff val="0"/>
                <a:tint val="96000"/>
                <a:lumMod val="100000"/>
              </a:schemeClr>
            </a:gs>
            <a:gs pos="78000">
              <a:schemeClr val="accent2">
                <a:hueOff val="-2169960"/>
                <a:satOff val="-1325"/>
                <a:lumOff val="517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Pas de délai de demande défini</a:t>
          </a:r>
          <a:endParaRPr lang="fr-FR" sz="1800" b="1" kern="1200" dirty="0"/>
        </a:p>
      </dsp:txBody>
      <dsp:txXfrm rot="-5400000">
        <a:off x="5171576" y="3584757"/>
        <a:ext cx="1158093" cy="1331143"/>
      </dsp:txXfrm>
    </dsp:sp>
    <dsp:sp modelId="{1EEC583F-CC6B-4336-97DB-73DCD97DB447}">
      <dsp:nvSpPr>
        <dsp:cNvPr id="0" name=""/>
        <dsp:cNvSpPr/>
      </dsp:nvSpPr>
      <dsp:spPr>
        <a:xfrm>
          <a:off x="6642908" y="3670170"/>
          <a:ext cx="2158191" cy="1160318"/>
        </a:xfrm>
        <a:prstGeom prst="rect">
          <a:avLst/>
        </a:prstGeom>
        <a:noFill/>
        <a:ln>
          <a:noFill/>
        </a:ln>
        <a:effectLst/>
      </dsp:spPr>
      <dsp:style>
        <a:lnRef idx="0">
          <a:scrgbClr r="0" g="0" b="0"/>
        </a:lnRef>
        <a:fillRef idx="0">
          <a:scrgbClr r="0" g="0" b="0"/>
        </a:fillRef>
        <a:effectRef idx="0">
          <a:scrgbClr r="0" g="0" b="0"/>
        </a:effectRef>
        <a:fontRef idx="minor"/>
      </dsp:style>
    </dsp:sp>
    <dsp:sp modelId="{3507A4DD-B143-48F9-8E4B-5541312357F9}">
      <dsp:nvSpPr>
        <dsp:cNvPr id="0" name=""/>
        <dsp:cNvSpPr/>
      </dsp:nvSpPr>
      <dsp:spPr>
        <a:xfrm rot="5400000">
          <a:off x="2966633" y="3409098"/>
          <a:ext cx="1933863" cy="1682461"/>
        </a:xfrm>
        <a:prstGeom prst="hexagon">
          <a:avLst>
            <a:gd name="adj" fmla="val 25000"/>
            <a:gd name="vf" fmla="val 115470"/>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b="1" kern="1200" dirty="0" smtClean="0"/>
            <a:t>Pas de radiation des cadres à l’âge limite</a:t>
          </a:r>
          <a:endParaRPr lang="fr-FR" sz="1600" b="1" kern="1200" dirty="0"/>
        </a:p>
      </dsp:txBody>
      <dsp:txXfrm rot="-5400000">
        <a:off x="3354518" y="3584757"/>
        <a:ext cx="1158093" cy="1331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6ACAD-9DFA-4291-9BBC-BA9C7C6A4474}">
      <dsp:nvSpPr>
        <dsp:cNvPr id="0" name=""/>
        <dsp:cNvSpPr/>
      </dsp:nvSpPr>
      <dsp:spPr>
        <a:xfrm>
          <a:off x="0" y="0"/>
          <a:ext cx="8128000" cy="121680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smtClean="0"/>
            <a:t>Dans le cas où l’assuré bénéficie d’une retraite progressive</a:t>
          </a:r>
          <a:endParaRPr lang="fr-FR" sz="1800" b="1" kern="1200" dirty="0"/>
        </a:p>
      </dsp:txBody>
      <dsp:txXfrm>
        <a:off x="59399" y="59399"/>
        <a:ext cx="8009202" cy="1098002"/>
      </dsp:txXfrm>
    </dsp:sp>
    <dsp:sp modelId="{77086F7C-F8DA-410E-8C74-0CA224912DEA}">
      <dsp:nvSpPr>
        <dsp:cNvPr id="0" name=""/>
        <dsp:cNvSpPr/>
      </dsp:nvSpPr>
      <dsp:spPr>
        <a:xfrm>
          <a:off x="0" y="1352687"/>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fr-FR" sz="5100" kern="1200" dirty="0"/>
        </a:p>
      </dsp:txBody>
      <dsp:txXfrm>
        <a:off x="0" y="1352687"/>
        <a:ext cx="8128000" cy="1076400"/>
      </dsp:txXfrm>
    </dsp:sp>
    <dsp:sp modelId="{0DA84298-7E61-42B7-9424-39762484E086}">
      <dsp:nvSpPr>
        <dsp:cNvPr id="0" name=""/>
        <dsp:cNvSpPr/>
      </dsp:nvSpPr>
      <dsp:spPr>
        <a:xfrm>
          <a:off x="0" y="2587027"/>
          <a:ext cx="8128000" cy="1216800"/>
        </a:xfrm>
        <a:prstGeom prst="roundRect">
          <a:avLst/>
        </a:prstGeom>
        <a:solidFill>
          <a:schemeClr val="accent3">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smtClean="0"/>
            <a:t>Lorsque l’assuré remplit les conditions pour bénéficier du cumul libre (pas de plafonnement)</a:t>
          </a:r>
          <a:endParaRPr lang="fr-FR" sz="1800" b="1" kern="1200" dirty="0"/>
        </a:p>
      </dsp:txBody>
      <dsp:txXfrm>
        <a:off x="59399" y="2646426"/>
        <a:ext cx="8009202" cy="1098002"/>
      </dsp:txXfrm>
    </dsp:sp>
    <dsp:sp modelId="{2E066485-E786-424B-B40F-7FCB3408DA31}">
      <dsp:nvSpPr>
        <dsp:cNvPr id="0" name=""/>
        <dsp:cNvSpPr/>
      </dsp:nvSpPr>
      <dsp:spPr>
        <a:xfrm>
          <a:off x="0" y="3645887"/>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fr-FR" sz="5100" kern="1200"/>
        </a:p>
      </dsp:txBody>
      <dsp:txXfrm>
        <a:off x="0" y="3645887"/>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E17508E8-4EE4-405D-98D2-A633EE9C8FD3}" type="datetimeFigureOut">
              <a:rPr lang="fr-FR" smtClean="0"/>
              <a:t>22/11/2023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5F5763DB-F910-4CFE-845E-6D71E42E2631}" type="slidenum">
              <a:rPr lang="fr-FR" smtClean="0"/>
              <a:t>‹N°›</a:t>
            </a:fld>
            <a:endParaRPr lang="fr-FR"/>
          </a:p>
        </p:txBody>
      </p:sp>
    </p:spTree>
    <p:extLst>
      <p:ext uri="{BB962C8B-B14F-4D97-AF65-F5344CB8AC3E}">
        <p14:creationId xmlns:p14="http://schemas.microsoft.com/office/powerpoint/2010/main" val="381543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5763DB-F910-4CFE-845E-6D71E42E2631}" type="slidenum">
              <a:rPr lang="fr-FR" smtClean="0"/>
              <a:t>1</a:t>
            </a:fld>
            <a:endParaRPr lang="fr-FR"/>
          </a:p>
        </p:txBody>
      </p:sp>
    </p:spTree>
    <p:extLst>
      <p:ext uri="{BB962C8B-B14F-4D97-AF65-F5344CB8AC3E}">
        <p14:creationId xmlns:p14="http://schemas.microsoft.com/office/powerpoint/2010/main" val="89311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42</a:t>
            </a:fld>
            <a:endParaRPr lang="fr-FR"/>
          </a:p>
        </p:txBody>
      </p:sp>
    </p:spTree>
    <p:extLst>
      <p:ext uri="{BB962C8B-B14F-4D97-AF65-F5344CB8AC3E}">
        <p14:creationId xmlns:p14="http://schemas.microsoft.com/office/powerpoint/2010/main" val="395777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43</a:t>
            </a:fld>
            <a:endParaRPr lang="fr-FR"/>
          </a:p>
        </p:txBody>
      </p:sp>
    </p:spTree>
    <p:extLst>
      <p:ext uri="{BB962C8B-B14F-4D97-AF65-F5344CB8AC3E}">
        <p14:creationId xmlns:p14="http://schemas.microsoft.com/office/powerpoint/2010/main" val="2694088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44</a:t>
            </a:fld>
            <a:endParaRPr lang="fr-FR"/>
          </a:p>
        </p:txBody>
      </p:sp>
    </p:spTree>
    <p:extLst>
      <p:ext uri="{BB962C8B-B14F-4D97-AF65-F5344CB8AC3E}">
        <p14:creationId xmlns:p14="http://schemas.microsoft.com/office/powerpoint/2010/main" val="3380444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45</a:t>
            </a:fld>
            <a:endParaRPr lang="fr-FR"/>
          </a:p>
        </p:txBody>
      </p:sp>
    </p:spTree>
    <p:extLst>
      <p:ext uri="{BB962C8B-B14F-4D97-AF65-F5344CB8AC3E}">
        <p14:creationId xmlns:p14="http://schemas.microsoft.com/office/powerpoint/2010/main" val="1462212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46</a:t>
            </a:fld>
            <a:endParaRPr lang="fr-FR"/>
          </a:p>
        </p:txBody>
      </p:sp>
    </p:spTree>
    <p:extLst>
      <p:ext uri="{BB962C8B-B14F-4D97-AF65-F5344CB8AC3E}">
        <p14:creationId xmlns:p14="http://schemas.microsoft.com/office/powerpoint/2010/main" val="60578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47</a:t>
            </a:fld>
            <a:endParaRPr lang="fr-FR"/>
          </a:p>
        </p:txBody>
      </p:sp>
    </p:spTree>
    <p:extLst>
      <p:ext uri="{BB962C8B-B14F-4D97-AF65-F5344CB8AC3E}">
        <p14:creationId xmlns:p14="http://schemas.microsoft.com/office/powerpoint/2010/main" val="318068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48</a:t>
            </a:fld>
            <a:endParaRPr lang="fr-FR"/>
          </a:p>
        </p:txBody>
      </p:sp>
    </p:spTree>
    <p:extLst>
      <p:ext uri="{BB962C8B-B14F-4D97-AF65-F5344CB8AC3E}">
        <p14:creationId xmlns:p14="http://schemas.microsoft.com/office/powerpoint/2010/main" val="22285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49</a:t>
            </a:fld>
            <a:endParaRPr lang="fr-FR"/>
          </a:p>
        </p:txBody>
      </p:sp>
    </p:spTree>
    <p:extLst>
      <p:ext uri="{BB962C8B-B14F-4D97-AF65-F5344CB8AC3E}">
        <p14:creationId xmlns:p14="http://schemas.microsoft.com/office/powerpoint/2010/main" val="875560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50</a:t>
            </a:fld>
            <a:endParaRPr lang="fr-FR"/>
          </a:p>
        </p:txBody>
      </p:sp>
    </p:spTree>
    <p:extLst>
      <p:ext uri="{BB962C8B-B14F-4D97-AF65-F5344CB8AC3E}">
        <p14:creationId xmlns:p14="http://schemas.microsoft.com/office/powerpoint/2010/main" val="166743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51</a:t>
            </a:fld>
            <a:endParaRPr lang="fr-FR"/>
          </a:p>
        </p:txBody>
      </p:sp>
    </p:spTree>
    <p:extLst>
      <p:ext uri="{BB962C8B-B14F-4D97-AF65-F5344CB8AC3E}">
        <p14:creationId xmlns:p14="http://schemas.microsoft.com/office/powerpoint/2010/main" val="322336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5763DB-F910-4CFE-845E-6D71E42E2631}" type="slidenum">
              <a:rPr lang="fr-FR" smtClean="0"/>
              <a:t>25</a:t>
            </a:fld>
            <a:endParaRPr lang="fr-FR"/>
          </a:p>
        </p:txBody>
      </p:sp>
    </p:spTree>
    <p:extLst>
      <p:ext uri="{BB962C8B-B14F-4D97-AF65-F5344CB8AC3E}">
        <p14:creationId xmlns:p14="http://schemas.microsoft.com/office/powerpoint/2010/main" val="377627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52</a:t>
            </a:fld>
            <a:endParaRPr lang="fr-FR"/>
          </a:p>
        </p:txBody>
      </p:sp>
    </p:spTree>
    <p:extLst>
      <p:ext uri="{BB962C8B-B14F-4D97-AF65-F5344CB8AC3E}">
        <p14:creationId xmlns:p14="http://schemas.microsoft.com/office/powerpoint/2010/main" val="3802187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53</a:t>
            </a:fld>
            <a:endParaRPr lang="fr-FR"/>
          </a:p>
        </p:txBody>
      </p:sp>
    </p:spTree>
    <p:extLst>
      <p:ext uri="{BB962C8B-B14F-4D97-AF65-F5344CB8AC3E}">
        <p14:creationId xmlns:p14="http://schemas.microsoft.com/office/powerpoint/2010/main" val="1377898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54</a:t>
            </a:fld>
            <a:endParaRPr lang="fr-FR"/>
          </a:p>
        </p:txBody>
      </p:sp>
    </p:spTree>
    <p:extLst>
      <p:ext uri="{BB962C8B-B14F-4D97-AF65-F5344CB8AC3E}">
        <p14:creationId xmlns:p14="http://schemas.microsoft.com/office/powerpoint/2010/main" val="1479395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55</a:t>
            </a:fld>
            <a:endParaRPr lang="fr-FR"/>
          </a:p>
        </p:txBody>
      </p:sp>
    </p:spTree>
    <p:extLst>
      <p:ext uri="{BB962C8B-B14F-4D97-AF65-F5344CB8AC3E}">
        <p14:creationId xmlns:p14="http://schemas.microsoft.com/office/powerpoint/2010/main" val="166310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56</a:t>
            </a:fld>
            <a:endParaRPr lang="fr-FR"/>
          </a:p>
        </p:txBody>
      </p:sp>
    </p:spTree>
    <p:extLst>
      <p:ext uri="{BB962C8B-B14F-4D97-AF65-F5344CB8AC3E}">
        <p14:creationId xmlns:p14="http://schemas.microsoft.com/office/powerpoint/2010/main" val="921927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57</a:t>
            </a:fld>
            <a:endParaRPr lang="fr-FR"/>
          </a:p>
        </p:txBody>
      </p:sp>
    </p:spTree>
    <p:extLst>
      <p:ext uri="{BB962C8B-B14F-4D97-AF65-F5344CB8AC3E}">
        <p14:creationId xmlns:p14="http://schemas.microsoft.com/office/powerpoint/2010/main" val="631095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58</a:t>
            </a:fld>
            <a:endParaRPr lang="fr-FR"/>
          </a:p>
        </p:txBody>
      </p:sp>
    </p:spTree>
    <p:extLst>
      <p:ext uri="{BB962C8B-B14F-4D97-AF65-F5344CB8AC3E}">
        <p14:creationId xmlns:p14="http://schemas.microsoft.com/office/powerpoint/2010/main" val="82292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59</a:t>
            </a:fld>
            <a:endParaRPr lang="fr-FR"/>
          </a:p>
        </p:txBody>
      </p:sp>
    </p:spTree>
    <p:extLst>
      <p:ext uri="{BB962C8B-B14F-4D97-AF65-F5344CB8AC3E}">
        <p14:creationId xmlns:p14="http://schemas.microsoft.com/office/powerpoint/2010/main" val="1943894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60</a:t>
            </a:fld>
            <a:endParaRPr lang="fr-FR"/>
          </a:p>
        </p:txBody>
      </p:sp>
    </p:spTree>
    <p:extLst>
      <p:ext uri="{BB962C8B-B14F-4D97-AF65-F5344CB8AC3E}">
        <p14:creationId xmlns:p14="http://schemas.microsoft.com/office/powerpoint/2010/main" val="147774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61</a:t>
            </a:fld>
            <a:endParaRPr lang="fr-FR"/>
          </a:p>
        </p:txBody>
      </p:sp>
    </p:spTree>
    <p:extLst>
      <p:ext uri="{BB962C8B-B14F-4D97-AF65-F5344CB8AC3E}">
        <p14:creationId xmlns:p14="http://schemas.microsoft.com/office/powerpoint/2010/main" val="112585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F5763DB-F910-4CFE-845E-6D71E42E2631}" type="slidenum">
              <a:rPr lang="fr-FR" smtClean="0"/>
              <a:t>26</a:t>
            </a:fld>
            <a:endParaRPr lang="fr-FR"/>
          </a:p>
        </p:txBody>
      </p:sp>
    </p:spTree>
    <p:extLst>
      <p:ext uri="{BB962C8B-B14F-4D97-AF65-F5344CB8AC3E}">
        <p14:creationId xmlns:p14="http://schemas.microsoft.com/office/powerpoint/2010/main" val="3700439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62</a:t>
            </a:fld>
            <a:endParaRPr lang="fr-FR"/>
          </a:p>
        </p:txBody>
      </p:sp>
    </p:spTree>
    <p:extLst>
      <p:ext uri="{BB962C8B-B14F-4D97-AF65-F5344CB8AC3E}">
        <p14:creationId xmlns:p14="http://schemas.microsoft.com/office/powerpoint/2010/main" val="36159622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63</a:t>
            </a:fld>
            <a:endParaRPr lang="fr-FR"/>
          </a:p>
        </p:txBody>
      </p:sp>
    </p:spTree>
    <p:extLst>
      <p:ext uri="{BB962C8B-B14F-4D97-AF65-F5344CB8AC3E}">
        <p14:creationId xmlns:p14="http://schemas.microsoft.com/office/powerpoint/2010/main" val="19208921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64</a:t>
            </a:fld>
            <a:endParaRPr lang="fr-FR"/>
          </a:p>
        </p:txBody>
      </p:sp>
    </p:spTree>
    <p:extLst>
      <p:ext uri="{BB962C8B-B14F-4D97-AF65-F5344CB8AC3E}">
        <p14:creationId xmlns:p14="http://schemas.microsoft.com/office/powerpoint/2010/main" val="4199097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65</a:t>
            </a:fld>
            <a:endParaRPr lang="fr-FR"/>
          </a:p>
        </p:txBody>
      </p:sp>
    </p:spTree>
    <p:extLst>
      <p:ext uri="{BB962C8B-B14F-4D97-AF65-F5344CB8AC3E}">
        <p14:creationId xmlns:p14="http://schemas.microsoft.com/office/powerpoint/2010/main" val="620304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66</a:t>
            </a:fld>
            <a:endParaRPr lang="fr-FR"/>
          </a:p>
        </p:txBody>
      </p:sp>
    </p:spTree>
    <p:extLst>
      <p:ext uri="{BB962C8B-B14F-4D97-AF65-F5344CB8AC3E}">
        <p14:creationId xmlns:p14="http://schemas.microsoft.com/office/powerpoint/2010/main" val="34879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67</a:t>
            </a:fld>
            <a:endParaRPr lang="fr-FR"/>
          </a:p>
        </p:txBody>
      </p:sp>
    </p:spTree>
    <p:extLst>
      <p:ext uri="{BB962C8B-B14F-4D97-AF65-F5344CB8AC3E}">
        <p14:creationId xmlns:p14="http://schemas.microsoft.com/office/powerpoint/2010/main" val="3307142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68</a:t>
            </a:fld>
            <a:endParaRPr lang="fr-FR"/>
          </a:p>
        </p:txBody>
      </p:sp>
    </p:spTree>
    <p:extLst>
      <p:ext uri="{BB962C8B-B14F-4D97-AF65-F5344CB8AC3E}">
        <p14:creationId xmlns:p14="http://schemas.microsoft.com/office/powerpoint/2010/main" val="127138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69</a:t>
            </a:fld>
            <a:endParaRPr lang="fr-FR"/>
          </a:p>
        </p:txBody>
      </p:sp>
    </p:spTree>
    <p:extLst>
      <p:ext uri="{BB962C8B-B14F-4D97-AF65-F5344CB8AC3E}">
        <p14:creationId xmlns:p14="http://schemas.microsoft.com/office/powerpoint/2010/main" val="475814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70</a:t>
            </a:fld>
            <a:endParaRPr lang="fr-FR"/>
          </a:p>
        </p:txBody>
      </p:sp>
    </p:spTree>
    <p:extLst>
      <p:ext uri="{BB962C8B-B14F-4D97-AF65-F5344CB8AC3E}">
        <p14:creationId xmlns:p14="http://schemas.microsoft.com/office/powerpoint/2010/main" val="2911642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71</a:t>
            </a:fld>
            <a:endParaRPr lang="fr-FR"/>
          </a:p>
        </p:txBody>
      </p:sp>
    </p:spTree>
    <p:extLst>
      <p:ext uri="{BB962C8B-B14F-4D97-AF65-F5344CB8AC3E}">
        <p14:creationId xmlns:p14="http://schemas.microsoft.com/office/powerpoint/2010/main" val="369723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36</a:t>
            </a:fld>
            <a:endParaRPr lang="fr-FR"/>
          </a:p>
        </p:txBody>
      </p:sp>
    </p:spTree>
    <p:extLst>
      <p:ext uri="{BB962C8B-B14F-4D97-AF65-F5344CB8AC3E}">
        <p14:creationId xmlns:p14="http://schemas.microsoft.com/office/powerpoint/2010/main" val="730742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72</a:t>
            </a:fld>
            <a:endParaRPr lang="fr-FR"/>
          </a:p>
        </p:txBody>
      </p:sp>
    </p:spTree>
    <p:extLst>
      <p:ext uri="{BB962C8B-B14F-4D97-AF65-F5344CB8AC3E}">
        <p14:creationId xmlns:p14="http://schemas.microsoft.com/office/powerpoint/2010/main" val="2321774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73</a:t>
            </a:fld>
            <a:endParaRPr lang="fr-FR"/>
          </a:p>
        </p:txBody>
      </p:sp>
    </p:spTree>
    <p:extLst>
      <p:ext uri="{BB962C8B-B14F-4D97-AF65-F5344CB8AC3E}">
        <p14:creationId xmlns:p14="http://schemas.microsoft.com/office/powerpoint/2010/main" val="610628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74</a:t>
            </a:fld>
            <a:endParaRPr lang="fr-FR"/>
          </a:p>
        </p:txBody>
      </p:sp>
    </p:spTree>
    <p:extLst>
      <p:ext uri="{BB962C8B-B14F-4D97-AF65-F5344CB8AC3E}">
        <p14:creationId xmlns:p14="http://schemas.microsoft.com/office/powerpoint/2010/main" val="42465711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75</a:t>
            </a:fld>
            <a:endParaRPr lang="fr-FR"/>
          </a:p>
        </p:txBody>
      </p:sp>
    </p:spTree>
    <p:extLst>
      <p:ext uri="{BB962C8B-B14F-4D97-AF65-F5344CB8AC3E}">
        <p14:creationId xmlns:p14="http://schemas.microsoft.com/office/powerpoint/2010/main" val="2400803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76</a:t>
            </a:fld>
            <a:endParaRPr lang="fr-FR"/>
          </a:p>
        </p:txBody>
      </p:sp>
    </p:spTree>
    <p:extLst>
      <p:ext uri="{BB962C8B-B14F-4D97-AF65-F5344CB8AC3E}">
        <p14:creationId xmlns:p14="http://schemas.microsoft.com/office/powerpoint/2010/main" val="4197479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77</a:t>
            </a:fld>
            <a:endParaRPr lang="fr-FR"/>
          </a:p>
        </p:txBody>
      </p:sp>
    </p:spTree>
    <p:extLst>
      <p:ext uri="{BB962C8B-B14F-4D97-AF65-F5344CB8AC3E}">
        <p14:creationId xmlns:p14="http://schemas.microsoft.com/office/powerpoint/2010/main" val="18807947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78</a:t>
            </a:fld>
            <a:endParaRPr lang="fr-FR"/>
          </a:p>
        </p:txBody>
      </p:sp>
    </p:spTree>
    <p:extLst>
      <p:ext uri="{BB962C8B-B14F-4D97-AF65-F5344CB8AC3E}">
        <p14:creationId xmlns:p14="http://schemas.microsoft.com/office/powerpoint/2010/main" val="2845595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79</a:t>
            </a:fld>
            <a:endParaRPr lang="fr-FR"/>
          </a:p>
        </p:txBody>
      </p:sp>
    </p:spTree>
    <p:extLst>
      <p:ext uri="{BB962C8B-B14F-4D97-AF65-F5344CB8AC3E}">
        <p14:creationId xmlns:p14="http://schemas.microsoft.com/office/powerpoint/2010/main" val="6092688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80</a:t>
            </a:fld>
            <a:endParaRPr lang="fr-FR"/>
          </a:p>
        </p:txBody>
      </p:sp>
    </p:spTree>
    <p:extLst>
      <p:ext uri="{BB962C8B-B14F-4D97-AF65-F5344CB8AC3E}">
        <p14:creationId xmlns:p14="http://schemas.microsoft.com/office/powerpoint/2010/main" val="1738389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81</a:t>
            </a:fld>
            <a:endParaRPr lang="fr-FR"/>
          </a:p>
        </p:txBody>
      </p:sp>
    </p:spTree>
    <p:extLst>
      <p:ext uri="{BB962C8B-B14F-4D97-AF65-F5344CB8AC3E}">
        <p14:creationId xmlns:p14="http://schemas.microsoft.com/office/powerpoint/2010/main" val="3352694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37</a:t>
            </a:fld>
            <a:endParaRPr lang="fr-FR"/>
          </a:p>
        </p:txBody>
      </p:sp>
    </p:spTree>
    <p:extLst>
      <p:ext uri="{BB962C8B-B14F-4D97-AF65-F5344CB8AC3E}">
        <p14:creationId xmlns:p14="http://schemas.microsoft.com/office/powerpoint/2010/main" val="2617490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82</a:t>
            </a:fld>
            <a:endParaRPr lang="fr-FR"/>
          </a:p>
        </p:txBody>
      </p:sp>
    </p:spTree>
    <p:extLst>
      <p:ext uri="{BB962C8B-B14F-4D97-AF65-F5344CB8AC3E}">
        <p14:creationId xmlns:p14="http://schemas.microsoft.com/office/powerpoint/2010/main" val="40670366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83</a:t>
            </a:fld>
            <a:endParaRPr lang="fr-FR"/>
          </a:p>
        </p:txBody>
      </p:sp>
    </p:spTree>
    <p:extLst>
      <p:ext uri="{BB962C8B-B14F-4D97-AF65-F5344CB8AC3E}">
        <p14:creationId xmlns:p14="http://schemas.microsoft.com/office/powerpoint/2010/main" val="1206537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84</a:t>
            </a:fld>
            <a:endParaRPr lang="fr-FR"/>
          </a:p>
        </p:txBody>
      </p:sp>
    </p:spTree>
    <p:extLst>
      <p:ext uri="{BB962C8B-B14F-4D97-AF65-F5344CB8AC3E}">
        <p14:creationId xmlns:p14="http://schemas.microsoft.com/office/powerpoint/2010/main" val="35381438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85</a:t>
            </a:fld>
            <a:endParaRPr lang="fr-FR"/>
          </a:p>
        </p:txBody>
      </p:sp>
    </p:spTree>
    <p:extLst>
      <p:ext uri="{BB962C8B-B14F-4D97-AF65-F5344CB8AC3E}">
        <p14:creationId xmlns:p14="http://schemas.microsoft.com/office/powerpoint/2010/main" val="2057936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86</a:t>
            </a:fld>
            <a:endParaRPr lang="fr-FR"/>
          </a:p>
        </p:txBody>
      </p:sp>
    </p:spTree>
    <p:extLst>
      <p:ext uri="{BB962C8B-B14F-4D97-AF65-F5344CB8AC3E}">
        <p14:creationId xmlns:p14="http://schemas.microsoft.com/office/powerpoint/2010/main" val="579886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87</a:t>
            </a:fld>
            <a:endParaRPr lang="fr-FR"/>
          </a:p>
        </p:txBody>
      </p:sp>
    </p:spTree>
    <p:extLst>
      <p:ext uri="{BB962C8B-B14F-4D97-AF65-F5344CB8AC3E}">
        <p14:creationId xmlns:p14="http://schemas.microsoft.com/office/powerpoint/2010/main" val="4176890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88</a:t>
            </a:fld>
            <a:endParaRPr lang="fr-FR"/>
          </a:p>
        </p:txBody>
      </p:sp>
    </p:spTree>
    <p:extLst>
      <p:ext uri="{BB962C8B-B14F-4D97-AF65-F5344CB8AC3E}">
        <p14:creationId xmlns:p14="http://schemas.microsoft.com/office/powerpoint/2010/main" val="25874024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89</a:t>
            </a:fld>
            <a:endParaRPr lang="fr-FR"/>
          </a:p>
        </p:txBody>
      </p:sp>
    </p:spTree>
    <p:extLst>
      <p:ext uri="{BB962C8B-B14F-4D97-AF65-F5344CB8AC3E}">
        <p14:creationId xmlns:p14="http://schemas.microsoft.com/office/powerpoint/2010/main" val="18569856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90</a:t>
            </a:fld>
            <a:endParaRPr lang="fr-FR"/>
          </a:p>
        </p:txBody>
      </p:sp>
    </p:spTree>
    <p:extLst>
      <p:ext uri="{BB962C8B-B14F-4D97-AF65-F5344CB8AC3E}">
        <p14:creationId xmlns:p14="http://schemas.microsoft.com/office/powerpoint/2010/main" val="30371275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91</a:t>
            </a:fld>
            <a:endParaRPr lang="fr-FR"/>
          </a:p>
        </p:txBody>
      </p:sp>
    </p:spTree>
    <p:extLst>
      <p:ext uri="{BB962C8B-B14F-4D97-AF65-F5344CB8AC3E}">
        <p14:creationId xmlns:p14="http://schemas.microsoft.com/office/powerpoint/2010/main" val="368897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38</a:t>
            </a:fld>
            <a:endParaRPr lang="fr-FR"/>
          </a:p>
        </p:txBody>
      </p:sp>
    </p:spTree>
    <p:extLst>
      <p:ext uri="{BB962C8B-B14F-4D97-AF65-F5344CB8AC3E}">
        <p14:creationId xmlns:p14="http://schemas.microsoft.com/office/powerpoint/2010/main" val="25605332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92</a:t>
            </a:fld>
            <a:endParaRPr lang="fr-FR"/>
          </a:p>
        </p:txBody>
      </p:sp>
    </p:spTree>
    <p:extLst>
      <p:ext uri="{BB962C8B-B14F-4D97-AF65-F5344CB8AC3E}">
        <p14:creationId xmlns:p14="http://schemas.microsoft.com/office/powerpoint/2010/main" val="41240695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93</a:t>
            </a:fld>
            <a:endParaRPr lang="fr-FR"/>
          </a:p>
        </p:txBody>
      </p:sp>
    </p:spTree>
    <p:extLst>
      <p:ext uri="{BB962C8B-B14F-4D97-AF65-F5344CB8AC3E}">
        <p14:creationId xmlns:p14="http://schemas.microsoft.com/office/powerpoint/2010/main" val="11931379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94</a:t>
            </a:fld>
            <a:endParaRPr lang="fr-FR"/>
          </a:p>
        </p:txBody>
      </p:sp>
    </p:spTree>
    <p:extLst>
      <p:ext uri="{BB962C8B-B14F-4D97-AF65-F5344CB8AC3E}">
        <p14:creationId xmlns:p14="http://schemas.microsoft.com/office/powerpoint/2010/main" val="28634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95</a:t>
            </a:fld>
            <a:endParaRPr lang="fr-FR"/>
          </a:p>
        </p:txBody>
      </p:sp>
    </p:spTree>
    <p:extLst>
      <p:ext uri="{BB962C8B-B14F-4D97-AF65-F5344CB8AC3E}">
        <p14:creationId xmlns:p14="http://schemas.microsoft.com/office/powerpoint/2010/main" val="33396893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96</a:t>
            </a:fld>
            <a:endParaRPr lang="fr-FR"/>
          </a:p>
        </p:txBody>
      </p:sp>
    </p:spTree>
    <p:extLst>
      <p:ext uri="{BB962C8B-B14F-4D97-AF65-F5344CB8AC3E}">
        <p14:creationId xmlns:p14="http://schemas.microsoft.com/office/powerpoint/2010/main" val="22181974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97</a:t>
            </a:fld>
            <a:endParaRPr lang="fr-FR"/>
          </a:p>
        </p:txBody>
      </p:sp>
    </p:spTree>
    <p:extLst>
      <p:ext uri="{BB962C8B-B14F-4D97-AF65-F5344CB8AC3E}">
        <p14:creationId xmlns:p14="http://schemas.microsoft.com/office/powerpoint/2010/main" val="6433310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98</a:t>
            </a:fld>
            <a:endParaRPr lang="fr-FR"/>
          </a:p>
        </p:txBody>
      </p:sp>
    </p:spTree>
    <p:extLst>
      <p:ext uri="{BB962C8B-B14F-4D97-AF65-F5344CB8AC3E}">
        <p14:creationId xmlns:p14="http://schemas.microsoft.com/office/powerpoint/2010/main" val="25096368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99</a:t>
            </a:fld>
            <a:endParaRPr lang="fr-FR"/>
          </a:p>
        </p:txBody>
      </p:sp>
    </p:spTree>
    <p:extLst>
      <p:ext uri="{BB962C8B-B14F-4D97-AF65-F5344CB8AC3E}">
        <p14:creationId xmlns:p14="http://schemas.microsoft.com/office/powerpoint/2010/main" val="23037440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100</a:t>
            </a:fld>
            <a:endParaRPr lang="fr-FR"/>
          </a:p>
        </p:txBody>
      </p:sp>
    </p:spTree>
    <p:extLst>
      <p:ext uri="{BB962C8B-B14F-4D97-AF65-F5344CB8AC3E}">
        <p14:creationId xmlns:p14="http://schemas.microsoft.com/office/powerpoint/2010/main" val="28470912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101</a:t>
            </a:fld>
            <a:endParaRPr lang="fr-FR"/>
          </a:p>
        </p:txBody>
      </p:sp>
    </p:spTree>
    <p:extLst>
      <p:ext uri="{BB962C8B-B14F-4D97-AF65-F5344CB8AC3E}">
        <p14:creationId xmlns:p14="http://schemas.microsoft.com/office/powerpoint/2010/main" val="221422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39</a:t>
            </a:fld>
            <a:endParaRPr lang="fr-FR"/>
          </a:p>
        </p:txBody>
      </p:sp>
    </p:spTree>
    <p:extLst>
      <p:ext uri="{BB962C8B-B14F-4D97-AF65-F5344CB8AC3E}">
        <p14:creationId xmlns:p14="http://schemas.microsoft.com/office/powerpoint/2010/main" val="9066500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102</a:t>
            </a:fld>
            <a:endParaRPr lang="fr-FR"/>
          </a:p>
        </p:txBody>
      </p:sp>
    </p:spTree>
    <p:extLst>
      <p:ext uri="{BB962C8B-B14F-4D97-AF65-F5344CB8AC3E}">
        <p14:creationId xmlns:p14="http://schemas.microsoft.com/office/powerpoint/2010/main" val="4506137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103</a:t>
            </a:fld>
            <a:endParaRPr lang="fr-FR"/>
          </a:p>
        </p:txBody>
      </p:sp>
    </p:spTree>
    <p:extLst>
      <p:ext uri="{BB962C8B-B14F-4D97-AF65-F5344CB8AC3E}">
        <p14:creationId xmlns:p14="http://schemas.microsoft.com/office/powerpoint/2010/main" val="24727449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104</a:t>
            </a:fld>
            <a:endParaRPr lang="fr-FR"/>
          </a:p>
        </p:txBody>
      </p:sp>
    </p:spTree>
    <p:extLst>
      <p:ext uri="{BB962C8B-B14F-4D97-AF65-F5344CB8AC3E}">
        <p14:creationId xmlns:p14="http://schemas.microsoft.com/office/powerpoint/2010/main" val="14361661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105</a:t>
            </a:fld>
            <a:endParaRPr lang="fr-FR"/>
          </a:p>
        </p:txBody>
      </p:sp>
    </p:spTree>
    <p:extLst>
      <p:ext uri="{BB962C8B-B14F-4D97-AF65-F5344CB8AC3E}">
        <p14:creationId xmlns:p14="http://schemas.microsoft.com/office/powerpoint/2010/main" val="37704602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106</a:t>
            </a:fld>
            <a:endParaRPr lang="fr-FR"/>
          </a:p>
        </p:txBody>
      </p:sp>
    </p:spTree>
    <p:extLst>
      <p:ext uri="{BB962C8B-B14F-4D97-AF65-F5344CB8AC3E}">
        <p14:creationId xmlns:p14="http://schemas.microsoft.com/office/powerpoint/2010/main" val="10508278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107</a:t>
            </a:fld>
            <a:endParaRPr lang="fr-FR"/>
          </a:p>
        </p:txBody>
      </p:sp>
    </p:spTree>
    <p:extLst>
      <p:ext uri="{BB962C8B-B14F-4D97-AF65-F5344CB8AC3E}">
        <p14:creationId xmlns:p14="http://schemas.microsoft.com/office/powerpoint/2010/main" val="40880297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108</a:t>
            </a:fld>
            <a:endParaRPr lang="fr-FR"/>
          </a:p>
        </p:txBody>
      </p:sp>
    </p:spTree>
    <p:extLst>
      <p:ext uri="{BB962C8B-B14F-4D97-AF65-F5344CB8AC3E}">
        <p14:creationId xmlns:p14="http://schemas.microsoft.com/office/powerpoint/2010/main" val="2014352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109</a:t>
            </a:fld>
            <a:endParaRPr lang="fr-FR"/>
          </a:p>
        </p:txBody>
      </p:sp>
    </p:spTree>
    <p:extLst>
      <p:ext uri="{BB962C8B-B14F-4D97-AF65-F5344CB8AC3E}">
        <p14:creationId xmlns:p14="http://schemas.microsoft.com/office/powerpoint/2010/main" val="14106200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110</a:t>
            </a:fld>
            <a:endParaRPr lang="fr-FR"/>
          </a:p>
        </p:txBody>
      </p:sp>
    </p:spTree>
    <p:extLst>
      <p:ext uri="{BB962C8B-B14F-4D97-AF65-F5344CB8AC3E}">
        <p14:creationId xmlns:p14="http://schemas.microsoft.com/office/powerpoint/2010/main" val="65607691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111</a:t>
            </a:fld>
            <a:endParaRPr lang="fr-FR"/>
          </a:p>
        </p:txBody>
      </p:sp>
    </p:spTree>
    <p:extLst>
      <p:ext uri="{BB962C8B-B14F-4D97-AF65-F5344CB8AC3E}">
        <p14:creationId xmlns:p14="http://schemas.microsoft.com/office/powerpoint/2010/main" val="1887011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40</a:t>
            </a:fld>
            <a:endParaRPr lang="fr-FR"/>
          </a:p>
        </p:txBody>
      </p:sp>
    </p:spTree>
    <p:extLst>
      <p:ext uri="{BB962C8B-B14F-4D97-AF65-F5344CB8AC3E}">
        <p14:creationId xmlns:p14="http://schemas.microsoft.com/office/powerpoint/2010/main" val="7586245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112</a:t>
            </a:fld>
            <a:endParaRPr lang="fr-FR"/>
          </a:p>
        </p:txBody>
      </p:sp>
    </p:spTree>
    <p:extLst>
      <p:ext uri="{BB962C8B-B14F-4D97-AF65-F5344CB8AC3E}">
        <p14:creationId xmlns:p14="http://schemas.microsoft.com/office/powerpoint/2010/main" val="29205881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113</a:t>
            </a:fld>
            <a:endParaRPr lang="fr-FR"/>
          </a:p>
        </p:txBody>
      </p:sp>
    </p:spTree>
    <p:extLst>
      <p:ext uri="{BB962C8B-B14F-4D97-AF65-F5344CB8AC3E}">
        <p14:creationId xmlns:p14="http://schemas.microsoft.com/office/powerpoint/2010/main" val="35129892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114</a:t>
            </a:fld>
            <a:endParaRPr lang="fr-FR"/>
          </a:p>
        </p:txBody>
      </p:sp>
    </p:spTree>
    <p:extLst>
      <p:ext uri="{BB962C8B-B14F-4D97-AF65-F5344CB8AC3E}">
        <p14:creationId xmlns:p14="http://schemas.microsoft.com/office/powerpoint/2010/main" val="42755961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115</a:t>
            </a:fld>
            <a:endParaRPr lang="fr-FR"/>
          </a:p>
        </p:txBody>
      </p:sp>
    </p:spTree>
    <p:extLst>
      <p:ext uri="{BB962C8B-B14F-4D97-AF65-F5344CB8AC3E}">
        <p14:creationId xmlns:p14="http://schemas.microsoft.com/office/powerpoint/2010/main" val="19957480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116</a:t>
            </a:fld>
            <a:endParaRPr lang="fr-FR"/>
          </a:p>
        </p:txBody>
      </p:sp>
    </p:spTree>
    <p:extLst>
      <p:ext uri="{BB962C8B-B14F-4D97-AF65-F5344CB8AC3E}">
        <p14:creationId xmlns:p14="http://schemas.microsoft.com/office/powerpoint/2010/main" val="1959969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117</a:t>
            </a:fld>
            <a:endParaRPr lang="fr-FR"/>
          </a:p>
        </p:txBody>
      </p:sp>
    </p:spTree>
    <p:extLst>
      <p:ext uri="{BB962C8B-B14F-4D97-AF65-F5344CB8AC3E}">
        <p14:creationId xmlns:p14="http://schemas.microsoft.com/office/powerpoint/2010/main" val="26034585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118</a:t>
            </a:fld>
            <a:endParaRPr lang="fr-FR"/>
          </a:p>
        </p:txBody>
      </p:sp>
    </p:spTree>
    <p:extLst>
      <p:ext uri="{BB962C8B-B14F-4D97-AF65-F5344CB8AC3E}">
        <p14:creationId xmlns:p14="http://schemas.microsoft.com/office/powerpoint/2010/main" val="6328329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119</a:t>
            </a:fld>
            <a:endParaRPr lang="fr-FR"/>
          </a:p>
        </p:txBody>
      </p:sp>
    </p:spTree>
    <p:extLst>
      <p:ext uri="{BB962C8B-B14F-4D97-AF65-F5344CB8AC3E}">
        <p14:creationId xmlns:p14="http://schemas.microsoft.com/office/powerpoint/2010/main" val="42650613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120</a:t>
            </a:fld>
            <a:endParaRPr lang="fr-FR"/>
          </a:p>
        </p:txBody>
      </p:sp>
    </p:spTree>
    <p:extLst>
      <p:ext uri="{BB962C8B-B14F-4D97-AF65-F5344CB8AC3E}">
        <p14:creationId xmlns:p14="http://schemas.microsoft.com/office/powerpoint/2010/main" val="1698049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121</a:t>
            </a:fld>
            <a:endParaRPr lang="fr-FR"/>
          </a:p>
        </p:txBody>
      </p:sp>
    </p:spTree>
    <p:extLst>
      <p:ext uri="{BB962C8B-B14F-4D97-AF65-F5344CB8AC3E}">
        <p14:creationId xmlns:p14="http://schemas.microsoft.com/office/powerpoint/2010/main" val="271581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41</a:t>
            </a:fld>
            <a:endParaRPr lang="fr-FR"/>
          </a:p>
        </p:txBody>
      </p:sp>
    </p:spTree>
    <p:extLst>
      <p:ext uri="{BB962C8B-B14F-4D97-AF65-F5344CB8AC3E}">
        <p14:creationId xmlns:p14="http://schemas.microsoft.com/office/powerpoint/2010/main" val="26171009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122</a:t>
            </a:fld>
            <a:endParaRPr lang="fr-FR"/>
          </a:p>
        </p:txBody>
      </p:sp>
    </p:spTree>
    <p:extLst>
      <p:ext uri="{BB962C8B-B14F-4D97-AF65-F5344CB8AC3E}">
        <p14:creationId xmlns:p14="http://schemas.microsoft.com/office/powerpoint/2010/main" val="4481626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123</a:t>
            </a:fld>
            <a:endParaRPr lang="fr-FR"/>
          </a:p>
        </p:txBody>
      </p:sp>
    </p:spTree>
    <p:extLst>
      <p:ext uri="{BB962C8B-B14F-4D97-AF65-F5344CB8AC3E}">
        <p14:creationId xmlns:p14="http://schemas.microsoft.com/office/powerpoint/2010/main" val="20152993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124</a:t>
            </a:fld>
            <a:endParaRPr lang="fr-FR"/>
          </a:p>
        </p:txBody>
      </p:sp>
    </p:spTree>
    <p:extLst>
      <p:ext uri="{BB962C8B-B14F-4D97-AF65-F5344CB8AC3E}">
        <p14:creationId xmlns:p14="http://schemas.microsoft.com/office/powerpoint/2010/main" val="16870942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125</a:t>
            </a:fld>
            <a:endParaRPr lang="fr-FR"/>
          </a:p>
        </p:txBody>
      </p:sp>
    </p:spTree>
    <p:extLst>
      <p:ext uri="{BB962C8B-B14F-4D97-AF65-F5344CB8AC3E}">
        <p14:creationId xmlns:p14="http://schemas.microsoft.com/office/powerpoint/2010/main" val="22143544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126</a:t>
            </a:fld>
            <a:endParaRPr lang="fr-FR"/>
          </a:p>
        </p:txBody>
      </p:sp>
    </p:spTree>
    <p:extLst>
      <p:ext uri="{BB962C8B-B14F-4D97-AF65-F5344CB8AC3E}">
        <p14:creationId xmlns:p14="http://schemas.microsoft.com/office/powerpoint/2010/main" val="2786347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127</a:t>
            </a:fld>
            <a:endParaRPr lang="fr-FR"/>
          </a:p>
        </p:txBody>
      </p:sp>
    </p:spTree>
    <p:extLst>
      <p:ext uri="{BB962C8B-B14F-4D97-AF65-F5344CB8AC3E}">
        <p14:creationId xmlns:p14="http://schemas.microsoft.com/office/powerpoint/2010/main" val="231387738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128</a:t>
            </a:fld>
            <a:endParaRPr lang="fr-FR"/>
          </a:p>
        </p:txBody>
      </p:sp>
    </p:spTree>
    <p:extLst>
      <p:ext uri="{BB962C8B-B14F-4D97-AF65-F5344CB8AC3E}">
        <p14:creationId xmlns:p14="http://schemas.microsoft.com/office/powerpoint/2010/main" val="29322727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4C81CD8-B093-46ED-ACE4-4CE192B979CC}" type="slidenum">
              <a:rPr lang="fr-FR" smtClean="0"/>
              <a:t>129</a:t>
            </a:fld>
            <a:endParaRPr lang="fr-FR"/>
          </a:p>
        </p:txBody>
      </p:sp>
    </p:spTree>
    <p:extLst>
      <p:ext uri="{BB962C8B-B14F-4D97-AF65-F5344CB8AC3E}">
        <p14:creationId xmlns:p14="http://schemas.microsoft.com/office/powerpoint/2010/main" val="369477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41586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700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4450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238240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7378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22387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3920507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412729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1948452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301FC82-85E0-4AA0-B963-6342D753528B}" type="datetimeFigureOut">
              <a:rPr lang="fr-FR" smtClean="0"/>
              <a:t>22/11/2023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410189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301FC82-85E0-4AA0-B963-6342D753528B}" type="datetimeFigureOut">
              <a:rPr lang="fr-FR" smtClean="0"/>
              <a:t>22/11/2023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220595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01FC82-85E0-4AA0-B963-6342D753528B}" type="datetimeFigureOut">
              <a:rPr lang="fr-FR" smtClean="0"/>
              <a:t>22/11/2023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80878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301FC82-85E0-4AA0-B963-6342D753528B}" type="datetimeFigureOut">
              <a:rPr lang="fr-FR" smtClean="0"/>
              <a:t>22/11/2023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2967373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1FC82-85E0-4AA0-B963-6342D753528B}" type="datetimeFigureOut">
              <a:rPr lang="fr-FR" smtClean="0"/>
              <a:t>22/11/2023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3979610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301FC82-85E0-4AA0-B963-6342D753528B}" type="datetimeFigureOut">
              <a:rPr lang="fr-FR" smtClean="0"/>
              <a:t>22/11/2023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7C0B97-1230-46BE-B47C-84B21E74EA40}" type="slidenum">
              <a:rPr lang="fr-FR" smtClean="0"/>
              <a:t>‹N°›</a:t>
            </a:fld>
            <a:endParaRPr lang="fr-FR"/>
          </a:p>
        </p:txBody>
      </p:sp>
    </p:spTree>
    <p:extLst>
      <p:ext uri="{BB962C8B-B14F-4D97-AF65-F5344CB8AC3E}">
        <p14:creationId xmlns:p14="http://schemas.microsoft.com/office/powerpoint/2010/main" val="76383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7C0B97-1230-46BE-B47C-84B21E74EA40}" type="slidenum">
              <a:rPr lang="fr-FR" smtClean="0"/>
              <a:t>‹N°›</a:t>
            </a:fld>
            <a:endParaRPr lang="fr-FR"/>
          </a:p>
        </p:txBody>
      </p:sp>
      <p:sp>
        <p:nvSpPr>
          <p:cNvPr id="5" name="Date Placeholder 4"/>
          <p:cNvSpPr>
            <a:spLocks noGrp="1"/>
          </p:cNvSpPr>
          <p:nvPr>
            <p:ph type="dt" sz="half" idx="10"/>
          </p:nvPr>
        </p:nvSpPr>
        <p:spPr/>
        <p:txBody>
          <a:bodyPr/>
          <a:lstStyle/>
          <a:p>
            <a:fld id="{D301FC82-85E0-4AA0-B963-6342D753528B}" type="datetimeFigureOut">
              <a:rPr lang="fr-FR" smtClean="0"/>
              <a:t>22/11/2023</a:t>
            </a:fld>
            <a:endParaRPr lang="fr-FR"/>
          </a:p>
        </p:txBody>
      </p:sp>
    </p:spTree>
    <p:extLst>
      <p:ext uri="{BB962C8B-B14F-4D97-AF65-F5344CB8AC3E}">
        <p14:creationId xmlns:p14="http://schemas.microsoft.com/office/powerpoint/2010/main" val="29309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01FC82-85E0-4AA0-B963-6342D753528B}" type="datetimeFigureOut">
              <a:rPr lang="fr-FR" smtClean="0"/>
              <a:t>22/11/2023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7C0B97-1230-46BE-B47C-84B21E74EA40}" type="slidenum">
              <a:rPr lang="fr-FR" smtClean="0"/>
              <a:t>‹N°›</a:t>
            </a:fld>
            <a:endParaRPr lang="fr-FR"/>
          </a:p>
        </p:txBody>
      </p:sp>
    </p:spTree>
    <p:extLst>
      <p:ext uri="{BB962C8B-B14F-4D97-AF65-F5344CB8AC3E}">
        <p14:creationId xmlns:p14="http://schemas.microsoft.com/office/powerpoint/2010/main" val="16375683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jpe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recueil.signalements@cdg30.f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e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mediation@cdg30.fr"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a:gsLst>
              <a:gs pos="0">
                <a:schemeClr val="accent1">
                  <a:lumMod val="5000"/>
                  <a:lumOff val="95000"/>
                </a:schemeClr>
              </a:gs>
              <a:gs pos="28000">
                <a:schemeClr val="accent1">
                  <a:lumMod val="45000"/>
                  <a:lumOff val="55000"/>
                </a:schemeClr>
              </a:gs>
              <a:gs pos="58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654" y="1916279"/>
            <a:ext cx="11153032" cy="5026667"/>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42" y="84946"/>
            <a:ext cx="5203245" cy="1560974"/>
          </a:xfrm>
          <a:prstGeom prst="rect">
            <a:avLst/>
          </a:prstGeom>
        </p:spPr>
      </p:pic>
    </p:spTree>
    <p:extLst>
      <p:ext uri="{BB962C8B-B14F-4D97-AF65-F5344CB8AC3E}">
        <p14:creationId xmlns:p14="http://schemas.microsoft.com/office/powerpoint/2010/main" val="27153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764677" y="481224"/>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4. La carrière longue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9" name="ZoneTexte 8"/>
          <p:cNvSpPr txBox="1"/>
          <p:nvPr/>
        </p:nvSpPr>
        <p:spPr>
          <a:xfrm>
            <a:off x="356770" y="1271142"/>
            <a:ext cx="11754875" cy="338554"/>
          </a:xfrm>
          <a:prstGeom prst="rect">
            <a:avLst/>
          </a:prstGeom>
          <a:noFill/>
        </p:spPr>
        <p:txBody>
          <a:bodyPr wrap="square" rtlCol="0">
            <a:spAutoFit/>
          </a:bodyPr>
          <a:lstStyle/>
          <a:p>
            <a:pPr algn="just"/>
            <a:r>
              <a:rPr lang="fr-FR" sz="1600" b="1" dirty="0" smtClean="0">
                <a:solidFill>
                  <a:srgbClr val="FF0000"/>
                </a:solidFill>
              </a:rPr>
              <a:t>La clause de sauvegarde:</a:t>
            </a:r>
            <a:endParaRPr lang="fr-FR" sz="1600" b="1" dirty="0">
              <a:solidFill>
                <a:srgbClr val="FF0000"/>
              </a:solidFill>
            </a:endParaRPr>
          </a:p>
        </p:txBody>
      </p:sp>
      <p:graphicFrame>
        <p:nvGraphicFramePr>
          <p:cNvPr id="3" name="Diagramme 2"/>
          <p:cNvGraphicFramePr/>
          <p:nvPr>
            <p:extLst/>
          </p:nvPr>
        </p:nvGraphicFramePr>
        <p:xfrm>
          <a:off x="809738" y="1209587"/>
          <a:ext cx="10548851" cy="58058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ZoneTexte 9"/>
          <p:cNvSpPr txBox="1"/>
          <p:nvPr/>
        </p:nvSpPr>
        <p:spPr>
          <a:xfrm>
            <a:off x="1917077" y="633624"/>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4. La carrière longue</a:t>
            </a:r>
            <a:endParaRPr lang="fr-FR" sz="3600" dirty="0">
              <a:solidFill>
                <a:schemeClr val="bg1"/>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9"/>
          <a:stretch>
            <a:fillRect/>
          </a:stretch>
        </p:blipFill>
        <p:spPr>
          <a:xfrm>
            <a:off x="1164021" y="633206"/>
            <a:ext cx="8998476" cy="859611"/>
          </a:xfrm>
          <a:prstGeom prst="rect">
            <a:avLst/>
          </a:prstGeom>
        </p:spPr>
      </p:pic>
    </p:spTree>
    <p:extLst>
      <p:ext uri="{BB962C8B-B14F-4D97-AF65-F5344CB8AC3E}">
        <p14:creationId xmlns:p14="http://schemas.microsoft.com/office/powerpoint/2010/main" val="529841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664244"/>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CONTENU DE LA PROTECTION</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 protection se manifeste </a:t>
            </a:r>
            <a:r>
              <a:rPr lang="fr-FR" sz="1200" u="sng" dirty="0">
                <a:latin typeface="Century Gothic" panose="020B0502020202020204" pitchFamily="34" charset="0"/>
                <a:cs typeface="Times New Roman" panose="02020603050405020304" pitchFamily="18" charset="0"/>
              </a:rPr>
              <a:t>de différentes manières </a:t>
            </a:r>
            <a:r>
              <a:rPr lang="fr-FR" sz="1200"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1- Élévation </a:t>
            </a:r>
            <a:r>
              <a:rPr lang="fr-FR" sz="1200" u="sng" dirty="0">
                <a:latin typeface="Century Gothic" panose="020B0502020202020204" pitchFamily="34" charset="0"/>
                <a:cs typeface="Times New Roman" panose="02020603050405020304" pitchFamily="18" charset="0"/>
              </a:rPr>
              <a:t>du conflit</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Quand l'agent est mis en cause devant une juridiction judiciaire pour des faits relevant d'une faute de service, </a:t>
            </a:r>
            <a:r>
              <a:rPr lang="fr-FR" sz="1200" b="1" dirty="0">
                <a:latin typeface="Century Gothic" panose="020B0502020202020204" pitchFamily="34" charset="0"/>
                <a:cs typeface="Times New Roman" panose="02020603050405020304" pitchFamily="18" charset="0"/>
              </a:rPr>
              <a:t>l'administration peut saisir le préfet afin qu'il élève le conflit, pour faire juger l'affaire par la juridiction administrative</a:t>
            </a:r>
            <a:r>
              <a:rPr lang="fr-FR" sz="1200" dirty="0">
                <a:latin typeface="Century Gothic" panose="020B0502020202020204" pitchFamily="34" charset="0"/>
                <a:cs typeface="Times New Roman" panose="02020603050405020304" pitchFamily="18" charset="0"/>
              </a:rPr>
              <a:t>. A cette fin, il rédige un déclinatoire de compétence obligeant le tribunal judiciaire à statuer sur sa compétence : si le tribunal admet le déclinatoire et se reconnaît incompétent, la procédure judiciaire s'arrête ; sinon, le tribunal ne peut statuer immédiatement sur le fond et le préfet dispose d'un délai de quinze jours pour prendre un arrêté de conflit qui a pour effet de saisir le Tribunal des conflits.</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Devant </a:t>
            </a:r>
            <a:r>
              <a:rPr lang="fr-FR" sz="1200" dirty="0">
                <a:latin typeface="Century Gothic" panose="020B0502020202020204" pitchFamily="34" charset="0"/>
                <a:cs typeface="Times New Roman" panose="02020603050405020304" pitchFamily="18" charset="0"/>
              </a:rPr>
              <a:t>les juridictions pénales, le conflit ne peut être élevé que sur l'action civile (appréciation des dommages et intérêts) et pas sur l'action publique.</a:t>
            </a: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2- </a:t>
            </a:r>
            <a:r>
              <a:rPr lang="fr-FR" sz="1200" u="sng" dirty="0">
                <a:latin typeface="Century Gothic" panose="020B0502020202020204" pitchFamily="34" charset="0"/>
                <a:cs typeface="Times New Roman" panose="02020603050405020304" pitchFamily="18" charset="0"/>
              </a:rPr>
              <a:t>Prise en charge des condamnations civiles</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Si le conflit d'attribution n'a pas été élevé et que le juge judiciaire a condamné l'agent au paiement de réparations civiles pour des faits n'ayant pas le caractère d'une faute personnelle, </a:t>
            </a:r>
            <a:r>
              <a:rPr lang="fr-FR" sz="1200" b="1" dirty="0">
                <a:latin typeface="Century Gothic" panose="020B0502020202020204" pitchFamily="34" charset="0"/>
                <a:cs typeface="Times New Roman" panose="02020603050405020304" pitchFamily="18" charset="0"/>
              </a:rPr>
              <a:t>l'administration doit prendre en charge ces condamnations</a:t>
            </a:r>
            <a:r>
              <a:rPr lang="fr-FR" sz="1200"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Toutefois</a:t>
            </a:r>
            <a:r>
              <a:rPr lang="fr-FR" sz="1200" dirty="0">
                <a:latin typeface="Century Gothic" panose="020B0502020202020204" pitchFamily="34" charset="0"/>
                <a:cs typeface="Times New Roman" panose="02020603050405020304" pitchFamily="18" charset="0"/>
              </a:rPr>
              <a:t>, devant les juridictions pénales, cette garantie se limite à l'action civile : l'administration ne peut pas payer les éventuelles amendes pénales auxquelles un agent serait condamné, même en cas de faute de service reconnue (principe de la personnalité des peines).</a:t>
            </a:r>
            <a:endParaRPr lang="fr-FR" sz="12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100</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145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664244"/>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CONTENU DE LA PROTECTION</a:t>
            </a:r>
          </a:p>
          <a:p>
            <a:pPr marL="0" indent="0" algn="just">
              <a:lnSpc>
                <a:spcPct val="120000"/>
              </a:lnSpc>
              <a:spcBef>
                <a:spcPts val="600"/>
              </a:spcBef>
              <a:spcAft>
                <a:spcPts val="600"/>
              </a:spcAft>
              <a:buNone/>
            </a:pPr>
            <a:r>
              <a:rPr lang="fr-FR" sz="1200" u="sng" dirty="0">
                <a:latin typeface="Century Gothic" panose="020B0502020202020204" pitchFamily="34" charset="0"/>
                <a:cs typeface="Times New Roman" panose="02020603050405020304" pitchFamily="18" charset="0"/>
              </a:rPr>
              <a:t>3- Prise en charge des frais d'instance</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L'administration </a:t>
            </a:r>
            <a:r>
              <a:rPr lang="fr-FR" sz="1200" b="1" dirty="0">
                <a:latin typeface="Century Gothic" panose="020B0502020202020204" pitchFamily="34" charset="0"/>
                <a:cs typeface="Times New Roman" panose="02020603050405020304" pitchFamily="18" charset="0"/>
              </a:rPr>
              <a:t>doit prendre en charge les honoraires d'avocat </a:t>
            </a:r>
            <a:r>
              <a:rPr lang="fr-FR" sz="1200" dirty="0">
                <a:latin typeface="Century Gothic" panose="020B0502020202020204" pitchFamily="34" charset="0"/>
                <a:cs typeface="Times New Roman" panose="02020603050405020304" pitchFamily="18" charset="0"/>
              </a:rPr>
              <a:t>(librement choisi par l'agent), </a:t>
            </a:r>
            <a:r>
              <a:rPr lang="fr-FR" sz="1200" b="1" dirty="0">
                <a:latin typeface="Century Gothic" panose="020B0502020202020204" pitchFamily="34" charset="0"/>
                <a:cs typeface="Times New Roman" panose="02020603050405020304" pitchFamily="18" charset="0"/>
              </a:rPr>
              <a:t>les frais de procédure, le montant du cautionnement imposé à l'agent dans le cadre d'un contrôle judiciaire et apporter une assistance dans le cas où l'agent poursuivi intenterait une action en justice pour faire respecter la présomption d'innocence </a:t>
            </a:r>
            <a:r>
              <a:rPr lang="fr-FR" sz="1200" b="1" dirty="0" smtClean="0">
                <a:latin typeface="Century Gothic" panose="020B0502020202020204" pitchFamily="34" charset="0"/>
                <a:cs typeface="Times New Roman" panose="02020603050405020304" pitchFamily="18" charset="0"/>
              </a:rPr>
              <a:t>dans </a:t>
            </a:r>
            <a:r>
              <a:rPr lang="fr-FR" sz="1200" b="1" dirty="0">
                <a:latin typeface="Century Gothic" panose="020B0502020202020204" pitchFamily="34" charset="0"/>
                <a:cs typeface="Times New Roman" panose="02020603050405020304" pitchFamily="18" charset="0"/>
              </a:rPr>
              <a:t>le cas d'une procédure pénale.</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collectivité publique </a:t>
            </a:r>
            <a:r>
              <a:rPr lang="fr-FR" sz="1200" b="1" dirty="0">
                <a:latin typeface="Century Gothic" panose="020B0502020202020204" pitchFamily="34" charset="0"/>
                <a:cs typeface="Times New Roman" panose="02020603050405020304" pitchFamily="18" charset="0"/>
              </a:rPr>
              <a:t>peut conclure une convention avec l’avocat de l'agent et, le cas échéant, avec celui-ci</a:t>
            </a:r>
            <a:r>
              <a:rPr lang="fr-FR" sz="1200" dirty="0">
                <a:latin typeface="Century Gothic" panose="020B0502020202020204" pitchFamily="34" charset="0"/>
                <a:cs typeface="Times New Roman" panose="02020603050405020304" pitchFamily="18" charset="0"/>
              </a:rPr>
              <a:t>. Cette </a:t>
            </a:r>
            <a:r>
              <a:rPr lang="fr-FR" sz="1200" dirty="0" smtClean="0">
                <a:latin typeface="Century Gothic" panose="020B0502020202020204" pitchFamily="34" charset="0"/>
                <a:cs typeface="Times New Roman" panose="02020603050405020304" pitchFamily="18" charset="0"/>
              </a:rPr>
              <a:t>convention </a:t>
            </a:r>
            <a:r>
              <a:rPr lang="fr-FR" sz="1200" dirty="0">
                <a:latin typeface="Century Gothic" panose="020B0502020202020204" pitchFamily="34" charset="0"/>
                <a:cs typeface="Times New Roman" panose="02020603050405020304" pitchFamily="18" charset="0"/>
              </a:rPr>
              <a:t>détermine le montant des honoraires pris en charge selon un tarif horaire ou un forfait, déterminés notamment en fonction des difficultés de l’affaire</a:t>
            </a:r>
            <a:r>
              <a:rPr lang="fr-FR" sz="1200" dirty="0" smtClean="0">
                <a:latin typeface="Century Gothic" panose="020B0502020202020204" pitchFamily="34" charset="0"/>
                <a:cs typeface="Times New Roman" panose="02020603050405020304" pitchFamily="18" charset="0"/>
              </a:rPr>
              <a:t>, </a:t>
            </a:r>
            <a:r>
              <a:rPr lang="fr-FR" sz="1200" dirty="0">
                <a:latin typeface="Century Gothic" panose="020B0502020202020204" pitchFamily="34" charset="0"/>
                <a:cs typeface="Times New Roman" panose="02020603050405020304" pitchFamily="18" charset="0"/>
              </a:rPr>
              <a:t>fixe les modalités selon lesquelles les autres frais, débours et émoluments sont pris en charge, ainsi que les sommes allouées à l’agent au titre des frais exposés et non compris dans les dépens</a:t>
            </a:r>
            <a:r>
              <a:rPr lang="fr-FR" sz="1200" dirty="0" smtClean="0">
                <a:latin typeface="Century Gothic" panose="020B0502020202020204" pitchFamily="34" charset="0"/>
                <a:cs typeface="Times New Roman" panose="02020603050405020304" pitchFamily="18" charset="0"/>
              </a:rPr>
              <a:t>, et </a:t>
            </a:r>
            <a:r>
              <a:rPr lang="fr-FR" sz="1200" dirty="0">
                <a:latin typeface="Century Gothic" panose="020B0502020202020204" pitchFamily="34" charset="0"/>
                <a:cs typeface="Times New Roman" panose="02020603050405020304" pitchFamily="18" charset="0"/>
              </a:rPr>
              <a:t>peut prévoir que des frais seront pris en charge au fur et à mesure de leur engagement, à titre d’avances et sur justificatifs.</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Dans </a:t>
            </a:r>
            <a:r>
              <a:rPr lang="fr-FR" sz="1200" dirty="0">
                <a:latin typeface="Century Gothic" panose="020B0502020202020204" pitchFamily="34" charset="0"/>
                <a:cs typeface="Times New Roman" panose="02020603050405020304" pitchFamily="18" charset="0"/>
              </a:rPr>
              <a:t>le cas où aucune convention n’a été conclue, </a:t>
            </a:r>
            <a:r>
              <a:rPr lang="fr-FR" sz="1200" b="1" dirty="0">
                <a:latin typeface="Century Gothic" panose="020B0502020202020204" pitchFamily="34" charset="0"/>
                <a:cs typeface="Times New Roman" panose="02020603050405020304" pitchFamily="18" charset="0"/>
              </a:rPr>
              <a:t>la prise en charge des frais exposés est réglée directement à l’agent sur présentation des factures qu'il a acquittées. </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Si </a:t>
            </a:r>
            <a:r>
              <a:rPr lang="fr-FR" sz="1200" dirty="0">
                <a:latin typeface="Century Gothic" panose="020B0502020202020204" pitchFamily="34" charset="0"/>
                <a:cs typeface="Times New Roman" panose="02020603050405020304" pitchFamily="18" charset="0"/>
              </a:rPr>
              <a:t>à l'issue du procès, il apparaît que les faits commis par l'agent ont le caractère d'une faute personnelle, la collectivité peut se retourner vers l'intéressé pour obtenir le remboursement des sommes engagées pour assurer sa protection et sa défense.</a:t>
            </a:r>
            <a:endParaRPr lang="fr-FR" sz="12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101</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037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664244"/>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LA PROTECTION DES AYANTS DROITS</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Depuis </a:t>
            </a:r>
            <a:r>
              <a:rPr lang="fr-FR" sz="1200" dirty="0">
                <a:latin typeface="Century Gothic" panose="020B0502020202020204" pitchFamily="34" charset="0"/>
                <a:cs typeface="Times New Roman" panose="02020603050405020304" pitchFamily="18" charset="0"/>
              </a:rPr>
              <a:t>la loi n°2016-483 du 20 avril 2016, </a:t>
            </a:r>
            <a:r>
              <a:rPr lang="fr-FR" sz="1200" b="1" dirty="0">
                <a:latin typeface="Century Gothic" panose="020B0502020202020204" pitchFamily="34" charset="0"/>
                <a:cs typeface="Times New Roman" panose="02020603050405020304" pitchFamily="18" charset="0"/>
              </a:rPr>
              <a:t>les ayants droit de l’ensemble des fonctionnaires peuvent bénéficier de la protection </a:t>
            </a:r>
            <a:r>
              <a:rPr lang="fr-FR" sz="1200" b="1" dirty="0" smtClean="0">
                <a:latin typeface="Century Gothic" panose="020B0502020202020204" pitchFamily="34" charset="0"/>
                <a:cs typeface="Times New Roman" panose="02020603050405020304" pitchFamily="18" charset="0"/>
              </a:rPr>
              <a:t>fonctionnelle.</a:t>
            </a:r>
            <a:r>
              <a:rPr lang="fr-FR" sz="1200" dirty="0" smtClean="0">
                <a:latin typeface="Century Gothic" panose="020B0502020202020204" pitchFamily="34" charset="0"/>
                <a:cs typeface="Times New Roman" panose="02020603050405020304" pitchFamily="18" charset="0"/>
              </a:rPr>
              <a:t> </a:t>
            </a: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En </a:t>
            </a:r>
            <a:r>
              <a:rPr lang="fr-FR" sz="1200" u="sng" dirty="0">
                <a:latin typeface="Century Gothic" panose="020B0502020202020204" pitchFamily="34" charset="0"/>
                <a:cs typeface="Times New Roman" panose="02020603050405020304" pitchFamily="18" charset="0"/>
              </a:rPr>
              <a:t>cas d’atteinte à leur intégrité physique</a:t>
            </a:r>
            <a:r>
              <a:rPr lang="fr-FR" sz="1200" dirty="0">
                <a:latin typeface="Century Gothic" panose="020B0502020202020204" pitchFamily="34" charset="0"/>
                <a:cs typeface="Times New Roman" panose="02020603050405020304" pitchFamily="18" charset="0"/>
              </a:rPr>
              <a:t>, la protection peut être accordée, sur leur </a:t>
            </a:r>
            <a:r>
              <a:rPr lang="fr-FR" sz="1200" dirty="0" smtClean="0">
                <a:latin typeface="Century Gothic" panose="020B0502020202020204" pitchFamily="34" charset="0"/>
                <a:cs typeface="Times New Roman" panose="02020603050405020304" pitchFamily="18" charset="0"/>
              </a:rPr>
              <a:t>demande et lorsqu’ils </a:t>
            </a:r>
            <a:r>
              <a:rPr lang="fr-FR" sz="1200" dirty="0">
                <a:latin typeface="Century Gothic" panose="020B0502020202020204" pitchFamily="34" charset="0"/>
                <a:cs typeface="Times New Roman" panose="02020603050405020304" pitchFamily="18" charset="0"/>
              </a:rPr>
              <a:t>engagent des poursuites civiles ou pénales contre les auteurs d’atteintes volontaires dont ils sont victimes du fait des fonctions exercées par </a:t>
            </a:r>
            <a:r>
              <a:rPr lang="fr-FR" sz="1200" dirty="0" smtClean="0">
                <a:latin typeface="Century Gothic" panose="020B0502020202020204" pitchFamily="34" charset="0"/>
                <a:cs typeface="Times New Roman" panose="02020603050405020304" pitchFamily="18" charset="0"/>
              </a:rPr>
              <a:t>l’agent: au </a:t>
            </a:r>
            <a:r>
              <a:rPr lang="fr-FR" sz="1200" dirty="0">
                <a:latin typeface="Century Gothic" panose="020B0502020202020204" pitchFamily="34" charset="0"/>
                <a:cs typeface="Times New Roman" panose="02020603050405020304" pitchFamily="18" charset="0"/>
              </a:rPr>
              <a:t>conjoint</a:t>
            </a:r>
            <a:r>
              <a:rPr lang="fr-FR" sz="1200" dirty="0" smtClean="0">
                <a:latin typeface="Century Gothic" panose="020B0502020202020204" pitchFamily="34" charset="0"/>
                <a:cs typeface="Times New Roman" panose="02020603050405020304" pitchFamily="18" charset="0"/>
              </a:rPr>
              <a:t>, </a:t>
            </a:r>
            <a:r>
              <a:rPr lang="fr-FR" sz="1200" dirty="0">
                <a:latin typeface="Century Gothic" panose="020B0502020202020204" pitchFamily="34" charset="0"/>
                <a:cs typeface="Times New Roman" panose="02020603050405020304" pitchFamily="18" charset="0"/>
              </a:rPr>
              <a:t>au concubin</a:t>
            </a:r>
            <a:r>
              <a:rPr lang="fr-FR" sz="1200" dirty="0" smtClean="0">
                <a:latin typeface="Century Gothic" panose="020B0502020202020204" pitchFamily="34" charset="0"/>
                <a:cs typeface="Times New Roman" panose="02020603050405020304" pitchFamily="18" charset="0"/>
              </a:rPr>
              <a:t>, </a:t>
            </a:r>
            <a:r>
              <a:rPr lang="fr-FR" sz="1200" dirty="0">
                <a:latin typeface="Century Gothic" panose="020B0502020202020204" pitchFamily="34" charset="0"/>
                <a:cs typeface="Times New Roman" panose="02020603050405020304" pitchFamily="18" charset="0"/>
              </a:rPr>
              <a:t>au partenaire lié par un PACS à l'agent</a:t>
            </a:r>
            <a:r>
              <a:rPr lang="fr-FR" sz="1200" dirty="0" smtClean="0">
                <a:latin typeface="Century Gothic" panose="020B0502020202020204" pitchFamily="34" charset="0"/>
                <a:cs typeface="Times New Roman" panose="02020603050405020304" pitchFamily="18" charset="0"/>
              </a:rPr>
              <a:t>, aux enfants et aux </a:t>
            </a:r>
            <a:r>
              <a:rPr lang="fr-FR" sz="1200" dirty="0">
                <a:latin typeface="Century Gothic" panose="020B0502020202020204" pitchFamily="34" charset="0"/>
                <a:cs typeface="Times New Roman" panose="02020603050405020304" pitchFamily="18" charset="0"/>
              </a:rPr>
              <a:t>ascendants </a:t>
            </a:r>
            <a:r>
              <a:rPr lang="fr-FR" sz="1200" dirty="0" smtClean="0">
                <a:latin typeface="Century Gothic" panose="020B0502020202020204" pitchFamily="34" charset="0"/>
                <a:cs typeface="Times New Roman" panose="02020603050405020304" pitchFamily="18" charset="0"/>
              </a:rPr>
              <a:t>directs.</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En </a:t>
            </a:r>
            <a:r>
              <a:rPr lang="fr-FR" sz="1200" u="sng" dirty="0">
                <a:latin typeface="Century Gothic" panose="020B0502020202020204" pitchFamily="34" charset="0"/>
                <a:cs typeface="Times New Roman" panose="02020603050405020304" pitchFamily="18" charset="0"/>
              </a:rPr>
              <a:t>cas d’atteinte volontaire à la vie du fonctionnaire</a:t>
            </a:r>
            <a:r>
              <a:rPr lang="fr-FR" sz="1200" dirty="0">
                <a:latin typeface="Century Gothic" panose="020B0502020202020204" pitchFamily="34" charset="0"/>
                <a:cs typeface="Times New Roman" panose="02020603050405020304" pitchFamily="18" charset="0"/>
              </a:rPr>
              <a:t>, la protection peut être accordée, sur leur </a:t>
            </a:r>
            <a:r>
              <a:rPr lang="fr-FR" sz="1200" dirty="0" smtClean="0">
                <a:latin typeface="Century Gothic" panose="020B0502020202020204" pitchFamily="34" charset="0"/>
                <a:cs typeface="Times New Roman" panose="02020603050405020304" pitchFamily="18" charset="0"/>
              </a:rPr>
              <a:t>demande et lorsqu’ils </a:t>
            </a:r>
            <a:r>
              <a:rPr lang="fr-FR" sz="1200" dirty="0">
                <a:latin typeface="Century Gothic" panose="020B0502020202020204" pitchFamily="34" charset="0"/>
                <a:cs typeface="Times New Roman" panose="02020603050405020304" pitchFamily="18" charset="0"/>
              </a:rPr>
              <a:t>engagent une action civile ou pénale contre les auteurs d’atteintes volontaires à la vie de l’agent du fait de ses </a:t>
            </a:r>
            <a:r>
              <a:rPr lang="fr-FR" sz="1200" dirty="0" smtClean="0">
                <a:latin typeface="Century Gothic" panose="020B0502020202020204" pitchFamily="34" charset="0"/>
                <a:cs typeface="Times New Roman" panose="02020603050405020304" pitchFamily="18" charset="0"/>
              </a:rPr>
              <a:t>fonctions: au </a:t>
            </a:r>
            <a:r>
              <a:rPr lang="fr-FR" sz="1200" dirty="0">
                <a:latin typeface="Century Gothic" panose="020B0502020202020204" pitchFamily="34" charset="0"/>
                <a:cs typeface="Times New Roman" panose="02020603050405020304" pitchFamily="18" charset="0"/>
              </a:rPr>
              <a:t>conjoint</a:t>
            </a:r>
            <a:r>
              <a:rPr lang="fr-FR" sz="1200" dirty="0" smtClean="0">
                <a:latin typeface="Century Gothic" panose="020B0502020202020204" pitchFamily="34" charset="0"/>
                <a:cs typeface="Times New Roman" panose="02020603050405020304" pitchFamily="18" charset="0"/>
              </a:rPr>
              <a:t>, </a:t>
            </a:r>
            <a:r>
              <a:rPr lang="fr-FR" sz="1200" dirty="0">
                <a:latin typeface="Century Gothic" panose="020B0502020202020204" pitchFamily="34" charset="0"/>
                <a:cs typeface="Times New Roman" panose="02020603050405020304" pitchFamily="18" charset="0"/>
              </a:rPr>
              <a:t>au </a:t>
            </a:r>
            <a:r>
              <a:rPr lang="fr-FR" sz="1200" dirty="0" smtClean="0">
                <a:latin typeface="Century Gothic" panose="020B0502020202020204" pitchFamily="34" charset="0"/>
                <a:cs typeface="Times New Roman" panose="02020603050405020304" pitchFamily="18" charset="0"/>
              </a:rPr>
              <a:t>concubin et au </a:t>
            </a:r>
            <a:r>
              <a:rPr lang="fr-FR" sz="1200" dirty="0">
                <a:latin typeface="Century Gothic" panose="020B0502020202020204" pitchFamily="34" charset="0"/>
                <a:cs typeface="Times New Roman" panose="02020603050405020304" pitchFamily="18" charset="0"/>
              </a:rPr>
              <a:t>partenaire lié par un PACS à </a:t>
            </a:r>
            <a:r>
              <a:rPr lang="fr-FR" sz="1200" dirty="0" smtClean="0">
                <a:latin typeface="Century Gothic" panose="020B0502020202020204" pitchFamily="34" charset="0"/>
                <a:cs typeface="Times New Roman" panose="02020603050405020304" pitchFamily="18" charset="0"/>
              </a:rPr>
              <a:t>l'agent. A </a:t>
            </a:r>
            <a:r>
              <a:rPr lang="fr-FR" sz="1200" dirty="0">
                <a:latin typeface="Century Gothic" panose="020B0502020202020204" pitchFamily="34" charset="0"/>
                <a:cs typeface="Times New Roman" panose="02020603050405020304" pitchFamily="18" charset="0"/>
              </a:rPr>
              <a:t>défaut d’une action de ces derniers, elle peut bénéficier </a:t>
            </a:r>
            <a:r>
              <a:rPr lang="fr-FR" sz="1200" dirty="0" smtClean="0">
                <a:latin typeface="Century Gothic" panose="020B0502020202020204" pitchFamily="34" charset="0"/>
                <a:cs typeface="Times New Roman" panose="02020603050405020304" pitchFamily="18" charset="0"/>
              </a:rPr>
              <a:t>aux enfants ou </a:t>
            </a:r>
            <a:r>
              <a:rPr lang="fr-FR" sz="1200" dirty="0">
                <a:latin typeface="Century Gothic" panose="020B0502020202020204" pitchFamily="34" charset="0"/>
                <a:cs typeface="Times New Roman" panose="02020603050405020304" pitchFamily="18" charset="0"/>
              </a:rPr>
              <a:t>à défaut, aux ascendants </a:t>
            </a:r>
            <a:r>
              <a:rPr lang="fr-FR" sz="1200" dirty="0" smtClean="0">
                <a:latin typeface="Century Gothic" panose="020B0502020202020204" pitchFamily="34" charset="0"/>
                <a:cs typeface="Times New Roman" panose="02020603050405020304" pitchFamily="18" charset="0"/>
              </a:rPr>
              <a:t>directs engageant </a:t>
            </a:r>
            <a:r>
              <a:rPr lang="fr-FR" sz="1200" dirty="0">
                <a:latin typeface="Century Gothic" panose="020B0502020202020204" pitchFamily="34" charset="0"/>
                <a:cs typeface="Times New Roman" panose="02020603050405020304" pitchFamily="18" charset="0"/>
              </a:rPr>
              <a:t>une telle action.</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collectivité peut obtenir, dans la limite des sommes accordées au conjoint, au concubin, au partenaire lié au fonctionnaire par un PACS, aux enfants et ascendants de l'agent, </a:t>
            </a:r>
            <a:r>
              <a:rPr lang="fr-FR" sz="1200" b="1" dirty="0">
                <a:latin typeface="Century Gothic" panose="020B0502020202020204" pitchFamily="34" charset="0"/>
                <a:cs typeface="Times New Roman" panose="02020603050405020304" pitchFamily="18" charset="0"/>
              </a:rPr>
              <a:t>le versement de la somme mise à la charge de l’auteur des </a:t>
            </a:r>
            <a:r>
              <a:rPr lang="fr-FR" sz="1200" b="1" dirty="0" smtClean="0">
                <a:latin typeface="Century Gothic" panose="020B0502020202020204" pitchFamily="34" charset="0"/>
                <a:cs typeface="Times New Roman" panose="02020603050405020304" pitchFamily="18" charset="0"/>
              </a:rPr>
              <a:t>dommages</a:t>
            </a:r>
            <a:r>
              <a:rPr lang="fr-FR" sz="1200" dirty="0" smtClean="0">
                <a:latin typeface="Century Gothic" panose="020B0502020202020204" pitchFamily="34" charset="0"/>
                <a:cs typeface="Times New Roman" panose="02020603050405020304" pitchFamily="18" charset="0"/>
              </a:rPr>
              <a:t>.</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102</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261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157852"/>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LA MISE EN ŒUVRE DE LA PROTECTION</a:t>
            </a:r>
          </a:p>
          <a:p>
            <a:pPr marL="0" indent="0" algn="just">
              <a:lnSpc>
                <a:spcPct val="120000"/>
              </a:lnSpc>
              <a:spcBef>
                <a:spcPts val="600"/>
              </a:spcBef>
              <a:spcAft>
                <a:spcPts val="600"/>
              </a:spcAft>
              <a:buNone/>
            </a:pPr>
            <a:r>
              <a:rPr lang="fr-FR" sz="1200" u="sng" dirty="0">
                <a:latin typeface="Century Gothic" panose="020B0502020202020204" pitchFamily="34" charset="0"/>
                <a:cs typeface="Times New Roman" panose="02020603050405020304" pitchFamily="18" charset="0"/>
              </a:rPr>
              <a:t>1- Demande de l'agent</a:t>
            </a:r>
          </a:p>
          <a:p>
            <a:pPr marL="0" indent="0" algn="just">
              <a:lnSpc>
                <a:spcPct val="120000"/>
              </a:lnSpc>
              <a:spcBef>
                <a:spcPts val="0"/>
              </a:spcBef>
              <a:buNone/>
            </a:pPr>
            <a:r>
              <a:rPr lang="fr-FR" sz="1200" dirty="0">
                <a:latin typeface="Century Gothic" panose="020B0502020202020204" pitchFamily="34" charset="0"/>
                <a:cs typeface="Times New Roman" panose="02020603050405020304" pitchFamily="18" charset="0"/>
              </a:rPr>
              <a:t>La mise en œuvre de la protection s'effectue </a:t>
            </a:r>
            <a:r>
              <a:rPr lang="fr-FR" sz="1200" b="1" dirty="0">
                <a:latin typeface="Century Gothic" panose="020B0502020202020204" pitchFamily="34" charset="0"/>
                <a:cs typeface="Times New Roman" panose="02020603050405020304" pitchFamily="18" charset="0"/>
              </a:rPr>
              <a:t>sur simple demande de l'agent ou de ses ayants droit.</a:t>
            </a:r>
          </a:p>
          <a:p>
            <a:pPr marL="0" indent="0" algn="just">
              <a:lnSpc>
                <a:spcPct val="120000"/>
              </a:lnSpc>
              <a:spcBef>
                <a:spcPts val="0"/>
              </a:spcBef>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protection peut être accordée sans qu'une demande écrite formalisée lui soit adressée par le </a:t>
            </a:r>
            <a:r>
              <a:rPr lang="fr-FR" sz="1200" dirty="0" smtClean="0">
                <a:latin typeface="Century Gothic" panose="020B0502020202020204" pitchFamily="34" charset="0"/>
                <a:cs typeface="Times New Roman" panose="02020603050405020304" pitchFamily="18" charset="0"/>
              </a:rPr>
              <a:t>bénéficiaire.</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0"/>
              </a:spcBef>
              <a:buNone/>
            </a:pPr>
            <a:r>
              <a:rPr lang="fr-FR" sz="1200" dirty="0" smtClean="0">
                <a:latin typeface="Century Gothic" panose="020B0502020202020204" pitchFamily="34" charset="0"/>
                <a:cs typeface="Times New Roman" panose="02020603050405020304" pitchFamily="18" charset="0"/>
              </a:rPr>
              <a:t>L'agent </a:t>
            </a:r>
            <a:r>
              <a:rPr lang="fr-FR" sz="1200" dirty="0">
                <a:latin typeface="Century Gothic" panose="020B0502020202020204" pitchFamily="34" charset="0"/>
                <a:cs typeface="Times New Roman" panose="02020603050405020304" pitchFamily="18" charset="0"/>
              </a:rPr>
              <a:t>victime doit établir l'origine et la matérialité des faits dont il se </a:t>
            </a:r>
            <a:r>
              <a:rPr lang="fr-FR" sz="1200" dirty="0" smtClean="0">
                <a:latin typeface="Century Gothic" panose="020B0502020202020204" pitchFamily="34" charset="0"/>
                <a:cs typeface="Times New Roman" panose="02020603050405020304" pitchFamily="18" charset="0"/>
              </a:rPr>
              <a:t>prévaut.</a:t>
            </a:r>
          </a:p>
          <a:p>
            <a:pPr marL="0" indent="0" algn="just">
              <a:lnSpc>
                <a:spcPct val="120000"/>
              </a:lnSpc>
              <a:spcBef>
                <a:spcPts val="0"/>
              </a:spcBef>
              <a:buNone/>
            </a:pPr>
            <a:endParaRPr lang="fr-FR" sz="1200" u="sng" dirty="0">
              <a:latin typeface="Century Gothic" panose="020B0502020202020204" pitchFamily="34" charset="0"/>
              <a:cs typeface="Times New Roman" panose="02020603050405020304" pitchFamily="18" charset="0"/>
            </a:endParaRPr>
          </a:p>
          <a:p>
            <a:pPr marL="0" indent="0" algn="just">
              <a:lnSpc>
                <a:spcPct val="120000"/>
              </a:lnSpc>
              <a:spcBef>
                <a:spcPts val="0"/>
              </a:spcBef>
              <a:buNone/>
            </a:pPr>
            <a:r>
              <a:rPr lang="fr-FR" sz="1200" u="sng" dirty="0" smtClean="0">
                <a:latin typeface="Century Gothic" panose="020B0502020202020204" pitchFamily="34" charset="0"/>
                <a:cs typeface="Times New Roman" panose="02020603050405020304" pitchFamily="18" charset="0"/>
              </a:rPr>
              <a:t>2- </a:t>
            </a:r>
            <a:r>
              <a:rPr lang="fr-FR" sz="1200" u="sng" dirty="0">
                <a:latin typeface="Century Gothic" panose="020B0502020202020204" pitchFamily="34" charset="0"/>
                <a:cs typeface="Times New Roman" panose="02020603050405020304" pitchFamily="18" charset="0"/>
              </a:rPr>
              <a:t>Absence de délai</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 demande de protection n'est enfermée </a:t>
            </a:r>
            <a:r>
              <a:rPr lang="fr-FR" sz="1200" b="1" dirty="0">
                <a:latin typeface="Century Gothic" panose="020B0502020202020204" pitchFamily="34" charset="0"/>
                <a:cs typeface="Times New Roman" panose="02020603050405020304" pitchFamily="18" charset="0"/>
              </a:rPr>
              <a:t>dans aucun </a:t>
            </a:r>
            <a:r>
              <a:rPr lang="fr-FR" sz="1200" b="1" dirty="0" smtClean="0">
                <a:latin typeface="Century Gothic" panose="020B0502020202020204" pitchFamily="34" charset="0"/>
                <a:cs typeface="Times New Roman" panose="02020603050405020304" pitchFamily="18" charset="0"/>
              </a:rPr>
              <a:t>délai.</a:t>
            </a:r>
          </a:p>
          <a:p>
            <a:pPr marL="0" indent="0" algn="just">
              <a:lnSpc>
                <a:spcPct val="120000"/>
              </a:lnSpc>
              <a:spcBef>
                <a:spcPts val="600"/>
              </a:spcBef>
              <a:spcAft>
                <a:spcPts val="600"/>
              </a:spcAft>
              <a:buNone/>
            </a:pPr>
            <a:r>
              <a:rPr lang="fr-FR" sz="1200" u="sng" dirty="0">
                <a:latin typeface="Century Gothic" panose="020B0502020202020204" pitchFamily="34" charset="0"/>
                <a:cs typeface="Times New Roman" panose="02020603050405020304" pitchFamily="18" charset="0"/>
              </a:rPr>
              <a:t>3- Autorité compétente</a:t>
            </a:r>
          </a:p>
          <a:p>
            <a:pPr marL="0" indent="0" algn="just">
              <a:lnSpc>
                <a:spcPct val="120000"/>
              </a:lnSpc>
              <a:spcBef>
                <a:spcPts val="0"/>
              </a:spcBef>
              <a:buNone/>
            </a:pPr>
            <a:r>
              <a:rPr lang="fr-FR" sz="1200" dirty="0">
                <a:latin typeface="Century Gothic" panose="020B0502020202020204" pitchFamily="34" charset="0"/>
                <a:cs typeface="Times New Roman" panose="02020603050405020304" pitchFamily="18" charset="0"/>
              </a:rPr>
              <a:t>La collectivité compétente pour prendre les mesures de protection de l'agent est celle </a:t>
            </a:r>
            <a:r>
              <a:rPr lang="fr-FR" sz="1200" b="1" dirty="0">
                <a:latin typeface="Century Gothic" panose="020B0502020202020204" pitchFamily="34" charset="0"/>
                <a:cs typeface="Times New Roman" panose="02020603050405020304" pitchFamily="18" charset="0"/>
              </a:rPr>
              <a:t>qui l'emploie à la date des faits</a:t>
            </a:r>
            <a:r>
              <a:rPr lang="fr-FR" sz="1200" dirty="0">
                <a:latin typeface="Century Gothic" panose="020B0502020202020204" pitchFamily="34" charset="0"/>
                <a:cs typeface="Times New Roman" panose="02020603050405020304" pitchFamily="18" charset="0"/>
              </a:rPr>
              <a:t>.</a:t>
            </a:r>
          </a:p>
          <a:p>
            <a:pPr marL="0" indent="0" algn="just">
              <a:lnSpc>
                <a:spcPct val="120000"/>
              </a:lnSpc>
              <a:spcBef>
                <a:spcPts val="0"/>
              </a:spcBef>
              <a:buNone/>
            </a:pPr>
            <a:r>
              <a:rPr lang="fr-FR" sz="1200" dirty="0">
                <a:latin typeface="Century Gothic" panose="020B0502020202020204" pitchFamily="34" charset="0"/>
                <a:cs typeface="Times New Roman" panose="02020603050405020304" pitchFamily="18" charset="0"/>
              </a:rPr>
              <a:t>Quand l'agent exerce simultanément dans plusieurs collectivités publiques, l'autorité compétente est celle dans laquelle il exerce les fonctions au titre desquelles il fait l'objet de condamnations ou de poursuites.</a:t>
            </a:r>
          </a:p>
          <a:p>
            <a:pPr marL="0" indent="0" algn="just">
              <a:lnSpc>
                <a:spcPct val="120000"/>
              </a:lnSpc>
              <a:spcBef>
                <a:spcPts val="0"/>
              </a:spcBef>
              <a:buNone/>
            </a:pPr>
            <a:r>
              <a:rPr lang="fr-FR" sz="1200" dirty="0">
                <a:latin typeface="Century Gothic" panose="020B0502020202020204" pitchFamily="34" charset="0"/>
                <a:cs typeface="Times New Roman" panose="02020603050405020304" pitchFamily="18" charset="0"/>
              </a:rPr>
              <a:t>La protection fonctionnelle </a:t>
            </a:r>
            <a:r>
              <a:rPr lang="fr-FR" sz="1200" b="1" dirty="0">
                <a:latin typeface="Century Gothic" panose="020B0502020202020204" pitchFamily="34" charset="0"/>
                <a:cs typeface="Times New Roman" panose="02020603050405020304" pitchFamily="18" charset="0"/>
              </a:rPr>
              <a:t>est aussi accordée aux anciens agents, </a:t>
            </a:r>
            <a:r>
              <a:rPr lang="fr-FR" sz="1200" dirty="0">
                <a:latin typeface="Century Gothic" panose="020B0502020202020204" pitchFamily="34" charset="0"/>
                <a:cs typeface="Times New Roman" panose="02020603050405020304" pitchFamily="18" charset="0"/>
              </a:rPr>
              <a:t>au titre des faits survenus durant la période où ils étaient en activité.</a:t>
            </a:r>
          </a:p>
          <a:p>
            <a:pPr marL="0" indent="0" algn="just">
              <a:lnSpc>
                <a:spcPct val="120000"/>
              </a:lnSpc>
              <a:spcBef>
                <a:spcPts val="0"/>
              </a:spcBef>
              <a:buNone/>
            </a:pPr>
            <a:r>
              <a:rPr lang="fr-FR" sz="1200" dirty="0">
                <a:latin typeface="Century Gothic" panose="020B0502020202020204" pitchFamily="34" charset="0"/>
                <a:cs typeface="Times New Roman" panose="02020603050405020304" pitchFamily="18" charset="0"/>
              </a:rPr>
              <a:t>La collectivité qui employait l'agent à la date des faits est soumise à l'obligation de protection même si l'intéressé n'a plus la qualité d'agent public lorsqu'il demande cette protection.</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103</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443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664244"/>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LA MISE EN ŒUVRE DE LA PROTECTION</a:t>
            </a:r>
          </a:p>
          <a:p>
            <a:pPr marL="0" indent="0" algn="just">
              <a:lnSpc>
                <a:spcPct val="120000"/>
              </a:lnSpc>
              <a:spcBef>
                <a:spcPts val="600"/>
              </a:spcBef>
              <a:spcAft>
                <a:spcPts val="600"/>
              </a:spcAft>
              <a:buNone/>
            </a:pPr>
            <a:r>
              <a:rPr lang="fr-FR" sz="1200" u="sng" dirty="0">
                <a:latin typeface="Century Gothic" panose="020B0502020202020204" pitchFamily="34" charset="0"/>
                <a:cs typeface="Times New Roman" panose="02020603050405020304" pitchFamily="18" charset="0"/>
              </a:rPr>
              <a:t>4- Refus d'accorder la protection</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Lorsque l'administration refuse d'accorder sa protection, </a:t>
            </a:r>
            <a:r>
              <a:rPr lang="fr-FR" sz="1200" b="1" dirty="0">
                <a:latin typeface="Century Gothic" panose="020B0502020202020204" pitchFamily="34" charset="0"/>
                <a:cs typeface="Times New Roman" panose="02020603050405020304" pitchFamily="18" charset="0"/>
              </a:rPr>
              <a:t>sa décision peut être </a:t>
            </a:r>
            <a:r>
              <a:rPr lang="fr-FR" sz="1200" b="1" dirty="0" smtClean="0">
                <a:latin typeface="Century Gothic" panose="020B0502020202020204" pitchFamily="34" charset="0"/>
                <a:cs typeface="Times New Roman" panose="02020603050405020304" pitchFamily="18" charset="0"/>
              </a:rPr>
              <a:t>écrite </a:t>
            </a:r>
            <a:r>
              <a:rPr lang="fr-FR" sz="1200" dirty="0" smtClean="0">
                <a:latin typeface="Century Gothic" panose="020B0502020202020204" pitchFamily="34" charset="0"/>
                <a:cs typeface="Times New Roman" panose="02020603050405020304" pitchFamily="18" charset="0"/>
              </a:rPr>
              <a:t>(motivée et comportant l'indication </a:t>
            </a:r>
            <a:r>
              <a:rPr lang="fr-FR" sz="1200" dirty="0">
                <a:latin typeface="Century Gothic" panose="020B0502020202020204" pitchFamily="34" charset="0"/>
                <a:cs typeface="Times New Roman" panose="02020603050405020304" pitchFamily="18" charset="0"/>
              </a:rPr>
              <a:t>des délais et voies de </a:t>
            </a:r>
            <a:r>
              <a:rPr lang="fr-FR" sz="1200" dirty="0" smtClean="0">
                <a:latin typeface="Century Gothic" panose="020B0502020202020204" pitchFamily="34" charset="0"/>
                <a:cs typeface="Times New Roman" panose="02020603050405020304" pitchFamily="18" charset="0"/>
              </a:rPr>
              <a:t>recours) </a:t>
            </a:r>
            <a:r>
              <a:rPr lang="fr-FR" sz="1200" b="1" dirty="0" smtClean="0">
                <a:latin typeface="Century Gothic" panose="020B0502020202020204" pitchFamily="34" charset="0"/>
                <a:cs typeface="Times New Roman" panose="02020603050405020304" pitchFamily="18" charset="0"/>
              </a:rPr>
              <a:t>ou implicite </a:t>
            </a:r>
            <a:r>
              <a:rPr lang="fr-FR" sz="1200" dirty="0" smtClean="0">
                <a:latin typeface="Century Gothic" panose="020B0502020202020204" pitchFamily="34" charset="0"/>
                <a:cs typeface="Times New Roman" panose="02020603050405020304" pitchFamily="18" charset="0"/>
              </a:rPr>
              <a:t>(le </a:t>
            </a:r>
            <a:r>
              <a:rPr lang="fr-FR" sz="1200" dirty="0">
                <a:latin typeface="Century Gothic" panose="020B0502020202020204" pitchFamily="34" charset="0"/>
                <a:cs typeface="Times New Roman" panose="02020603050405020304" pitchFamily="18" charset="0"/>
              </a:rPr>
              <a:t>silence gardé par l'autorité compétente vaut décision implicite de </a:t>
            </a:r>
            <a:r>
              <a:rPr lang="fr-FR" sz="1200" dirty="0" smtClean="0">
                <a:latin typeface="Century Gothic" panose="020B0502020202020204" pitchFamily="34" charset="0"/>
                <a:cs typeface="Times New Roman" panose="02020603050405020304" pitchFamily="18" charset="0"/>
              </a:rPr>
              <a:t>rejet passé </a:t>
            </a:r>
            <a:r>
              <a:rPr lang="fr-FR" sz="1200" dirty="0">
                <a:latin typeface="Century Gothic" panose="020B0502020202020204" pitchFamily="34" charset="0"/>
                <a:cs typeface="Times New Roman" panose="02020603050405020304" pitchFamily="18" charset="0"/>
              </a:rPr>
              <a:t>un délai de deux </a:t>
            </a:r>
            <a:r>
              <a:rPr lang="fr-FR" sz="1200" dirty="0" smtClean="0">
                <a:latin typeface="Century Gothic" panose="020B0502020202020204" pitchFamily="34" charset="0"/>
                <a:cs typeface="Times New Roman" panose="02020603050405020304" pitchFamily="18" charset="0"/>
              </a:rPr>
              <a:t>mois)</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Le </a:t>
            </a:r>
            <a:r>
              <a:rPr lang="fr-FR" sz="1200" dirty="0">
                <a:latin typeface="Century Gothic" panose="020B0502020202020204" pitchFamily="34" charset="0"/>
                <a:cs typeface="Times New Roman" panose="02020603050405020304" pitchFamily="18" charset="0"/>
              </a:rPr>
              <a:t>refus par l'administration d'accorder à un fonctionnaire la protection fonctionnelle </a:t>
            </a:r>
            <a:r>
              <a:rPr lang="fr-FR" sz="1200" b="1" dirty="0">
                <a:latin typeface="Century Gothic" panose="020B0502020202020204" pitchFamily="34" charset="0"/>
                <a:cs typeface="Times New Roman" panose="02020603050405020304" pitchFamily="18" charset="0"/>
              </a:rPr>
              <a:t>est susceptible de créer une situation d'urgence justifiant un référé </a:t>
            </a:r>
            <a:r>
              <a:rPr lang="fr-FR" sz="1200" b="1" dirty="0" smtClean="0">
                <a:latin typeface="Century Gothic" panose="020B0502020202020204" pitchFamily="34" charset="0"/>
                <a:cs typeface="Times New Roman" panose="02020603050405020304" pitchFamily="18" charset="0"/>
              </a:rPr>
              <a:t>suspension.</a:t>
            </a:r>
            <a:r>
              <a:rPr lang="fr-FR" sz="1200" dirty="0" smtClean="0">
                <a:latin typeface="Century Gothic" panose="020B0502020202020204" pitchFamily="34" charset="0"/>
                <a:cs typeface="Times New Roman" panose="02020603050405020304" pitchFamily="18" charset="0"/>
              </a:rPr>
              <a:t> L'agent </a:t>
            </a:r>
            <a:r>
              <a:rPr lang="fr-FR" sz="1200" dirty="0">
                <a:latin typeface="Century Gothic" panose="020B0502020202020204" pitchFamily="34" charset="0"/>
                <a:cs typeface="Times New Roman" panose="02020603050405020304" pitchFamily="18" charset="0"/>
              </a:rPr>
              <a:t>peut donc, s'il y a un doute sérieux quant à la légalité de la décision de refus de l'administration, saisir le juge des référés afin qu'il suspende cette décision et prescrive le réexamen de la </a:t>
            </a:r>
            <a:r>
              <a:rPr lang="fr-FR" sz="1200" dirty="0" smtClean="0">
                <a:latin typeface="Century Gothic" panose="020B0502020202020204" pitchFamily="34" charset="0"/>
                <a:cs typeface="Times New Roman" panose="02020603050405020304" pitchFamily="18" charset="0"/>
              </a:rPr>
              <a:t>demande</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5- </a:t>
            </a:r>
            <a:r>
              <a:rPr lang="fr-FR" sz="1200" u="sng" dirty="0">
                <a:latin typeface="Century Gothic" panose="020B0502020202020204" pitchFamily="34" charset="0"/>
                <a:cs typeface="Times New Roman" panose="02020603050405020304" pitchFamily="18" charset="0"/>
              </a:rPr>
              <a:t>Forme de la protection</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 forme que doit revêtir la protection statutaire </a:t>
            </a:r>
            <a:r>
              <a:rPr lang="fr-FR" sz="1200" b="1" dirty="0">
                <a:latin typeface="Century Gothic" panose="020B0502020202020204" pitchFamily="34" charset="0"/>
                <a:cs typeface="Times New Roman" panose="02020603050405020304" pitchFamily="18" charset="0"/>
              </a:rPr>
              <a:t>est laissée à l'appréciation de l'administration </a:t>
            </a:r>
            <a:r>
              <a:rPr lang="fr-FR" sz="1200" dirty="0">
                <a:latin typeface="Century Gothic" panose="020B0502020202020204" pitchFamily="34" charset="0"/>
                <a:cs typeface="Times New Roman" panose="02020603050405020304" pitchFamily="18" charset="0"/>
              </a:rPr>
              <a:t>: elle dispose de toute liberté quant au choix des moyens à mettre en œuvre pour assurer cette protection.</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L'agent </a:t>
            </a:r>
            <a:r>
              <a:rPr lang="fr-FR" sz="1200" dirty="0">
                <a:latin typeface="Century Gothic" panose="020B0502020202020204" pitchFamily="34" charset="0"/>
                <a:cs typeface="Times New Roman" panose="02020603050405020304" pitchFamily="18" charset="0"/>
              </a:rPr>
              <a:t>qui estimerait que les mesures de protection engagées par son administration sont insuffisantes peut former un recours devant la juridiction administrative. </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104</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8827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L’OUVERTURE DE LA PROCEDURE</a:t>
            </a:r>
          </a:p>
          <a:p>
            <a:pPr marL="0" indent="0">
              <a:buNone/>
            </a:pPr>
            <a:r>
              <a:rPr lang="fr-FR" sz="1200" dirty="0">
                <a:latin typeface="Century Gothic" panose="020B0502020202020204" pitchFamily="34" charset="0"/>
                <a:cs typeface="Times New Roman" panose="02020603050405020304" pitchFamily="18" charset="0"/>
              </a:rPr>
              <a:t>Le pouvoir disciplinaire appartient </a:t>
            </a:r>
            <a:r>
              <a:rPr lang="fr-FR" sz="1200" b="1" dirty="0">
                <a:latin typeface="Century Gothic" panose="020B0502020202020204" pitchFamily="34" charset="0"/>
                <a:cs typeface="Times New Roman" panose="02020603050405020304" pitchFamily="18" charset="0"/>
              </a:rPr>
              <a:t>à l’autorité investie du pouvoir de nomination ou à l’autorité territoriale qui </a:t>
            </a:r>
            <a:r>
              <a:rPr lang="fr-FR" sz="1200" b="1" dirty="0" smtClean="0">
                <a:latin typeface="Century Gothic" panose="020B0502020202020204" pitchFamily="34" charset="0"/>
                <a:cs typeface="Times New Roman" panose="02020603050405020304" pitchFamily="18" charset="0"/>
              </a:rPr>
              <a:t>l’exerce.</a:t>
            </a:r>
          </a:p>
          <a:p>
            <a:pPr marL="0" indent="0">
              <a:buNone/>
            </a:pPr>
            <a:r>
              <a:rPr lang="fr-FR" sz="1200" dirty="0" smtClean="0">
                <a:latin typeface="Century Gothic" panose="020B0502020202020204" pitchFamily="34" charset="0"/>
                <a:cs typeface="Times New Roman" panose="02020603050405020304" pitchFamily="18" charset="0"/>
              </a:rPr>
              <a:t>Pour </a:t>
            </a:r>
            <a:r>
              <a:rPr lang="fr-FR" sz="1200" dirty="0">
                <a:latin typeface="Century Gothic" panose="020B0502020202020204" pitchFamily="34" charset="0"/>
                <a:cs typeface="Times New Roman" panose="02020603050405020304" pitchFamily="18" charset="0"/>
              </a:rPr>
              <a:t>le fonctionnaire mis à disposition, le pouvoir disciplinaire est exercé par l'administration d'origine, qui peut être saisie par l'organisme </a:t>
            </a:r>
            <a:r>
              <a:rPr lang="fr-FR" sz="1200" dirty="0" smtClean="0">
                <a:latin typeface="Century Gothic" panose="020B0502020202020204" pitchFamily="34" charset="0"/>
                <a:cs typeface="Times New Roman" panose="02020603050405020304" pitchFamily="18" charset="0"/>
              </a:rPr>
              <a:t>d'accueil.</a:t>
            </a:r>
          </a:p>
          <a:p>
            <a:pPr marL="0" indent="0" algn="just">
              <a:buNone/>
            </a:pPr>
            <a:r>
              <a:rPr lang="fr-FR" sz="1200" dirty="0" smtClean="0">
                <a:latin typeface="Century Gothic" panose="020B0502020202020204" pitchFamily="34" charset="0"/>
                <a:cs typeface="Times New Roman" panose="02020603050405020304" pitchFamily="18" charset="0"/>
              </a:rPr>
              <a:t>Dans </a:t>
            </a:r>
            <a:r>
              <a:rPr lang="fr-FR" sz="1200" dirty="0">
                <a:latin typeface="Century Gothic" panose="020B0502020202020204" pitchFamily="34" charset="0"/>
                <a:cs typeface="Times New Roman" panose="02020603050405020304" pitchFamily="18" charset="0"/>
              </a:rPr>
              <a:t>le cas du fonctionnaire détaché, l’autorité territoriale de la collectivité d’origine a donc compétence pour ouvrir une procédure</a:t>
            </a:r>
            <a:r>
              <a:rPr lang="fr-FR" sz="1200" dirty="0" smtClean="0">
                <a:latin typeface="Century Gothic" panose="020B0502020202020204" pitchFamily="34" charset="0"/>
                <a:cs typeface="Times New Roman" panose="02020603050405020304" pitchFamily="18" charset="0"/>
              </a:rPr>
              <a:t>.</a:t>
            </a:r>
          </a:p>
          <a:p>
            <a:pPr marL="0" indent="0" algn="just">
              <a:buNone/>
            </a:pPr>
            <a:r>
              <a:rPr lang="fr-FR" sz="1200" dirty="0" smtClean="0">
                <a:latin typeface="Century Gothic" panose="020B0502020202020204" pitchFamily="34" charset="0"/>
                <a:cs typeface="Times New Roman" panose="02020603050405020304" pitchFamily="18" charset="0"/>
              </a:rPr>
              <a:t>L’autorité </a:t>
            </a:r>
            <a:r>
              <a:rPr lang="fr-FR" sz="1200" dirty="0">
                <a:latin typeface="Century Gothic" panose="020B0502020202020204" pitchFamily="34" charset="0"/>
                <a:cs typeface="Times New Roman" panose="02020603050405020304" pitchFamily="18" charset="0"/>
              </a:rPr>
              <a:t>disciplinaire </a:t>
            </a:r>
            <a:r>
              <a:rPr lang="fr-FR" sz="1200" b="1" dirty="0">
                <a:latin typeface="Century Gothic" panose="020B0502020202020204" pitchFamily="34" charset="0"/>
                <a:cs typeface="Times New Roman" panose="02020603050405020304" pitchFamily="18" charset="0"/>
              </a:rPr>
              <a:t>informe par écrit l’agent de la procédure engagée contre lui, en lui précisant les faits reprochés. Elle lui indique en outre qu’il a </a:t>
            </a:r>
            <a:r>
              <a:rPr lang="fr-FR" sz="1200" b="1" dirty="0" smtClean="0">
                <a:latin typeface="Century Gothic" panose="020B0502020202020204" pitchFamily="34" charset="0"/>
                <a:cs typeface="Times New Roman" panose="02020603050405020304" pitchFamily="18" charset="0"/>
              </a:rPr>
              <a:t>droit:</a:t>
            </a:r>
          </a:p>
          <a:p>
            <a:pPr marL="0" indent="0" algn="just">
              <a:buNone/>
            </a:pPr>
            <a:r>
              <a:rPr lang="fr-FR" sz="1200" dirty="0" smtClean="0">
                <a:latin typeface="Century Gothic" panose="020B0502020202020204" pitchFamily="34" charset="0"/>
                <a:cs typeface="Times New Roman" panose="02020603050405020304" pitchFamily="18" charset="0"/>
              </a:rPr>
              <a:t>=&gt; </a:t>
            </a:r>
            <a:r>
              <a:rPr lang="fr-FR" sz="1200" u="sng" dirty="0">
                <a:latin typeface="Century Gothic" panose="020B0502020202020204" pitchFamily="34" charset="0"/>
                <a:cs typeface="Times New Roman" panose="02020603050405020304" pitchFamily="18" charset="0"/>
              </a:rPr>
              <a:t>à la communication de l'intégralité de son dossier individuel et de tous les documents annexes, au siège de l’autorité territoriale</a:t>
            </a:r>
          </a:p>
          <a:p>
            <a:pPr marL="0" indent="0" algn="just">
              <a:buNone/>
            </a:pPr>
            <a:r>
              <a:rPr lang="fr-FR" sz="1200" dirty="0">
                <a:latin typeface="Century Gothic" panose="020B0502020202020204" pitchFamily="34" charset="0"/>
                <a:cs typeface="Times New Roman" panose="02020603050405020304" pitchFamily="18" charset="0"/>
              </a:rPr>
              <a:t>Les pièces du dossier et les documents annexés doivent être </a:t>
            </a:r>
            <a:r>
              <a:rPr lang="fr-FR" sz="1200" dirty="0" smtClean="0">
                <a:latin typeface="Century Gothic" panose="020B0502020202020204" pitchFamily="34" charset="0"/>
                <a:cs typeface="Times New Roman" panose="02020603050405020304" pitchFamily="18" charset="0"/>
              </a:rPr>
              <a:t>numérotés et à sa demande et une </a:t>
            </a:r>
            <a:r>
              <a:rPr lang="fr-FR" sz="1200" dirty="0">
                <a:latin typeface="Century Gothic" panose="020B0502020202020204" pitchFamily="34" charset="0"/>
                <a:cs typeface="Times New Roman" panose="02020603050405020304" pitchFamily="18" charset="0"/>
              </a:rPr>
              <a:t>copie de tout ou partie de son </a:t>
            </a:r>
            <a:r>
              <a:rPr lang="fr-FR" sz="1200" dirty="0" smtClean="0">
                <a:latin typeface="Century Gothic" panose="020B0502020202020204" pitchFamily="34" charset="0"/>
                <a:cs typeface="Times New Roman" panose="02020603050405020304" pitchFamily="18" charset="0"/>
              </a:rPr>
              <a:t>dossier peut être fourni à l’agent à sa demande.</a:t>
            </a:r>
            <a:endParaRPr lang="fr-FR" sz="1200" dirty="0">
              <a:latin typeface="Century Gothic" panose="020B0502020202020204" pitchFamily="34" charset="0"/>
              <a:cs typeface="Times New Roman" panose="02020603050405020304" pitchFamily="18" charset="0"/>
            </a:endParaRPr>
          </a:p>
          <a:p>
            <a:pPr marL="0" indent="0" algn="just">
              <a:buNone/>
            </a:pPr>
            <a:r>
              <a:rPr lang="fr-FR" sz="1200" dirty="0">
                <a:latin typeface="Century Gothic" panose="020B0502020202020204" pitchFamily="34" charset="0"/>
                <a:cs typeface="Times New Roman" panose="02020603050405020304" pitchFamily="18" charset="0"/>
              </a:rPr>
              <a:t>=&gt; </a:t>
            </a:r>
            <a:r>
              <a:rPr lang="fr-FR" sz="1200" u="sng" dirty="0">
                <a:latin typeface="Century Gothic" panose="020B0502020202020204" pitchFamily="34" charset="0"/>
                <a:cs typeface="Times New Roman" panose="02020603050405020304" pitchFamily="18" charset="0"/>
              </a:rPr>
              <a:t>à la possibilité de se faire assister par un ou plusieurs conseils de son choix</a:t>
            </a:r>
          </a:p>
          <a:p>
            <a:pPr marL="0" indent="0" algn="just">
              <a:buNone/>
            </a:pPr>
            <a:r>
              <a:rPr lang="fr-FR" sz="1200" dirty="0" smtClean="0">
                <a:latin typeface="Century Gothic" panose="020B0502020202020204" pitchFamily="34" charset="0"/>
                <a:cs typeface="Times New Roman" panose="02020603050405020304" pitchFamily="18" charset="0"/>
              </a:rPr>
              <a:t>L'intéressé </a:t>
            </a:r>
            <a:r>
              <a:rPr lang="fr-FR" sz="1200" dirty="0">
                <a:latin typeface="Century Gothic" panose="020B0502020202020204" pitchFamily="34" charset="0"/>
                <a:cs typeface="Times New Roman" panose="02020603050405020304" pitchFamily="18" charset="0"/>
              </a:rPr>
              <a:t>doit disposer d'un délai suffisant pour prendre connaissance de ce dossier et organiser sa </a:t>
            </a:r>
            <a:r>
              <a:rPr lang="fr-FR" sz="1200" dirty="0" smtClean="0">
                <a:latin typeface="Century Gothic" panose="020B0502020202020204" pitchFamily="34" charset="0"/>
                <a:cs typeface="Times New Roman" panose="02020603050405020304" pitchFamily="18" charset="0"/>
              </a:rPr>
              <a:t>défense.</a:t>
            </a:r>
          </a:p>
          <a:p>
            <a:pPr marL="0" indent="0" algn="jus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collectivité doit être en mesure de prouver qu’elle a informé l’agent, en temps voulu, de l’ouverture de la procédure, en justifiant d’une notification du courrier par recommandé avec accusé de réception ou d’une remise du courrier contre décharge.</a:t>
            </a:r>
          </a:p>
          <a:p>
            <a:pPr marL="0" indent="0" algn="just">
              <a:buNone/>
            </a:pPr>
            <a:r>
              <a:rPr lang="fr-FR" sz="1200" dirty="0" smtClean="0">
                <a:latin typeface="Century Gothic" panose="020B0502020202020204" pitchFamily="34" charset="0"/>
                <a:cs typeface="Times New Roman" panose="02020603050405020304" pitchFamily="18" charset="0"/>
              </a:rPr>
              <a:t>Lorsqu'il </a:t>
            </a:r>
            <a:r>
              <a:rPr lang="fr-FR" sz="1200" dirty="0">
                <a:latin typeface="Century Gothic" panose="020B0502020202020204" pitchFamily="34" charset="0"/>
                <a:cs typeface="Times New Roman" panose="02020603050405020304" pitchFamily="18" charset="0"/>
              </a:rPr>
              <a:t>y a lieu de saisir le conseil de discipline, le fonctionnaire doit être invité à prendre connaissance du rapport de saisine, ainsi que des pièces </a:t>
            </a:r>
            <a:r>
              <a:rPr lang="fr-FR" sz="1200" dirty="0" smtClean="0">
                <a:latin typeface="Century Gothic" panose="020B0502020202020204" pitchFamily="34" charset="0"/>
                <a:cs typeface="Times New Roman" panose="02020603050405020304" pitchFamily="18" charset="0"/>
              </a:rPr>
              <a:t>annexées.</a:t>
            </a:r>
            <a:endParaRPr lang="fr-FR" sz="1200" dirty="0">
              <a:latin typeface="Century Gothic" panose="020B0502020202020204" pitchFamily="34" charset="0"/>
              <a:cs typeface="Times New Roman" panose="02020603050405020304" pitchFamily="18" charset="0"/>
            </a:endParaRPr>
          </a:p>
          <a:p>
            <a:pPr marL="0" indent="0">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105</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9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248385"/>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L’OUVERTURE DE LA PROCEDURE</a:t>
            </a:r>
          </a:p>
          <a:p>
            <a:pPr marL="0" indent="0" algn="just">
              <a:lnSpc>
                <a:spcPct val="120000"/>
              </a:lnSpc>
              <a:spcBef>
                <a:spcPts val="600"/>
              </a:spcBef>
              <a:spcAft>
                <a:spcPts val="600"/>
              </a:spcAft>
              <a:buNone/>
            </a:pPr>
            <a:endParaRPr lang="fr-FR" sz="600" b="1" dirty="0" smtClean="0">
              <a:latin typeface="Century Gothic" panose="020B0502020202020204" pitchFamily="34" charset="0"/>
              <a:cs typeface="Times New Roman" panose="02020603050405020304" pitchFamily="18" charset="0"/>
            </a:endParaRPr>
          </a:p>
          <a:p>
            <a:pPr marL="0" indent="0" algn="just">
              <a:lnSpc>
                <a:spcPct val="120000"/>
              </a:lnSpc>
              <a:spcBef>
                <a:spcPts val="0"/>
              </a:spcBef>
              <a:spcAft>
                <a:spcPts val="600"/>
              </a:spcAft>
              <a:buNone/>
            </a:pPr>
            <a:r>
              <a:rPr lang="fr-FR" sz="1200" dirty="0">
                <a:latin typeface="Century Gothic" panose="020B0502020202020204" pitchFamily="34" charset="0"/>
                <a:cs typeface="Times New Roman" panose="02020603050405020304" pitchFamily="18" charset="0"/>
              </a:rPr>
              <a:t>Depuis la loi n°2016-483 du 20 avril 2016, </a:t>
            </a:r>
            <a:r>
              <a:rPr lang="fr-FR" sz="1200" b="1" dirty="0">
                <a:latin typeface="Century Gothic" panose="020B0502020202020204" pitchFamily="34" charset="0"/>
                <a:cs typeface="Times New Roman" panose="02020603050405020304" pitchFamily="18" charset="0"/>
              </a:rPr>
              <a:t>aucune procédure disciplinaire ne peut être engagée au-delà d’un délai de trois ans à compter du jour où l’administration a eu une connaissance effective de la réalité, de la nature et de l’ampleur des faits passibles de sanction.</a:t>
            </a:r>
          </a:p>
          <a:p>
            <a:pPr marL="0" indent="0" algn="just">
              <a:lnSpc>
                <a:spcPct val="120000"/>
              </a:lnSpc>
              <a:spcBef>
                <a:spcPts val="0"/>
              </a:spcBef>
              <a:spcAft>
                <a:spcPts val="600"/>
              </a:spcAft>
              <a:buNone/>
            </a:pPr>
            <a:r>
              <a:rPr lang="fr-FR" sz="1200" dirty="0">
                <a:latin typeface="Century Gothic" panose="020B0502020202020204" pitchFamily="34" charset="0"/>
                <a:cs typeface="Times New Roman" panose="02020603050405020304" pitchFamily="18" charset="0"/>
              </a:rPr>
              <a:t>Passé ce délai, et si aucune autre procédure disciplinaire n’a été engagée à l’encontre de l’agent avant l’expiration de ce délai, les faits en cause ne peuvent plus être invoqués dans le cadre d’une procédure disciplinaire.</a:t>
            </a:r>
          </a:p>
          <a:p>
            <a:pPr marL="0" indent="0" algn="just">
              <a:lnSpc>
                <a:spcPct val="120000"/>
              </a:lnSpc>
              <a:spcBef>
                <a:spcPts val="0"/>
              </a:spcBef>
              <a:spcAft>
                <a:spcPts val="600"/>
              </a:spcAft>
              <a:buNone/>
            </a:pPr>
            <a:r>
              <a:rPr lang="fr-FR" sz="1200" dirty="0">
                <a:latin typeface="Century Gothic" panose="020B0502020202020204" pitchFamily="34" charset="0"/>
                <a:cs typeface="Times New Roman" panose="02020603050405020304" pitchFamily="18" charset="0"/>
              </a:rPr>
              <a:t>L’agent </a:t>
            </a:r>
            <a:r>
              <a:rPr lang="fr-FR" sz="1200" b="1" dirty="0">
                <a:latin typeface="Century Gothic" panose="020B0502020202020204" pitchFamily="34" charset="0"/>
                <a:cs typeface="Times New Roman" panose="02020603050405020304" pitchFamily="18" charset="0"/>
              </a:rPr>
              <a:t>ne peut pas être sanctionné deux fois pour les mêmes faits </a:t>
            </a:r>
            <a:r>
              <a:rPr lang="fr-FR" sz="1200" dirty="0">
                <a:latin typeface="Century Gothic" panose="020B0502020202020204" pitchFamily="34" charset="0"/>
                <a:cs typeface="Times New Roman" panose="02020603050405020304" pitchFamily="18" charset="0"/>
              </a:rPr>
              <a:t>; c’est le principe « non bis in idem », et le fait qu’il change d’employeur ne remet pas en cause cette impossibilité.</a:t>
            </a:r>
          </a:p>
          <a:p>
            <a:pPr marL="0" indent="0" algn="just">
              <a:lnSpc>
                <a:spcPct val="120000"/>
              </a:lnSpc>
              <a:spcBef>
                <a:spcPts val="0"/>
              </a:spcBef>
              <a:spcAft>
                <a:spcPts val="600"/>
              </a:spcAft>
              <a:buNone/>
            </a:pPr>
            <a:r>
              <a:rPr lang="fr-FR" sz="1200" dirty="0">
                <a:latin typeface="Century Gothic" panose="020B0502020202020204" pitchFamily="34" charset="0"/>
                <a:cs typeface="Times New Roman" panose="02020603050405020304" pitchFamily="18" charset="0"/>
              </a:rPr>
              <a:t>L'autorité disciplinaire peut en revanche tenir compte de faits ayant donné lieu à de précédentes sanctions pour apprécier la gravité d'une nouvelle faute.</a:t>
            </a:r>
          </a:p>
          <a:p>
            <a:pPr marL="0" indent="0" algn="just">
              <a:lnSpc>
                <a:spcPct val="120000"/>
              </a:lnSpc>
              <a:spcBef>
                <a:spcPts val="0"/>
              </a:spcBef>
              <a:spcAft>
                <a:spcPts val="600"/>
              </a:spcAft>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106</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931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LA CONSULTATION DU CONSEIL DE DISCIPLINE</a:t>
            </a:r>
          </a:p>
          <a:p>
            <a:pPr marL="0" indent="0" algn="just">
              <a:buNone/>
            </a:pPr>
            <a:r>
              <a:rPr lang="fr-FR" sz="1200" dirty="0">
                <a:latin typeface="Century Gothic" panose="020B0502020202020204" pitchFamily="34" charset="0"/>
                <a:cs typeface="Times New Roman" panose="02020603050405020304" pitchFamily="18" charset="0"/>
              </a:rPr>
              <a:t>La CAP connaît, notamment, </a:t>
            </a:r>
            <a:r>
              <a:rPr lang="fr-FR" sz="1200" b="1" dirty="0">
                <a:latin typeface="Century Gothic" panose="020B0502020202020204" pitchFamily="34" charset="0"/>
                <a:cs typeface="Times New Roman" panose="02020603050405020304" pitchFamily="18" charset="0"/>
              </a:rPr>
              <a:t>des questions d’ordre individuel en matière disciplinaire</a:t>
            </a:r>
            <a:r>
              <a:rPr lang="fr-FR" sz="1200" dirty="0">
                <a:latin typeface="Century Gothic" panose="020B0502020202020204" pitchFamily="34" charset="0"/>
                <a:cs typeface="Times New Roman" panose="02020603050405020304" pitchFamily="18" charset="0"/>
              </a:rPr>
              <a:t>. Pour l’exercice de cette compétence, la CAP dont relève le fonctionnaire poursuivi se constitue en conseil de discipline.</a:t>
            </a:r>
          </a:p>
          <a:p>
            <a:pPr marL="0" indent="0" algn="just">
              <a:buNone/>
            </a:pPr>
            <a:r>
              <a:rPr lang="fr-FR" sz="1200" dirty="0">
                <a:latin typeface="Century Gothic" panose="020B0502020202020204" pitchFamily="34" charset="0"/>
                <a:cs typeface="Times New Roman" panose="02020603050405020304" pitchFamily="18" charset="0"/>
              </a:rPr>
              <a:t>Il faut donc distinguer les collectivités et établissements non affiliés, qui assurent eux-mêmes le fonctionnement de leur conseil de discipline et les collectivités et établissements obligatoirement affiliés, pour lesquels le centre de gestion assure le fonctionnement du conseil de discipline.</a:t>
            </a:r>
          </a:p>
          <a:p>
            <a:pPr marL="0" indent="0" algn="just">
              <a:buNone/>
            </a:pPr>
            <a:r>
              <a:rPr lang="fr-FR" sz="1200" dirty="0">
                <a:latin typeface="Century Gothic" panose="020B0502020202020204" pitchFamily="34" charset="0"/>
                <a:cs typeface="Times New Roman" panose="02020603050405020304" pitchFamily="18" charset="0"/>
              </a:rPr>
              <a:t>Le conseil de discipline </a:t>
            </a:r>
            <a:r>
              <a:rPr lang="fr-FR" sz="1200" b="1" dirty="0">
                <a:latin typeface="Century Gothic" panose="020B0502020202020204" pitchFamily="34" charset="0"/>
                <a:cs typeface="Times New Roman" panose="02020603050405020304" pitchFamily="18" charset="0"/>
              </a:rPr>
              <a:t>doit être consulté </a:t>
            </a:r>
            <a:r>
              <a:rPr lang="fr-FR" sz="1200" dirty="0">
                <a:latin typeface="Century Gothic" panose="020B0502020202020204" pitchFamily="34" charset="0"/>
                <a:cs typeface="Times New Roman" panose="02020603050405020304" pitchFamily="18" charset="0"/>
              </a:rPr>
              <a:t>:</a:t>
            </a:r>
          </a:p>
          <a:p>
            <a:pPr algn="just">
              <a:buFontTx/>
              <a:buChar char="-"/>
            </a:pPr>
            <a:r>
              <a:rPr lang="fr-FR" sz="1200" dirty="0">
                <a:latin typeface="Century Gothic" panose="020B0502020202020204" pitchFamily="34" charset="0"/>
                <a:cs typeface="Times New Roman" panose="02020603050405020304" pitchFamily="18" charset="0"/>
              </a:rPr>
              <a:t>avant qu’une sanction relevant du deuxième, du troisième ou du quatrième groupe soit infligée à un fonctionnaire titulaire</a:t>
            </a:r>
          </a:p>
          <a:p>
            <a:pPr algn="just">
              <a:buFontTx/>
              <a:buChar char="-"/>
            </a:pPr>
            <a:r>
              <a:rPr lang="fr-FR" sz="1200" dirty="0">
                <a:latin typeface="Century Gothic" panose="020B0502020202020204" pitchFamily="34" charset="0"/>
                <a:cs typeface="Times New Roman" panose="02020603050405020304" pitchFamily="18" charset="0"/>
              </a:rPr>
              <a:t>avant qu’une sanction d’exclusion temporaire pour une durée de quatre à 15 jours ou d’exclusion définitive soit prononcée à l’encontre d’un fonctionnaire stagiaire</a:t>
            </a:r>
          </a:p>
          <a:p>
            <a:pPr algn="just">
              <a:buFontTx/>
              <a:buChar char="-"/>
            </a:pPr>
            <a:r>
              <a:rPr lang="fr-FR" sz="1200" dirty="0" smtClean="0">
                <a:latin typeface="Century Gothic" panose="020B0502020202020204" pitchFamily="34" charset="0"/>
                <a:cs typeface="Times New Roman" panose="02020603050405020304" pitchFamily="18" charset="0"/>
              </a:rPr>
              <a:t>avant </a:t>
            </a:r>
            <a:r>
              <a:rPr lang="fr-FR" sz="1200" dirty="0">
                <a:latin typeface="Century Gothic" panose="020B0502020202020204" pitchFamily="34" charset="0"/>
                <a:cs typeface="Times New Roman" panose="02020603050405020304" pitchFamily="18" charset="0"/>
              </a:rPr>
              <a:t>le licenciement pour insuffisance professionnelle du fonctionnaire titulaire, qui ne constitue néanmoins pas une sanction disciplinaire</a:t>
            </a:r>
          </a:p>
          <a:p>
            <a:pPr algn="just">
              <a:buFontTx/>
              <a:buChar char="-"/>
            </a:pPr>
            <a:r>
              <a:rPr lang="fr-FR" sz="1200" dirty="0">
                <a:latin typeface="Century Gothic" panose="020B0502020202020204" pitchFamily="34" charset="0"/>
                <a:cs typeface="Times New Roman" panose="02020603050405020304" pitchFamily="18" charset="0"/>
              </a:rPr>
              <a:t>avant le retrait par le préfet de la médaille d’honneur, à la suite d’une sanction disciplinaire </a:t>
            </a:r>
          </a:p>
          <a:p>
            <a:pPr marL="0" indent="0" algn="just">
              <a:buNone/>
            </a:pPr>
            <a:r>
              <a:rPr lang="fr-FR" sz="1200" dirty="0">
                <a:latin typeface="Century Gothic" panose="020B0502020202020204" pitchFamily="34" charset="0"/>
                <a:cs typeface="Times New Roman" panose="02020603050405020304" pitchFamily="18" charset="0"/>
              </a:rPr>
              <a:t>L'autorité territoriale saisit le conseil de discipline par un rapport, qui précise les faits reprochés et les circonstances dans lesquelles ils ont été commis.</a:t>
            </a:r>
          </a:p>
          <a:p>
            <a:pPr marL="0" indent="0">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107</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80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LA CONSULTATION DU CONSEIL DE DISCIPLINE</a:t>
            </a:r>
          </a:p>
          <a:p>
            <a:pPr marL="0" indent="0" algn="just">
              <a:buNone/>
            </a:pPr>
            <a:r>
              <a:rPr lang="fr-FR" sz="1200" dirty="0">
                <a:latin typeface="Century Gothic" panose="020B0502020202020204" pitchFamily="34" charset="0"/>
                <a:cs typeface="Times New Roman" panose="02020603050405020304" pitchFamily="18" charset="0"/>
              </a:rPr>
              <a:t>Le conseil de discipline </a:t>
            </a:r>
            <a:r>
              <a:rPr lang="fr-FR" sz="1200" b="1" dirty="0">
                <a:latin typeface="Century Gothic" panose="020B0502020202020204" pitchFamily="34" charset="0"/>
                <a:cs typeface="Times New Roman" panose="02020603050405020304" pitchFamily="18" charset="0"/>
              </a:rPr>
              <a:t>est convoqué par son </a:t>
            </a:r>
            <a:r>
              <a:rPr lang="fr-FR" sz="1200" b="1" dirty="0" smtClean="0">
                <a:latin typeface="Century Gothic" panose="020B0502020202020204" pitchFamily="34" charset="0"/>
                <a:cs typeface="Times New Roman" panose="02020603050405020304" pitchFamily="18" charset="0"/>
              </a:rPr>
              <a:t>président</a:t>
            </a:r>
            <a:r>
              <a:rPr lang="fr-FR" sz="1200" dirty="0" smtClean="0">
                <a:latin typeface="Century Gothic" panose="020B0502020202020204" pitchFamily="34" charset="0"/>
                <a:cs typeface="Times New Roman" panose="02020603050405020304" pitchFamily="18" charset="0"/>
              </a:rPr>
              <a:t>, ainsi que le fonctionnaire poursuivi et l’autorité territoriale quinze </a:t>
            </a:r>
            <a:r>
              <a:rPr lang="fr-FR" sz="1200" dirty="0">
                <a:latin typeface="Century Gothic" panose="020B0502020202020204" pitchFamily="34" charset="0"/>
                <a:cs typeface="Times New Roman" panose="02020603050405020304" pitchFamily="18" charset="0"/>
              </a:rPr>
              <a:t>jours au moins avant la date de la réunion, par lettre recommandée avec demande d'avis de </a:t>
            </a:r>
            <a:r>
              <a:rPr lang="fr-FR" sz="1200" dirty="0" smtClean="0">
                <a:latin typeface="Century Gothic" panose="020B0502020202020204" pitchFamily="34" charset="0"/>
                <a:cs typeface="Times New Roman" panose="02020603050405020304" pitchFamily="18" charset="0"/>
              </a:rPr>
              <a:t>réception.</a:t>
            </a:r>
          </a:p>
          <a:p>
            <a:pPr marL="0" indent="0" algn="just">
              <a:buNone/>
            </a:pPr>
            <a:r>
              <a:rPr lang="fr-FR" sz="1200" dirty="0" smtClean="0">
                <a:latin typeface="Century Gothic" panose="020B0502020202020204" pitchFamily="34" charset="0"/>
                <a:cs typeface="Times New Roman" panose="02020603050405020304" pitchFamily="18" charset="0"/>
              </a:rPr>
              <a:t>Le </a:t>
            </a:r>
            <a:r>
              <a:rPr lang="fr-FR" sz="1200" dirty="0">
                <a:latin typeface="Century Gothic" panose="020B0502020202020204" pitchFamily="34" charset="0"/>
                <a:cs typeface="Times New Roman" panose="02020603050405020304" pitchFamily="18" charset="0"/>
              </a:rPr>
              <a:t>fonctionnaire poursuivi </a:t>
            </a:r>
            <a:r>
              <a:rPr lang="fr-FR" sz="1200" b="1" dirty="0">
                <a:latin typeface="Century Gothic" panose="020B0502020202020204" pitchFamily="34" charset="0"/>
                <a:cs typeface="Times New Roman" panose="02020603050405020304" pitchFamily="18" charset="0"/>
              </a:rPr>
              <a:t>est invité à prendre connaissance du rapport </a:t>
            </a:r>
            <a:r>
              <a:rPr lang="fr-FR" sz="1200" dirty="0">
                <a:latin typeface="Century Gothic" panose="020B0502020202020204" pitchFamily="34" charset="0"/>
                <a:cs typeface="Times New Roman" panose="02020603050405020304" pitchFamily="18" charset="0"/>
              </a:rPr>
              <a:t>par lequel l’autorité territoriale a saisi le conseil de discipline et des pièces annexées à ce rapport, dans un délai suffisant pour qu’il puisse organiser sa </a:t>
            </a:r>
            <a:r>
              <a:rPr lang="fr-FR" sz="1200" dirty="0" smtClean="0">
                <a:latin typeface="Century Gothic" panose="020B0502020202020204" pitchFamily="34" charset="0"/>
                <a:cs typeface="Times New Roman" panose="02020603050405020304" pitchFamily="18" charset="0"/>
              </a:rPr>
              <a:t>défense.</a:t>
            </a:r>
            <a:endParaRPr lang="fr-FR" sz="1200" dirty="0">
              <a:latin typeface="Century Gothic" panose="020B0502020202020204" pitchFamily="34" charset="0"/>
              <a:cs typeface="Times New Roman" panose="02020603050405020304" pitchFamily="18" charset="0"/>
            </a:endParaRPr>
          </a:p>
          <a:p>
            <a:pPr marL="0" indent="0" algn="just">
              <a:buNone/>
            </a:pPr>
            <a:r>
              <a:rPr lang="fr-FR" sz="1200" dirty="0" smtClean="0">
                <a:latin typeface="Century Gothic" panose="020B0502020202020204" pitchFamily="34" charset="0"/>
                <a:cs typeface="Times New Roman" panose="02020603050405020304" pitchFamily="18" charset="0"/>
              </a:rPr>
              <a:t>Le </a:t>
            </a:r>
            <a:r>
              <a:rPr lang="fr-FR" sz="1200" dirty="0">
                <a:latin typeface="Century Gothic" panose="020B0502020202020204" pitchFamily="34" charset="0"/>
                <a:cs typeface="Times New Roman" panose="02020603050405020304" pitchFamily="18" charset="0"/>
              </a:rPr>
              <a:t>fonctionnaire et l’autorité territoriale </a:t>
            </a:r>
            <a:r>
              <a:rPr lang="fr-FR" sz="1200" dirty="0" smtClean="0">
                <a:latin typeface="Century Gothic" panose="020B0502020202020204" pitchFamily="34" charset="0"/>
                <a:cs typeface="Times New Roman" panose="02020603050405020304" pitchFamily="18" charset="0"/>
              </a:rPr>
              <a:t>peuvent </a:t>
            </a:r>
            <a:r>
              <a:rPr lang="fr-FR" sz="1200" dirty="0">
                <a:latin typeface="Century Gothic" panose="020B0502020202020204" pitchFamily="34" charset="0"/>
                <a:cs typeface="Times New Roman" panose="02020603050405020304" pitchFamily="18" charset="0"/>
              </a:rPr>
              <a:t>présenter devant le conseil de discipline </a:t>
            </a:r>
            <a:r>
              <a:rPr lang="fr-FR" sz="1200" b="1" dirty="0">
                <a:latin typeface="Century Gothic" panose="020B0502020202020204" pitchFamily="34" charset="0"/>
                <a:cs typeface="Times New Roman" panose="02020603050405020304" pitchFamily="18" charset="0"/>
              </a:rPr>
              <a:t>des observations écrites ou </a:t>
            </a:r>
            <a:r>
              <a:rPr lang="fr-FR" sz="1200" b="1" dirty="0" smtClean="0">
                <a:latin typeface="Century Gothic" panose="020B0502020202020204" pitchFamily="34" charset="0"/>
                <a:cs typeface="Times New Roman" panose="02020603050405020304" pitchFamily="18" charset="0"/>
              </a:rPr>
              <a:t>orales, citer </a:t>
            </a:r>
            <a:r>
              <a:rPr lang="fr-FR" sz="1200" b="1" dirty="0">
                <a:latin typeface="Century Gothic" panose="020B0502020202020204" pitchFamily="34" charset="0"/>
                <a:cs typeface="Times New Roman" panose="02020603050405020304" pitchFamily="18" charset="0"/>
              </a:rPr>
              <a:t>des </a:t>
            </a:r>
            <a:r>
              <a:rPr lang="fr-FR" sz="1200" b="1" dirty="0" smtClean="0">
                <a:latin typeface="Century Gothic" panose="020B0502020202020204" pitchFamily="34" charset="0"/>
                <a:cs typeface="Times New Roman" panose="02020603050405020304" pitchFamily="18" charset="0"/>
              </a:rPr>
              <a:t>témoins et se </a:t>
            </a:r>
            <a:r>
              <a:rPr lang="fr-FR" sz="1200" b="1" dirty="0">
                <a:latin typeface="Century Gothic" panose="020B0502020202020204" pitchFamily="34" charset="0"/>
                <a:cs typeface="Times New Roman" panose="02020603050405020304" pitchFamily="18" charset="0"/>
              </a:rPr>
              <a:t>faire assister par un ou plusieurs conseils de leur </a:t>
            </a:r>
            <a:r>
              <a:rPr lang="fr-FR" sz="1200" b="1" dirty="0" smtClean="0">
                <a:latin typeface="Century Gothic" panose="020B0502020202020204" pitchFamily="34" charset="0"/>
                <a:cs typeface="Times New Roman" panose="02020603050405020304" pitchFamily="18" charset="0"/>
              </a:rPr>
              <a:t>choix.</a:t>
            </a:r>
          </a:p>
          <a:p>
            <a:pPr marL="0" indent="0" algn="just">
              <a:buNone/>
            </a:pPr>
            <a:r>
              <a:rPr lang="fr-FR" sz="1200" dirty="0">
                <a:latin typeface="Century Gothic" panose="020B0502020202020204" pitchFamily="34" charset="0"/>
                <a:cs typeface="Times New Roman" panose="02020603050405020304" pitchFamily="18" charset="0"/>
              </a:rPr>
              <a:t>Le conseil de discipline comprend, en nombre égal, des représentants du personnel et des représentants des collectivités territoriales et de leurs établissements </a:t>
            </a:r>
            <a:r>
              <a:rPr lang="fr-FR" sz="1200" dirty="0" smtClean="0">
                <a:latin typeface="Century Gothic" panose="020B0502020202020204" pitchFamily="34" charset="0"/>
                <a:cs typeface="Times New Roman" panose="02020603050405020304" pitchFamily="18" charset="0"/>
              </a:rPr>
              <a:t>publics. En </a:t>
            </a:r>
            <a:r>
              <a:rPr lang="fr-FR" sz="1200" dirty="0">
                <a:latin typeface="Century Gothic" panose="020B0502020202020204" pitchFamily="34" charset="0"/>
                <a:cs typeface="Times New Roman" panose="02020603050405020304" pitchFamily="18" charset="0"/>
              </a:rPr>
              <a:t>cas d’absence dans l’une des représentations, l’autre représentation est réduite afin de rétablir la parité.</a:t>
            </a:r>
          </a:p>
          <a:p>
            <a:pPr marL="0" indent="0" algn="just">
              <a:buNone/>
            </a:pPr>
            <a:r>
              <a:rPr lang="fr-FR" sz="1200" dirty="0" smtClean="0">
                <a:latin typeface="Century Gothic" panose="020B0502020202020204" pitchFamily="34" charset="0"/>
                <a:cs typeface="Times New Roman" panose="02020603050405020304" pitchFamily="18" charset="0"/>
              </a:rPr>
              <a:t>Pour </a:t>
            </a:r>
            <a:r>
              <a:rPr lang="fr-FR" sz="1200" dirty="0">
                <a:latin typeface="Century Gothic" panose="020B0502020202020204" pitchFamily="34" charset="0"/>
                <a:cs typeface="Times New Roman" panose="02020603050405020304" pitchFamily="18" charset="0"/>
              </a:rPr>
              <a:t>que le conseil de discipline puisse délibérer valablement, </a:t>
            </a:r>
            <a:r>
              <a:rPr lang="fr-FR" sz="1200" b="1" dirty="0">
                <a:latin typeface="Century Gothic" panose="020B0502020202020204" pitchFamily="34" charset="0"/>
                <a:cs typeface="Times New Roman" panose="02020603050405020304" pitchFamily="18" charset="0"/>
              </a:rPr>
              <a:t>une double règle de quorum doit être </a:t>
            </a:r>
            <a:r>
              <a:rPr lang="fr-FR" sz="1200" b="1" dirty="0" smtClean="0">
                <a:latin typeface="Century Gothic" panose="020B0502020202020204" pitchFamily="34" charset="0"/>
                <a:cs typeface="Times New Roman" panose="02020603050405020304" pitchFamily="18" charset="0"/>
              </a:rPr>
              <a:t>respectée</a:t>
            </a:r>
            <a:r>
              <a:rPr lang="fr-FR" sz="1200" dirty="0" smtClean="0">
                <a:latin typeface="Century Gothic" panose="020B0502020202020204" pitchFamily="34" charset="0"/>
                <a:cs typeface="Times New Roman" panose="02020603050405020304" pitchFamily="18" charset="0"/>
              </a:rPr>
              <a:t>: les </a:t>
            </a:r>
            <a:r>
              <a:rPr lang="fr-FR" sz="1200" dirty="0">
                <a:latin typeface="Century Gothic" panose="020B0502020202020204" pitchFamily="34" charset="0"/>
                <a:cs typeface="Times New Roman" panose="02020603050405020304" pitchFamily="18" charset="0"/>
              </a:rPr>
              <a:t>représentants du personnel doivent, tout comme les représentants de l’administration, être au moins </a:t>
            </a:r>
            <a:r>
              <a:rPr lang="fr-FR" sz="1200" dirty="0" smtClean="0">
                <a:latin typeface="Century Gothic" panose="020B0502020202020204" pitchFamily="34" charset="0"/>
                <a:cs typeface="Times New Roman" panose="02020603050405020304" pitchFamily="18" charset="0"/>
              </a:rPr>
              <a:t>trois et il </a:t>
            </a:r>
            <a:r>
              <a:rPr lang="fr-FR" sz="1200" dirty="0">
                <a:latin typeface="Century Gothic" panose="020B0502020202020204" pitchFamily="34" charset="0"/>
                <a:cs typeface="Times New Roman" panose="02020603050405020304" pitchFamily="18" charset="0"/>
              </a:rPr>
              <a:t>faut que chacune des deux représentations </a:t>
            </a:r>
            <a:r>
              <a:rPr lang="fr-FR" sz="1200" dirty="0" smtClean="0">
                <a:latin typeface="Century Gothic" panose="020B0502020202020204" pitchFamily="34" charset="0"/>
                <a:cs typeface="Times New Roman" panose="02020603050405020304" pitchFamily="18" charset="0"/>
              </a:rPr>
              <a:t>comprenne </a:t>
            </a:r>
            <a:r>
              <a:rPr lang="fr-FR" sz="1200" dirty="0">
                <a:latin typeface="Century Gothic" panose="020B0502020202020204" pitchFamily="34" charset="0"/>
                <a:cs typeface="Times New Roman" panose="02020603050405020304" pitchFamily="18" charset="0"/>
              </a:rPr>
              <a:t>plus de la moitié de ses </a:t>
            </a:r>
            <a:r>
              <a:rPr lang="fr-FR" sz="1200" dirty="0" smtClean="0">
                <a:latin typeface="Century Gothic" panose="020B0502020202020204" pitchFamily="34" charset="0"/>
                <a:cs typeface="Times New Roman" panose="02020603050405020304" pitchFamily="18" charset="0"/>
              </a:rPr>
              <a:t>membres.</a:t>
            </a:r>
          </a:p>
          <a:p>
            <a:pPr marL="0" indent="0" algn="just">
              <a:buNone/>
            </a:pPr>
            <a:r>
              <a:rPr lang="fr-FR" sz="1200" dirty="0" smtClean="0">
                <a:latin typeface="Century Gothic" panose="020B0502020202020204" pitchFamily="34" charset="0"/>
                <a:cs typeface="Times New Roman" panose="02020603050405020304" pitchFamily="18" charset="0"/>
              </a:rPr>
              <a:t>Si </a:t>
            </a:r>
            <a:r>
              <a:rPr lang="fr-FR" sz="1200" dirty="0">
                <a:latin typeface="Century Gothic" panose="020B0502020202020204" pitchFamily="34" charset="0"/>
                <a:cs typeface="Times New Roman" panose="02020603050405020304" pitchFamily="18" charset="0"/>
              </a:rPr>
              <a:t>le quorum n'est pas atteint lors de la première réunion, le conseil de discipline, après une nouvelle convocation, délibère valablement quel que soit le nombre des </a:t>
            </a:r>
            <a:r>
              <a:rPr lang="fr-FR" sz="1200" dirty="0" smtClean="0">
                <a:latin typeface="Century Gothic" panose="020B0502020202020204" pitchFamily="34" charset="0"/>
                <a:cs typeface="Times New Roman" panose="02020603050405020304" pitchFamily="18" charset="0"/>
              </a:rPr>
              <a:t>présents.</a:t>
            </a:r>
          </a:p>
          <a:p>
            <a:pPr marL="0" indent="0" algn="just">
              <a:buNone/>
            </a:pPr>
            <a:r>
              <a:rPr lang="fr-FR" sz="1200" dirty="0">
                <a:latin typeface="Century Gothic" panose="020B0502020202020204" pitchFamily="34" charset="0"/>
                <a:cs typeface="Times New Roman" panose="02020603050405020304" pitchFamily="18" charset="0"/>
              </a:rPr>
              <a:t>Le conseil de discipline </a:t>
            </a:r>
            <a:r>
              <a:rPr lang="fr-FR" sz="1200" b="1" dirty="0">
                <a:latin typeface="Century Gothic" panose="020B0502020202020204" pitchFamily="34" charset="0"/>
                <a:cs typeface="Times New Roman" panose="02020603050405020304" pitchFamily="18" charset="0"/>
              </a:rPr>
              <a:t>doit se prononcer dans le délai </a:t>
            </a:r>
            <a:r>
              <a:rPr lang="fr-FR" sz="1200" b="1" dirty="0" smtClean="0">
                <a:latin typeface="Century Gothic" panose="020B0502020202020204" pitchFamily="34" charset="0"/>
                <a:cs typeface="Times New Roman" panose="02020603050405020304" pitchFamily="18" charset="0"/>
              </a:rPr>
              <a:t>:</a:t>
            </a:r>
            <a:endParaRPr lang="fr-FR" sz="1200" b="1" dirty="0">
              <a:latin typeface="Century Gothic" panose="020B0502020202020204" pitchFamily="34" charset="0"/>
              <a:cs typeface="Times New Roman" panose="02020603050405020304" pitchFamily="18" charset="0"/>
            </a:endParaRPr>
          </a:p>
          <a:p>
            <a:pPr marL="0" indent="0" algn="just">
              <a:buNone/>
            </a:pPr>
            <a:r>
              <a:rPr lang="fr-FR" sz="1200" dirty="0">
                <a:latin typeface="Century Gothic" panose="020B0502020202020204" pitchFamily="34" charset="0"/>
                <a:cs typeface="Times New Roman" panose="02020603050405020304" pitchFamily="18" charset="0"/>
              </a:rPr>
              <a:t>- de deux mois à compter du jour où il a été saisi par l'autorité territoriale ; ce délai n'est pas prorogé lorsqu'il est procédé à une enquête.</a:t>
            </a:r>
          </a:p>
          <a:p>
            <a:pPr marL="0" indent="0" algn="just">
              <a:buNone/>
            </a:pPr>
            <a:r>
              <a:rPr lang="fr-FR" sz="1200" dirty="0">
                <a:latin typeface="Century Gothic" panose="020B0502020202020204" pitchFamily="34" charset="0"/>
                <a:cs typeface="Times New Roman" panose="02020603050405020304" pitchFamily="18" charset="0"/>
              </a:rPr>
              <a:t>- d’un mois lorsque le fonctionnaire poursuivi a fait l'objet d'une mesure de suspension.</a:t>
            </a:r>
          </a:p>
          <a:p>
            <a:pPr marL="0" indent="0">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108</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1817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LA CONSULTATION DU CONSEIL DE DISCIPLINE</a:t>
            </a:r>
          </a:p>
          <a:p>
            <a:pPr marL="0" indent="0" algn="just">
              <a:buNone/>
            </a:pPr>
            <a:r>
              <a:rPr lang="fr-FR" sz="1200" dirty="0">
                <a:latin typeface="Century Gothic" panose="020B0502020202020204" pitchFamily="34" charset="0"/>
                <a:cs typeface="Times New Roman" panose="02020603050405020304" pitchFamily="18" charset="0"/>
              </a:rPr>
              <a:t>Le conseil peut, à la majorité des membres présents, </a:t>
            </a:r>
            <a:r>
              <a:rPr lang="fr-FR" sz="1200" b="1" dirty="0">
                <a:latin typeface="Century Gothic" panose="020B0502020202020204" pitchFamily="34" charset="0"/>
                <a:cs typeface="Times New Roman" panose="02020603050405020304" pitchFamily="18" charset="0"/>
              </a:rPr>
              <a:t>ordonner une enquête s'il ne s’estime pas suffisamment éclairé sur les circonstances de </a:t>
            </a:r>
            <a:r>
              <a:rPr lang="fr-FR" sz="1200" b="1" dirty="0" smtClean="0">
                <a:latin typeface="Century Gothic" panose="020B0502020202020204" pitchFamily="34" charset="0"/>
                <a:cs typeface="Times New Roman" panose="02020603050405020304" pitchFamily="18" charset="0"/>
              </a:rPr>
              <a:t>l'affaire.</a:t>
            </a:r>
            <a:endParaRPr lang="fr-FR" sz="1200" b="1" dirty="0">
              <a:latin typeface="Century Gothic" panose="020B0502020202020204" pitchFamily="34" charset="0"/>
              <a:cs typeface="Times New Roman" panose="02020603050405020304" pitchFamily="18" charset="0"/>
            </a:endParaRPr>
          </a:p>
          <a:p>
            <a:pPr marL="0" indent="0" algn="just">
              <a:buNone/>
            </a:pPr>
            <a:r>
              <a:rPr lang="fr-FR" sz="1200" dirty="0" smtClean="0">
                <a:latin typeface="Century Gothic" panose="020B0502020202020204" pitchFamily="34" charset="0"/>
                <a:cs typeface="Times New Roman" panose="02020603050405020304" pitchFamily="18" charset="0"/>
              </a:rPr>
              <a:t>Si </a:t>
            </a:r>
            <a:r>
              <a:rPr lang="fr-FR" sz="1200" dirty="0">
                <a:latin typeface="Century Gothic" panose="020B0502020202020204" pitchFamily="34" charset="0"/>
                <a:cs typeface="Times New Roman" panose="02020603050405020304" pitchFamily="18" charset="0"/>
              </a:rPr>
              <a:t>aucune proposition de sanction n'est adoptée, le président propose </a:t>
            </a:r>
            <a:r>
              <a:rPr lang="fr-FR" sz="1200" b="1" dirty="0">
                <a:latin typeface="Century Gothic" panose="020B0502020202020204" pitchFamily="34" charset="0"/>
                <a:cs typeface="Times New Roman" panose="02020603050405020304" pitchFamily="18" charset="0"/>
              </a:rPr>
              <a:t>qu'aucune sanction ne soit </a:t>
            </a:r>
            <a:r>
              <a:rPr lang="fr-FR" sz="1200" b="1" dirty="0" smtClean="0">
                <a:latin typeface="Century Gothic" panose="020B0502020202020204" pitchFamily="34" charset="0"/>
                <a:cs typeface="Times New Roman" panose="02020603050405020304" pitchFamily="18" charset="0"/>
              </a:rPr>
              <a:t>prononcée</a:t>
            </a:r>
            <a:r>
              <a:rPr lang="fr-FR" sz="1200" dirty="0" smtClean="0">
                <a:latin typeface="Century Gothic" panose="020B0502020202020204" pitchFamily="34" charset="0"/>
                <a:cs typeface="Times New Roman" panose="02020603050405020304" pitchFamily="18" charset="0"/>
              </a:rPr>
              <a:t>.</a:t>
            </a:r>
          </a:p>
          <a:p>
            <a:pPr marL="0" indent="0" algn="just">
              <a:buNone/>
            </a:pPr>
            <a:r>
              <a:rPr lang="fr-FR" sz="1200" dirty="0" smtClean="0">
                <a:latin typeface="Century Gothic" panose="020B0502020202020204" pitchFamily="34" charset="0"/>
                <a:cs typeface="Times New Roman" panose="02020603050405020304" pitchFamily="18" charset="0"/>
              </a:rPr>
              <a:t>Lorsque </a:t>
            </a:r>
            <a:r>
              <a:rPr lang="fr-FR" sz="1200" dirty="0">
                <a:latin typeface="Century Gothic" panose="020B0502020202020204" pitchFamily="34" charset="0"/>
                <a:cs typeface="Times New Roman" panose="02020603050405020304" pitchFamily="18" charset="0"/>
              </a:rPr>
              <a:t>les voix du conseil se sont partagées également sur deux propositions de sanction, l'avis du conseil est réputé avoir été </a:t>
            </a:r>
            <a:r>
              <a:rPr lang="fr-FR" sz="1200" dirty="0" smtClean="0">
                <a:latin typeface="Century Gothic" panose="020B0502020202020204" pitchFamily="34" charset="0"/>
                <a:cs typeface="Times New Roman" panose="02020603050405020304" pitchFamily="18" charset="0"/>
              </a:rPr>
              <a:t>donné.</a:t>
            </a:r>
            <a:endParaRPr lang="fr-FR" sz="1200" dirty="0">
              <a:latin typeface="Century Gothic" panose="020B0502020202020204" pitchFamily="34" charset="0"/>
              <a:cs typeface="Times New Roman" panose="02020603050405020304" pitchFamily="18" charset="0"/>
            </a:endParaRPr>
          </a:p>
          <a:p>
            <a:pPr marL="0" indent="0" algn="just">
              <a:buNone/>
            </a:pPr>
            <a:r>
              <a:rPr lang="fr-FR" sz="1200" dirty="0" smtClean="0">
                <a:latin typeface="Century Gothic" panose="020B0502020202020204" pitchFamily="34" charset="0"/>
                <a:cs typeface="Times New Roman" panose="02020603050405020304" pitchFamily="18" charset="0"/>
              </a:rPr>
              <a:t>Par </a:t>
            </a:r>
            <a:r>
              <a:rPr lang="fr-FR" sz="1200" dirty="0">
                <a:latin typeface="Century Gothic" panose="020B0502020202020204" pitchFamily="34" charset="0"/>
                <a:cs typeface="Times New Roman" panose="02020603050405020304" pitchFamily="18" charset="0"/>
              </a:rPr>
              <a:t>son avis, le conseil de discipline se prononce donc sur l’opportunité de sanctionner l’agent et, dans ce cas, sur la sanction qui lui paraît la plus appropriée.</a:t>
            </a:r>
          </a:p>
          <a:p>
            <a:pPr marL="0" indent="0" algn="just">
              <a:buNone/>
            </a:pPr>
            <a:r>
              <a:rPr lang="fr-FR" sz="1200" dirty="0" smtClean="0">
                <a:latin typeface="Century Gothic" panose="020B0502020202020204" pitchFamily="34" charset="0"/>
                <a:cs typeface="Times New Roman" panose="02020603050405020304" pitchFamily="18" charset="0"/>
              </a:rPr>
              <a:t>L’avis </a:t>
            </a:r>
            <a:r>
              <a:rPr lang="fr-FR" sz="1200" dirty="0">
                <a:latin typeface="Century Gothic" panose="020B0502020202020204" pitchFamily="34" charset="0"/>
                <a:cs typeface="Times New Roman" panose="02020603050405020304" pitchFamily="18" charset="0"/>
              </a:rPr>
              <a:t>du conseil de discipline </a:t>
            </a:r>
            <a:r>
              <a:rPr lang="fr-FR" sz="1200" b="1" dirty="0">
                <a:latin typeface="Century Gothic" panose="020B0502020202020204" pitchFamily="34" charset="0"/>
                <a:cs typeface="Times New Roman" panose="02020603050405020304" pitchFamily="18" charset="0"/>
              </a:rPr>
              <a:t>doit être motivé </a:t>
            </a:r>
            <a:r>
              <a:rPr lang="fr-FR" sz="1200" dirty="0">
                <a:latin typeface="Century Gothic" panose="020B0502020202020204" pitchFamily="34" charset="0"/>
                <a:cs typeface="Times New Roman" panose="02020603050405020304" pitchFamily="18" charset="0"/>
              </a:rPr>
              <a:t>; il est communiqué sans délai au fonctionnaire et à l'autorité </a:t>
            </a:r>
            <a:r>
              <a:rPr lang="fr-FR" sz="1200" dirty="0" smtClean="0">
                <a:latin typeface="Century Gothic" panose="020B0502020202020204" pitchFamily="34" charset="0"/>
                <a:cs typeface="Times New Roman" panose="02020603050405020304" pitchFamily="18" charset="0"/>
              </a:rPr>
              <a:t>territoriale.</a:t>
            </a:r>
            <a:endParaRPr lang="fr-FR" sz="1200" dirty="0">
              <a:latin typeface="Century Gothic" panose="020B0502020202020204" pitchFamily="34" charset="0"/>
              <a:cs typeface="Times New Roman" panose="02020603050405020304" pitchFamily="18" charset="0"/>
            </a:endParaRPr>
          </a:p>
          <a:p>
            <a:pPr marL="0" indent="0" algn="just">
              <a:buNone/>
            </a:pPr>
            <a:r>
              <a:rPr lang="fr-FR" sz="1200" dirty="0" smtClean="0">
                <a:latin typeface="Century Gothic" panose="020B0502020202020204" pitchFamily="34" charset="0"/>
                <a:cs typeface="Times New Roman" panose="02020603050405020304" pitchFamily="18" charset="0"/>
              </a:rPr>
              <a:t>Cet </a:t>
            </a:r>
            <a:r>
              <a:rPr lang="fr-FR" sz="1200" dirty="0">
                <a:latin typeface="Century Gothic" panose="020B0502020202020204" pitchFamily="34" charset="0"/>
                <a:cs typeface="Times New Roman" panose="02020603050405020304" pitchFamily="18" charset="0"/>
              </a:rPr>
              <a:t>avis ne peut pas faire l’objet d’une demande en annulation devant le juge, puisqu’il ne lie pas l’autorité territoriale, qui n’est en effet pas obligée de le suivre.</a:t>
            </a:r>
          </a:p>
          <a:p>
            <a:pPr marL="0" indent="0" algn="just">
              <a:buNone/>
            </a:pPr>
            <a:r>
              <a:rPr lang="fr-FR" sz="1200" dirty="0">
                <a:latin typeface="Century Gothic" panose="020B0502020202020204" pitchFamily="34" charset="0"/>
                <a:cs typeface="Times New Roman" panose="02020603050405020304" pitchFamily="18" charset="0"/>
              </a:rPr>
              <a:t>Néanmoins, si l’autorité territoriale prend une décision autre que celle proposée par le conseil, elle doit préciser le motif qui l'a conduite à s'écarter de la </a:t>
            </a:r>
            <a:r>
              <a:rPr lang="fr-FR" sz="1200" dirty="0" smtClean="0">
                <a:latin typeface="Century Gothic" panose="020B0502020202020204" pitchFamily="34" charset="0"/>
                <a:cs typeface="Times New Roman" panose="02020603050405020304" pitchFamily="18" charset="0"/>
              </a:rPr>
              <a:t>proposition.</a:t>
            </a:r>
          </a:p>
          <a:p>
            <a:pPr marL="0" indent="0" algn="just">
              <a:buNone/>
            </a:pPr>
            <a:r>
              <a:rPr lang="fr-FR" sz="1200" dirty="0">
                <a:latin typeface="Century Gothic" panose="020B0502020202020204" pitchFamily="34" charset="0"/>
                <a:cs typeface="Times New Roman" panose="02020603050405020304" pitchFamily="18" charset="0"/>
              </a:rPr>
              <a:t>La sanction disciplinaire doit être notifiée à </a:t>
            </a:r>
            <a:r>
              <a:rPr lang="fr-FR" sz="1200" dirty="0" smtClean="0">
                <a:latin typeface="Century Gothic" panose="020B0502020202020204" pitchFamily="34" charset="0"/>
                <a:cs typeface="Times New Roman" panose="02020603050405020304" pitchFamily="18" charset="0"/>
              </a:rPr>
              <a:t>l'agent.</a:t>
            </a:r>
          </a:p>
          <a:p>
            <a:pPr marL="0" indent="0" algn="just">
              <a:buNone/>
            </a:pPr>
            <a:r>
              <a:rPr lang="fr-FR" sz="1200" dirty="0">
                <a:latin typeface="Century Gothic" panose="020B0502020202020204" pitchFamily="34" charset="0"/>
                <a:cs typeface="Times New Roman" panose="02020603050405020304" pitchFamily="18" charset="0"/>
              </a:rPr>
              <a:t>Doivent être inscrites au dossier du fonctionnaire </a:t>
            </a:r>
            <a:r>
              <a:rPr lang="fr-FR" sz="1200" dirty="0" smtClean="0">
                <a:latin typeface="Century Gothic" panose="020B0502020202020204" pitchFamily="34" charset="0"/>
                <a:cs typeface="Times New Roman" panose="02020603050405020304" pitchFamily="18" charset="0"/>
              </a:rPr>
              <a:t>les </a:t>
            </a:r>
            <a:r>
              <a:rPr lang="fr-FR" sz="1200" dirty="0">
                <a:latin typeface="Century Gothic" panose="020B0502020202020204" pitchFamily="34" charset="0"/>
                <a:cs typeface="Times New Roman" panose="02020603050405020304" pitchFamily="18" charset="0"/>
              </a:rPr>
              <a:t>sanctions du premier groupe, à l’exception de </a:t>
            </a:r>
            <a:r>
              <a:rPr lang="fr-FR" sz="1200" dirty="0" smtClean="0">
                <a:latin typeface="Century Gothic" panose="020B0502020202020204" pitchFamily="34" charset="0"/>
                <a:cs typeface="Times New Roman" panose="02020603050405020304" pitchFamily="18" charset="0"/>
              </a:rPr>
              <a:t>l’avertissement, et les </a:t>
            </a:r>
            <a:r>
              <a:rPr lang="fr-FR" sz="1200" dirty="0">
                <a:latin typeface="Century Gothic" panose="020B0502020202020204" pitchFamily="34" charset="0"/>
                <a:cs typeface="Times New Roman" panose="02020603050405020304" pitchFamily="18" charset="0"/>
              </a:rPr>
              <a:t>sanctions des deuxième, troisième et quatrième groupes, sans limitation de durée</a:t>
            </a:r>
            <a:r>
              <a:rPr lang="fr-FR" sz="1200" dirty="0" smtClean="0">
                <a:latin typeface="Century Gothic" panose="020B0502020202020204" pitchFamily="34" charset="0"/>
                <a:cs typeface="Times New Roman" panose="02020603050405020304" pitchFamily="18" charset="0"/>
              </a:rPr>
              <a:t>.</a:t>
            </a:r>
          </a:p>
          <a:p>
            <a:pPr marL="0" indent="0" algn="just">
              <a:buNone/>
            </a:pPr>
            <a:r>
              <a:rPr lang="fr-FR" sz="1200" dirty="0">
                <a:latin typeface="Century Gothic" panose="020B0502020202020204" pitchFamily="34" charset="0"/>
                <a:cs typeface="Times New Roman" panose="02020603050405020304" pitchFamily="18" charset="0"/>
              </a:rPr>
              <a:t>Depuis le 1er janvier 2010, aucune sanction disciplinaire n’a plus à être obligatoirement transmise au préfet pour contrôle de légalité.</a:t>
            </a:r>
          </a:p>
          <a:p>
            <a:pPr marL="0" indent="0" algn="jus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sanction prononcée par l'autorité ayant pouvoir disciplinaire est immédiatement exécutoire </a:t>
            </a:r>
            <a:r>
              <a:rPr lang="fr-FR" sz="1200" dirty="0" smtClean="0">
                <a:latin typeface="Century Gothic" panose="020B0502020202020204" pitchFamily="34" charset="0"/>
                <a:cs typeface="Times New Roman" panose="02020603050405020304" pitchFamily="18" charset="0"/>
              </a:rPr>
              <a:t>dès </a:t>
            </a:r>
            <a:r>
              <a:rPr lang="fr-FR" sz="1200" dirty="0">
                <a:latin typeface="Century Gothic" panose="020B0502020202020204" pitchFamily="34" charset="0"/>
                <a:cs typeface="Times New Roman" panose="02020603050405020304" pitchFamily="18" charset="0"/>
              </a:rPr>
              <a:t>sa notification à l’intéressé</a:t>
            </a:r>
            <a:r>
              <a:rPr lang="fr-FR" sz="1200" dirty="0" smtClean="0">
                <a:latin typeface="Century Gothic" panose="020B0502020202020204" pitchFamily="34" charset="0"/>
                <a:cs typeface="Times New Roman" panose="02020603050405020304" pitchFamily="18" charset="0"/>
              </a:rPr>
              <a:t>.</a:t>
            </a: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109</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094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2119745" y="716480"/>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5. La </a:t>
            </a:r>
            <a:r>
              <a:rPr lang="fr-FR" sz="3200" b="1" dirty="0">
                <a:solidFill>
                  <a:schemeClr val="bg1"/>
                </a:solidFill>
                <a:latin typeface="Calibri" panose="020F0502020204030204" pitchFamily="34" charset="0"/>
                <a:cs typeface="Calibri" panose="020F0502020204030204" pitchFamily="34" charset="0"/>
              </a:rPr>
              <a:t>r</a:t>
            </a:r>
            <a:r>
              <a:rPr lang="fr-FR" sz="3200" b="1" dirty="0" smtClean="0">
                <a:solidFill>
                  <a:schemeClr val="bg1"/>
                </a:solidFill>
                <a:latin typeface="Calibri" panose="020F0502020204030204" pitchFamily="34" charset="0"/>
                <a:cs typeface="Calibri" panose="020F0502020204030204" pitchFamily="34" charset="0"/>
              </a:rPr>
              <a:t>etraite progressive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10" name="ZoneTexte 9"/>
          <p:cNvSpPr txBox="1"/>
          <p:nvPr/>
        </p:nvSpPr>
        <p:spPr>
          <a:xfrm>
            <a:off x="356770" y="1271142"/>
            <a:ext cx="11754875" cy="338554"/>
          </a:xfrm>
          <a:prstGeom prst="rect">
            <a:avLst/>
          </a:prstGeom>
          <a:noFill/>
        </p:spPr>
        <p:txBody>
          <a:bodyPr wrap="square" rtlCol="0">
            <a:spAutoFit/>
          </a:bodyPr>
          <a:lstStyle/>
          <a:p>
            <a:pPr algn="just"/>
            <a:r>
              <a:rPr lang="fr-FR" sz="1600" b="1" dirty="0" smtClean="0">
                <a:solidFill>
                  <a:srgbClr val="FF0000"/>
                </a:solidFill>
              </a:rPr>
              <a:t>Les conditions à  remplir :</a:t>
            </a:r>
            <a:endParaRPr lang="fr-FR" sz="1600" b="1" dirty="0">
              <a:solidFill>
                <a:srgbClr val="FF0000"/>
              </a:solidFill>
            </a:endParaRPr>
          </a:p>
        </p:txBody>
      </p:sp>
      <p:graphicFrame>
        <p:nvGraphicFramePr>
          <p:cNvPr id="12" name="Diagramme 11"/>
          <p:cNvGraphicFramePr/>
          <p:nvPr>
            <p:extLst/>
          </p:nvPr>
        </p:nvGraphicFramePr>
        <p:xfrm>
          <a:off x="838398" y="1301255"/>
          <a:ext cx="8649828" cy="5519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Images de Symbole Attention Png – Téléchargement gratuit sur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56516" y="5727468"/>
            <a:ext cx="891597" cy="89159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462356" y="5727469"/>
            <a:ext cx="3458095" cy="923330"/>
          </a:xfrm>
          <a:prstGeom prst="rect">
            <a:avLst/>
          </a:prstGeom>
          <a:noFill/>
        </p:spPr>
        <p:txBody>
          <a:bodyPr wrap="square" rtlCol="0">
            <a:spAutoFit/>
          </a:bodyPr>
          <a:lstStyle/>
          <a:p>
            <a:r>
              <a:rPr lang="fr-FR" b="1" dirty="0" smtClean="0"/>
              <a:t>Le temps partiel thérapeutique n’ouvre pas droit à la retraite progressive</a:t>
            </a:r>
            <a:endParaRPr lang="fr-FR" b="1" dirty="0"/>
          </a:p>
        </p:txBody>
      </p:sp>
      <p:pic>
        <p:nvPicPr>
          <p:cNvPr id="2" name="Image 1"/>
          <p:cNvPicPr>
            <a:picLocks noChangeAspect="1"/>
          </p:cNvPicPr>
          <p:nvPr/>
        </p:nvPicPr>
        <p:blipFill>
          <a:blip r:embed="rId10"/>
          <a:stretch>
            <a:fillRect/>
          </a:stretch>
        </p:blipFill>
        <p:spPr>
          <a:xfrm>
            <a:off x="1199024" y="564006"/>
            <a:ext cx="8992379" cy="859611"/>
          </a:xfrm>
          <a:prstGeom prst="rect">
            <a:avLst/>
          </a:prstGeom>
        </p:spPr>
      </p:pic>
    </p:spTree>
    <p:extLst>
      <p:ext uri="{BB962C8B-B14F-4D97-AF65-F5344CB8AC3E}">
        <p14:creationId xmlns:p14="http://schemas.microsoft.com/office/powerpoint/2010/main" val="35550687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buNone/>
            </a:pPr>
            <a:r>
              <a:rPr lang="fr-FR" sz="1200" b="1" dirty="0" smtClean="0">
                <a:latin typeface="Century Gothic" panose="020B0502020202020204" pitchFamily="34" charset="0"/>
                <a:cs typeface="Times New Roman" panose="02020603050405020304" pitchFamily="18" charset="0"/>
              </a:rPr>
              <a:t>LA CONSULTATION DU CONSEIL DE DISCIPLINE</a:t>
            </a:r>
            <a:endParaRPr lang="fr-FR" sz="1200" b="1" dirty="0">
              <a:latin typeface="Century Gothic" panose="020B0502020202020204" pitchFamily="34" charset="0"/>
              <a:cs typeface="Times New Roman" panose="02020603050405020304" pitchFamily="18" charset="0"/>
            </a:endParaRPr>
          </a:p>
          <a:p>
            <a:pPr marL="0" indent="0" algn="just">
              <a:buNone/>
            </a:pPr>
            <a:r>
              <a:rPr lang="fr-FR" sz="1200" dirty="0">
                <a:latin typeface="Century Gothic" panose="020B0502020202020204" pitchFamily="34" charset="0"/>
                <a:cs typeface="Times New Roman" panose="02020603050405020304" pitchFamily="18" charset="0"/>
              </a:rPr>
              <a:t>La circonstance qu’un agent </a:t>
            </a:r>
            <a:r>
              <a:rPr lang="fr-FR" sz="1200" b="1" dirty="0">
                <a:latin typeface="Century Gothic" panose="020B0502020202020204" pitchFamily="34" charset="0"/>
                <a:cs typeface="Times New Roman" panose="02020603050405020304" pitchFamily="18" charset="0"/>
              </a:rPr>
              <a:t>soit placé en congé maladie </a:t>
            </a:r>
            <a:r>
              <a:rPr lang="fr-FR" sz="1200" dirty="0">
                <a:latin typeface="Century Gothic" panose="020B0502020202020204" pitchFamily="34" charset="0"/>
                <a:cs typeface="Times New Roman" panose="02020603050405020304" pitchFamily="18" charset="0"/>
              </a:rPr>
              <a:t>durant le déroulement de la procédure disciplinaire n’entrave pas la poursuite de celle-ci et de manière plus générale, l’exercice de l’action disciplinaire.</a:t>
            </a:r>
          </a:p>
          <a:p>
            <a:pPr marL="0" indent="0" algn="just">
              <a:buNone/>
            </a:pPr>
            <a:r>
              <a:rPr lang="fr-FR" sz="1200" dirty="0">
                <a:latin typeface="Century Gothic" panose="020B0502020202020204" pitchFamily="34" charset="0"/>
                <a:cs typeface="Times New Roman" panose="02020603050405020304" pitchFamily="18" charset="0"/>
              </a:rPr>
              <a:t>Sur la date d’effet de la sanction, le Conseil d’</a:t>
            </a:r>
            <a:r>
              <a:rPr lang="fr-FR" sz="1200" dirty="0" err="1">
                <a:latin typeface="Century Gothic" panose="020B0502020202020204" pitchFamily="34" charset="0"/>
                <a:cs typeface="Times New Roman" panose="02020603050405020304" pitchFamily="18" charset="0"/>
              </a:rPr>
              <a:t>Etat</a:t>
            </a:r>
            <a:r>
              <a:rPr lang="fr-FR" sz="1200" dirty="0">
                <a:latin typeface="Century Gothic" panose="020B0502020202020204" pitchFamily="34" charset="0"/>
                <a:cs typeface="Times New Roman" panose="02020603050405020304" pitchFamily="18" charset="0"/>
              </a:rPr>
              <a:t> a établi qu’il n’est pas illégal pour l’administration </a:t>
            </a:r>
            <a:r>
              <a:rPr lang="fr-FR" sz="1200" b="1" dirty="0">
                <a:latin typeface="Century Gothic" panose="020B0502020202020204" pitchFamily="34" charset="0"/>
                <a:cs typeface="Times New Roman" panose="02020603050405020304" pitchFamily="18" charset="0"/>
              </a:rPr>
              <a:t>de fixer cette date à l’expiration du congé mais cela ne constitue pas une obligation.</a:t>
            </a:r>
          </a:p>
          <a:p>
            <a:pPr marL="0" indent="0" algn="just">
              <a:buNone/>
            </a:pPr>
            <a:r>
              <a:rPr lang="fr-FR" sz="1200" dirty="0">
                <a:latin typeface="Century Gothic" panose="020B0502020202020204" pitchFamily="34" charset="0"/>
                <a:cs typeface="Times New Roman" panose="02020603050405020304" pitchFamily="18" charset="0"/>
              </a:rPr>
              <a:t>Dans le cadre d’une révocation, le Conseil d’</a:t>
            </a:r>
            <a:r>
              <a:rPr lang="fr-FR" sz="1200" dirty="0" err="1">
                <a:latin typeface="Century Gothic" panose="020B0502020202020204" pitchFamily="34" charset="0"/>
                <a:cs typeface="Times New Roman" panose="02020603050405020304" pitchFamily="18" charset="0"/>
              </a:rPr>
              <a:t>Etat</a:t>
            </a:r>
            <a:r>
              <a:rPr lang="fr-FR" sz="1200" dirty="0">
                <a:latin typeface="Century Gothic" panose="020B0502020202020204" pitchFamily="34" charset="0"/>
                <a:cs typeface="Times New Roman" panose="02020603050405020304" pitchFamily="18" charset="0"/>
              </a:rPr>
              <a:t> l’a confirmé en précisant </a:t>
            </a:r>
            <a:r>
              <a:rPr lang="fr-FR" sz="1200" b="1" dirty="0">
                <a:latin typeface="Century Gothic" panose="020B0502020202020204" pitchFamily="34" charset="0"/>
                <a:cs typeface="Times New Roman" panose="02020603050405020304" pitchFamily="18" charset="0"/>
              </a:rPr>
              <a:t>qu’un placement en congé de maladie ne fait pas obstacle à l’entrée en vigueur d’une mesure de révocation</a:t>
            </a:r>
            <a:r>
              <a:rPr lang="fr-FR" sz="1200" dirty="0">
                <a:latin typeface="Century Gothic" panose="020B0502020202020204" pitchFamily="34" charset="0"/>
                <a:cs typeface="Times New Roman" panose="02020603050405020304" pitchFamily="18" charset="0"/>
              </a:rPr>
              <a:t>. Si l’agent se trouve, alors qu’elle prend effet, en congé de maladie, il est mis fin au maintien de sa rémunération.</a:t>
            </a:r>
          </a:p>
          <a:p>
            <a:pPr marL="0" indent="0" algn="just">
              <a:buNone/>
            </a:pPr>
            <a:r>
              <a:rPr lang="fr-FR" sz="1200" dirty="0">
                <a:latin typeface="Century Gothic" panose="020B0502020202020204" pitchFamily="34" charset="0"/>
                <a:cs typeface="Times New Roman" panose="02020603050405020304" pitchFamily="18" charset="0"/>
              </a:rPr>
              <a:t>Dans une décision récente, le Conseil d'</a:t>
            </a:r>
            <a:r>
              <a:rPr lang="fr-FR" sz="1200" dirty="0" err="1">
                <a:latin typeface="Century Gothic" panose="020B0502020202020204" pitchFamily="34" charset="0"/>
                <a:cs typeface="Times New Roman" panose="02020603050405020304" pitchFamily="18" charset="0"/>
              </a:rPr>
              <a:t>Etat</a:t>
            </a:r>
            <a:r>
              <a:rPr lang="fr-FR" sz="1200" dirty="0">
                <a:latin typeface="Century Gothic" panose="020B0502020202020204" pitchFamily="34" charset="0"/>
                <a:cs typeface="Times New Roman" panose="02020603050405020304" pitchFamily="18" charset="0"/>
              </a:rPr>
              <a:t> a jugé que le placement d’un agent en congé de maladie ne fait pas non plus obstacle à l’entrée en vigueur </a:t>
            </a:r>
            <a:r>
              <a:rPr lang="fr-FR" sz="1200" b="1" dirty="0">
                <a:latin typeface="Century Gothic" panose="020B0502020202020204" pitchFamily="34" charset="0"/>
                <a:cs typeface="Times New Roman" panose="02020603050405020304" pitchFamily="18" charset="0"/>
              </a:rPr>
              <a:t>d’une décision d’exclusion temporaire de fonctions</a:t>
            </a:r>
            <a:r>
              <a:rPr lang="fr-FR" sz="1200" dirty="0">
                <a:latin typeface="Century Gothic" panose="020B0502020202020204" pitchFamily="34" charset="0"/>
                <a:cs typeface="Times New Roman" panose="02020603050405020304" pitchFamily="18" charset="0"/>
              </a:rPr>
              <a:t>. Celle-ci met fin au bénéfice du maintien de la rémunération qui lui était versée à raison de son congé de maladie, dès lors que l'exclusion temporaire a pour effet de priver les agents de rémunération pendant la durée de celle-ci.</a:t>
            </a:r>
          </a:p>
          <a:p>
            <a:pPr marL="0" indent="0" algn="just">
              <a:buNone/>
            </a:pPr>
            <a:r>
              <a:rPr lang="fr-FR" sz="1200" dirty="0">
                <a:latin typeface="Century Gothic" panose="020B0502020202020204" pitchFamily="34" charset="0"/>
                <a:cs typeface="Times New Roman" panose="02020603050405020304" pitchFamily="18" charset="0"/>
              </a:rPr>
              <a:t>Une sanction disciplinaire ne peut produire d'effets au-delà du ressort de l'autorité territoriale qui l'a prononcée. En cas de mutation de l'agent, l'autorité territoriale d'accueil n'est pas en situation de compétence liée pour exécuter une sanction prise par l'autorité territoriale précédente.</a:t>
            </a:r>
          </a:p>
          <a:p>
            <a:pPr marL="0" indent="0">
              <a:buNone/>
            </a:pPr>
            <a:r>
              <a:rPr lang="fr-FR" sz="1200" dirty="0">
                <a:latin typeface="Century Gothic" panose="020B0502020202020204" pitchFamily="34" charset="0"/>
                <a:cs typeface="Times New Roman" panose="02020603050405020304" pitchFamily="18" charset="0"/>
              </a:rPr>
              <a:t>Après que l’autorité territoriale a prononcé une sanction, </a:t>
            </a:r>
            <a:r>
              <a:rPr lang="fr-FR" sz="1200" u="sng" dirty="0">
                <a:latin typeface="Century Gothic" panose="020B0502020202020204" pitchFamily="34" charset="0"/>
                <a:cs typeface="Times New Roman" panose="02020603050405020304" pitchFamily="18" charset="0"/>
              </a:rPr>
              <a:t>le fonctionnaire peut </a:t>
            </a:r>
            <a:r>
              <a:rPr lang="fr-FR" sz="1200" dirty="0">
                <a:latin typeface="Century Gothic" panose="020B0502020202020204" pitchFamily="34" charset="0"/>
                <a:cs typeface="Times New Roman" panose="02020603050405020304" pitchFamily="18" charset="0"/>
              </a:rPr>
              <a:t>:</a:t>
            </a:r>
            <a:br>
              <a:rPr lang="fr-FR" sz="1200" dirty="0">
                <a:latin typeface="Century Gothic" panose="020B0502020202020204" pitchFamily="34" charset="0"/>
                <a:cs typeface="Times New Roman" panose="02020603050405020304" pitchFamily="18" charset="0"/>
              </a:rPr>
            </a:br>
            <a:r>
              <a:rPr lang="fr-FR" sz="1200" dirty="0">
                <a:latin typeface="Century Gothic" panose="020B0502020202020204" pitchFamily="34" charset="0"/>
                <a:cs typeface="Times New Roman" panose="02020603050405020304" pitchFamily="18" charset="0"/>
              </a:rPr>
              <a:t>- lui demander, par « recours gracieux », de revenir sur sa décision</a:t>
            </a:r>
            <a:br>
              <a:rPr lang="fr-FR" sz="1200" dirty="0">
                <a:latin typeface="Century Gothic" panose="020B0502020202020204" pitchFamily="34" charset="0"/>
                <a:cs typeface="Times New Roman" panose="02020603050405020304" pitchFamily="18" charset="0"/>
              </a:rPr>
            </a:br>
            <a:r>
              <a:rPr lang="fr-FR" sz="1200" dirty="0">
                <a:latin typeface="Century Gothic" panose="020B0502020202020204" pitchFamily="34" charset="0"/>
                <a:cs typeface="Times New Roman" panose="02020603050405020304" pitchFamily="18" charset="0"/>
              </a:rPr>
              <a:t>- faire un recours en annulation auprès du juge administratif dans un délai de deux mois à compter de la notification de la décision.</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110</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274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buNone/>
            </a:pPr>
            <a:r>
              <a:rPr lang="fr-FR" sz="1200" b="1" dirty="0" smtClean="0">
                <a:latin typeface="Century Gothic" panose="020B0502020202020204" pitchFamily="34" charset="0"/>
                <a:cs typeface="Times New Roman" panose="02020603050405020304" pitchFamily="18" charset="0"/>
              </a:rPr>
              <a:t>LES SANCTIONS DISCIPLINAIRES</a:t>
            </a:r>
          </a:p>
          <a:p>
            <a:pPr marL="0" indent="0" algn="just">
              <a:buNone/>
            </a:pPr>
            <a:r>
              <a:rPr lang="fr-FR" sz="1200" b="1" dirty="0">
                <a:latin typeface="Century Gothic" panose="020B0502020202020204" pitchFamily="34" charset="0"/>
                <a:cs typeface="Times New Roman" panose="02020603050405020304" pitchFamily="18" charset="0"/>
              </a:rPr>
              <a:t>Les sanctions applicables aux fonctionnaires titulaires </a:t>
            </a:r>
            <a:r>
              <a:rPr lang="fr-FR" sz="1200" b="1" dirty="0" smtClean="0">
                <a:latin typeface="Century Gothic" panose="020B0502020202020204" pitchFamily="34" charset="0"/>
                <a:cs typeface="Times New Roman" panose="02020603050405020304" pitchFamily="18" charset="0"/>
              </a:rPr>
              <a:t>:</a:t>
            </a:r>
            <a:endParaRPr lang="fr-FR" sz="1200" b="1" dirty="0">
              <a:latin typeface="Century Gothic" panose="020B0502020202020204" pitchFamily="34" charset="0"/>
              <a:cs typeface="Times New Roman" panose="02020603050405020304" pitchFamily="18" charset="0"/>
            </a:endParaRPr>
          </a:p>
          <a:p>
            <a:pPr marL="0" indent="0" algn="just">
              <a:buNone/>
            </a:pPr>
            <a:r>
              <a:rPr lang="fr-FR" sz="1200" b="1" dirty="0">
                <a:latin typeface="Century Gothic" panose="020B0502020202020204" pitchFamily="34" charset="0"/>
                <a:cs typeface="Times New Roman" panose="02020603050405020304" pitchFamily="18" charset="0"/>
              </a:rPr>
              <a:t>1er groupe :</a:t>
            </a:r>
          </a:p>
          <a:p>
            <a:pPr marL="0" indent="0" algn="just">
              <a:buNone/>
            </a:pPr>
            <a:r>
              <a:rPr lang="fr-FR" sz="1200" dirty="0" smtClean="0">
                <a:latin typeface="Century Gothic" panose="020B0502020202020204" pitchFamily="34" charset="0"/>
                <a:cs typeface="Times New Roman" panose="02020603050405020304" pitchFamily="18" charset="0"/>
              </a:rPr>
              <a:t>L'avertissement / Le blâme/ L'exclusion </a:t>
            </a:r>
            <a:r>
              <a:rPr lang="fr-FR" sz="1200" dirty="0">
                <a:latin typeface="Century Gothic" panose="020B0502020202020204" pitchFamily="34" charset="0"/>
                <a:cs typeface="Times New Roman" panose="02020603050405020304" pitchFamily="18" charset="0"/>
              </a:rPr>
              <a:t>temporaire de fonctions pour une durée maximale de trois jours</a:t>
            </a:r>
          </a:p>
          <a:p>
            <a:pPr marL="0" indent="0" algn="just">
              <a:buNone/>
            </a:pPr>
            <a:r>
              <a:rPr lang="fr-FR" sz="1200" b="1" dirty="0">
                <a:latin typeface="Century Gothic" panose="020B0502020202020204" pitchFamily="34" charset="0"/>
                <a:cs typeface="Times New Roman" panose="02020603050405020304" pitchFamily="18" charset="0"/>
              </a:rPr>
              <a:t>2ème groupe :</a:t>
            </a:r>
          </a:p>
          <a:p>
            <a:pPr marL="0" indent="0" algn="just">
              <a:buNone/>
            </a:pPr>
            <a:r>
              <a:rPr lang="fr-FR" sz="1200" dirty="0">
                <a:latin typeface="Century Gothic" panose="020B0502020202020204" pitchFamily="34" charset="0"/>
                <a:cs typeface="Times New Roman" panose="02020603050405020304" pitchFamily="18" charset="0"/>
              </a:rPr>
              <a:t>La radiation du tableau </a:t>
            </a:r>
            <a:r>
              <a:rPr lang="fr-FR" sz="1200" dirty="0" smtClean="0">
                <a:latin typeface="Century Gothic" panose="020B0502020202020204" pitchFamily="34" charset="0"/>
                <a:cs typeface="Times New Roman" panose="02020603050405020304" pitchFamily="18" charset="0"/>
              </a:rPr>
              <a:t>d'avancement / L'abaissement </a:t>
            </a:r>
            <a:r>
              <a:rPr lang="fr-FR" sz="1200" dirty="0">
                <a:latin typeface="Century Gothic" panose="020B0502020202020204" pitchFamily="34" charset="0"/>
                <a:cs typeface="Times New Roman" panose="02020603050405020304" pitchFamily="18" charset="0"/>
              </a:rPr>
              <a:t>d'échelon à l'échelon immédiatement inférieur à celui détenu par </a:t>
            </a:r>
            <a:r>
              <a:rPr lang="fr-FR" sz="1200" dirty="0" smtClean="0">
                <a:latin typeface="Century Gothic" panose="020B0502020202020204" pitchFamily="34" charset="0"/>
                <a:cs typeface="Times New Roman" panose="02020603050405020304" pitchFamily="18" charset="0"/>
              </a:rPr>
              <a:t>l'agent / L'exclusion </a:t>
            </a:r>
            <a:r>
              <a:rPr lang="fr-FR" sz="1200" dirty="0">
                <a:latin typeface="Century Gothic" panose="020B0502020202020204" pitchFamily="34" charset="0"/>
                <a:cs typeface="Times New Roman" panose="02020603050405020304" pitchFamily="18" charset="0"/>
              </a:rPr>
              <a:t>temporaire de fonctions pour une durée de quatre à quinze jours</a:t>
            </a:r>
          </a:p>
          <a:p>
            <a:pPr marL="0" indent="0" algn="just">
              <a:buNone/>
            </a:pPr>
            <a:r>
              <a:rPr lang="fr-FR" sz="1200" b="1" dirty="0">
                <a:latin typeface="Century Gothic" panose="020B0502020202020204" pitchFamily="34" charset="0"/>
                <a:cs typeface="Times New Roman" panose="02020603050405020304" pitchFamily="18" charset="0"/>
              </a:rPr>
              <a:t>3ème groupe</a:t>
            </a:r>
          </a:p>
          <a:p>
            <a:pPr marL="0" indent="0" algn="just">
              <a:buNone/>
            </a:pPr>
            <a:r>
              <a:rPr lang="fr-FR" sz="1200" dirty="0">
                <a:latin typeface="Century Gothic" panose="020B0502020202020204" pitchFamily="34" charset="0"/>
                <a:cs typeface="Times New Roman" panose="02020603050405020304" pitchFamily="18" charset="0"/>
              </a:rPr>
              <a:t>La rétrogradation au grade immédiatement inférieur et à un échelon correspondant à un indice égal ou immédiatement inférieur à celui détenu par </a:t>
            </a:r>
            <a:r>
              <a:rPr lang="fr-FR" sz="1200" dirty="0" smtClean="0">
                <a:latin typeface="Century Gothic" panose="020B0502020202020204" pitchFamily="34" charset="0"/>
                <a:cs typeface="Times New Roman" panose="02020603050405020304" pitchFamily="18" charset="0"/>
              </a:rPr>
              <a:t>l'agent / L'exclusion </a:t>
            </a:r>
            <a:r>
              <a:rPr lang="fr-FR" sz="1200" dirty="0">
                <a:latin typeface="Century Gothic" panose="020B0502020202020204" pitchFamily="34" charset="0"/>
                <a:cs typeface="Times New Roman" panose="02020603050405020304" pitchFamily="18" charset="0"/>
              </a:rPr>
              <a:t>temporaire de fonctions pour une durée de seize jours à deux ans</a:t>
            </a:r>
          </a:p>
          <a:p>
            <a:pPr marL="0" indent="0" algn="just">
              <a:buNone/>
            </a:pPr>
            <a:r>
              <a:rPr lang="fr-FR" sz="1200" b="1" dirty="0">
                <a:latin typeface="Century Gothic" panose="020B0502020202020204" pitchFamily="34" charset="0"/>
                <a:cs typeface="Times New Roman" panose="02020603050405020304" pitchFamily="18" charset="0"/>
              </a:rPr>
              <a:t>4ème groupe</a:t>
            </a:r>
          </a:p>
          <a:p>
            <a:pPr marL="0" indent="0" algn="just">
              <a:buNone/>
            </a:pPr>
            <a:r>
              <a:rPr lang="fr-FR" sz="1200" dirty="0">
                <a:latin typeface="Century Gothic" panose="020B0502020202020204" pitchFamily="34" charset="0"/>
                <a:cs typeface="Times New Roman" panose="02020603050405020304" pitchFamily="18" charset="0"/>
              </a:rPr>
              <a:t>La mise à la retraite </a:t>
            </a:r>
            <a:r>
              <a:rPr lang="fr-FR" sz="1200" dirty="0" smtClean="0">
                <a:latin typeface="Century Gothic" panose="020B0502020202020204" pitchFamily="34" charset="0"/>
                <a:cs typeface="Times New Roman" panose="02020603050405020304" pitchFamily="18" charset="0"/>
              </a:rPr>
              <a:t>d'office / La révocation / La </a:t>
            </a:r>
            <a:r>
              <a:rPr lang="fr-FR" sz="1200" dirty="0">
                <a:latin typeface="Century Gothic" panose="020B0502020202020204" pitchFamily="34" charset="0"/>
                <a:cs typeface="Times New Roman" panose="02020603050405020304" pitchFamily="18" charset="0"/>
              </a:rPr>
              <a:t>radiation du tableau d'avancement peut également être prononcée à titre de sanction complémentaire d'une des sanctions des deuxième et troisième groupes</a:t>
            </a:r>
            <a:r>
              <a:rPr lang="fr-FR" sz="1200" dirty="0" smtClean="0">
                <a:latin typeface="Century Gothic" panose="020B0502020202020204" pitchFamily="34" charset="0"/>
                <a:cs typeface="Times New Roman" panose="02020603050405020304" pitchFamily="18" charset="0"/>
              </a:rPr>
              <a:t>.</a:t>
            </a:r>
          </a:p>
          <a:p>
            <a:pPr marL="0" indent="0" algn="just">
              <a:buNone/>
            </a:pPr>
            <a:endParaRPr lang="fr-FR" sz="1200" dirty="0">
              <a:latin typeface="Century Gothic" panose="020B0502020202020204" pitchFamily="34" charset="0"/>
              <a:cs typeface="Times New Roman" panose="02020603050405020304" pitchFamily="18" charset="0"/>
            </a:endParaRPr>
          </a:p>
          <a:p>
            <a:pPr marL="0" indent="0" algn="just">
              <a:buNone/>
            </a:pPr>
            <a:r>
              <a:rPr lang="fr-FR" sz="1200" dirty="0" smtClean="0">
                <a:latin typeface="Century Gothic" panose="020B0502020202020204" pitchFamily="34" charset="0"/>
                <a:cs typeface="Times New Roman" panose="02020603050405020304" pitchFamily="18" charset="0"/>
              </a:rPr>
              <a:t>Sur le site Internet: des exemples de jurisprudences par sanctions.</a:t>
            </a:r>
          </a:p>
          <a:p>
            <a:pPr marL="0" indent="0" algn="just">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111</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08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buNone/>
            </a:pPr>
            <a:r>
              <a:rPr lang="fr-FR" sz="1200" b="1" dirty="0" smtClean="0">
                <a:latin typeface="Century Gothic" panose="020B0502020202020204" pitchFamily="34" charset="0"/>
                <a:cs typeface="Times New Roman" panose="02020603050405020304" pitchFamily="18" charset="0"/>
              </a:rPr>
              <a:t>LES SANCTIONS DISCIPLINAIRES</a:t>
            </a:r>
          </a:p>
          <a:p>
            <a:pPr marL="0" indent="0">
              <a:buNone/>
            </a:pPr>
            <a:r>
              <a:rPr lang="fr-FR" sz="1200" b="1" dirty="0">
                <a:latin typeface="Century Gothic" panose="020B0502020202020204" pitchFamily="34" charset="0"/>
                <a:cs typeface="Times New Roman" panose="02020603050405020304" pitchFamily="18" charset="0"/>
              </a:rPr>
              <a:t>Les sanctions applicables aux fonctionnaires stagiaires :</a:t>
            </a:r>
          </a:p>
          <a:p>
            <a:pPr marL="0" indent="0">
              <a:buNone/>
            </a:pPr>
            <a:r>
              <a:rPr lang="fr-FR" sz="1200" dirty="0" smtClean="0">
                <a:latin typeface="Century Gothic" panose="020B0502020202020204" pitchFamily="34" charset="0"/>
                <a:cs typeface="Times New Roman" panose="02020603050405020304" pitchFamily="18" charset="0"/>
              </a:rPr>
              <a:t>L'avertissement</a:t>
            </a:r>
            <a:endParaRPr lang="fr-FR" sz="1200" dirty="0">
              <a:latin typeface="Century Gothic" panose="020B0502020202020204" pitchFamily="34" charset="0"/>
              <a:cs typeface="Times New Roman" panose="02020603050405020304" pitchFamily="18" charset="0"/>
            </a:endParaRPr>
          </a:p>
          <a:p>
            <a:pPr marL="0" indent="0">
              <a:buNone/>
            </a:pPr>
            <a:r>
              <a:rPr lang="fr-FR" sz="1200" dirty="0">
                <a:latin typeface="Century Gothic" panose="020B0502020202020204" pitchFamily="34" charset="0"/>
                <a:cs typeface="Times New Roman" panose="02020603050405020304" pitchFamily="18" charset="0"/>
              </a:rPr>
              <a:t>Le blâme</a:t>
            </a:r>
          </a:p>
          <a:p>
            <a:pPr marL="0" indent="0">
              <a:buNone/>
            </a:pPr>
            <a:r>
              <a:rPr lang="fr-FR" sz="1200" dirty="0">
                <a:latin typeface="Century Gothic" panose="020B0502020202020204" pitchFamily="34" charset="0"/>
                <a:cs typeface="Times New Roman" panose="02020603050405020304" pitchFamily="18" charset="0"/>
              </a:rPr>
              <a:t>L'exclusion temporaire de fonctions pour une durée maximale de trois jours</a:t>
            </a:r>
          </a:p>
          <a:p>
            <a:pPr marL="0" indent="0">
              <a:buNone/>
            </a:pPr>
            <a:r>
              <a:rPr lang="fr-FR" sz="1200" dirty="0">
                <a:latin typeface="Century Gothic" panose="020B0502020202020204" pitchFamily="34" charset="0"/>
                <a:cs typeface="Times New Roman" panose="02020603050405020304" pitchFamily="18" charset="0"/>
              </a:rPr>
              <a:t>L'exclusion temporaire de fonctions pour une durée de quatre à quinze jours</a:t>
            </a:r>
          </a:p>
          <a:p>
            <a:pPr marL="0" indent="0">
              <a:buNone/>
            </a:pPr>
            <a:r>
              <a:rPr lang="fr-FR" sz="1200" dirty="0">
                <a:latin typeface="Century Gothic" panose="020B0502020202020204" pitchFamily="34" charset="0"/>
                <a:cs typeface="Times New Roman" panose="02020603050405020304" pitchFamily="18" charset="0"/>
              </a:rPr>
              <a:t>L'exclusion définitive de service</a:t>
            </a:r>
          </a:p>
          <a:p>
            <a:pPr marL="0" indent="0">
              <a:buNone/>
            </a:pPr>
            <a:r>
              <a:rPr lang="fr-FR" sz="1200" dirty="0">
                <a:latin typeface="Century Gothic" panose="020B0502020202020204" pitchFamily="34" charset="0"/>
                <a:cs typeface="Times New Roman" panose="02020603050405020304" pitchFamily="18" charset="0"/>
              </a:rPr>
              <a:t>Les sanctions d'exclusion de fonctions de 4 à 15 jours et d'exclusion définitive nécessitent l'avis du conseil de discipline.</a:t>
            </a:r>
          </a:p>
          <a:p>
            <a:pPr marL="0" indent="0">
              <a:buNone/>
            </a:pPr>
            <a:endParaRPr lang="fr-FR" sz="1200" dirty="0" smtClean="0">
              <a:latin typeface="Century Gothic" panose="020B0502020202020204" pitchFamily="34" charset="0"/>
              <a:cs typeface="Times New Roman" panose="02020603050405020304" pitchFamily="18" charset="0"/>
            </a:endParaRPr>
          </a:p>
          <a:p>
            <a:pPr marL="0" indent="0">
              <a:buNone/>
            </a:pPr>
            <a:r>
              <a:rPr lang="fr-FR" sz="1200" b="1" dirty="0" smtClean="0">
                <a:latin typeface="Century Gothic" panose="020B0502020202020204" pitchFamily="34" charset="0"/>
                <a:cs typeface="Times New Roman" panose="02020603050405020304" pitchFamily="18" charset="0"/>
              </a:rPr>
              <a:t>Les </a:t>
            </a:r>
            <a:r>
              <a:rPr lang="fr-FR" sz="1200" b="1" dirty="0">
                <a:latin typeface="Century Gothic" panose="020B0502020202020204" pitchFamily="34" charset="0"/>
                <a:cs typeface="Times New Roman" panose="02020603050405020304" pitchFamily="18" charset="0"/>
              </a:rPr>
              <a:t>sanctions applicables aux agents contractuels de droit public :</a:t>
            </a:r>
          </a:p>
          <a:p>
            <a:pPr marL="0" indent="0">
              <a:buNone/>
            </a:pPr>
            <a:r>
              <a:rPr lang="fr-FR" sz="1200" dirty="0" smtClean="0">
                <a:latin typeface="Century Gothic" panose="020B0502020202020204" pitchFamily="34" charset="0"/>
                <a:cs typeface="Times New Roman" panose="02020603050405020304" pitchFamily="18" charset="0"/>
              </a:rPr>
              <a:t>L'avertissement</a:t>
            </a:r>
            <a:endParaRPr lang="fr-FR" sz="1200" dirty="0">
              <a:latin typeface="Century Gothic" panose="020B0502020202020204" pitchFamily="34" charset="0"/>
              <a:cs typeface="Times New Roman" panose="02020603050405020304" pitchFamily="18" charset="0"/>
            </a:endParaRPr>
          </a:p>
          <a:p>
            <a:pPr marL="0" indent="0">
              <a:buNone/>
            </a:pPr>
            <a:r>
              <a:rPr lang="fr-FR" sz="1200" dirty="0">
                <a:latin typeface="Century Gothic" panose="020B0502020202020204" pitchFamily="34" charset="0"/>
                <a:cs typeface="Times New Roman" panose="02020603050405020304" pitchFamily="18" charset="0"/>
              </a:rPr>
              <a:t>Le blâme</a:t>
            </a:r>
          </a:p>
          <a:p>
            <a:pPr marL="0" indent="0">
              <a:buNone/>
            </a:pPr>
            <a:r>
              <a:rPr lang="fr-FR" sz="1200" dirty="0">
                <a:latin typeface="Century Gothic" panose="020B0502020202020204" pitchFamily="34" charset="0"/>
                <a:cs typeface="Times New Roman" panose="02020603050405020304" pitchFamily="18" charset="0"/>
              </a:rPr>
              <a:t>L'exclusion temporaire de fonctions d'une durée maximale de 3 jours</a:t>
            </a:r>
          </a:p>
          <a:p>
            <a:pPr marL="0" indent="0">
              <a:buNone/>
            </a:pPr>
            <a:r>
              <a:rPr lang="fr-FR" sz="1200" dirty="0">
                <a:latin typeface="Century Gothic" panose="020B0502020202020204" pitchFamily="34" charset="0"/>
                <a:cs typeface="Times New Roman" panose="02020603050405020304" pitchFamily="18" charset="0"/>
              </a:rPr>
              <a:t>L'exclusion temporaire de fonctions pour une durée de 4 jours à une durée maximale de six mois pour les agents recrutés pour une durée déterminée et d'une durée de 4 jours à une durée maximale d'un an pour les agents sous contrat à durée indéterminée</a:t>
            </a:r>
          </a:p>
          <a:p>
            <a:pPr marL="0" indent="0">
              <a:buNone/>
            </a:pPr>
            <a:r>
              <a:rPr lang="fr-FR" sz="1200" dirty="0">
                <a:latin typeface="Century Gothic" panose="020B0502020202020204" pitchFamily="34" charset="0"/>
                <a:cs typeface="Times New Roman" panose="02020603050405020304" pitchFamily="18" charset="0"/>
              </a:rPr>
              <a:t>Le licenciement sans préavis ni indemnité</a:t>
            </a:r>
          </a:p>
          <a:p>
            <a:pPr marL="0" indent="0" algn="just">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112</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9750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procédure disciplinaire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buNone/>
            </a:pPr>
            <a:r>
              <a:rPr lang="fr-FR" sz="1200" b="1" dirty="0" smtClean="0">
                <a:latin typeface="Century Gothic" panose="020B0502020202020204" pitchFamily="34" charset="0"/>
                <a:cs typeface="Times New Roman" panose="02020603050405020304" pitchFamily="18" charset="0"/>
              </a:rPr>
              <a:t>FONCTIONNEMENT INTERNE AU CDG30</a:t>
            </a:r>
          </a:p>
          <a:p>
            <a:pPr marL="0" lvl="0" indent="0">
              <a:lnSpc>
                <a:spcPct val="150000"/>
              </a:lnSpc>
              <a:buNone/>
            </a:pPr>
            <a:r>
              <a:rPr lang="fr-FR" sz="1200" dirty="0">
                <a:latin typeface="Century Gothic" panose="020B0502020202020204" pitchFamily="34" charset="0"/>
                <a:cs typeface="Times New Roman" panose="02020603050405020304" pitchFamily="18" charset="0"/>
              </a:rPr>
              <a:t>Réception </a:t>
            </a:r>
            <a:r>
              <a:rPr lang="fr-FR" sz="1200" dirty="0" smtClean="0">
                <a:latin typeface="Century Gothic" panose="020B0502020202020204" pitchFamily="34" charset="0"/>
                <a:cs typeface="Times New Roman" panose="02020603050405020304" pitchFamily="18" charset="0"/>
              </a:rPr>
              <a:t>du dossier / Accuser </a:t>
            </a:r>
            <a:r>
              <a:rPr lang="fr-FR" sz="1200" dirty="0">
                <a:latin typeface="Century Gothic" panose="020B0502020202020204" pitchFamily="34" charset="0"/>
                <a:cs typeface="Times New Roman" panose="02020603050405020304" pitchFamily="18" charset="0"/>
              </a:rPr>
              <a:t>réception </a:t>
            </a:r>
            <a:r>
              <a:rPr lang="fr-FR" sz="1200" dirty="0" smtClean="0">
                <a:latin typeface="Century Gothic" panose="020B0502020202020204" pitchFamily="34" charset="0"/>
                <a:cs typeface="Times New Roman" panose="02020603050405020304" pitchFamily="18" charset="0"/>
              </a:rPr>
              <a:t>et contact des magistrats/ Réaliser le tirage au sort des élus en présence d’un élu et d’un RP/ Fixer la date du conseil / Faire les convocations et les faire signer / Réserver la salle / Envoi du dossier disciplinaire aux membres par voie dématérialisée et sécurisée/ le jour du conseil: imprimer la liste d’émargement et les frais de déplacement / préparer la salle / prendre les notes et rédiger le PV / le faire valider et signer par le magistrat / facturer la collectivité (500€ + les honoraires du magistrat.</a:t>
            </a:r>
          </a:p>
          <a:p>
            <a:pPr marL="0" lvl="0" indent="0">
              <a:lnSpc>
                <a:spcPct val="150000"/>
              </a:lnSpc>
              <a:buNone/>
            </a:pPr>
            <a:endParaRPr lang="fr-FR" sz="1200" dirty="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smtClean="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smtClean="0">
              <a:latin typeface="Century Gothic" panose="020B0502020202020204" pitchFamily="34" charset="0"/>
              <a:cs typeface="Times New Roman" panose="02020603050405020304" pitchFamily="18" charset="0"/>
            </a:endParaRPr>
          </a:p>
          <a:p>
            <a:pPr marL="0" indent="0" algn="just">
              <a:lnSpc>
                <a:spcPct val="150000"/>
              </a:lnSpc>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113</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7945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0" y="0"/>
            <a:ext cx="12192000" cy="685799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4909" y="1993732"/>
            <a:ext cx="9144000" cy="1894777"/>
          </a:xfrm>
        </p:spPr>
        <p:txBody>
          <a:bodyPr>
            <a:noAutofit/>
          </a:bodyPr>
          <a:lstStyle/>
          <a:p>
            <a:r>
              <a:rPr lang="fr-FR" sz="4000" b="1" cap="small" dirty="0" smtClean="0">
                <a:solidFill>
                  <a:schemeClr val="accent5">
                    <a:lumMod val="50000"/>
                  </a:schemeClr>
                </a:solidFill>
                <a:latin typeface="Century Gothic" panose="020B0502020202020204" pitchFamily="34" charset="0"/>
                <a:cs typeface="Times New Roman" panose="02020603050405020304" pitchFamily="18" charset="0"/>
              </a:rPr>
              <a:t>ACTUALITE STATUTAIRE</a:t>
            </a:r>
            <a:endParaRPr lang="fr-FR" sz="4000" b="1" cap="small" dirty="0">
              <a:solidFill>
                <a:schemeClr val="accent5">
                  <a:lumMod val="50000"/>
                </a:schemeClr>
              </a:solidFill>
              <a:latin typeface="Century Gothic" panose="020B0502020202020204" pitchFamily="34"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112354"/>
            <a:ext cx="2123417" cy="159256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03" y="18713"/>
            <a:ext cx="6771159" cy="1686203"/>
          </a:xfrm>
          <a:prstGeom prst="rect">
            <a:avLst/>
          </a:prstGeom>
        </p:spPr>
      </p:pic>
    </p:spTree>
    <p:extLst>
      <p:ext uri="{BB962C8B-B14F-4D97-AF65-F5344CB8AC3E}">
        <p14:creationId xmlns:p14="http://schemas.microsoft.com/office/powerpoint/2010/main" val="176342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nSpc>
                <a:spcPct val="150000"/>
              </a:lnSpc>
              <a:buNone/>
            </a:pPr>
            <a:r>
              <a:rPr lang="fr-FR" sz="1400" u="sng" dirty="0" smtClean="0">
                <a:latin typeface="Century Gothic" panose="020B0502020202020204" pitchFamily="34" charset="0"/>
                <a:cs typeface="Times New Roman" panose="02020603050405020304" pitchFamily="18" charset="0"/>
              </a:rPr>
              <a:t>PRINCIPE:</a:t>
            </a:r>
          </a:p>
          <a:p>
            <a:pPr marL="0" indent="0" algn="just">
              <a:lnSpc>
                <a:spcPct val="150000"/>
              </a:lnSpc>
              <a:buNone/>
            </a:pPr>
            <a:r>
              <a:rPr lang="fr-FR" sz="1400" b="1" dirty="0" smtClean="0">
                <a:latin typeface="Century Gothic" panose="020B0502020202020204" pitchFamily="34" charset="0"/>
                <a:cs typeface="Times New Roman" panose="02020603050405020304" pitchFamily="18" charset="0"/>
              </a:rPr>
              <a:t>Décret </a:t>
            </a:r>
            <a:r>
              <a:rPr lang="fr-FR" sz="1400" b="1" dirty="0">
                <a:latin typeface="Century Gothic" panose="020B0502020202020204" pitchFamily="34" charset="0"/>
                <a:cs typeface="Times New Roman" panose="02020603050405020304" pitchFamily="18" charset="0"/>
              </a:rPr>
              <a:t>n° 2023-1006 du 31 octobre 2023 portant création d'une prime de pouvoir d'achat exceptionnelle pour certains agents publics de la fonction publique territoriale </a:t>
            </a:r>
            <a:endParaRPr lang="fr-FR" sz="1400" b="1" dirty="0" smtClean="0">
              <a:latin typeface="Century Gothic" panose="020B0502020202020204" pitchFamily="34" charset="0"/>
              <a:cs typeface="Times New Roman" panose="02020603050405020304" pitchFamily="18" charset="0"/>
            </a:endParaRPr>
          </a:p>
          <a:p>
            <a:pPr marL="0" indent="0" algn="just">
              <a:lnSpc>
                <a:spcPct val="150000"/>
              </a:lnSpc>
              <a:buNone/>
            </a:pPr>
            <a:r>
              <a:rPr lang="fr-FR" sz="1400" dirty="0" smtClean="0">
                <a:latin typeface="Century Gothic" panose="020B0502020202020204" pitchFamily="34" charset="0"/>
                <a:cs typeface="Times New Roman" panose="02020603050405020304" pitchFamily="18" charset="0"/>
              </a:rPr>
              <a:t>Les </a:t>
            </a:r>
            <a:r>
              <a:rPr lang="fr-FR" sz="1400" dirty="0">
                <a:latin typeface="Century Gothic" panose="020B0502020202020204" pitchFamily="34" charset="0"/>
                <a:cs typeface="Times New Roman" panose="02020603050405020304" pitchFamily="18" charset="0"/>
              </a:rPr>
              <a:t>organes délibérants des collectivités territoriales, de leurs établissements publics et les groupements d'intérêt public, à l'exception de ceux de l'</a:t>
            </a:r>
            <a:r>
              <a:rPr lang="fr-FR" sz="1400" dirty="0" err="1">
                <a:latin typeface="Century Gothic" panose="020B0502020202020204" pitchFamily="34" charset="0"/>
                <a:cs typeface="Times New Roman" panose="02020603050405020304" pitchFamily="18" charset="0"/>
              </a:rPr>
              <a:t>Etat</a:t>
            </a:r>
            <a:r>
              <a:rPr lang="fr-FR" sz="1400" dirty="0">
                <a:latin typeface="Century Gothic" panose="020B0502020202020204" pitchFamily="34" charset="0"/>
                <a:cs typeface="Times New Roman" panose="02020603050405020304" pitchFamily="18" charset="0"/>
              </a:rPr>
              <a:t> et relevant de l'article L. 5 du code général de la fonction publique, peuvent instituer </a:t>
            </a:r>
            <a:r>
              <a:rPr lang="fr-FR" sz="1400" dirty="0" smtClean="0">
                <a:latin typeface="Century Gothic" panose="020B0502020202020204" pitchFamily="34" charset="0"/>
                <a:cs typeface="Times New Roman" panose="02020603050405020304" pitchFamily="18" charset="0"/>
              </a:rPr>
              <a:t>après avis du CST par délibération (date limite le 21/11 et CST le 07/12) une </a:t>
            </a:r>
            <a:r>
              <a:rPr lang="fr-FR" sz="1400" dirty="0">
                <a:latin typeface="Century Gothic" panose="020B0502020202020204" pitchFamily="34" charset="0"/>
                <a:cs typeface="Times New Roman" panose="02020603050405020304" pitchFamily="18" charset="0"/>
              </a:rPr>
              <a:t>prime de pouvoir d'achat exceptionnelle forfaitaire pour leurs </a:t>
            </a:r>
            <a:r>
              <a:rPr lang="fr-FR" sz="1400" dirty="0" smtClean="0">
                <a:latin typeface="Century Gothic" panose="020B0502020202020204" pitchFamily="34" charset="0"/>
                <a:cs typeface="Times New Roman" panose="02020603050405020304" pitchFamily="18" charset="0"/>
              </a:rPr>
              <a:t>agents: prime qui n’est pas de droit.</a:t>
            </a:r>
            <a:endParaRPr lang="fr-FR" sz="1400" dirty="0">
              <a:latin typeface="Century Gothic" panose="020B0502020202020204" pitchFamily="34" charset="0"/>
              <a:cs typeface="Times New Roman" panose="02020603050405020304" pitchFamily="18" charset="0"/>
            </a:endParaRPr>
          </a:p>
          <a:p>
            <a:pPr marL="0" indent="0" algn="just">
              <a:lnSpc>
                <a:spcPct val="150000"/>
              </a:lnSpc>
              <a:buNone/>
            </a:pPr>
            <a:r>
              <a:rPr lang="fr-FR" sz="1400" dirty="0" smtClean="0">
                <a:latin typeface="Century Gothic" panose="020B0502020202020204" pitchFamily="34" charset="0"/>
                <a:cs typeface="Times New Roman" panose="02020603050405020304" pitchFamily="18" charset="0"/>
              </a:rPr>
              <a:t>Octroi facultatif </a:t>
            </a:r>
            <a:r>
              <a:rPr lang="fr-FR" sz="1400" dirty="0">
                <a:latin typeface="Century Gothic" panose="020B0502020202020204" pitchFamily="34" charset="0"/>
                <a:cs typeface="Times New Roman" panose="02020603050405020304" pitchFamily="18" charset="0"/>
              </a:rPr>
              <a:t>pour les agents territoriaux. </a:t>
            </a:r>
          </a:p>
          <a:p>
            <a:pPr marL="0" indent="0" algn="just">
              <a:lnSpc>
                <a:spcPct val="150000"/>
              </a:lnSpc>
              <a:buNone/>
            </a:pPr>
            <a:r>
              <a:rPr lang="fr-FR" sz="1400" u="sng" dirty="0" smtClean="0">
                <a:latin typeface="Century Gothic" panose="020B0502020202020204" pitchFamily="34" charset="0"/>
                <a:cs typeface="Times New Roman" panose="02020603050405020304" pitchFamily="18" charset="0"/>
              </a:rPr>
              <a:t>LES AGENTS CONCERNES:</a:t>
            </a:r>
          </a:p>
          <a:p>
            <a:pPr marL="0" indent="0" algn="just">
              <a:lnSpc>
                <a:spcPct val="150000"/>
              </a:lnSpc>
              <a:buNone/>
            </a:pPr>
            <a:r>
              <a:rPr lang="fr-FR" sz="1400" dirty="0" smtClean="0">
                <a:latin typeface="Century Gothic" panose="020B0502020202020204" pitchFamily="34" charset="0"/>
                <a:cs typeface="Times New Roman" panose="02020603050405020304" pitchFamily="18" charset="0"/>
              </a:rPr>
              <a:t>Les fonctionnaires titulaires, stagiaires, contractuels de droit public, assistants maternels et familiaux</a:t>
            </a:r>
          </a:p>
          <a:p>
            <a:pPr marL="0" indent="0" algn="just">
              <a:lnSpc>
                <a:spcPct val="150000"/>
              </a:lnSpc>
              <a:buNone/>
            </a:pPr>
            <a:r>
              <a:rPr lang="fr-FR" sz="1400" dirty="0">
                <a:latin typeface="Century Gothic" panose="020B0502020202020204" pitchFamily="34" charset="0"/>
                <a:cs typeface="Times New Roman" panose="02020603050405020304" pitchFamily="18" charset="0"/>
              </a:rPr>
              <a:t>Les agents publics de l'</a:t>
            </a:r>
            <a:r>
              <a:rPr lang="fr-FR" sz="1400" dirty="0" err="1">
                <a:latin typeface="Century Gothic" panose="020B0502020202020204" pitchFamily="34" charset="0"/>
                <a:cs typeface="Times New Roman" panose="02020603050405020304" pitchFamily="18" charset="0"/>
              </a:rPr>
              <a:t>Etat</a:t>
            </a:r>
            <a:r>
              <a:rPr lang="fr-FR" sz="1400" dirty="0">
                <a:latin typeface="Century Gothic" panose="020B0502020202020204" pitchFamily="34" charset="0"/>
                <a:cs typeface="Times New Roman" panose="02020603050405020304" pitchFamily="18" charset="0"/>
              </a:rPr>
              <a:t> et hospitaliers détachés au sein d'un employeur public </a:t>
            </a:r>
            <a:r>
              <a:rPr lang="fr-FR" sz="1400" dirty="0" smtClean="0">
                <a:latin typeface="Century Gothic" panose="020B0502020202020204" pitchFamily="34" charset="0"/>
                <a:cs typeface="Times New Roman" panose="02020603050405020304" pitchFamily="18" charset="0"/>
              </a:rPr>
              <a:t>territorial sont </a:t>
            </a:r>
            <a:r>
              <a:rPr lang="fr-FR" sz="1400" dirty="0">
                <a:latin typeface="Century Gothic" panose="020B0502020202020204" pitchFamily="34" charset="0"/>
                <a:cs typeface="Times New Roman" panose="02020603050405020304" pitchFamily="18" charset="0"/>
              </a:rPr>
              <a:t>éligibles à la prime en tenant compte de l'ancienneté acquise dans l'ensemble de </a:t>
            </a:r>
            <a:r>
              <a:rPr lang="fr-FR" sz="1400" dirty="0" smtClean="0">
                <a:latin typeface="Century Gothic" panose="020B0502020202020204" pitchFamily="34" charset="0"/>
                <a:cs typeface="Times New Roman" panose="02020603050405020304" pitchFamily="18" charset="0"/>
              </a:rPr>
              <a:t>la fonction </a:t>
            </a:r>
            <a:r>
              <a:rPr lang="fr-FR" sz="1400" dirty="0">
                <a:latin typeface="Century Gothic" panose="020B0502020202020204" pitchFamily="34" charset="0"/>
                <a:cs typeface="Times New Roman" panose="02020603050405020304" pitchFamily="18" charset="0"/>
              </a:rPr>
              <a:t>publique</a:t>
            </a: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115</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073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nSpc>
                <a:spcPct val="150000"/>
              </a:lnSpc>
              <a:buNone/>
            </a:pPr>
            <a:r>
              <a:rPr lang="fr-FR" sz="1400" u="sng" dirty="0" smtClean="0">
                <a:latin typeface="Century Gothic" panose="020B0502020202020204" pitchFamily="34" charset="0"/>
                <a:cs typeface="Times New Roman" panose="02020603050405020304" pitchFamily="18" charset="0"/>
              </a:rPr>
              <a:t>LES </a:t>
            </a:r>
            <a:r>
              <a:rPr lang="fr-FR" sz="1400" u="sng" dirty="0">
                <a:latin typeface="Century Gothic" panose="020B0502020202020204" pitchFamily="34" charset="0"/>
                <a:cs typeface="Times New Roman" panose="02020603050405020304" pitchFamily="18" charset="0"/>
              </a:rPr>
              <a:t>AGENTS EXCLUS:</a:t>
            </a:r>
          </a:p>
          <a:p>
            <a:pPr marL="0" indent="0">
              <a:lnSpc>
                <a:spcPct val="100000"/>
              </a:lnSpc>
              <a:buNone/>
            </a:pPr>
            <a:r>
              <a:rPr lang="fr-FR" sz="1400" dirty="0">
                <a:latin typeface="Century Gothic" panose="020B0502020202020204" pitchFamily="34" charset="0"/>
                <a:cs typeface="Times New Roman" panose="02020603050405020304" pitchFamily="18" charset="0"/>
              </a:rPr>
              <a:t>Les contractuels de droit privé, les vacataires, les apprentis, les stagiaires gratifiés, les volontaires du service civique et les collaborateurs occasionnels du service </a:t>
            </a:r>
            <a:r>
              <a:rPr lang="fr-FR" sz="1400" dirty="0" smtClean="0">
                <a:latin typeface="Century Gothic" panose="020B0502020202020204" pitchFamily="34" charset="0"/>
                <a:cs typeface="Times New Roman" panose="02020603050405020304" pitchFamily="18" charset="0"/>
              </a:rPr>
              <a:t>public</a:t>
            </a:r>
          </a:p>
          <a:p>
            <a:pPr marL="0" indent="0">
              <a:lnSpc>
                <a:spcPct val="100000"/>
              </a:lnSpc>
              <a:buNone/>
            </a:pPr>
            <a:r>
              <a:rPr lang="fr-FR" sz="1400" dirty="0" smtClean="0">
                <a:latin typeface="Century Gothic" panose="020B0502020202020204" pitchFamily="34" charset="0"/>
                <a:cs typeface="Times New Roman" panose="02020603050405020304" pitchFamily="18" charset="0"/>
              </a:rPr>
              <a:t>Les agents publics éligibles à la prime de partage de la valeur (dite prime Macron, qui peut être versée uniquement à certains établissements publics de santé d’aide par le travail) </a:t>
            </a:r>
          </a:p>
          <a:p>
            <a:pPr marL="0" indent="0">
              <a:lnSpc>
                <a:spcPct val="100000"/>
              </a:lnSpc>
              <a:buNone/>
            </a:pPr>
            <a:r>
              <a:rPr lang="fr-FR" sz="1400" dirty="0" smtClean="0">
                <a:latin typeface="Century Gothic" panose="020B0502020202020204" pitchFamily="34" charset="0"/>
                <a:cs typeface="Times New Roman" panose="02020603050405020304" pitchFamily="18" charset="0"/>
              </a:rPr>
              <a:t>Les </a:t>
            </a:r>
            <a:r>
              <a:rPr lang="fr-FR" sz="1400" dirty="0">
                <a:latin typeface="Century Gothic" panose="020B0502020202020204" pitchFamily="34" charset="0"/>
                <a:cs typeface="Times New Roman" panose="02020603050405020304" pitchFamily="18" charset="0"/>
              </a:rPr>
              <a:t>élèves et étudiants en formation en milieu professionnel ou en stage avec lesquels les employeurs publics sont liés par une convention de stage</a:t>
            </a:r>
            <a:r>
              <a:rPr lang="fr-FR" sz="1400" dirty="0" smtClean="0">
                <a:latin typeface="Century Gothic" panose="020B0502020202020204" pitchFamily="34" charset="0"/>
                <a:cs typeface="Times New Roman" panose="02020603050405020304" pitchFamily="18" charset="0"/>
              </a:rPr>
              <a:t>.</a:t>
            </a:r>
            <a:endParaRPr lang="fr-FR" sz="1400" dirty="0">
              <a:latin typeface="Century Gothic" panose="020B0502020202020204" pitchFamily="34" charset="0"/>
              <a:cs typeface="Times New Roman" panose="02020603050405020304" pitchFamily="18" charset="0"/>
            </a:endParaRPr>
          </a:p>
          <a:p>
            <a:pPr marL="0" indent="0">
              <a:lnSpc>
                <a:spcPct val="150000"/>
              </a:lnSpc>
              <a:buNone/>
            </a:pPr>
            <a:r>
              <a:rPr lang="fr-FR" sz="1400" u="sng" dirty="0" smtClean="0">
                <a:latin typeface="Century Gothic" panose="020B0502020202020204" pitchFamily="34" charset="0"/>
                <a:cs typeface="Times New Roman" panose="02020603050405020304" pitchFamily="18" charset="0"/>
              </a:rPr>
              <a:t>LES CONDITIONS:</a:t>
            </a:r>
            <a:endParaRPr lang="fr-FR" sz="1400" u="sng" dirty="0">
              <a:latin typeface="Century Gothic" panose="020B0502020202020204" pitchFamily="34" charset="0"/>
              <a:cs typeface="Times New Roman" panose="02020603050405020304" pitchFamily="18" charset="0"/>
            </a:endParaRPr>
          </a:p>
          <a:p>
            <a:pPr marL="0" indent="0">
              <a:lnSpc>
                <a:spcPct val="100000"/>
              </a:lnSpc>
              <a:buNone/>
            </a:pPr>
            <a:r>
              <a:rPr lang="fr-FR" sz="1400" dirty="0" smtClean="0">
                <a:latin typeface="Century Gothic" panose="020B0502020202020204" pitchFamily="34" charset="0"/>
                <a:cs typeface="Times New Roman" panose="02020603050405020304" pitchFamily="18" charset="0"/>
              </a:rPr>
              <a:t>Avoir </a:t>
            </a:r>
            <a:r>
              <a:rPr lang="fr-FR" sz="1400" dirty="0">
                <a:latin typeface="Century Gothic" panose="020B0502020202020204" pitchFamily="34" charset="0"/>
                <a:cs typeface="Times New Roman" panose="02020603050405020304" pitchFamily="18" charset="0"/>
              </a:rPr>
              <a:t>été nommés ou recrutés par un employeur public à une date d'effet antérieure au 1er janvier 2023 ;</a:t>
            </a:r>
          </a:p>
          <a:p>
            <a:pPr marL="0" indent="0">
              <a:lnSpc>
                <a:spcPct val="100000"/>
              </a:lnSpc>
              <a:buNone/>
            </a:pPr>
            <a:r>
              <a:rPr lang="fr-FR" sz="1400" dirty="0" smtClean="0">
                <a:latin typeface="Century Gothic" panose="020B0502020202020204" pitchFamily="34" charset="0"/>
                <a:cs typeface="Times New Roman" panose="02020603050405020304" pitchFamily="18" charset="0"/>
              </a:rPr>
              <a:t>Être </a:t>
            </a:r>
            <a:r>
              <a:rPr lang="fr-FR" sz="1400" dirty="0">
                <a:latin typeface="Century Gothic" panose="020B0502020202020204" pitchFamily="34" charset="0"/>
                <a:cs typeface="Times New Roman" panose="02020603050405020304" pitchFamily="18" charset="0"/>
              </a:rPr>
              <a:t>employés et rémunérés par un employeur public au 30 juin 2023 ;</a:t>
            </a:r>
          </a:p>
          <a:p>
            <a:pPr marL="0" indent="0">
              <a:lnSpc>
                <a:spcPct val="100000"/>
              </a:lnSpc>
              <a:buNone/>
            </a:pPr>
            <a:r>
              <a:rPr lang="fr-FR" sz="1400" dirty="0">
                <a:latin typeface="Century Gothic" panose="020B0502020202020204" pitchFamily="34" charset="0"/>
                <a:cs typeface="Times New Roman" panose="02020603050405020304" pitchFamily="18" charset="0"/>
              </a:rPr>
              <a:t>Avoir perçu une rémunération brute inférieure ou égale à 39 000 euros au titre de la période courant du 1er juillet 2022 au 30 juin 2023 </a:t>
            </a:r>
            <a:r>
              <a:rPr lang="fr-FR" sz="1400" dirty="0" smtClean="0">
                <a:latin typeface="Century Gothic" panose="020B0502020202020204" pitchFamily="34" charset="0"/>
                <a:cs typeface="Times New Roman" panose="02020603050405020304" pitchFamily="18" charset="0"/>
              </a:rPr>
              <a:t>(Il </a:t>
            </a:r>
            <a:r>
              <a:rPr lang="fr-FR" sz="1400" dirty="0">
                <a:latin typeface="Century Gothic" panose="020B0502020202020204" pitchFamily="34" charset="0"/>
                <a:cs typeface="Times New Roman" panose="02020603050405020304" pitchFamily="18" charset="0"/>
              </a:rPr>
              <a:t>n’est pas prévu de seuil minimal de rémunération pour bénéficier de la </a:t>
            </a:r>
            <a:r>
              <a:rPr lang="fr-FR" sz="1400" dirty="0" smtClean="0">
                <a:latin typeface="Century Gothic" panose="020B0502020202020204" pitchFamily="34" charset="0"/>
                <a:cs typeface="Times New Roman" panose="02020603050405020304" pitchFamily="18" charset="0"/>
              </a:rPr>
              <a:t>prime).</a:t>
            </a:r>
            <a:endParaRPr lang="fr-FR" sz="1400" dirty="0">
              <a:latin typeface="Century Gothic" panose="020B0502020202020204" pitchFamily="34" charset="0"/>
              <a:cs typeface="Times New Roman" panose="02020603050405020304" pitchFamily="18" charset="0"/>
            </a:endParaRPr>
          </a:p>
          <a:p>
            <a:pPr marL="0" indent="0">
              <a:lnSpc>
                <a:spcPct val="100000"/>
              </a:lnSpc>
              <a:buNone/>
            </a:pPr>
            <a:r>
              <a:rPr lang="fr-FR" sz="1400" dirty="0">
                <a:latin typeface="Century Gothic" panose="020B0502020202020204" pitchFamily="34" charset="0"/>
                <a:cs typeface="Times New Roman" panose="02020603050405020304" pitchFamily="18" charset="0"/>
              </a:rPr>
              <a:t>Ces critères sont cumulatifs</a:t>
            </a:r>
            <a:r>
              <a:rPr lang="fr-FR" sz="1400" dirty="0" smtClean="0">
                <a:latin typeface="Century Gothic" panose="020B0502020202020204" pitchFamily="34" charset="0"/>
                <a:cs typeface="Times New Roman" panose="02020603050405020304" pitchFamily="18" charset="0"/>
              </a:rPr>
              <a:t>. Sont exclus les agents en disponibilité ou en congé parental au 30/06/2023 car pas de rémunération.</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116</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748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gn="just">
              <a:lnSpc>
                <a:spcPct val="100000"/>
              </a:lnSpc>
              <a:buNone/>
            </a:pPr>
            <a:r>
              <a:rPr lang="fr-FR" sz="1400" dirty="0">
                <a:latin typeface="Century Gothic" panose="020B0502020202020204" pitchFamily="34" charset="0"/>
                <a:cs typeface="Times New Roman" panose="02020603050405020304" pitchFamily="18" charset="0"/>
              </a:rPr>
              <a:t>En cas de pluralité d’employeurs, la DGAFP précise que si la condition d’emploi avant le 1er janvier 2023 est remplie auprès d’un employeur public, elle est également considérée comme remplie auprès des autres employeurs publics de l’agent.</a:t>
            </a:r>
          </a:p>
          <a:p>
            <a:pPr marL="0" indent="0" algn="just">
              <a:lnSpc>
                <a:spcPct val="100000"/>
              </a:lnSpc>
              <a:buNone/>
            </a:pPr>
            <a:r>
              <a:rPr lang="fr-FR" sz="1400" dirty="0">
                <a:latin typeface="Century Gothic" panose="020B0502020202020204" pitchFamily="34" charset="0"/>
                <a:cs typeface="Times New Roman" panose="02020603050405020304" pitchFamily="18" charset="0"/>
              </a:rPr>
              <a:t>L’interruption de l’activité entre les deux conditions précités n’emporte aucune incidence sur l’éligibilité à la prime de pouvoir d’achat exceptionnelle</a:t>
            </a:r>
          </a:p>
          <a:p>
            <a:pPr marL="0" indent="0" algn="just">
              <a:lnSpc>
                <a:spcPct val="100000"/>
              </a:lnSpc>
              <a:buNone/>
            </a:pPr>
            <a:r>
              <a:rPr lang="fr-FR" sz="1400" dirty="0">
                <a:latin typeface="Century Gothic" panose="020B0502020202020204" pitchFamily="34" charset="0"/>
                <a:cs typeface="Times New Roman" panose="02020603050405020304" pitchFamily="18" charset="0"/>
              </a:rPr>
              <a:t>Une régularisation de la paye du mois de juin 2022 intervenant en septembre 2022 n’est pas prise en compte. A contrario, une rémunération perçue en août 2023 au titre de juin 2023 est prise en compte dans le calcul du montant de la rémunération de référence.</a:t>
            </a:r>
          </a:p>
          <a:p>
            <a:pPr marL="0" indent="0">
              <a:lnSpc>
                <a:spcPct val="150000"/>
              </a:lnSpc>
              <a:buNone/>
            </a:pPr>
            <a:r>
              <a:rPr lang="fr-FR" sz="1400" u="sng" dirty="0" smtClean="0">
                <a:latin typeface="Century Gothic" panose="020B0502020202020204" pitchFamily="34" charset="0"/>
                <a:cs typeface="Times New Roman" panose="02020603050405020304" pitchFamily="18" charset="0"/>
              </a:rPr>
              <a:t>Exemple:</a:t>
            </a:r>
          </a:p>
          <a:p>
            <a:pPr marL="0" indent="0">
              <a:lnSpc>
                <a:spcPct val="150000"/>
              </a:lnSpc>
              <a:buNone/>
            </a:pPr>
            <a:r>
              <a:rPr lang="fr-FR" sz="1400" dirty="0" smtClean="0">
                <a:latin typeface="Century Gothic" panose="020B0502020202020204" pitchFamily="34" charset="0"/>
                <a:cs typeface="Times New Roman" panose="02020603050405020304" pitchFamily="18" charset="0"/>
              </a:rPr>
              <a:t>Un agent qui a été recruté le 1</a:t>
            </a:r>
            <a:r>
              <a:rPr lang="fr-FR" sz="1400" baseline="30000" dirty="0" smtClean="0">
                <a:latin typeface="Century Gothic" panose="020B0502020202020204" pitchFamily="34" charset="0"/>
                <a:cs typeface="Times New Roman" panose="02020603050405020304" pitchFamily="18" charset="0"/>
              </a:rPr>
              <a:t>er</a:t>
            </a:r>
            <a:r>
              <a:rPr lang="fr-FR" sz="1400" dirty="0" smtClean="0">
                <a:latin typeface="Century Gothic" panose="020B0502020202020204" pitchFamily="34" charset="0"/>
                <a:cs typeface="Times New Roman" panose="02020603050405020304" pitchFamily="18" charset="0"/>
              </a:rPr>
              <a:t> mars 2023 et qui est rémunéré au 30 juin 2023 ne sera pas éligible à la prime.</a:t>
            </a:r>
          </a:p>
          <a:p>
            <a:pPr marL="0" indent="0">
              <a:lnSpc>
                <a:spcPct val="150000"/>
              </a:lnSpc>
              <a:buNone/>
            </a:pPr>
            <a:r>
              <a:rPr lang="fr-FR" sz="1400" dirty="0" smtClean="0">
                <a:latin typeface="Century Gothic" panose="020B0502020202020204" pitchFamily="34" charset="0"/>
                <a:cs typeface="Times New Roman" panose="02020603050405020304" pitchFamily="18" charset="0"/>
              </a:rPr>
              <a:t>Un agent qui a été recruté le 1</a:t>
            </a:r>
            <a:r>
              <a:rPr lang="fr-FR" sz="1400" baseline="30000" dirty="0" smtClean="0">
                <a:latin typeface="Century Gothic" panose="020B0502020202020204" pitchFamily="34" charset="0"/>
                <a:cs typeface="Times New Roman" panose="02020603050405020304" pitchFamily="18" charset="0"/>
              </a:rPr>
              <a:t>er</a:t>
            </a:r>
            <a:r>
              <a:rPr lang="fr-FR" sz="1400" dirty="0" smtClean="0">
                <a:latin typeface="Century Gothic" panose="020B0502020202020204" pitchFamily="34" charset="0"/>
                <a:cs typeface="Times New Roman" panose="02020603050405020304" pitchFamily="18" charset="0"/>
              </a:rPr>
              <a:t> décembre 2022 et qui n’est plus en poste au 30 juin 2023 n’est pas éligible.</a:t>
            </a:r>
          </a:p>
          <a:p>
            <a:pPr marL="0" indent="0">
              <a:lnSpc>
                <a:spcPct val="150000"/>
              </a:lnSpc>
              <a:buNone/>
            </a:pPr>
            <a:r>
              <a:rPr lang="fr-FR" sz="1400" dirty="0" smtClean="0">
                <a:latin typeface="Century Gothic" panose="020B0502020202020204" pitchFamily="34" charset="0"/>
                <a:cs typeface="Times New Roman" panose="02020603050405020304" pitchFamily="18" charset="0"/>
              </a:rPr>
              <a:t>Un agent qui a été recruté du 1</a:t>
            </a:r>
            <a:r>
              <a:rPr lang="fr-FR" sz="1400" baseline="30000" dirty="0" smtClean="0">
                <a:latin typeface="Century Gothic" panose="020B0502020202020204" pitchFamily="34" charset="0"/>
                <a:cs typeface="Times New Roman" panose="02020603050405020304" pitchFamily="18" charset="0"/>
              </a:rPr>
              <a:t>er</a:t>
            </a:r>
            <a:r>
              <a:rPr lang="fr-FR" sz="1400" dirty="0" smtClean="0">
                <a:latin typeface="Century Gothic" panose="020B0502020202020204" pitchFamily="34" charset="0"/>
                <a:cs typeface="Times New Roman" panose="02020603050405020304" pitchFamily="18" charset="0"/>
              </a:rPr>
              <a:t> décembre 2022 au 31 mars 2023, puis du 1</a:t>
            </a:r>
            <a:r>
              <a:rPr lang="fr-FR" sz="1400" baseline="30000" dirty="0" smtClean="0">
                <a:latin typeface="Century Gothic" panose="020B0502020202020204" pitchFamily="34" charset="0"/>
                <a:cs typeface="Times New Roman" panose="02020603050405020304" pitchFamily="18" charset="0"/>
              </a:rPr>
              <a:t>er</a:t>
            </a:r>
            <a:r>
              <a:rPr lang="fr-FR" sz="1400" dirty="0" smtClean="0">
                <a:latin typeface="Century Gothic" panose="020B0502020202020204" pitchFamily="34" charset="0"/>
                <a:cs typeface="Times New Roman" panose="02020603050405020304" pitchFamily="18" charset="0"/>
              </a:rPr>
              <a:t> mai 2023 au  1</a:t>
            </a:r>
            <a:r>
              <a:rPr lang="fr-FR" sz="1400" baseline="30000" dirty="0" smtClean="0">
                <a:latin typeface="Century Gothic" panose="020B0502020202020204" pitchFamily="34" charset="0"/>
                <a:cs typeface="Times New Roman" panose="02020603050405020304" pitchFamily="18" charset="0"/>
              </a:rPr>
              <a:t>er</a:t>
            </a:r>
            <a:r>
              <a:rPr lang="fr-FR" sz="1400" dirty="0" smtClean="0">
                <a:latin typeface="Century Gothic" panose="020B0502020202020204" pitchFamily="34" charset="0"/>
                <a:cs typeface="Times New Roman" panose="02020603050405020304" pitchFamily="18" charset="0"/>
              </a:rPr>
              <a:t> juillet 2023 sera éligible. </a:t>
            </a:r>
          </a:p>
          <a:p>
            <a:pPr marL="0" indent="0" algn="just">
              <a:lnSpc>
                <a:spcPct val="150000"/>
              </a:lnSpc>
              <a:buNone/>
            </a:pPr>
            <a:endParaRPr lang="fr-FR" sz="14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117</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300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nSpc>
                <a:spcPct val="150000"/>
              </a:lnSpc>
              <a:buNone/>
            </a:pPr>
            <a:r>
              <a:rPr lang="fr-FR" sz="1400" u="sng" dirty="0" smtClean="0">
                <a:latin typeface="Century Gothic" panose="020B0502020202020204" pitchFamily="34" charset="0"/>
                <a:cs typeface="Times New Roman" panose="02020603050405020304" pitchFamily="18" charset="0"/>
              </a:rPr>
              <a:t>ASSIETTE DE REMUNERATION BRUTE:</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La </a:t>
            </a:r>
            <a:r>
              <a:rPr lang="fr-FR" sz="1400" dirty="0">
                <a:latin typeface="Century Gothic" panose="020B0502020202020204" pitchFamily="34" charset="0"/>
                <a:cs typeface="Times New Roman" panose="02020603050405020304" pitchFamily="18" charset="0"/>
              </a:rPr>
              <a:t>rémunération </a:t>
            </a:r>
            <a:r>
              <a:rPr lang="fr-FR" sz="1400" dirty="0" smtClean="0">
                <a:latin typeface="Century Gothic" panose="020B0502020202020204" pitchFamily="34" charset="0"/>
                <a:cs typeface="Times New Roman" panose="02020603050405020304" pitchFamily="18" charset="0"/>
              </a:rPr>
              <a:t>servant à déterminer le montant de référence de la prime est celle perçue au titre de la période courant du 1</a:t>
            </a:r>
            <a:r>
              <a:rPr lang="fr-FR" sz="1400" baseline="30000" dirty="0" smtClean="0">
                <a:latin typeface="Century Gothic" panose="020B0502020202020204" pitchFamily="34" charset="0"/>
                <a:cs typeface="Times New Roman" panose="02020603050405020304" pitchFamily="18" charset="0"/>
              </a:rPr>
              <a:t>er</a:t>
            </a:r>
            <a:r>
              <a:rPr lang="fr-FR" sz="1400" dirty="0" smtClean="0">
                <a:latin typeface="Century Gothic" panose="020B0502020202020204" pitchFamily="34" charset="0"/>
                <a:cs typeface="Times New Roman" panose="02020603050405020304" pitchFamily="18" charset="0"/>
              </a:rPr>
              <a:t> juillet 2022 au 30 juin 2023.</a:t>
            </a:r>
          </a:p>
          <a:p>
            <a:pPr marL="0" indent="0" algn="just">
              <a:lnSpc>
                <a:spcPct val="100000"/>
              </a:lnSpc>
              <a:buNone/>
            </a:pPr>
            <a:r>
              <a:rPr lang="fr-FR" sz="1400" b="1" u="sng" dirty="0" smtClean="0">
                <a:latin typeface="Century Gothic" panose="020B0502020202020204" pitchFamily="34" charset="0"/>
                <a:cs typeface="Times New Roman" panose="02020603050405020304" pitchFamily="18" charset="0"/>
              </a:rPr>
              <a:t>Sont exclues</a:t>
            </a:r>
            <a:r>
              <a:rPr lang="fr-FR" sz="1400" dirty="0" smtClean="0">
                <a:latin typeface="Century Gothic" panose="020B0502020202020204" pitchFamily="34" charset="0"/>
                <a:cs typeface="Times New Roman" panose="02020603050405020304" pitchFamily="18" charset="0"/>
              </a:rPr>
              <a:t>:</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-La </a:t>
            </a:r>
            <a:r>
              <a:rPr lang="fr-FR" sz="1400" dirty="0">
                <a:latin typeface="Century Gothic" panose="020B0502020202020204" pitchFamily="34" charset="0"/>
                <a:cs typeface="Times New Roman" panose="02020603050405020304" pitchFamily="18" charset="0"/>
              </a:rPr>
              <a:t>GIPA ;</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-Les </a:t>
            </a:r>
            <a:r>
              <a:rPr lang="fr-FR" sz="1400" dirty="0">
                <a:latin typeface="Century Gothic" panose="020B0502020202020204" pitchFamily="34" charset="0"/>
                <a:cs typeface="Times New Roman" panose="02020603050405020304" pitchFamily="18" charset="0"/>
              </a:rPr>
              <a:t>éléments de rémunération mentionnés à l'article 1er du décret du 25 février 2019 (comme par exemple les </a:t>
            </a:r>
            <a:r>
              <a:rPr lang="fr-FR" sz="1400" dirty="0" smtClean="0">
                <a:latin typeface="Century Gothic" panose="020B0502020202020204" pitchFamily="34" charset="0"/>
                <a:cs typeface="Times New Roman" panose="02020603050405020304" pitchFamily="18" charset="0"/>
              </a:rPr>
              <a:t>IHTS, les heures complémentaires, les astreintes et l’IFCE), </a:t>
            </a:r>
            <a:r>
              <a:rPr lang="fr-FR" sz="1400" dirty="0">
                <a:latin typeface="Century Gothic" panose="020B0502020202020204" pitchFamily="34" charset="0"/>
                <a:cs typeface="Times New Roman" panose="02020603050405020304" pitchFamily="18" charset="0"/>
              </a:rPr>
              <a:t>dans la limite du plafond prévu à l'article 81 quater du code général des impôts, soit 7 500 euros</a:t>
            </a:r>
            <a:r>
              <a:rPr lang="fr-FR" sz="1400" dirty="0" smtClean="0">
                <a:latin typeface="Century Gothic" panose="020B0502020202020204" pitchFamily="34" charset="0"/>
                <a:cs typeface="Times New Roman" panose="02020603050405020304" pitchFamily="18" charset="0"/>
              </a:rPr>
              <a:t>.</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La prise en charge partielle des frais de transport domicile-travail et le forfait mobilité durable ne sont pas assujettis à la CSG et n’entrent donc pas en compte dans l’assiette de rémunération retenue pour déterminer la rémunération de référence.</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La rémunération des agents en maladie à demi traitement + le jour de carence n’est pas reconstituée sur la base du plein traitement.</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Quand l’agent n’a pas été rémunéré et employé pendant la totalité de la période du 1</a:t>
            </a:r>
            <a:r>
              <a:rPr lang="fr-FR" sz="1400" baseline="30000" dirty="0" smtClean="0">
                <a:latin typeface="Century Gothic" panose="020B0502020202020204" pitchFamily="34" charset="0"/>
                <a:cs typeface="Times New Roman" panose="02020603050405020304" pitchFamily="18" charset="0"/>
              </a:rPr>
              <a:t>er</a:t>
            </a:r>
            <a:r>
              <a:rPr lang="fr-FR" sz="1400" dirty="0" smtClean="0">
                <a:latin typeface="Century Gothic" panose="020B0502020202020204" pitchFamily="34" charset="0"/>
                <a:cs typeface="Times New Roman" panose="02020603050405020304" pitchFamily="18" charset="0"/>
              </a:rPr>
              <a:t> juillet 2022 au 30 juin 2023, le montant de la rémunération brute est divisée par le nombre de mois rémunérés sur cette même période puis multiplié par douze pour déterminer la rémunération brute.</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118</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071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805906"/>
          </a:xfrm>
        </p:spPr>
        <p:txBody>
          <a:bodyPr>
            <a:noAutofit/>
          </a:bodyPr>
          <a:lstStyle/>
          <a:p>
            <a:pPr marL="0" indent="0">
              <a:lnSpc>
                <a:spcPct val="150000"/>
              </a:lnSpc>
              <a:buNone/>
            </a:pPr>
            <a:r>
              <a:rPr lang="fr-FR" sz="1400" u="sng" dirty="0" smtClean="0">
                <a:latin typeface="Century Gothic" panose="020B0502020202020204" pitchFamily="34" charset="0"/>
                <a:cs typeface="Times New Roman" panose="02020603050405020304" pitchFamily="18" charset="0"/>
              </a:rPr>
              <a:t>ASSIETTE DE REMUNERATION BRUTE:</a:t>
            </a:r>
          </a:p>
          <a:p>
            <a:pPr marL="0" indent="0" algn="just">
              <a:lnSpc>
                <a:spcPct val="100000"/>
              </a:lnSpc>
              <a:buNone/>
            </a:pPr>
            <a:r>
              <a:rPr lang="fr-FR" sz="1400" b="1" u="sng" dirty="0" smtClean="0">
                <a:latin typeface="Century Gothic" panose="020B0502020202020204" pitchFamily="34" charset="0"/>
                <a:cs typeface="Times New Roman" panose="02020603050405020304" pitchFamily="18" charset="0"/>
              </a:rPr>
              <a:t>Est </a:t>
            </a:r>
            <a:r>
              <a:rPr lang="fr-FR" sz="1400" b="1" u="sng" dirty="0">
                <a:latin typeface="Century Gothic" panose="020B0502020202020204" pitchFamily="34" charset="0"/>
                <a:cs typeface="Times New Roman" panose="02020603050405020304" pitchFamily="18" charset="0"/>
              </a:rPr>
              <a:t>prise en compte la rémunération entrant dans l’assiette de la CSG </a:t>
            </a:r>
            <a:r>
              <a:rPr lang="fr-FR" sz="1400" dirty="0">
                <a:latin typeface="Century Gothic" panose="020B0502020202020204" pitchFamily="34" charset="0"/>
                <a:cs typeface="Times New Roman" panose="02020603050405020304" pitchFamily="18" charset="0"/>
              </a:rPr>
              <a:t>au titre de la période de référence du 1er juillet 2022 au 30 juin 2023 de laquelle :</a:t>
            </a:r>
            <a:endParaRPr lang="fr-FR" sz="1400" dirty="0" smtClean="0">
              <a:latin typeface="Century Gothic" panose="020B0502020202020204" pitchFamily="34" charset="0"/>
              <a:cs typeface="Times New Roman" panose="02020603050405020304" pitchFamily="18" charset="0"/>
            </a:endParaRP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le </a:t>
            </a:r>
            <a:r>
              <a:rPr lang="fr-FR" sz="1400" dirty="0">
                <a:latin typeface="Century Gothic" panose="020B0502020202020204" pitchFamily="34" charset="0"/>
                <a:cs typeface="Times New Roman" panose="02020603050405020304" pitchFamily="18" charset="0"/>
              </a:rPr>
              <a:t>montant brut des éléments de la rémunération soumis à la CSG au titre de l’activité principale TIB, NBI, IR, SFT, CTI, l’indemnité compensatrice de la hausse de la CSG, les avantages en nature, primes et indemnités (IFSE, CIA, prime grand âge etc.), l’indemnisation des jours CET, les astreintes et permanences, la participation de l'employeur au financement des garanties de protection sociale complémentaire (couverture du risque santé et prévoyance) etc.</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119</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34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2119745" y="716480"/>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5. La </a:t>
            </a:r>
            <a:r>
              <a:rPr lang="fr-FR" sz="3200" b="1" dirty="0">
                <a:solidFill>
                  <a:schemeClr val="bg1"/>
                </a:solidFill>
                <a:latin typeface="Calibri" panose="020F0502020204030204" pitchFamily="34" charset="0"/>
                <a:cs typeface="Calibri" panose="020F0502020204030204" pitchFamily="34" charset="0"/>
              </a:rPr>
              <a:t>r</a:t>
            </a:r>
            <a:r>
              <a:rPr lang="fr-FR" sz="3200" b="1" dirty="0" smtClean="0">
                <a:solidFill>
                  <a:schemeClr val="bg1"/>
                </a:solidFill>
                <a:latin typeface="Calibri" panose="020F0502020204030204" pitchFamily="34" charset="0"/>
                <a:cs typeface="Calibri" panose="020F0502020204030204" pitchFamily="34" charset="0"/>
              </a:rPr>
              <a:t>etraite progressive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10" name="ZoneTexte 9"/>
          <p:cNvSpPr txBox="1"/>
          <p:nvPr/>
        </p:nvSpPr>
        <p:spPr>
          <a:xfrm>
            <a:off x="356770" y="1271142"/>
            <a:ext cx="11754875" cy="338554"/>
          </a:xfrm>
          <a:prstGeom prst="rect">
            <a:avLst/>
          </a:prstGeom>
          <a:noFill/>
        </p:spPr>
        <p:txBody>
          <a:bodyPr wrap="square" rtlCol="0">
            <a:spAutoFit/>
          </a:bodyPr>
          <a:lstStyle/>
          <a:p>
            <a:pPr algn="just"/>
            <a:r>
              <a:rPr lang="fr-FR" sz="1600" b="1" dirty="0" smtClean="0">
                <a:solidFill>
                  <a:srgbClr val="FF0000"/>
                </a:solidFill>
              </a:rPr>
              <a:t>La liquidation de la pension partielle:</a:t>
            </a:r>
            <a:endParaRPr lang="fr-FR" sz="1600" b="1" dirty="0">
              <a:solidFill>
                <a:srgbClr val="FF0000"/>
              </a:solidFill>
            </a:endParaRPr>
          </a:p>
        </p:txBody>
      </p:sp>
      <p:sp>
        <p:nvSpPr>
          <p:cNvPr id="11" name="Rectangle avec coins arrondis en diagonale 10"/>
          <p:cNvSpPr/>
          <p:nvPr/>
        </p:nvSpPr>
        <p:spPr>
          <a:xfrm>
            <a:off x="748145" y="1712422"/>
            <a:ext cx="10706793" cy="4821382"/>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latin typeface="Calibri" panose="020F0502020204030204" pitchFamily="34" charset="0"/>
                <a:cs typeface="Calibri" panose="020F0502020204030204" pitchFamily="34" charset="0"/>
              </a:rPr>
              <a:t>-La pension partielle est liquidée selon les modalités de calcul applicable à la date d’entrée en retraite progressive. Son montant est calculée sur la fraction du temps partiel non travaillée.</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-Exemple : un agent à temps partiel 60 %, percevra 60 % de son revenu d’activité et 40 % du montant de ses pensions (de base et complémentaires).</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-La quotité du temps de travail n’est pas figée, elle peut évoluer tout au long de la période de retraite progressive. </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-La pension partielle cesse d’être servie lorsque le fonctionnaire reprend une activité à temps plein ou cesse définitivement ses fonctions.</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-les périodes accomplies pendant la durée de perception de la pension partielle sont prises en compte pour le calcul de la pension définitive.</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-Pas de versement du RAFP pendant la retraite progressive</a:t>
            </a:r>
          </a:p>
          <a:p>
            <a:endParaRPr lang="fr-FR" dirty="0" smtClean="0">
              <a:solidFill>
                <a:schemeClr val="tx1"/>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4"/>
          <a:stretch>
            <a:fillRect/>
          </a:stretch>
        </p:blipFill>
        <p:spPr>
          <a:xfrm>
            <a:off x="1308113" y="564006"/>
            <a:ext cx="8992379" cy="859611"/>
          </a:xfrm>
          <a:prstGeom prst="rect">
            <a:avLst/>
          </a:prstGeom>
        </p:spPr>
      </p:pic>
    </p:spTree>
    <p:extLst>
      <p:ext uri="{BB962C8B-B14F-4D97-AF65-F5344CB8AC3E}">
        <p14:creationId xmlns:p14="http://schemas.microsoft.com/office/powerpoint/2010/main" val="403390022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nSpc>
                <a:spcPct val="150000"/>
              </a:lnSpc>
              <a:buNone/>
            </a:pPr>
            <a:r>
              <a:rPr lang="fr-FR" sz="1300" u="sng" dirty="0">
                <a:latin typeface="Century Gothic" panose="020B0502020202020204" pitchFamily="34" charset="0"/>
                <a:cs typeface="Times New Roman" panose="02020603050405020304" pitchFamily="18" charset="0"/>
              </a:rPr>
              <a:t>VERSEMENT DE LA PRIME:</a:t>
            </a:r>
          </a:p>
          <a:p>
            <a:pPr marL="0" indent="0" algn="just">
              <a:lnSpc>
                <a:spcPct val="150000"/>
              </a:lnSpc>
              <a:buNone/>
            </a:pPr>
            <a:r>
              <a:rPr lang="fr-FR" sz="1300" dirty="0" smtClean="0">
                <a:latin typeface="Century Gothic" panose="020B0502020202020204" pitchFamily="34" charset="0"/>
                <a:cs typeface="Times New Roman" panose="02020603050405020304" pitchFamily="18" charset="0"/>
              </a:rPr>
              <a:t>Il s’agit de la </a:t>
            </a:r>
            <a:r>
              <a:rPr lang="fr-FR" sz="1300" dirty="0">
                <a:latin typeface="Century Gothic" panose="020B0502020202020204" pitchFamily="34" charset="0"/>
                <a:cs typeface="Times New Roman" panose="02020603050405020304" pitchFamily="18" charset="0"/>
              </a:rPr>
              <a:t>collectivité territoriale, l'établissement public ou le groupement qui emploie et rémunère l'agent au 30 juin </a:t>
            </a:r>
            <a:r>
              <a:rPr lang="fr-FR" sz="1300" dirty="0" smtClean="0">
                <a:latin typeface="Century Gothic" panose="020B0502020202020204" pitchFamily="34" charset="0"/>
                <a:cs typeface="Times New Roman" panose="02020603050405020304" pitchFamily="18" charset="0"/>
              </a:rPr>
              <a:t>2023.</a:t>
            </a:r>
            <a:endParaRPr lang="fr-FR" sz="1300" dirty="0">
              <a:latin typeface="Century Gothic" panose="020B0502020202020204" pitchFamily="34" charset="0"/>
              <a:cs typeface="Times New Roman" panose="02020603050405020304" pitchFamily="18" charset="0"/>
            </a:endParaRPr>
          </a:p>
          <a:p>
            <a:pPr marL="0" indent="0" algn="just">
              <a:lnSpc>
                <a:spcPct val="150000"/>
              </a:lnSpc>
              <a:buNone/>
            </a:pPr>
            <a:r>
              <a:rPr lang="fr-FR" sz="1300" dirty="0">
                <a:latin typeface="Century Gothic" panose="020B0502020202020204" pitchFamily="34" charset="0"/>
                <a:cs typeface="Times New Roman" panose="02020603050405020304" pitchFamily="18" charset="0"/>
              </a:rPr>
              <a:t>Chaque collectivité territoriale, établissement public ou groupement, lorsque plusieurs employeurs publics emploient et rémunèrent l'agent au 30 juin 2023</a:t>
            </a:r>
            <a:r>
              <a:rPr lang="fr-FR" sz="1300" dirty="0" smtClean="0">
                <a:latin typeface="Century Gothic" panose="020B0502020202020204" pitchFamily="34" charset="0"/>
                <a:cs typeface="Times New Roman" panose="02020603050405020304" pitchFamily="18" charset="0"/>
              </a:rPr>
              <a:t>.</a:t>
            </a:r>
          </a:p>
          <a:p>
            <a:pPr marL="0" indent="0" algn="just">
              <a:lnSpc>
                <a:spcPct val="150000"/>
              </a:lnSpc>
              <a:buNone/>
            </a:pPr>
            <a:r>
              <a:rPr lang="fr-FR" sz="1300" dirty="0" smtClean="0">
                <a:latin typeface="Century Gothic" panose="020B0502020202020204" pitchFamily="34" charset="0"/>
                <a:cs typeface="Times New Roman" panose="02020603050405020304" pitchFamily="18" charset="0"/>
              </a:rPr>
              <a:t>Il appartient à l’organe délibérant de définir le montant de la prime dans la limite du barème définissant des plafonds par tranche de rémunération perçue au titre de la période du 1</a:t>
            </a:r>
            <a:r>
              <a:rPr lang="fr-FR" sz="1300" baseline="30000" dirty="0" smtClean="0">
                <a:latin typeface="Century Gothic" panose="020B0502020202020204" pitchFamily="34" charset="0"/>
                <a:cs typeface="Times New Roman" panose="02020603050405020304" pitchFamily="18" charset="0"/>
              </a:rPr>
              <a:t>er</a:t>
            </a:r>
            <a:r>
              <a:rPr lang="fr-FR" sz="1300" dirty="0" smtClean="0">
                <a:latin typeface="Century Gothic" panose="020B0502020202020204" pitchFamily="34" charset="0"/>
                <a:cs typeface="Times New Roman" panose="02020603050405020304" pitchFamily="18" charset="0"/>
              </a:rPr>
              <a:t> juillet 2022 au 30 juin 2023</a:t>
            </a:r>
            <a:endParaRPr lang="fr-FR" sz="1300" dirty="0">
              <a:latin typeface="Century Gothic" panose="020B0502020202020204" pitchFamily="34" charset="0"/>
              <a:cs typeface="Times New Roman" panose="02020603050405020304" pitchFamily="18" charset="0"/>
            </a:endParaRPr>
          </a:p>
          <a:p>
            <a:pPr marL="0" indent="0">
              <a:lnSpc>
                <a:spcPct val="100000"/>
              </a:lnSpc>
              <a:buNone/>
            </a:pPr>
            <a:r>
              <a:rPr lang="fr-FR" sz="1300" b="1" dirty="0">
                <a:latin typeface="Century Gothic" panose="020B0502020202020204" pitchFamily="34" charset="0"/>
                <a:cs typeface="Times New Roman" panose="02020603050405020304" pitchFamily="18" charset="0"/>
              </a:rPr>
              <a:t>Inférieure ou égale à 23 700 € : 800 €</a:t>
            </a:r>
          </a:p>
          <a:p>
            <a:pPr marL="0" indent="0">
              <a:lnSpc>
                <a:spcPct val="100000"/>
              </a:lnSpc>
              <a:buNone/>
            </a:pPr>
            <a:r>
              <a:rPr lang="fr-FR" sz="1300" b="1" dirty="0">
                <a:latin typeface="Century Gothic" panose="020B0502020202020204" pitchFamily="34" charset="0"/>
                <a:cs typeface="Times New Roman" panose="02020603050405020304" pitchFamily="18" charset="0"/>
              </a:rPr>
              <a:t>Supérieure à 23 700 € et inférieure ou égale à 27 300 € : 700 €</a:t>
            </a:r>
          </a:p>
          <a:p>
            <a:pPr marL="0" indent="0">
              <a:lnSpc>
                <a:spcPct val="100000"/>
              </a:lnSpc>
              <a:buNone/>
            </a:pPr>
            <a:r>
              <a:rPr lang="fr-FR" sz="1300" b="1" dirty="0">
                <a:latin typeface="Century Gothic" panose="020B0502020202020204" pitchFamily="34" charset="0"/>
                <a:cs typeface="Times New Roman" panose="02020603050405020304" pitchFamily="18" charset="0"/>
              </a:rPr>
              <a:t>Supérieure à 27 300 € et inférieure ou égale à 29 160 € : 600 €</a:t>
            </a:r>
          </a:p>
          <a:p>
            <a:pPr marL="0" indent="0">
              <a:lnSpc>
                <a:spcPct val="100000"/>
              </a:lnSpc>
              <a:buNone/>
            </a:pPr>
            <a:r>
              <a:rPr lang="fr-FR" sz="1300" b="1" dirty="0">
                <a:latin typeface="Century Gothic" panose="020B0502020202020204" pitchFamily="34" charset="0"/>
                <a:cs typeface="Times New Roman" panose="02020603050405020304" pitchFamily="18" charset="0"/>
              </a:rPr>
              <a:t>Supérieure à 29 160 € et inférieure ou égale à 30 840 € : 500 €</a:t>
            </a:r>
          </a:p>
          <a:p>
            <a:pPr marL="0" indent="0">
              <a:lnSpc>
                <a:spcPct val="100000"/>
              </a:lnSpc>
              <a:buNone/>
            </a:pPr>
            <a:r>
              <a:rPr lang="fr-FR" sz="1300" b="1" dirty="0">
                <a:latin typeface="Century Gothic" panose="020B0502020202020204" pitchFamily="34" charset="0"/>
                <a:cs typeface="Times New Roman" panose="02020603050405020304" pitchFamily="18" charset="0"/>
              </a:rPr>
              <a:t>Supérieure à 30 840 € et inférieure ou égale à 32 280 € : 400 €</a:t>
            </a:r>
          </a:p>
          <a:p>
            <a:pPr marL="0" indent="0">
              <a:lnSpc>
                <a:spcPct val="100000"/>
              </a:lnSpc>
              <a:buNone/>
            </a:pPr>
            <a:r>
              <a:rPr lang="fr-FR" sz="1300" b="1" dirty="0">
                <a:latin typeface="Century Gothic" panose="020B0502020202020204" pitchFamily="34" charset="0"/>
                <a:cs typeface="Times New Roman" panose="02020603050405020304" pitchFamily="18" charset="0"/>
              </a:rPr>
              <a:t>Supérieure à 32 280 € et inférieure ou égale à 33 600 € : 350 €</a:t>
            </a:r>
          </a:p>
          <a:p>
            <a:pPr marL="0" indent="0">
              <a:lnSpc>
                <a:spcPct val="100000"/>
              </a:lnSpc>
              <a:buNone/>
            </a:pPr>
            <a:r>
              <a:rPr lang="fr-FR" sz="1300" b="1" dirty="0">
                <a:latin typeface="Century Gothic" panose="020B0502020202020204" pitchFamily="34" charset="0"/>
                <a:cs typeface="Times New Roman" panose="02020603050405020304" pitchFamily="18" charset="0"/>
              </a:rPr>
              <a:t>Supérieure à 33 600 € et inférieure ou égale à 39 000 € : 300 €</a:t>
            </a: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120</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1182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nSpc>
                <a:spcPct val="150000"/>
              </a:lnSpc>
              <a:buNone/>
            </a:pPr>
            <a:r>
              <a:rPr lang="fr-FR" sz="1300" u="sng" dirty="0">
                <a:latin typeface="Century Gothic" panose="020B0502020202020204" pitchFamily="34" charset="0"/>
                <a:cs typeface="Times New Roman" panose="02020603050405020304" pitchFamily="18" charset="0"/>
              </a:rPr>
              <a:t>VERSEMENT DE LA PRIME:</a:t>
            </a:r>
          </a:p>
          <a:p>
            <a:pPr marL="0" indent="0">
              <a:lnSpc>
                <a:spcPct val="150000"/>
              </a:lnSpc>
              <a:buNone/>
            </a:pPr>
            <a:r>
              <a:rPr lang="fr-FR" sz="1200" u="sng" dirty="0">
                <a:latin typeface="Century Gothic" panose="020B0502020202020204" pitchFamily="34" charset="0"/>
                <a:cs typeface="Times New Roman" panose="02020603050405020304" pitchFamily="18" charset="0"/>
              </a:rPr>
              <a:t>1) La situation des agents ayant fait l’objet de retenues sur rémunération ou en </a:t>
            </a:r>
            <a:r>
              <a:rPr lang="fr-FR" sz="1200" u="sng" dirty="0" smtClean="0">
                <a:latin typeface="Century Gothic" panose="020B0502020202020204" pitchFamily="34" charset="0"/>
                <a:cs typeface="Times New Roman" panose="02020603050405020304" pitchFamily="18" charset="0"/>
              </a:rPr>
              <a:t>congé pour </a:t>
            </a:r>
            <a:r>
              <a:rPr lang="fr-FR" sz="1200" u="sng" dirty="0">
                <a:latin typeface="Century Gothic" panose="020B0502020202020204" pitchFamily="34" charset="0"/>
                <a:cs typeface="Times New Roman" panose="02020603050405020304" pitchFamily="18" charset="0"/>
              </a:rPr>
              <a:t>raison de santé</a:t>
            </a:r>
          </a:p>
          <a:p>
            <a:pPr marL="0" indent="0">
              <a:lnSpc>
                <a:spcPct val="150000"/>
              </a:lnSpc>
              <a:buNone/>
            </a:pPr>
            <a:r>
              <a:rPr lang="fr-FR" sz="1200" dirty="0">
                <a:latin typeface="Century Gothic" panose="020B0502020202020204" pitchFamily="34" charset="0"/>
                <a:cs typeface="Times New Roman" panose="02020603050405020304" pitchFamily="18" charset="0"/>
              </a:rPr>
              <a:t>La rémunération d’un agent qui a été soumise à des retenues (jours de carence, service </a:t>
            </a:r>
            <a:r>
              <a:rPr lang="fr-FR" sz="1200" dirty="0" smtClean="0">
                <a:latin typeface="Century Gothic" panose="020B0502020202020204" pitchFamily="34" charset="0"/>
                <a:cs typeface="Times New Roman" panose="02020603050405020304" pitchFamily="18" charset="0"/>
              </a:rPr>
              <a:t>non fait</a:t>
            </a:r>
            <a:r>
              <a:rPr lang="fr-FR" sz="1200" dirty="0">
                <a:latin typeface="Century Gothic" panose="020B0502020202020204" pitchFamily="34" charset="0"/>
                <a:cs typeface="Times New Roman" panose="02020603050405020304" pitchFamily="18" charset="0"/>
              </a:rPr>
              <a:t>) n’est pas reconstituée à ce titre pour correspondre à une année pleine.</a:t>
            </a:r>
          </a:p>
          <a:p>
            <a:pPr marL="0" indent="0">
              <a:lnSpc>
                <a:spcPct val="150000"/>
              </a:lnSpc>
              <a:buNone/>
            </a:pPr>
            <a:r>
              <a:rPr lang="fr-FR" sz="1200" dirty="0">
                <a:latin typeface="Century Gothic" panose="020B0502020202020204" pitchFamily="34" charset="0"/>
                <a:cs typeface="Times New Roman" panose="02020603050405020304" pitchFamily="18" charset="0"/>
              </a:rPr>
              <a:t>Par ailleurs, la rémunération des agents placés notamment en congé de maladie </a:t>
            </a:r>
            <a:r>
              <a:rPr lang="fr-FR" sz="1200" dirty="0" smtClean="0">
                <a:latin typeface="Century Gothic" panose="020B0502020202020204" pitchFamily="34" charset="0"/>
                <a:cs typeface="Times New Roman" panose="02020603050405020304" pitchFamily="18" charset="0"/>
              </a:rPr>
              <a:t>ordinaire (CMO</a:t>
            </a:r>
            <a:r>
              <a:rPr lang="fr-FR" sz="1200" dirty="0">
                <a:latin typeface="Century Gothic" panose="020B0502020202020204" pitchFamily="34" charset="0"/>
                <a:cs typeface="Times New Roman" panose="02020603050405020304" pitchFamily="18" charset="0"/>
              </a:rPr>
              <a:t>), de congé de longue maladie (CLM), de congé de grave maladie (CGM) et congé </a:t>
            </a:r>
            <a:r>
              <a:rPr lang="fr-FR" sz="1200" dirty="0" smtClean="0">
                <a:latin typeface="Century Gothic" panose="020B0502020202020204" pitchFamily="34" charset="0"/>
                <a:cs typeface="Times New Roman" panose="02020603050405020304" pitchFamily="18" charset="0"/>
              </a:rPr>
              <a:t>de longue </a:t>
            </a:r>
            <a:r>
              <a:rPr lang="fr-FR" sz="1200" dirty="0">
                <a:latin typeface="Century Gothic" panose="020B0502020202020204" pitchFamily="34" charset="0"/>
                <a:cs typeface="Times New Roman" panose="02020603050405020304" pitchFamily="18" charset="0"/>
              </a:rPr>
              <a:t>durée (CLD) n’est pas reconstituée sur la base du plein traitement.</a:t>
            </a:r>
          </a:p>
          <a:p>
            <a:pPr marL="0" indent="0">
              <a:lnSpc>
                <a:spcPct val="150000"/>
              </a:lnSpc>
              <a:buNone/>
            </a:pPr>
            <a:r>
              <a:rPr lang="fr-FR" sz="1200" dirty="0">
                <a:latin typeface="Century Gothic" panose="020B0502020202020204" pitchFamily="34" charset="0"/>
                <a:cs typeface="Times New Roman" panose="02020603050405020304" pitchFamily="18" charset="0"/>
              </a:rPr>
              <a:t>Ainsi, pour l’ensemble de ces situations, seule la rémunération brute effectivement versée </a:t>
            </a:r>
            <a:r>
              <a:rPr lang="fr-FR" sz="1200" dirty="0" smtClean="0">
                <a:latin typeface="Century Gothic" panose="020B0502020202020204" pitchFamily="34" charset="0"/>
                <a:cs typeface="Times New Roman" panose="02020603050405020304" pitchFamily="18" charset="0"/>
              </a:rPr>
              <a:t>est prise </a:t>
            </a:r>
            <a:r>
              <a:rPr lang="fr-FR" sz="1200" dirty="0">
                <a:latin typeface="Century Gothic" panose="020B0502020202020204" pitchFamily="34" charset="0"/>
                <a:cs typeface="Times New Roman" panose="02020603050405020304" pitchFamily="18" charset="0"/>
              </a:rPr>
              <a:t>en </a:t>
            </a:r>
            <a:r>
              <a:rPr lang="fr-FR" sz="1200" dirty="0" smtClean="0">
                <a:latin typeface="Century Gothic" panose="020B0502020202020204" pitchFamily="34" charset="0"/>
                <a:cs typeface="Times New Roman" panose="02020603050405020304" pitchFamily="18" charset="0"/>
              </a:rPr>
              <a:t>compte.</a:t>
            </a:r>
            <a:endParaRPr lang="fr-FR" sz="1200" u="sng" dirty="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a:p>
            <a:pPr marL="0" indent="0">
              <a:lnSpc>
                <a:spcPct val="150000"/>
              </a:lnSpc>
              <a:buNone/>
            </a:pPr>
            <a:endParaRPr lang="fr-FR" sz="1200" u="sng"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121</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07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nSpc>
                <a:spcPct val="100000"/>
              </a:lnSpc>
              <a:buNone/>
            </a:pPr>
            <a:r>
              <a:rPr lang="fr-FR" sz="1400" b="1" u="sng" dirty="0" smtClean="0">
                <a:latin typeface="Century Gothic" panose="020B0502020202020204" pitchFamily="34" charset="0"/>
                <a:cs typeface="Times New Roman" panose="02020603050405020304" pitchFamily="18" charset="0"/>
              </a:rPr>
              <a:t>LA PRORATISATION DE LA PRIME SELON LES SITUATIONS</a:t>
            </a:r>
          </a:p>
          <a:p>
            <a:pPr marL="0" indent="0">
              <a:lnSpc>
                <a:spcPct val="100000"/>
              </a:lnSpc>
              <a:buNone/>
            </a:pPr>
            <a:r>
              <a:rPr lang="fr-FR" sz="1400" dirty="0" smtClean="0">
                <a:latin typeface="Century Gothic" panose="020B0502020202020204" pitchFamily="34" charset="0"/>
                <a:cs typeface="Times New Roman" panose="02020603050405020304" pitchFamily="18" charset="0"/>
              </a:rPr>
              <a:t>Le </a:t>
            </a:r>
            <a:r>
              <a:rPr lang="fr-FR" sz="1400" dirty="0">
                <a:latin typeface="Century Gothic" panose="020B0502020202020204" pitchFamily="34" charset="0"/>
                <a:cs typeface="Times New Roman" panose="02020603050405020304" pitchFamily="18" charset="0"/>
              </a:rPr>
              <a:t>montant de la prime est réduit à proportion de la quotité de travail et de la durée d'emploi sur la période courant du 1er juillet 2022 au 30 juin 2023.</a:t>
            </a:r>
          </a:p>
          <a:p>
            <a:pPr marL="0" indent="0">
              <a:lnSpc>
                <a:spcPct val="100000"/>
              </a:lnSpc>
              <a:buNone/>
            </a:pPr>
            <a:r>
              <a:rPr lang="fr-FR" sz="1400" u="sng" dirty="0">
                <a:latin typeface="Century Gothic" panose="020B0502020202020204" pitchFamily="34" charset="0"/>
                <a:cs typeface="Times New Roman" panose="02020603050405020304" pitchFamily="18" charset="0"/>
              </a:rPr>
              <a:t>Quotité: </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Un </a:t>
            </a:r>
            <a:r>
              <a:rPr lang="fr-FR" sz="1400" dirty="0">
                <a:latin typeface="Century Gothic" panose="020B0502020202020204" pitchFamily="34" charset="0"/>
                <a:cs typeface="Times New Roman" panose="02020603050405020304" pitchFamily="18" charset="0"/>
              </a:rPr>
              <a:t>agent à temps partiel à 80% rémunéré 85,71% percevra une prime de 85,71% du montant de référence.</a:t>
            </a:r>
          </a:p>
          <a:p>
            <a:pPr marL="0" indent="0" algn="just">
              <a:lnSpc>
                <a:spcPct val="100000"/>
              </a:lnSpc>
              <a:buNone/>
            </a:pPr>
            <a:r>
              <a:rPr lang="fr-FR" sz="1400" dirty="0">
                <a:latin typeface="Century Gothic" panose="020B0502020202020204" pitchFamily="34" charset="0"/>
                <a:cs typeface="Times New Roman" panose="02020603050405020304" pitchFamily="18" charset="0"/>
              </a:rPr>
              <a:t>Un agent à 80% sur une période de 6 mois, puis à temps complet sur le reste de la période percevra une rémunération de 92,86% (moyenne des quotités</a:t>
            </a:r>
            <a:r>
              <a:rPr lang="fr-FR" sz="1400" dirty="0" smtClean="0">
                <a:latin typeface="Century Gothic" panose="020B0502020202020204" pitchFamily="34" charset="0"/>
                <a:cs typeface="Times New Roman" panose="02020603050405020304" pitchFamily="18" charset="0"/>
              </a:rPr>
              <a:t>)</a:t>
            </a:r>
          </a:p>
          <a:p>
            <a:pPr marL="0" indent="0" algn="just">
              <a:lnSpc>
                <a:spcPct val="100000"/>
              </a:lnSpc>
              <a:buNone/>
            </a:pPr>
            <a:r>
              <a:rPr lang="fr-FR" sz="1400" u="sng" dirty="0">
                <a:latin typeface="Century Gothic" panose="020B0502020202020204" pitchFamily="34" charset="0"/>
                <a:cs typeface="Times New Roman" panose="02020603050405020304" pitchFamily="18" charset="0"/>
              </a:rPr>
              <a:t>Durée d’emploi </a:t>
            </a:r>
            <a:r>
              <a:rPr lang="fr-FR" sz="1400" dirty="0">
                <a:latin typeface="Century Gothic" panose="020B0502020202020204" pitchFamily="34" charset="0"/>
                <a:cs typeface="Times New Roman" panose="02020603050405020304" pitchFamily="18" charset="0"/>
              </a:rPr>
              <a:t>(non rémunérés sur une partie de la période de </a:t>
            </a:r>
            <a:r>
              <a:rPr lang="fr-FR" sz="1400" dirty="0" smtClean="0">
                <a:latin typeface="Century Gothic" panose="020B0502020202020204" pitchFamily="34" charset="0"/>
                <a:cs typeface="Times New Roman" panose="02020603050405020304" pitchFamily="18" charset="0"/>
              </a:rPr>
              <a:t>référence)</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Lorsque l'agent n'a pas été employé et rémunéré pendant la totalité de la période allant du 1er juillet 2022 au 30 juin 2023, le montant de la rémunération brute est divisé par le nombre de mois rémunérés sur cette même période puis multiplié par douze pour déterminer la rémunération brute de référence.</a:t>
            </a:r>
          </a:p>
          <a:p>
            <a:pPr marL="0" indent="0" algn="just">
              <a:lnSpc>
                <a:spcPct val="100000"/>
              </a:lnSpc>
              <a:buNone/>
            </a:pPr>
            <a:r>
              <a:rPr lang="fr-FR" sz="1400" b="1" dirty="0" smtClean="0">
                <a:latin typeface="Century Gothic" panose="020B0502020202020204" pitchFamily="34" charset="0"/>
                <a:cs typeface="Times New Roman" panose="02020603050405020304" pitchFamily="18" charset="0"/>
              </a:rPr>
              <a:t>Exemple:</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Un </a:t>
            </a:r>
            <a:r>
              <a:rPr lang="fr-FR" sz="1400" dirty="0">
                <a:latin typeface="Century Gothic" panose="020B0502020202020204" pitchFamily="34" charset="0"/>
                <a:cs typeface="Times New Roman" panose="02020603050405020304" pitchFamily="18" charset="0"/>
              </a:rPr>
              <a:t>agent a été recruté au 15 septembre 2022 par un employeur public et est </a:t>
            </a:r>
            <a:r>
              <a:rPr lang="fr-FR" sz="1400" dirty="0" smtClean="0">
                <a:latin typeface="Century Gothic" panose="020B0502020202020204" pitchFamily="34" charset="0"/>
                <a:cs typeface="Times New Roman" panose="02020603050405020304" pitchFamily="18" charset="0"/>
              </a:rPr>
              <a:t>toujours employé </a:t>
            </a:r>
            <a:r>
              <a:rPr lang="fr-FR" sz="1400" dirty="0">
                <a:latin typeface="Century Gothic" panose="020B0502020202020204" pitchFamily="34" charset="0"/>
                <a:cs typeface="Times New Roman" panose="02020603050405020304" pitchFamily="18" charset="0"/>
              </a:rPr>
              <a:t>au 30 juin 2023. Il a perçu 23 000 euros entre le 1er septembre 2022 et le </a:t>
            </a:r>
            <a:r>
              <a:rPr lang="fr-FR" sz="1400" dirty="0" smtClean="0">
                <a:latin typeface="Century Gothic" panose="020B0502020202020204" pitchFamily="34" charset="0"/>
                <a:cs typeface="Times New Roman" panose="02020603050405020304" pitchFamily="18" charset="0"/>
              </a:rPr>
              <a:t>30 juin </a:t>
            </a:r>
            <a:r>
              <a:rPr lang="fr-FR" sz="1400" dirty="0">
                <a:latin typeface="Century Gothic" panose="020B0502020202020204" pitchFamily="34" charset="0"/>
                <a:cs typeface="Times New Roman" panose="02020603050405020304" pitchFamily="18" charset="0"/>
              </a:rPr>
              <a:t>2023. La rémunération annuelle de référence est la suivante : (23 000 euros / </a:t>
            </a:r>
            <a:r>
              <a:rPr lang="fr-FR" sz="1400" dirty="0" smtClean="0">
                <a:latin typeface="Century Gothic" panose="020B0502020202020204" pitchFamily="34" charset="0"/>
                <a:cs typeface="Times New Roman" panose="02020603050405020304" pitchFamily="18" charset="0"/>
              </a:rPr>
              <a:t>10 mois</a:t>
            </a:r>
            <a:r>
              <a:rPr lang="fr-FR" sz="1400" dirty="0">
                <a:latin typeface="Century Gothic" panose="020B0502020202020204" pitchFamily="34" charset="0"/>
                <a:cs typeface="Times New Roman" panose="02020603050405020304" pitchFamily="18" charset="0"/>
              </a:rPr>
              <a:t>) x 12 mois, soit 27 600 euros.</a:t>
            </a:r>
          </a:p>
          <a:p>
            <a:pPr marL="0" indent="0" algn="just">
              <a:lnSpc>
                <a:spcPct val="100000"/>
              </a:lnSpc>
              <a:buNone/>
            </a:pPr>
            <a:r>
              <a:rPr lang="fr-FR" sz="1400" dirty="0">
                <a:latin typeface="Century Gothic" panose="020B0502020202020204" pitchFamily="34" charset="0"/>
                <a:cs typeface="Times New Roman" panose="02020603050405020304" pitchFamily="18" charset="0"/>
              </a:rPr>
              <a:t>L’agent répond donc aux conditions d’éligibilité à la prime de pouvoir d’achat. </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122</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3594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nSpc>
                <a:spcPct val="100000"/>
              </a:lnSpc>
              <a:buNone/>
            </a:pPr>
            <a:endParaRPr lang="fr-FR" sz="1400" b="1" u="sng" dirty="0" smtClean="0">
              <a:latin typeface="Century Gothic" panose="020B0502020202020204" pitchFamily="34" charset="0"/>
              <a:cs typeface="Times New Roman" panose="02020603050405020304" pitchFamily="18" charset="0"/>
            </a:endParaRPr>
          </a:p>
          <a:p>
            <a:pPr marL="0" indent="0">
              <a:lnSpc>
                <a:spcPct val="100000"/>
              </a:lnSpc>
              <a:buNone/>
            </a:pPr>
            <a:r>
              <a:rPr lang="fr-FR" sz="1400" b="1" u="sng" dirty="0" smtClean="0">
                <a:latin typeface="Century Gothic" panose="020B0502020202020204" pitchFamily="34" charset="0"/>
                <a:cs typeface="Times New Roman" panose="02020603050405020304" pitchFamily="18" charset="0"/>
              </a:rPr>
              <a:t>TEMPS NON COMPLET ET TEMPS PARTIEL</a:t>
            </a:r>
          </a:p>
          <a:p>
            <a:pPr marL="0" indent="0">
              <a:lnSpc>
                <a:spcPct val="100000"/>
              </a:lnSpc>
              <a:buNone/>
            </a:pPr>
            <a:r>
              <a:rPr lang="fr-FR" sz="1400" dirty="0">
                <a:latin typeface="Century Gothic" panose="020B0502020202020204" pitchFamily="34" charset="0"/>
                <a:cs typeface="Times New Roman" panose="02020603050405020304" pitchFamily="18" charset="0"/>
              </a:rPr>
              <a:t>La rémunération annuelle de référence de l’agent est calculée sans retraiter la quotité </a:t>
            </a:r>
            <a:r>
              <a:rPr lang="fr-FR" sz="1400" dirty="0" smtClean="0">
                <a:latin typeface="Century Gothic" panose="020B0502020202020204" pitchFamily="34" charset="0"/>
                <a:cs typeface="Times New Roman" panose="02020603050405020304" pitchFamily="18" charset="0"/>
              </a:rPr>
              <a:t>de travail </a:t>
            </a:r>
            <a:r>
              <a:rPr lang="fr-FR" sz="1400" dirty="0">
                <a:latin typeface="Century Gothic" panose="020B0502020202020204" pitchFamily="34" charset="0"/>
                <a:cs typeface="Times New Roman" panose="02020603050405020304" pitchFamily="18" charset="0"/>
              </a:rPr>
              <a:t>(temps non complet ou temps partiel).</a:t>
            </a:r>
          </a:p>
          <a:p>
            <a:pPr marL="0" indent="0">
              <a:lnSpc>
                <a:spcPct val="100000"/>
              </a:lnSpc>
              <a:buNone/>
            </a:pPr>
            <a:r>
              <a:rPr lang="fr-FR" sz="1400" dirty="0">
                <a:latin typeface="Century Gothic" panose="020B0502020202020204" pitchFamily="34" charset="0"/>
                <a:cs typeface="Times New Roman" panose="02020603050405020304" pitchFamily="18" charset="0"/>
              </a:rPr>
              <a:t>En revanche, le montant de la prime est proratisé en fonction de la quotité de travail </a:t>
            </a:r>
            <a:r>
              <a:rPr lang="fr-FR" sz="1400" dirty="0" smtClean="0">
                <a:latin typeface="Century Gothic" panose="020B0502020202020204" pitchFamily="34" charset="0"/>
                <a:cs typeface="Times New Roman" panose="02020603050405020304" pitchFamily="18" charset="0"/>
              </a:rPr>
              <a:t>de l’agent </a:t>
            </a:r>
            <a:r>
              <a:rPr lang="fr-FR" sz="1400" dirty="0">
                <a:latin typeface="Century Gothic" panose="020B0502020202020204" pitchFamily="34" charset="0"/>
                <a:cs typeface="Times New Roman" panose="02020603050405020304" pitchFamily="18" charset="0"/>
              </a:rPr>
              <a:t>sur la période de référence.</a:t>
            </a:r>
          </a:p>
          <a:p>
            <a:pPr marL="0" indent="0">
              <a:lnSpc>
                <a:spcPct val="100000"/>
              </a:lnSpc>
              <a:buNone/>
            </a:pPr>
            <a:r>
              <a:rPr lang="fr-FR" sz="1400" dirty="0">
                <a:latin typeface="Century Gothic" panose="020B0502020202020204" pitchFamily="34" charset="0"/>
                <a:cs typeface="Times New Roman" panose="02020603050405020304" pitchFamily="18" charset="0"/>
              </a:rPr>
              <a:t>Cette quotité correspond à la moyenne des quotités de travail mensuelles rémunérées </a:t>
            </a:r>
            <a:r>
              <a:rPr lang="fr-FR" sz="1400" dirty="0" smtClean="0">
                <a:latin typeface="Century Gothic" panose="020B0502020202020204" pitchFamily="34" charset="0"/>
                <a:cs typeface="Times New Roman" panose="02020603050405020304" pitchFamily="18" charset="0"/>
              </a:rPr>
              <a:t>auprès de </a:t>
            </a:r>
            <a:r>
              <a:rPr lang="fr-FR" sz="1400" dirty="0">
                <a:latin typeface="Century Gothic" panose="020B0502020202020204" pitchFamily="34" charset="0"/>
                <a:cs typeface="Times New Roman" panose="02020603050405020304" pitchFamily="18" charset="0"/>
              </a:rPr>
              <a:t>l’employeur qui verse la prime, appliquée aux douze mois de la période de référence.</a:t>
            </a:r>
          </a:p>
          <a:p>
            <a:pPr marL="0" indent="0">
              <a:lnSpc>
                <a:spcPct val="100000"/>
              </a:lnSpc>
              <a:buNone/>
            </a:pPr>
            <a:r>
              <a:rPr lang="fr-FR" sz="1400" b="1" dirty="0">
                <a:latin typeface="Century Gothic" panose="020B0502020202020204" pitchFamily="34" charset="0"/>
                <a:cs typeface="Times New Roman" panose="02020603050405020304" pitchFamily="18" charset="0"/>
              </a:rPr>
              <a:t>Exemple :</a:t>
            </a:r>
          </a:p>
          <a:p>
            <a:pPr marL="0" indent="0">
              <a:lnSpc>
                <a:spcPct val="100000"/>
              </a:lnSpc>
              <a:buNone/>
            </a:pPr>
            <a:r>
              <a:rPr lang="fr-FR" sz="1400" dirty="0">
                <a:latin typeface="Century Gothic" panose="020B0502020202020204" pitchFamily="34" charset="0"/>
                <a:cs typeface="Times New Roman" panose="02020603050405020304" pitchFamily="18" charset="0"/>
              </a:rPr>
              <a:t>- Un agent, dont le temps de travail est fixé à 80 %, perçoit une rémunération égale </a:t>
            </a:r>
            <a:r>
              <a:rPr lang="fr-FR" sz="1400" dirty="0" smtClean="0">
                <a:latin typeface="Century Gothic" panose="020B0502020202020204" pitchFamily="34" charset="0"/>
                <a:cs typeface="Times New Roman" panose="02020603050405020304" pitchFamily="18" charset="0"/>
              </a:rPr>
              <a:t>à 85,71 </a:t>
            </a:r>
            <a:r>
              <a:rPr lang="fr-FR" sz="1400" dirty="0">
                <a:latin typeface="Century Gothic" panose="020B0502020202020204" pitchFamily="34" charset="0"/>
                <a:cs typeface="Times New Roman" panose="02020603050405020304" pitchFamily="18" charset="0"/>
              </a:rPr>
              <a:t>% (6/7) d’un temps plein. Sa prime sera donc de 85,71 % du montant </a:t>
            </a:r>
            <a:r>
              <a:rPr lang="fr-FR" sz="1400" dirty="0" smtClean="0">
                <a:latin typeface="Century Gothic" panose="020B0502020202020204" pitchFamily="34" charset="0"/>
                <a:cs typeface="Times New Roman" panose="02020603050405020304" pitchFamily="18" charset="0"/>
              </a:rPr>
              <a:t>de référence </a:t>
            </a:r>
            <a:r>
              <a:rPr lang="fr-FR" sz="1400" dirty="0">
                <a:latin typeface="Century Gothic" panose="020B0502020202020204" pitchFamily="34" charset="0"/>
                <a:cs typeface="Times New Roman" panose="02020603050405020304" pitchFamily="18" charset="0"/>
              </a:rPr>
              <a:t>fixé par la délibération.</a:t>
            </a:r>
            <a:endParaRPr lang="fr-FR" sz="14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123</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77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nSpc>
                <a:spcPct val="150000"/>
              </a:lnSpc>
              <a:buNone/>
            </a:pPr>
            <a:r>
              <a:rPr lang="fr-FR" sz="1200" u="sng" dirty="0" smtClean="0">
                <a:latin typeface="Century Gothic" panose="020B0502020202020204" pitchFamily="34" charset="0"/>
                <a:cs typeface="Times New Roman" panose="02020603050405020304" pitchFamily="18" charset="0"/>
              </a:rPr>
              <a:t>MODULATION</a:t>
            </a:r>
          </a:p>
          <a:p>
            <a:pPr marL="0" indent="0" algn="just">
              <a:lnSpc>
                <a:spcPct val="100000"/>
              </a:lnSpc>
              <a:buNone/>
            </a:pPr>
            <a:r>
              <a:rPr lang="fr-FR" sz="1200" dirty="0" smtClean="0">
                <a:latin typeface="Century Gothic" panose="020B0502020202020204" pitchFamily="34" charset="0"/>
                <a:cs typeface="Times New Roman" panose="02020603050405020304" pitchFamily="18" charset="0"/>
              </a:rPr>
              <a:t>Le </a:t>
            </a:r>
            <a:r>
              <a:rPr lang="fr-FR" sz="1200" dirty="0">
                <a:latin typeface="Century Gothic" panose="020B0502020202020204" pitchFamily="34" charset="0"/>
                <a:cs typeface="Times New Roman" panose="02020603050405020304" pitchFamily="18" charset="0"/>
              </a:rPr>
              <a:t>texte ne comporte aucune disposition permettant aux organes délibérants de moduler le montant de cette prime selon des critères qu’ils auraient eux-mêmes fixés, comme la manière de servir. </a:t>
            </a:r>
            <a:endParaRPr lang="fr-FR" sz="1200" dirty="0" smtClean="0">
              <a:latin typeface="Century Gothic" panose="020B0502020202020204" pitchFamily="34" charset="0"/>
              <a:cs typeface="Times New Roman" panose="02020603050405020304" pitchFamily="18" charset="0"/>
            </a:endParaRPr>
          </a:p>
          <a:p>
            <a:pPr marL="0" indent="0" algn="just">
              <a:lnSpc>
                <a:spcPct val="100000"/>
              </a:lnSpc>
              <a:buNone/>
            </a:pPr>
            <a:r>
              <a:rPr lang="fr-FR" sz="1200" dirty="0" smtClean="0">
                <a:latin typeface="Century Gothic" panose="020B0502020202020204" pitchFamily="34" charset="0"/>
                <a:cs typeface="Times New Roman" panose="02020603050405020304" pitchFamily="18" charset="0"/>
              </a:rPr>
              <a:t>En </a:t>
            </a:r>
            <a:r>
              <a:rPr lang="fr-FR" sz="1200" dirty="0">
                <a:latin typeface="Century Gothic" panose="020B0502020202020204" pitchFamily="34" charset="0"/>
                <a:cs typeface="Times New Roman" panose="02020603050405020304" pitchFamily="18" charset="0"/>
              </a:rPr>
              <a:t>effet, l’autorité territoriale ne peut se référer qu’à la rémunération brute pour déterminer le montant de cette prime. La DGCL confirme dans un courrier en date du 16 octobre 2023 adressé au Président CSFPT que les employeurs territoriaux pourront, pour chaque niveau de rémunération prévu par le barème, déterminer un montant de prime dans la limite des plafonds décrétés. En définitive, pour chaque tranche de rémunération la prime ne pourra excéder ces plafonds, mais elle pourra être inférieure. </a:t>
            </a:r>
          </a:p>
          <a:p>
            <a:pPr marL="0" indent="0" algn="just">
              <a:lnSpc>
                <a:spcPct val="100000"/>
              </a:lnSpc>
              <a:buNone/>
            </a:pPr>
            <a:r>
              <a:rPr lang="fr-FR" sz="1200" dirty="0" smtClean="0">
                <a:latin typeface="Century Gothic" panose="020B0502020202020204" pitchFamily="34" charset="0"/>
                <a:cs typeface="Times New Roman" panose="02020603050405020304" pitchFamily="18" charset="0"/>
              </a:rPr>
              <a:t>La prime est soumise au cotisations et contributions de sécurité sociale ainsi qu’à l’impôt sur le revenu.</a:t>
            </a:r>
            <a:endParaRPr lang="fr-FR" sz="1200" dirty="0">
              <a:latin typeface="Century Gothic" panose="020B0502020202020204" pitchFamily="34" charset="0"/>
              <a:cs typeface="Times New Roman" panose="02020603050405020304" pitchFamily="18" charset="0"/>
            </a:endParaRPr>
          </a:p>
          <a:p>
            <a:pPr marL="0" indent="0" algn="just">
              <a:lnSpc>
                <a:spcPct val="150000"/>
              </a:lnSpc>
              <a:buNone/>
            </a:pPr>
            <a:r>
              <a:rPr lang="fr-FR" sz="1200" u="sng" dirty="0" smtClean="0">
                <a:latin typeface="Century Gothic" panose="020B0502020202020204" pitchFamily="34" charset="0"/>
                <a:cs typeface="Times New Roman" panose="02020603050405020304" pitchFamily="18" charset="0"/>
              </a:rPr>
              <a:t>SUCCESSION D’EMPLOYEURS</a:t>
            </a:r>
            <a:endParaRPr lang="fr-FR" sz="1200" u="sng" dirty="0">
              <a:latin typeface="Century Gothic" panose="020B0502020202020204" pitchFamily="34" charset="0"/>
              <a:cs typeface="Times New Roman" panose="02020603050405020304" pitchFamily="18" charset="0"/>
            </a:endParaRPr>
          </a:p>
          <a:p>
            <a:pPr marL="0" indent="0" algn="just">
              <a:lnSpc>
                <a:spcPct val="100000"/>
              </a:lnSpc>
              <a:buNone/>
            </a:pPr>
            <a:r>
              <a:rPr lang="fr-FR" sz="1200" dirty="0" smtClean="0">
                <a:latin typeface="Century Gothic" panose="020B0502020202020204" pitchFamily="34" charset="0"/>
                <a:cs typeface="Times New Roman" panose="02020603050405020304" pitchFamily="18" charset="0"/>
              </a:rPr>
              <a:t>Lorsque </a:t>
            </a:r>
            <a:r>
              <a:rPr lang="fr-FR" sz="1200" dirty="0">
                <a:latin typeface="Century Gothic" panose="020B0502020202020204" pitchFamily="34" charset="0"/>
                <a:cs typeface="Times New Roman" panose="02020603050405020304" pitchFamily="18" charset="0"/>
              </a:rPr>
              <a:t>plusieurs employeurs publics ont successivement employé et rémunéré l'agent au cours de cette même période, la rémunération prise en compte </a:t>
            </a:r>
            <a:r>
              <a:rPr lang="fr-FR" sz="1200" b="1" dirty="0">
                <a:latin typeface="Century Gothic" panose="020B0502020202020204" pitchFamily="34" charset="0"/>
                <a:cs typeface="Times New Roman" panose="02020603050405020304" pitchFamily="18" charset="0"/>
              </a:rPr>
              <a:t>est celle versée par la collectivité, l'établissement ou le groupement qui emploie et rémunère l'agent au 30 juin 2023</a:t>
            </a:r>
            <a:r>
              <a:rPr lang="fr-FR" sz="1200" dirty="0">
                <a:latin typeface="Century Gothic" panose="020B0502020202020204" pitchFamily="34" charset="0"/>
                <a:cs typeface="Times New Roman" panose="02020603050405020304" pitchFamily="18" charset="0"/>
              </a:rPr>
              <a:t>, corrigée selon les modalités énoncées précédemment pour correspondre à une année </a:t>
            </a:r>
            <a:r>
              <a:rPr lang="fr-FR" sz="1200" dirty="0" smtClean="0">
                <a:latin typeface="Century Gothic" panose="020B0502020202020204" pitchFamily="34" charset="0"/>
                <a:cs typeface="Times New Roman" panose="02020603050405020304" pitchFamily="18" charset="0"/>
              </a:rPr>
              <a:t>pleine</a:t>
            </a:r>
            <a:r>
              <a:rPr lang="fr-FR" sz="1200" dirty="0">
                <a:latin typeface="Century Gothic" panose="020B0502020202020204" pitchFamily="34" charset="0"/>
                <a:cs typeface="Times New Roman" panose="02020603050405020304" pitchFamily="18" charset="0"/>
              </a:rPr>
              <a:t> </a:t>
            </a:r>
            <a:r>
              <a:rPr lang="fr-FR" sz="1200" dirty="0" smtClean="0">
                <a:latin typeface="Century Gothic" panose="020B0502020202020204" pitchFamily="34" charset="0"/>
                <a:cs typeface="Times New Roman" panose="02020603050405020304" pitchFamily="18" charset="0"/>
              </a:rPr>
              <a:t>(comme si l’agent avait été rémunéré par le même employeur pendant les 12 mois)</a:t>
            </a:r>
          </a:p>
          <a:p>
            <a:pPr marL="0" indent="0" algn="just">
              <a:lnSpc>
                <a:spcPct val="100000"/>
              </a:lnSpc>
              <a:buNone/>
            </a:pPr>
            <a:r>
              <a:rPr lang="fr-FR" sz="1200" dirty="0" smtClean="0">
                <a:latin typeface="Century Gothic" panose="020B0502020202020204" pitchFamily="34" charset="0"/>
                <a:cs typeface="Times New Roman" panose="02020603050405020304" pitchFamily="18" charset="0"/>
              </a:rPr>
              <a:t>Un </a:t>
            </a:r>
            <a:r>
              <a:rPr lang="fr-FR" sz="1200" dirty="0">
                <a:latin typeface="Century Gothic" panose="020B0502020202020204" pitchFamily="34" charset="0"/>
                <a:cs typeface="Times New Roman" panose="02020603050405020304" pitchFamily="18" charset="0"/>
              </a:rPr>
              <a:t>agent recruté dans une commune A du </a:t>
            </a:r>
            <a:r>
              <a:rPr lang="fr-FR" sz="1200" dirty="0" smtClean="0">
                <a:latin typeface="Century Gothic" panose="020B0502020202020204" pitchFamily="34" charset="0"/>
                <a:cs typeface="Times New Roman" panose="02020603050405020304" pitchFamily="18" charset="0"/>
              </a:rPr>
              <a:t>1</a:t>
            </a:r>
            <a:r>
              <a:rPr lang="fr-FR" sz="1200" baseline="30000" dirty="0" smtClean="0">
                <a:latin typeface="Century Gothic" panose="020B0502020202020204" pitchFamily="34" charset="0"/>
                <a:cs typeface="Times New Roman" panose="02020603050405020304" pitchFamily="18" charset="0"/>
              </a:rPr>
              <a:t>er</a:t>
            </a:r>
            <a:r>
              <a:rPr lang="fr-FR" sz="1200" dirty="0" smtClean="0">
                <a:latin typeface="Century Gothic" panose="020B0502020202020204" pitchFamily="34" charset="0"/>
                <a:cs typeface="Times New Roman" panose="02020603050405020304" pitchFamily="18" charset="0"/>
              </a:rPr>
              <a:t> janvier </a:t>
            </a:r>
            <a:r>
              <a:rPr lang="fr-FR" sz="1200" dirty="0">
                <a:latin typeface="Century Gothic" panose="020B0502020202020204" pitchFamily="34" charset="0"/>
                <a:cs typeface="Times New Roman" panose="02020603050405020304" pitchFamily="18" charset="0"/>
              </a:rPr>
              <a:t>2018 au </a:t>
            </a:r>
            <a:r>
              <a:rPr lang="fr-FR" sz="1200" dirty="0" smtClean="0">
                <a:latin typeface="Century Gothic" panose="020B0502020202020204" pitchFamily="34" charset="0"/>
                <a:cs typeface="Times New Roman" panose="02020603050405020304" pitchFamily="18" charset="0"/>
              </a:rPr>
              <a:t>31 janvier 2023, </a:t>
            </a:r>
            <a:r>
              <a:rPr lang="fr-FR" sz="1200" dirty="0">
                <a:latin typeface="Century Gothic" panose="020B0502020202020204" pitchFamily="34" charset="0"/>
                <a:cs typeface="Times New Roman" panose="02020603050405020304" pitchFamily="18" charset="0"/>
              </a:rPr>
              <a:t>puis muté dans une commune B le 1er janvier 2023, d’où il est toujours employé et rémunéré au 30 juin 2023.</a:t>
            </a:r>
          </a:p>
          <a:p>
            <a:pPr marL="0" indent="0" algn="just">
              <a:lnSpc>
                <a:spcPct val="100000"/>
              </a:lnSpc>
              <a:buNone/>
            </a:pPr>
            <a:r>
              <a:rPr lang="fr-FR" sz="1200" dirty="0">
                <a:latin typeface="Century Gothic" panose="020B0502020202020204" pitchFamily="34" charset="0"/>
                <a:cs typeface="Times New Roman" panose="02020603050405020304" pitchFamily="18" charset="0"/>
              </a:rPr>
              <a:t>La commune B prend en compte la rémunération versée du </a:t>
            </a:r>
            <a:r>
              <a:rPr lang="fr-FR" sz="1200" dirty="0" smtClean="0">
                <a:latin typeface="Century Gothic" panose="020B0502020202020204" pitchFamily="34" charset="0"/>
                <a:cs typeface="Times New Roman" panose="02020603050405020304" pitchFamily="18" charset="0"/>
              </a:rPr>
              <a:t>1</a:t>
            </a:r>
            <a:r>
              <a:rPr lang="fr-FR" sz="1200" baseline="30000" dirty="0" smtClean="0">
                <a:latin typeface="Century Gothic" panose="020B0502020202020204" pitchFamily="34" charset="0"/>
                <a:cs typeface="Times New Roman" panose="02020603050405020304" pitchFamily="18" charset="0"/>
              </a:rPr>
              <a:t>er</a:t>
            </a:r>
            <a:r>
              <a:rPr lang="fr-FR" sz="1200" dirty="0" smtClean="0">
                <a:latin typeface="Century Gothic" panose="020B0502020202020204" pitchFamily="34" charset="0"/>
                <a:cs typeface="Times New Roman" panose="02020603050405020304" pitchFamily="18" charset="0"/>
              </a:rPr>
              <a:t> février </a:t>
            </a:r>
            <a:r>
              <a:rPr lang="fr-FR" sz="1200" dirty="0">
                <a:latin typeface="Century Gothic" panose="020B0502020202020204" pitchFamily="34" charset="0"/>
                <a:cs typeface="Times New Roman" panose="02020603050405020304" pitchFamily="18" charset="0"/>
              </a:rPr>
              <a:t>2023 au 30 juin 2023 qu’il divise par 6 puis multiple par 12 pour déterminer la rémunération annuelle de référence. </a:t>
            </a:r>
            <a:r>
              <a:rPr lang="fr-FR" sz="1200" dirty="0" smtClean="0">
                <a:latin typeface="Century Gothic" panose="020B0502020202020204" pitchFamily="34" charset="0"/>
                <a:cs typeface="Times New Roman" panose="02020603050405020304" pitchFamily="18" charset="0"/>
              </a:rPr>
              <a:t>17 000€ /5x12= 40 800€, l’agent n’est pas éligible.</a:t>
            </a:r>
          </a:p>
          <a:p>
            <a:pPr marL="0" indent="0" algn="just">
              <a:lnSpc>
                <a:spcPct val="100000"/>
              </a:lnSpc>
              <a:buNone/>
            </a:pPr>
            <a:r>
              <a:rPr lang="fr-FR" sz="1200" dirty="0" smtClean="0">
                <a:latin typeface="Century Gothic" panose="020B0502020202020204" pitchFamily="34" charset="0"/>
                <a:cs typeface="Times New Roman" panose="02020603050405020304" pitchFamily="18" charset="0"/>
              </a:rPr>
              <a:t>Il n’y a pas lieu de retraiter la quotité de travail sur la moyenne des employeurs: on prend la quotité du dernier employeur.</a:t>
            </a:r>
          </a:p>
          <a:p>
            <a:pPr marL="0" indent="0" algn="just">
              <a:lnSpc>
                <a:spcPct val="100000"/>
              </a:lnSpc>
              <a:buNone/>
            </a:pPr>
            <a:r>
              <a:rPr lang="fr-FR" sz="1200" dirty="0" smtClean="0">
                <a:latin typeface="Century Gothic" panose="020B0502020202020204" pitchFamily="34" charset="0"/>
                <a:cs typeface="Times New Roman" panose="02020603050405020304" pitchFamily="18" charset="0"/>
              </a:rPr>
              <a:t>Par contre, la prime est proratisée en fonction de la durée d’emploi cumulée auprès de ces employeurs pendant la période de référence.</a:t>
            </a: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124</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70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gn="just">
              <a:lnSpc>
                <a:spcPct val="150000"/>
              </a:lnSpc>
              <a:buNone/>
            </a:pPr>
            <a:r>
              <a:rPr lang="fr-FR" sz="1400" u="sng" dirty="0" smtClean="0">
                <a:latin typeface="Century Gothic" panose="020B0502020202020204" pitchFamily="34" charset="0"/>
                <a:cs typeface="Times New Roman" panose="02020603050405020304" pitchFamily="18" charset="0"/>
              </a:rPr>
              <a:t>EMPLOYEURS SIMULTANES</a:t>
            </a:r>
            <a:endParaRPr lang="fr-FR" sz="1400" u="sng" dirty="0">
              <a:latin typeface="Century Gothic" panose="020B0502020202020204" pitchFamily="34" charset="0"/>
              <a:cs typeface="Times New Roman" panose="02020603050405020304" pitchFamily="18" charset="0"/>
            </a:endParaRPr>
          </a:p>
          <a:p>
            <a:pPr marL="0" indent="0" algn="just">
              <a:lnSpc>
                <a:spcPct val="100000"/>
              </a:lnSpc>
              <a:buNone/>
            </a:pPr>
            <a:r>
              <a:rPr lang="fr-FR" sz="1400" dirty="0">
                <a:latin typeface="Century Gothic" panose="020B0502020202020204" pitchFamily="34" charset="0"/>
                <a:cs typeface="Times New Roman" panose="02020603050405020304" pitchFamily="18" charset="0"/>
              </a:rPr>
              <a:t>Lorsque plusieurs employeurs publics </a:t>
            </a:r>
            <a:r>
              <a:rPr lang="fr-FR" sz="1400" dirty="0" smtClean="0">
                <a:latin typeface="Century Gothic" panose="020B0502020202020204" pitchFamily="34" charset="0"/>
                <a:cs typeface="Times New Roman" panose="02020603050405020304" pitchFamily="18" charset="0"/>
              </a:rPr>
              <a:t>emploient et rémunèrent simultanément l'agent au 30 juin 2023, la rémunération prise en compte est celle versée par chaque collectivité, établissement ou groupement, corrigée selon les modalités prévues au I pour correspondre à une année pleine. Chaque employeur proratise le montant de référence de la prime en fonction de la quotité de travail et de la durée d’emploi de l’agent qu’il emploie.</a:t>
            </a:r>
          </a:p>
          <a:p>
            <a:pPr marL="0" indent="0" algn="just">
              <a:lnSpc>
                <a:spcPct val="100000"/>
              </a:lnSpc>
              <a:buNone/>
            </a:pPr>
            <a:r>
              <a:rPr lang="fr-FR" sz="1400" b="1" dirty="0" smtClean="0">
                <a:latin typeface="Century Gothic" panose="020B0502020202020204" pitchFamily="34" charset="0"/>
                <a:cs typeface="Times New Roman" panose="02020603050405020304" pitchFamily="18" charset="0"/>
              </a:rPr>
              <a:t>Exemple:</a:t>
            </a:r>
          </a:p>
          <a:p>
            <a:pPr marL="0" indent="0" algn="just">
              <a:lnSpc>
                <a:spcPct val="100000"/>
              </a:lnSpc>
              <a:buNone/>
            </a:pPr>
            <a:r>
              <a:rPr lang="fr-FR" sz="1400" dirty="0" smtClean="0">
                <a:latin typeface="Century Gothic" panose="020B0502020202020204" pitchFamily="34" charset="0"/>
                <a:cs typeface="Times New Roman" panose="02020603050405020304" pitchFamily="18" charset="0"/>
              </a:rPr>
              <a:t>Un agent </a:t>
            </a:r>
            <a:r>
              <a:rPr lang="fr-FR" sz="1400" dirty="0">
                <a:latin typeface="Century Gothic" panose="020B0502020202020204" pitchFamily="34" charset="0"/>
                <a:cs typeface="Times New Roman" panose="02020603050405020304" pitchFamily="18" charset="0"/>
              </a:rPr>
              <a:t>est recruté par deux employeurs au 30 juin 2023 (18 000€ pour la commune A </a:t>
            </a:r>
            <a:r>
              <a:rPr lang="fr-FR" sz="1400" dirty="0" smtClean="0">
                <a:latin typeface="Century Gothic" panose="020B0502020202020204" pitchFamily="34" charset="0"/>
                <a:cs typeface="Times New Roman" panose="02020603050405020304" pitchFamily="18" charset="0"/>
              </a:rPr>
              <a:t>depuis 9 mois et </a:t>
            </a:r>
            <a:r>
              <a:rPr lang="fr-FR" sz="1400" dirty="0">
                <a:latin typeface="Century Gothic" panose="020B0502020202020204" pitchFamily="34" charset="0"/>
                <a:cs typeface="Times New Roman" panose="02020603050405020304" pitchFamily="18" charset="0"/>
              </a:rPr>
              <a:t>7 000€ pour la commune </a:t>
            </a:r>
            <a:r>
              <a:rPr lang="fr-FR" sz="1400" dirty="0" smtClean="0">
                <a:latin typeface="Century Gothic" panose="020B0502020202020204" pitchFamily="34" charset="0"/>
                <a:cs typeface="Times New Roman" panose="02020603050405020304" pitchFamily="18" charset="0"/>
              </a:rPr>
              <a:t>B depuis 6 mois)</a:t>
            </a:r>
            <a:endParaRPr lang="fr-FR" sz="1400" dirty="0">
              <a:latin typeface="Century Gothic" panose="020B0502020202020204" pitchFamily="34" charset="0"/>
              <a:cs typeface="Times New Roman" panose="02020603050405020304" pitchFamily="18" charset="0"/>
            </a:endParaRPr>
          </a:p>
          <a:p>
            <a:pPr marL="0" indent="0" algn="just">
              <a:lnSpc>
                <a:spcPct val="100000"/>
              </a:lnSpc>
              <a:buNone/>
            </a:pPr>
            <a:r>
              <a:rPr lang="fr-FR" sz="1400" dirty="0">
                <a:latin typeface="Century Gothic" panose="020B0502020202020204" pitchFamily="34" charset="0"/>
                <a:cs typeface="Times New Roman" panose="02020603050405020304" pitchFamily="18" charset="0"/>
              </a:rPr>
              <a:t>Chaque employeur reconstitue la rémunération de référence au regard de la rémunération versée pour faire correspondre à une année pleine (et non pas un temps complet)</a:t>
            </a:r>
          </a:p>
          <a:p>
            <a:pPr marL="0" indent="0" algn="just">
              <a:lnSpc>
                <a:spcPct val="100000"/>
              </a:lnSpc>
              <a:buNone/>
            </a:pPr>
            <a:r>
              <a:rPr lang="fr-FR" sz="1400" dirty="0">
                <a:latin typeface="Century Gothic" panose="020B0502020202020204" pitchFamily="34" charset="0"/>
                <a:cs typeface="Times New Roman" panose="02020603050405020304" pitchFamily="18" charset="0"/>
              </a:rPr>
              <a:t>Au titre de la commune A: </a:t>
            </a:r>
            <a:r>
              <a:rPr lang="fr-FR" sz="1400" dirty="0" smtClean="0">
                <a:latin typeface="Century Gothic" panose="020B0502020202020204" pitchFamily="34" charset="0"/>
                <a:cs typeface="Times New Roman" panose="02020603050405020304" pitchFamily="18" charset="0"/>
              </a:rPr>
              <a:t>18 000€ /9x12= 24 000€, soit 700€ proratisé en fonction de la quotité et de la durée d’emploi</a:t>
            </a:r>
            <a:endParaRPr lang="fr-FR" sz="1400" dirty="0">
              <a:latin typeface="Century Gothic" panose="020B0502020202020204" pitchFamily="34" charset="0"/>
              <a:cs typeface="Times New Roman" panose="02020603050405020304" pitchFamily="18" charset="0"/>
            </a:endParaRPr>
          </a:p>
          <a:p>
            <a:pPr marL="0" indent="0">
              <a:lnSpc>
                <a:spcPct val="100000"/>
              </a:lnSpc>
              <a:buNone/>
            </a:pPr>
            <a:r>
              <a:rPr lang="fr-FR" sz="1400" dirty="0" smtClean="0">
                <a:latin typeface="Century Gothic" panose="020B0502020202020204" pitchFamily="34" charset="0"/>
                <a:cs typeface="Times New Roman" panose="02020603050405020304" pitchFamily="18" charset="0"/>
              </a:rPr>
              <a:t>Au titre de la commune B: 7 000€ /6 x12= 14 000€, soit 800</a:t>
            </a:r>
            <a:r>
              <a:rPr lang="fr-FR" sz="1400" dirty="0">
                <a:latin typeface="Century Gothic" panose="020B0502020202020204" pitchFamily="34" charset="0"/>
                <a:cs typeface="Times New Roman" panose="02020603050405020304" pitchFamily="18" charset="0"/>
              </a:rPr>
              <a:t>€ proratisé en fonction de la quotité et de la durée d’emploi</a:t>
            </a:r>
            <a:endParaRPr lang="fr-FR" sz="1400" dirty="0" smtClean="0">
              <a:latin typeface="Century Gothic" panose="020B0502020202020204" pitchFamily="34" charset="0"/>
              <a:cs typeface="Times New Roman" panose="02020603050405020304" pitchFamily="18" charset="0"/>
            </a:endParaRPr>
          </a:p>
          <a:p>
            <a:pPr marL="0" indent="0">
              <a:lnSpc>
                <a:spcPct val="100000"/>
              </a:lnSpc>
              <a:buNone/>
            </a:pPr>
            <a:endParaRPr lang="fr-FR" sz="12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125</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152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031103"/>
          </a:xfrm>
        </p:spPr>
        <p:txBody>
          <a:bodyPr>
            <a:noAutofit/>
          </a:bodyPr>
          <a:lstStyle/>
          <a:p>
            <a:pPr marL="0" indent="0">
              <a:lnSpc>
                <a:spcPct val="100000"/>
              </a:lnSpc>
              <a:buNone/>
            </a:pPr>
            <a:r>
              <a:rPr lang="fr-FR" sz="1400" u="sng" dirty="0" smtClean="0">
                <a:latin typeface="Century Gothic" panose="020B0502020202020204" pitchFamily="34" charset="0"/>
                <a:cs typeface="Times New Roman" panose="02020603050405020304" pitchFamily="18" charset="0"/>
              </a:rPr>
              <a:t>MODALITES DE VERSEMENT</a:t>
            </a:r>
            <a:endParaRPr lang="fr-FR" sz="1400" u="sng" dirty="0">
              <a:latin typeface="Century Gothic" panose="020B0502020202020204" pitchFamily="34" charset="0"/>
              <a:cs typeface="Times New Roman" panose="02020603050405020304" pitchFamily="18" charset="0"/>
            </a:endParaRPr>
          </a:p>
          <a:p>
            <a:pPr marL="0" indent="0" algn="just">
              <a:lnSpc>
                <a:spcPct val="150000"/>
              </a:lnSpc>
              <a:buNone/>
            </a:pPr>
            <a:r>
              <a:rPr lang="fr-FR" sz="1400" dirty="0">
                <a:latin typeface="Century Gothic" panose="020B0502020202020204" pitchFamily="34" charset="0"/>
                <a:cs typeface="Times New Roman" panose="02020603050405020304" pitchFamily="18" charset="0"/>
              </a:rPr>
              <a:t>La prime prévue par le présent décret peut être versée en une ou plusieurs fractions avant le 30 juin 2024.</a:t>
            </a:r>
          </a:p>
          <a:p>
            <a:pPr marL="0" indent="0" algn="just">
              <a:lnSpc>
                <a:spcPct val="150000"/>
              </a:lnSpc>
              <a:buNone/>
            </a:pPr>
            <a:r>
              <a:rPr lang="fr-FR" sz="1400" dirty="0">
                <a:latin typeface="Century Gothic" panose="020B0502020202020204" pitchFamily="34" charset="0"/>
                <a:cs typeface="Times New Roman" panose="02020603050405020304" pitchFamily="18" charset="0"/>
              </a:rPr>
              <a:t>Elle est cumulable avec toute autre prime et indemnité perçue par l'agent (sauf si l’agent perçoit déjà cette prime par un autre employeur public de l’</a:t>
            </a:r>
            <a:r>
              <a:rPr lang="fr-FR" sz="1400" dirty="0" err="1">
                <a:latin typeface="Century Gothic" panose="020B0502020202020204" pitchFamily="34" charset="0"/>
                <a:cs typeface="Times New Roman" panose="02020603050405020304" pitchFamily="18" charset="0"/>
              </a:rPr>
              <a:t>Etat</a:t>
            </a:r>
            <a:r>
              <a:rPr lang="fr-FR" sz="1400" dirty="0">
                <a:latin typeface="Century Gothic" panose="020B0502020202020204" pitchFamily="34" charset="0"/>
                <a:cs typeface="Times New Roman" panose="02020603050405020304" pitchFamily="18" charset="0"/>
              </a:rPr>
              <a:t> ou de l’hospitalière).</a:t>
            </a:r>
          </a:p>
          <a:p>
            <a:pPr marL="0" indent="0" algn="just">
              <a:lnSpc>
                <a:spcPct val="150000"/>
              </a:lnSpc>
              <a:buNone/>
            </a:pPr>
            <a:r>
              <a:rPr lang="fr-FR" sz="1400" dirty="0">
                <a:latin typeface="Century Gothic" panose="020B0502020202020204" pitchFamily="34" charset="0"/>
                <a:cs typeface="Times New Roman" panose="02020603050405020304" pitchFamily="18" charset="0"/>
              </a:rPr>
              <a:t>Le versement de la prime fait l’objet d’un arrêté individuel.</a:t>
            </a:r>
          </a:p>
          <a:p>
            <a:pPr marL="0" indent="0" algn="just">
              <a:lnSpc>
                <a:spcPct val="150000"/>
              </a:lnSpc>
              <a:buNone/>
            </a:pPr>
            <a:r>
              <a:rPr lang="fr-FR" sz="1400" dirty="0">
                <a:latin typeface="Century Gothic" panose="020B0502020202020204" pitchFamily="34" charset="0"/>
                <a:cs typeface="Times New Roman" panose="02020603050405020304" pitchFamily="18" charset="0"/>
              </a:rPr>
              <a:t>1)Un seul employeur public emploie et rémunère l’agent au 30 juin 2023: il verse la prime</a:t>
            </a:r>
          </a:p>
          <a:p>
            <a:pPr marL="0" indent="0" algn="just">
              <a:lnSpc>
                <a:spcPct val="150000"/>
              </a:lnSpc>
              <a:buNone/>
            </a:pPr>
            <a:r>
              <a:rPr lang="fr-FR" sz="1400" dirty="0">
                <a:latin typeface="Century Gothic" panose="020B0502020202020204" pitchFamily="34" charset="0"/>
                <a:cs typeface="Times New Roman" panose="02020603050405020304" pitchFamily="18" charset="0"/>
              </a:rPr>
              <a:t>2) Plusieurs employeurs emploient et rémunèrent l’agent au 30 juin 2023: chaque employeur est chargé de verser la prime au titre de l’emploi qui le lie à son agent,</a:t>
            </a:r>
          </a:p>
          <a:p>
            <a:pPr marL="0" indent="0" algn="just">
              <a:lnSpc>
                <a:spcPct val="150000"/>
              </a:lnSpc>
              <a:buNone/>
            </a:pPr>
            <a:r>
              <a:rPr lang="fr-FR" sz="1400" dirty="0">
                <a:latin typeface="Century Gothic" panose="020B0502020202020204" pitchFamily="34" charset="0"/>
                <a:cs typeface="Times New Roman" panose="02020603050405020304" pitchFamily="18" charset="0"/>
              </a:rPr>
              <a:t>Vous trouverez sur le site un modèle de délibération et d'arrêté</a:t>
            </a:r>
          </a:p>
          <a:p>
            <a:pPr marL="0" indent="0" algn="just">
              <a:lnSpc>
                <a:spcPct val="150000"/>
              </a:lnSpc>
              <a:buNone/>
            </a:pPr>
            <a:endParaRPr lang="fr-FR" sz="1200" u="sng" dirty="0">
              <a:latin typeface="Century Gothic" panose="020B0502020202020204" pitchFamily="34" charset="0"/>
              <a:cs typeface="Times New Roman" panose="02020603050405020304" pitchFamily="18" charset="0"/>
            </a:endParaRPr>
          </a:p>
          <a:p>
            <a:pPr marL="0" indent="0" algn="just">
              <a:lnSpc>
                <a:spcPct val="150000"/>
              </a:lnSpc>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126</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598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prime de pouvoir d’achat exceptionnelle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031103"/>
          </a:xfrm>
        </p:spPr>
        <p:txBody>
          <a:bodyPr>
            <a:noAutofit/>
          </a:bodyPr>
          <a:lstStyle/>
          <a:p>
            <a:pPr marL="0" indent="0">
              <a:lnSpc>
                <a:spcPct val="100000"/>
              </a:lnSpc>
              <a:buNone/>
            </a:pPr>
            <a:r>
              <a:rPr lang="fr-FR" sz="1400" u="sng" dirty="0">
                <a:latin typeface="Century Gothic" panose="020B0502020202020204" pitchFamily="34" charset="0"/>
                <a:cs typeface="Times New Roman" panose="02020603050405020304" pitchFamily="18" charset="0"/>
              </a:rPr>
              <a:t>Pour les agents publics affiliés à la CNRACL </a:t>
            </a:r>
            <a:r>
              <a:rPr lang="fr-FR" sz="1400" u="sng" dirty="0" smtClean="0">
                <a:latin typeface="Century Gothic" panose="020B0502020202020204" pitchFamily="34" charset="0"/>
                <a:cs typeface="Times New Roman" panose="02020603050405020304" pitchFamily="18" charset="0"/>
              </a:rPr>
              <a:t>:</a:t>
            </a:r>
            <a:endParaRPr lang="fr-FR" sz="1400" u="sng" dirty="0">
              <a:latin typeface="Century Gothic" panose="020B0502020202020204" pitchFamily="34" charset="0"/>
              <a:cs typeface="Times New Roman" panose="02020603050405020304" pitchFamily="18" charset="0"/>
            </a:endParaRPr>
          </a:p>
          <a:p>
            <a:pPr marL="0" indent="0">
              <a:lnSpc>
                <a:spcPct val="100000"/>
              </a:lnSpc>
              <a:buNone/>
            </a:pPr>
            <a:r>
              <a:rPr lang="fr-FR" sz="1400" dirty="0">
                <a:latin typeface="Century Gothic" panose="020B0502020202020204" pitchFamily="34" charset="0"/>
                <a:cs typeface="Times New Roman" panose="02020603050405020304" pitchFamily="18" charset="0"/>
              </a:rPr>
              <a:t>La prime entre dans l’assiette de la contribution de solidarité, de la CSG, de la CRDS.</a:t>
            </a:r>
          </a:p>
          <a:p>
            <a:pPr marL="0" indent="0">
              <a:lnSpc>
                <a:spcPct val="100000"/>
              </a:lnSpc>
              <a:buNone/>
            </a:pPr>
            <a:r>
              <a:rPr lang="fr-FR" sz="1400" dirty="0">
                <a:latin typeface="Century Gothic" panose="020B0502020202020204" pitchFamily="34" charset="0"/>
                <a:cs typeface="Times New Roman" panose="02020603050405020304" pitchFamily="18" charset="0"/>
              </a:rPr>
              <a:t>Elle est également pris en compte par la RAFP dans la limite de 20 % du </a:t>
            </a:r>
            <a:r>
              <a:rPr lang="fr-FR" sz="1400" dirty="0" smtClean="0">
                <a:latin typeface="Century Gothic" panose="020B0502020202020204" pitchFamily="34" charset="0"/>
                <a:cs typeface="Times New Roman" panose="02020603050405020304" pitchFamily="18" charset="0"/>
              </a:rPr>
              <a:t>traitement indiciaire </a:t>
            </a:r>
            <a:r>
              <a:rPr lang="fr-FR" sz="1400" dirty="0">
                <a:latin typeface="Century Gothic" panose="020B0502020202020204" pitchFamily="34" charset="0"/>
                <a:cs typeface="Times New Roman" panose="02020603050405020304" pitchFamily="18" charset="0"/>
              </a:rPr>
              <a:t>brut.</a:t>
            </a:r>
          </a:p>
          <a:p>
            <a:pPr marL="0" indent="0">
              <a:lnSpc>
                <a:spcPct val="100000"/>
              </a:lnSpc>
              <a:buNone/>
            </a:pPr>
            <a:endParaRPr lang="fr-FR" sz="1400" dirty="0">
              <a:latin typeface="Century Gothic" panose="020B0502020202020204" pitchFamily="34" charset="0"/>
              <a:cs typeface="Times New Roman" panose="02020603050405020304" pitchFamily="18" charset="0"/>
            </a:endParaRPr>
          </a:p>
          <a:p>
            <a:pPr marL="0" indent="0">
              <a:lnSpc>
                <a:spcPct val="100000"/>
              </a:lnSpc>
              <a:buNone/>
            </a:pPr>
            <a:r>
              <a:rPr lang="fr-FR" sz="1400" u="sng" dirty="0" smtClean="0">
                <a:latin typeface="Century Gothic" panose="020B0502020202020204" pitchFamily="34" charset="0"/>
                <a:cs typeface="Times New Roman" panose="02020603050405020304" pitchFamily="18" charset="0"/>
              </a:rPr>
              <a:t>Pour </a:t>
            </a:r>
            <a:r>
              <a:rPr lang="fr-FR" sz="1400" u="sng" dirty="0">
                <a:latin typeface="Century Gothic" panose="020B0502020202020204" pitchFamily="34" charset="0"/>
                <a:cs typeface="Times New Roman" panose="02020603050405020304" pitchFamily="18" charset="0"/>
              </a:rPr>
              <a:t>les agents publics affiliés au régime général de la sécurité sociale </a:t>
            </a:r>
            <a:r>
              <a:rPr lang="fr-FR" sz="1400" u="sng" dirty="0" smtClean="0">
                <a:latin typeface="Century Gothic" panose="020B0502020202020204" pitchFamily="34" charset="0"/>
                <a:cs typeface="Times New Roman" panose="02020603050405020304" pitchFamily="18" charset="0"/>
              </a:rPr>
              <a:t>:</a:t>
            </a:r>
            <a:endParaRPr lang="fr-FR" sz="1400" u="sng" dirty="0">
              <a:latin typeface="Century Gothic" panose="020B0502020202020204" pitchFamily="34" charset="0"/>
              <a:cs typeface="Times New Roman" panose="02020603050405020304" pitchFamily="18" charset="0"/>
            </a:endParaRPr>
          </a:p>
          <a:p>
            <a:pPr marL="0" indent="0">
              <a:lnSpc>
                <a:spcPct val="100000"/>
              </a:lnSpc>
              <a:buNone/>
            </a:pPr>
            <a:r>
              <a:rPr lang="fr-FR" sz="1400" dirty="0">
                <a:latin typeface="Century Gothic" panose="020B0502020202020204" pitchFamily="34" charset="0"/>
                <a:cs typeface="Times New Roman" panose="02020603050405020304" pitchFamily="18" charset="0"/>
              </a:rPr>
              <a:t>La prime entre dans l’assiette des cotisations dues au régime général de la </a:t>
            </a:r>
            <a:r>
              <a:rPr lang="fr-FR" sz="1400" dirty="0" smtClean="0">
                <a:latin typeface="Century Gothic" panose="020B0502020202020204" pitchFamily="34" charset="0"/>
                <a:cs typeface="Times New Roman" panose="02020603050405020304" pitchFamily="18" charset="0"/>
              </a:rPr>
              <a:t>Sécurité sociale </a:t>
            </a:r>
            <a:r>
              <a:rPr lang="fr-FR" sz="1400" dirty="0">
                <a:latin typeface="Century Gothic" panose="020B0502020202020204" pitchFamily="34" charset="0"/>
                <a:cs typeface="Times New Roman" panose="02020603050405020304" pitchFamily="18" charset="0"/>
              </a:rPr>
              <a:t>et à l’IRCANTEC.</a:t>
            </a:r>
          </a:p>
          <a:p>
            <a:pPr marL="0" indent="0">
              <a:lnSpc>
                <a:spcPct val="100000"/>
              </a:lnSpc>
              <a:buNone/>
            </a:pPr>
            <a:r>
              <a:rPr lang="fr-FR" sz="1400" dirty="0">
                <a:latin typeface="Century Gothic" panose="020B0502020202020204" pitchFamily="34" charset="0"/>
                <a:cs typeface="Times New Roman" panose="02020603050405020304" pitchFamily="18" charset="0"/>
              </a:rPr>
              <a:t>Elle entre également dans l’assiette de la contribution de solidarité autonomie, de </a:t>
            </a:r>
            <a:r>
              <a:rPr lang="fr-FR" sz="1400" dirty="0" smtClean="0">
                <a:latin typeface="Century Gothic" panose="020B0502020202020204" pitchFamily="34" charset="0"/>
                <a:cs typeface="Times New Roman" panose="02020603050405020304" pitchFamily="18" charset="0"/>
              </a:rPr>
              <a:t>la CSG </a:t>
            </a:r>
            <a:r>
              <a:rPr lang="fr-FR" sz="1400" dirty="0">
                <a:latin typeface="Century Gothic" panose="020B0502020202020204" pitchFamily="34" charset="0"/>
                <a:cs typeface="Times New Roman" panose="02020603050405020304" pitchFamily="18" charset="0"/>
              </a:rPr>
              <a:t>et de la CRDS.</a:t>
            </a:r>
            <a:endParaRPr lang="fr-FR" sz="1200" dirty="0" smtClean="0">
              <a:latin typeface="Century Gothic" panose="020B0502020202020204" pitchFamily="34" charset="0"/>
              <a:cs typeface="Times New Roman" panose="02020603050405020304" pitchFamily="18" charset="0"/>
            </a:endParaRPr>
          </a:p>
          <a:p>
            <a:pPr marL="0" indent="0" algn="just">
              <a:lnSpc>
                <a:spcPct val="150000"/>
              </a:lnSpc>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127</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5289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pPr algn="just"/>
            <a:r>
              <a:rPr lang="fr-FR" sz="4000" b="1" dirty="0">
                <a:solidFill>
                  <a:schemeClr val="accent5">
                    <a:lumMod val="50000"/>
                  </a:schemeClr>
                </a:solidFill>
                <a:latin typeface="Century Gothic" panose="020B0502020202020204" pitchFamily="34" charset="0"/>
                <a:cs typeface="Times New Roman" panose="02020603050405020304" pitchFamily="18" charset="0"/>
              </a:rPr>
              <a:t>Projets de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loi sur la Fonction Publique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128</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7"/>
          <p:cNvSpPr>
            <a:spLocks noGrp="1"/>
          </p:cNvSpPr>
          <p:nvPr>
            <p:ph idx="1"/>
          </p:nvPr>
        </p:nvSpPr>
        <p:spPr/>
        <p:txBody>
          <a:bodyPr>
            <a:normAutofit fontScale="92500" lnSpcReduction="10000"/>
          </a:bodyPr>
          <a:lstStyle/>
          <a:p>
            <a:pPr marL="0" indent="0">
              <a:buNone/>
            </a:pPr>
            <a:r>
              <a:rPr lang="fr-FR" sz="1500" dirty="0" smtClean="0">
                <a:latin typeface="Century Gothic" panose="020B0502020202020204" pitchFamily="34" charset="0"/>
                <a:cs typeface="Times New Roman" panose="02020603050405020304" pitchFamily="18" charset="0"/>
              </a:rPr>
              <a:t>Les </a:t>
            </a:r>
            <a:r>
              <a:rPr lang="fr-FR" sz="1500" dirty="0">
                <a:latin typeface="Century Gothic" panose="020B0502020202020204" pitchFamily="34" charset="0"/>
                <a:cs typeface="Times New Roman" panose="02020603050405020304" pitchFamily="18" charset="0"/>
              </a:rPr>
              <a:t>contours du </a:t>
            </a:r>
            <a:r>
              <a:rPr lang="fr-FR" sz="1500" b="1" dirty="0">
                <a:latin typeface="Century Gothic" panose="020B0502020202020204" pitchFamily="34" charset="0"/>
                <a:cs typeface="Times New Roman" panose="02020603050405020304" pitchFamily="18" charset="0"/>
              </a:rPr>
              <a:t>futur projet de loi sur la fonction </a:t>
            </a:r>
            <a:r>
              <a:rPr lang="fr-FR" sz="1500" b="1" dirty="0" smtClean="0">
                <a:latin typeface="Century Gothic" panose="020B0502020202020204" pitchFamily="34" charset="0"/>
                <a:cs typeface="Times New Roman" panose="02020603050405020304" pitchFamily="18" charset="0"/>
              </a:rPr>
              <a:t>publique</a:t>
            </a:r>
            <a:r>
              <a:rPr lang="fr-FR" sz="1500" dirty="0" smtClean="0">
                <a:latin typeface="Century Gothic" panose="020B0502020202020204" pitchFamily="34" charset="0"/>
                <a:cs typeface="Times New Roman" panose="02020603050405020304" pitchFamily="18" charset="0"/>
              </a:rPr>
              <a:t>, plus attractive et plus moderne, </a:t>
            </a:r>
            <a:r>
              <a:rPr lang="fr-FR" sz="1500" dirty="0">
                <a:latin typeface="Century Gothic" panose="020B0502020202020204" pitchFamily="34" charset="0"/>
                <a:cs typeface="Times New Roman" panose="02020603050405020304" pitchFamily="18" charset="0"/>
              </a:rPr>
              <a:t>attendu d'ici la fin de l'année et qui doit faire l'objet de concertations avec les syndicats dans les prochaines semaines.</a:t>
            </a:r>
          </a:p>
          <a:p>
            <a:pPr algn="just">
              <a:buFontTx/>
              <a:buChar char="-"/>
            </a:pPr>
            <a:r>
              <a:rPr lang="fr-FR" sz="1500" dirty="0">
                <a:latin typeface="Century Gothic" panose="020B0502020202020204" pitchFamily="34" charset="0"/>
                <a:cs typeface="Times New Roman" panose="02020603050405020304" pitchFamily="18" charset="0"/>
              </a:rPr>
              <a:t>Rentrer plus facilement dans la fonction publique, bouger plus facilement dans la fonction publique et parfois pouvoir sortir plus rapidement de la fonction publique</a:t>
            </a:r>
          </a:p>
          <a:p>
            <a:pPr algn="just">
              <a:buFontTx/>
              <a:buChar char="-"/>
            </a:pPr>
            <a:r>
              <a:rPr lang="fr-FR" sz="1500" dirty="0">
                <a:latin typeface="Century Gothic" panose="020B0502020202020204" pitchFamily="34" charset="0"/>
                <a:cs typeface="Times New Roman" panose="02020603050405020304" pitchFamily="18" charset="0"/>
              </a:rPr>
              <a:t>Mieux rémunérer certains </a:t>
            </a:r>
            <a:r>
              <a:rPr lang="fr-FR" sz="1500" dirty="0" smtClean="0">
                <a:latin typeface="Century Gothic" panose="020B0502020202020204" pitchFamily="34" charset="0"/>
                <a:cs typeface="Times New Roman" panose="02020603050405020304" pitchFamily="18" charset="0"/>
              </a:rPr>
              <a:t>agents</a:t>
            </a:r>
          </a:p>
          <a:p>
            <a:pPr algn="just">
              <a:buFontTx/>
              <a:buChar char="-"/>
            </a:pPr>
            <a:r>
              <a:rPr lang="fr-FR" sz="1500" dirty="0" smtClean="0">
                <a:latin typeface="Century Gothic" panose="020B0502020202020204" pitchFamily="34" charset="0"/>
                <a:cs typeface="Times New Roman" panose="02020603050405020304" pitchFamily="18" charset="0"/>
              </a:rPr>
              <a:t>La </a:t>
            </a:r>
            <a:r>
              <a:rPr lang="fr-FR" sz="1500" dirty="0">
                <a:latin typeface="Century Gothic" panose="020B0502020202020204" pitchFamily="34" charset="0"/>
                <a:cs typeface="Times New Roman" panose="02020603050405020304" pitchFamily="18" charset="0"/>
              </a:rPr>
              <a:t>prime au mérite</a:t>
            </a:r>
          </a:p>
          <a:p>
            <a:pPr algn="just">
              <a:buFontTx/>
              <a:buChar char="-"/>
            </a:pPr>
            <a:r>
              <a:rPr lang="fr-FR" sz="1500" dirty="0">
                <a:latin typeface="Century Gothic" panose="020B0502020202020204" pitchFamily="34" charset="0"/>
                <a:cs typeface="Times New Roman" panose="02020603050405020304" pitchFamily="18" charset="0"/>
              </a:rPr>
              <a:t>Titulariser des apprentis qui donnent satisfaction sans concours</a:t>
            </a:r>
          </a:p>
          <a:p>
            <a:pPr algn="just">
              <a:buFontTx/>
              <a:buChar char="-"/>
            </a:pPr>
            <a:r>
              <a:rPr lang="fr-FR" sz="1500" dirty="0">
                <a:latin typeface="Century Gothic" panose="020B0502020202020204" pitchFamily="34" charset="0"/>
                <a:cs typeface="Times New Roman" panose="02020603050405020304" pitchFamily="18" charset="0"/>
              </a:rPr>
              <a:t>Assouplir le système de promotions qui sont aujourd’hui conditionnées à des recrutements; un projet de décret assouplissant les modalités de la promotion interne dans la fonction publique territoriale sera examiné le 15 novembre par le Conseil supérieur de la fonction publique territoriale.</a:t>
            </a:r>
          </a:p>
          <a:p>
            <a:pPr algn="just">
              <a:buFontTx/>
              <a:buChar char="-"/>
            </a:pPr>
            <a:r>
              <a:rPr lang="fr-FR" sz="1500" dirty="0">
                <a:latin typeface="Century Gothic" panose="020B0502020202020204" pitchFamily="34" charset="0"/>
                <a:cs typeface="Times New Roman" panose="02020603050405020304" pitchFamily="18" charset="0"/>
              </a:rPr>
              <a:t>Mieux valoriser les années passées à l'extérieur de la fonction publique</a:t>
            </a:r>
          </a:p>
          <a:p>
            <a:pPr algn="just">
              <a:buFontTx/>
              <a:buChar char="-"/>
            </a:pPr>
            <a:r>
              <a:rPr lang="fr-FR" sz="1500" dirty="0">
                <a:latin typeface="Century Gothic" panose="020B0502020202020204" pitchFamily="34" charset="0"/>
                <a:cs typeface="Times New Roman" panose="02020603050405020304" pitchFamily="18" charset="0"/>
              </a:rPr>
              <a:t>Volonté de formaliser une méthode avec les syndicats pour mener des négociations salariales annuelles.</a:t>
            </a:r>
          </a:p>
          <a:p>
            <a:pPr marL="0" indent="0" algn="just">
              <a:buNone/>
            </a:pPr>
            <a:endParaRPr lang="fr-FR" dirty="0"/>
          </a:p>
        </p:txBody>
      </p:sp>
    </p:spTree>
    <p:extLst>
      <p:ext uri="{BB962C8B-B14F-4D97-AF65-F5344CB8AC3E}">
        <p14:creationId xmlns:p14="http://schemas.microsoft.com/office/powerpoint/2010/main" val="255244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365125"/>
            <a:ext cx="10515600" cy="5532755"/>
          </a:xfrm>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Fin</a:t>
            </a:r>
            <a:br>
              <a:rPr lang="fr-FR" b="1" dirty="0" smtClean="0">
                <a:solidFill>
                  <a:srgbClr val="C00000"/>
                </a:solidFill>
                <a:latin typeface="Century Gothic" panose="020B0502020202020204" pitchFamily="34" charset="0"/>
                <a:cs typeface="Times New Roman" panose="02020603050405020304" pitchFamily="18" charset="0"/>
              </a:rPr>
            </a:br>
            <a:r>
              <a:rPr lang="fr-FR" b="1" dirty="0" smtClean="0">
                <a:solidFill>
                  <a:srgbClr val="C00000"/>
                </a:solidFill>
                <a:latin typeface="Century Gothic" panose="020B0502020202020204" pitchFamily="34" charset="0"/>
                <a:cs typeface="Times New Roman" panose="02020603050405020304" pitchFamily="18" charset="0"/>
              </a:rPr>
              <a:t/>
            </a:r>
            <a:br>
              <a:rPr lang="fr-FR" b="1" dirty="0" smtClean="0">
                <a:solidFill>
                  <a:srgbClr val="C00000"/>
                </a:solidFill>
                <a:latin typeface="Century Gothic" panose="020B0502020202020204" pitchFamily="34" charset="0"/>
                <a:cs typeface="Times New Roman" panose="02020603050405020304" pitchFamily="18" charset="0"/>
              </a:rPr>
            </a:br>
            <a:r>
              <a:rPr lang="fr-FR" b="1" dirty="0">
                <a:solidFill>
                  <a:srgbClr val="C00000"/>
                </a:solidFill>
                <a:latin typeface="Century Gothic" panose="020B0502020202020204" pitchFamily="34" charset="0"/>
                <a:cs typeface="Times New Roman" panose="02020603050405020304" pitchFamily="18" charset="0"/>
              </a:rPr>
              <a:t/>
            </a:r>
            <a:br>
              <a:rPr lang="fr-FR" b="1" dirty="0">
                <a:solidFill>
                  <a:srgbClr val="C00000"/>
                </a:solidFill>
                <a:latin typeface="Century Gothic" panose="020B0502020202020204" pitchFamily="34" charset="0"/>
                <a:cs typeface="Times New Roman" panose="02020603050405020304" pitchFamily="18" charset="0"/>
              </a:rPr>
            </a:br>
            <a:r>
              <a:rPr lang="fr-FR" b="1" dirty="0" smtClean="0">
                <a:solidFill>
                  <a:srgbClr val="C00000"/>
                </a:solidFill>
                <a:latin typeface="Century Gothic" panose="020B0502020202020204" pitchFamily="34" charset="0"/>
                <a:cs typeface="Times New Roman" panose="02020603050405020304" pitchFamily="18" charset="0"/>
              </a:rPr>
              <a:t/>
            </a:r>
            <a:br>
              <a:rPr lang="fr-FR" b="1" dirty="0" smtClean="0">
                <a:solidFill>
                  <a:srgbClr val="C00000"/>
                </a:solidFill>
                <a:latin typeface="Century Gothic" panose="020B0502020202020204" pitchFamily="34" charset="0"/>
                <a:cs typeface="Times New Roman" panose="02020603050405020304" pitchFamily="18" charset="0"/>
              </a:rPr>
            </a:br>
            <a:r>
              <a:rPr lang="fr-FR" b="1" dirty="0">
                <a:solidFill>
                  <a:srgbClr val="C00000"/>
                </a:solidFill>
                <a:latin typeface="Century Gothic" panose="020B0502020202020204" pitchFamily="34" charset="0"/>
                <a:cs typeface="Times New Roman" panose="02020603050405020304" pitchFamily="18" charset="0"/>
              </a:rPr>
              <a:t/>
            </a:r>
            <a:br>
              <a:rPr lang="fr-FR" b="1" dirty="0">
                <a:solidFill>
                  <a:srgbClr val="C00000"/>
                </a:solidFill>
                <a:latin typeface="Century Gothic" panose="020B0502020202020204" pitchFamily="34" charset="0"/>
                <a:cs typeface="Times New Roman" panose="02020603050405020304" pitchFamily="18" charset="0"/>
              </a:rPr>
            </a:br>
            <a:r>
              <a:rPr lang="fr-FR" b="1" dirty="0">
                <a:solidFill>
                  <a:srgbClr val="C00000"/>
                </a:solidFill>
                <a:latin typeface="Century Gothic" panose="020B0502020202020204" pitchFamily="34" charset="0"/>
                <a:cs typeface="Times New Roman" panose="02020603050405020304" pitchFamily="18" charset="0"/>
              </a:rPr>
              <a:t/>
            </a:r>
            <a:br>
              <a:rPr lang="fr-FR" b="1" dirty="0">
                <a:solidFill>
                  <a:srgbClr val="C00000"/>
                </a:solidFill>
                <a:latin typeface="Century Gothic" panose="020B0502020202020204" pitchFamily="34" charset="0"/>
                <a:cs typeface="Times New Roman" panose="02020603050405020304" pitchFamily="18" charset="0"/>
              </a:rPr>
            </a:br>
            <a:r>
              <a:rPr lang="fr-FR" b="1" dirty="0" smtClean="0">
                <a:solidFill>
                  <a:srgbClr val="C00000"/>
                </a:solidFill>
                <a:latin typeface="Century Gothic" panose="020B0502020202020204" pitchFamily="34" charset="0"/>
                <a:cs typeface="Times New Roman" panose="02020603050405020304" pitchFamily="18" charset="0"/>
              </a:rPr>
              <a:t>							</a:t>
            </a:r>
            <a:r>
              <a:rPr lang="fr-FR" sz="2000" b="1" dirty="0" smtClean="0">
                <a:solidFill>
                  <a:srgbClr val="002060"/>
                </a:solidFill>
                <a:latin typeface="Century Gothic" panose="020B0502020202020204" pitchFamily="34" charset="0"/>
                <a:cs typeface="Times New Roman" panose="02020603050405020304" pitchFamily="18" charset="0"/>
              </a:rPr>
              <a:t>Merci pour votre attention</a:t>
            </a:r>
            <a:endParaRPr lang="fr-FR" b="1" dirty="0">
              <a:solidFill>
                <a:srgbClr val="002060"/>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129</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112354"/>
            <a:ext cx="2123417" cy="1592563"/>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83" y="5541051"/>
            <a:ext cx="4895850" cy="1219200"/>
          </a:xfrm>
          <a:prstGeom prst="rect">
            <a:avLst/>
          </a:prstGeom>
        </p:spPr>
      </p:pic>
    </p:spTree>
    <p:extLst>
      <p:ext uri="{BB962C8B-B14F-4D97-AF65-F5344CB8AC3E}">
        <p14:creationId xmlns:p14="http://schemas.microsoft.com/office/powerpoint/2010/main" val="392131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953490" y="545462"/>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5. La </a:t>
            </a:r>
            <a:r>
              <a:rPr lang="fr-FR" sz="3200" b="1" dirty="0">
                <a:solidFill>
                  <a:schemeClr val="bg1"/>
                </a:solidFill>
                <a:latin typeface="Calibri" panose="020F0502020204030204" pitchFamily="34" charset="0"/>
                <a:cs typeface="Calibri" panose="020F0502020204030204" pitchFamily="34" charset="0"/>
              </a:rPr>
              <a:t>r</a:t>
            </a:r>
            <a:r>
              <a:rPr lang="fr-FR" sz="3200" b="1" dirty="0" smtClean="0">
                <a:solidFill>
                  <a:schemeClr val="bg1"/>
                </a:solidFill>
                <a:latin typeface="Calibri" panose="020F0502020204030204" pitchFamily="34" charset="0"/>
                <a:cs typeface="Calibri" panose="020F0502020204030204" pitchFamily="34" charset="0"/>
              </a:rPr>
              <a:t>etraite progressive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graphicFrame>
        <p:nvGraphicFramePr>
          <p:cNvPr id="12" name="Tableau 11"/>
          <p:cNvGraphicFramePr>
            <a:graphicFrameLocks noGrp="1"/>
          </p:cNvGraphicFramePr>
          <p:nvPr>
            <p:extLst>
              <p:ext uri="{D42A27DB-BD31-4B8C-83A1-F6EECF244321}">
                <p14:modId xmlns:p14="http://schemas.microsoft.com/office/powerpoint/2010/main" val="3989122598"/>
              </p:ext>
            </p:extLst>
          </p:nvPr>
        </p:nvGraphicFramePr>
        <p:xfrm>
          <a:off x="318451" y="1429554"/>
          <a:ext cx="11402495" cy="4601992"/>
        </p:xfrm>
        <a:graphic>
          <a:graphicData uri="http://schemas.openxmlformats.org/drawingml/2006/table">
            <a:tbl>
              <a:tblPr/>
              <a:tblGrid>
                <a:gridCol w="3737272">
                  <a:extLst>
                    <a:ext uri="{9D8B030D-6E8A-4147-A177-3AD203B41FA5}">
                      <a16:colId xmlns:a16="http://schemas.microsoft.com/office/drawing/2014/main" val="1345323785"/>
                    </a:ext>
                  </a:extLst>
                </a:gridCol>
                <a:gridCol w="3565664">
                  <a:extLst>
                    <a:ext uri="{9D8B030D-6E8A-4147-A177-3AD203B41FA5}">
                      <a16:colId xmlns:a16="http://schemas.microsoft.com/office/drawing/2014/main" val="3627339798"/>
                    </a:ext>
                  </a:extLst>
                </a:gridCol>
                <a:gridCol w="4099559">
                  <a:extLst>
                    <a:ext uri="{9D8B030D-6E8A-4147-A177-3AD203B41FA5}">
                      <a16:colId xmlns:a16="http://schemas.microsoft.com/office/drawing/2014/main" val="2323715737"/>
                    </a:ext>
                  </a:extLst>
                </a:gridCol>
              </a:tblGrid>
              <a:tr h="360129">
                <a:tc>
                  <a:txBody>
                    <a:bodyPr/>
                    <a:lstStyle/>
                    <a:p>
                      <a:pPr algn="ctr" fontAlgn="ctr"/>
                      <a:r>
                        <a:rPr lang="fr-FR" sz="1800" b="1" i="0" u="none" strike="noStrike" dirty="0" smtClean="0">
                          <a:ln>
                            <a:noFill/>
                          </a:ln>
                          <a:solidFill>
                            <a:schemeClr val="tx1"/>
                          </a:solidFill>
                          <a:effectLst/>
                          <a:latin typeface="Calibri" panose="020F0502020204030204" pitchFamily="34" charset="0"/>
                        </a:rPr>
                        <a:t>Date de naissance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a:ln>
                            <a:noFill/>
                          </a:ln>
                          <a:solidFill>
                            <a:schemeClr val="tx1"/>
                          </a:solidFill>
                          <a:effectLst/>
                          <a:latin typeface="Calibri" panose="020F0502020204030204" pitchFamily="34" charset="0"/>
                        </a:rPr>
                        <a:t>Age </a:t>
                      </a:r>
                      <a:r>
                        <a:rPr lang="fr-FR" sz="1800" b="1" i="0" u="none" strike="noStrike" dirty="0" smtClean="0">
                          <a:ln>
                            <a:noFill/>
                          </a:ln>
                          <a:solidFill>
                            <a:schemeClr val="tx1"/>
                          </a:solidFill>
                          <a:effectLst/>
                          <a:latin typeface="Calibri" panose="020F0502020204030204" pitchFamily="34" charset="0"/>
                        </a:rPr>
                        <a:t>légal</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smtClean="0">
                          <a:ln>
                            <a:noFill/>
                          </a:ln>
                          <a:solidFill>
                            <a:schemeClr val="tx1"/>
                          </a:solidFill>
                          <a:effectLst/>
                          <a:latin typeface="Calibri" panose="020F0502020204030204" pitchFamily="34" charset="0"/>
                        </a:rPr>
                        <a:t>Age d’ouverture du droit à retraite progressive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630243190"/>
                  </a:ext>
                </a:extLst>
              </a:tr>
              <a:tr h="496978">
                <a:tc>
                  <a:txBody>
                    <a:bodyPr/>
                    <a:lstStyle/>
                    <a:p>
                      <a:pPr algn="ctr" fontAlgn="ctr"/>
                      <a:r>
                        <a:rPr lang="fr-FR" sz="1800" b="0" i="0" u="none" strike="noStrike" dirty="0" smtClean="0">
                          <a:ln>
                            <a:noFill/>
                          </a:ln>
                          <a:solidFill>
                            <a:schemeClr val="tx1"/>
                          </a:solidFill>
                          <a:effectLst/>
                          <a:latin typeface="Calibri" panose="020F0502020204030204" pitchFamily="34" charset="0"/>
                        </a:rPr>
                        <a:t>Avant le 1</a:t>
                      </a:r>
                      <a:r>
                        <a:rPr lang="fr-FR" sz="1800" b="0" i="0" u="none" strike="noStrike" baseline="30000" dirty="0" smtClean="0">
                          <a:ln>
                            <a:noFill/>
                          </a:ln>
                          <a:solidFill>
                            <a:schemeClr val="tx1"/>
                          </a:solidFill>
                          <a:effectLst/>
                          <a:latin typeface="Calibri" panose="020F0502020204030204" pitchFamily="34" charset="0"/>
                        </a:rPr>
                        <a:t>er</a:t>
                      </a:r>
                      <a:r>
                        <a:rPr lang="fr-FR" sz="1800" b="0" i="0" u="none" strike="noStrike" dirty="0" smtClean="0">
                          <a:ln>
                            <a:noFill/>
                          </a:ln>
                          <a:solidFill>
                            <a:schemeClr val="tx1"/>
                          </a:solidFill>
                          <a:effectLst/>
                          <a:latin typeface="Calibri" panose="020F0502020204030204" pitchFamily="34" charset="0"/>
                        </a:rPr>
                        <a:t> septembre 1961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t>
                      </a:r>
                      <a:r>
                        <a:rPr lang="fr-FR" sz="1800" b="0" i="0" u="none" strike="noStrike" dirty="0">
                          <a:ln>
                            <a:noFill/>
                          </a:ln>
                          <a:solidFill>
                            <a:schemeClr val="tx1"/>
                          </a:solidFill>
                          <a:effectLst/>
                          <a:latin typeface="Calibri" panose="020F0502020204030204" pitchFamily="34" charset="0"/>
                        </a:rPr>
                        <a:t>ans</a:t>
                      </a: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60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439637542"/>
                  </a:ext>
                </a:extLst>
              </a:tr>
              <a:tr h="522399">
                <a:tc>
                  <a:txBody>
                    <a:bodyPr/>
                    <a:lstStyle/>
                    <a:p>
                      <a:pPr algn="ctr" fontAlgn="ctr"/>
                      <a:r>
                        <a:rPr lang="fr-FR" sz="1800" b="0" i="0" u="none" strike="noStrike" dirty="0" smtClean="0">
                          <a:ln>
                            <a:noFill/>
                          </a:ln>
                          <a:solidFill>
                            <a:schemeClr val="tx1"/>
                          </a:solidFill>
                          <a:effectLst/>
                          <a:latin typeface="Calibri" panose="020F0502020204030204" pitchFamily="34" charset="0"/>
                        </a:rPr>
                        <a:t>Entre le 01/09/1961 et le 31/12/</a:t>
                      </a:r>
                      <a:r>
                        <a:rPr lang="fr-FR" sz="1800" b="0" i="0" u="none" strike="noStrike" baseline="0" dirty="0" smtClean="0">
                          <a:ln>
                            <a:noFill/>
                          </a:ln>
                          <a:solidFill>
                            <a:schemeClr val="tx1"/>
                          </a:solidFill>
                          <a:effectLst/>
                          <a:latin typeface="Calibri" panose="020F0502020204030204" pitchFamily="34" charset="0"/>
                        </a:rPr>
                        <a:t>1961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0" i="0" u="none" strike="noStrike" dirty="0" smtClean="0">
                          <a:ln>
                            <a:noFill/>
                          </a:ln>
                          <a:solidFill>
                            <a:schemeClr val="tx1"/>
                          </a:solidFill>
                          <a:effectLst/>
                          <a:latin typeface="Calibri" panose="020F0502020204030204" pitchFamily="34" charset="0"/>
                        </a:rPr>
                        <a:t>62 ans 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60 </a:t>
                      </a:r>
                      <a:r>
                        <a:rPr lang="fr-FR" sz="1800" b="0" i="0" u="none" strike="noStrike" dirty="0">
                          <a:ln>
                            <a:noFill/>
                          </a:ln>
                          <a:solidFill>
                            <a:schemeClr val="tx1"/>
                          </a:solidFill>
                          <a:effectLst/>
                          <a:latin typeface="Calibri" panose="020F0502020204030204" pitchFamily="34" charset="0"/>
                        </a:rPr>
                        <a:t>ans </a:t>
                      </a:r>
                      <a:r>
                        <a:rPr lang="fr-FR" sz="1800" b="0" i="0" u="none" strike="noStrike" dirty="0" smtClean="0">
                          <a:ln>
                            <a:noFill/>
                          </a:ln>
                          <a:solidFill>
                            <a:schemeClr val="tx1"/>
                          </a:solidFill>
                          <a:effectLst/>
                          <a:latin typeface="Calibri" panose="020F0502020204030204" pitchFamily="34" charset="0"/>
                        </a:rPr>
                        <a:t>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859552324"/>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60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400699000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1963</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60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414285652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1964</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61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2666672725"/>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1965</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 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61 ans 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100591435"/>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1966</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61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1656015102"/>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1967</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61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2405140834"/>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64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438201880"/>
                  </a:ext>
                </a:extLst>
              </a:tr>
            </a:tbl>
          </a:graphicData>
        </a:graphic>
      </p:graphicFrame>
      <p:pic>
        <p:nvPicPr>
          <p:cNvPr id="2" name="Image 1"/>
          <p:cNvPicPr>
            <a:picLocks noChangeAspect="1"/>
          </p:cNvPicPr>
          <p:nvPr/>
        </p:nvPicPr>
        <p:blipFill>
          <a:blip r:embed="rId4"/>
          <a:stretch>
            <a:fillRect/>
          </a:stretch>
        </p:blipFill>
        <p:spPr>
          <a:xfrm>
            <a:off x="1381609" y="524611"/>
            <a:ext cx="8998476" cy="859611"/>
          </a:xfrm>
          <a:prstGeom prst="rect">
            <a:avLst/>
          </a:prstGeom>
        </p:spPr>
      </p:pic>
    </p:spTree>
    <p:extLst>
      <p:ext uri="{BB962C8B-B14F-4D97-AF65-F5344CB8AC3E}">
        <p14:creationId xmlns:p14="http://schemas.microsoft.com/office/powerpoint/2010/main" val="69451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10" name="ZoneTexte 9"/>
          <p:cNvSpPr txBox="1"/>
          <p:nvPr/>
        </p:nvSpPr>
        <p:spPr>
          <a:xfrm>
            <a:off x="356770" y="1271142"/>
            <a:ext cx="11754875" cy="338554"/>
          </a:xfrm>
          <a:prstGeom prst="rect">
            <a:avLst/>
          </a:prstGeom>
          <a:noFill/>
        </p:spPr>
        <p:txBody>
          <a:bodyPr wrap="square" rtlCol="0">
            <a:spAutoFit/>
          </a:bodyPr>
          <a:lstStyle/>
          <a:p>
            <a:pPr algn="just"/>
            <a:r>
              <a:rPr lang="fr-FR" sz="1600" b="1" dirty="0" smtClean="0">
                <a:solidFill>
                  <a:srgbClr val="FF0000"/>
                </a:solidFill>
              </a:rPr>
              <a:t>Les conditions:</a:t>
            </a:r>
            <a:endParaRPr lang="fr-FR" sz="1600" b="1" dirty="0">
              <a:solidFill>
                <a:srgbClr val="FF0000"/>
              </a:solidFill>
            </a:endParaRPr>
          </a:p>
        </p:txBody>
      </p:sp>
      <p:sp>
        <p:nvSpPr>
          <p:cNvPr id="11" name="Rectangle avec coins arrondis en diagonale 10"/>
          <p:cNvSpPr/>
          <p:nvPr/>
        </p:nvSpPr>
        <p:spPr>
          <a:xfrm>
            <a:off x="1321723" y="1779072"/>
            <a:ext cx="9443259" cy="4438848"/>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latin typeface="Calibri" panose="020F0502020204030204" pitchFamily="34" charset="0"/>
                <a:cs typeface="Calibri" panose="020F0502020204030204" pitchFamily="34" charset="0"/>
              </a:rPr>
              <a:t>-Être reconnu travailleur handicapé, avec une incapacité au moins égale à 50 %</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-Justifier d’une durée d’assurance cotisée selon son année de naissance</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-La notion de durée d’assurance est supprimée</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-sont pris en compte dans la durée cotisée les trimestres </a:t>
            </a:r>
            <a:r>
              <a:rPr lang="fr-FR" dirty="0">
                <a:solidFill>
                  <a:schemeClr val="tx1"/>
                </a:solidFill>
                <a:latin typeface="Calibri" panose="020F0502020204030204" pitchFamily="34" charset="0"/>
                <a:cs typeface="Calibri" panose="020F0502020204030204" pitchFamily="34" charset="0"/>
              </a:rPr>
              <a:t>rachetés au titre des périodes d’apprentissage afin de compléter les années civiles qui n’ont pas pu être validées entièrement (du 1</a:t>
            </a:r>
            <a:r>
              <a:rPr lang="fr-FR" baseline="30000" dirty="0">
                <a:solidFill>
                  <a:schemeClr val="tx1"/>
                </a:solidFill>
                <a:latin typeface="Calibri" panose="020F0502020204030204" pitchFamily="34" charset="0"/>
                <a:cs typeface="Calibri" panose="020F0502020204030204" pitchFamily="34" charset="0"/>
              </a:rPr>
              <a:t>er</a:t>
            </a:r>
            <a:r>
              <a:rPr lang="fr-FR" dirty="0">
                <a:solidFill>
                  <a:schemeClr val="tx1"/>
                </a:solidFill>
                <a:latin typeface="Calibri" panose="020F0502020204030204" pitchFamily="34" charset="0"/>
                <a:cs typeface="Calibri" panose="020F0502020204030204" pitchFamily="34" charset="0"/>
              </a:rPr>
              <a:t> juillet 1972 au </a:t>
            </a:r>
            <a:r>
              <a:rPr lang="fr-FR" dirty="0" smtClean="0">
                <a:solidFill>
                  <a:schemeClr val="tx1"/>
                </a:solidFill>
                <a:latin typeface="Calibri" panose="020F0502020204030204" pitchFamily="34" charset="0"/>
                <a:cs typeface="Calibri" panose="020F0502020204030204" pitchFamily="34" charset="0"/>
              </a:rPr>
              <a:t>31/12/2013). </a:t>
            </a:r>
            <a:r>
              <a:rPr lang="fr-FR" dirty="0">
                <a:solidFill>
                  <a:schemeClr val="tx1"/>
                </a:solidFill>
                <a:latin typeface="Calibri" panose="020F0502020204030204" pitchFamily="34" charset="0"/>
                <a:cs typeface="Calibri" panose="020F0502020204030204" pitchFamily="34" charset="0"/>
              </a:rPr>
              <a:t>Plafonnés à </a:t>
            </a:r>
            <a:r>
              <a:rPr lang="fr-FR" u="sng" dirty="0">
                <a:solidFill>
                  <a:schemeClr val="tx1"/>
                </a:solidFill>
                <a:latin typeface="Calibri" panose="020F0502020204030204" pitchFamily="34" charset="0"/>
                <a:cs typeface="Calibri" panose="020F0502020204030204" pitchFamily="34" charset="0"/>
              </a:rPr>
              <a:t>12 trimestres.</a:t>
            </a:r>
          </a:p>
          <a:p>
            <a:endParaRPr lang="fr-FR" dirty="0" smtClean="0">
              <a:solidFill>
                <a:schemeClr val="tx1"/>
              </a:solidFill>
              <a:latin typeface="Calibri" panose="020F0502020204030204" pitchFamily="34" charset="0"/>
              <a:cs typeface="Calibri" panose="020F0502020204030204" pitchFamily="34" charset="0"/>
            </a:endParaRPr>
          </a:p>
          <a:p>
            <a:endParaRPr lang="fr-FR" dirty="0" smtClean="0">
              <a:solidFill>
                <a:schemeClr val="tx1"/>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4"/>
          <a:stretch>
            <a:fillRect/>
          </a:stretch>
        </p:blipFill>
        <p:spPr>
          <a:xfrm>
            <a:off x="1587974" y="793325"/>
            <a:ext cx="8992379" cy="859611"/>
          </a:xfrm>
          <a:prstGeom prst="rect">
            <a:avLst/>
          </a:prstGeom>
        </p:spPr>
      </p:pic>
    </p:spTree>
    <p:extLst>
      <p:ext uri="{BB962C8B-B14F-4D97-AF65-F5344CB8AC3E}">
        <p14:creationId xmlns:p14="http://schemas.microsoft.com/office/powerpoint/2010/main" val="2363001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pic>
        <p:nvPicPr>
          <p:cNvPr id="3" name="Image 2"/>
          <p:cNvPicPr>
            <a:picLocks noChangeAspect="1"/>
          </p:cNvPicPr>
          <p:nvPr/>
        </p:nvPicPr>
        <p:blipFill>
          <a:blip r:embed="rId4"/>
          <a:stretch>
            <a:fillRect/>
          </a:stretch>
        </p:blipFill>
        <p:spPr>
          <a:xfrm>
            <a:off x="930952" y="1296560"/>
            <a:ext cx="10306423" cy="5403497"/>
          </a:xfrm>
          <a:prstGeom prst="rect">
            <a:avLst/>
          </a:prstGeom>
        </p:spPr>
      </p:pic>
      <p:pic>
        <p:nvPicPr>
          <p:cNvPr id="2" name="Image 1"/>
          <p:cNvPicPr>
            <a:picLocks noChangeAspect="1"/>
          </p:cNvPicPr>
          <p:nvPr/>
        </p:nvPicPr>
        <p:blipFill>
          <a:blip r:embed="rId5"/>
          <a:stretch>
            <a:fillRect/>
          </a:stretch>
        </p:blipFill>
        <p:spPr>
          <a:xfrm>
            <a:off x="1393622" y="615137"/>
            <a:ext cx="8992379" cy="859611"/>
          </a:xfrm>
          <a:prstGeom prst="rect">
            <a:avLst/>
          </a:prstGeom>
        </p:spPr>
      </p:pic>
    </p:spTree>
    <p:extLst>
      <p:ext uri="{BB962C8B-B14F-4D97-AF65-F5344CB8AC3E}">
        <p14:creationId xmlns:p14="http://schemas.microsoft.com/office/powerpoint/2010/main" val="2735440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703" y="84946"/>
            <a:ext cx="868942" cy="631534"/>
          </a:xfrm>
          <a:prstGeom prst="rect">
            <a:avLst/>
          </a:prstGeom>
        </p:spPr>
      </p:pic>
      <p:sp>
        <p:nvSpPr>
          <p:cNvPr id="6" name="ZoneTexte 5"/>
          <p:cNvSpPr txBox="1"/>
          <p:nvPr/>
        </p:nvSpPr>
        <p:spPr>
          <a:xfrm>
            <a:off x="3034141" y="199506"/>
            <a:ext cx="7315204" cy="461665"/>
          </a:xfrm>
          <a:prstGeom prst="rect">
            <a:avLst/>
          </a:prstGeom>
          <a:noFill/>
        </p:spPr>
        <p:txBody>
          <a:bodyPr wrap="square" rtlCol="0">
            <a:spAutoFit/>
          </a:bodyPr>
          <a:lstStyle/>
          <a:p>
            <a:pPr algn="ctr"/>
            <a:r>
              <a:rPr lang="fr-FR" sz="2400" b="1" dirty="0" smtClean="0"/>
              <a:t>LA REFORME DES RETRAITES 2023</a:t>
            </a:r>
            <a:endParaRPr lang="fr-FR" sz="2400" b="1" dirty="0"/>
          </a:p>
        </p:txBody>
      </p:sp>
      <p:sp>
        <p:nvSpPr>
          <p:cNvPr id="7" name="ZoneTexte 6"/>
          <p:cNvSpPr txBox="1"/>
          <p:nvPr/>
        </p:nvSpPr>
        <p:spPr>
          <a:xfrm>
            <a:off x="2119745" y="716480"/>
            <a:ext cx="8077201" cy="584775"/>
          </a:xfrm>
          <a:prstGeom prst="rect">
            <a:avLst/>
          </a:prstGeom>
          <a:noFill/>
        </p:spPr>
        <p:txBody>
          <a:bodyPr wrap="square" rtlCol="0">
            <a:spAutoFit/>
          </a:bodyPr>
          <a:lstStyle/>
          <a:p>
            <a:pPr algn="ctr"/>
            <a:r>
              <a:rPr lang="fr-FR" sz="3200" b="1" dirty="0">
                <a:solidFill>
                  <a:schemeClr val="bg1"/>
                </a:solidFill>
                <a:latin typeface="Calibri" panose="020F0502020204030204" pitchFamily="34" charset="0"/>
                <a:cs typeface="Calibri" panose="020F0502020204030204" pitchFamily="34" charset="0"/>
              </a:rPr>
              <a:t>7</a:t>
            </a:r>
            <a:r>
              <a:rPr lang="fr-FR" sz="3200" b="1" dirty="0" smtClean="0">
                <a:solidFill>
                  <a:schemeClr val="bg1"/>
                </a:solidFill>
                <a:latin typeface="Calibri" panose="020F0502020204030204" pitchFamily="34" charset="0"/>
                <a:cs typeface="Calibri" panose="020F0502020204030204" pitchFamily="34" charset="0"/>
              </a:rPr>
              <a:t>. La catégorie active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7"/>
          <p:cNvSpPr txBox="1"/>
          <p:nvPr/>
        </p:nvSpPr>
        <p:spPr>
          <a:xfrm>
            <a:off x="356770" y="1271142"/>
            <a:ext cx="11754875" cy="338554"/>
          </a:xfrm>
          <a:prstGeom prst="rect">
            <a:avLst/>
          </a:prstGeom>
          <a:noFill/>
        </p:spPr>
        <p:txBody>
          <a:bodyPr wrap="square" rtlCol="0">
            <a:spAutoFit/>
          </a:bodyPr>
          <a:lstStyle/>
          <a:p>
            <a:pPr algn="just"/>
            <a:r>
              <a:rPr lang="fr-FR" sz="1600" b="1" dirty="0" smtClean="0">
                <a:solidFill>
                  <a:srgbClr val="FF0000"/>
                </a:solidFill>
              </a:rPr>
              <a:t>Les métiers relevant de la catégorie active:</a:t>
            </a:r>
            <a:endParaRPr lang="fr-FR" sz="1600" b="1" dirty="0">
              <a:solidFill>
                <a:srgbClr val="FF0000"/>
              </a:solidFill>
            </a:endParaRPr>
          </a:p>
        </p:txBody>
      </p:sp>
      <p:sp>
        <p:nvSpPr>
          <p:cNvPr id="2" name="AutoShape 4" descr="Images de Policier Municipal – Téléchargement gratuit sur Freep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0" name="Picture 6" descr="Images de Policier Municipal – Téléchargement gratuit sur Freepi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025" y="1855917"/>
            <a:ext cx="2255116" cy="22551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nt-Romeu » INFIRMIERE JULIE PUJOL - Font-Rome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8690" y="1823467"/>
            <a:ext cx="2576270" cy="22539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icker for Sale avec l'œuvre « Squelette de fossoyeur de dessin animé  mignon » de l'artiste ThatRadFailure | Redbub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0521" y="1813559"/>
            <a:ext cx="1931222" cy="25749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Éboueurs | Vecteur Premiu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8406" y="4650340"/>
            <a:ext cx="3036512" cy="19499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essin Animé Maçon Au Chantier De Construction | Vecteur Premi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9958" y="4401069"/>
            <a:ext cx="2288366" cy="228836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9"/>
          <a:stretch>
            <a:fillRect/>
          </a:stretch>
        </p:blipFill>
        <p:spPr>
          <a:xfrm>
            <a:off x="1888925" y="580808"/>
            <a:ext cx="8077900" cy="859611"/>
          </a:xfrm>
          <a:prstGeom prst="rect">
            <a:avLst/>
          </a:prstGeom>
        </p:spPr>
      </p:pic>
    </p:spTree>
    <p:extLst>
      <p:ext uri="{BB962C8B-B14F-4D97-AF65-F5344CB8AC3E}">
        <p14:creationId xmlns:p14="http://schemas.microsoft.com/office/powerpoint/2010/main" val="3211960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703" y="84946"/>
            <a:ext cx="868942" cy="631534"/>
          </a:xfrm>
          <a:prstGeom prst="rect">
            <a:avLst/>
          </a:prstGeom>
        </p:spPr>
      </p:pic>
      <p:sp>
        <p:nvSpPr>
          <p:cNvPr id="6" name="ZoneTexte 5"/>
          <p:cNvSpPr txBox="1"/>
          <p:nvPr/>
        </p:nvSpPr>
        <p:spPr>
          <a:xfrm>
            <a:off x="3034141" y="199506"/>
            <a:ext cx="7315204" cy="461665"/>
          </a:xfrm>
          <a:prstGeom prst="rect">
            <a:avLst/>
          </a:prstGeom>
          <a:noFill/>
        </p:spPr>
        <p:txBody>
          <a:bodyPr wrap="square" rtlCol="0">
            <a:spAutoFit/>
          </a:bodyPr>
          <a:lstStyle/>
          <a:p>
            <a:pPr algn="ctr"/>
            <a:r>
              <a:rPr lang="fr-FR" sz="2400" b="1" dirty="0" smtClean="0"/>
              <a:t>LA REFORME DES RETRAITES 2023</a:t>
            </a:r>
            <a:endParaRPr lang="fr-FR" sz="2400" b="1" dirty="0"/>
          </a:p>
        </p:txBody>
      </p:sp>
      <p:sp>
        <p:nvSpPr>
          <p:cNvPr id="7" name="ZoneTexte 6"/>
          <p:cNvSpPr txBox="1"/>
          <p:nvPr/>
        </p:nvSpPr>
        <p:spPr>
          <a:xfrm>
            <a:off x="2119745" y="716480"/>
            <a:ext cx="8077201" cy="584775"/>
          </a:xfrm>
          <a:prstGeom prst="rect">
            <a:avLst/>
          </a:prstGeom>
          <a:noFill/>
        </p:spPr>
        <p:txBody>
          <a:bodyPr wrap="square" rtlCol="0">
            <a:spAutoFit/>
          </a:bodyPr>
          <a:lstStyle/>
          <a:p>
            <a:pPr algn="ctr"/>
            <a:r>
              <a:rPr lang="fr-FR" sz="3200" b="1" dirty="0">
                <a:solidFill>
                  <a:schemeClr val="bg1"/>
                </a:solidFill>
                <a:latin typeface="Calibri" panose="020F0502020204030204" pitchFamily="34" charset="0"/>
                <a:cs typeface="Calibri" panose="020F0502020204030204" pitchFamily="34" charset="0"/>
              </a:rPr>
              <a:t>7</a:t>
            </a:r>
            <a:r>
              <a:rPr lang="fr-FR" sz="3200" b="1" dirty="0" smtClean="0">
                <a:solidFill>
                  <a:schemeClr val="bg1"/>
                </a:solidFill>
                <a:latin typeface="Calibri" panose="020F0502020204030204" pitchFamily="34" charset="0"/>
                <a:cs typeface="Calibri" panose="020F0502020204030204" pitchFamily="34" charset="0"/>
              </a:rPr>
              <a:t>. La catégorie active</a:t>
            </a:r>
            <a:endParaRPr lang="fr-FR" sz="3600" dirty="0">
              <a:solidFill>
                <a:schemeClr val="bg1"/>
              </a:solidFill>
              <a:latin typeface="Calibri" panose="020F0502020204030204" pitchFamily="34" charset="0"/>
              <a:cs typeface="Calibri" panose="020F0502020204030204"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530917232"/>
              </p:ext>
            </p:extLst>
          </p:nvPr>
        </p:nvGraphicFramePr>
        <p:xfrm>
          <a:off x="318451" y="1429554"/>
          <a:ext cx="11402495" cy="5046492"/>
        </p:xfrm>
        <a:graphic>
          <a:graphicData uri="http://schemas.openxmlformats.org/drawingml/2006/table">
            <a:tbl>
              <a:tblPr/>
              <a:tblGrid>
                <a:gridCol w="3737272">
                  <a:extLst>
                    <a:ext uri="{9D8B030D-6E8A-4147-A177-3AD203B41FA5}">
                      <a16:colId xmlns:a16="http://schemas.microsoft.com/office/drawing/2014/main" val="1345323785"/>
                    </a:ext>
                  </a:extLst>
                </a:gridCol>
                <a:gridCol w="3565664">
                  <a:extLst>
                    <a:ext uri="{9D8B030D-6E8A-4147-A177-3AD203B41FA5}">
                      <a16:colId xmlns:a16="http://schemas.microsoft.com/office/drawing/2014/main" val="3627339798"/>
                    </a:ext>
                  </a:extLst>
                </a:gridCol>
                <a:gridCol w="4099559">
                  <a:extLst>
                    <a:ext uri="{9D8B030D-6E8A-4147-A177-3AD203B41FA5}">
                      <a16:colId xmlns:a16="http://schemas.microsoft.com/office/drawing/2014/main" val="2323715737"/>
                    </a:ext>
                  </a:extLst>
                </a:gridCol>
              </a:tblGrid>
              <a:tr h="265365">
                <a:tc gridSpan="3">
                  <a:txBody>
                    <a:bodyPr/>
                    <a:lstStyle/>
                    <a:p>
                      <a:pPr algn="l" fontAlgn="b"/>
                      <a:r>
                        <a:rPr lang="fr-FR" sz="1800" b="1" i="0" u="none" strike="noStrike" dirty="0" smtClean="0">
                          <a:ln>
                            <a:noFill/>
                          </a:ln>
                          <a:solidFill>
                            <a:srgbClr val="FF0000"/>
                          </a:solidFill>
                          <a:effectLst/>
                          <a:latin typeface="Calibri" panose="020F0502020204030204" pitchFamily="34" charset="0"/>
                        </a:rPr>
                        <a:t>L’âge</a:t>
                      </a:r>
                      <a:r>
                        <a:rPr lang="fr-FR" sz="1800" b="1" i="0" u="none" strike="noStrike" baseline="0" dirty="0" smtClean="0">
                          <a:ln>
                            <a:noFill/>
                          </a:ln>
                          <a:solidFill>
                            <a:srgbClr val="FF0000"/>
                          </a:solidFill>
                          <a:effectLst/>
                          <a:latin typeface="Calibri" panose="020F0502020204030204" pitchFamily="34" charset="0"/>
                        </a:rPr>
                        <a:t> de départ est progressivement relevé de 2 ans, à compter du 01/09/2023</a:t>
                      </a:r>
                      <a:endParaRPr lang="fr-FR" sz="1800" b="1" i="0" u="none" strike="noStrike" dirty="0">
                        <a:ln>
                          <a:noFill/>
                        </a:ln>
                        <a:solidFill>
                          <a:srgbClr val="FF0000"/>
                        </a:solidFill>
                        <a:effectLst/>
                        <a:latin typeface="Calibri" panose="020F0502020204030204" pitchFamily="34" charset="0"/>
                      </a:endParaRPr>
                    </a:p>
                  </a:txBody>
                  <a:tcPr marL="8890" marR="8890" marT="8890" marB="0" anchor="b">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24417987"/>
                  </a:ext>
                </a:extLst>
              </a:tr>
              <a:tr h="151127">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extLst>
                  <a:ext uri="{0D108BD9-81ED-4DB2-BD59-A6C34878D82A}">
                    <a16:rowId xmlns:a16="http://schemas.microsoft.com/office/drawing/2014/main" val="2773395610"/>
                  </a:ext>
                </a:extLst>
              </a:tr>
              <a:tr h="360129">
                <a:tc>
                  <a:txBody>
                    <a:bodyPr/>
                    <a:lstStyle/>
                    <a:p>
                      <a:pPr algn="ctr" fontAlgn="ctr"/>
                      <a:r>
                        <a:rPr lang="fr-FR" sz="1800" b="1" i="0" u="none" strike="noStrike" dirty="0" smtClean="0">
                          <a:ln>
                            <a:noFill/>
                          </a:ln>
                          <a:solidFill>
                            <a:schemeClr val="tx1"/>
                          </a:solidFill>
                          <a:effectLst/>
                          <a:latin typeface="Calibri" panose="020F0502020204030204" pitchFamily="34" charset="0"/>
                        </a:rPr>
                        <a:t>Date de naissance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a:ln>
                            <a:noFill/>
                          </a:ln>
                          <a:solidFill>
                            <a:schemeClr val="tx1"/>
                          </a:solidFill>
                          <a:effectLst/>
                          <a:latin typeface="Calibri" panose="020F0502020204030204" pitchFamily="34" charset="0"/>
                        </a:rPr>
                        <a:t>Age de </a:t>
                      </a:r>
                      <a:r>
                        <a:rPr lang="fr-FR" sz="1800" b="1" i="0" u="none" strike="noStrike" dirty="0" smtClean="0">
                          <a:ln>
                            <a:noFill/>
                          </a:ln>
                          <a:solidFill>
                            <a:schemeClr val="tx1"/>
                          </a:solidFill>
                          <a:effectLst/>
                          <a:latin typeface="Calibri" panose="020F0502020204030204" pitchFamily="34" charset="0"/>
                        </a:rPr>
                        <a:t>départ avant réforme</a:t>
                      </a:r>
                    </a:p>
                    <a:p>
                      <a:pPr algn="ctr" fontAlgn="ctr"/>
                      <a:r>
                        <a:rPr lang="fr-FR" sz="1800" b="1" i="0" u="none" strike="noStrike" dirty="0" smtClean="0">
                          <a:ln>
                            <a:noFill/>
                          </a:ln>
                          <a:solidFill>
                            <a:schemeClr val="tx1"/>
                          </a:solidFill>
                          <a:effectLst/>
                          <a:latin typeface="Calibri" panose="020F0502020204030204" pitchFamily="34" charset="0"/>
                        </a:rPr>
                        <a:t>(catégorie active)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smtClean="0">
                          <a:ln>
                            <a:noFill/>
                          </a:ln>
                          <a:solidFill>
                            <a:schemeClr val="tx1"/>
                          </a:solidFill>
                          <a:effectLst/>
                          <a:latin typeface="Calibri" panose="020F0502020204030204" pitchFamily="34" charset="0"/>
                        </a:rPr>
                        <a:t>Age de départ après réforme</a:t>
                      </a:r>
                    </a:p>
                    <a:p>
                      <a:pPr algn="ctr" fontAlgn="ctr"/>
                      <a:r>
                        <a:rPr lang="fr-FR" sz="1800" b="1" i="0" u="none" strike="noStrike" dirty="0" smtClean="0">
                          <a:ln>
                            <a:noFill/>
                          </a:ln>
                          <a:solidFill>
                            <a:schemeClr val="tx1"/>
                          </a:solidFill>
                          <a:effectLst/>
                          <a:latin typeface="Calibri" panose="020F0502020204030204" pitchFamily="34" charset="0"/>
                        </a:rPr>
                        <a:t>(catégorie active)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630243190"/>
                  </a:ext>
                </a:extLst>
              </a:tr>
              <a:tr h="496978">
                <a:tc>
                  <a:txBody>
                    <a:bodyPr/>
                    <a:lstStyle/>
                    <a:p>
                      <a:pPr algn="ctr" fontAlgn="ctr"/>
                      <a:r>
                        <a:rPr lang="fr-FR" sz="1800" b="0" i="0" u="none" strike="noStrike" dirty="0" smtClean="0">
                          <a:ln>
                            <a:noFill/>
                          </a:ln>
                          <a:solidFill>
                            <a:schemeClr val="tx1"/>
                          </a:solidFill>
                          <a:effectLst/>
                          <a:latin typeface="Calibri" panose="020F0502020204030204" pitchFamily="34" charset="0"/>
                        </a:rPr>
                        <a:t>01/01/1960 au 31/08/1966</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t>
                      </a:r>
                      <a:r>
                        <a:rPr lang="fr-FR" sz="1800" b="0" i="0" u="none" strike="noStrike" dirty="0">
                          <a:ln>
                            <a:noFill/>
                          </a:ln>
                          <a:solidFill>
                            <a:schemeClr val="tx1"/>
                          </a:solidFill>
                          <a:effectLst/>
                          <a:latin typeface="Calibri" panose="020F0502020204030204" pitchFamily="34" charset="0"/>
                        </a:rPr>
                        <a:t>ans</a:t>
                      </a: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439637542"/>
                  </a:ext>
                </a:extLst>
              </a:tr>
              <a:tr h="522399">
                <a:tc>
                  <a:txBody>
                    <a:bodyPr/>
                    <a:lstStyle/>
                    <a:p>
                      <a:pPr algn="ctr" fontAlgn="ctr"/>
                      <a:r>
                        <a:rPr lang="fr-FR" sz="1800" b="0" i="0" u="none" strike="noStrike" dirty="0" smtClean="0">
                          <a:ln>
                            <a:noFill/>
                          </a:ln>
                          <a:solidFill>
                            <a:schemeClr val="tx1"/>
                          </a:solidFill>
                          <a:effectLst/>
                          <a:latin typeface="Calibri" panose="020F0502020204030204" pitchFamily="34" charset="0"/>
                        </a:rPr>
                        <a:t>01/09/1966 au 31/12/1966</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t>
                      </a:r>
                      <a:r>
                        <a:rPr lang="fr-FR" sz="1800" b="0" i="0" u="none" strike="noStrike" dirty="0">
                          <a:ln>
                            <a:noFill/>
                          </a:ln>
                          <a:solidFill>
                            <a:schemeClr val="tx1"/>
                          </a:solidFill>
                          <a:effectLst/>
                          <a:latin typeface="Calibri" panose="020F0502020204030204" pitchFamily="34" charset="0"/>
                        </a:rPr>
                        <a:t>ans </a:t>
                      </a:r>
                      <a:r>
                        <a:rPr lang="fr-FR" sz="1800" b="0" i="0" u="none" strike="noStrike" dirty="0" smtClean="0">
                          <a:ln>
                            <a:noFill/>
                          </a:ln>
                          <a:solidFill>
                            <a:schemeClr val="tx1"/>
                          </a:solidFill>
                          <a:effectLst/>
                          <a:latin typeface="Calibri" panose="020F0502020204030204" pitchFamily="34" charset="0"/>
                        </a:rPr>
                        <a:t>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859552324"/>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1967</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400699000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414285652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58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2666672725"/>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58 ans 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100591435"/>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1971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58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1656015102"/>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 </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58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2405140834"/>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A compter du 01/01/1973</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57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59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438201880"/>
                  </a:ext>
                </a:extLst>
              </a:tr>
            </a:tbl>
          </a:graphicData>
        </a:graphic>
      </p:graphicFrame>
      <p:pic>
        <p:nvPicPr>
          <p:cNvPr id="2" name="Image 1"/>
          <p:cNvPicPr>
            <a:picLocks noChangeAspect="1"/>
          </p:cNvPicPr>
          <p:nvPr/>
        </p:nvPicPr>
        <p:blipFill>
          <a:blip r:embed="rId4"/>
          <a:stretch>
            <a:fillRect/>
          </a:stretch>
        </p:blipFill>
        <p:spPr>
          <a:xfrm>
            <a:off x="1859827" y="649030"/>
            <a:ext cx="8077900" cy="859611"/>
          </a:xfrm>
          <a:prstGeom prst="rect">
            <a:avLst/>
          </a:prstGeom>
        </p:spPr>
      </p:pic>
    </p:spTree>
    <p:extLst>
      <p:ext uri="{BB962C8B-B14F-4D97-AF65-F5344CB8AC3E}">
        <p14:creationId xmlns:p14="http://schemas.microsoft.com/office/powerpoint/2010/main" val="17712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703" y="84946"/>
            <a:ext cx="868942" cy="631534"/>
          </a:xfrm>
          <a:prstGeom prst="rect">
            <a:avLst/>
          </a:prstGeom>
        </p:spPr>
      </p:pic>
      <p:sp>
        <p:nvSpPr>
          <p:cNvPr id="6" name="ZoneTexte 5"/>
          <p:cNvSpPr txBox="1"/>
          <p:nvPr/>
        </p:nvSpPr>
        <p:spPr>
          <a:xfrm>
            <a:off x="3034141" y="199506"/>
            <a:ext cx="7315204" cy="461665"/>
          </a:xfrm>
          <a:prstGeom prst="rect">
            <a:avLst/>
          </a:prstGeom>
          <a:noFill/>
        </p:spPr>
        <p:txBody>
          <a:bodyPr wrap="square" rtlCol="0">
            <a:spAutoFit/>
          </a:bodyPr>
          <a:lstStyle/>
          <a:p>
            <a:pPr algn="ctr"/>
            <a:r>
              <a:rPr lang="fr-FR" sz="2400" b="1" dirty="0" smtClean="0"/>
              <a:t>LA REFORME DES RETRAITES 2023</a:t>
            </a:r>
            <a:endParaRPr lang="fr-FR" sz="2400" b="1" dirty="0"/>
          </a:p>
        </p:txBody>
      </p:sp>
      <p:sp>
        <p:nvSpPr>
          <p:cNvPr id="7" name="ZoneTexte 6"/>
          <p:cNvSpPr txBox="1"/>
          <p:nvPr/>
        </p:nvSpPr>
        <p:spPr>
          <a:xfrm>
            <a:off x="2119745" y="716480"/>
            <a:ext cx="8077201" cy="584775"/>
          </a:xfrm>
          <a:prstGeom prst="rect">
            <a:avLst/>
          </a:prstGeom>
          <a:noFill/>
        </p:spPr>
        <p:txBody>
          <a:bodyPr wrap="square" rtlCol="0">
            <a:spAutoFit/>
          </a:bodyPr>
          <a:lstStyle/>
          <a:p>
            <a:pPr algn="ctr"/>
            <a:r>
              <a:rPr lang="fr-FR" sz="3200" b="1" dirty="0">
                <a:solidFill>
                  <a:schemeClr val="bg1"/>
                </a:solidFill>
                <a:latin typeface="Calibri" panose="020F0502020204030204" pitchFamily="34" charset="0"/>
                <a:cs typeface="Calibri" panose="020F0502020204030204" pitchFamily="34" charset="0"/>
              </a:rPr>
              <a:t>7</a:t>
            </a:r>
            <a:r>
              <a:rPr lang="fr-FR" sz="3200" b="1" dirty="0" smtClean="0">
                <a:solidFill>
                  <a:schemeClr val="bg1"/>
                </a:solidFill>
                <a:latin typeface="Calibri" panose="020F0502020204030204" pitchFamily="34" charset="0"/>
                <a:cs typeface="Calibri" panose="020F0502020204030204" pitchFamily="34" charset="0"/>
              </a:rPr>
              <a:t>. La catégorie active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7"/>
          <p:cNvSpPr txBox="1"/>
          <p:nvPr/>
        </p:nvSpPr>
        <p:spPr>
          <a:xfrm>
            <a:off x="356770" y="1271142"/>
            <a:ext cx="11754875" cy="338554"/>
          </a:xfrm>
          <a:prstGeom prst="rect">
            <a:avLst/>
          </a:prstGeom>
          <a:noFill/>
        </p:spPr>
        <p:txBody>
          <a:bodyPr wrap="square" rtlCol="0">
            <a:spAutoFit/>
          </a:bodyPr>
          <a:lstStyle/>
          <a:p>
            <a:pPr algn="just"/>
            <a:r>
              <a:rPr lang="fr-FR" sz="1600" b="1" dirty="0" smtClean="0">
                <a:solidFill>
                  <a:srgbClr val="FF0000"/>
                </a:solidFill>
              </a:rPr>
              <a:t>Les conditions:</a:t>
            </a:r>
            <a:endParaRPr lang="fr-FR" sz="1600" b="1" dirty="0">
              <a:solidFill>
                <a:srgbClr val="FF0000"/>
              </a:solidFill>
            </a:endParaRPr>
          </a:p>
        </p:txBody>
      </p:sp>
      <p:sp>
        <p:nvSpPr>
          <p:cNvPr id="10" name="Rectangle avec coins arrondis en diagonale 9"/>
          <p:cNvSpPr/>
          <p:nvPr/>
        </p:nvSpPr>
        <p:spPr>
          <a:xfrm>
            <a:off x="748145" y="1608121"/>
            <a:ext cx="10839798" cy="4900744"/>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latin typeface="Calibri" panose="020F0502020204030204" pitchFamily="34" charset="0"/>
                <a:cs typeface="Calibri" panose="020F0502020204030204" pitchFamily="34" charset="0"/>
              </a:rPr>
              <a:t>-Pas d’évolution des conditions exigées : 17 ans de services actifs</a:t>
            </a:r>
          </a:p>
          <a:p>
            <a:endParaRPr lang="fr-FR" u="sng"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-l’agent qui termine sa carrière en catégorie active est radié des cadres d’office à la limite d’âge fixée à 62 ans</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-Possibilité d’obtenir une prolongation d’activité permettant de travailler jusqu’à 67 ans</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-L’âge d’annulation de la décote est fixé à 62 ans</a:t>
            </a:r>
          </a:p>
          <a:p>
            <a:endParaRPr lang="fr-FR" dirty="0">
              <a:solidFill>
                <a:schemeClr val="tx1"/>
              </a:solidFill>
              <a:latin typeface="Calibri" panose="020F0502020204030204" pitchFamily="34" charset="0"/>
              <a:cs typeface="Calibri" panose="020F0502020204030204" pitchFamily="34" charset="0"/>
            </a:endParaRPr>
          </a:p>
          <a:p>
            <a:endParaRPr lang="fr-FR" dirty="0" smtClean="0">
              <a:solidFill>
                <a:schemeClr val="tx1"/>
              </a:solidFill>
              <a:latin typeface="Calibri" panose="020F0502020204030204" pitchFamily="34" charset="0"/>
              <a:cs typeface="Calibri" panose="020F0502020204030204" pitchFamily="34" charset="0"/>
            </a:endParaRPr>
          </a:p>
          <a:p>
            <a:endParaRPr lang="fr-FR" dirty="0">
              <a:solidFill>
                <a:schemeClr val="tx1"/>
              </a:solidFill>
              <a:latin typeface="Calibri" panose="020F0502020204030204" pitchFamily="34" charset="0"/>
              <a:cs typeface="Calibri" panose="020F0502020204030204" pitchFamily="34" charset="0"/>
            </a:endParaRPr>
          </a:p>
          <a:p>
            <a:endParaRPr lang="fr-FR" dirty="0" smtClean="0">
              <a:solidFill>
                <a:schemeClr val="tx1"/>
              </a:solidFill>
              <a:latin typeface="Calibri" panose="020F0502020204030204" pitchFamily="34" charset="0"/>
              <a:cs typeface="Calibri" panose="020F0502020204030204" pitchFamily="34" charset="0"/>
            </a:endParaRPr>
          </a:p>
          <a:p>
            <a:endParaRPr lang="fr-FR" dirty="0" smtClean="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L’agent qui termine sa carrière en catégorie active </a:t>
            </a:r>
            <a:r>
              <a:rPr lang="fr-FR" u="sng" dirty="0" smtClean="0">
                <a:solidFill>
                  <a:schemeClr val="tx1"/>
                </a:solidFill>
                <a:latin typeface="Calibri" panose="020F0502020204030204" pitchFamily="34" charset="0"/>
                <a:cs typeface="Calibri" panose="020F0502020204030204" pitchFamily="34" charset="0"/>
              </a:rPr>
              <a:t>sans avoir acquis les 17 ans </a:t>
            </a:r>
            <a:r>
              <a:rPr lang="fr-FR" dirty="0" smtClean="0">
                <a:solidFill>
                  <a:schemeClr val="tx1"/>
                </a:solidFill>
                <a:latin typeface="Calibri" panose="020F0502020204030204" pitchFamily="34" charset="0"/>
                <a:cs typeface="Calibri" panose="020F0502020204030204" pitchFamily="34" charset="0"/>
              </a:rPr>
              <a:t>de service actif</a:t>
            </a:r>
          </a:p>
          <a:p>
            <a:r>
              <a:rPr lang="fr-FR" dirty="0" smtClean="0">
                <a:solidFill>
                  <a:schemeClr val="tx1"/>
                </a:solidFill>
                <a:latin typeface="Calibri" panose="020F0502020204030204" pitchFamily="34" charset="0"/>
                <a:cs typeface="Calibri" panose="020F0502020204030204" pitchFamily="34" charset="0"/>
              </a:rPr>
              <a:t>►conserve une limite d’âge à 62 ans</a:t>
            </a:r>
          </a:p>
          <a:p>
            <a:r>
              <a:rPr lang="fr-FR" dirty="0" smtClean="0">
                <a:solidFill>
                  <a:schemeClr val="tx1"/>
                </a:solidFill>
                <a:latin typeface="Calibri" panose="020F0502020204030204" pitchFamily="34" charset="0"/>
                <a:cs typeface="Calibri" panose="020F0502020204030204" pitchFamily="34" charset="0"/>
              </a:rPr>
              <a:t>►durée d’assurance calculée sur la durée requise de la catégorie sédentaire</a:t>
            </a:r>
          </a:p>
          <a:p>
            <a:r>
              <a:rPr lang="fr-FR" dirty="0" smtClean="0">
                <a:solidFill>
                  <a:schemeClr val="tx1"/>
                </a:solidFill>
                <a:latin typeface="Calibri" panose="020F0502020204030204" pitchFamily="34" charset="0"/>
                <a:cs typeface="Calibri" panose="020F0502020204030204" pitchFamily="34" charset="0"/>
              </a:rPr>
              <a:t>►âge d’annulation de la décote sédentaire</a:t>
            </a:r>
          </a:p>
        </p:txBody>
      </p:sp>
      <p:pic>
        <p:nvPicPr>
          <p:cNvPr id="11" name="Picture 2" descr="Images de Symbole Attention Png – Téléchargement gratuit su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546" y="4222864"/>
            <a:ext cx="891597" cy="89159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a:stretch>
            <a:fillRect/>
          </a:stretch>
        </p:blipFill>
        <p:spPr>
          <a:xfrm>
            <a:off x="1913614" y="672274"/>
            <a:ext cx="8077900" cy="846664"/>
          </a:xfrm>
          <a:prstGeom prst="rect">
            <a:avLst/>
          </a:prstGeom>
        </p:spPr>
      </p:pic>
    </p:spTree>
    <p:extLst>
      <p:ext uri="{BB962C8B-B14F-4D97-AF65-F5344CB8AC3E}">
        <p14:creationId xmlns:p14="http://schemas.microsoft.com/office/powerpoint/2010/main" val="52607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703" y="84946"/>
            <a:ext cx="868942" cy="631534"/>
          </a:xfrm>
          <a:prstGeom prst="rect">
            <a:avLst/>
          </a:prstGeom>
        </p:spPr>
      </p:pic>
      <p:sp>
        <p:nvSpPr>
          <p:cNvPr id="6" name="ZoneTexte 5"/>
          <p:cNvSpPr txBox="1"/>
          <p:nvPr/>
        </p:nvSpPr>
        <p:spPr>
          <a:xfrm>
            <a:off x="3034141" y="199506"/>
            <a:ext cx="7315204" cy="461665"/>
          </a:xfrm>
          <a:prstGeom prst="rect">
            <a:avLst/>
          </a:prstGeom>
          <a:noFill/>
        </p:spPr>
        <p:txBody>
          <a:bodyPr wrap="square" rtlCol="0">
            <a:spAutoFit/>
          </a:bodyPr>
          <a:lstStyle/>
          <a:p>
            <a:pPr algn="ctr"/>
            <a:r>
              <a:rPr lang="fr-FR" sz="2400" b="1" dirty="0" smtClean="0"/>
              <a:t>LA REFORME DES RETRAITES 2023</a:t>
            </a:r>
            <a:endParaRPr lang="fr-FR" sz="2400" b="1" dirty="0"/>
          </a:p>
        </p:txBody>
      </p:sp>
      <p:sp>
        <p:nvSpPr>
          <p:cNvPr id="7" name="ZoneTexte 6"/>
          <p:cNvSpPr txBox="1"/>
          <p:nvPr/>
        </p:nvSpPr>
        <p:spPr>
          <a:xfrm>
            <a:off x="2119745" y="716480"/>
            <a:ext cx="8077201" cy="584775"/>
          </a:xfrm>
          <a:prstGeom prst="rect">
            <a:avLst/>
          </a:prstGeom>
          <a:noFill/>
        </p:spPr>
        <p:txBody>
          <a:bodyPr wrap="square" rtlCol="0">
            <a:spAutoFit/>
          </a:bodyPr>
          <a:lstStyle/>
          <a:p>
            <a:pPr algn="ctr"/>
            <a:r>
              <a:rPr lang="fr-FR" sz="3200" b="1" dirty="0">
                <a:solidFill>
                  <a:schemeClr val="bg1"/>
                </a:solidFill>
                <a:latin typeface="Calibri" panose="020F0502020204030204" pitchFamily="34" charset="0"/>
                <a:cs typeface="Calibri" panose="020F0502020204030204" pitchFamily="34" charset="0"/>
              </a:rPr>
              <a:t>7</a:t>
            </a:r>
            <a:r>
              <a:rPr lang="fr-FR" sz="3200" b="1" dirty="0" smtClean="0">
                <a:solidFill>
                  <a:schemeClr val="bg1"/>
                </a:solidFill>
                <a:latin typeface="Calibri" panose="020F0502020204030204" pitchFamily="34" charset="0"/>
                <a:cs typeface="Calibri" panose="020F0502020204030204" pitchFamily="34" charset="0"/>
              </a:rPr>
              <a:t>. La catégorie active</a:t>
            </a:r>
            <a:endParaRPr lang="fr-FR" sz="3600" dirty="0">
              <a:solidFill>
                <a:schemeClr val="bg1"/>
              </a:solidFill>
              <a:latin typeface="Calibri" panose="020F0502020204030204" pitchFamily="34" charset="0"/>
              <a:cs typeface="Calibri" panose="020F0502020204030204"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3691793862"/>
              </p:ext>
            </p:extLst>
          </p:nvPr>
        </p:nvGraphicFramePr>
        <p:xfrm>
          <a:off x="457097" y="2011445"/>
          <a:ext cx="11402495" cy="3253049"/>
        </p:xfrm>
        <a:graphic>
          <a:graphicData uri="http://schemas.openxmlformats.org/drawingml/2006/table">
            <a:tbl>
              <a:tblPr/>
              <a:tblGrid>
                <a:gridCol w="3737272">
                  <a:extLst>
                    <a:ext uri="{9D8B030D-6E8A-4147-A177-3AD203B41FA5}">
                      <a16:colId xmlns:a16="http://schemas.microsoft.com/office/drawing/2014/main" val="1345323785"/>
                    </a:ext>
                  </a:extLst>
                </a:gridCol>
                <a:gridCol w="3565664">
                  <a:extLst>
                    <a:ext uri="{9D8B030D-6E8A-4147-A177-3AD203B41FA5}">
                      <a16:colId xmlns:a16="http://schemas.microsoft.com/office/drawing/2014/main" val="3627339798"/>
                    </a:ext>
                  </a:extLst>
                </a:gridCol>
                <a:gridCol w="4099559">
                  <a:extLst>
                    <a:ext uri="{9D8B030D-6E8A-4147-A177-3AD203B41FA5}">
                      <a16:colId xmlns:a16="http://schemas.microsoft.com/office/drawing/2014/main" val="2323715737"/>
                    </a:ext>
                  </a:extLst>
                </a:gridCol>
              </a:tblGrid>
              <a:tr h="265365">
                <a:tc gridSpan="3">
                  <a:txBody>
                    <a:bodyPr/>
                    <a:lstStyle/>
                    <a:p>
                      <a:pPr algn="l" fontAlgn="b"/>
                      <a:r>
                        <a:rPr lang="fr-FR" sz="1800" b="1" i="0" u="none" strike="noStrike" dirty="0" smtClean="0">
                          <a:ln>
                            <a:noFill/>
                          </a:ln>
                          <a:solidFill>
                            <a:srgbClr val="FF0000"/>
                          </a:solidFill>
                          <a:effectLst/>
                          <a:latin typeface="Calibri" panose="020F0502020204030204" pitchFamily="34" charset="0"/>
                        </a:rPr>
                        <a:t>Durée d’assurance requise</a:t>
                      </a:r>
                      <a:endParaRPr lang="fr-FR" sz="1800" b="1" i="0" u="none" strike="noStrike" dirty="0">
                        <a:ln>
                          <a:noFill/>
                        </a:ln>
                        <a:solidFill>
                          <a:srgbClr val="FF0000"/>
                        </a:solidFill>
                        <a:effectLst/>
                        <a:latin typeface="Calibri" panose="020F0502020204030204" pitchFamily="34" charset="0"/>
                      </a:endParaRPr>
                    </a:p>
                  </a:txBody>
                  <a:tcPr marL="8890" marR="8890" marT="8890" marB="0" anchor="b">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24417987"/>
                  </a:ext>
                </a:extLst>
              </a:tr>
              <a:tr h="151127">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tc>
                  <a:txBody>
                    <a:bodyPr/>
                    <a:lstStyle/>
                    <a:p>
                      <a:pPr algn="l" fontAlgn="b"/>
                      <a:endParaRPr lang="fr-FR" sz="1000" b="0" i="0" u="none" strike="noStrike" dirty="0">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extLst>
                  <a:ext uri="{0D108BD9-81ED-4DB2-BD59-A6C34878D82A}">
                    <a16:rowId xmlns:a16="http://schemas.microsoft.com/office/drawing/2014/main" val="2773395610"/>
                  </a:ext>
                </a:extLst>
              </a:tr>
              <a:tr h="360129">
                <a:tc>
                  <a:txBody>
                    <a:bodyPr/>
                    <a:lstStyle/>
                    <a:p>
                      <a:pPr algn="ctr" fontAlgn="ctr"/>
                      <a:r>
                        <a:rPr lang="fr-FR" sz="1800" b="1" i="0" u="none" strike="noStrike" dirty="0" smtClean="0">
                          <a:ln>
                            <a:noFill/>
                          </a:ln>
                          <a:solidFill>
                            <a:schemeClr val="tx1"/>
                          </a:solidFill>
                          <a:effectLst/>
                          <a:latin typeface="Calibri" panose="020F0502020204030204" pitchFamily="34" charset="0"/>
                        </a:rPr>
                        <a:t>Date de naissance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smtClean="0">
                          <a:ln>
                            <a:noFill/>
                          </a:ln>
                          <a:solidFill>
                            <a:schemeClr val="tx1"/>
                          </a:solidFill>
                          <a:effectLst/>
                          <a:latin typeface="Calibri" panose="020F0502020204030204" pitchFamily="34" charset="0"/>
                        </a:rPr>
                        <a:t>DA </a:t>
                      </a:r>
                    </a:p>
                    <a:p>
                      <a:pPr algn="ctr" fontAlgn="ctr"/>
                      <a:r>
                        <a:rPr lang="fr-FR" sz="1800" b="1" i="0" u="none" strike="noStrike" dirty="0" smtClean="0">
                          <a:ln>
                            <a:noFill/>
                          </a:ln>
                          <a:solidFill>
                            <a:schemeClr val="tx1"/>
                          </a:solidFill>
                          <a:effectLst/>
                          <a:latin typeface="Calibri" panose="020F0502020204030204" pitchFamily="34" charset="0"/>
                        </a:rPr>
                        <a:t>droit catégorie active acquis</a:t>
                      </a: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smtClean="0">
                          <a:ln>
                            <a:noFill/>
                          </a:ln>
                          <a:solidFill>
                            <a:schemeClr val="tx1"/>
                          </a:solidFill>
                          <a:effectLst/>
                          <a:latin typeface="Calibri" panose="020F0502020204030204" pitchFamily="34" charset="0"/>
                        </a:rPr>
                        <a:t>DA</a:t>
                      </a:r>
                    </a:p>
                    <a:p>
                      <a:pPr algn="ctr" fontAlgn="ctr"/>
                      <a:r>
                        <a:rPr lang="fr-FR" sz="1800" b="1" i="0" u="none" strike="noStrike" dirty="0" smtClean="0">
                          <a:ln>
                            <a:noFill/>
                          </a:ln>
                          <a:solidFill>
                            <a:schemeClr val="tx1"/>
                          </a:solidFill>
                          <a:effectLst/>
                          <a:latin typeface="Calibri" panose="020F0502020204030204" pitchFamily="34" charset="0"/>
                        </a:rPr>
                        <a:t>droit catégorie active NON acquis</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630243190"/>
                  </a:ext>
                </a:extLst>
              </a:tr>
              <a:tr h="522399">
                <a:tc>
                  <a:txBody>
                    <a:bodyPr/>
                    <a:lstStyle/>
                    <a:p>
                      <a:pPr algn="ctr" fontAlgn="ctr"/>
                      <a:r>
                        <a:rPr lang="fr-FR" sz="1800" b="0" i="0" u="none" strike="noStrike" dirty="0" smtClean="0">
                          <a:ln>
                            <a:noFill/>
                          </a:ln>
                          <a:solidFill>
                            <a:schemeClr val="tx1"/>
                          </a:solidFill>
                          <a:effectLst/>
                          <a:latin typeface="Calibri" panose="020F0502020204030204" pitchFamily="34" charset="0"/>
                        </a:rPr>
                        <a:t>01/09/1966 au 31/12/1966</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0" i="0" u="none" strike="noStrike" dirty="0" smtClean="0">
                          <a:ln>
                            <a:noFill/>
                          </a:ln>
                          <a:solidFill>
                            <a:schemeClr val="tx1"/>
                          </a:solidFill>
                          <a:effectLst/>
                          <a:latin typeface="Calibri" panose="020F0502020204030204" pitchFamily="34" charset="0"/>
                        </a:rPr>
                        <a:t>169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859552324"/>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1967</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400699000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414285652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2666672725"/>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À compter de 1970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100591435"/>
                  </a:ext>
                </a:extLst>
              </a:tr>
            </a:tbl>
          </a:graphicData>
        </a:graphic>
      </p:graphicFrame>
      <p:pic>
        <p:nvPicPr>
          <p:cNvPr id="2" name="Image 1"/>
          <p:cNvPicPr>
            <a:picLocks noChangeAspect="1"/>
          </p:cNvPicPr>
          <p:nvPr/>
        </p:nvPicPr>
        <p:blipFill>
          <a:blip r:embed="rId4"/>
          <a:stretch>
            <a:fillRect/>
          </a:stretch>
        </p:blipFill>
        <p:spPr>
          <a:xfrm>
            <a:off x="2119745" y="814855"/>
            <a:ext cx="8077900" cy="859611"/>
          </a:xfrm>
          <a:prstGeom prst="rect">
            <a:avLst/>
          </a:prstGeom>
        </p:spPr>
      </p:pic>
    </p:spTree>
    <p:extLst>
      <p:ext uri="{BB962C8B-B14F-4D97-AF65-F5344CB8AC3E}">
        <p14:creationId xmlns:p14="http://schemas.microsoft.com/office/powerpoint/2010/main" val="1727803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0866" y="105416"/>
            <a:ext cx="1028008" cy="747141"/>
          </a:xfrm>
          <a:prstGeom prst="rect">
            <a:avLst/>
          </a:prstGeom>
        </p:spPr>
      </p:pic>
      <p:sp>
        <p:nvSpPr>
          <p:cNvPr id="6" name="ZoneTexte 5"/>
          <p:cNvSpPr txBox="1"/>
          <p:nvPr/>
        </p:nvSpPr>
        <p:spPr>
          <a:xfrm>
            <a:off x="455815" y="3341716"/>
            <a:ext cx="11139055" cy="923330"/>
          </a:xfrm>
          <a:prstGeom prst="rect">
            <a:avLst/>
          </a:prstGeom>
          <a:noFill/>
        </p:spPr>
        <p:txBody>
          <a:bodyPr wrap="square" rtlCol="0">
            <a:spAutoFit/>
          </a:bodyPr>
          <a:lstStyle/>
          <a:p>
            <a:pPr algn="ctr"/>
            <a:r>
              <a:rPr lang="fr-FR" sz="5400" b="1" dirty="0" smtClean="0"/>
              <a:t>LA REFORME DES RETRAITES 2023</a:t>
            </a:r>
            <a:endParaRPr lang="fr-FR" sz="5400" b="1" dirty="0"/>
          </a:p>
        </p:txBody>
      </p:sp>
    </p:spTree>
    <p:extLst>
      <p:ext uri="{BB962C8B-B14F-4D97-AF65-F5344CB8AC3E}">
        <p14:creationId xmlns:p14="http://schemas.microsoft.com/office/powerpoint/2010/main" val="4120342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2119745" y="716480"/>
            <a:ext cx="8993014" cy="584775"/>
          </a:xfrm>
          <a:prstGeom prst="rect">
            <a:avLst/>
          </a:prstGeom>
          <a:noFill/>
        </p:spPr>
        <p:txBody>
          <a:bodyPr wrap="square" rtlCol="0">
            <a:spAutoFit/>
          </a:bodyPr>
          <a:lstStyle/>
          <a:p>
            <a:pPr algn="ctr"/>
            <a:r>
              <a:rPr lang="fr-FR" sz="3200" b="1" dirty="0">
                <a:solidFill>
                  <a:schemeClr val="bg1"/>
                </a:solidFill>
                <a:latin typeface="Calibri" panose="020F0502020204030204" pitchFamily="34" charset="0"/>
                <a:cs typeface="Calibri" panose="020F0502020204030204" pitchFamily="34" charset="0"/>
              </a:rPr>
              <a:t>8</a:t>
            </a:r>
            <a:r>
              <a:rPr lang="fr-FR" sz="3200" b="1" dirty="0" smtClean="0">
                <a:solidFill>
                  <a:schemeClr val="bg1"/>
                </a:solidFill>
                <a:latin typeface="Calibri" panose="020F0502020204030204" pitchFamily="34" charset="0"/>
                <a:cs typeface="Calibri" panose="020F0502020204030204" pitchFamily="34" charset="0"/>
              </a:rPr>
              <a:t>. Limite d’âge et maintien en activité</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graphicFrame>
        <p:nvGraphicFramePr>
          <p:cNvPr id="3" name="Diagramme 2"/>
          <p:cNvGraphicFramePr/>
          <p:nvPr>
            <p:extLst/>
          </p:nvPr>
        </p:nvGraphicFramePr>
        <p:xfrm>
          <a:off x="2744295" y="2232582"/>
          <a:ext cx="6973283" cy="4151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ZoneTexte 11"/>
          <p:cNvSpPr txBox="1"/>
          <p:nvPr/>
        </p:nvSpPr>
        <p:spPr>
          <a:xfrm>
            <a:off x="298580" y="1374331"/>
            <a:ext cx="11754875" cy="584775"/>
          </a:xfrm>
          <a:prstGeom prst="rect">
            <a:avLst/>
          </a:prstGeom>
          <a:noFill/>
        </p:spPr>
        <p:txBody>
          <a:bodyPr wrap="square" rtlCol="0">
            <a:spAutoFit/>
          </a:bodyPr>
          <a:lstStyle/>
          <a:p>
            <a:pPr algn="just"/>
            <a:r>
              <a:rPr lang="fr-FR" sz="1600" b="1" dirty="0" smtClean="0">
                <a:solidFill>
                  <a:srgbClr val="FF0000"/>
                </a:solidFill>
              </a:rPr>
              <a:t>Limite d’âge  = âge jusqu’auquel l’agent peut travailler sans condition. Lorsqu’il est atteint, l’agent est mis en retraite d’office</a:t>
            </a:r>
            <a:endParaRPr lang="fr-FR" sz="1600" b="1" dirty="0">
              <a:solidFill>
                <a:srgbClr val="FF0000"/>
              </a:solidFill>
            </a:endParaRPr>
          </a:p>
        </p:txBody>
      </p:sp>
      <p:pic>
        <p:nvPicPr>
          <p:cNvPr id="2" name="Image 1"/>
          <p:cNvPicPr>
            <a:picLocks noChangeAspect="1"/>
          </p:cNvPicPr>
          <p:nvPr/>
        </p:nvPicPr>
        <p:blipFill>
          <a:blip r:embed="rId9"/>
          <a:stretch>
            <a:fillRect/>
          </a:stretch>
        </p:blipFill>
        <p:spPr>
          <a:xfrm>
            <a:off x="1679827" y="588182"/>
            <a:ext cx="8992379" cy="859611"/>
          </a:xfrm>
          <a:prstGeom prst="rect">
            <a:avLst/>
          </a:prstGeom>
        </p:spPr>
      </p:pic>
    </p:spTree>
    <p:extLst>
      <p:ext uri="{BB962C8B-B14F-4D97-AF65-F5344CB8AC3E}">
        <p14:creationId xmlns:p14="http://schemas.microsoft.com/office/powerpoint/2010/main" val="2917115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978429" y="588182"/>
            <a:ext cx="8993014" cy="584775"/>
          </a:xfrm>
          <a:prstGeom prst="rect">
            <a:avLst/>
          </a:prstGeom>
          <a:noFill/>
        </p:spPr>
        <p:txBody>
          <a:bodyPr wrap="square" rtlCol="0">
            <a:spAutoFit/>
          </a:bodyPr>
          <a:lstStyle/>
          <a:p>
            <a:pPr algn="ctr"/>
            <a:r>
              <a:rPr lang="fr-FR" sz="3200" b="1" dirty="0">
                <a:solidFill>
                  <a:schemeClr val="bg1"/>
                </a:solidFill>
                <a:latin typeface="Calibri" panose="020F0502020204030204" pitchFamily="34" charset="0"/>
                <a:cs typeface="Calibri" panose="020F0502020204030204" pitchFamily="34" charset="0"/>
              </a:rPr>
              <a:t>8</a:t>
            </a:r>
            <a:r>
              <a:rPr lang="fr-FR" sz="3200" b="1" dirty="0" smtClean="0">
                <a:solidFill>
                  <a:schemeClr val="bg1"/>
                </a:solidFill>
                <a:latin typeface="Calibri" panose="020F0502020204030204" pitchFamily="34" charset="0"/>
                <a:cs typeface="Calibri" panose="020F0502020204030204" pitchFamily="34" charset="0"/>
              </a:rPr>
              <a:t>. Limite d’âge et maintien en activité</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12" name="ZoneTexte 11"/>
          <p:cNvSpPr txBox="1"/>
          <p:nvPr/>
        </p:nvSpPr>
        <p:spPr>
          <a:xfrm>
            <a:off x="273641" y="1172733"/>
            <a:ext cx="11754875" cy="338554"/>
          </a:xfrm>
          <a:prstGeom prst="rect">
            <a:avLst/>
          </a:prstGeom>
          <a:noFill/>
        </p:spPr>
        <p:txBody>
          <a:bodyPr wrap="square" rtlCol="0">
            <a:spAutoFit/>
          </a:bodyPr>
          <a:lstStyle/>
          <a:p>
            <a:pPr algn="just"/>
            <a:r>
              <a:rPr lang="fr-FR" sz="1600" b="1" dirty="0" smtClean="0">
                <a:solidFill>
                  <a:srgbClr val="FF0000"/>
                </a:solidFill>
              </a:rPr>
              <a:t>Le maintien en activité: permet aux assurés d’exercer leur activité au-delà de leur limite d’âge et jusqu’à 70 ans</a:t>
            </a:r>
            <a:endParaRPr lang="fr-FR" sz="1600" b="1" dirty="0">
              <a:solidFill>
                <a:srgbClr val="FF0000"/>
              </a:solidFill>
            </a:endParaRPr>
          </a:p>
        </p:txBody>
      </p:sp>
      <p:graphicFrame>
        <p:nvGraphicFramePr>
          <p:cNvPr id="2" name="Diagramme 1"/>
          <p:cNvGraphicFramePr/>
          <p:nvPr>
            <p:extLst/>
          </p:nvPr>
        </p:nvGraphicFramePr>
        <p:xfrm>
          <a:off x="1154790" y="1548827"/>
          <a:ext cx="10640291" cy="52177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3316774" y="3190761"/>
            <a:ext cx="1682461" cy="1933863"/>
            <a:chOff x="3092334" y="3283397"/>
            <a:chExt cx="1682461" cy="1933863"/>
          </a:xfr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scene3d>
            <a:camera prst="orthographicFront"/>
            <a:lightRig rig="flat" dir="t"/>
          </a:scene3d>
        </p:grpSpPr>
        <p:sp>
          <p:nvSpPr>
            <p:cNvPr id="10" name="Hexagone 9"/>
            <p:cNvSpPr/>
            <p:nvPr/>
          </p:nvSpPr>
          <p:spPr>
            <a:xfrm rot="5400000">
              <a:off x="2966633" y="3409098"/>
              <a:ext cx="1933863" cy="1682461"/>
            </a:xfrm>
            <a:prstGeom prst="hexagon">
              <a:avLst>
                <a:gd name="adj" fmla="val 25000"/>
                <a:gd name="vf" fmla="val 115470"/>
              </a:avLst>
            </a:prstGeom>
            <a:grpFill/>
            <a:sp3d prstMaterial="plastic">
              <a:bevelT w="120900" h="88900"/>
              <a:bevelB w="88900" h="31750" prst="angle"/>
            </a:sp3d>
          </p:spPr>
          <p:style>
            <a:lnRef idx="0">
              <a:schemeClr val="lt1">
                <a:hueOff val="0"/>
                <a:satOff val="0"/>
                <a:lumOff val="0"/>
                <a:alphaOff val="0"/>
              </a:schemeClr>
            </a:lnRef>
            <a:fillRef idx="3">
              <a:schemeClr val="accent2">
                <a:hueOff val="-8754431"/>
                <a:satOff val="-7900"/>
                <a:lumOff val="-1762"/>
                <a:alphaOff val="0"/>
              </a:schemeClr>
            </a:fillRef>
            <a:effectRef idx="2">
              <a:schemeClr val="accent2">
                <a:hueOff val="-8754431"/>
                <a:satOff val="-7900"/>
                <a:lumOff val="-1762"/>
                <a:alphaOff val="0"/>
              </a:schemeClr>
            </a:effectRef>
            <a:fontRef idx="minor">
              <a:schemeClr val="lt1"/>
            </a:fontRef>
          </p:style>
        </p:sp>
        <p:sp>
          <p:nvSpPr>
            <p:cNvPr id="11" name="Hexagone 4"/>
            <p:cNvSpPr txBox="1"/>
            <p:nvPr/>
          </p:nvSpPr>
          <p:spPr>
            <a:xfrm>
              <a:off x="3354517" y="3584756"/>
              <a:ext cx="1158093" cy="1331143"/>
            </a:xfrm>
            <a:prstGeom prst="rect">
              <a:avLst/>
            </a:prstGeom>
            <a:noFill/>
            <a:ln>
              <a:noFill/>
            </a:ln>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b="1" kern="1200" dirty="0" smtClean="0"/>
                <a:t>Ne s’applique pas aux catégories actives</a:t>
              </a:r>
              <a:endParaRPr lang="fr-FR" sz="1600" b="1" kern="1200" dirty="0"/>
            </a:p>
          </p:txBody>
        </p:sp>
      </p:grpSp>
      <p:pic>
        <p:nvPicPr>
          <p:cNvPr id="3" name="Image 2"/>
          <p:cNvPicPr>
            <a:picLocks noChangeAspect="1"/>
          </p:cNvPicPr>
          <p:nvPr/>
        </p:nvPicPr>
        <p:blipFill>
          <a:blip r:embed="rId9"/>
          <a:stretch>
            <a:fillRect/>
          </a:stretch>
        </p:blipFill>
        <p:spPr>
          <a:xfrm>
            <a:off x="1568591" y="430337"/>
            <a:ext cx="8992379" cy="859611"/>
          </a:xfrm>
          <a:prstGeom prst="rect">
            <a:avLst/>
          </a:prstGeom>
        </p:spPr>
      </p:pic>
    </p:spTree>
    <p:extLst>
      <p:ext uri="{BB962C8B-B14F-4D97-AF65-F5344CB8AC3E}">
        <p14:creationId xmlns:p14="http://schemas.microsoft.com/office/powerpoint/2010/main" val="293082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978429" y="588182"/>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9. Le cumul emploi pension</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12" name="ZoneTexte 11"/>
          <p:cNvSpPr txBox="1"/>
          <p:nvPr/>
        </p:nvSpPr>
        <p:spPr>
          <a:xfrm>
            <a:off x="273641" y="1172733"/>
            <a:ext cx="11754875" cy="584775"/>
          </a:xfrm>
          <a:prstGeom prst="rect">
            <a:avLst/>
          </a:prstGeom>
          <a:noFill/>
        </p:spPr>
        <p:txBody>
          <a:bodyPr wrap="square" rtlCol="0">
            <a:spAutoFit/>
          </a:bodyPr>
          <a:lstStyle/>
          <a:p>
            <a:pPr algn="just"/>
            <a:r>
              <a:rPr lang="fr-FR" sz="1600" b="1" dirty="0" smtClean="0">
                <a:solidFill>
                  <a:srgbClr val="FF0000"/>
                </a:solidFill>
              </a:rPr>
              <a:t>Le principe de non acquisition de nouveaux droits à pension est maintenu, mais introduction de 2 dérogations permettant la liquidation d’une nouvelle pension:</a:t>
            </a:r>
            <a:endParaRPr lang="fr-FR" sz="1600" b="1" dirty="0">
              <a:solidFill>
                <a:srgbClr val="FF0000"/>
              </a:solidFill>
            </a:endParaRPr>
          </a:p>
        </p:txBody>
      </p:sp>
      <p:graphicFrame>
        <p:nvGraphicFramePr>
          <p:cNvPr id="3" name="Diagramme 2"/>
          <p:cNvGraphicFramePr/>
          <p:nvPr>
            <p:extLst/>
          </p:nvPr>
        </p:nvGraphicFramePr>
        <p:xfrm>
          <a:off x="1890683" y="1865756"/>
          <a:ext cx="8128000" cy="4858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3" name="Groupe 12"/>
          <p:cNvGrpSpPr/>
          <p:nvPr/>
        </p:nvGrpSpPr>
        <p:grpSpPr>
          <a:xfrm>
            <a:off x="2231505" y="2820600"/>
            <a:ext cx="8128000" cy="1216800"/>
            <a:chOff x="0" y="135886"/>
            <a:chExt cx="8128000" cy="1216800"/>
          </a:xfrm>
          <a:solidFill>
            <a:schemeClr val="accent2">
              <a:lumMod val="60000"/>
              <a:lumOff val="40000"/>
            </a:schemeClr>
          </a:solidFill>
        </p:grpSpPr>
        <p:sp>
          <p:nvSpPr>
            <p:cNvPr id="14" name="Rectangle à coins arrondis 13"/>
            <p:cNvSpPr/>
            <p:nvPr/>
          </p:nvSpPr>
          <p:spPr>
            <a:xfrm>
              <a:off x="0" y="135886"/>
              <a:ext cx="8128000" cy="12168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ZoneTexte 14"/>
            <p:cNvSpPr txBox="1"/>
            <p:nvPr/>
          </p:nvSpPr>
          <p:spPr>
            <a:xfrm>
              <a:off x="59399" y="195285"/>
              <a:ext cx="8009202" cy="10980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600" kern="1200" dirty="0" smtClean="0"/>
                <a:t>La période passé à temps partiel est prise en compte pour le calcul de la pension définitive</a:t>
              </a:r>
              <a:endParaRPr lang="fr-FR" sz="1600" kern="1200" dirty="0"/>
            </a:p>
          </p:txBody>
        </p:sp>
      </p:grpSp>
      <p:grpSp>
        <p:nvGrpSpPr>
          <p:cNvPr id="16" name="Groupe 15"/>
          <p:cNvGrpSpPr/>
          <p:nvPr/>
        </p:nvGrpSpPr>
        <p:grpSpPr>
          <a:xfrm>
            <a:off x="2231505" y="5371291"/>
            <a:ext cx="8128000" cy="1216800"/>
            <a:chOff x="0" y="135886"/>
            <a:chExt cx="8128000" cy="1216800"/>
          </a:xfrm>
          <a:solidFill>
            <a:schemeClr val="accent3">
              <a:lumMod val="60000"/>
              <a:lumOff val="40000"/>
            </a:schemeClr>
          </a:solidFill>
        </p:grpSpPr>
        <p:sp>
          <p:nvSpPr>
            <p:cNvPr id="17" name="Rectangle à coins arrondis 16"/>
            <p:cNvSpPr/>
            <p:nvPr/>
          </p:nvSpPr>
          <p:spPr>
            <a:xfrm>
              <a:off x="0" y="135886"/>
              <a:ext cx="8128000" cy="121680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ZoneTexte 17"/>
            <p:cNvSpPr txBox="1"/>
            <p:nvPr/>
          </p:nvSpPr>
          <p:spPr>
            <a:xfrm>
              <a:off x="59399" y="195285"/>
              <a:ext cx="8009202" cy="109800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600" dirty="0">
                  <a:latin typeface="Century Gothic" panose="020B0502020202020204" pitchFamily="34" charset="0"/>
                </a:rPr>
                <a:t>►</a:t>
              </a:r>
              <a:r>
                <a:rPr lang="fr-FR" sz="1600" kern="1200" dirty="0" smtClean="0"/>
                <a:t>l’agent a atteint </a:t>
              </a:r>
              <a:r>
                <a:rPr lang="fr-FR" sz="1600" b="1" kern="1200" dirty="0" smtClean="0"/>
                <a:t>l’âge légal </a:t>
              </a:r>
              <a:r>
                <a:rPr lang="fr-FR" sz="1600" kern="1200" dirty="0" smtClean="0"/>
                <a:t>de départ à la retraite, a liquidé l’ensemble de ses pensions et totalise une durée d’assurance égale ou supérieure au </a:t>
              </a:r>
              <a:r>
                <a:rPr lang="fr-FR" sz="1600" b="1" kern="1200" dirty="0" smtClean="0"/>
                <a:t>taux plein</a:t>
              </a:r>
            </a:p>
            <a:p>
              <a:pPr lvl="0" algn="l" defTabSz="800100">
                <a:lnSpc>
                  <a:spcPct val="90000"/>
                </a:lnSpc>
                <a:spcBef>
                  <a:spcPct val="0"/>
                </a:spcBef>
                <a:spcAft>
                  <a:spcPct val="35000"/>
                </a:spcAft>
              </a:pPr>
              <a:r>
                <a:rPr lang="fr-FR" sz="1600" dirty="0">
                  <a:latin typeface="Century Gothic" panose="020B0502020202020204" pitchFamily="34" charset="0"/>
                </a:rPr>
                <a:t>►</a:t>
              </a:r>
              <a:r>
                <a:rPr lang="fr-FR" sz="1600" dirty="0" smtClean="0"/>
                <a:t>l’agent a atteint </a:t>
              </a:r>
              <a:r>
                <a:rPr lang="fr-FR" sz="1600" b="1" dirty="0" smtClean="0"/>
                <a:t>l’âge d’annulation de la décote </a:t>
              </a:r>
              <a:r>
                <a:rPr lang="fr-FR" sz="1600" dirty="0" smtClean="0"/>
                <a:t>et liquidé l’ensemble des ses pensions,</a:t>
              </a:r>
              <a:endParaRPr lang="fr-FR" sz="1600" kern="1200" dirty="0"/>
            </a:p>
          </p:txBody>
        </p:sp>
      </p:grpSp>
      <p:pic>
        <p:nvPicPr>
          <p:cNvPr id="2" name="Image 1"/>
          <p:cNvPicPr>
            <a:picLocks noChangeAspect="1"/>
          </p:cNvPicPr>
          <p:nvPr/>
        </p:nvPicPr>
        <p:blipFill>
          <a:blip r:embed="rId9"/>
          <a:stretch>
            <a:fillRect/>
          </a:stretch>
        </p:blipFill>
        <p:spPr>
          <a:xfrm>
            <a:off x="1799315" y="524611"/>
            <a:ext cx="8992379" cy="859611"/>
          </a:xfrm>
          <a:prstGeom prst="rect">
            <a:avLst/>
          </a:prstGeom>
        </p:spPr>
      </p:pic>
    </p:spTree>
    <p:extLst>
      <p:ext uri="{BB962C8B-B14F-4D97-AF65-F5344CB8AC3E}">
        <p14:creationId xmlns:p14="http://schemas.microsoft.com/office/powerpoint/2010/main" val="3573481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978429" y="588182"/>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9. Le cumul emploi pension</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2" name="Rectangle 1"/>
          <p:cNvSpPr/>
          <p:nvPr/>
        </p:nvSpPr>
        <p:spPr>
          <a:xfrm>
            <a:off x="2871295" y="1770610"/>
            <a:ext cx="6425737" cy="831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 dérogations au principe </a:t>
            </a:r>
          </a:p>
          <a:p>
            <a:pPr algn="ctr"/>
            <a:r>
              <a:rPr lang="fr-FR" dirty="0" smtClean="0"/>
              <a:t>de « non-acquisition de nouveaux droits à pension »</a:t>
            </a:r>
            <a:endParaRPr lang="fr-FR" dirty="0"/>
          </a:p>
        </p:txBody>
      </p:sp>
      <p:sp>
        <p:nvSpPr>
          <p:cNvPr id="6" name="Rectangle 5"/>
          <p:cNvSpPr/>
          <p:nvPr/>
        </p:nvSpPr>
        <p:spPr>
          <a:xfrm>
            <a:off x="1499695" y="3199536"/>
            <a:ext cx="2909454" cy="947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L’agent bénéficie d’un dispositif de retraite progressive</a:t>
            </a:r>
            <a:endParaRPr lang="fr-FR" dirty="0"/>
          </a:p>
        </p:txBody>
      </p:sp>
      <p:sp>
        <p:nvSpPr>
          <p:cNvPr id="20" name="Rectangle 19"/>
          <p:cNvSpPr/>
          <p:nvPr/>
        </p:nvSpPr>
        <p:spPr>
          <a:xfrm>
            <a:off x="7872153" y="3199536"/>
            <a:ext cx="3099290" cy="947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L’agent remplit les conditions pour bénéficier du cumul libre</a:t>
            </a:r>
            <a:endParaRPr lang="fr-FR" dirty="0"/>
          </a:p>
        </p:txBody>
      </p:sp>
      <p:cxnSp>
        <p:nvCxnSpPr>
          <p:cNvPr id="10" name="Connecteur droit 9"/>
          <p:cNvCxnSpPr/>
          <p:nvPr/>
        </p:nvCxnSpPr>
        <p:spPr>
          <a:xfrm flipV="1">
            <a:off x="3034141" y="2693324"/>
            <a:ext cx="2485510" cy="415636"/>
          </a:xfrm>
          <a:prstGeom prst="line">
            <a:avLst/>
          </a:prstGeom>
          <a:ln w="28575">
            <a:solidFill>
              <a:srgbClr val="002060">
                <a:alpha val="60000"/>
              </a:srgb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6974378" y="2693324"/>
            <a:ext cx="2236124" cy="415636"/>
          </a:xfrm>
          <a:prstGeom prst="line">
            <a:avLst/>
          </a:prstGeom>
          <a:ln w="28575">
            <a:solidFill>
              <a:srgbClr val="002060">
                <a:alpha val="60000"/>
              </a:srgbClr>
            </a:solidFill>
          </a:ln>
        </p:spPr>
        <p:style>
          <a:lnRef idx="1">
            <a:schemeClr val="accent1"/>
          </a:lnRef>
          <a:fillRef idx="0">
            <a:schemeClr val="accent1"/>
          </a:fillRef>
          <a:effectRef idx="0">
            <a:schemeClr val="accent1"/>
          </a:effectRef>
          <a:fontRef idx="minor">
            <a:schemeClr val="tx1"/>
          </a:fontRef>
        </p:style>
      </p:cxnSp>
      <p:sp>
        <p:nvSpPr>
          <p:cNvPr id="23" name="Accolade fermante 22"/>
          <p:cNvSpPr/>
          <p:nvPr/>
        </p:nvSpPr>
        <p:spPr>
          <a:xfrm rot="5400000">
            <a:off x="5814753" y="-239503"/>
            <a:ext cx="906087" cy="10091655"/>
          </a:xfrm>
          <a:prstGeom prst="rightBrace">
            <a:avLst/>
          </a:prstGeom>
          <a:ln w="28575">
            <a:solidFill>
              <a:srgbClr val="002060">
                <a:alpha val="6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ZoneTexte 23"/>
          <p:cNvSpPr txBox="1"/>
          <p:nvPr/>
        </p:nvSpPr>
        <p:spPr>
          <a:xfrm>
            <a:off x="2601886" y="5498475"/>
            <a:ext cx="8711738" cy="400110"/>
          </a:xfrm>
          <a:prstGeom prst="rect">
            <a:avLst/>
          </a:prstGeom>
          <a:noFill/>
        </p:spPr>
        <p:txBody>
          <a:bodyPr wrap="square" rtlCol="0">
            <a:spAutoFit/>
          </a:bodyPr>
          <a:lstStyle/>
          <a:p>
            <a:r>
              <a:rPr lang="fr-FR" sz="2000" b="1" dirty="0" smtClean="0">
                <a:solidFill>
                  <a:schemeClr val="accent4">
                    <a:lumMod val="60000"/>
                    <a:lumOff val="40000"/>
                  </a:schemeClr>
                </a:solidFill>
              </a:rPr>
              <a:t>A l’issue du nouvel emploi, une seconde pension est liquidée</a:t>
            </a:r>
            <a:endParaRPr lang="fr-FR" sz="2000" b="1" dirty="0">
              <a:solidFill>
                <a:schemeClr val="accent4">
                  <a:lumMod val="60000"/>
                  <a:lumOff val="40000"/>
                </a:schemeClr>
              </a:solidFill>
            </a:endParaRPr>
          </a:p>
        </p:txBody>
      </p:sp>
      <p:pic>
        <p:nvPicPr>
          <p:cNvPr id="3" name="Image 2"/>
          <p:cNvPicPr>
            <a:picLocks noChangeAspect="1"/>
          </p:cNvPicPr>
          <p:nvPr/>
        </p:nvPicPr>
        <p:blipFill>
          <a:blip r:embed="rId4"/>
          <a:stretch>
            <a:fillRect/>
          </a:stretch>
        </p:blipFill>
        <p:spPr>
          <a:xfrm>
            <a:off x="1499695" y="524611"/>
            <a:ext cx="8992379" cy="859611"/>
          </a:xfrm>
          <a:prstGeom prst="rect">
            <a:avLst/>
          </a:prstGeom>
        </p:spPr>
      </p:pic>
    </p:spTree>
    <p:extLst>
      <p:ext uri="{BB962C8B-B14F-4D97-AF65-F5344CB8AC3E}">
        <p14:creationId xmlns:p14="http://schemas.microsoft.com/office/powerpoint/2010/main" val="2364382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978429" y="588182"/>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10. La surcote anticipée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14" name="ZoneTexte 13"/>
          <p:cNvSpPr txBox="1"/>
          <p:nvPr/>
        </p:nvSpPr>
        <p:spPr>
          <a:xfrm>
            <a:off x="356770" y="1271142"/>
            <a:ext cx="11754875" cy="338554"/>
          </a:xfrm>
          <a:prstGeom prst="rect">
            <a:avLst/>
          </a:prstGeom>
          <a:noFill/>
        </p:spPr>
        <p:txBody>
          <a:bodyPr wrap="square" rtlCol="0">
            <a:spAutoFit/>
          </a:bodyPr>
          <a:lstStyle/>
          <a:p>
            <a:pPr algn="just"/>
            <a:r>
              <a:rPr lang="fr-FR" sz="1600" b="1" dirty="0" smtClean="0">
                <a:solidFill>
                  <a:srgbClr val="FF0000"/>
                </a:solidFill>
              </a:rPr>
              <a:t>Surcote au titre de la naissance et/ou éducation d’un enfant à partir de 63 ans:</a:t>
            </a:r>
            <a:endParaRPr lang="fr-FR" sz="1600" b="1" dirty="0">
              <a:solidFill>
                <a:srgbClr val="FF0000"/>
              </a:solidFill>
            </a:endParaRPr>
          </a:p>
        </p:txBody>
      </p:sp>
      <p:sp>
        <p:nvSpPr>
          <p:cNvPr id="9" name="Rectangle avec coins arrondis en diagonale 8"/>
          <p:cNvSpPr/>
          <p:nvPr/>
        </p:nvSpPr>
        <p:spPr>
          <a:xfrm>
            <a:off x="1197033" y="1916562"/>
            <a:ext cx="9443259" cy="3645515"/>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000" b="1" dirty="0" smtClean="0">
              <a:solidFill>
                <a:schemeClr val="tx1"/>
              </a:solidFill>
              <a:latin typeface="Calibri" panose="020F0502020204030204" pitchFamily="34" charset="0"/>
              <a:cs typeface="Calibri" panose="020F0502020204030204" pitchFamily="34" charset="0"/>
            </a:endParaRPr>
          </a:p>
          <a:p>
            <a:endParaRPr lang="fr-FR" sz="2000" b="1" dirty="0">
              <a:solidFill>
                <a:schemeClr val="tx1"/>
              </a:solidFill>
              <a:latin typeface="Calibri" panose="020F0502020204030204" pitchFamily="34" charset="0"/>
              <a:cs typeface="Calibri" panose="020F0502020204030204" pitchFamily="34" charset="0"/>
            </a:endParaRPr>
          </a:p>
          <a:p>
            <a:r>
              <a:rPr lang="fr-FR" sz="2000" b="1" dirty="0" smtClean="0">
                <a:solidFill>
                  <a:schemeClr val="tx1"/>
                </a:solidFill>
                <a:latin typeface="Calibri" panose="020F0502020204030204" pitchFamily="34" charset="0"/>
                <a:cs typeface="Calibri" panose="020F0502020204030204" pitchFamily="34" charset="0"/>
              </a:rPr>
              <a:t>Les mères de famille qui atteignent le taux plein de manière anticipée du fait de:</a:t>
            </a:r>
          </a:p>
          <a:p>
            <a:r>
              <a:rPr lang="fr-FR" dirty="0" smtClean="0">
                <a:solidFill>
                  <a:schemeClr val="tx1"/>
                </a:solidFill>
                <a:latin typeface="Century Gothic" panose="020B0502020202020204" pitchFamily="34" charset="0"/>
                <a:cs typeface="Calibri" panose="020F0502020204030204" pitchFamily="34" charset="0"/>
              </a:rPr>
              <a:t>►</a:t>
            </a:r>
            <a:r>
              <a:rPr lang="fr-FR" dirty="0" smtClean="0">
                <a:solidFill>
                  <a:schemeClr val="tx1"/>
                </a:solidFill>
                <a:latin typeface="Calibri" panose="020F0502020204030204" pitchFamily="34" charset="0"/>
                <a:cs typeface="Calibri" panose="020F0502020204030204" pitchFamily="34" charset="0"/>
              </a:rPr>
              <a:t>la majoration de durée d’assurance pour les enfants nés à compter du 01/01/2004</a:t>
            </a:r>
          </a:p>
          <a:p>
            <a:r>
              <a:rPr lang="fr-FR" dirty="0" smtClean="0">
                <a:solidFill>
                  <a:schemeClr val="tx1"/>
                </a:solidFill>
                <a:latin typeface="Century Gothic" panose="020B0502020202020204" pitchFamily="34" charset="0"/>
                <a:cs typeface="Calibri" panose="020F0502020204030204" pitchFamily="34" charset="0"/>
              </a:rPr>
              <a:t>►</a:t>
            </a:r>
            <a:r>
              <a:rPr lang="fr-FR" dirty="0" smtClean="0">
                <a:solidFill>
                  <a:schemeClr val="tx1"/>
                </a:solidFill>
                <a:latin typeface="Calibri" panose="020F0502020204030204" pitchFamily="34" charset="0"/>
                <a:cs typeface="Calibri" panose="020F0502020204030204" pitchFamily="34" charset="0"/>
              </a:rPr>
              <a:t>la majoration de durée d’assurance pour les enfants nés avant 2004</a:t>
            </a:r>
          </a:p>
          <a:p>
            <a:r>
              <a:rPr lang="fr-FR" dirty="0" smtClean="0">
                <a:solidFill>
                  <a:schemeClr val="tx1"/>
                </a:solidFill>
                <a:latin typeface="Century Gothic" panose="020B0502020202020204" pitchFamily="34" charset="0"/>
                <a:cs typeface="Calibri" panose="020F0502020204030204" pitchFamily="34" charset="0"/>
              </a:rPr>
              <a:t>►</a:t>
            </a:r>
            <a:r>
              <a:rPr lang="fr-FR" dirty="0" smtClean="0">
                <a:solidFill>
                  <a:schemeClr val="tx1"/>
                </a:solidFill>
                <a:latin typeface="Calibri" panose="020F0502020204030204" pitchFamily="34" charset="0"/>
                <a:cs typeface="Calibri" panose="020F0502020204030204" pitchFamily="34" charset="0"/>
              </a:rPr>
              <a:t>la majoration de durée d’assurance pour enfant handicapé</a:t>
            </a:r>
          </a:p>
          <a:p>
            <a:r>
              <a:rPr lang="fr-FR" dirty="0" smtClean="0">
                <a:solidFill>
                  <a:schemeClr val="tx1"/>
                </a:solidFill>
                <a:latin typeface="Century Gothic" panose="020B0502020202020204" pitchFamily="34" charset="0"/>
                <a:cs typeface="Calibri" panose="020F0502020204030204" pitchFamily="34" charset="0"/>
              </a:rPr>
              <a:t>►</a:t>
            </a:r>
            <a:r>
              <a:rPr lang="fr-FR" dirty="0" smtClean="0">
                <a:solidFill>
                  <a:schemeClr val="tx1"/>
                </a:solidFill>
                <a:latin typeface="Calibri" panose="020F0502020204030204" pitchFamily="34" charset="0"/>
                <a:cs typeface="Calibri" panose="020F0502020204030204" pitchFamily="34" charset="0"/>
              </a:rPr>
              <a:t>la bonification CNRACL pour les enfants nés avant 2004</a:t>
            </a:r>
          </a:p>
          <a:p>
            <a:endParaRPr lang="fr-FR" dirty="0">
              <a:solidFill>
                <a:schemeClr val="tx1"/>
              </a:solidFill>
              <a:latin typeface="Calibri" panose="020F0502020204030204" pitchFamily="34" charset="0"/>
              <a:cs typeface="Calibri" panose="020F0502020204030204" pitchFamily="34" charset="0"/>
            </a:endParaRPr>
          </a:p>
          <a:p>
            <a:r>
              <a:rPr lang="fr-FR" dirty="0" smtClean="0">
                <a:solidFill>
                  <a:schemeClr val="tx1"/>
                </a:solidFill>
                <a:latin typeface="Calibri" panose="020F0502020204030204" pitchFamily="34" charset="0"/>
                <a:cs typeface="Calibri" panose="020F0502020204030204" pitchFamily="34" charset="0"/>
              </a:rPr>
              <a:t>Peuvent prétendre à une </a:t>
            </a:r>
            <a:r>
              <a:rPr lang="fr-FR" b="1" dirty="0" smtClean="0">
                <a:solidFill>
                  <a:schemeClr val="tx1"/>
                </a:solidFill>
                <a:latin typeface="Calibri" panose="020F0502020204030204" pitchFamily="34" charset="0"/>
                <a:cs typeface="Calibri" panose="020F0502020204030204" pitchFamily="34" charset="0"/>
              </a:rPr>
              <a:t>surcote de leur pension, dès 63 ans</a:t>
            </a:r>
            <a:r>
              <a:rPr lang="fr-FR" dirty="0" smtClean="0">
                <a:solidFill>
                  <a:schemeClr val="tx1"/>
                </a:solidFill>
                <a:latin typeface="Calibri" panose="020F0502020204030204" pitchFamily="34" charset="0"/>
                <a:cs typeface="Calibri" panose="020F0502020204030204" pitchFamily="34" charset="0"/>
              </a:rPr>
              <a:t>, sans avoir à atteindre l’âge légal.</a:t>
            </a:r>
          </a:p>
          <a:p>
            <a:endParaRPr lang="fr-FR" dirty="0">
              <a:solidFill>
                <a:schemeClr val="tx1"/>
              </a:solidFill>
              <a:latin typeface="Calibri" panose="020F0502020204030204" pitchFamily="34" charset="0"/>
              <a:cs typeface="Calibri" panose="020F0502020204030204" pitchFamily="34" charset="0"/>
            </a:endParaRPr>
          </a:p>
          <a:p>
            <a:r>
              <a:rPr lang="fr-FR" b="1" dirty="0" smtClean="0">
                <a:solidFill>
                  <a:schemeClr val="tx1"/>
                </a:solidFill>
                <a:latin typeface="Calibri" panose="020F0502020204030204" pitchFamily="34" charset="0"/>
                <a:cs typeface="Calibri" panose="020F0502020204030204" pitchFamily="34" charset="0"/>
              </a:rPr>
              <a:t>S’appliquent à compter de la génération 1965.</a:t>
            </a:r>
          </a:p>
          <a:p>
            <a:endParaRPr lang="fr-FR" b="1" dirty="0">
              <a:solidFill>
                <a:schemeClr val="tx1"/>
              </a:solidFill>
              <a:latin typeface="Calibri" panose="020F0502020204030204" pitchFamily="34" charset="0"/>
              <a:cs typeface="Calibri" panose="020F0502020204030204" pitchFamily="34" charset="0"/>
            </a:endParaRPr>
          </a:p>
          <a:p>
            <a:endParaRPr lang="fr-FR" b="1" dirty="0">
              <a:solidFill>
                <a:schemeClr val="tx1"/>
              </a:solidFill>
              <a:latin typeface="Calibri" panose="020F0502020204030204" pitchFamily="34" charset="0"/>
              <a:cs typeface="Calibri" panose="020F0502020204030204" pitchFamily="34" charset="0"/>
            </a:endParaRPr>
          </a:p>
          <a:p>
            <a:endParaRPr lang="fr-FR" b="1" dirty="0" smtClean="0">
              <a:solidFill>
                <a:schemeClr val="tx1"/>
              </a:solidFill>
              <a:latin typeface="Calibri" panose="020F0502020204030204" pitchFamily="34" charset="0"/>
              <a:cs typeface="Calibri" panose="020F0502020204030204" pitchFamily="34" charset="0"/>
            </a:endParaRPr>
          </a:p>
          <a:p>
            <a:endParaRPr lang="fr-FR" dirty="0" smtClean="0">
              <a:solidFill>
                <a:schemeClr val="tx1"/>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4"/>
          <a:stretch>
            <a:fillRect/>
          </a:stretch>
        </p:blipFill>
        <p:spPr>
          <a:xfrm>
            <a:off x="1422472" y="524611"/>
            <a:ext cx="8992379" cy="859611"/>
          </a:xfrm>
          <a:prstGeom prst="rect">
            <a:avLst/>
          </a:prstGeom>
        </p:spPr>
      </p:pic>
    </p:spTree>
    <p:extLst>
      <p:ext uri="{BB962C8B-B14F-4D97-AF65-F5344CB8AC3E}">
        <p14:creationId xmlns:p14="http://schemas.microsoft.com/office/powerpoint/2010/main" val="2234492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re 3"/>
          <p:cNvSpPr>
            <a:spLocks noGrp="1"/>
          </p:cNvSpPr>
          <p:nvPr>
            <p:ph type="ctrTitle"/>
          </p:nvPr>
        </p:nvSpPr>
        <p:spPr>
          <a:xfrm>
            <a:off x="1349124" y="1451328"/>
            <a:ext cx="7766936" cy="2327042"/>
          </a:xfrm>
          <a:ln>
            <a:solidFill>
              <a:schemeClr val="bg1"/>
            </a:solidFill>
          </a:ln>
        </p:spPr>
        <p:txBody>
          <a:bodyPr/>
          <a:lstStyle/>
          <a:p>
            <a:pPr algn="ctr"/>
            <a:r>
              <a:rPr lang="fr-FR" sz="4800" b="1" dirty="0" smtClean="0"/>
              <a:t>Promotion interne</a:t>
            </a:r>
            <a:endParaRPr lang="fr-FR" sz="4800" b="1" dirty="0"/>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3114" y="5147732"/>
            <a:ext cx="4667213" cy="2103511"/>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3" y="84946"/>
            <a:ext cx="3205422" cy="961627"/>
          </a:xfrm>
          <a:prstGeom prst="rect">
            <a:avLst/>
          </a:prstGeom>
        </p:spPr>
      </p:pic>
    </p:spTree>
    <p:extLst>
      <p:ext uri="{BB962C8B-B14F-4D97-AF65-F5344CB8AC3E}">
        <p14:creationId xmlns:p14="http://schemas.microsoft.com/office/powerpoint/2010/main" val="5781508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promotion interne</a:t>
            </a:r>
            <a:endParaRPr lang="fr-FR" dirty="0"/>
          </a:p>
        </p:txBody>
      </p:sp>
      <p:sp>
        <p:nvSpPr>
          <p:cNvPr id="5" name="Espace réservé du contenu 4"/>
          <p:cNvSpPr>
            <a:spLocks noGrp="1"/>
          </p:cNvSpPr>
          <p:nvPr>
            <p:ph idx="1"/>
          </p:nvPr>
        </p:nvSpPr>
        <p:spPr>
          <a:xfrm>
            <a:off x="677334" y="1579419"/>
            <a:ext cx="8596668" cy="4461944"/>
          </a:xfrm>
        </p:spPr>
        <p:txBody>
          <a:bodyPr>
            <a:normAutofit lnSpcReduction="10000"/>
          </a:bodyPr>
          <a:lstStyle/>
          <a:p>
            <a:pPr algn="just"/>
            <a:r>
              <a:rPr lang="fr-FR" dirty="0" smtClean="0">
                <a:solidFill>
                  <a:schemeClr val="tx1"/>
                </a:solidFill>
              </a:rPr>
              <a:t>Mode </a:t>
            </a:r>
            <a:r>
              <a:rPr lang="fr-FR" dirty="0">
                <a:solidFill>
                  <a:schemeClr val="tx1"/>
                </a:solidFill>
              </a:rPr>
              <a:t>dérogatoire d’accès à un nouveau cadre d’emplois (le mode </a:t>
            </a:r>
            <a:r>
              <a:rPr lang="fr-FR" dirty="0" smtClean="0">
                <a:solidFill>
                  <a:schemeClr val="tx1"/>
                </a:solidFill>
              </a:rPr>
              <a:t>normal d’accès </a:t>
            </a:r>
            <a:r>
              <a:rPr lang="fr-FR" dirty="0">
                <a:solidFill>
                  <a:schemeClr val="tx1"/>
                </a:solidFill>
              </a:rPr>
              <a:t>étant la voie du concours) ouvert uniquement aux fonctionnaires titulaires territoriaux</a:t>
            </a:r>
            <a:r>
              <a:rPr lang="fr-FR" dirty="0" smtClean="0">
                <a:solidFill>
                  <a:schemeClr val="tx1"/>
                </a:solidFill>
              </a:rPr>
              <a:t>. De </a:t>
            </a:r>
            <a:r>
              <a:rPr lang="fr-FR" dirty="0">
                <a:solidFill>
                  <a:schemeClr val="tx1"/>
                </a:solidFill>
              </a:rPr>
              <a:t>ce fait, </a:t>
            </a:r>
            <a:r>
              <a:rPr lang="fr-FR" dirty="0" smtClean="0">
                <a:solidFill>
                  <a:schemeClr val="tx1"/>
                </a:solidFill>
              </a:rPr>
              <a:t>le </a:t>
            </a:r>
            <a:r>
              <a:rPr lang="fr-FR" dirty="0">
                <a:solidFill>
                  <a:schemeClr val="tx1"/>
                </a:solidFill>
              </a:rPr>
              <a:t>nombre de postes ouverts au titre de la promotion interne </a:t>
            </a:r>
            <a:r>
              <a:rPr lang="fr-FR" dirty="0" smtClean="0">
                <a:solidFill>
                  <a:schemeClr val="tx1"/>
                </a:solidFill>
              </a:rPr>
              <a:t>est limité </a:t>
            </a:r>
            <a:r>
              <a:rPr lang="fr-FR" dirty="0">
                <a:solidFill>
                  <a:schemeClr val="tx1"/>
                </a:solidFill>
              </a:rPr>
              <a:t>par les textes.</a:t>
            </a:r>
            <a:endParaRPr lang="fr-FR" dirty="0" smtClean="0">
              <a:solidFill>
                <a:schemeClr val="tx1"/>
              </a:solidFill>
            </a:endParaRPr>
          </a:p>
          <a:p>
            <a:pPr algn="just"/>
            <a:r>
              <a:rPr lang="fr-FR" dirty="0"/>
              <a:t>Ne pas confondre promotion interne et avancement de </a:t>
            </a:r>
            <a:r>
              <a:rPr lang="fr-FR" dirty="0" smtClean="0"/>
              <a:t>grade</a:t>
            </a:r>
            <a:r>
              <a:rPr lang="fr-FR" dirty="0"/>
              <a:t>, qui </a:t>
            </a:r>
            <a:r>
              <a:rPr lang="fr-FR" dirty="0" smtClean="0"/>
              <a:t>permet </a:t>
            </a:r>
            <a:r>
              <a:rPr lang="fr-FR" dirty="0"/>
              <a:t>une évolution </a:t>
            </a:r>
            <a:r>
              <a:rPr lang="fr-FR" dirty="0" smtClean="0"/>
              <a:t>de carrière </a:t>
            </a:r>
            <a:r>
              <a:rPr lang="fr-FR" dirty="0"/>
              <a:t>au sein du même cadre d’emplois : adjoint administratif à </a:t>
            </a:r>
            <a:r>
              <a:rPr lang="fr-FR" dirty="0" smtClean="0"/>
              <a:t>adjoint administratif </a:t>
            </a:r>
            <a:r>
              <a:rPr lang="fr-FR" dirty="0"/>
              <a:t>principal de 2ème classe, par exemple..</a:t>
            </a:r>
            <a:endParaRPr lang="fr-FR" dirty="0" smtClean="0"/>
          </a:p>
          <a:p>
            <a:pPr algn="just"/>
            <a:r>
              <a:rPr lang="fr-FR" dirty="0" smtClean="0"/>
              <a:t>Elle</a:t>
            </a:r>
            <a:r>
              <a:rPr lang="fr-FR" dirty="0"/>
              <a:t> s'opère sur proposition de l'autorité territoriale après inscription sur une liste d'aptitude établie par le Président du Centre de Gestion pour les collectivités affiliées au centre de gestion par appréciation de la valeur professionnelle et des acquis de l'expérience professionnelle.</a:t>
            </a:r>
            <a:endParaRPr lang="fr-FR" dirty="0" smtClean="0">
              <a:solidFill>
                <a:schemeClr val="tx1">
                  <a:lumMod val="50000"/>
                  <a:lumOff val="50000"/>
                </a:schemeClr>
              </a:solidFill>
            </a:endParaRPr>
          </a:p>
          <a:p>
            <a:pPr algn="just"/>
            <a:r>
              <a:rPr lang="fr-FR" dirty="0" smtClean="0"/>
              <a:t>Les listes d’aptitudes </a:t>
            </a:r>
            <a:r>
              <a:rPr lang="fr-FR" dirty="0"/>
              <a:t>ont une valeur nationale et l'inscription initiale est d'une durée de deux ans. Cette inscription peut être renouvelée une fois, sur demande écrite de l'agent pour une troisième année et si l'agent n'est pas nommé au cours de la troisième année il est réinscrit sur sa demande pour une quatrième année</a:t>
            </a:r>
            <a:r>
              <a:rPr lang="fr-FR" dirty="0" smtClean="0"/>
              <a:t>.</a:t>
            </a:r>
            <a:endParaRPr lang="fr-FR" dirty="0" smtClean="0">
              <a:solidFill>
                <a:schemeClr val="tx1">
                  <a:lumMod val="50000"/>
                  <a:lumOff val="50000"/>
                </a:schemeClr>
              </a:solidFill>
            </a:endParaRPr>
          </a:p>
        </p:txBody>
      </p:sp>
    </p:spTree>
    <p:extLst>
      <p:ext uri="{BB962C8B-B14F-4D97-AF65-F5344CB8AC3E}">
        <p14:creationId xmlns:p14="http://schemas.microsoft.com/office/powerpoint/2010/main" val="1347834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863" y="374210"/>
            <a:ext cx="8596668" cy="983809"/>
          </a:xfrm>
        </p:spPr>
        <p:txBody>
          <a:bodyPr>
            <a:normAutofit/>
          </a:bodyPr>
          <a:lstStyle/>
          <a:p>
            <a:pPr algn="ctr"/>
            <a:r>
              <a:rPr lang="fr-FR" sz="2400" dirty="0" smtClean="0"/>
              <a:t>Les cadres d’emplois accessibles à la promotion interne</a:t>
            </a:r>
            <a:br>
              <a:rPr lang="fr-FR" sz="2400" dirty="0" smtClean="0"/>
            </a:br>
            <a:r>
              <a:rPr lang="fr-FR" sz="1600" dirty="0" smtClean="0"/>
              <a:t>(hors organisation CNFPT)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04183919"/>
              </p:ext>
            </p:extLst>
          </p:nvPr>
        </p:nvGraphicFramePr>
        <p:xfrm>
          <a:off x="677863" y="1223058"/>
          <a:ext cx="8241918" cy="5209616"/>
        </p:xfrm>
        <a:graphic>
          <a:graphicData uri="http://schemas.openxmlformats.org/drawingml/2006/table">
            <a:tbl>
              <a:tblPr firstRow="1" bandRow="1">
                <a:tableStyleId>{5C22544A-7EE6-4342-B048-85BDC9FD1C3A}</a:tableStyleId>
              </a:tblPr>
              <a:tblGrid>
                <a:gridCol w="1373653">
                  <a:extLst>
                    <a:ext uri="{9D8B030D-6E8A-4147-A177-3AD203B41FA5}">
                      <a16:colId xmlns:a16="http://schemas.microsoft.com/office/drawing/2014/main" val="3613616192"/>
                    </a:ext>
                  </a:extLst>
                </a:gridCol>
                <a:gridCol w="1373653">
                  <a:extLst>
                    <a:ext uri="{9D8B030D-6E8A-4147-A177-3AD203B41FA5}">
                      <a16:colId xmlns:a16="http://schemas.microsoft.com/office/drawing/2014/main" val="1779944774"/>
                    </a:ext>
                  </a:extLst>
                </a:gridCol>
                <a:gridCol w="1373653">
                  <a:extLst>
                    <a:ext uri="{9D8B030D-6E8A-4147-A177-3AD203B41FA5}">
                      <a16:colId xmlns:a16="http://schemas.microsoft.com/office/drawing/2014/main" val="305116198"/>
                    </a:ext>
                  </a:extLst>
                </a:gridCol>
                <a:gridCol w="1373653">
                  <a:extLst>
                    <a:ext uri="{9D8B030D-6E8A-4147-A177-3AD203B41FA5}">
                      <a16:colId xmlns:a16="http://schemas.microsoft.com/office/drawing/2014/main" val="4275755548"/>
                    </a:ext>
                  </a:extLst>
                </a:gridCol>
                <a:gridCol w="1373653">
                  <a:extLst>
                    <a:ext uri="{9D8B030D-6E8A-4147-A177-3AD203B41FA5}">
                      <a16:colId xmlns:a16="http://schemas.microsoft.com/office/drawing/2014/main" val="1625243523"/>
                    </a:ext>
                  </a:extLst>
                </a:gridCol>
                <a:gridCol w="1373653">
                  <a:extLst>
                    <a:ext uri="{9D8B030D-6E8A-4147-A177-3AD203B41FA5}">
                      <a16:colId xmlns:a16="http://schemas.microsoft.com/office/drawing/2014/main" val="798243188"/>
                    </a:ext>
                  </a:extLst>
                </a:gridCol>
              </a:tblGrid>
              <a:tr h="400780">
                <a:tc>
                  <a:txBody>
                    <a:bodyPr/>
                    <a:lstStyle/>
                    <a:p>
                      <a:r>
                        <a:rPr lang="fr-FR" sz="1200" dirty="0" smtClean="0"/>
                        <a:t>Filière administrative</a:t>
                      </a:r>
                      <a:endParaRPr lang="fr-FR" sz="1200" dirty="0"/>
                    </a:p>
                  </a:txBody>
                  <a:tcPr/>
                </a:tc>
                <a:tc>
                  <a:txBody>
                    <a:bodyPr/>
                    <a:lstStyle/>
                    <a:p>
                      <a:pPr marL="0" algn="l" defTabSz="457200" rtl="0" eaLnBrk="1" latinLnBrk="0" hangingPunct="1"/>
                      <a:r>
                        <a:rPr lang="fr-FR" sz="1200" b="1" kern="1200" dirty="0" smtClean="0">
                          <a:solidFill>
                            <a:schemeClr val="lt1"/>
                          </a:solidFill>
                          <a:latin typeface="+mn-lt"/>
                          <a:ea typeface="+mn-ea"/>
                          <a:cs typeface="+mn-cs"/>
                        </a:rPr>
                        <a:t>Filière technique</a:t>
                      </a:r>
                      <a:endParaRPr lang="fr-FR" sz="1200" b="1" kern="1200" dirty="0">
                        <a:solidFill>
                          <a:schemeClr val="lt1"/>
                        </a:solidFill>
                        <a:latin typeface="+mn-lt"/>
                        <a:ea typeface="+mn-ea"/>
                        <a:cs typeface="+mn-cs"/>
                      </a:endParaRPr>
                    </a:p>
                  </a:txBody>
                  <a:tcPr/>
                </a:tc>
                <a:tc>
                  <a:txBody>
                    <a:bodyPr/>
                    <a:lstStyle/>
                    <a:p>
                      <a:pPr marL="0" algn="l" defTabSz="457200" rtl="0" eaLnBrk="1" latinLnBrk="0" hangingPunct="1"/>
                      <a:r>
                        <a:rPr lang="fr-FR" sz="1200" b="1" kern="1200" dirty="0" smtClean="0">
                          <a:solidFill>
                            <a:schemeClr val="lt1"/>
                          </a:solidFill>
                          <a:latin typeface="+mn-lt"/>
                          <a:ea typeface="+mn-ea"/>
                          <a:cs typeface="+mn-cs"/>
                        </a:rPr>
                        <a:t>Filière animation</a:t>
                      </a:r>
                      <a:endParaRPr lang="fr-FR" sz="1200" b="1" kern="1200" dirty="0">
                        <a:solidFill>
                          <a:schemeClr val="lt1"/>
                        </a:solidFill>
                        <a:latin typeface="+mn-lt"/>
                        <a:ea typeface="+mn-ea"/>
                        <a:cs typeface="+mn-cs"/>
                      </a:endParaRPr>
                    </a:p>
                  </a:txBody>
                  <a:tcPr/>
                </a:tc>
                <a:tc>
                  <a:txBody>
                    <a:bodyPr/>
                    <a:lstStyle/>
                    <a:p>
                      <a:pPr marL="0" algn="l" defTabSz="457200" rtl="0" eaLnBrk="1" latinLnBrk="0" hangingPunct="1"/>
                      <a:r>
                        <a:rPr lang="fr-FR" sz="1200" b="1" kern="1200" dirty="0" smtClean="0">
                          <a:solidFill>
                            <a:schemeClr val="lt1"/>
                          </a:solidFill>
                          <a:latin typeface="+mn-lt"/>
                          <a:ea typeface="+mn-ea"/>
                          <a:cs typeface="+mn-cs"/>
                        </a:rPr>
                        <a:t>Filière sportive</a:t>
                      </a:r>
                      <a:endParaRPr lang="fr-FR" sz="1200" b="1" kern="1200" dirty="0">
                        <a:solidFill>
                          <a:schemeClr val="lt1"/>
                        </a:solidFill>
                        <a:latin typeface="+mn-lt"/>
                        <a:ea typeface="+mn-ea"/>
                        <a:cs typeface="+mn-cs"/>
                      </a:endParaRPr>
                    </a:p>
                  </a:txBody>
                  <a:tcPr/>
                </a:tc>
                <a:tc>
                  <a:txBody>
                    <a:bodyPr/>
                    <a:lstStyle/>
                    <a:p>
                      <a:pPr marL="0" algn="l" defTabSz="457200" rtl="0" eaLnBrk="1" latinLnBrk="0" hangingPunct="1"/>
                      <a:r>
                        <a:rPr lang="fr-FR" sz="1200" b="1" kern="1200" dirty="0" smtClean="0">
                          <a:solidFill>
                            <a:schemeClr val="lt1"/>
                          </a:solidFill>
                          <a:latin typeface="+mn-lt"/>
                          <a:ea typeface="+mn-ea"/>
                          <a:cs typeface="+mn-cs"/>
                        </a:rPr>
                        <a:t>Filière </a:t>
                      </a:r>
                    </a:p>
                    <a:p>
                      <a:pPr marL="0" algn="l" defTabSz="457200" rtl="0" eaLnBrk="1" latinLnBrk="0" hangingPunct="1"/>
                      <a:r>
                        <a:rPr lang="fr-FR" sz="1200" b="1" kern="1200" dirty="0" smtClean="0">
                          <a:solidFill>
                            <a:schemeClr val="lt1"/>
                          </a:solidFill>
                          <a:latin typeface="+mn-lt"/>
                          <a:ea typeface="+mn-ea"/>
                          <a:cs typeface="+mn-cs"/>
                        </a:rPr>
                        <a:t>Médico-sociale </a:t>
                      </a:r>
                      <a:endParaRPr lang="fr-FR" sz="1200" b="1" kern="1200" dirty="0">
                        <a:solidFill>
                          <a:schemeClr val="lt1"/>
                        </a:solidFill>
                        <a:latin typeface="+mn-lt"/>
                        <a:ea typeface="+mn-ea"/>
                        <a:cs typeface="+mn-cs"/>
                      </a:endParaRPr>
                    </a:p>
                  </a:txBody>
                  <a:tcPr/>
                </a:tc>
                <a:tc>
                  <a:txBody>
                    <a:bodyPr/>
                    <a:lstStyle/>
                    <a:p>
                      <a:pPr marL="0" algn="l" defTabSz="457200" rtl="0" eaLnBrk="1" latinLnBrk="0" hangingPunct="1"/>
                      <a:r>
                        <a:rPr lang="fr-FR" sz="1200" b="1" kern="1200" dirty="0" smtClean="0">
                          <a:solidFill>
                            <a:schemeClr val="lt1"/>
                          </a:solidFill>
                          <a:latin typeface="+mn-lt"/>
                          <a:ea typeface="+mn-ea"/>
                          <a:cs typeface="+mn-cs"/>
                        </a:rPr>
                        <a:t>Filière </a:t>
                      </a:r>
                    </a:p>
                    <a:p>
                      <a:pPr marL="0" algn="l" defTabSz="457200" rtl="0" eaLnBrk="1" latinLnBrk="0" hangingPunct="1"/>
                      <a:r>
                        <a:rPr lang="fr-FR" sz="1200" b="1" kern="1200" dirty="0" smtClean="0">
                          <a:solidFill>
                            <a:schemeClr val="lt1"/>
                          </a:solidFill>
                          <a:latin typeface="+mn-lt"/>
                          <a:ea typeface="+mn-ea"/>
                          <a:cs typeface="+mn-cs"/>
                        </a:rPr>
                        <a:t>police</a:t>
                      </a:r>
                      <a:endParaRPr lang="fr-FR" sz="1200" b="1" kern="1200" dirty="0">
                        <a:solidFill>
                          <a:schemeClr val="lt1"/>
                        </a:solidFill>
                        <a:latin typeface="+mn-lt"/>
                        <a:ea typeface="+mn-ea"/>
                        <a:cs typeface="+mn-cs"/>
                      </a:endParaRPr>
                    </a:p>
                  </a:txBody>
                  <a:tcPr/>
                </a:tc>
                <a:extLst>
                  <a:ext uri="{0D108BD9-81ED-4DB2-BD59-A6C34878D82A}">
                    <a16:rowId xmlns:a16="http://schemas.microsoft.com/office/drawing/2014/main" val="2193279530"/>
                  </a:ext>
                </a:extLst>
              </a:tr>
              <a:tr h="881715">
                <a:tc>
                  <a:txBody>
                    <a:bodyPr/>
                    <a:lstStyle/>
                    <a:p>
                      <a:r>
                        <a:rPr lang="fr-FR" sz="1200" dirty="0" smtClean="0">
                          <a:solidFill>
                            <a:schemeClr val="tx1">
                              <a:lumMod val="75000"/>
                              <a:lumOff val="25000"/>
                            </a:schemeClr>
                          </a:solidFill>
                        </a:rPr>
                        <a:t>Attaché</a:t>
                      </a:r>
                    </a:p>
                    <a:p>
                      <a:r>
                        <a:rPr lang="fr-FR" sz="1200" dirty="0" smtClean="0">
                          <a:solidFill>
                            <a:schemeClr val="tx1">
                              <a:lumMod val="75000"/>
                              <a:lumOff val="25000"/>
                            </a:schemeClr>
                          </a:solidFill>
                        </a:rPr>
                        <a:t>Cat A</a:t>
                      </a:r>
                      <a:endParaRPr lang="fr-FR" sz="1200" dirty="0">
                        <a:solidFill>
                          <a:schemeClr val="tx1">
                            <a:lumMod val="75000"/>
                            <a:lumOff val="25000"/>
                          </a:schemeClr>
                        </a:solidFill>
                      </a:endParaRPr>
                    </a:p>
                  </a:txBody>
                  <a:tcPr/>
                </a:tc>
                <a:tc>
                  <a:txBody>
                    <a:bodyPr/>
                    <a:lstStyle/>
                    <a:p>
                      <a:r>
                        <a:rPr lang="fr-FR" sz="1200" dirty="0" smtClean="0">
                          <a:solidFill>
                            <a:schemeClr val="tx1">
                              <a:lumMod val="75000"/>
                              <a:lumOff val="25000"/>
                            </a:schemeClr>
                          </a:solidFill>
                        </a:rPr>
                        <a:t>Ingénieur</a:t>
                      </a:r>
                    </a:p>
                    <a:p>
                      <a:r>
                        <a:rPr lang="fr-FR" sz="1200" dirty="0" smtClean="0">
                          <a:solidFill>
                            <a:schemeClr val="tx1">
                              <a:lumMod val="75000"/>
                              <a:lumOff val="25000"/>
                            </a:schemeClr>
                          </a:solidFill>
                        </a:rPr>
                        <a:t>Cat A</a:t>
                      </a:r>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r>
                        <a:rPr lang="fr-FR" sz="1200" dirty="0" smtClean="0">
                          <a:solidFill>
                            <a:schemeClr val="tx1">
                              <a:lumMod val="75000"/>
                              <a:lumOff val="25000"/>
                            </a:schemeClr>
                          </a:solidFill>
                        </a:rPr>
                        <a:t>Conseiller des</a:t>
                      </a:r>
                      <a:r>
                        <a:rPr lang="fr-FR" sz="1200" baseline="0" dirty="0" smtClean="0">
                          <a:solidFill>
                            <a:schemeClr val="tx1">
                              <a:lumMod val="75000"/>
                              <a:lumOff val="25000"/>
                            </a:schemeClr>
                          </a:solidFill>
                        </a:rPr>
                        <a:t> activités physiques et sportives </a:t>
                      </a:r>
                    </a:p>
                    <a:p>
                      <a:r>
                        <a:rPr lang="fr-FR" sz="1200" baseline="0" dirty="0" smtClean="0">
                          <a:solidFill>
                            <a:schemeClr val="tx1">
                              <a:lumMod val="75000"/>
                              <a:lumOff val="25000"/>
                            </a:schemeClr>
                          </a:solidFill>
                        </a:rPr>
                        <a:t>(Cat A)</a:t>
                      </a:r>
                      <a:endParaRPr lang="fr-FR" sz="1200" dirty="0">
                        <a:solidFill>
                          <a:schemeClr val="tx1">
                            <a:lumMod val="75000"/>
                            <a:lumOff val="25000"/>
                          </a:schemeClr>
                        </a:solidFill>
                      </a:endParaRPr>
                    </a:p>
                  </a:txBody>
                  <a:tcPr/>
                </a:tc>
                <a:tc>
                  <a:txBody>
                    <a:bodyPr/>
                    <a:lstStyle/>
                    <a:p>
                      <a:r>
                        <a:rPr lang="fr-FR" sz="1200" dirty="0" smtClean="0">
                          <a:solidFill>
                            <a:schemeClr val="tx1">
                              <a:lumMod val="75000"/>
                              <a:lumOff val="25000"/>
                            </a:schemeClr>
                          </a:solidFill>
                        </a:rPr>
                        <a:t>Conseiller socio-éducatif</a:t>
                      </a:r>
                      <a:endParaRPr lang="fr-FR" sz="1200" dirty="0">
                        <a:solidFill>
                          <a:schemeClr val="tx1">
                            <a:lumMod val="75000"/>
                            <a:lumOff val="25000"/>
                          </a:schemeClr>
                        </a:solidFill>
                      </a:endParaRPr>
                    </a:p>
                  </a:txBody>
                  <a:tcPr/>
                </a:tc>
                <a:tc>
                  <a:txBody>
                    <a:bodyPr/>
                    <a:lstStyle/>
                    <a:p>
                      <a:r>
                        <a:rPr lang="fr-FR" sz="1200" dirty="0" smtClean="0">
                          <a:solidFill>
                            <a:schemeClr val="tx1">
                              <a:lumMod val="75000"/>
                              <a:lumOff val="25000"/>
                            </a:schemeClr>
                          </a:solidFill>
                        </a:rPr>
                        <a:t>Directeur de police municipale</a:t>
                      </a:r>
                    </a:p>
                    <a:p>
                      <a:r>
                        <a:rPr lang="fr-FR" sz="1200" dirty="0" smtClean="0">
                          <a:solidFill>
                            <a:schemeClr val="tx1">
                              <a:lumMod val="75000"/>
                              <a:lumOff val="25000"/>
                            </a:schemeClr>
                          </a:solidFill>
                        </a:rPr>
                        <a:t>(Cat</a:t>
                      </a:r>
                      <a:r>
                        <a:rPr lang="fr-FR" sz="1200" baseline="0" dirty="0" smtClean="0">
                          <a:solidFill>
                            <a:schemeClr val="tx1">
                              <a:lumMod val="75000"/>
                              <a:lumOff val="25000"/>
                            </a:schemeClr>
                          </a:solidFill>
                        </a:rPr>
                        <a:t> A)</a:t>
                      </a:r>
                      <a:endParaRPr lang="fr-FR" sz="1200" dirty="0">
                        <a:solidFill>
                          <a:schemeClr val="tx1">
                            <a:lumMod val="75000"/>
                            <a:lumOff val="25000"/>
                          </a:schemeClr>
                        </a:solidFill>
                      </a:endParaRPr>
                    </a:p>
                  </a:txBody>
                  <a:tcPr/>
                </a:tc>
                <a:extLst>
                  <a:ext uri="{0D108BD9-81ED-4DB2-BD59-A6C34878D82A}">
                    <a16:rowId xmlns:a16="http://schemas.microsoft.com/office/drawing/2014/main" val="248474719"/>
                  </a:ext>
                </a:extLst>
              </a:tr>
              <a:tr h="881715">
                <a:tc>
                  <a:txBody>
                    <a:bodyPr/>
                    <a:lstStyle/>
                    <a:p>
                      <a:r>
                        <a:rPr lang="fr-FR" sz="1200" dirty="0" smtClean="0">
                          <a:solidFill>
                            <a:schemeClr val="tx1">
                              <a:lumMod val="75000"/>
                              <a:lumOff val="25000"/>
                            </a:schemeClr>
                          </a:solidFill>
                        </a:rPr>
                        <a:t>Rédacteur</a:t>
                      </a:r>
                      <a:r>
                        <a:rPr lang="fr-FR" sz="1200" baseline="0" dirty="0" smtClean="0">
                          <a:solidFill>
                            <a:schemeClr val="tx1">
                              <a:lumMod val="75000"/>
                              <a:lumOff val="25000"/>
                            </a:schemeClr>
                          </a:solidFill>
                        </a:rPr>
                        <a:t> principal de 2</a:t>
                      </a:r>
                      <a:r>
                        <a:rPr lang="fr-FR" sz="1200" baseline="30000" dirty="0" smtClean="0">
                          <a:solidFill>
                            <a:schemeClr val="tx1">
                              <a:lumMod val="75000"/>
                              <a:lumOff val="25000"/>
                            </a:schemeClr>
                          </a:solidFill>
                        </a:rPr>
                        <a:t>ème</a:t>
                      </a:r>
                      <a:r>
                        <a:rPr lang="fr-FR" sz="1200" baseline="0" dirty="0" smtClean="0">
                          <a:solidFill>
                            <a:schemeClr val="tx1">
                              <a:lumMod val="75000"/>
                              <a:lumOff val="25000"/>
                            </a:schemeClr>
                          </a:solidFill>
                        </a:rPr>
                        <a:t> classe</a:t>
                      </a:r>
                    </a:p>
                    <a:p>
                      <a:r>
                        <a:rPr lang="fr-FR" sz="1200" baseline="0" dirty="0" smtClean="0">
                          <a:solidFill>
                            <a:schemeClr val="tx1">
                              <a:lumMod val="75000"/>
                              <a:lumOff val="25000"/>
                            </a:schemeClr>
                          </a:solidFill>
                        </a:rPr>
                        <a:t>Cat B</a:t>
                      </a:r>
                      <a:endParaRPr lang="fr-FR" sz="1200" dirty="0">
                        <a:solidFill>
                          <a:schemeClr val="tx1">
                            <a:lumMod val="75000"/>
                            <a:lumOff val="25000"/>
                          </a:schemeClr>
                        </a:solidFill>
                      </a:endParaRPr>
                    </a:p>
                  </a:txBody>
                  <a:tcPr/>
                </a:tc>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Technicien</a:t>
                      </a:r>
                      <a:r>
                        <a:rPr lang="fr-FR" sz="1200" kern="1200" baseline="0" dirty="0" smtClean="0">
                          <a:solidFill>
                            <a:schemeClr val="tx1">
                              <a:lumMod val="75000"/>
                              <a:lumOff val="25000"/>
                            </a:schemeClr>
                          </a:solidFill>
                          <a:latin typeface="+mn-lt"/>
                          <a:ea typeface="+mn-ea"/>
                          <a:cs typeface="+mn-cs"/>
                        </a:rPr>
                        <a:t> principal de 2</a:t>
                      </a:r>
                      <a:r>
                        <a:rPr lang="fr-FR" sz="1200" kern="1200" baseline="30000" dirty="0" smtClean="0">
                          <a:solidFill>
                            <a:schemeClr val="tx1">
                              <a:lumMod val="75000"/>
                              <a:lumOff val="25000"/>
                            </a:schemeClr>
                          </a:solidFill>
                          <a:latin typeface="+mn-lt"/>
                          <a:ea typeface="+mn-ea"/>
                          <a:cs typeface="+mn-cs"/>
                        </a:rPr>
                        <a:t>ème</a:t>
                      </a:r>
                      <a:r>
                        <a:rPr lang="fr-FR" sz="1200" kern="1200" baseline="0" dirty="0" smtClean="0">
                          <a:solidFill>
                            <a:schemeClr val="tx1">
                              <a:lumMod val="75000"/>
                              <a:lumOff val="25000"/>
                            </a:schemeClr>
                          </a:solidFill>
                          <a:latin typeface="+mn-lt"/>
                          <a:ea typeface="+mn-ea"/>
                          <a:cs typeface="+mn-cs"/>
                        </a:rPr>
                        <a:t> classe</a:t>
                      </a:r>
                    </a:p>
                    <a:p>
                      <a:pPr marL="0" algn="l" defTabSz="457200" rtl="0" eaLnBrk="1" latinLnBrk="0" hangingPunct="1"/>
                      <a:r>
                        <a:rPr lang="fr-FR" sz="1200" kern="1200" baseline="0" dirty="0" smtClean="0">
                          <a:solidFill>
                            <a:schemeClr val="tx1">
                              <a:lumMod val="75000"/>
                              <a:lumOff val="25000"/>
                            </a:schemeClr>
                          </a:solidFill>
                          <a:latin typeface="+mn-lt"/>
                          <a:ea typeface="+mn-ea"/>
                          <a:cs typeface="+mn-cs"/>
                        </a:rPr>
                        <a:t>Cat B</a:t>
                      </a:r>
                      <a:endParaRPr lang="fr-FR" sz="1200" kern="1200" dirty="0">
                        <a:solidFill>
                          <a:schemeClr val="tx1">
                            <a:lumMod val="75000"/>
                            <a:lumOff val="25000"/>
                          </a:schemeClr>
                        </a:solidFill>
                        <a:latin typeface="+mn-lt"/>
                        <a:ea typeface="+mn-ea"/>
                        <a:cs typeface="+mn-cs"/>
                      </a:endParaRPr>
                    </a:p>
                  </a:txBody>
                  <a:tcPr/>
                </a:tc>
                <a:tc>
                  <a:txBody>
                    <a:bodyPr/>
                    <a:lstStyle/>
                    <a:p>
                      <a:r>
                        <a:rPr lang="fr-FR" sz="1200" dirty="0" smtClean="0">
                          <a:solidFill>
                            <a:schemeClr val="tx1">
                              <a:lumMod val="75000"/>
                              <a:lumOff val="25000"/>
                            </a:schemeClr>
                          </a:solidFill>
                        </a:rPr>
                        <a:t>Animateur principal de 2</a:t>
                      </a:r>
                      <a:r>
                        <a:rPr lang="fr-FR" sz="1200" baseline="30000" dirty="0" smtClean="0">
                          <a:solidFill>
                            <a:schemeClr val="tx1">
                              <a:lumMod val="75000"/>
                              <a:lumOff val="25000"/>
                            </a:schemeClr>
                          </a:solidFill>
                        </a:rPr>
                        <a:t>ème</a:t>
                      </a:r>
                      <a:r>
                        <a:rPr lang="fr-FR" sz="1200" dirty="0" smtClean="0">
                          <a:solidFill>
                            <a:schemeClr val="tx1">
                              <a:lumMod val="75000"/>
                              <a:lumOff val="25000"/>
                            </a:schemeClr>
                          </a:solidFill>
                        </a:rPr>
                        <a:t> classe</a:t>
                      </a:r>
                    </a:p>
                    <a:p>
                      <a:r>
                        <a:rPr lang="fr-FR" sz="1200" dirty="0" smtClean="0">
                          <a:solidFill>
                            <a:schemeClr val="tx1">
                              <a:lumMod val="75000"/>
                              <a:lumOff val="25000"/>
                            </a:schemeClr>
                          </a:solidFill>
                        </a:rPr>
                        <a:t>Cat B</a:t>
                      </a:r>
                      <a:endParaRPr lang="fr-FR" sz="1200" dirty="0">
                        <a:solidFill>
                          <a:schemeClr val="tx1">
                            <a:lumMod val="75000"/>
                            <a:lumOff val="25000"/>
                          </a:schemeClr>
                        </a:solidFill>
                      </a:endParaRPr>
                    </a:p>
                  </a:txBody>
                  <a:tcPr/>
                </a:tc>
                <a:tc>
                  <a:txBody>
                    <a:bodyPr/>
                    <a:lstStyle/>
                    <a:p>
                      <a:r>
                        <a:rPr lang="fr-FR" sz="1200" dirty="0" smtClean="0">
                          <a:solidFill>
                            <a:schemeClr val="tx1">
                              <a:lumMod val="75000"/>
                              <a:lumOff val="25000"/>
                            </a:schemeClr>
                          </a:solidFill>
                        </a:rPr>
                        <a:t>Educateur</a:t>
                      </a:r>
                      <a:r>
                        <a:rPr lang="fr-FR" sz="1200" baseline="0" dirty="0" smtClean="0">
                          <a:solidFill>
                            <a:schemeClr val="tx1">
                              <a:lumMod val="75000"/>
                              <a:lumOff val="25000"/>
                            </a:schemeClr>
                          </a:solidFill>
                        </a:rPr>
                        <a:t> des APS de 2</a:t>
                      </a:r>
                      <a:r>
                        <a:rPr lang="fr-FR" sz="1200" baseline="30000" dirty="0" smtClean="0">
                          <a:solidFill>
                            <a:schemeClr val="tx1">
                              <a:lumMod val="75000"/>
                              <a:lumOff val="25000"/>
                            </a:schemeClr>
                          </a:solidFill>
                        </a:rPr>
                        <a:t>ème</a:t>
                      </a:r>
                      <a:r>
                        <a:rPr lang="fr-FR" sz="1200" baseline="0" dirty="0" smtClean="0">
                          <a:solidFill>
                            <a:schemeClr val="tx1">
                              <a:lumMod val="75000"/>
                              <a:lumOff val="25000"/>
                            </a:schemeClr>
                          </a:solidFill>
                        </a:rPr>
                        <a:t> classe</a:t>
                      </a:r>
                    </a:p>
                    <a:p>
                      <a:r>
                        <a:rPr lang="fr-FR" sz="1200" baseline="0" dirty="0" smtClean="0">
                          <a:solidFill>
                            <a:schemeClr val="tx1">
                              <a:lumMod val="75000"/>
                              <a:lumOff val="25000"/>
                            </a:schemeClr>
                          </a:solidFill>
                        </a:rPr>
                        <a:t>(Cat B)</a:t>
                      </a:r>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r>
                        <a:rPr lang="fr-FR" sz="1200" dirty="0" smtClean="0">
                          <a:solidFill>
                            <a:schemeClr val="tx1">
                              <a:lumMod val="75000"/>
                              <a:lumOff val="25000"/>
                            </a:schemeClr>
                          </a:solidFill>
                        </a:rPr>
                        <a:t>Chef de service de police municipale</a:t>
                      </a:r>
                    </a:p>
                    <a:p>
                      <a:r>
                        <a:rPr lang="fr-FR" sz="1200" dirty="0" smtClean="0">
                          <a:solidFill>
                            <a:schemeClr val="tx1">
                              <a:lumMod val="75000"/>
                              <a:lumOff val="25000"/>
                            </a:schemeClr>
                          </a:solidFill>
                        </a:rPr>
                        <a:t>(Cat</a:t>
                      </a:r>
                      <a:r>
                        <a:rPr lang="fr-FR" sz="1200" baseline="0" dirty="0" smtClean="0">
                          <a:solidFill>
                            <a:schemeClr val="tx1">
                              <a:lumMod val="75000"/>
                              <a:lumOff val="25000"/>
                            </a:schemeClr>
                          </a:solidFill>
                        </a:rPr>
                        <a:t> B)</a:t>
                      </a:r>
                      <a:endParaRPr lang="fr-FR" sz="1200" dirty="0">
                        <a:solidFill>
                          <a:schemeClr val="tx1">
                            <a:lumMod val="75000"/>
                            <a:lumOff val="25000"/>
                          </a:schemeClr>
                        </a:solidFill>
                      </a:endParaRPr>
                    </a:p>
                  </a:txBody>
                  <a:tcPr/>
                </a:tc>
                <a:extLst>
                  <a:ext uri="{0D108BD9-81ED-4DB2-BD59-A6C34878D82A}">
                    <a16:rowId xmlns:a16="http://schemas.microsoft.com/office/drawing/2014/main" val="1890359962"/>
                  </a:ext>
                </a:extLst>
              </a:tr>
              <a:tr h="721404">
                <a:tc>
                  <a:txBody>
                    <a:bodyPr/>
                    <a:lstStyle/>
                    <a:p>
                      <a:r>
                        <a:rPr lang="fr-FR" sz="1200" dirty="0" smtClean="0">
                          <a:solidFill>
                            <a:schemeClr val="tx1">
                              <a:lumMod val="75000"/>
                              <a:lumOff val="25000"/>
                            </a:schemeClr>
                          </a:solidFill>
                        </a:rPr>
                        <a:t>Rédacteur </a:t>
                      </a:r>
                    </a:p>
                    <a:p>
                      <a:r>
                        <a:rPr lang="fr-FR" sz="1200" dirty="0" smtClean="0">
                          <a:solidFill>
                            <a:schemeClr val="tx1">
                              <a:lumMod val="75000"/>
                              <a:lumOff val="25000"/>
                            </a:schemeClr>
                          </a:solidFill>
                        </a:rPr>
                        <a:t>Cat B</a:t>
                      </a:r>
                      <a:endParaRPr lang="fr-FR" sz="1200" dirty="0">
                        <a:solidFill>
                          <a:schemeClr val="tx1">
                            <a:lumMod val="75000"/>
                            <a:lumOff val="25000"/>
                          </a:schemeClr>
                        </a:solidFill>
                      </a:endParaRPr>
                    </a:p>
                  </a:txBody>
                  <a:tcPr/>
                </a:tc>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Technicien</a:t>
                      </a:r>
                      <a:r>
                        <a:rPr lang="fr-FR" sz="1200" kern="1200" baseline="0" dirty="0" smtClean="0">
                          <a:solidFill>
                            <a:schemeClr val="tx1">
                              <a:lumMod val="75000"/>
                              <a:lumOff val="25000"/>
                            </a:schemeClr>
                          </a:solidFill>
                          <a:latin typeface="+mn-lt"/>
                          <a:ea typeface="+mn-ea"/>
                          <a:cs typeface="+mn-cs"/>
                        </a:rPr>
                        <a:t> </a:t>
                      </a:r>
                    </a:p>
                    <a:p>
                      <a:pPr marL="0" algn="l" defTabSz="457200" rtl="0" eaLnBrk="1" latinLnBrk="0" hangingPunct="1"/>
                      <a:r>
                        <a:rPr lang="fr-FR" sz="1200" kern="1200" baseline="0" dirty="0" smtClean="0">
                          <a:solidFill>
                            <a:schemeClr val="tx1">
                              <a:lumMod val="75000"/>
                              <a:lumOff val="25000"/>
                            </a:schemeClr>
                          </a:solidFill>
                          <a:latin typeface="+mn-lt"/>
                          <a:ea typeface="+mn-ea"/>
                          <a:cs typeface="+mn-cs"/>
                        </a:rPr>
                        <a:t>Cat B</a:t>
                      </a:r>
                      <a:endParaRPr lang="fr-FR" sz="1200" kern="1200" dirty="0">
                        <a:solidFill>
                          <a:schemeClr val="tx1">
                            <a:lumMod val="75000"/>
                            <a:lumOff val="25000"/>
                          </a:schemeClr>
                        </a:solidFill>
                        <a:latin typeface="+mn-lt"/>
                        <a:ea typeface="+mn-ea"/>
                        <a:cs typeface="+mn-cs"/>
                      </a:endParaRPr>
                    </a:p>
                  </a:txBody>
                  <a:tcPr/>
                </a:tc>
                <a:tc>
                  <a:txBody>
                    <a:bodyPr/>
                    <a:lstStyle/>
                    <a:p>
                      <a:r>
                        <a:rPr lang="fr-FR" sz="1200" dirty="0" smtClean="0">
                          <a:solidFill>
                            <a:schemeClr val="tx1">
                              <a:lumMod val="75000"/>
                              <a:lumOff val="25000"/>
                            </a:schemeClr>
                          </a:solidFill>
                        </a:rPr>
                        <a:t>Animateur</a:t>
                      </a:r>
                    </a:p>
                    <a:p>
                      <a:r>
                        <a:rPr lang="fr-FR" sz="1200" dirty="0" smtClean="0">
                          <a:solidFill>
                            <a:schemeClr val="tx1">
                              <a:lumMod val="75000"/>
                              <a:lumOff val="25000"/>
                            </a:schemeClr>
                          </a:solidFill>
                        </a:rPr>
                        <a:t>Cat B</a:t>
                      </a:r>
                      <a:endParaRPr lang="fr-FR" sz="1200" dirty="0">
                        <a:solidFill>
                          <a:schemeClr val="tx1">
                            <a:lumMod val="75000"/>
                            <a:lumOff val="25000"/>
                          </a:schemeClr>
                        </a:solidFill>
                      </a:endParaRPr>
                    </a:p>
                  </a:txBody>
                  <a:tcPr/>
                </a:tc>
                <a:tc>
                  <a:txBody>
                    <a:bodyPr/>
                    <a:lstStyle/>
                    <a:p>
                      <a:r>
                        <a:rPr lang="fr-FR" sz="1200" dirty="0" smtClean="0">
                          <a:solidFill>
                            <a:schemeClr val="tx1">
                              <a:lumMod val="75000"/>
                              <a:lumOff val="25000"/>
                            </a:schemeClr>
                          </a:solidFill>
                        </a:rPr>
                        <a:t>Educateur des APS</a:t>
                      </a:r>
                    </a:p>
                    <a:p>
                      <a:r>
                        <a:rPr lang="fr-FR" sz="1200" dirty="0" smtClean="0">
                          <a:solidFill>
                            <a:schemeClr val="tx1">
                              <a:lumMod val="75000"/>
                              <a:lumOff val="25000"/>
                            </a:schemeClr>
                          </a:solidFill>
                        </a:rPr>
                        <a:t>(Cat</a:t>
                      </a:r>
                      <a:r>
                        <a:rPr lang="fr-FR" sz="1200" baseline="0" dirty="0" smtClean="0">
                          <a:solidFill>
                            <a:schemeClr val="tx1">
                              <a:lumMod val="75000"/>
                              <a:lumOff val="25000"/>
                            </a:schemeClr>
                          </a:solidFill>
                        </a:rPr>
                        <a:t> B)</a:t>
                      </a:r>
                      <a:endParaRPr lang="fr-FR" sz="1200" dirty="0">
                        <a:solidFill>
                          <a:schemeClr val="tx1">
                            <a:lumMod val="75000"/>
                            <a:lumOff val="25000"/>
                          </a:schemeClr>
                        </a:solidFill>
                      </a:endParaRPr>
                    </a:p>
                  </a:txBody>
                  <a:tcPr/>
                </a:tc>
                <a:tc>
                  <a:txBody>
                    <a:bodyPr/>
                    <a:lstStyle/>
                    <a:p>
                      <a:endParaRPr lang="fr-FR" sz="1200">
                        <a:solidFill>
                          <a:schemeClr val="tx1">
                            <a:lumMod val="75000"/>
                            <a:lumOff val="25000"/>
                          </a:schemeClr>
                        </a:solidFill>
                      </a:endParaRPr>
                    </a:p>
                  </a:txBody>
                  <a:tcPr/>
                </a:tc>
                <a:tc>
                  <a:txBody>
                    <a:bodyPr/>
                    <a:lstStyle/>
                    <a:p>
                      <a:endParaRPr lang="fr-FR" sz="1200">
                        <a:solidFill>
                          <a:schemeClr val="tx1">
                            <a:lumMod val="75000"/>
                            <a:lumOff val="25000"/>
                          </a:schemeClr>
                        </a:solidFill>
                      </a:endParaRPr>
                    </a:p>
                  </a:txBody>
                  <a:tcPr/>
                </a:tc>
                <a:extLst>
                  <a:ext uri="{0D108BD9-81ED-4DB2-BD59-A6C34878D82A}">
                    <a16:rowId xmlns:a16="http://schemas.microsoft.com/office/drawing/2014/main" val="911638360"/>
                  </a:ext>
                </a:extLst>
              </a:tr>
              <a:tr h="614529">
                <a:tc>
                  <a:txBody>
                    <a:bodyPr/>
                    <a:lstStyle/>
                    <a:p>
                      <a:endParaRPr lang="fr-FR" sz="1200">
                        <a:solidFill>
                          <a:schemeClr val="tx1">
                            <a:lumMod val="75000"/>
                            <a:lumOff val="25000"/>
                          </a:schemeClr>
                        </a:solidFill>
                      </a:endParaRPr>
                    </a:p>
                  </a:txBody>
                  <a:tcPr/>
                </a:tc>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Agent de maitrise </a:t>
                      </a:r>
                    </a:p>
                    <a:p>
                      <a:pPr marL="0" algn="l" defTabSz="457200" rtl="0" eaLnBrk="1" latinLnBrk="0" hangingPunct="1"/>
                      <a:r>
                        <a:rPr lang="fr-FR" sz="1200" kern="1200" dirty="0" smtClean="0">
                          <a:solidFill>
                            <a:schemeClr val="tx1">
                              <a:lumMod val="75000"/>
                              <a:lumOff val="25000"/>
                            </a:schemeClr>
                          </a:solidFill>
                          <a:latin typeface="+mn-lt"/>
                          <a:ea typeface="+mn-ea"/>
                          <a:cs typeface="+mn-cs"/>
                        </a:rPr>
                        <a:t>Cat C</a:t>
                      </a:r>
                      <a:endParaRPr lang="fr-FR" sz="1200" kern="1200" dirty="0">
                        <a:solidFill>
                          <a:schemeClr val="tx1">
                            <a:lumMod val="75000"/>
                            <a:lumOff val="25000"/>
                          </a:schemeClr>
                        </a:solidFill>
                        <a:latin typeface="+mn-lt"/>
                        <a:ea typeface="+mn-ea"/>
                        <a:cs typeface="+mn-cs"/>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a:solidFill>
                          <a:schemeClr val="tx1">
                            <a:lumMod val="75000"/>
                            <a:lumOff val="25000"/>
                          </a:schemeClr>
                        </a:solidFill>
                      </a:endParaRPr>
                    </a:p>
                  </a:txBody>
                  <a:tcPr/>
                </a:tc>
                <a:extLst>
                  <a:ext uri="{0D108BD9-81ED-4DB2-BD59-A6C34878D82A}">
                    <a16:rowId xmlns:a16="http://schemas.microsoft.com/office/drawing/2014/main" val="2880420353"/>
                  </a:ext>
                </a:extLst>
              </a:tr>
              <a:tr h="347342">
                <a:tc>
                  <a:txBody>
                    <a:bodyPr/>
                    <a:lstStyle/>
                    <a:p>
                      <a:endParaRPr lang="fr-FR" sz="1200">
                        <a:solidFill>
                          <a:schemeClr val="tx1">
                            <a:lumMod val="75000"/>
                            <a:lumOff val="25000"/>
                          </a:schemeClr>
                        </a:solidFill>
                      </a:endParaRPr>
                    </a:p>
                  </a:txBody>
                  <a:tcPr/>
                </a:tc>
                <a:tc>
                  <a:txBody>
                    <a:bodyPr/>
                    <a:lstStyle/>
                    <a:p>
                      <a:pPr marL="0" algn="l" defTabSz="457200" rtl="0" eaLnBrk="1" latinLnBrk="0" hangingPunct="1"/>
                      <a:endParaRPr lang="fr-FR" sz="1200" kern="1200" dirty="0">
                        <a:solidFill>
                          <a:schemeClr val="tx1">
                            <a:lumMod val="75000"/>
                            <a:lumOff val="25000"/>
                          </a:schemeClr>
                        </a:solidFill>
                        <a:latin typeface="+mn-lt"/>
                        <a:ea typeface="+mn-ea"/>
                        <a:cs typeface="+mn-cs"/>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a:solidFill>
                          <a:schemeClr val="tx1">
                            <a:lumMod val="75000"/>
                            <a:lumOff val="25000"/>
                          </a:schemeClr>
                        </a:solidFill>
                      </a:endParaRPr>
                    </a:p>
                  </a:txBody>
                  <a:tcPr/>
                </a:tc>
                <a:extLst>
                  <a:ext uri="{0D108BD9-81ED-4DB2-BD59-A6C34878D82A}">
                    <a16:rowId xmlns:a16="http://schemas.microsoft.com/office/drawing/2014/main" val="2177847263"/>
                  </a:ext>
                </a:extLst>
              </a:tr>
              <a:tr h="881715">
                <a:tc>
                  <a:txBody>
                    <a:bodyPr/>
                    <a:lstStyle/>
                    <a:p>
                      <a:endParaRPr lang="fr-FR" sz="1200">
                        <a:solidFill>
                          <a:schemeClr val="tx1">
                            <a:lumMod val="75000"/>
                            <a:lumOff val="25000"/>
                          </a:schemeClr>
                        </a:solidFill>
                      </a:endParaRPr>
                    </a:p>
                  </a:txBody>
                  <a:tcPr/>
                </a:tc>
                <a:tc>
                  <a:txBody>
                    <a:bodyPr/>
                    <a:lstStyle/>
                    <a:p>
                      <a:pPr marL="0" algn="l" defTabSz="457200" rtl="0" eaLnBrk="1" latinLnBrk="0" hangingPunct="1"/>
                      <a:endParaRPr lang="fr-FR" sz="1200" kern="1200" dirty="0">
                        <a:solidFill>
                          <a:schemeClr val="tx1">
                            <a:lumMod val="75000"/>
                            <a:lumOff val="25000"/>
                          </a:schemeClr>
                        </a:solidFill>
                        <a:latin typeface="+mn-lt"/>
                        <a:ea typeface="+mn-ea"/>
                        <a:cs typeface="+mn-cs"/>
                      </a:endParaRPr>
                    </a:p>
                  </a:txBody>
                  <a:tcPr/>
                </a:tc>
                <a:tc>
                  <a:txBody>
                    <a:bodyPr/>
                    <a:lstStyle/>
                    <a:p>
                      <a:endParaRPr lang="fr-FR" sz="120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extLst>
                  <a:ext uri="{0D108BD9-81ED-4DB2-BD59-A6C34878D82A}">
                    <a16:rowId xmlns:a16="http://schemas.microsoft.com/office/drawing/2014/main" val="1562347992"/>
                  </a:ext>
                </a:extLst>
              </a:tr>
              <a:tr h="0">
                <a:tc>
                  <a:txBody>
                    <a:bodyPr/>
                    <a:lstStyle/>
                    <a:p>
                      <a:endParaRPr lang="fr-FR" sz="1200">
                        <a:solidFill>
                          <a:schemeClr val="tx1">
                            <a:lumMod val="75000"/>
                            <a:lumOff val="25000"/>
                          </a:schemeClr>
                        </a:solidFill>
                      </a:endParaRPr>
                    </a:p>
                  </a:txBody>
                  <a:tcPr/>
                </a:tc>
                <a:tc>
                  <a:txBody>
                    <a:bodyPr/>
                    <a:lstStyle/>
                    <a:p>
                      <a:pPr marL="0" algn="l" defTabSz="457200" rtl="0" eaLnBrk="1" latinLnBrk="0" hangingPunct="1"/>
                      <a:endParaRPr lang="fr-FR" sz="1200" kern="1200" dirty="0">
                        <a:solidFill>
                          <a:schemeClr val="tx1">
                            <a:lumMod val="75000"/>
                            <a:lumOff val="25000"/>
                          </a:schemeClr>
                        </a:solidFill>
                        <a:latin typeface="+mn-lt"/>
                        <a:ea typeface="+mn-ea"/>
                        <a:cs typeface="+mn-cs"/>
                      </a:endParaRPr>
                    </a:p>
                  </a:txBody>
                  <a:tcPr/>
                </a:tc>
                <a:tc>
                  <a:txBody>
                    <a:bodyPr/>
                    <a:lstStyle/>
                    <a:p>
                      <a:endParaRPr lang="fr-FR" sz="1200">
                        <a:solidFill>
                          <a:schemeClr val="tx1">
                            <a:lumMod val="75000"/>
                            <a:lumOff val="25000"/>
                          </a:schemeClr>
                        </a:solidFill>
                      </a:endParaRPr>
                    </a:p>
                  </a:txBody>
                  <a:tcPr/>
                </a:tc>
                <a:tc>
                  <a:txBody>
                    <a:bodyPr/>
                    <a:lstStyle/>
                    <a:p>
                      <a:endParaRPr lang="fr-FR" sz="120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tc>
                  <a:txBody>
                    <a:bodyPr/>
                    <a:lstStyle/>
                    <a:p>
                      <a:endParaRPr lang="fr-FR" sz="1200" dirty="0">
                        <a:solidFill>
                          <a:schemeClr val="tx1">
                            <a:lumMod val="75000"/>
                            <a:lumOff val="25000"/>
                          </a:schemeClr>
                        </a:solidFill>
                      </a:endParaRPr>
                    </a:p>
                  </a:txBody>
                  <a:tcPr/>
                </a:tc>
                <a:extLst>
                  <a:ext uri="{0D108BD9-81ED-4DB2-BD59-A6C34878D82A}">
                    <a16:rowId xmlns:a16="http://schemas.microsoft.com/office/drawing/2014/main" val="3173517778"/>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022016308"/>
              </p:ext>
            </p:extLst>
          </p:nvPr>
        </p:nvGraphicFramePr>
        <p:xfrm>
          <a:off x="9149840" y="1441267"/>
          <a:ext cx="2376224" cy="4618712"/>
        </p:xfrm>
        <a:graphic>
          <a:graphicData uri="http://schemas.openxmlformats.org/drawingml/2006/table">
            <a:tbl>
              <a:tblPr firstRow="1" bandRow="1">
                <a:tableStyleId>{5C22544A-7EE6-4342-B048-85BDC9FD1C3A}</a:tableStyleId>
              </a:tblPr>
              <a:tblGrid>
                <a:gridCol w="2376224">
                  <a:extLst>
                    <a:ext uri="{9D8B030D-6E8A-4147-A177-3AD203B41FA5}">
                      <a16:colId xmlns:a16="http://schemas.microsoft.com/office/drawing/2014/main" val="2512327092"/>
                    </a:ext>
                  </a:extLst>
                </a:gridCol>
              </a:tblGrid>
              <a:tr h="460269">
                <a:tc>
                  <a:txBody>
                    <a:bodyPr/>
                    <a:lstStyle/>
                    <a:p>
                      <a:pPr marL="0" algn="l" defTabSz="457200" rtl="0" eaLnBrk="1" latinLnBrk="0" hangingPunct="1"/>
                      <a:r>
                        <a:rPr lang="fr-FR" sz="1200" b="1" kern="1200" dirty="0" smtClean="0">
                          <a:solidFill>
                            <a:schemeClr val="lt1"/>
                          </a:solidFill>
                          <a:latin typeface="+mn-lt"/>
                          <a:ea typeface="+mn-ea"/>
                          <a:cs typeface="+mn-cs"/>
                        </a:rPr>
                        <a:t>Filière culturelle</a:t>
                      </a:r>
                      <a:endParaRPr lang="fr-FR" sz="1200" b="1" kern="1200" dirty="0">
                        <a:solidFill>
                          <a:schemeClr val="lt1"/>
                        </a:solidFill>
                        <a:latin typeface="+mn-lt"/>
                        <a:ea typeface="+mn-ea"/>
                        <a:cs typeface="+mn-cs"/>
                      </a:endParaRPr>
                    </a:p>
                  </a:txBody>
                  <a:tcPr/>
                </a:tc>
                <a:extLst>
                  <a:ext uri="{0D108BD9-81ED-4DB2-BD59-A6C34878D82A}">
                    <a16:rowId xmlns:a16="http://schemas.microsoft.com/office/drawing/2014/main" val="1379921721"/>
                  </a:ext>
                </a:extLst>
              </a:tr>
              <a:tr h="654628">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Directeur des établissements d’enseignements artistiques de 2ème catégorie</a:t>
                      </a:r>
                      <a:endParaRPr lang="fr-FR" sz="1200" kern="1200"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484503884"/>
                  </a:ext>
                </a:extLst>
              </a:tr>
              <a:tr h="623454">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PEA de classe normale</a:t>
                      </a:r>
                    </a:p>
                    <a:p>
                      <a:pPr marL="0" algn="l" defTabSz="457200" rtl="0" eaLnBrk="1" latinLnBrk="0" hangingPunct="1"/>
                      <a:r>
                        <a:rPr lang="fr-FR" sz="1200" kern="1200" dirty="0" smtClean="0">
                          <a:solidFill>
                            <a:schemeClr val="tx1">
                              <a:lumMod val="75000"/>
                              <a:lumOff val="25000"/>
                            </a:schemeClr>
                          </a:solidFill>
                          <a:latin typeface="+mn-lt"/>
                          <a:ea typeface="+mn-ea"/>
                          <a:cs typeface="+mn-cs"/>
                        </a:rPr>
                        <a:t>Conservateur du patrimoine</a:t>
                      </a:r>
                    </a:p>
                    <a:p>
                      <a:pPr marL="0" algn="l" defTabSz="457200" rtl="0" eaLnBrk="1" latinLnBrk="0" hangingPunct="1"/>
                      <a:r>
                        <a:rPr lang="fr-FR" sz="1200" kern="1200" dirty="0" smtClean="0">
                          <a:solidFill>
                            <a:schemeClr val="tx1">
                              <a:lumMod val="75000"/>
                              <a:lumOff val="25000"/>
                            </a:schemeClr>
                          </a:solidFill>
                          <a:latin typeface="+mn-lt"/>
                          <a:ea typeface="+mn-ea"/>
                          <a:cs typeface="+mn-cs"/>
                        </a:rPr>
                        <a:t>Cat A</a:t>
                      </a:r>
                    </a:p>
                  </a:txBody>
                  <a:tcPr/>
                </a:tc>
                <a:extLst>
                  <a:ext uri="{0D108BD9-81ED-4DB2-BD59-A6C34878D82A}">
                    <a16:rowId xmlns:a16="http://schemas.microsoft.com/office/drawing/2014/main" val="558412408"/>
                  </a:ext>
                </a:extLst>
              </a:tr>
              <a:tr h="430183">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Conservateur des bibliothèques</a:t>
                      </a:r>
                    </a:p>
                    <a:p>
                      <a:pPr marL="0" algn="l" defTabSz="457200" rtl="0" eaLnBrk="1" latinLnBrk="0" hangingPunct="1"/>
                      <a:r>
                        <a:rPr lang="fr-FR" sz="1200" kern="1200" dirty="0" smtClean="0">
                          <a:solidFill>
                            <a:schemeClr val="tx1">
                              <a:lumMod val="75000"/>
                              <a:lumOff val="25000"/>
                            </a:schemeClr>
                          </a:solidFill>
                          <a:latin typeface="+mn-lt"/>
                          <a:ea typeface="+mn-ea"/>
                          <a:cs typeface="+mn-cs"/>
                        </a:rPr>
                        <a:t>Cat A</a:t>
                      </a:r>
                    </a:p>
                  </a:txBody>
                  <a:tcPr/>
                </a:tc>
                <a:extLst>
                  <a:ext uri="{0D108BD9-81ED-4DB2-BD59-A6C34878D82A}">
                    <a16:rowId xmlns:a16="http://schemas.microsoft.com/office/drawing/2014/main" val="905567437"/>
                  </a:ext>
                </a:extLst>
              </a:tr>
              <a:tr h="614529">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Attaché de conservation du patrimoine</a:t>
                      </a:r>
                    </a:p>
                    <a:p>
                      <a:pPr marL="0" algn="l" defTabSz="457200" rtl="0" eaLnBrk="1" latinLnBrk="0" hangingPunct="1"/>
                      <a:r>
                        <a:rPr lang="fr-FR" sz="1200" kern="1200" dirty="0" smtClean="0">
                          <a:solidFill>
                            <a:schemeClr val="tx1">
                              <a:lumMod val="75000"/>
                              <a:lumOff val="25000"/>
                            </a:schemeClr>
                          </a:solidFill>
                          <a:latin typeface="+mn-lt"/>
                          <a:ea typeface="+mn-ea"/>
                          <a:cs typeface="+mn-cs"/>
                        </a:rPr>
                        <a:t>Cat A</a:t>
                      </a:r>
                      <a:endParaRPr lang="fr-FR" sz="1200" kern="1200"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891105093"/>
                  </a:ext>
                </a:extLst>
              </a:tr>
              <a:tr h="326274">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Bibliothécaire</a:t>
                      </a:r>
                    </a:p>
                    <a:p>
                      <a:pPr marL="0" algn="l" defTabSz="457200" rtl="0" eaLnBrk="1" latinLnBrk="0" hangingPunct="1"/>
                      <a:r>
                        <a:rPr lang="fr-FR" sz="1200" kern="1200" dirty="0" smtClean="0">
                          <a:solidFill>
                            <a:schemeClr val="tx1">
                              <a:lumMod val="75000"/>
                              <a:lumOff val="25000"/>
                            </a:schemeClr>
                          </a:solidFill>
                          <a:latin typeface="+mn-lt"/>
                          <a:ea typeface="+mn-ea"/>
                          <a:cs typeface="+mn-cs"/>
                        </a:rPr>
                        <a:t>Cat A</a:t>
                      </a:r>
                      <a:endParaRPr lang="fr-FR" sz="1200" kern="1200"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403327415"/>
                  </a:ext>
                </a:extLst>
              </a:tr>
              <a:tr h="669175">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Assistant de conservation du patrimoine et bibliothèques principal de 2ème classe (cat</a:t>
                      </a:r>
                      <a:r>
                        <a:rPr lang="fr-FR" sz="1200" kern="1200" baseline="0" dirty="0" smtClean="0">
                          <a:solidFill>
                            <a:schemeClr val="tx1">
                              <a:lumMod val="75000"/>
                              <a:lumOff val="25000"/>
                            </a:schemeClr>
                          </a:solidFill>
                          <a:latin typeface="+mn-lt"/>
                          <a:ea typeface="+mn-ea"/>
                          <a:cs typeface="+mn-cs"/>
                        </a:rPr>
                        <a:t> B)</a:t>
                      </a:r>
                      <a:endParaRPr lang="fr-FR" sz="1200" kern="1200"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205420950"/>
                  </a:ext>
                </a:extLst>
              </a:tr>
              <a:tr h="320624">
                <a:tc>
                  <a:txBody>
                    <a:bodyPr/>
                    <a:lstStyle/>
                    <a:p>
                      <a:pPr marL="0" algn="l" defTabSz="457200" rtl="0" eaLnBrk="1" latinLnBrk="0" hangingPunct="1"/>
                      <a:r>
                        <a:rPr lang="fr-FR" sz="1200" kern="1200" dirty="0" smtClean="0">
                          <a:solidFill>
                            <a:schemeClr val="tx1">
                              <a:lumMod val="75000"/>
                              <a:lumOff val="25000"/>
                            </a:schemeClr>
                          </a:solidFill>
                          <a:latin typeface="+mn-lt"/>
                          <a:ea typeface="+mn-ea"/>
                          <a:cs typeface="+mn-cs"/>
                        </a:rPr>
                        <a:t>Assistant de conservation du patrimoine et bibliothèques (cat B)</a:t>
                      </a:r>
                      <a:endParaRPr lang="fr-FR" sz="1200" kern="1200" dirty="0">
                        <a:solidFill>
                          <a:schemeClr val="tx1">
                            <a:lumMod val="75000"/>
                            <a:lumOff val="25000"/>
                          </a:schemeClr>
                        </a:solidFill>
                        <a:latin typeface="+mn-lt"/>
                        <a:ea typeface="+mn-ea"/>
                        <a:cs typeface="+mn-cs"/>
                      </a:endParaRPr>
                    </a:p>
                  </a:txBody>
                  <a:tcPr/>
                </a:tc>
                <a:extLst>
                  <a:ext uri="{0D108BD9-81ED-4DB2-BD59-A6C34878D82A}">
                    <a16:rowId xmlns:a16="http://schemas.microsoft.com/office/drawing/2014/main" val="1300519745"/>
                  </a:ext>
                </a:extLst>
              </a:tr>
            </a:tbl>
          </a:graphicData>
        </a:graphic>
      </p:graphicFrame>
    </p:spTree>
    <p:extLst>
      <p:ext uri="{BB962C8B-B14F-4D97-AF65-F5344CB8AC3E}">
        <p14:creationId xmlns:p14="http://schemas.microsoft.com/office/powerpoint/2010/main" val="1313198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596202"/>
          </a:xfrm>
        </p:spPr>
        <p:txBody>
          <a:bodyPr>
            <a:normAutofit fontScale="90000"/>
          </a:bodyPr>
          <a:lstStyle/>
          <a:p>
            <a:r>
              <a:rPr lang="fr-FR" dirty="0" smtClean="0"/>
              <a:t>Cadre réglementaire </a:t>
            </a:r>
            <a:endParaRPr lang="fr-FR" dirty="0"/>
          </a:p>
        </p:txBody>
      </p:sp>
      <p:sp>
        <p:nvSpPr>
          <p:cNvPr id="3" name="Espace réservé du contenu 2"/>
          <p:cNvSpPr>
            <a:spLocks noGrp="1"/>
          </p:cNvSpPr>
          <p:nvPr>
            <p:ph idx="1"/>
          </p:nvPr>
        </p:nvSpPr>
        <p:spPr>
          <a:xfrm>
            <a:off x="677334" y="1205803"/>
            <a:ext cx="8596668" cy="4835560"/>
          </a:xfrm>
        </p:spPr>
        <p:txBody>
          <a:bodyPr>
            <a:normAutofit fontScale="85000" lnSpcReduction="10000"/>
          </a:bodyPr>
          <a:lstStyle/>
          <a:p>
            <a:r>
              <a:rPr lang="fr-FR" sz="1900" dirty="0" smtClean="0">
                <a:solidFill>
                  <a:schemeClr val="accent1"/>
                </a:solidFill>
              </a:rPr>
              <a:t>Règles de calcul du nombre de postes ouverts à la promotion interne</a:t>
            </a:r>
          </a:p>
          <a:p>
            <a:pPr marL="0" indent="0">
              <a:buNone/>
            </a:pPr>
            <a:r>
              <a:rPr lang="fr-FR" dirty="0"/>
              <a:t>Le nombre de postes ouverts à la promotion interne pour chaque grade est déterminé par le </a:t>
            </a:r>
            <a:r>
              <a:rPr lang="fr-FR" dirty="0" smtClean="0"/>
              <a:t>Centre de </a:t>
            </a:r>
            <a:r>
              <a:rPr lang="fr-FR" dirty="0"/>
              <a:t>Gestion pour l’ensemble des collectivités qui lui sont affiliées</a:t>
            </a:r>
            <a:r>
              <a:rPr lang="fr-FR" dirty="0" smtClean="0"/>
              <a:t>.</a:t>
            </a:r>
          </a:p>
          <a:p>
            <a:pPr marL="0" indent="0">
              <a:buNone/>
            </a:pPr>
            <a:r>
              <a:rPr lang="fr-FR" dirty="0" smtClean="0"/>
              <a:t>Le nombre de postes ouverts au titre de la promotion interne est limité par chaque statut particulier. </a:t>
            </a:r>
          </a:p>
          <a:p>
            <a:pPr marL="0" indent="0">
              <a:buNone/>
            </a:pPr>
            <a:r>
              <a:rPr lang="fr-FR" dirty="0" smtClean="0"/>
              <a:t>Ainsi la promotion interne peut intervenir : </a:t>
            </a:r>
          </a:p>
          <a:p>
            <a:pPr marL="0" indent="0">
              <a:buNone/>
            </a:pPr>
            <a:r>
              <a:rPr lang="fr-FR" dirty="0" smtClean="0"/>
              <a:t>- Soit à raison d’une nomination au titre de la promotion interne pour 3 recrutements </a:t>
            </a:r>
            <a:endParaRPr lang="fr-FR" dirty="0"/>
          </a:p>
          <a:p>
            <a:pPr marL="0" indent="0">
              <a:buNone/>
            </a:pPr>
            <a:r>
              <a:rPr lang="fr-FR" dirty="0"/>
              <a:t>Ce nombre dépend des recrutements effectués sur l’année précédente, quelles qu’en soient </a:t>
            </a:r>
            <a:r>
              <a:rPr lang="fr-FR" dirty="0" smtClean="0"/>
              <a:t>les modalités </a:t>
            </a:r>
            <a:r>
              <a:rPr lang="fr-FR" dirty="0"/>
              <a:t>: mutations, détachements, recrutements après concours. </a:t>
            </a:r>
            <a:endParaRPr lang="fr-FR" dirty="0" smtClean="0"/>
          </a:p>
          <a:p>
            <a:pPr marL="0" indent="0">
              <a:buNone/>
            </a:pPr>
            <a:r>
              <a:rPr lang="fr-FR" dirty="0" smtClean="0"/>
              <a:t>- Soit </a:t>
            </a:r>
            <a:r>
              <a:rPr lang="fr-FR" dirty="0"/>
              <a:t>au titre de la « clause de sauvegarde » c'est à dire au titre des 5 % de l'effectif du </a:t>
            </a:r>
            <a:r>
              <a:rPr lang="fr-FR" dirty="0" smtClean="0"/>
              <a:t>cadre d'emplois </a:t>
            </a:r>
            <a:r>
              <a:rPr lang="fr-FR" dirty="0"/>
              <a:t>considéré de l'ensemble des collectivités et établissements affiliés au Centre de </a:t>
            </a:r>
            <a:r>
              <a:rPr lang="fr-FR" dirty="0" smtClean="0"/>
              <a:t>Gestion</a:t>
            </a:r>
          </a:p>
          <a:p>
            <a:pPr marL="0" indent="0">
              <a:buNone/>
            </a:pPr>
            <a:r>
              <a:rPr lang="fr-FR" dirty="0"/>
              <a:t>Pour chaque grade, le mode de calcul le plus avantageux est retenu.</a:t>
            </a:r>
          </a:p>
          <a:p>
            <a:pPr marL="0" indent="0">
              <a:buNone/>
            </a:pPr>
            <a:endParaRPr lang="fr-FR" dirty="0"/>
          </a:p>
          <a:p>
            <a:pPr marL="0" indent="0">
              <a:buNone/>
            </a:pPr>
            <a:r>
              <a:rPr lang="fr-FR" dirty="0"/>
              <a:t>L’article 30 du décret n°2013-593 du 5 juillet 2013 dispose que lorsque le </a:t>
            </a:r>
            <a:r>
              <a:rPr lang="fr-FR" dirty="0" smtClean="0"/>
              <a:t>nombre </a:t>
            </a:r>
            <a:r>
              <a:rPr lang="fr-FR" dirty="0"/>
              <a:t>de recrutements ouvrant droit à une promotion interne n’a pas été atteint </a:t>
            </a:r>
            <a:r>
              <a:rPr lang="fr-FR" dirty="0" smtClean="0"/>
              <a:t>pendant une </a:t>
            </a:r>
            <a:r>
              <a:rPr lang="fr-FR" dirty="0"/>
              <a:t>période d’au moins 4 ans, mais qu’au moins un recrutement dans le grade est intervenu, </a:t>
            </a:r>
            <a:r>
              <a:rPr lang="fr-FR" dirty="0" smtClean="0"/>
              <a:t>une promotion </a:t>
            </a:r>
            <a:r>
              <a:rPr lang="fr-FR" dirty="0"/>
              <a:t>interne peut être prononcée</a:t>
            </a:r>
            <a:r>
              <a:rPr lang="fr-FR" dirty="0" smtClean="0"/>
              <a:t>.</a:t>
            </a:r>
            <a:endParaRPr lang="fr-FR" dirty="0"/>
          </a:p>
        </p:txBody>
      </p:sp>
    </p:spTree>
    <p:extLst>
      <p:ext uri="{BB962C8B-B14F-4D97-AF65-F5344CB8AC3E}">
        <p14:creationId xmlns:p14="http://schemas.microsoft.com/office/powerpoint/2010/main" val="414752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77334" y="633047"/>
            <a:ext cx="8596668" cy="5408316"/>
          </a:xfrm>
        </p:spPr>
        <p:txBody>
          <a:bodyPr/>
          <a:lstStyle/>
          <a:p>
            <a:r>
              <a:rPr lang="fr-FR" dirty="0" smtClean="0">
                <a:solidFill>
                  <a:schemeClr val="accent1"/>
                </a:solidFill>
              </a:rPr>
              <a:t>Postes ouverts à la promotion interne en 2023</a:t>
            </a:r>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003630232"/>
              </p:ext>
            </p:extLst>
          </p:nvPr>
        </p:nvGraphicFramePr>
        <p:xfrm>
          <a:off x="677334" y="1233538"/>
          <a:ext cx="8677681" cy="4807824"/>
        </p:xfrm>
        <a:graphic>
          <a:graphicData uri="http://schemas.openxmlformats.org/drawingml/2006/table">
            <a:tbl>
              <a:tblPr firstRow="1" firstCol="1" bandRow="1"/>
              <a:tblGrid>
                <a:gridCol w="6835610">
                  <a:extLst>
                    <a:ext uri="{9D8B030D-6E8A-4147-A177-3AD203B41FA5}">
                      <a16:colId xmlns:a16="http://schemas.microsoft.com/office/drawing/2014/main" val="2587419891"/>
                    </a:ext>
                  </a:extLst>
                </a:gridCol>
                <a:gridCol w="1842071">
                  <a:extLst>
                    <a:ext uri="{9D8B030D-6E8A-4147-A177-3AD203B41FA5}">
                      <a16:colId xmlns:a16="http://schemas.microsoft.com/office/drawing/2014/main" val="582875182"/>
                    </a:ext>
                  </a:extLst>
                </a:gridCol>
              </a:tblGrid>
              <a:tr h="228944">
                <a:tc gridSpan="2">
                  <a:txBody>
                    <a:bodyPr/>
                    <a:lstStyle/>
                    <a:p>
                      <a:pPr algn="ctr">
                        <a:lnSpc>
                          <a:spcPct val="107000"/>
                        </a:lnSpc>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Filière administrative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fr-FR"/>
                    </a:p>
                  </a:txBody>
                  <a:tcPr/>
                </a:tc>
                <a:extLst>
                  <a:ext uri="{0D108BD9-81ED-4DB2-BD59-A6C34878D82A}">
                    <a16:rowId xmlns:a16="http://schemas.microsoft.com/office/drawing/2014/main" val="2432975028"/>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Attaché pour la catégorie 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1393190" algn="r"/>
                        </a:tabLst>
                      </a:pPr>
                      <a:r>
                        <a:rPr lang="fr-FR" sz="1000">
                          <a:effectLst/>
                          <a:latin typeface="Century Gothic" panose="020B0502020202020204" pitchFamily="34" charset="0"/>
                          <a:ea typeface="Calibri" panose="020F0502020204030204" pitchFamily="34" charset="0"/>
                          <a:cs typeface="Times New Roman" panose="02020603050405020304" pitchFamily="18" charset="0"/>
                        </a:rPr>
                        <a:t>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759521"/>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Attaché pour la catégorie 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781602"/>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Rédacteur principal de 2</a:t>
                      </a:r>
                      <a:r>
                        <a:rPr lang="fr-FR" sz="1000" baseline="30000">
                          <a:effectLst/>
                          <a:latin typeface="Century Gothic" panose="020B0502020202020204" pitchFamily="34" charset="0"/>
                          <a:ea typeface="Calibri" panose="020F0502020204030204" pitchFamily="34" charset="0"/>
                          <a:cs typeface="Times New Roman" panose="02020603050405020304" pitchFamily="18" charset="0"/>
                        </a:rPr>
                        <a:t>ème</a:t>
                      </a:r>
                      <a:r>
                        <a:rPr lang="fr-FR" sz="1000">
                          <a:effectLst/>
                          <a:latin typeface="Century Gothic" panose="020B0502020202020204" pitchFamily="34" charset="0"/>
                          <a:ea typeface="Calibri" panose="020F0502020204030204" pitchFamily="34" charset="0"/>
                          <a:cs typeface="Times New Roman" panose="02020603050405020304" pitchFamily="18" charset="0"/>
                        </a:rPr>
                        <a:t>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689935"/>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Rédacteur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551526"/>
                  </a:ext>
                </a:extLst>
              </a:tr>
              <a:tr h="228944">
                <a:tc gridSpan="2">
                  <a:txBody>
                    <a:bodyPr/>
                    <a:lstStyle/>
                    <a:p>
                      <a:pPr algn="ctr">
                        <a:lnSpc>
                          <a:spcPct val="107000"/>
                        </a:lnSpc>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Filière technique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fr-FR"/>
                    </a:p>
                  </a:txBody>
                  <a:tcPr/>
                </a:tc>
                <a:extLst>
                  <a:ext uri="{0D108BD9-81ED-4DB2-BD59-A6C34878D82A}">
                    <a16:rowId xmlns:a16="http://schemas.microsoft.com/office/drawing/2014/main" val="3583370405"/>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Ingénieur territorial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839615"/>
                  </a:ext>
                </a:extLst>
              </a:tr>
              <a:tr h="228944">
                <a:tc>
                  <a:txBody>
                    <a:bodyPr/>
                    <a:lstStyle/>
                    <a:p>
                      <a:pPr>
                        <a:lnSpc>
                          <a:spcPct val="107000"/>
                        </a:lnSpc>
                        <a:spcAft>
                          <a:spcPts val="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Technicien principal de 2</a:t>
                      </a:r>
                      <a:r>
                        <a:rPr lang="fr-FR" sz="1000" baseline="30000" dirty="0">
                          <a:effectLst/>
                          <a:latin typeface="Century Gothic" panose="020B0502020202020204" pitchFamily="34" charset="0"/>
                          <a:ea typeface="Calibri" panose="020F0502020204030204" pitchFamily="34" charset="0"/>
                          <a:cs typeface="Times New Roman" panose="02020603050405020304" pitchFamily="18" charset="0"/>
                        </a:rPr>
                        <a:t>ème</a:t>
                      </a:r>
                      <a:r>
                        <a:rPr lang="fr-FR" sz="1000" dirty="0">
                          <a:effectLst/>
                          <a:latin typeface="Century Gothic" panose="020B0502020202020204" pitchFamily="34" charset="0"/>
                          <a:ea typeface="Calibri" panose="020F0502020204030204" pitchFamily="34" charset="0"/>
                          <a:cs typeface="Times New Roman" panose="02020603050405020304" pitchFamily="18" charset="0"/>
                        </a:rPr>
                        <a:t> classe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662424"/>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Technicien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912894"/>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Agent de maîtrise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89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1086198"/>
                  </a:ext>
                </a:extLst>
              </a:tr>
              <a:tr h="228944">
                <a:tc gridSpan="2">
                  <a:txBody>
                    <a:bodyPr/>
                    <a:lstStyle/>
                    <a:p>
                      <a:pPr algn="ctr">
                        <a:lnSpc>
                          <a:spcPct val="107000"/>
                        </a:lnSpc>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Filière culturelle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fr-FR"/>
                    </a:p>
                  </a:txBody>
                  <a:tcPr/>
                </a:tc>
                <a:extLst>
                  <a:ext uri="{0D108BD9-81ED-4DB2-BD59-A6C34878D82A}">
                    <a16:rowId xmlns:a16="http://schemas.microsoft.com/office/drawing/2014/main" val="1233526397"/>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Assistant de conservation du patrimoine et des bibliothèques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420412"/>
                  </a:ext>
                </a:extLst>
              </a:tr>
              <a:tr h="228944">
                <a:tc gridSpan="2">
                  <a:txBody>
                    <a:bodyPr/>
                    <a:lstStyle/>
                    <a:p>
                      <a:pPr algn="ctr">
                        <a:lnSpc>
                          <a:spcPct val="107000"/>
                        </a:lnSpc>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Filière sportive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fr-FR"/>
                    </a:p>
                  </a:txBody>
                  <a:tcPr/>
                </a:tc>
                <a:extLst>
                  <a:ext uri="{0D108BD9-81ED-4DB2-BD59-A6C34878D82A}">
                    <a16:rowId xmlns:a16="http://schemas.microsoft.com/office/drawing/2014/main" val="2253636624"/>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Conseiller des APS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9223"/>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Éducateur des APS principal de 2</a:t>
                      </a:r>
                      <a:r>
                        <a:rPr lang="fr-FR" sz="1000" baseline="30000">
                          <a:effectLst/>
                          <a:latin typeface="Century Gothic" panose="020B0502020202020204" pitchFamily="34" charset="0"/>
                          <a:ea typeface="Calibri" panose="020F0502020204030204" pitchFamily="34" charset="0"/>
                          <a:cs typeface="Times New Roman" panose="02020603050405020304" pitchFamily="18" charset="0"/>
                        </a:rPr>
                        <a:t>ème</a:t>
                      </a:r>
                      <a:r>
                        <a:rPr lang="fr-FR" sz="1000">
                          <a:effectLst/>
                          <a:latin typeface="Century Gothic" panose="020B0502020202020204" pitchFamily="34" charset="0"/>
                          <a:ea typeface="Calibri" panose="020F0502020204030204" pitchFamily="34" charset="0"/>
                          <a:cs typeface="Times New Roman" panose="02020603050405020304" pitchFamily="18" charset="0"/>
                        </a:rPr>
                        <a:t>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1513318"/>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Éducateur des APS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364822"/>
                  </a:ext>
                </a:extLst>
              </a:tr>
              <a:tr h="228944">
                <a:tc gridSpan="2">
                  <a:txBody>
                    <a:bodyPr/>
                    <a:lstStyle/>
                    <a:p>
                      <a:pPr algn="ctr">
                        <a:lnSpc>
                          <a:spcPct val="107000"/>
                        </a:lnSpc>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Filière police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FR"/>
                    </a:p>
                  </a:txBody>
                  <a:tcPr/>
                </a:tc>
                <a:extLst>
                  <a:ext uri="{0D108BD9-81ED-4DB2-BD59-A6C34878D82A}">
                    <a16:rowId xmlns:a16="http://schemas.microsoft.com/office/drawing/2014/main" val="2059566951"/>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Chef de service de police municipale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435798"/>
                  </a:ext>
                </a:extLst>
              </a:tr>
              <a:tr h="228944">
                <a:tc gridSpan="2">
                  <a:txBody>
                    <a:bodyPr/>
                    <a:lstStyle/>
                    <a:p>
                      <a:pPr algn="ctr">
                        <a:lnSpc>
                          <a:spcPct val="107000"/>
                        </a:lnSpc>
                        <a:spcAft>
                          <a:spcPts val="0"/>
                        </a:spcAft>
                      </a:pPr>
                      <a:r>
                        <a:rPr lang="fr-FR" sz="1000" b="1">
                          <a:effectLst/>
                          <a:latin typeface="Century Gothic" panose="020B0502020202020204" pitchFamily="34" charset="0"/>
                          <a:ea typeface="Calibri" panose="020F0502020204030204" pitchFamily="34" charset="0"/>
                          <a:cs typeface="Times New Roman" panose="02020603050405020304" pitchFamily="18" charset="0"/>
                        </a:rPr>
                        <a:t>Filière animation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fr-FR"/>
                    </a:p>
                  </a:txBody>
                  <a:tcPr/>
                </a:tc>
                <a:extLst>
                  <a:ext uri="{0D108BD9-81ED-4DB2-BD59-A6C34878D82A}">
                    <a16:rowId xmlns:a16="http://schemas.microsoft.com/office/drawing/2014/main" val="1258809255"/>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Animateur principal de 2</a:t>
                      </a:r>
                      <a:r>
                        <a:rPr lang="fr-FR" sz="1000" baseline="30000">
                          <a:effectLst/>
                          <a:latin typeface="Century Gothic" panose="020B0502020202020204" pitchFamily="34" charset="0"/>
                          <a:ea typeface="Calibri" panose="020F0502020204030204" pitchFamily="34" charset="0"/>
                          <a:cs typeface="Times New Roman" panose="02020603050405020304" pitchFamily="18" charset="0"/>
                        </a:rPr>
                        <a:t>ème</a:t>
                      </a:r>
                      <a:r>
                        <a:rPr lang="fr-FR" sz="1000">
                          <a:effectLst/>
                          <a:latin typeface="Century Gothic" panose="020B0502020202020204" pitchFamily="34" charset="0"/>
                          <a:ea typeface="Calibri" panose="020F0502020204030204" pitchFamily="34" charset="0"/>
                          <a:cs typeface="Times New Roman" panose="02020603050405020304" pitchFamily="18" charset="0"/>
                        </a:rPr>
                        <a:t> classe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9103525"/>
                  </a:ext>
                </a:extLst>
              </a:tr>
              <a:tr h="228944">
                <a:tc>
                  <a:txBody>
                    <a:bodyPr/>
                    <a:lstStyle/>
                    <a:p>
                      <a:pPr>
                        <a:lnSpc>
                          <a:spcPct val="107000"/>
                        </a:lnSpc>
                        <a:spcAft>
                          <a:spcPts val="0"/>
                        </a:spcAft>
                      </a:pPr>
                      <a:r>
                        <a:rPr lang="fr-FR" sz="1000">
                          <a:effectLst/>
                          <a:latin typeface="Century Gothic" panose="020B0502020202020204" pitchFamily="34" charset="0"/>
                          <a:ea typeface="Calibri" panose="020F0502020204030204" pitchFamily="34" charset="0"/>
                          <a:cs typeface="Times New Roman" panose="02020603050405020304" pitchFamily="18" charset="0"/>
                        </a:rPr>
                        <a:t>Animateur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000" dirty="0">
                          <a:effectLst/>
                          <a:latin typeface="Century Gothic" panose="020B0502020202020204" pitchFamily="34" charset="0"/>
                          <a:ea typeface="Calibri" panose="020F0502020204030204" pitchFamily="34" charset="0"/>
                          <a:cs typeface="Times New Roman" panose="02020603050405020304" pitchFamily="18" charset="0"/>
                        </a:rPr>
                        <a:t>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102591"/>
                  </a:ext>
                </a:extLst>
              </a:tr>
            </a:tbl>
          </a:graphicData>
        </a:graphic>
      </p:graphicFrame>
    </p:spTree>
    <p:extLst>
      <p:ext uri="{BB962C8B-B14F-4D97-AF65-F5344CB8AC3E}">
        <p14:creationId xmlns:p14="http://schemas.microsoft.com/office/powerpoint/2010/main" val="358600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2703" y="84946"/>
            <a:ext cx="868942" cy="631534"/>
          </a:xfrm>
          <a:prstGeom prst="rect">
            <a:avLst/>
          </a:prstGeom>
        </p:spPr>
      </p:pic>
      <p:sp>
        <p:nvSpPr>
          <p:cNvPr id="6" name="ZoneTexte 5"/>
          <p:cNvSpPr txBox="1"/>
          <p:nvPr/>
        </p:nvSpPr>
        <p:spPr>
          <a:xfrm>
            <a:off x="3034141" y="199506"/>
            <a:ext cx="7315204" cy="461665"/>
          </a:xfrm>
          <a:prstGeom prst="rect">
            <a:avLst/>
          </a:prstGeom>
          <a:noFill/>
        </p:spPr>
        <p:txBody>
          <a:bodyPr wrap="square" rtlCol="0">
            <a:spAutoFit/>
          </a:bodyPr>
          <a:lstStyle/>
          <a:p>
            <a:pPr algn="ctr"/>
            <a:r>
              <a:rPr lang="fr-FR" sz="2400" b="1" dirty="0" smtClean="0"/>
              <a:t>LA REFORME DES RETRAITES 2023</a:t>
            </a:r>
            <a:endParaRPr lang="fr-FR" sz="2400" b="1" dirty="0"/>
          </a:p>
        </p:txBody>
      </p:sp>
      <p:sp>
        <p:nvSpPr>
          <p:cNvPr id="7" name="ZoneTexte 6"/>
          <p:cNvSpPr txBox="1"/>
          <p:nvPr/>
        </p:nvSpPr>
        <p:spPr>
          <a:xfrm>
            <a:off x="2119745" y="716480"/>
            <a:ext cx="8077201" cy="584775"/>
          </a:xfrm>
          <a:prstGeom prst="rect">
            <a:avLst/>
          </a:prstGeom>
          <a:noFill/>
        </p:spPr>
        <p:txBody>
          <a:bodyPr wrap="square" rtlCol="0">
            <a:spAutoFit/>
          </a:bodyPr>
          <a:lstStyle/>
          <a:p>
            <a:pPr algn="ctr"/>
            <a:r>
              <a:rPr lang="fr-FR" sz="3200" b="1" dirty="0">
                <a:solidFill>
                  <a:schemeClr val="bg1"/>
                </a:solidFill>
                <a:latin typeface="Calibri" panose="020F0502020204030204" pitchFamily="34" charset="0"/>
                <a:cs typeface="Calibri" panose="020F0502020204030204" pitchFamily="34" charset="0"/>
              </a:rPr>
              <a:t>1</a:t>
            </a:r>
            <a:r>
              <a:rPr lang="fr-FR" sz="3200" b="1" dirty="0" smtClean="0">
                <a:solidFill>
                  <a:schemeClr val="bg1"/>
                </a:solidFill>
                <a:latin typeface="Calibri" panose="020F0502020204030204" pitchFamily="34" charset="0"/>
                <a:cs typeface="Calibri" panose="020F0502020204030204" pitchFamily="34" charset="0"/>
              </a:rPr>
              <a:t>. Le relèvement de l’âge légal</a:t>
            </a:r>
            <a:endParaRPr lang="fr-FR" sz="3600" dirty="0">
              <a:solidFill>
                <a:schemeClr val="bg1"/>
              </a:solidFill>
              <a:latin typeface="Calibri" panose="020F0502020204030204" pitchFamily="34" charset="0"/>
              <a:cs typeface="Calibri" panose="020F0502020204030204" pitchFamily="34" charset="0"/>
            </a:endParaRPr>
          </a:p>
        </p:txBody>
      </p:sp>
      <p:graphicFrame>
        <p:nvGraphicFramePr>
          <p:cNvPr id="9" name="Tableau 8"/>
          <p:cNvGraphicFramePr>
            <a:graphicFrameLocks noGrp="1"/>
          </p:cNvGraphicFramePr>
          <p:nvPr>
            <p:extLst>
              <p:ext uri="{D42A27DB-BD31-4B8C-83A1-F6EECF244321}">
                <p14:modId xmlns:p14="http://schemas.microsoft.com/office/powerpoint/2010/main" val="1882684300"/>
              </p:ext>
            </p:extLst>
          </p:nvPr>
        </p:nvGraphicFramePr>
        <p:xfrm>
          <a:off x="318451" y="1429554"/>
          <a:ext cx="11402495" cy="5046492"/>
        </p:xfrm>
        <a:graphic>
          <a:graphicData uri="http://schemas.openxmlformats.org/drawingml/2006/table">
            <a:tbl>
              <a:tblPr/>
              <a:tblGrid>
                <a:gridCol w="3737272">
                  <a:extLst>
                    <a:ext uri="{9D8B030D-6E8A-4147-A177-3AD203B41FA5}">
                      <a16:colId xmlns:a16="http://schemas.microsoft.com/office/drawing/2014/main" val="1345323785"/>
                    </a:ext>
                  </a:extLst>
                </a:gridCol>
                <a:gridCol w="3565664">
                  <a:extLst>
                    <a:ext uri="{9D8B030D-6E8A-4147-A177-3AD203B41FA5}">
                      <a16:colId xmlns:a16="http://schemas.microsoft.com/office/drawing/2014/main" val="3627339798"/>
                    </a:ext>
                  </a:extLst>
                </a:gridCol>
                <a:gridCol w="4099559">
                  <a:extLst>
                    <a:ext uri="{9D8B030D-6E8A-4147-A177-3AD203B41FA5}">
                      <a16:colId xmlns:a16="http://schemas.microsoft.com/office/drawing/2014/main" val="2323715737"/>
                    </a:ext>
                  </a:extLst>
                </a:gridCol>
              </a:tblGrid>
              <a:tr h="265365">
                <a:tc gridSpan="3">
                  <a:txBody>
                    <a:bodyPr/>
                    <a:lstStyle/>
                    <a:p>
                      <a:pPr algn="l" fontAlgn="b"/>
                      <a:r>
                        <a:rPr lang="fr-FR" sz="1800" b="1" i="0" u="none" strike="noStrike" dirty="0" smtClean="0">
                          <a:ln>
                            <a:noFill/>
                          </a:ln>
                          <a:solidFill>
                            <a:srgbClr val="FF0000"/>
                          </a:solidFill>
                          <a:effectLst/>
                          <a:latin typeface="Calibri" panose="020F0502020204030204" pitchFamily="34" charset="0"/>
                        </a:rPr>
                        <a:t>L’âge</a:t>
                      </a:r>
                      <a:r>
                        <a:rPr lang="fr-FR" sz="1800" b="1" i="0" u="none" strike="noStrike" baseline="0" dirty="0" smtClean="0">
                          <a:ln>
                            <a:noFill/>
                          </a:ln>
                          <a:solidFill>
                            <a:srgbClr val="FF0000"/>
                          </a:solidFill>
                          <a:effectLst/>
                          <a:latin typeface="Calibri" panose="020F0502020204030204" pitchFamily="34" charset="0"/>
                        </a:rPr>
                        <a:t> de départ est progressivement relevé de 2 ans, à compter du 01/09/2023</a:t>
                      </a:r>
                      <a:endParaRPr lang="fr-FR" sz="1800" b="1" i="0" u="none" strike="noStrike" dirty="0">
                        <a:ln>
                          <a:noFill/>
                        </a:ln>
                        <a:solidFill>
                          <a:srgbClr val="FF0000"/>
                        </a:solidFill>
                        <a:effectLst/>
                        <a:latin typeface="Calibri" panose="020F0502020204030204" pitchFamily="34" charset="0"/>
                      </a:endParaRPr>
                    </a:p>
                  </a:txBody>
                  <a:tcPr marL="8890" marR="8890" marT="8890" marB="0" anchor="b">
                    <a:lnL>
                      <a:noFill/>
                    </a:lnL>
                    <a:lnR>
                      <a:noFill/>
                    </a:lnR>
                    <a:lnT>
                      <a:noFill/>
                    </a:lnT>
                    <a:lnB>
                      <a:noFill/>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24417987"/>
                  </a:ext>
                </a:extLst>
              </a:tr>
              <a:tr h="151127">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tc>
                  <a:txBody>
                    <a:bodyPr/>
                    <a:lstStyle/>
                    <a:p>
                      <a:pPr algn="l" fontAlgn="b"/>
                      <a:endParaRPr lang="fr-FR" sz="1000" b="0" i="0" u="none" strike="noStrike">
                        <a:ln>
                          <a:noFill/>
                        </a:ln>
                        <a:solidFill>
                          <a:schemeClr val="bg1"/>
                        </a:solidFill>
                        <a:effectLst/>
                        <a:latin typeface="Calibri" panose="020F0502020204030204" pitchFamily="34" charset="0"/>
                      </a:endParaRPr>
                    </a:p>
                  </a:txBody>
                  <a:tcPr marL="8890" marR="8890" marT="8890" marB="0" anchor="b">
                    <a:lnL>
                      <a:noFill/>
                    </a:lnL>
                    <a:lnR>
                      <a:noFill/>
                    </a:lnR>
                    <a:lnT>
                      <a:noFill/>
                    </a:lnT>
                    <a:lnB>
                      <a:noFill/>
                    </a:lnB>
                  </a:tcPr>
                </a:tc>
                <a:extLst>
                  <a:ext uri="{0D108BD9-81ED-4DB2-BD59-A6C34878D82A}">
                    <a16:rowId xmlns:a16="http://schemas.microsoft.com/office/drawing/2014/main" val="2773395610"/>
                  </a:ext>
                </a:extLst>
              </a:tr>
              <a:tr h="360129">
                <a:tc>
                  <a:txBody>
                    <a:bodyPr/>
                    <a:lstStyle/>
                    <a:p>
                      <a:pPr algn="ctr" fontAlgn="ctr"/>
                      <a:r>
                        <a:rPr lang="fr-FR" sz="1800" b="1" i="0" u="none" strike="noStrike" dirty="0" smtClean="0">
                          <a:ln>
                            <a:noFill/>
                          </a:ln>
                          <a:solidFill>
                            <a:schemeClr val="tx1"/>
                          </a:solidFill>
                          <a:effectLst/>
                          <a:latin typeface="Calibri" panose="020F0502020204030204" pitchFamily="34" charset="0"/>
                        </a:rPr>
                        <a:t>Date de naissance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a:ln>
                            <a:noFill/>
                          </a:ln>
                          <a:solidFill>
                            <a:schemeClr val="tx1"/>
                          </a:solidFill>
                          <a:effectLst/>
                          <a:latin typeface="Calibri" panose="020F0502020204030204" pitchFamily="34" charset="0"/>
                        </a:rPr>
                        <a:t>Age de </a:t>
                      </a:r>
                      <a:r>
                        <a:rPr lang="fr-FR" sz="1800" b="1" i="0" u="none" strike="noStrike" dirty="0" smtClean="0">
                          <a:ln>
                            <a:noFill/>
                          </a:ln>
                          <a:solidFill>
                            <a:schemeClr val="tx1"/>
                          </a:solidFill>
                          <a:effectLst/>
                          <a:latin typeface="Calibri" panose="020F0502020204030204" pitchFamily="34" charset="0"/>
                        </a:rPr>
                        <a:t>départ avant réforme</a:t>
                      </a:r>
                    </a:p>
                    <a:p>
                      <a:pPr algn="ctr" fontAlgn="ctr"/>
                      <a:r>
                        <a:rPr lang="fr-FR" sz="1800" b="1" i="0" u="none" strike="noStrike" dirty="0" smtClean="0">
                          <a:ln>
                            <a:noFill/>
                          </a:ln>
                          <a:solidFill>
                            <a:schemeClr val="tx1"/>
                          </a:solidFill>
                          <a:effectLst/>
                          <a:latin typeface="Calibri" panose="020F0502020204030204" pitchFamily="34" charset="0"/>
                        </a:rPr>
                        <a:t>(catégorie sédentaire)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smtClean="0">
                          <a:ln>
                            <a:noFill/>
                          </a:ln>
                          <a:solidFill>
                            <a:schemeClr val="tx1"/>
                          </a:solidFill>
                          <a:effectLst/>
                          <a:latin typeface="Calibri" panose="020F0502020204030204" pitchFamily="34" charset="0"/>
                        </a:rPr>
                        <a:t>Age de départ après réforme</a:t>
                      </a:r>
                    </a:p>
                    <a:p>
                      <a:pPr algn="ctr" fontAlgn="ctr"/>
                      <a:r>
                        <a:rPr lang="fr-FR" sz="1800" b="1" i="0" u="none" strike="noStrike" dirty="0" smtClean="0">
                          <a:ln>
                            <a:noFill/>
                          </a:ln>
                          <a:solidFill>
                            <a:schemeClr val="tx1"/>
                          </a:solidFill>
                          <a:effectLst/>
                          <a:latin typeface="Calibri" panose="020F0502020204030204" pitchFamily="34" charset="0"/>
                        </a:rPr>
                        <a:t>(catégorie sédentaire)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630243190"/>
                  </a:ext>
                </a:extLst>
              </a:tr>
              <a:tr h="496978">
                <a:tc>
                  <a:txBody>
                    <a:bodyPr/>
                    <a:lstStyle/>
                    <a:p>
                      <a:pPr algn="ctr" fontAlgn="ctr"/>
                      <a:r>
                        <a:rPr lang="fr-FR" sz="1800" b="0" i="0" u="none" strike="noStrike" dirty="0" smtClean="0">
                          <a:ln>
                            <a:noFill/>
                          </a:ln>
                          <a:solidFill>
                            <a:schemeClr val="tx1"/>
                          </a:solidFill>
                          <a:effectLst/>
                          <a:latin typeface="Calibri" panose="020F0502020204030204" pitchFamily="34" charset="0"/>
                        </a:rPr>
                        <a:t>Avant le 1</a:t>
                      </a:r>
                      <a:r>
                        <a:rPr lang="fr-FR" sz="1800" b="0" i="0" u="none" strike="noStrike" baseline="30000" dirty="0" smtClean="0">
                          <a:ln>
                            <a:noFill/>
                          </a:ln>
                          <a:solidFill>
                            <a:schemeClr val="tx1"/>
                          </a:solidFill>
                          <a:effectLst/>
                          <a:latin typeface="Calibri" panose="020F0502020204030204" pitchFamily="34" charset="0"/>
                        </a:rPr>
                        <a:t>er</a:t>
                      </a:r>
                      <a:r>
                        <a:rPr lang="fr-FR" sz="1800" b="0" i="0" u="none" strike="noStrike" dirty="0" smtClean="0">
                          <a:ln>
                            <a:noFill/>
                          </a:ln>
                          <a:solidFill>
                            <a:schemeClr val="tx1"/>
                          </a:solidFill>
                          <a:effectLst/>
                          <a:latin typeface="Calibri" panose="020F0502020204030204" pitchFamily="34" charset="0"/>
                        </a:rPr>
                        <a:t> septembre 1961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t>
                      </a:r>
                      <a:r>
                        <a:rPr lang="fr-FR" sz="1800" b="0" i="0" u="none" strike="noStrike" dirty="0">
                          <a:ln>
                            <a:noFill/>
                          </a:ln>
                          <a:solidFill>
                            <a:schemeClr val="tx1"/>
                          </a:solidFill>
                          <a:effectLst/>
                          <a:latin typeface="Calibri" panose="020F0502020204030204" pitchFamily="34" charset="0"/>
                        </a:rPr>
                        <a:t>ans</a:t>
                      </a: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439637542"/>
                  </a:ext>
                </a:extLst>
              </a:tr>
              <a:tr h="522399">
                <a:tc>
                  <a:txBody>
                    <a:bodyPr/>
                    <a:lstStyle/>
                    <a:p>
                      <a:pPr algn="ctr" fontAlgn="ctr"/>
                      <a:r>
                        <a:rPr lang="fr-FR" sz="1800" b="0" i="0" u="none" strike="noStrike" dirty="0" smtClean="0">
                          <a:ln>
                            <a:noFill/>
                          </a:ln>
                          <a:solidFill>
                            <a:schemeClr val="tx1"/>
                          </a:solidFill>
                          <a:effectLst/>
                          <a:latin typeface="Calibri" panose="020F0502020204030204" pitchFamily="34" charset="0"/>
                        </a:rPr>
                        <a:t>Entre le 01/09/1961 et le 31/12/</a:t>
                      </a:r>
                      <a:r>
                        <a:rPr lang="fr-FR" sz="1800" b="0" i="0" u="none" strike="noStrike" baseline="0" dirty="0" smtClean="0">
                          <a:ln>
                            <a:noFill/>
                          </a:ln>
                          <a:solidFill>
                            <a:schemeClr val="tx1"/>
                          </a:solidFill>
                          <a:effectLst/>
                          <a:latin typeface="Calibri" panose="020F0502020204030204" pitchFamily="34" charset="0"/>
                        </a:rPr>
                        <a:t>1961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a:ln>
                            <a:noFill/>
                          </a:ln>
                          <a:solidFill>
                            <a:schemeClr val="tx1"/>
                          </a:solidFill>
                          <a:effectLst/>
                          <a:latin typeface="Calibri" panose="020F0502020204030204" pitchFamily="34" charset="0"/>
                        </a:rPr>
                        <a:t>62 ans </a:t>
                      </a:r>
                      <a:r>
                        <a:rPr lang="fr-FR" sz="1800" b="0" i="0" u="none" strike="noStrike" dirty="0" smtClean="0">
                          <a:ln>
                            <a:noFill/>
                          </a:ln>
                          <a:solidFill>
                            <a:schemeClr val="tx1"/>
                          </a:solidFill>
                          <a:effectLst/>
                          <a:latin typeface="Calibri" panose="020F0502020204030204" pitchFamily="34" charset="0"/>
                        </a:rPr>
                        <a:t>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859552324"/>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400699000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1963</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4142856529"/>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1964</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2666672725"/>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1965</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 et 3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100591435"/>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1966</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 et 6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1656015102"/>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1967</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 </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63 ans et 9 mois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2405140834"/>
                  </a:ext>
                </a:extLst>
              </a:tr>
              <a:tr h="432155">
                <a:tc>
                  <a:txBody>
                    <a:bodyPr/>
                    <a:lstStyle/>
                    <a:p>
                      <a:pPr algn="ctr" fontAlgn="ctr"/>
                      <a:r>
                        <a:rPr lang="fr-FR" sz="1800" b="0" i="0" u="none" strike="noStrike" dirty="0" smtClean="0">
                          <a:ln>
                            <a:noFill/>
                          </a:ln>
                          <a:solidFill>
                            <a:schemeClr val="tx1"/>
                          </a:solidFill>
                          <a:effectLst/>
                          <a:latin typeface="Calibri" panose="020F0502020204030204" pitchFamily="34" charset="0"/>
                        </a:rPr>
                        <a:t>1968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62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64 ans</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438201880"/>
                  </a:ext>
                </a:extLst>
              </a:tr>
            </a:tbl>
          </a:graphicData>
        </a:graphic>
      </p:graphicFrame>
      <p:pic>
        <p:nvPicPr>
          <p:cNvPr id="2" name="Image 1"/>
          <p:cNvPicPr>
            <a:picLocks noChangeAspect="1"/>
          </p:cNvPicPr>
          <p:nvPr/>
        </p:nvPicPr>
        <p:blipFill>
          <a:blip r:embed="rId4"/>
          <a:stretch>
            <a:fillRect/>
          </a:stretch>
        </p:blipFill>
        <p:spPr>
          <a:xfrm>
            <a:off x="1653639" y="696643"/>
            <a:ext cx="8077900" cy="859611"/>
          </a:xfrm>
          <a:prstGeom prst="rect">
            <a:avLst/>
          </a:prstGeom>
        </p:spPr>
      </p:pic>
    </p:spTree>
    <p:extLst>
      <p:ext uri="{BB962C8B-B14F-4D97-AF65-F5344CB8AC3E}">
        <p14:creationId xmlns:p14="http://schemas.microsoft.com/office/powerpoint/2010/main" val="1721678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52660" y="997527"/>
            <a:ext cx="10170758" cy="5222402"/>
          </a:xfrm>
        </p:spPr>
        <p:txBody>
          <a:bodyPr>
            <a:normAutofit/>
          </a:bodyPr>
          <a:lstStyle/>
          <a:p>
            <a:r>
              <a:rPr lang="fr-FR" dirty="0" smtClean="0">
                <a:solidFill>
                  <a:schemeClr val="accent1"/>
                </a:solidFill>
              </a:rPr>
              <a:t>La compétence sur l’examen des dossiers de promotion interne </a:t>
            </a:r>
          </a:p>
          <a:p>
            <a:pPr marL="0" indent="0">
              <a:buNone/>
            </a:pPr>
            <a:r>
              <a:rPr lang="fr-FR" dirty="0"/>
              <a:t>Suite à la loi Transformation de la Fonction Publique, les dossiers de promotion interne ne sont </a:t>
            </a:r>
            <a:r>
              <a:rPr lang="fr-FR" dirty="0" smtClean="0"/>
              <a:t>plus soumis </a:t>
            </a:r>
            <a:r>
              <a:rPr lang="fr-FR" dirty="0"/>
              <a:t>à l’avis des Commissions Administratives Paritaires (CAP).</a:t>
            </a:r>
          </a:p>
          <a:p>
            <a:pPr marL="0" indent="0">
              <a:buNone/>
            </a:pPr>
            <a:r>
              <a:rPr lang="fr-FR" dirty="0"/>
              <a:t>Toutefois, le Président du </a:t>
            </a:r>
            <a:r>
              <a:rPr lang="fr-FR" dirty="0" smtClean="0"/>
              <a:t>CDG conserve </a:t>
            </a:r>
            <a:r>
              <a:rPr lang="fr-FR" dirty="0"/>
              <a:t>la prérogative pleine et entière de la réception, </a:t>
            </a:r>
            <a:r>
              <a:rPr lang="fr-FR" dirty="0" smtClean="0"/>
              <a:t>de l’analyse </a:t>
            </a:r>
            <a:r>
              <a:rPr lang="fr-FR" dirty="0"/>
              <a:t>des dossiers de candidatures et de l’établissement final des listes d’aptitude pour le </a:t>
            </a:r>
            <a:r>
              <a:rPr lang="fr-FR" dirty="0" smtClean="0"/>
              <a:t>compte des </a:t>
            </a:r>
            <a:r>
              <a:rPr lang="fr-FR" dirty="0"/>
              <a:t>collectivités </a:t>
            </a:r>
            <a:r>
              <a:rPr lang="fr-FR" dirty="0" smtClean="0"/>
              <a:t>affiliées.</a:t>
            </a:r>
          </a:p>
          <a:p>
            <a:pPr marL="0" indent="0">
              <a:buNone/>
            </a:pPr>
            <a:endParaRPr lang="fr-FR" dirty="0" smtClean="0"/>
          </a:p>
          <a:p>
            <a:pPr lvl="0">
              <a:buClr>
                <a:srgbClr val="5FCBEF"/>
              </a:buClr>
            </a:pPr>
            <a:r>
              <a:rPr lang="fr-FR" dirty="0" smtClean="0">
                <a:solidFill>
                  <a:srgbClr val="5FCBEF"/>
                </a:solidFill>
              </a:rPr>
              <a:t>Les lignes directrices de gestion</a:t>
            </a:r>
          </a:p>
          <a:p>
            <a:pPr marL="0" lvl="0" indent="0">
              <a:buClr>
                <a:srgbClr val="5FCBEF"/>
              </a:buClr>
              <a:buNone/>
            </a:pPr>
            <a:r>
              <a:rPr lang="fr-FR" dirty="0">
                <a:solidFill>
                  <a:schemeClr val="tx1"/>
                </a:solidFill>
              </a:rPr>
              <a:t>En matière de promotion interne la loi de Transformation de la Fonction Publique a </a:t>
            </a:r>
            <a:r>
              <a:rPr lang="fr-FR" dirty="0" smtClean="0">
                <a:solidFill>
                  <a:schemeClr val="tx1"/>
                </a:solidFill>
              </a:rPr>
              <a:t>donné compétence </a:t>
            </a:r>
            <a:r>
              <a:rPr lang="fr-FR" dirty="0">
                <a:solidFill>
                  <a:schemeClr val="tx1"/>
                </a:solidFill>
              </a:rPr>
              <a:t>au Président du CDG pour arrêter les Lignes Directrices de Gestion « </a:t>
            </a:r>
            <a:r>
              <a:rPr lang="fr-FR" dirty="0" smtClean="0">
                <a:solidFill>
                  <a:schemeClr val="tx1"/>
                </a:solidFill>
              </a:rPr>
              <a:t>promotion interne </a:t>
            </a:r>
            <a:r>
              <a:rPr lang="fr-FR" dirty="0">
                <a:solidFill>
                  <a:schemeClr val="tx1"/>
                </a:solidFill>
              </a:rPr>
              <a:t>».</a:t>
            </a:r>
          </a:p>
          <a:p>
            <a:pPr marL="0" lvl="0" indent="0">
              <a:buClr>
                <a:srgbClr val="5FCBEF"/>
              </a:buClr>
              <a:buNone/>
            </a:pPr>
            <a:r>
              <a:rPr lang="fr-FR" dirty="0">
                <a:solidFill>
                  <a:schemeClr val="tx1"/>
                </a:solidFill>
              </a:rPr>
              <a:t>Ces Lignes directrices établissent le cadre général de la promotion interne et les </a:t>
            </a:r>
            <a:r>
              <a:rPr lang="fr-FR" dirty="0" smtClean="0">
                <a:solidFill>
                  <a:schemeClr val="tx1"/>
                </a:solidFill>
              </a:rPr>
              <a:t>critères d’appréciation </a:t>
            </a:r>
            <a:r>
              <a:rPr lang="fr-FR" dirty="0">
                <a:solidFill>
                  <a:schemeClr val="tx1"/>
                </a:solidFill>
              </a:rPr>
              <a:t>des dossiers de candidature.</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3964813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03116" y="758758"/>
            <a:ext cx="10330774" cy="5909310"/>
          </a:xfrm>
          <a:prstGeom prst="rect">
            <a:avLst/>
          </a:prstGeom>
          <a:noFill/>
        </p:spPr>
        <p:txBody>
          <a:bodyPr wrap="square" rtlCol="0">
            <a:spAutoFit/>
          </a:bodyPr>
          <a:lstStyle/>
          <a:p>
            <a:pPr algn="ctr"/>
            <a:r>
              <a:rPr lang="fr-FR" dirty="0" smtClean="0">
                <a:solidFill>
                  <a:schemeClr val="accent1"/>
                </a:solidFill>
              </a:rPr>
              <a:t>Exemples de critères pour un agent de catégorie C demandant une promotion interne en catégorie B</a:t>
            </a:r>
          </a:p>
          <a:p>
            <a:endParaRPr lang="fr-FR" dirty="0"/>
          </a:p>
          <a:p>
            <a:r>
              <a:rPr lang="fr-FR" dirty="0" smtClean="0"/>
              <a:t>I – </a:t>
            </a:r>
            <a:r>
              <a:rPr lang="fr-FR" u="sng" dirty="0" smtClean="0"/>
              <a:t>La carrière de l’agent (30 points)</a:t>
            </a:r>
          </a:p>
          <a:p>
            <a:endParaRPr lang="fr-FR" dirty="0" smtClean="0"/>
          </a:p>
          <a:p>
            <a:pPr marL="285750" indent="-285750">
              <a:buFontTx/>
              <a:buChar char="-"/>
            </a:pPr>
            <a:r>
              <a:rPr lang="fr-FR" dirty="0" smtClean="0"/>
              <a:t>Expérience acquise dans la fonction publique (y compris les contractuels – toutes fonctions publiques confondues) /18 pts</a:t>
            </a:r>
          </a:p>
          <a:p>
            <a:pPr marL="285750" indent="-285750">
              <a:buFontTx/>
              <a:buChar char="-"/>
            </a:pPr>
            <a:r>
              <a:rPr lang="fr-FR" dirty="0" smtClean="0"/>
              <a:t>Mode d’accès dans le cadre d’emplois actuel de l’agent /4 pts</a:t>
            </a:r>
          </a:p>
          <a:p>
            <a:pPr marL="285750" indent="-285750">
              <a:buFontTx/>
              <a:buChar char="-"/>
            </a:pPr>
            <a:r>
              <a:rPr lang="fr-FR" dirty="0" smtClean="0"/>
              <a:t>Situation du fonctionnaire sur le grade le plus élevé de son cadre d’emplois / 4 pts</a:t>
            </a:r>
          </a:p>
          <a:p>
            <a:pPr marL="285750" indent="-285750">
              <a:buFontTx/>
              <a:buChar char="-"/>
            </a:pPr>
            <a:r>
              <a:rPr lang="fr-FR" dirty="0" smtClean="0"/>
              <a:t>Agent n’ayant jamais bénéficié d’aucune promotion interne / 4 pts</a:t>
            </a:r>
          </a:p>
          <a:p>
            <a:pPr marL="285750" indent="-285750">
              <a:buFontTx/>
              <a:buChar char="-"/>
            </a:pPr>
            <a:endParaRPr lang="fr-FR" dirty="0"/>
          </a:p>
          <a:p>
            <a:pPr marL="285750" indent="-285750">
              <a:buFontTx/>
              <a:buChar char="-"/>
            </a:pPr>
            <a:endParaRPr lang="fr-FR" dirty="0" smtClean="0"/>
          </a:p>
          <a:p>
            <a:r>
              <a:rPr lang="fr-FR" dirty="0" smtClean="0"/>
              <a:t>II – </a:t>
            </a:r>
            <a:r>
              <a:rPr lang="fr-FR" u="sng" dirty="0" smtClean="0"/>
              <a:t>Formations et diplômes (25 points)</a:t>
            </a:r>
          </a:p>
          <a:p>
            <a:endParaRPr lang="fr-FR" dirty="0" smtClean="0"/>
          </a:p>
          <a:p>
            <a:pPr marL="285750" indent="-285750">
              <a:buFontTx/>
              <a:buChar char="-"/>
            </a:pPr>
            <a:r>
              <a:rPr lang="fr-FR" dirty="0" smtClean="0"/>
              <a:t>Diplôme / 5 pts</a:t>
            </a:r>
          </a:p>
          <a:p>
            <a:pPr marL="285750" indent="-285750">
              <a:buFontTx/>
              <a:buChar char="-"/>
            </a:pPr>
            <a:r>
              <a:rPr lang="fr-FR" dirty="0" smtClean="0"/>
              <a:t>Formations au-delà des formations obligatoires / 10 pts</a:t>
            </a:r>
          </a:p>
          <a:p>
            <a:pPr marL="285750" indent="-285750">
              <a:buFontTx/>
              <a:buChar char="-"/>
            </a:pPr>
            <a:r>
              <a:rPr lang="fr-FR" dirty="0" smtClean="0"/>
              <a:t>Présentation au concours ou à l’examen professionnel correspondant au grade demandé à la promotion interne /10 pts</a:t>
            </a:r>
          </a:p>
          <a:p>
            <a:pPr marL="285750" indent="-285750">
              <a:buFontTx/>
              <a:buChar char="-"/>
            </a:pPr>
            <a:endParaRPr lang="fr-FR" dirty="0"/>
          </a:p>
          <a:p>
            <a:endParaRPr lang="fr-FR" dirty="0"/>
          </a:p>
          <a:p>
            <a:pPr marL="285750" indent="-285750">
              <a:buFontTx/>
              <a:buChar char="-"/>
            </a:pPr>
            <a:endParaRPr lang="fr-FR" dirty="0"/>
          </a:p>
        </p:txBody>
      </p:sp>
    </p:spTree>
    <p:extLst>
      <p:ext uri="{BB962C8B-B14F-4D97-AF65-F5344CB8AC3E}">
        <p14:creationId xmlns:p14="http://schemas.microsoft.com/office/powerpoint/2010/main" val="419510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63896" y="369651"/>
            <a:ext cx="10787975" cy="3693319"/>
          </a:xfrm>
          <a:prstGeom prst="rect">
            <a:avLst/>
          </a:prstGeom>
          <a:noFill/>
        </p:spPr>
        <p:txBody>
          <a:bodyPr wrap="square" rtlCol="0">
            <a:spAutoFit/>
          </a:bodyPr>
          <a:lstStyle/>
          <a:p>
            <a:r>
              <a:rPr lang="fr-FR" dirty="0"/>
              <a:t>III – </a:t>
            </a:r>
            <a:r>
              <a:rPr lang="fr-FR" u="sng" dirty="0"/>
              <a:t>Fonctions et responsabilités (25 points</a:t>
            </a:r>
            <a:r>
              <a:rPr lang="fr-FR" u="sng" dirty="0" smtClean="0"/>
              <a:t>)</a:t>
            </a:r>
          </a:p>
          <a:p>
            <a:endParaRPr lang="fr-FR" dirty="0"/>
          </a:p>
          <a:p>
            <a:pPr marL="285750" indent="-285750">
              <a:buFontTx/>
              <a:buChar char="-"/>
            </a:pPr>
            <a:r>
              <a:rPr lang="fr-FR" dirty="0"/>
              <a:t>Niveaux </a:t>
            </a:r>
            <a:r>
              <a:rPr lang="fr-FR" dirty="0" smtClean="0"/>
              <a:t>hiérarchiques/Fonctions </a:t>
            </a:r>
            <a:r>
              <a:rPr lang="fr-FR" dirty="0"/>
              <a:t>exercées / 20 </a:t>
            </a:r>
            <a:r>
              <a:rPr lang="fr-FR" dirty="0" smtClean="0"/>
              <a:t>pts</a:t>
            </a:r>
          </a:p>
          <a:p>
            <a:pPr marL="285750" indent="-285750">
              <a:buFontTx/>
              <a:buChar char="-"/>
            </a:pPr>
            <a:r>
              <a:rPr lang="fr-FR" dirty="0" smtClean="0"/>
              <a:t>Encadrement direct d’une </a:t>
            </a:r>
            <a:r>
              <a:rPr lang="fr-FR" dirty="0"/>
              <a:t>équipe / 5 </a:t>
            </a:r>
            <a:r>
              <a:rPr lang="fr-FR" dirty="0" smtClean="0"/>
              <a:t>pts</a:t>
            </a:r>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smtClean="0"/>
          </a:p>
          <a:p>
            <a:pPr marL="285750" indent="-285750">
              <a:buFontTx/>
              <a:buChar char="-"/>
            </a:pPr>
            <a:endParaRPr lang="fr-FR" dirty="0" smtClean="0"/>
          </a:p>
          <a:p>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71324894"/>
              </p:ext>
            </p:extLst>
          </p:nvPr>
        </p:nvGraphicFramePr>
        <p:xfrm>
          <a:off x="1703673" y="1885281"/>
          <a:ext cx="8268100" cy="2426838"/>
        </p:xfrm>
        <a:graphic>
          <a:graphicData uri="http://schemas.openxmlformats.org/drawingml/2006/table">
            <a:tbl>
              <a:tblPr firstRow="1" firstCol="1" bandRow="1">
                <a:tableStyleId>{5C22544A-7EE6-4342-B048-85BDC9FD1C3A}</a:tableStyleId>
              </a:tblPr>
              <a:tblGrid>
                <a:gridCol w="208350">
                  <a:extLst>
                    <a:ext uri="{9D8B030D-6E8A-4147-A177-3AD203B41FA5}">
                      <a16:colId xmlns:a16="http://schemas.microsoft.com/office/drawing/2014/main" val="1829492258"/>
                    </a:ext>
                  </a:extLst>
                </a:gridCol>
                <a:gridCol w="907847">
                  <a:extLst>
                    <a:ext uri="{9D8B030D-6E8A-4147-A177-3AD203B41FA5}">
                      <a16:colId xmlns:a16="http://schemas.microsoft.com/office/drawing/2014/main" val="2798379854"/>
                    </a:ext>
                  </a:extLst>
                </a:gridCol>
                <a:gridCol w="5179814">
                  <a:extLst>
                    <a:ext uri="{9D8B030D-6E8A-4147-A177-3AD203B41FA5}">
                      <a16:colId xmlns:a16="http://schemas.microsoft.com/office/drawing/2014/main" val="4155190010"/>
                    </a:ext>
                  </a:extLst>
                </a:gridCol>
                <a:gridCol w="758949">
                  <a:extLst>
                    <a:ext uri="{9D8B030D-6E8A-4147-A177-3AD203B41FA5}">
                      <a16:colId xmlns:a16="http://schemas.microsoft.com/office/drawing/2014/main" val="2624894226"/>
                    </a:ext>
                  </a:extLst>
                </a:gridCol>
                <a:gridCol w="1213140">
                  <a:extLst>
                    <a:ext uri="{9D8B030D-6E8A-4147-A177-3AD203B41FA5}">
                      <a16:colId xmlns:a16="http://schemas.microsoft.com/office/drawing/2014/main" val="668924837"/>
                    </a:ext>
                  </a:extLst>
                </a:gridCol>
              </a:tblGrid>
              <a:tr h="396880">
                <a:tc gridSpan="3">
                  <a:txBody>
                    <a:bodyPr/>
                    <a:lstStyle/>
                    <a:p>
                      <a:pPr algn="ctr">
                        <a:lnSpc>
                          <a:spcPct val="107000"/>
                        </a:lnSpc>
                        <a:spcAft>
                          <a:spcPts val="0"/>
                        </a:spcAft>
                      </a:pPr>
                      <a:r>
                        <a:rPr lang="fr-FR" sz="1000" dirty="0" smtClean="0">
                          <a:effectLst/>
                        </a:rPr>
                        <a:t>Niveaux </a:t>
                      </a:r>
                      <a:r>
                        <a:rPr lang="fr-FR" sz="1000" dirty="0">
                          <a:effectLst/>
                        </a:rPr>
                        <a:t>hiérarchiques/Fonctions exercées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hMerge="1">
                  <a:txBody>
                    <a:bodyPr/>
                    <a:lstStyle/>
                    <a:p>
                      <a:endParaRPr lang="fr-FR"/>
                    </a:p>
                  </a:txBody>
                  <a:tcPr/>
                </a:tc>
                <a:tc hMerge="1">
                  <a:txBody>
                    <a:bodyPr/>
                    <a:lstStyle/>
                    <a:p>
                      <a:endParaRPr lang="fr-FR"/>
                    </a:p>
                  </a:txBody>
                  <a:tcPr/>
                </a:tc>
                <a:tc>
                  <a:txBody>
                    <a:bodyPr/>
                    <a:lstStyle/>
                    <a:p>
                      <a:pPr algn="ctr">
                        <a:lnSpc>
                          <a:spcPct val="107000"/>
                        </a:lnSpc>
                        <a:spcAft>
                          <a:spcPts val="0"/>
                        </a:spcAft>
                      </a:pPr>
                      <a:r>
                        <a:rPr lang="fr-FR" sz="1000" dirty="0">
                          <a:effectLst/>
                        </a:rPr>
                        <a:t>Points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dirty="0">
                          <a:effectLst/>
                        </a:rPr>
                        <a:t>Choix de </a:t>
                      </a:r>
                      <a:r>
                        <a:rPr lang="fr-FR" sz="1000" dirty="0" smtClean="0">
                          <a:effectLst/>
                        </a:rPr>
                        <a:t>l’autorité</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extLst>
                  <a:ext uri="{0D108BD9-81ED-4DB2-BD59-A6C34878D82A}">
                    <a16:rowId xmlns:a16="http://schemas.microsoft.com/office/drawing/2014/main" val="851884409"/>
                  </a:ext>
                </a:extLst>
              </a:tr>
              <a:tr h="545174">
                <a:tc>
                  <a:txBody>
                    <a:bodyPr/>
                    <a:lstStyle/>
                    <a:p>
                      <a:pPr algn="ctr">
                        <a:lnSpc>
                          <a:spcPct val="107000"/>
                        </a:lnSpc>
                        <a:spcAft>
                          <a:spcPts val="0"/>
                        </a:spcAft>
                      </a:pPr>
                      <a:r>
                        <a:rPr lang="fr-FR" sz="1000">
                          <a:effectLst/>
                        </a:rPr>
                        <a:t>1</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Niveau intermédiaire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marL="342900" lvl="0" indent="-342900">
                        <a:lnSpc>
                          <a:spcPct val="107000"/>
                        </a:lnSpc>
                        <a:spcAft>
                          <a:spcPts val="0"/>
                        </a:spcAft>
                        <a:buFont typeface="Calibri" panose="020F0502020204030204" pitchFamily="34" charset="0"/>
                        <a:buChar char="-"/>
                      </a:pPr>
                      <a:r>
                        <a:rPr lang="fr-FR" sz="1000">
                          <a:effectLst/>
                        </a:rPr>
                        <a:t>Responsabilité de pôle</a:t>
                      </a:r>
                    </a:p>
                    <a:p>
                      <a:pPr marL="342900" lvl="0" indent="-342900">
                        <a:lnSpc>
                          <a:spcPct val="107000"/>
                        </a:lnSpc>
                        <a:spcAft>
                          <a:spcPts val="0"/>
                        </a:spcAft>
                        <a:buFont typeface="Calibri" panose="020F0502020204030204" pitchFamily="34" charset="0"/>
                        <a:buChar char="-"/>
                      </a:pPr>
                      <a:r>
                        <a:rPr lang="fr-FR" sz="1000">
                          <a:effectLst/>
                        </a:rPr>
                        <a:t>Responsabilité d’au moins un service</a:t>
                      </a:r>
                    </a:p>
                    <a:p>
                      <a:pPr marL="342900" lvl="0" indent="-342900">
                        <a:lnSpc>
                          <a:spcPct val="107000"/>
                        </a:lnSpc>
                        <a:spcAft>
                          <a:spcPts val="0"/>
                        </a:spcAft>
                        <a:buFont typeface="Calibri" panose="020F0502020204030204" pitchFamily="34" charset="0"/>
                        <a:buChar char="-"/>
                      </a:pPr>
                      <a:r>
                        <a:rPr lang="fr-FR" sz="1000">
                          <a:effectLst/>
                        </a:rPr>
                        <a:t>Responsabilité d’un équipement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20 points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434648926"/>
                  </a:ext>
                </a:extLst>
              </a:tr>
              <a:tr h="545174">
                <a:tc>
                  <a:txBody>
                    <a:bodyPr/>
                    <a:lstStyle/>
                    <a:p>
                      <a:pPr algn="ctr">
                        <a:lnSpc>
                          <a:spcPct val="107000"/>
                        </a:lnSpc>
                        <a:spcAft>
                          <a:spcPts val="0"/>
                        </a:spcAft>
                      </a:pPr>
                      <a:r>
                        <a:rPr lang="fr-FR" sz="1000">
                          <a:effectLst/>
                        </a:rPr>
                        <a:t>2</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Niveau opérationnel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marL="342900" lvl="0" indent="-342900">
                        <a:lnSpc>
                          <a:spcPct val="107000"/>
                        </a:lnSpc>
                        <a:spcAft>
                          <a:spcPts val="0"/>
                        </a:spcAft>
                        <a:buFont typeface="Calibri" panose="020F0502020204030204" pitchFamily="34" charset="0"/>
                        <a:buChar char="-"/>
                      </a:pPr>
                      <a:r>
                        <a:rPr lang="fr-FR" sz="1000">
                          <a:effectLst/>
                        </a:rPr>
                        <a:t>Responsabilité d’une unité, d’un secteur d’une section</a:t>
                      </a:r>
                    </a:p>
                    <a:p>
                      <a:pPr marL="342900" lvl="0" indent="-342900">
                        <a:lnSpc>
                          <a:spcPct val="107000"/>
                        </a:lnSpc>
                        <a:spcAft>
                          <a:spcPts val="0"/>
                        </a:spcAft>
                        <a:buFont typeface="Calibri" panose="020F0502020204030204" pitchFamily="34" charset="0"/>
                        <a:buChar char="-"/>
                      </a:pPr>
                      <a:r>
                        <a:rPr lang="fr-FR" sz="1000">
                          <a:effectLst/>
                        </a:rPr>
                        <a:t>Responsabilité d’une structure de proximité</a:t>
                      </a:r>
                    </a:p>
                    <a:p>
                      <a:pPr marL="342900" lvl="0" indent="-342900">
                        <a:lnSpc>
                          <a:spcPct val="107000"/>
                        </a:lnSpc>
                        <a:spcAft>
                          <a:spcPts val="0"/>
                        </a:spcAft>
                        <a:buFont typeface="Calibri" panose="020F0502020204030204" pitchFamily="34" charset="0"/>
                        <a:buChar char="-"/>
                      </a:pPr>
                      <a:r>
                        <a:rPr lang="fr-FR" sz="1000">
                          <a:effectLst/>
                        </a:rPr>
                        <a:t>Encadrement de proximité (exemple adjoint à un responsable)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15 points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335783961"/>
                  </a:ext>
                </a:extLst>
              </a:tr>
              <a:tr h="939610">
                <a:tc>
                  <a:txBody>
                    <a:bodyPr/>
                    <a:lstStyle/>
                    <a:p>
                      <a:pPr algn="ctr">
                        <a:lnSpc>
                          <a:spcPct val="107000"/>
                        </a:lnSpc>
                        <a:spcAft>
                          <a:spcPts val="0"/>
                        </a:spcAft>
                      </a:pPr>
                      <a:r>
                        <a:rPr lang="fr-FR" sz="1000">
                          <a:effectLst/>
                        </a:rPr>
                        <a:t>3</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Niveau sans encadrement direct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nSpc>
                          <a:spcPct val="107000"/>
                        </a:lnSpc>
                        <a:spcAft>
                          <a:spcPts val="0"/>
                        </a:spcAft>
                      </a:pPr>
                      <a:r>
                        <a:rPr lang="fr-FR" sz="1000">
                          <a:effectLst/>
                        </a:rPr>
                        <a:t>Si le fonctionnaire proposé réalise au moins une de ces missions :</a:t>
                      </a:r>
                    </a:p>
                    <a:p>
                      <a:pPr>
                        <a:lnSpc>
                          <a:spcPct val="107000"/>
                        </a:lnSpc>
                        <a:spcAft>
                          <a:spcPts val="0"/>
                        </a:spcAft>
                      </a:pPr>
                      <a:r>
                        <a:rPr lang="fr-FR" sz="1000">
                          <a:effectLst/>
                        </a:rPr>
                        <a:t>- Technicité/expertise (régie, budget, ressources humaines, informatique, prévention, conduite de chantiers, de travaux, urbanisme…)</a:t>
                      </a:r>
                    </a:p>
                    <a:p>
                      <a:pPr>
                        <a:lnSpc>
                          <a:spcPct val="107000"/>
                        </a:lnSpc>
                        <a:spcAft>
                          <a:spcPts val="0"/>
                        </a:spcAft>
                      </a:pPr>
                      <a:r>
                        <a:rPr lang="fr-FR" sz="1000">
                          <a:effectLst/>
                        </a:rPr>
                        <a:t>- Chargé de mission</a:t>
                      </a:r>
                    </a:p>
                    <a:p>
                      <a:pPr>
                        <a:lnSpc>
                          <a:spcPct val="107000"/>
                        </a:lnSpc>
                        <a:spcAft>
                          <a:spcPts val="0"/>
                        </a:spcAft>
                      </a:pPr>
                      <a:r>
                        <a:rPr lang="fr-FR" sz="1000">
                          <a:effectLst/>
                        </a:rPr>
                        <a:t>- ATSEM</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10 points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742514143"/>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1425901907"/>
              </p:ext>
            </p:extLst>
          </p:nvPr>
        </p:nvGraphicFramePr>
        <p:xfrm>
          <a:off x="1539567" y="4625918"/>
          <a:ext cx="8596312" cy="945425"/>
        </p:xfrm>
        <a:graphic>
          <a:graphicData uri="http://schemas.openxmlformats.org/drawingml/2006/table">
            <a:tbl>
              <a:tblPr firstRow="1" firstCol="1" bandRow="1">
                <a:tableStyleId>{5C22544A-7EE6-4342-B048-85BDC9FD1C3A}</a:tableStyleId>
              </a:tblPr>
              <a:tblGrid>
                <a:gridCol w="6546735">
                  <a:extLst>
                    <a:ext uri="{9D8B030D-6E8A-4147-A177-3AD203B41FA5}">
                      <a16:colId xmlns:a16="http://schemas.microsoft.com/office/drawing/2014/main" val="942996099"/>
                    </a:ext>
                  </a:extLst>
                </a:gridCol>
                <a:gridCol w="788770">
                  <a:extLst>
                    <a:ext uri="{9D8B030D-6E8A-4147-A177-3AD203B41FA5}">
                      <a16:colId xmlns:a16="http://schemas.microsoft.com/office/drawing/2014/main" val="2443307977"/>
                    </a:ext>
                  </a:extLst>
                </a:gridCol>
                <a:gridCol w="1260807">
                  <a:extLst>
                    <a:ext uri="{9D8B030D-6E8A-4147-A177-3AD203B41FA5}">
                      <a16:colId xmlns:a16="http://schemas.microsoft.com/office/drawing/2014/main" val="478418450"/>
                    </a:ext>
                  </a:extLst>
                </a:gridCol>
              </a:tblGrid>
              <a:tr h="456221">
                <a:tc>
                  <a:txBody>
                    <a:bodyPr/>
                    <a:lstStyle/>
                    <a:p>
                      <a:pPr algn="ctr">
                        <a:lnSpc>
                          <a:spcPct val="107000"/>
                        </a:lnSpc>
                        <a:spcAft>
                          <a:spcPts val="0"/>
                        </a:spcAft>
                      </a:pPr>
                      <a:r>
                        <a:rPr lang="fr-FR" sz="1000" dirty="0">
                          <a:effectLst/>
                        </a:rPr>
                        <a:t>Encadrement direct d’une équipe dès lors que l’encadrant procède seul à l’entretien professionnel des agents qu’il encadre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dirty="0">
                          <a:effectLst/>
                        </a:rPr>
                        <a:t>Points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dirty="0">
                          <a:effectLst/>
                        </a:rPr>
                        <a:t>Choix de </a:t>
                      </a:r>
                      <a:r>
                        <a:rPr lang="fr-FR" sz="1000" dirty="0" smtClean="0">
                          <a:effectLst/>
                        </a:rPr>
                        <a:t>l’autorité</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extLst>
                  <a:ext uri="{0D108BD9-81ED-4DB2-BD59-A6C34878D82A}">
                    <a16:rowId xmlns:a16="http://schemas.microsoft.com/office/drawing/2014/main" val="2814183004"/>
                  </a:ext>
                </a:extLst>
              </a:tr>
              <a:tr h="157223">
                <a:tc>
                  <a:txBody>
                    <a:bodyPr/>
                    <a:lstStyle/>
                    <a:p>
                      <a:pPr>
                        <a:lnSpc>
                          <a:spcPct val="107000"/>
                        </a:lnSpc>
                        <a:spcAft>
                          <a:spcPts val="0"/>
                        </a:spcAft>
                      </a:pPr>
                      <a:r>
                        <a:rPr lang="fr-FR" sz="1000">
                          <a:effectLst/>
                        </a:rPr>
                        <a:t>A partir de 10 agents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5 points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98679373"/>
                  </a:ext>
                </a:extLst>
              </a:tr>
              <a:tr h="157223">
                <a:tc>
                  <a:txBody>
                    <a:bodyPr/>
                    <a:lstStyle/>
                    <a:p>
                      <a:pPr>
                        <a:lnSpc>
                          <a:spcPct val="107000"/>
                        </a:lnSpc>
                        <a:spcAft>
                          <a:spcPts val="0"/>
                        </a:spcAft>
                      </a:pPr>
                      <a:r>
                        <a:rPr lang="fr-FR" sz="1000">
                          <a:effectLst/>
                        </a:rPr>
                        <a:t>De 5 à 9 agents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3 points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2599590595"/>
                  </a:ext>
                </a:extLst>
              </a:tr>
              <a:tr h="157223">
                <a:tc>
                  <a:txBody>
                    <a:bodyPr/>
                    <a:lstStyle/>
                    <a:p>
                      <a:pPr>
                        <a:lnSpc>
                          <a:spcPct val="107000"/>
                        </a:lnSpc>
                        <a:spcAft>
                          <a:spcPts val="0"/>
                        </a:spcAft>
                      </a:pPr>
                      <a:r>
                        <a:rPr lang="fr-FR" sz="1000">
                          <a:effectLst/>
                        </a:rPr>
                        <a:t>De 1 à 4 agents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ctr">
                        <a:lnSpc>
                          <a:spcPct val="107000"/>
                        </a:lnSpc>
                        <a:spcAft>
                          <a:spcPts val="0"/>
                        </a:spcAft>
                      </a:pPr>
                      <a:r>
                        <a:rPr lang="fr-FR" sz="1000">
                          <a:effectLst/>
                        </a:rPr>
                        <a:t>1 point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1821076182"/>
                  </a:ext>
                </a:extLst>
              </a:tr>
            </a:tbl>
          </a:graphicData>
        </a:graphic>
      </p:graphicFrame>
    </p:spTree>
    <p:extLst>
      <p:ext uri="{BB962C8B-B14F-4D97-AF65-F5344CB8AC3E}">
        <p14:creationId xmlns:p14="http://schemas.microsoft.com/office/powerpoint/2010/main" val="290338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86698160"/>
              </p:ext>
            </p:extLst>
          </p:nvPr>
        </p:nvGraphicFramePr>
        <p:xfrm>
          <a:off x="1357163" y="1973179"/>
          <a:ext cx="8884118" cy="4158114"/>
        </p:xfrm>
        <a:graphic>
          <a:graphicData uri="http://schemas.openxmlformats.org/drawingml/2006/table">
            <a:tbl>
              <a:tblPr firstRow="1" firstCol="1" bandRow="1">
                <a:tableStyleId>{5C22544A-7EE6-4342-B048-85BDC9FD1C3A}</a:tableStyleId>
              </a:tblPr>
              <a:tblGrid>
                <a:gridCol w="5622524">
                  <a:extLst>
                    <a:ext uri="{9D8B030D-6E8A-4147-A177-3AD203B41FA5}">
                      <a16:colId xmlns:a16="http://schemas.microsoft.com/office/drawing/2014/main" val="1814764755"/>
                    </a:ext>
                  </a:extLst>
                </a:gridCol>
                <a:gridCol w="815542">
                  <a:extLst>
                    <a:ext uri="{9D8B030D-6E8A-4147-A177-3AD203B41FA5}">
                      <a16:colId xmlns:a16="http://schemas.microsoft.com/office/drawing/2014/main" val="3986705602"/>
                    </a:ext>
                  </a:extLst>
                </a:gridCol>
                <a:gridCol w="815542">
                  <a:extLst>
                    <a:ext uri="{9D8B030D-6E8A-4147-A177-3AD203B41FA5}">
                      <a16:colId xmlns:a16="http://schemas.microsoft.com/office/drawing/2014/main" val="1143698100"/>
                    </a:ext>
                  </a:extLst>
                </a:gridCol>
                <a:gridCol w="815542">
                  <a:extLst>
                    <a:ext uri="{9D8B030D-6E8A-4147-A177-3AD203B41FA5}">
                      <a16:colId xmlns:a16="http://schemas.microsoft.com/office/drawing/2014/main" val="3128438193"/>
                    </a:ext>
                  </a:extLst>
                </a:gridCol>
                <a:gridCol w="814968">
                  <a:extLst>
                    <a:ext uri="{9D8B030D-6E8A-4147-A177-3AD203B41FA5}">
                      <a16:colId xmlns:a16="http://schemas.microsoft.com/office/drawing/2014/main" val="541695385"/>
                    </a:ext>
                  </a:extLst>
                </a:gridCol>
              </a:tblGrid>
              <a:tr h="197990">
                <a:tc rowSpan="3">
                  <a:txBody>
                    <a:bodyPr/>
                    <a:lstStyle/>
                    <a:p>
                      <a:pPr algn="ctr">
                        <a:lnSpc>
                          <a:spcPct val="107000"/>
                        </a:lnSpc>
                        <a:spcAft>
                          <a:spcPts val="0"/>
                        </a:spcAft>
                      </a:pPr>
                      <a:r>
                        <a:rPr lang="fr-FR" sz="1000" dirty="0">
                          <a:ln>
                            <a:noFill/>
                          </a:ln>
                          <a:effectLst>
                            <a:outerShdw blurRad="38100" dist="19050" dir="2700000" algn="tl">
                              <a:schemeClr val="dk1">
                                <a:alpha val="40000"/>
                              </a:schemeClr>
                            </a:outerShdw>
                          </a:effectLst>
                        </a:rPr>
                        <a:t>Critères à partir desquels la valeur professionnelle du fonctionnaire proposé est appréciée en fonction de la nature des tâches qui lui sont confiées et du niveau de responsabilité</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gridSpan="4">
                  <a:txBody>
                    <a:bodyPr/>
                    <a:lstStyle/>
                    <a:p>
                      <a:pPr algn="ctr">
                        <a:lnSpc>
                          <a:spcPct val="107000"/>
                        </a:lnSpc>
                        <a:spcAft>
                          <a:spcPts val="0"/>
                        </a:spcAft>
                      </a:pPr>
                      <a:r>
                        <a:rPr lang="fr-FR" sz="1000">
                          <a:ln>
                            <a:noFill/>
                          </a:ln>
                          <a:effectLst>
                            <a:outerShdw blurRad="38100" dist="19050" dir="2700000" algn="tl">
                              <a:schemeClr val="dk1">
                                <a:alpha val="40000"/>
                              </a:schemeClr>
                            </a:outerShdw>
                          </a:effectLst>
                        </a:rPr>
                        <a:t>Niveau d’appréciation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11938"/>
                  </a:ext>
                </a:extLst>
              </a:tr>
              <a:tr h="594279">
                <a:tc vMerge="1">
                  <a:txBody>
                    <a:bodyPr/>
                    <a:lstStyle/>
                    <a:p>
                      <a:endParaRPr lang="fr-FR"/>
                    </a:p>
                  </a:txBody>
                  <a:tcPr/>
                </a:tc>
                <a:tc>
                  <a:txBody>
                    <a:bodyPr/>
                    <a:lstStyle/>
                    <a:p>
                      <a:pPr algn="ctr">
                        <a:lnSpc>
                          <a:spcPct val="107000"/>
                        </a:lnSpc>
                        <a:spcAft>
                          <a:spcPts val="0"/>
                        </a:spcAft>
                      </a:pPr>
                      <a:r>
                        <a:rPr lang="fr-FR" sz="800" dirty="0">
                          <a:ln>
                            <a:noFill/>
                          </a:ln>
                          <a:effectLst>
                            <a:outerShdw blurRad="38100" dist="19050" dir="2700000" algn="tl">
                              <a:schemeClr val="dk1">
                                <a:alpha val="40000"/>
                              </a:schemeClr>
                            </a:outerShdw>
                          </a:effectLst>
                        </a:rPr>
                        <a:t>Très satisfaisant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800" dirty="0">
                          <a:ln>
                            <a:noFill/>
                          </a:ln>
                          <a:effectLst>
                            <a:outerShdw blurRad="38100" dist="19050" dir="2700000" algn="tl">
                              <a:schemeClr val="dk1">
                                <a:alpha val="40000"/>
                              </a:schemeClr>
                            </a:outerShdw>
                          </a:effectLst>
                        </a:rPr>
                        <a:t>Satisfaisant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800" dirty="0">
                          <a:ln>
                            <a:noFill/>
                          </a:ln>
                          <a:effectLst>
                            <a:outerShdw blurRad="38100" dist="19050" dir="2700000" algn="tl">
                              <a:schemeClr val="dk1">
                                <a:alpha val="40000"/>
                              </a:schemeClr>
                            </a:outerShdw>
                          </a:effectLst>
                        </a:rPr>
                        <a:t>En cours d’acquisition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800" dirty="0">
                          <a:ln>
                            <a:noFill/>
                          </a:ln>
                          <a:effectLst>
                            <a:outerShdw blurRad="38100" dist="19050" dir="2700000" algn="tl">
                              <a:schemeClr val="dk1">
                                <a:alpha val="40000"/>
                              </a:schemeClr>
                            </a:outerShdw>
                          </a:effectLst>
                        </a:rPr>
                        <a:t>Non évaluable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extLst>
                  <a:ext uri="{0D108BD9-81ED-4DB2-BD59-A6C34878D82A}">
                    <a16:rowId xmlns:a16="http://schemas.microsoft.com/office/drawing/2014/main" val="1471214998"/>
                  </a:ext>
                </a:extLst>
              </a:tr>
              <a:tr h="197990">
                <a:tc vMerge="1">
                  <a:txBody>
                    <a:bodyPr/>
                    <a:lstStyle/>
                    <a:p>
                      <a:endParaRPr lang="fr-FR"/>
                    </a:p>
                  </a:txBody>
                  <a:tcPr/>
                </a:tc>
                <a:tc>
                  <a:txBody>
                    <a:bodyPr/>
                    <a:lstStyle/>
                    <a:p>
                      <a:pPr algn="ctr">
                        <a:lnSpc>
                          <a:spcPct val="107000"/>
                        </a:lnSpc>
                        <a:spcAft>
                          <a:spcPts val="0"/>
                        </a:spcAft>
                      </a:pPr>
                      <a:r>
                        <a:rPr lang="fr-FR" sz="1000">
                          <a:ln>
                            <a:noFill/>
                          </a:ln>
                          <a:effectLst>
                            <a:outerShdw blurRad="38100" dist="19050" dir="2700000" algn="tl">
                              <a:schemeClr val="dk1">
                                <a:alpha val="40000"/>
                              </a:schemeClr>
                            </a:outerShdw>
                          </a:effectLst>
                        </a:rPr>
                        <a:t>3 points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a:ln>
                            <a:noFill/>
                          </a:ln>
                          <a:effectLst>
                            <a:outerShdw blurRad="38100" dist="19050" dir="2700000" algn="tl">
                              <a:schemeClr val="dk1">
                                <a:alpha val="40000"/>
                              </a:schemeClr>
                            </a:outerShdw>
                          </a:effectLst>
                        </a:rPr>
                        <a:t>2 points</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a:ln>
                            <a:noFill/>
                          </a:ln>
                          <a:effectLst>
                            <a:outerShdw blurRad="38100" dist="19050" dir="2700000" algn="tl">
                              <a:schemeClr val="dk1">
                                <a:alpha val="40000"/>
                              </a:schemeClr>
                            </a:outerShdw>
                          </a:effectLst>
                        </a:rPr>
                        <a:t>1 point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ctr">
                        <a:lnSpc>
                          <a:spcPct val="107000"/>
                        </a:lnSpc>
                        <a:spcAft>
                          <a:spcPts val="0"/>
                        </a:spcAft>
                      </a:pPr>
                      <a:r>
                        <a:rPr lang="fr-FR" sz="1000">
                          <a:ln>
                            <a:noFill/>
                          </a:ln>
                          <a:effectLst>
                            <a:outerShdw blurRad="38100" dist="19050" dir="2700000" algn="tl">
                              <a:schemeClr val="dk1">
                                <a:alpha val="40000"/>
                              </a:schemeClr>
                            </a:outerShdw>
                          </a:effectLst>
                        </a:rPr>
                        <a:t>0 point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extLst>
                  <a:ext uri="{0D108BD9-81ED-4DB2-BD59-A6C34878D82A}">
                    <a16:rowId xmlns:a16="http://schemas.microsoft.com/office/drawing/2014/main" val="3661642524"/>
                  </a:ext>
                </a:extLst>
              </a:tr>
              <a:tr h="593973">
                <a:tc>
                  <a:txBody>
                    <a:bodyPr/>
                    <a:lstStyle/>
                    <a:p>
                      <a:pPr algn="l">
                        <a:lnSpc>
                          <a:spcPct val="107000"/>
                        </a:lnSpc>
                        <a:spcAft>
                          <a:spcPts val="0"/>
                        </a:spcAft>
                      </a:pPr>
                      <a:r>
                        <a:rPr lang="fr-FR" sz="1000">
                          <a:effectLst/>
                        </a:rPr>
                        <a:t>Résultats professionnels et réalisation des objectifs</a:t>
                      </a:r>
                    </a:p>
                    <a:p>
                      <a:pPr marL="342900" lvl="0" indent="-342900" algn="l">
                        <a:lnSpc>
                          <a:spcPct val="107000"/>
                        </a:lnSpc>
                        <a:spcAft>
                          <a:spcPts val="0"/>
                        </a:spcAft>
                        <a:buFont typeface="Calibri" panose="020F0502020204030204" pitchFamily="34" charset="0"/>
                        <a:buChar char="-"/>
                      </a:pPr>
                      <a:r>
                        <a:rPr lang="fr-FR" sz="1000">
                          <a:effectLst/>
                        </a:rPr>
                        <a:t>Sens de l’organisation et méthode</a:t>
                      </a:r>
                    </a:p>
                    <a:p>
                      <a:pPr marL="342900" lvl="0" indent="-342900" algn="l">
                        <a:lnSpc>
                          <a:spcPct val="107000"/>
                        </a:lnSpc>
                        <a:spcAft>
                          <a:spcPts val="0"/>
                        </a:spcAft>
                        <a:buFont typeface="Calibri" panose="020F0502020204030204" pitchFamily="34" charset="0"/>
                        <a:buChar char="-"/>
                      </a:pPr>
                      <a:r>
                        <a:rPr lang="fr-FR" sz="1000">
                          <a:effectLst/>
                        </a:rPr>
                        <a:t>Fiabilité et qualité du travail effectué</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1284353069"/>
                  </a:ext>
                </a:extLst>
              </a:tr>
              <a:tr h="593973">
                <a:tc>
                  <a:txBody>
                    <a:bodyPr/>
                    <a:lstStyle/>
                    <a:p>
                      <a:pPr algn="l">
                        <a:lnSpc>
                          <a:spcPct val="107000"/>
                        </a:lnSpc>
                        <a:spcAft>
                          <a:spcPts val="0"/>
                        </a:spcAft>
                      </a:pPr>
                      <a:r>
                        <a:rPr lang="fr-FR" sz="1000">
                          <a:effectLst/>
                        </a:rPr>
                        <a:t>Compétences professionnelles et techniques</a:t>
                      </a:r>
                    </a:p>
                    <a:p>
                      <a:pPr marL="342900" lvl="0" indent="-342900" algn="l">
                        <a:lnSpc>
                          <a:spcPct val="107000"/>
                        </a:lnSpc>
                        <a:spcAft>
                          <a:spcPts val="0"/>
                        </a:spcAft>
                        <a:buFont typeface="Calibri" panose="020F0502020204030204" pitchFamily="34" charset="0"/>
                        <a:buChar char="-"/>
                      </a:pPr>
                      <a:r>
                        <a:rPr lang="fr-FR" sz="1000">
                          <a:effectLst/>
                        </a:rPr>
                        <a:t>Qualité d’expression écrite et orale</a:t>
                      </a:r>
                    </a:p>
                    <a:p>
                      <a:pPr marL="342900" lvl="0" indent="-342900" algn="l">
                        <a:lnSpc>
                          <a:spcPct val="107000"/>
                        </a:lnSpc>
                        <a:spcAft>
                          <a:spcPts val="0"/>
                        </a:spcAft>
                        <a:buFont typeface="Calibri" panose="020F0502020204030204" pitchFamily="34" charset="0"/>
                        <a:buChar char="-"/>
                      </a:pPr>
                      <a:r>
                        <a:rPr lang="fr-FR" sz="1000">
                          <a:effectLst/>
                        </a:rPr>
                        <a:t>Sens du service public, rigueur et conscience professionnelle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3506622559"/>
                  </a:ext>
                </a:extLst>
              </a:tr>
              <a:tr h="593973">
                <a:tc>
                  <a:txBody>
                    <a:bodyPr/>
                    <a:lstStyle/>
                    <a:p>
                      <a:pPr algn="l">
                        <a:lnSpc>
                          <a:spcPct val="107000"/>
                        </a:lnSpc>
                        <a:spcAft>
                          <a:spcPts val="0"/>
                        </a:spcAft>
                      </a:pPr>
                      <a:r>
                        <a:rPr lang="fr-FR" sz="1000">
                          <a:effectLst/>
                        </a:rPr>
                        <a:t>Qualités relationnelles</a:t>
                      </a:r>
                    </a:p>
                    <a:p>
                      <a:pPr marL="342900" lvl="0" indent="-342900" algn="l">
                        <a:lnSpc>
                          <a:spcPct val="107000"/>
                        </a:lnSpc>
                        <a:spcAft>
                          <a:spcPts val="0"/>
                        </a:spcAft>
                        <a:buFont typeface="Calibri" panose="020F0502020204030204" pitchFamily="34" charset="0"/>
                        <a:buChar char="-"/>
                      </a:pPr>
                      <a:r>
                        <a:rPr lang="fr-FR" sz="1000">
                          <a:effectLst/>
                        </a:rPr>
                        <a:t>Capacité à travailler en équipe</a:t>
                      </a:r>
                    </a:p>
                    <a:p>
                      <a:pPr marL="342900" lvl="0" indent="-342900" algn="l">
                        <a:lnSpc>
                          <a:spcPct val="107000"/>
                        </a:lnSpc>
                        <a:spcAft>
                          <a:spcPts val="0"/>
                        </a:spcAft>
                        <a:buFont typeface="Calibri" panose="020F0502020204030204" pitchFamily="34" charset="0"/>
                        <a:buChar char="-"/>
                      </a:pPr>
                      <a:r>
                        <a:rPr lang="fr-FR" sz="1000">
                          <a:effectLst/>
                        </a:rPr>
                        <a:t>Sens de l’écoute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1679568475"/>
                  </a:ext>
                </a:extLst>
              </a:tr>
              <a:tr h="593973">
                <a:tc>
                  <a:txBody>
                    <a:bodyPr/>
                    <a:lstStyle/>
                    <a:p>
                      <a:pPr algn="l">
                        <a:lnSpc>
                          <a:spcPct val="107000"/>
                        </a:lnSpc>
                        <a:spcAft>
                          <a:spcPts val="0"/>
                        </a:spcAft>
                      </a:pPr>
                      <a:r>
                        <a:rPr lang="fr-FR" sz="1000">
                          <a:effectLst/>
                        </a:rPr>
                        <a:t>Capacité d’encadrement ou d’expertise</a:t>
                      </a:r>
                    </a:p>
                    <a:p>
                      <a:pPr marL="342900" lvl="0" indent="-342900" algn="l">
                        <a:lnSpc>
                          <a:spcPct val="107000"/>
                        </a:lnSpc>
                        <a:spcAft>
                          <a:spcPts val="0"/>
                        </a:spcAft>
                        <a:buFont typeface="Calibri" panose="020F0502020204030204" pitchFamily="34" charset="0"/>
                        <a:buChar char="-"/>
                      </a:pPr>
                      <a:r>
                        <a:rPr lang="fr-FR" sz="1000">
                          <a:effectLst/>
                        </a:rPr>
                        <a:t>Capacité à prendre des initiatives et à s’adapter au contexte</a:t>
                      </a:r>
                    </a:p>
                    <a:p>
                      <a:pPr marL="342900" lvl="0" indent="-342900" algn="l">
                        <a:lnSpc>
                          <a:spcPct val="107000"/>
                        </a:lnSpc>
                        <a:spcAft>
                          <a:spcPts val="0"/>
                        </a:spcAft>
                        <a:buFont typeface="Calibri" panose="020F0502020204030204" pitchFamily="34" charset="0"/>
                        <a:buChar char="-"/>
                      </a:pPr>
                      <a:r>
                        <a:rPr lang="fr-FR" sz="1000">
                          <a:effectLst/>
                        </a:rPr>
                        <a:t>Sens de la communication (dialogue, écoute et information)</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2580940058"/>
                  </a:ext>
                </a:extLst>
              </a:tr>
              <a:tr h="593973">
                <a:tc>
                  <a:txBody>
                    <a:bodyPr/>
                    <a:lstStyle/>
                    <a:p>
                      <a:pPr algn="l">
                        <a:lnSpc>
                          <a:spcPct val="107000"/>
                        </a:lnSpc>
                        <a:spcAft>
                          <a:spcPts val="0"/>
                        </a:spcAft>
                      </a:pPr>
                      <a:r>
                        <a:rPr lang="fr-FR" sz="1000">
                          <a:effectLst/>
                        </a:rPr>
                        <a:t>Aptitude à occuper des responsabilités d’un niveau supérieur</a:t>
                      </a:r>
                    </a:p>
                    <a:p>
                      <a:pPr marL="342900" lvl="0" indent="-342900" algn="l">
                        <a:lnSpc>
                          <a:spcPct val="107000"/>
                        </a:lnSpc>
                        <a:spcAft>
                          <a:spcPts val="0"/>
                        </a:spcAft>
                        <a:buFont typeface="Calibri" panose="020F0502020204030204" pitchFamily="34" charset="0"/>
                        <a:buChar char="-"/>
                      </a:pPr>
                      <a:r>
                        <a:rPr lang="fr-FR" sz="1000">
                          <a:effectLst/>
                        </a:rPr>
                        <a:t>Capacité à animer une équipe</a:t>
                      </a:r>
                    </a:p>
                    <a:p>
                      <a:pPr marL="342900" lvl="0" indent="-342900" algn="l">
                        <a:lnSpc>
                          <a:spcPct val="107000"/>
                        </a:lnSpc>
                        <a:spcAft>
                          <a:spcPts val="0"/>
                        </a:spcAft>
                        <a:buFont typeface="Calibri" panose="020F0502020204030204" pitchFamily="34" charset="0"/>
                        <a:buChar char="-"/>
                      </a:pPr>
                      <a:r>
                        <a:rPr lang="fr-FR" sz="1000">
                          <a:effectLst/>
                        </a:rPr>
                        <a:t>Capacité à réaliser ou à contrôler un projet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795341545"/>
                  </a:ext>
                </a:extLst>
              </a:tr>
              <a:tr h="197990">
                <a:tc>
                  <a:txBody>
                    <a:bodyPr/>
                    <a:lstStyle/>
                    <a:p>
                      <a:pPr algn="r">
                        <a:lnSpc>
                          <a:spcPct val="107000"/>
                        </a:lnSpc>
                        <a:spcAft>
                          <a:spcPts val="0"/>
                        </a:spcAft>
                      </a:pPr>
                      <a:r>
                        <a:rPr lang="fr-FR" sz="1000">
                          <a:effectLst/>
                        </a:rPr>
                        <a:t>Total</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nchor="ctr"/>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tc>
                  <a:txBody>
                    <a:bodyPr/>
                    <a:lstStyle/>
                    <a:p>
                      <a:pPr algn="l">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06" marR="60106" marT="0" marB="0"/>
                </a:tc>
                <a:extLst>
                  <a:ext uri="{0D108BD9-81ED-4DB2-BD59-A6C34878D82A}">
                    <a16:rowId xmlns:a16="http://schemas.microsoft.com/office/drawing/2014/main" val="1696595716"/>
                  </a:ext>
                </a:extLst>
              </a:tr>
            </a:tbl>
          </a:graphicData>
        </a:graphic>
      </p:graphicFrame>
      <p:sp>
        <p:nvSpPr>
          <p:cNvPr id="3" name="ZoneTexte 2"/>
          <p:cNvSpPr txBox="1"/>
          <p:nvPr/>
        </p:nvSpPr>
        <p:spPr>
          <a:xfrm>
            <a:off x="818147" y="423512"/>
            <a:ext cx="10761045" cy="1200329"/>
          </a:xfrm>
          <a:prstGeom prst="rect">
            <a:avLst/>
          </a:prstGeom>
          <a:noFill/>
        </p:spPr>
        <p:txBody>
          <a:bodyPr wrap="square" rtlCol="0">
            <a:spAutoFit/>
          </a:bodyPr>
          <a:lstStyle/>
          <a:p>
            <a:r>
              <a:rPr lang="fr-FR" dirty="0"/>
              <a:t>IV – </a:t>
            </a:r>
            <a:r>
              <a:rPr lang="fr-FR" u="sng" dirty="0"/>
              <a:t>Valeur professionnelle (20 points)</a:t>
            </a:r>
          </a:p>
          <a:p>
            <a:endParaRPr lang="fr-FR" dirty="0"/>
          </a:p>
          <a:p>
            <a:pPr marL="285750" indent="-285750">
              <a:buFontTx/>
              <a:buChar char="-"/>
            </a:pPr>
            <a:r>
              <a:rPr lang="fr-FR" dirty="0"/>
              <a:t>Critères d’appréciation de la </a:t>
            </a:r>
            <a:r>
              <a:rPr lang="fr-FR" dirty="0" smtClean="0"/>
              <a:t>valeur professionnelle / </a:t>
            </a:r>
            <a:r>
              <a:rPr lang="fr-FR" dirty="0"/>
              <a:t>15 pts</a:t>
            </a:r>
          </a:p>
          <a:p>
            <a:pPr marL="285750" indent="-285750">
              <a:buFontTx/>
              <a:buChar char="-"/>
            </a:pPr>
            <a:r>
              <a:rPr lang="fr-FR" dirty="0"/>
              <a:t>Reconnaissance des acquis </a:t>
            </a:r>
            <a:r>
              <a:rPr lang="fr-FR" dirty="0" smtClean="0"/>
              <a:t>de l’expérience / </a:t>
            </a:r>
            <a:r>
              <a:rPr lang="fr-FR" dirty="0"/>
              <a:t>5 pts</a:t>
            </a:r>
          </a:p>
        </p:txBody>
      </p:sp>
    </p:spTree>
    <p:extLst>
      <p:ext uri="{BB962C8B-B14F-4D97-AF65-F5344CB8AC3E}">
        <p14:creationId xmlns:p14="http://schemas.microsoft.com/office/powerpoint/2010/main" val="778719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6788" y="187768"/>
            <a:ext cx="9361611" cy="5478654"/>
          </a:xfrm>
        </p:spPr>
        <p:txBody>
          <a:bodyPr/>
          <a:lstStyle/>
          <a:p>
            <a:r>
              <a:rPr lang="fr-FR" dirty="0" smtClean="0">
                <a:solidFill>
                  <a:schemeClr val="accent1"/>
                </a:solidFill>
              </a:rPr>
              <a:t>Préalables au dépôt d’un dossier de promotion interne </a:t>
            </a:r>
          </a:p>
          <a:p>
            <a:pPr marL="0" indent="0">
              <a:buNone/>
            </a:pPr>
            <a:r>
              <a:rPr lang="fr-FR" dirty="0" smtClean="0">
                <a:solidFill>
                  <a:schemeClr val="tx1"/>
                </a:solidFill>
              </a:rPr>
              <a:t>- Vérifier que la collectivité a arrêté ses lignes directives de gestion (LDG).</a:t>
            </a:r>
          </a:p>
          <a:p>
            <a:pPr marL="0" indent="0">
              <a:buNone/>
            </a:pPr>
            <a:r>
              <a:rPr lang="fr-FR" dirty="0" smtClean="0">
                <a:solidFill>
                  <a:schemeClr val="tx1"/>
                </a:solidFill>
              </a:rPr>
              <a:t>- Vérifier que l’agent remplit les conditions statutaires.</a:t>
            </a:r>
            <a:endParaRPr lang="fr-FR" dirty="0">
              <a:solidFill>
                <a:schemeClr val="tx1"/>
              </a:solidFill>
            </a:endParaRPr>
          </a:p>
          <a:p>
            <a:pPr marL="0" indent="0">
              <a:buNone/>
            </a:pPr>
            <a:r>
              <a:rPr lang="fr-FR" dirty="0" smtClean="0">
                <a:solidFill>
                  <a:schemeClr val="tx1"/>
                </a:solidFill>
              </a:rPr>
              <a:t>Les </a:t>
            </a:r>
            <a:r>
              <a:rPr lang="fr-FR" dirty="0">
                <a:solidFill>
                  <a:schemeClr val="tx1"/>
                </a:solidFill>
              </a:rPr>
              <a:t>conditions statutaires doivent être remplies au 1er janvier de l’année, soit le </a:t>
            </a:r>
            <a:r>
              <a:rPr lang="fr-FR" dirty="0" smtClean="0">
                <a:solidFill>
                  <a:schemeClr val="tx1"/>
                </a:solidFill>
              </a:rPr>
              <a:t>01/01/2024.</a:t>
            </a:r>
          </a:p>
          <a:p>
            <a:pPr marL="0" indent="0">
              <a:buNone/>
            </a:pPr>
            <a:r>
              <a:rPr lang="fr-FR" dirty="0">
                <a:solidFill>
                  <a:schemeClr val="tx1"/>
                </a:solidFill>
              </a:rPr>
              <a:t>Le fonctionnaire doit avoir accompli la totalité de ses obligations de formation de </a:t>
            </a:r>
            <a:r>
              <a:rPr lang="fr-FR" dirty="0" smtClean="0">
                <a:solidFill>
                  <a:schemeClr val="tx1"/>
                </a:solidFill>
              </a:rPr>
              <a:t>professionnalisation (attestation </a:t>
            </a:r>
            <a:r>
              <a:rPr lang="fr-FR" dirty="0">
                <a:solidFill>
                  <a:schemeClr val="tx1"/>
                </a:solidFill>
              </a:rPr>
              <a:t>du CNFPT</a:t>
            </a:r>
            <a:r>
              <a:rPr lang="fr-FR" dirty="0" smtClean="0">
                <a:solidFill>
                  <a:schemeClr val="tx1"/>
                </a:solidFill>
              </a:rPr>
              <a:t>).</a:t>
            </a:r>
          </a:p>
          <a:p>
            <a:pPr marL="0" indent="0">
              <a:buNone/>
            </a:pPr>
            <a:r>
              <a:rPr lang="fr-FR" dirty="0" smtClean="0">
                <a:solidFill>
                  <a:schemeClr val="tx1"/>
                </a:solidFill>
              </a:rPr>
              <a:t>Le recueil recensant les conditions pour chaque grade est à votre disposition sur notre site internet, rubrique « Carrière » - « Déroulement de carrière » - « Promotion interne : procédures et listes d’aptitude ».</a:t>
            </a:r>
          </a:p>
          <a:p>
            <a:pPr marL="0" indent="0">
              <a:buNone/>
            </a:pPr>
            <a:r>
              <a:rPr lang="fr-FR" dirty="0" smtClean="0">
                <a:solidFill>
                  <a:schemeClr val="tx1"/>
                </a:solidFill>
              </a:rPr>
              <a:t>-</a:t>
            </a:r>
            <a:r>
              <a:rPr lang="fr-FR" dirty="0">
                <a:solidFill>
                  <a:schemeClr val="tx1"/>
                </a:solidFill>
              </a:rPr>
              <a:t> </a:t>
            </a:r>
            <a:r>
              <a:rPr lang="fr-FR" dirty="0" smtClean="0">
                <a:solidFill>
                  <a:schemeClr val="tx1"/>
                </a:solidFill>
              </a:rPr>
              <a:t>Consulter le calendrier de la promotion interne sur le site internet. </a:t>
            </a:r>
          </a:p>
          <a:p>
            <a:pPr marL="0" indent="0">
              <a:buNone/>
            </a:pPr>
            <a:endParaRPr lang="fr-FR" dirty="0">
              <a:solidFill>
                <a:schemeClr val="tx1"/>
              </a:solidFill>
            </a:endParaRPr>
          </a:p>
          <a:p>
            <a:pPr>
              <a:buFontTx/>
              <a:buChar char="-"/>
            </a:pPr>
            <a:endParaRPr lang="fr-FR" dirty="0">
              <a:solidFill>
                <a:schemeClr val="tx1"/>
              </a:solidFill>
            </a:endParaRPr>
          </a:p>
          <a:p>
            <a:pPr marL="0" indent="0">
              <a:buNone/>
            </a:pPr>
            <a:endParaRPr lang="fr-FR" dirty="0">
              <a:solidFill>
                <a:schemeClr val="tx1"/>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879838745"/>
              </p:ext>
            </p:extLst>
          </p:nvPr>
        </p:nvGraphicFramePr>
        <p:xfrm>
          <a:off x="2999281" y="4153628"/>
          <a:ext cx="6279515" cy="2383155"/>
        </p:xfrm>
        <a:graphic>
          <a:graphicData uri="http://schemas.openxmlformats.org/drawingml/2006/table">
            <a:tbl>
              <a:tblPr firstRow="1" firstCol="1" bandRow="1">
                <a:tableStyleId>{5C22544A-7EE6-4342-B048-85BDC9FD1C3A}</a:tableStyleId>
              </a:tblPr>
              <a:tblGrid>
                <a:gridCol w="1508760">
                  <a:extLst>
                    <a:ext uri="{9D8B030D-6E8A-4147-A177-3AD203B41FA5}">
                      <a16:colId xmlns:a16="http://schemas.microsoft.com/office/drawing/2014/main" val="367110382"/>
                    </a:ext>
                  </a:extLst>
                </a:gridCol>
                <a:gridCol w="1530350">
                  <a:extLst>
                    <a:ext uri="{9D8B030D-6E8A-4147-A177-3AD203B41FA5}">
                      <a16:colId xmlns:a16="http://schemas.microsoft.com/office/drawing/2014/main" val="2880776163"/>
                    </a:ext>
                  </a:extLst>
                </a:gridCol>
                <a:gridCol w="1670050">
                  <a:extLst>
                    <a:ext uri="{9D8B030D-6E8A-4147-A177-3AD203B41FA5}">
                      <a16:colId xmlns:a16="http://schemas.microsoft.com/office/drawing/2014/main" val="3512909708"/>
                    </a:ext>
                  </a:extLst>
                </a:gridCol>
                <a:gridCol w="1570355">
                  <a:extLst>
                    <a:ext uri="{9D8B030D-6E8A-4147-A177-3AD203B41FA5}">
                      <a16:colId xmlns:a16="http://schemas.microsoft.com/office/drawing/2014/main" val="924038505"/>
                    </a:ext>
                  </a:extLst>
                </a:gridCol>
              </a:tblGrid>
              <a:tr h="390525">
                <a:tc>
                  <a:txBody>
                    <a:bodyPr/>
                    <a:lstStyle/>
                    <a:p>
                      <a:pPr algn="ctr">
                        <a:spcAft>
                          <a:spcPts val="0"/>
                        </a:spcAft>
                      </a:pPr>
                      <a:r>
                        <a:rPr lang="fr-FR" sz="950">
                          <a:effectLst/>
                        </a:rPr>
                        <a:t> </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950">
                          <a:effectLst/>
                        </a:rPr>
                        <a:t>Catégorie A</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950" dirty="0">
                          <a:effectLst/>
                        </a:rPr>
                        <a:t>Catégorie B</a:t>
                      </a:r>
                      <a:endParaRPr lang="fr-FR"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fr-FR" sz="950">
                          <a:effectLst/>
                        </a:rPr>
                        <a:t> </a:t>
                      </a:r>
                      <a:endParaRPr lang="fr-FR" sz="1000">
                        <a:effectLst/>
                      </a:endParaRPr>
                    </a:p>
                    <a:p>
                      <a:pPr algn="ctr">
                        <a:spcAft>
                          <a:spcPts val="0"/>
                        </a:spcAft>
                      </a:pPr>
                      <a:r>
                        <a:rPr lang="fr-FR" sz="950">
                          <a:effectLst/>
                        </a:rPr>
                        <a:t>Catégorie C</a:t>
                      </a:r>
                      <a:endParaRPr lang="fr-FR" sz="1000">
                        <a:effectLst/>
                      </a:endParaRPr>
                    </a:p>
                    <a:p>
                      <a:pPr algn="ctr">
                        <a:spcAft>
                          <a:spcPts val="0"/>
                        </a:spcAft>
                      </a:pPr>
                      <a:r>
                        <a:rPr lang="fr-FR" sz="950">
                          <a:effectLst/>
                        </a:rPr>
                        <a:t> </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56415859"/>
                  </a:ext>
                </a:extLst>
              </a:tr>
              <a:tr h="489585">
                <a:tc>
                  <a:txBody>
                    <a:bodyPr/>
                    <a:lstStyle/>
                    <a:p>
                      <a:pPr algn="ctr">
                        <a:spcAft>
                          <a:spcPts val="0"/>
                        </a:spcAft>
                      </a:pPr>
                      <a:r>
                        <a:rPr lang="fr-FR" sz="950">
                          <a:effectLst/>
                        </a:rPr>
                        <a:t>Publicité du nombre de postes ouverts à la promotion interne 2022</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Aft>
                          <a:spcPts val="0"/>
                        </a:spcAft>
                      </a:pPr>
                      <a:r>
                        <a:rPr lang="fr-FR" sz="950">
                          <a:effectLst/>
                        </a:rPr>
                        <a:t>20 mars 2023</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85178707"/>
                  </a:ext>
                </a:extLst>
              </a:tr>
              <a:tr h="480695">
                <a:tc>
                  <a:txBody>
                    <a:bodyPr/>
                    <a:lstStyle/>
                    <a:p>
                      <a:pPr algn="ctr">
                        <a:spcAft>
                          <a:spcPts val="0"/>
                        </a:spcAft>
                      </a:pPr>
                      <a:r>
                        <a:rPr lang="fr-FR" sz="950">
                          <a:effectLst/>
                        </a:rPr>
                        <a:t>Période de retrait des dossiers</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Aft>
                          <a:spcPts val="0"/>
                        </a:spcAft>
                      </a:pPr>
                      <a:r>
                        <a:rPr lang="fr-FR" sz="950">
                          <a:effectLst/>
                        </a:rPr>
                        <a:t>Du 3 avril au 26 mai 2023</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90786596"/>
                  </a:ext>
                </a:extLst>
              </a:tr>
              <a:tr h="488950">
                <a:tc>
                  <a:txBody>
                    <a:bodyPr/>
                    <a:lstStyle/>
                    <a:p>
                      <a:pPr algn="ctr">
                        <a:spcAft>
                          <a:spcPts val="0"/>
                        </a:spcAft>
                      </a:pPr>
                      <a:r>
                        <a:rPr lang="fr-FR" sz="950">
                          <a:effectLst/>
                        </a:rPr>
                        <a:t>Date limite de retour des dossiers</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Aft>
                          <a:spcPts val="0"/>
                        </a:spcAft>
                      </a:pPr>
                      <a:r>
                        <a:rPr lang="fr-FR" sz="950">
                          <a:effectLst/>
                        </a:rPr>
                        <a:t>Jusqu’au 26 mai 2023 (cachet de la poste faisant foi)</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92115959"/>
                  </a:ext>
                </a:extLst>
              </a:tr>
              <a:tr h="489585">
                <a:tc>
                  <a:txBody>
                    <a:bodyPr/>
                    <a:lstStyle/>
                    <a:p>
                      <a:pPr algn="ctr">
                        <a:spcAft>
                          <a:spcPts val="0"/>
                        </a:spcAft>
                      </a:pPr>
                      <a:r>
                        <a:rPr lang="fr-FR" sz="950">
                          <a:effectLst/>
                        </a:rPr>
                        <a:t>Date d’effet de la liste d’aptitude</a:t>
                      </a:r>
                      <a:endParaRPr lang="fr-FR" sz="100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Aft>
                          <a:spcPts val="0"/>
                        </a:spcAft>
                      </a:pPr>
                      <a:r>
                        <a:rPr lang="fr-FR" sz="950" dirty="0">
                          <a:effectLst/>
                        </a:rPr>
                        <a:t>1</a:t>
                      </a:r>
                      <a:r>
                        <a:rPr lang="fr-FR" sz="950" baseline="30000" dirty="0">
                          <a:effectLst/>
                        </a:rPr>
                        <a:t>er</a:t>
                      </a:r>
                      <a:r>
                        <a:rPr lang="fr-FR" sz="950" dirty="0">
                          <a:effectLst/>
                        </a:rPr>
                        <a:t> décembre 2023</a:t>
                      </a:r>
                      <a:endParaRPr lang="fr-FR" sz="10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54092297"/>
                  </a:ext>
                </a:extLst>
              </a:tr>
            </a:tbl>
          </a:graphicData>
        </a:graphic>
      </p:graphicFrame>
    </p:spTree>
    <p:extLst>
      <p:ext uri="{BB962C8B-B14F-4D97-AF65-F5344CB8AC3E}">
        <p14:creationId xmlns:p14="http://schemas.microsoft.com/office/powerpoint/2010/main" val="372483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542269" y="783412"/>
            <a:ext cx="8596313" cy="4823453"/>
          </a:xfrm>
        </p:spPr>
        <p:txBody>
          <a:bodyPr>
            <a:normAutofit/>
          </a:bodyPr>
          <a:lstStyle/>
          <a:p>
            <a:r>
              <a:rPr lang="fr-FR" dirty="0" smtClean="0">
                <a:solidFill>
                  <a:schemeClr val="accent1"/>
                </a:solidFill>
              </a:rPr>
              <a:t>Le dépôt des dossiers</a:t>
            </a:r>
          </a:p>
          <a:p>
            <a:pPr marL="0" indent="0">
              <a:buNone/>
            </a:pPr>
            <a:r>
              <a:rPr lang="fr-FR" dirty="0" smtClean="0"/>
              <a:t>Les dossiers sont à envoyer ou à déposer au CDG avant la date limite, cachet de la poste faisant foi. </a:t>
            </a:r>
          </a:p>
          <a:p>
            <a:pPr lvl="0">
              <a:buClr>
                <a:srgbClr val="5FCBEF"/>
              </a:buClr>
            </a:pPr>
            <a:r>
              <a:rPr lang="fr-FR" dirty="0" smtClean="0">
                <a:solidFill>
                  <a:srgbClr val="5FCBEF"/>
                </a:solidFill>
              </a:rPr>
              <a:t>L’analyse des dossiers à partir d’une grille de cotation</a:t>
            </a:r>
          </a:p>
          <a:p>
            <a:pPr marL="0" lvl="0" indent="0">
              <a:buClr>
                <a:srgbClr val="5FCBEF"/>
              </a:buClr>
              <a:buNone/>
            </a:pPr>
            <a:r>
              <a:rPr lang="fr-FR" dirty="0">
                <a:solidFill>
                  <a:schemeClr val="tx1"/>
                </a:solidFill>
              </a:rPr>
              <a:t>En matière de promotion interne la loi de Transformation de la Fonction Publique a donné compétence au Président du CDG pour arrêter les Lignes Directrices de Gestion « promotion interne ».</a:t>
            </a:r>
          </a:p>
          <a:p>
            <a:pPr marL="0" lvl="0" indent="0">
              <a:buClr>
                <a:srgbClr val="5FCBEF"/>
              </a:buClr>
              <a:buNone/>
            </a:pPr>
            <a:r>
              <a:rPr lang="fr-FR" dirty="0">
                <a:solidFill>
                  <a:schemeClr val="tx1"/>
                </a:solidFill>
              </a:rPr>
              <a:t>Ces Lignes directrices établissent le cadre général de la promotion interne et les critères d’appréciation des dossiers de candidature.</a:t>
            </a:r>
          </a:p>
          <a:p>
            <a:pPr marL="0" lvl="0" indent="0">
              <a:buClr>
                <a:srgbClr val="5FCBEF"/>
              </a:buClr>
              <a:buNone/>
            </a:pPr>
            <a:r>
              <a:rPr lang="fr-FR" dirty="0">
                <a:solidFill>
                  <a:schemeClr val="tx1"/>
                </a:solidFill>
              </a:rPr>
              <a:t>L’analyse fait l’objet d’une double instruction de la part des gestionnaires carrières. </a:t>
            </a:r>
            <a:endParaRPr lang="fr-FR" dirty="0" smtClean="0">
              <a:solidFill>
                <a:srgbClr val="5FCBEF"/>
              </a:solidFill>
            </a:endParaRPr>
          </a:p>
          <a:p>
            <a:pPr lvl="0">
              <a:buClr>
                <a:srgbClr val="5FCBEF"/>
              </a:buClr>
            </a:pPr>
            <a:r>
              <a:rPr lang="fr-FR" dirty="0" smtClean="0">
                <a:solidFill>
                  <a:srgbClr val="5FCBEF"/>
                </a:solidFill>
              </a:rPr>
              <a:t>Etablissement de la liste d’aptitude </a:t>
            </a:r>
          </a:p>
          <a:p>
            <a:pPr lvl="0">
              <a:buClr>
                <a:srgbClr val="5FCBEF"/>
              </a:buClr>
            </a:pPr>
            <a:r>
              <a:rPr lang="fr-FR" dirty="0" smtClean="0">
                <a:solidFill>
                  <a:srgbClr val="5FCBEF"/>
                </a:solidFill>
              </a:rPr>
              <a:t>Publication des résultats et envois des courriers d’information aux collectivités</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668551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0" y="0"/>
            <a:ext cx="12192000" cy="685799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4909" y="1993732"/>
            <a:ext cx="9144000" cy="1894777"/>
          </a:xfrm>
        </p:spPr>
        <p:txBody>
          <a:bodyPr>
            <a:noAutofit/>
          </a:bodyPr>
          <a:lstStyle/>
          <a:p>
            <a:r>
              <a:rPr lang="fr-FR" sz="3200" b="1" cap="small" dirty="0" smtClean="0">
                <a:solidFill>
                  <a:schemeClr val="accent5">
                    <a:lumMod val="50000"/>
                  </a:schemeClr>
                </a:solidFill>
                <a:latin typeface="Century Gothic" panose="020B0502020202020204" pitchFamily="34" charset="0"/>
                <a:cs typeface="Times New Roman" panose="02020603050405020304" pitchFamily="18" charset="0"/>
              </a:rPr>
              <a:t>l’appréciation de la valeur professionnelle</a:t>
            </a:r>
            <a:endParaRPr lang="fr-FR" sz="3200" b="1" cap="small" dirty="0">
              <a:solidFill>
                <a:schemeClr val="accent5">
                  <a:lumMod val="50000"/>
                </a:schemeClr>
              </a:solidFill>
              <a:latin typeface="Century Gothic" panose="020B0502020202020204" pitchFamily="34"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112354"/>
            <a:ext cx="2123417" cy="159256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03" y="18713"/>
            <a:ext cx="6771159" cy="1686203"/>
          </a:xfrm>
          <a:prstGeom prst="rect">
            <a:avLst/>
          </a:prstGeom>
        </p:spPr>
      </p:pic>
    </p:spTree>
    <p:extLst>
      <p:ext uri="{BB962C8B-B14F-4D97-AF65-F5344CB8AC3E}">
        <p14:creationId xmlns:p14="http://schemas.microsoft.com/office/powerpoint/2010/main" val="254881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b="1" dirty="0" smtClean="0">
                <a:solidFill>
                  <a:schemeClr val="accent5">
                    <a:lumMod val="50000"/>
                  </a:schemeClr>
                </a:solidFill>
                <a:latin typeface="Century Gothic" panose="020B0502020202020204" pitchFamily="34" charset="0"/>
                <a:cs typeface="Times New Roman" panose="02020603050405020304" pitchFamily="18" charset="0"/>
              </a:rPr>
              <a:t>Introduction </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p:txBody>
          <a:bodyPr numCol="1">
            <a:normAutofit fontScale="77500" lnSpcReduction="20000"/>
          </a:bodyPr>
          <a:lstStyle/>
          <a:p>
            <a:pPr marL="0" indent="0" algn="just">
              <a:buNone/>
            </a:pPr>
            <a:r>
              <a:rPr lang="fr-FR" sz="1200" b="1" u="sng" dirty="0" smtClean="0">
                <a:solidFill>
                  <a:srgbClr val="C00000"/>
                </a:solidFill>
                <a:latin typeface="Century Gothic" panose="020B0502020202020204" pitchFamily="34" charset="0"/>
                <a:cs typeface="Times New Roman" panose="02020603050405020304" pitchFamily="18" charset="0"/>
              </a:rPr>
              <a:t>De la notation à l’évaluation professionnelle : </a:t>
            </a:r>
          </a:p>
          <a:p>
            <a:pPr marL="0" indent="0" algn="just">
              <a:buNone/>
            </a:pPr>
            <a:endParaRPr lang="fr-FR" sz="1200" dirty="0">
              <a:latin typeface="Century Gothic" panose="020B0502020202020204" pitchFamily="34" charset="0"/>
              <a:cs typeface="Times New Roman" panose="02020603050405020304" pitchFamily="18" charset="0"/>
            </a:endParaRPr>
          </a:p>
          <a:p>
            <a:pPr marL="0" indent="0">
              <a:buNone/>
            </a:pPr>
            <a:r>
              <a:rPr lang="fr-FR" sz="1500" b="1" dirty="0" smtClean="0">
                <a:latin typeface="Century Gothic" panose="020B0502020202020204" pitchFamily="34" charset="0"/>
              </a:rPr>
              <a:t>Evolution amorcée à </a:t>
            </a:r>
            <a:r>
              <a:rPr lang="fr-FR" sz="1500" b="1" dirty="0">
                <a:latin typeface="Century Gothic" panose="020B0502020202020204" pitchFamily="34" charset="0"/>
              </a:rPr>
              <a:t>partir de </a:t>
            </a:r>
            <a:r>
              <a:rPr lang="fr-FR" sz="1500" b="1" dirty="0" smtClean="0">
                <a:latin typeface="Century Gothic" panose="020B0502020202020204" pitchFamily="34" charset="0"/>
              </a:rPr>
              <a:t>2007 </a:t>
            </a:r>
            <a:r>
              <a:rPr lang="fr-FR" sz="1500" dirty="0" smtClean="0">
                <a:latin typeface="Century Gothic" panose="020B0502020202020204" pitchFamily="34" charset="0"/>
              </a:rPr>
              <a:t>(Loi </a:t>
            </a:r>
            <a:r>
              <a:rPr lang="fr-FR" sz="1500" dirty="0">
                <a:latin typeface="Century Gothic" panose="020B0502020202020204" pitchFamily="34" charset="0"/>
              </a:rPr>
              <a:t>n° 2007-148 du 2 février 2007 de modernisation de la fonction publique </a:t>
            </a:r>
            <a:r>
              <a:rPr lang="fr-FR" sz="1500" dirty="0" smtClean="0">
                <a:latin typeface="Century Gothic" panose="020B0502020202020204" pitchFamily="34" charset="0"/>
              </a:rPr>
              <a:t>et loi </a:t>
            </a:r>
            <a:r>
              <a:rPr lang="fr-FR" sz="1500" dirty="0">
                <a:latin typeface="Century Gothic" panose="020B0502020202020204" pitchFamily="34" charset="0"/>
              </a:rPr>
              <a:t>n° 2009-972 du 3 août 2009 relative à la mobilité et aux parcours professionnels dans la fonction </a:t>
            </a:r>
            <a:r>
              <a:rPr lang="fr-FR" sz="1500" dirty="0" smtClean="0">
                <a:latin typeface="Century Gothic" panose="020B0502020202020204" pitchFamily="34" charset="0"/>
              </a:rPr>
              <a:t>publique) qui donne lieu</a:t>
            </a:r>
            <a:r>
              <a:rPr lang="fr-FR" sz="1500" dirty="0">
                <a:latin typeface="Century Gothic" panose="020B0502020202020204" pitchFamily="34" charset="0"/>
              </a:rPr>
              <a:t> </a:t>
            </a:r>
            <a:r>
              <a:rPr lang="fr-FR" sz="1500" dirty="0" smtClean="0">
                <a:latin typeface="Century Gothic" panose="020B0502020202020204" pitchFamily="34" charset="0"/>
              </a:rPr>
              <a:t>:</a:t>
            </a:r>
          </a:p>
          <a:p>
            <a:pPr marL="0" indent="0">
              <a:buNone/>
            </a:pPr>
            <a:endParaRPr lang="fr-FR" sz="1500" dirty="0" smtClean="0">
              <a:latin typeface="Century Gothic" panose="020B0502020202020204" pitchFamily="34" charset="0"/>
            </a:endParaRPr>
          </a:p>
          <a:p>
            <a:pPr>
              <a:buFont typeface="Calibri" panose="020F0502020204030204" pitchFamily="34" charset="0"/>
              <a:buChar char="−"/>
            </a:pPr>
            <a:r>
              <a:rPr lang="fr-FR" sz="1500" dirty="0" smtClean="0">
                <a:latin typeface="Century Gothic" panose="020B0502020202020204" pitchFamily="34" charset="0"/>
              </a:rPr>
              <a:t>au </a:t>
            </a:r>
            <a:r>
              <a:rPr lang="fr-FR" sz="1500" dirty="0">
                <a:latin typeface="Century Gothic" panose="020B0502020202020204" pitchFamily="34" charset="0"/>
              </a:rPr>
              <a:t>remplacement de la notation par un </a:t>
            </a:r>
            <a:r>
              <a:rPr lang="fr-FR" sz="1500" dirty="0" smtClean="0">
                <a:latin typeface="Century Gothic" panose="020B0502020202020204" pitchFamily="34" charset="0"/>
              </a:rPr>
              <a:t>entretien professionnel</a:t>
            </a:r>
            <a:r>
              <a:rPr lang="fr-FR" sz="1500" dirty="0">
                <a:latin typeface="Century Gothic" panose="020B0502020202020204" pitchFamily="34" charset="0"/>
              </a:rPr>
              <a:t> formalisé ;</a:t>
            </a:r>
          </a:p>
          <a:p>
            <a:pPr>
              <a:buFont typeface="Calibri" panose="020F0502020204030204" pitchFamily="34" charset="0"/>
              <a:buChar char="−"/>
            </a:pPr>
            <a:r>
              <a:rPr lang="fr-FR" sz="1500" dirty="0" smtClean="0">
                <a:latin typeface="Century Gothic" panose="020B0502020202020204" pitchFamily="34" charset="0"/>
              </a:rPr>
              <a:t>à un </a:t>
            </a:r>
            <a:r>
              <a:rPr lang="fr-FR" sz="1500" dirty="0">
                <a:latin typeface="Century Gothic" panose="020B0502020202020204" pitchFamily="34" charset="0"/>
              </a:rPr>
              <a:t>choix en faveur d'une appréciation générale littérale de la valeur professionnelle des fonctionnaires</a:t>
            </a:r>
            <a:r>
              <a:rPr lang="fr-FR" sz="1500" dirty="0" smtClean="0">
                <a:latin typeface="Century Gothic" panose="020B0502020202020204" pitchFamily="34" charset="0"/>
              </a:rPr>
              <a:t>.</a:t>
            </a:r>
          </a:p>
          <a:p>
            <a:pPr marL="0" indent="0">
              <a:buNone/>
            </a:pPr>
            <a:endParaRPr lang="fr-FR" sz="1500" dirty="0">
              <a:latin typeface="Century Gothic" panose="020B0502020202020204" pitchFamily="34" charset="0"/>
            </a:endParaRPr>
          </a:p>
          <a:p>
            <a:pPr marL="0" indent="0" algn="just">
              <a:buNone/>
            </a:pPr>
            <a:r>
              <a:rPr lang="fr-FR" sz="1500" dirty="0" smtClean="0">
                <a:latin typeface="Century Gothic" panose="020B0502020202020204" pitchFamily="34" charset="0"/>
                <a:cs typeface="Times New Roman" panose="02020603050405020304" pitchFamily="18" charset="0"/>
              </a:rPr>
              <a:t>Cette évolution s’est opérée en deux phases : </a:t>
            </a:r>
          </a:p>
          <a:p>
            <a:pPr marL="0" indent="0" algn="just">
              <a:buNone/>
            </a:pPr>
            <a:endParaRPr lang="fr-FR" sz="1500" dirty="0" smtClean="0">
              <a:latin typeface="Century Gothic" panose="020B0502020202020204" pitchFamily="34" charset="0"/>
              <a:cs typeface="Times New Roman" panose="02020603050405020304" pitchFamily="18" charset="0"/>
            </a:endParaRPr>
          </a:p>
          <a:p>
            <a:pPr algn="just">
              <a:buFont typeface="Century Gothic" panose="020B0502020202020204" pitchFamily="34" charset="0"/>
              <a:buChar char="►"/>
            </a:pPr>
            <a:r>
              <a:rPr lang="fr-FR" sz="1500" b="1" i="1" dirty="0" smtClean="0">
                <a:latin typeface="Century Gothic" panose="020B0502020202020204" pitchFamily="34" charset="0"/>
                <a:cs typeface="Times New Roman" panose="02020603050405020304" pitchFamily="18" charset="0"/>
              </a:rPr>
              <a:t>une </a:t>
            </a:r>
            <a:r>
              <a:rPr lang="fr-FR" sz="1500" b="1" i="1" dirty="0">
                <a:latin typeface="Century Gothic" panose="020B0502020202020204" pitchFamily="34" charset="0"/>
                <a:cs typeface="Times New Roman" panose="02020603050405020304" pitchFamily="18" charset="0"/>
              </a:rPr>
              <a:t>phase expérimentale </a:t>
            </a:r>
            <a:r>
              <a:rPr lang="fr-FR" sz="1500" dirty="0">
                <a:latin typeface="Century Gothic" panose="020B0502020202020204" pitchFamily="34" charset="0"/>
                <a:cs typeface="Times New Roman" panose="02020603050405020304" pitchFamily="18" charset="0"/>
              </a:rPr>
              <a:t>: e</a:t>
            </a:r>
            <a:r>
              <a:rPr lang="fr-FR" sz="1500" dirty="0" smtClean="0">
                <a:latin typeface="Century Gothic" panose="020B0502020202020204" pitchFamily="34" charset="0"/>
                <a:cs typeface="Times New Roman" panose="02020603050405020304" pitchFamily="18" charset="0"/>
              </a:rPr>
              <a:t>ntre 2007 et 2014 les employeurs territoriaux ont pu mettre en œuvre cette nouvelle approche d’évaluation des agents. </a:t>
            </a:r>
          </a:p>
          <a:p>
            <a:pPr algn="just">
              <a:buFont typeface="Century Gothic" panose="020B0502020202020204" pitchFamily="34" charset="0"/>
              <a:buChar char="►"/>
            </a:pPr>
            <a:r>
              <a:rPr lang="fr-FR" sz="1500" b="1" i="1" dirty="0" smtClean="0">
                <a:latin typeface="Century Gothic" panose="020B0502020202020204" pitchFamily="34" charset="0"/>
                <a:cs typeface="Times New Roman" panose="02020603050405020304" pitchFamily="18" charset="0"/>
              </a:rPr>
              <a:t>une </a:t>
            </a:r>
            <a:r>
              <a:rPr lang="fr-FR" sz="1500" b="1" i="1" dirty="0">
                <a:latin typeface="Century Gothic" panose="020B0502020202020204" pitchFamily="34" charset="0"/>
                <a:cs typeface="Times New Roman" panose="02020603050405020304" pitchFamily="18" charset="0"/>
              </a:rPr>
              <a:t>phase d'institutionnalisation </a:t>
            </a:r>
            <a:r>
              <a:rPr lang="fr-FR" sz="1500" dirty="0">
                <a:latin typeface="Century Gothic" panose="020B0502020202020204" pitchFamily="34" charset="0"/>
                <a:cs typeface="Times New Roman" panose="02020603050405020304" pitchFamily="18" charset="0"/>
              </a:rPr>
              <a:t>: </a:t>
            </a:r>
            <a:r>
              <a:rPr lang="fr-FR" sz="1500" dirty="0" smtClean="0">
                <a:latin typeface="Century Gothic" panose="020B0502020202020204" pitchFamily="34" charset="0"/>
                <a:cs typeface="Times New Roman" panose="02020603050405020304" pitchFamily="18" charset="0"/>
              </a:rPr>
              <a:t>à partir de 2015, l’entretien professionnel devient obligatoire. </a:t>
            </a:r>
            <a:r>
              <a:rPr lang="fr-FR" sz="1500" dirty="0">
                <a:latin typeface="Century Gothic" panose="020B0502020202020204" pitchFamily="34" charset="0"/>
              </a:rPr>
              <a:t>L</a:t>
            </a:r>
            <a:r>
              <a:rPr lang="fr-FR" sz="1500" dirty="0" smtClean="0">
                <a:latin typeface="Century Gothic" panose="020B0502020202020204" pitchFamily="34" charset="0"/>
              </a:rPr>
              <a:t>’article</a:t>
            </a:r>
            <a:r>
              <a:rPr lang="fr-FR" sz="1500" dirty="0">
                <a:latin typeface="Century Gothic" panose="020B0502020202020204" pitchFamily="34" charset="0"/>
              </a:rPr>
              <a:t> 27 de la </a:t>
            </a:r>
            <a:r>
              <a:rPr lang="fr-FR" sz="1500" dirty="0" smtClean="0">
                <a:latin typeface="Century Gothic" panose="020B0502020202020204" pitchFamily="34" charset="0"/>
              </a:rPr>
              <a:t>loi du 6 août 2019 </a:t>
            </a:r>
            <a:r>
              <a:rPr lang="fr-FR" sz="1500" dirty="0">
                <a:latin typeface="Century Gothic" panose="020B0502020202020204" pitchFamily="34" charset="0"/>
              </a:rPr>
              <a:t>de transformation de la fonction publique a supprimé la référence de la notion de notation dans le statut général de la fonction </a:t>
            </a:r>
            <a:r>
              <a:rPr lang="fr-FR" sz="1500" dirty="0" smtClean="0">
                <a:latin typeface="Century Gothic" panose="020B0502020202020204" pitchFamily="34" charset="0"/>
              </a:rPr>
              <a:t>publique. </a:t>
            </a:r>
            <a:r>
              <a:rPr lang="fr-FR" sz="1500" dirty="0">
                <a:latin typeface="Century Gothic" panose="020B0502020202020204" pitchFamily="34" charset="0"/>
              </a:rPr>
              <a:t>Désormais, l’entretien professionnel est la seule modalité d’appréciation de la valeur professionnelle des agents.</a:t>
            </a:r>
            <a:r>
              <a:rPr lang="fr-FR" sz="2400" dirty="0">
                <a:latin typeface="Century Gothic" panose="020B0502020202020204" pitchFamily="34" charset="0"/>
              </a:rPr>
              <a:t> </a:t>
            </a:r>
            <a:endParaRPr lang="fr-FR" sz="24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37</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32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b="1" dirty="0" smtClean="0">
                <a:solidFill>
                  <a:schemeClr val="accent5">
                    <a:lumMod val="50000"/>
                  </a:schemeClr>
                </a:solidFill>
                <a:latin typeface="Century Gothic" panose="020B0502020202020204" pitchFamily="34" charset="0"/>
                <a:cs typeface="Times New Roman" panose="02020603050405020304" pitchFamily="18" charset="0"/>
              </a:rPr>
              <a:t>Références juridiques </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p:txBody>
          <a:bodyPr numCol="1">
            <a:normAutofit/>
          </a:bodyPr>
          <a:lstStyle/>
          <a:p>
            <a:pPr algn="just">
              <a:buFont typeface="Wingdings" panose="05000000000000000000" pitchFamily="2" charset="2"/>
              <a:buChar char="§"/>
            </a:pPr>
            <a:r>
              <a:rPr lang="fr-FR" sz="1800" b="1" dirty="0" smtClean="0">
                <a:solidFill>
                  <a:srgbClr val="C00000"/>
                </a:solidFill>
                <a:latin typeface="Century Gothic" panose="020B0502020202020204" pitchFamily="34" charset="0"/>
                <a:cs typeface="Times New Roman" panose="02020603050405020304" pitchFamily="18" charset="0"/>
              </a:rPr>
              <a:t>Articles L</a:t>
            </a:r>
            <a:r>
              <a:rPr lang="fr-FR" sz="1800" b="1" dirty="0">
                <a:solidFill>
                  <a:srgbClr val="C00000"/>
                </a:solidFill>
                <a:latin typeface="Century Gothic" panose="020B0502020202020204" pitchFamily="34" charset="0"/>
                <a:cs typeface="Times New Roman" panose="02020603050405020304" pitchFamily="18" charset="0"/>
              </a:rPr>
              <a:t>. 521-1 code général de la fonction </a:t>
            </a:r>
            <a:r>
              <a:rPr lang="fr-FR" sz="1800" b="1" dirty="0" smtClean="0">
                <a:solidFill>
                  <a:srgbClr val="C00000"/>
                </a:solidFill>
                <a:latin typeface="Century Gothic" panose="020B0502020202020204" pitchFamily="34" charset="0"/>
                <a:cs typeface="Times New Roman" panose="02020603050405020304" pitchFamily="18" charset="0"/>
              </a:rPr>
              <a:t>publique</a:t>
            </a:r>
          </a:p>
          <a:p>
            <a:pPr marL="0" indent="0" algn="just">
              <a:buNone/>
            </a:pPr>
            <a:endParaRPr lang="fr-FR" sz="1800" b="1" dirty="0" smtClean="0">
              <a:solidFill>
                <a:srgbClr val="C00000"/>
              </a:solidFill>
              <a:latin typeface="Century Gothic" panose="020B0502020202020204" pitchFamily="34" charset="0"/>
              <a:cs typeface="Times New Roman" panose="02020603050405020304" pitchFamily="18" charset="0"/>
            </a:endParaRPr>
          </a:p>
          <a:p>
            <a:pPr algn="just">
              <a:buFont typeface="Wingdings" panose="05000000000000000000" pitchFamily="2" charset="2"/>
              <a:buChar char="§"/>
            </a:pPr>
            <a:r>
              <a:rPr lang="fr-FR" sz="1800" b="1" dirty="0">
                <a:solidFill>
                  <a:srgbClr val="C00000"/>
                </a:solidFill>
                <a:latin typeface="Century Gothic" panose="020B0502020202020204" pitchFamily="34" charset="0"/>
                <a:cs typeface="Times New Roman" panose="02020603050405020304" pitchFamily="18" charset="0"/>
              </a:rPr>
              <a:t>Décret n°2014-1526 du 16 décembre 2014 relatif à l'appréciation de la valeur professionnelle des fonctionnaires territoriaux</a:t>
            </a:r>
            <a:endParaRPr lang="fr-FR" sz="1800" b="1" dirty="0" smtClean="0">
              <a:solidFill>
                <a:srgbClr val="C00000"/>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38</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0233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b="1" dirty="0" smtClean="0">
                <a:solidFill>
                  <a:schemeClr val="accent5">
                    <a:lumMod val="50000"/>
                  </a:schemeClr>
                </a:solidFill>
                <a:latin typeface="Century Gothic" panose="020B0502020202020204" pitchFamily="34" charset="0"/>
                <a:cs typeface="Times New Roman" panose="02020603050405020304" pitchFamily="18" charset="0"/>
              </a:rPr>
              <a:t>Plan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2055813"/>
            <a:ext cx="10515600" cy="4121149"/>
          </a:xfrm>
        </p:spPr>
        <p:txBody>
          <a:bodyPr>
            <a:normAutofit/>
          </a:bodyPr>
          <a:lstStyle/>
          <a:p>
            <a:pPr marL="514350" indent="-514350">
              <a:buClr>
                <a:srgbClr val="C00000"/>
              </a:buClr>
              <a:buFont typeface="+mj-lt"/>
              <a:buAutoNum type="romanUcPeriod"/>
            </a:pPr>
            <a:r>
              <a:rPr lang="fr-FR" sz="2400" dirty="0" smtClean="0">
                <a:latin typeface="Century Gothic" panose="020B0502020202020204" pitchFamily="34" charset="0"/>
                <a:cs typeface="Times New Roman" panose="02020603050405020304" pitchFamily="18" charset="0"/>
              </a:rPr>
              <a:t>	Le rôle de l’évaluation individuelle</a:t>
            </a:r>
          </a:p>
          <a:p>
            <a:pPr marL="514350" indent="-514350">
              <a:buClr>
                <a:srgbClr val="C00000"/>
              </a:buClr>
              <a:buFont typeface="+mj-lt"/>
              <a:buAutoNum type="romanUcPeriod"/>
            </a:pPr>
            <a:endParaRPr lang="fr-FR" sz="2400" dirty="0">
              <a:latin typeface="Century Gothic" panose="020B0502020202020204" pitchFamily="34" charset="0"/>
              <a:cs typeface="Times New Roman" panose="02020603050405020304" pitchFamily="18" charset="0"/>
            </a:endParaRPr>
          </a:p>
          <a:p>
            <a:pPr marL="514350" indent="-514350">
              <a:buClr>
                <a:srgbClr val="C00000"/>
              </a:buClr>
              <a:buFont typeface="+mj-lt"/>
              <a:buAutoNum type="romanUcPeriod"/>
            </a:pPr>
            <a:r>
              <a:rPr lang="fr-FR" sz="2400" dirty="0">
                <a:latin typeface="Century Gothic" panose="020B0502020202020204" pitchFamily="34" charset="0"/>
                <a:cs typeface="Times New Roman" panose="02020603050405020304" pitchFamily="18" charset="0"/>
              </a:rPr>
              <a:t>	</a:t>
            </a:r>
            <a:r>
              <a:rPr lang="fr-FR" sz="2400" dirty="0" smtClean="0">
                <a:latin typeface="Century Gothic" panose="020B0502020202020204" pitchFamily="34" charset="0"/>
                <a:cs typeface="Times New Roman" panose="02020603050405020304" pitchFamily="18" charset="0"/>
              </a:rPr>
              <a:t>Les instruments de l’évaluation professionnelle</a:t>
            </a:r>
          </a:p>
          <a:p>
            <a:pPr marL="514350" indent="-514350">
              <a:buClr>
                <a:srgbClr val="C00000"/>
              </a:buClr>
              <a:buFont typeface="+mj-lt"/>
              <a:buAutoNum type="romanUcPeriod"/>
            </a:pPr>
            <a:endParaRPr lang="fr-FR" sz="2400" dirty="0">
              <a:latin typeface="Century Gothic" panose="020B0502020202020204" pitchFamily="34" charset="0"/>
              <a:cs typeface="Times New Roman" panose="02020603050405020304" pitchFamily="18" charset="0"/>
            </a:endParaRPr>
          </a:p>
          <a:p>
            <a:pPr marL="514350" indent="-514350">
              <a:buClr>
                <a:srgbClr val="C00000"/>
              </a:buClr>
              <a:buFont typeface="+mj-lt"/>
              <a:buAutoNum type="romanUcPeriod"/>
            </a:pPr>
            <a:r>
              <a:rPr lang="fr-FR" sz="2400" dirty="0">
                <a:latin typeface="Century Gothic" panose="020B0502020202020204" pitchFamily="34" charset="0"/>
                <a:cs typeface="Times New Roman" panose="02020603050405020304" pitchFamily="18" charset="0"/>
              </a:rPr>
              <a:t>	</a:t>
            </a:r>
            <a:r>
              <a:rPr lang="fr-FR" sz="2400" dirty="0" smtClean="0">
                <a:latin typeface="Century Gothic" panose="020B0502020202020204" pitchFamily="34" charset="0"/>
                <a:cs typeface="Times New Roman" panose="02020603050405020304" pitchFamily="18" charset="0"/>
              </a:rPr>
              <a:t>L’entretien annuel : modalités et procédure </a:t>
            </a:r>
          </a:p>
          <a:p>
            <a:pPr marL="514350" indent="-514350">
              <a:buClr>
                <a:srgbClr val="C00000"/>
              </a:buClr>
              <a:buFont typeface="+mj-lt"/>
              <a:buAutoNum type="romanUcPeriod"/>
            </a:pPr>
            <a:endParaRPr lang="fr-FR" sz="2400" dirty="0">
              <a:latin typeface="Century Gothic" panose="020B0502020202020204" pitchFamily="34" charset="0"/>
              <a:cs typeface="Times New Roman" panose="02020603050405020304" pitchFamily="18" charset="0"/>
            </a:endParaRPr>
          </a:p>
          <a:p>
            <a:pPr marL="0" indent="0">
              <a:buClr>
                <a:srgbClr val="C00000"/>
              </a:buClr>
              <a:buNone/>
            </a:pPr>
            <a:endParaRPr lang="fr-FR" sz="24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39</a:t>
            </a:fld>
            <a:endParaRPr lang="fr-FR"/>
          </a:p>
        </p:txBody>
      </p:sp>
      <p:sp>
        <p:nvSpPr>
          <p:cNvPr id="6" name="Triangle rectangle 5"/>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442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2" name="ZoneTexte 1"/>
          <p:cNvSpPr txBox="1"/>
          <p:nvPr/>
        </p:nvSpPr>
        <p:spPr>
          <a:xfrm>
            <a:off x="257015" y="1301255"/>
            <a:ext cx="11754875" cy="584775"/>
          </a:xfrm>
          <a:prstGeom prst="rect">
            <a:avLst/>
          </a:prstGeom>
          <a:noFill/>
        </p:spPr>
        <p:txBody>
          <a:bodyPr wrap="square" rtlCol="0">
            <a:spAutoFit/>
          </a:bodyPr>
          <a:lstStyle/>
          <a:p>
            <a:pPr algn="just"/>
            <a:r>
              <a:rPr lang="fr-FR" sz="1600" b="1" dirty="0" smtClean="0">
                <a:solidFill>
                  <a:srgbClr val="FF0000"/>
                </a:solidFill>
              </a:rPr>
              <a:t>La réforme 2023 ne modifie pas le nombre de trimestres exigée pour obtenir le taux plein (prévu par la réforme Touraine – loi du 20 janvier 2014) mais elle accélère l’augmentation initialement prévue de la manière suivante:</a:t>
            </a:r>
            <a:endParaRPr lang="fr-FR" sz="1600" b="1" dirty="0">
              <a:solidFill>
                <a:srgbClr val="FF0000"/>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3564730668"/>
              </p:ext>
            </p:extLst>
          </p:nvPr>
        </p:nvGraphicFramePr>
        <p:xfrm>
          <a:off x="354234" y="1932789"/>
          <a:ext cx="11560436" cy="4797512"/>
        </p:xfrm>
        <a:graphic>
          <a:graphicData uri="http://schemas.openxmlformats.org/drawingml/2006/table">
            <a:tbl>
              <a:tblPr/>
              <a:tblGrid>
                <a:gridCol w="3962603">
                  <a:extLst>
                    <a:ext uri="{9D8B030D-6E8A-4147-A177-3AD203B41FA5}">
                      <a16:colId xmlns:a16="http://schemas.microsoft.com/office/drawing/2014/main" val="1345323785"/>
                    </a:ext>
                  </a:extLst>
                </a:gridCol>
                <a:gridCol w="3441489">
                  <a:extLst>
                    <a:ext uri="{9D8B030D-6E8A-4147-A177-3AD203B41FA5}">
                      <a16:colId xmlns:a16="http://schemas.microsoft.com/office/drawing/2014/main" val="3627339798"/>
                    </a:ext>
                  </a:extLst>
                </a:gridCol>
                <a:gridCol w="4156344">
                  <a:extLst>
                    <a:ext uri="{9D8B030D-6E8A-4147-A177-3AD203B41FA5}">
                      <a16:colId xmlns:a16="http://schemas.microsoft.com/office/drawing/2014/main" val="2323715737"/>
                    </a:ext>
                  </a:extLst>
                </a:gridCol>
              </a:tblGrid>
              <a:tr h="366662">
                <a:tc>
                  <a:txBody>
                    <a:bodyPr/>
                    <a:lstStyle/>
                    <a:p>
                      <a:pPr algn="ctr" fontAlgn="ctr"/>
                      <a:r>
                        <a:rPr lang="fr-FR" sz="1800" b="1" i="0" u="none" strike="noStrike" dirty="0" smtClean="0">
                          <a:ln>
                            <a:noFill/>
                          </a:ln>
                          <a:solidFill>
                            <a:schemeClr val="tx1"/>
                          </a:solidFill>
                          <a:effectLst/>
                          <a:latin typeface="Calibri" panose="020F0502020204030204" pitchFamily="34" charset="0"/>
                        </a:rPr>
                        <a:t>Date de naissance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smtClean="0">
                          <a:ln>
                            <a:noFill/>
                          </a:ln>
                          <a:solidFill>
                            <a:schemeClr val="tx1"/>
                          </a:solidFill>
                          <a:effectLst/>
                          <a:latin typeface="Calibri" panose="020F0502020204030204" pitchFamily="34" charset="0"/>
                        </a:rPr>
                        <a:t>DA Requise avant réforme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1" i="0" u="none" strike="noStrike" dirty="0" smtClean="0">
                          <a:ln>
                            <a:noFill/>
                          </a:ln>
                          <a:solidFill>
                            <a:schemeClr val="tx1"/>
                          </a:solidFill>
                          <a:effectLst/>
                          <a:latin typeface="Calibri" panose="020F0502020204030204" pitchFamily="34" charset="0"/>
                        </a:rPr>
                        <a:t>DA Requise après réforme</a:t>
                      </a:r>
                      <a:endParaRPr lang="fr-FR" sz="1800" b="1"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630243190"/>
                  </a:ext>
                </a:extLst>
              </a:tr>
              <a:tr h="326840">
                <a:tc>
                  <a:txBody>
                    <a:bodyPr/>
                    <a:lstStyle/>
                    <a:p>
                      <a:pPr algn="ctr" fontAlgn="ctr"/>
                      <a:r>
                        <a:rPr lang="fr-FR" sz="1800" b="0" i="0" u="none" strike="noStrike" dirty="0" smtClean="0">
                          <a:ln>
                            <a:noFill/>
                          </a:ln>
                          <a:solidFill>
                            <a:schemeClr val="tx1"/>
                          </a:solidFill>
                          <a:effectLst/>
                          <a:latin typeface="Calibri" panose="020F0502020204030204" pitchFamily="34" charset="0"/>
                        </a:rPr>
                        <a:t>1960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167</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167</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800725203"/>
                  </a:ext>
                </a:extLst>
              </a:tr>
              <a:tr h="326840">
                <a:tc>
                  <a:txBody>
                    <a:bodyPr/>
                    <a:lstStyle/>
                    <a:p>
                      <a:pPr algn="ctr" fontAlgn="ctr"/>
                      <a:r>
                        <a:rPr lang="fr-FR" sz="1800" b="0" i="0" u="none" strike="noStrike" dirty="0" smtClean="0">
                          <a:ln>
                            <a:noFill/>
                          </a:ln>
                          <a:solidFill>
                            <a:schemeClr val="tx1"/>
                          </a:solidFill>
                          <a:effectLst/>
                          <a:latin typeface="Calibri" panose="020F0502020204030204" pitchFamily="34" charset="0"/>
                        </a:rPr>
                        <a:t>01/01/1961 au 31/08/</a:t>
                      </a:r>
                      <a:r>
                        <a:rPr lang="fr-FR" sz="1800" b="0" i="0" u="none" strike="noStrike" baseline="0" dirty="0" smtClean="0">
                          <a:ln>
                            <a:noFill/>
                          </a:ln>
                          <a:solidFill>
                            <a:schemeClr val="tx1"/>
                          </a:solidFill>
                          <a:effectLst/>
                          <a:latin typeface="Calibri" panose="020F0502020204030204" pitchFamily="34" charset="0"/>
                        </a:rPr>
                        <a:t>1961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3439637542"/>
                  </a:ext>
                </a:extLst>
              </a:tr>
              <a:tr h="366662">
                <a:tc>
                  <a:txBody>
                    <a:bodyPr/>
                    <a:lstStyle/>
                    <a:p>
                      <a:pPr algn="ctr" fontAlgn="ctr"/>
                      <a:r>
                        <a:rPr lang="fr-FR" sz="1800" b="0" i="0" u="none" strike="noStrike" dirty="0" smtClean="0">
                          <a:ln>
                            <a:noFill/>
                          </a:ln>
                          <a:solidFill>
                            <a:schemeClr val="tx1"/>
                          </a:solidFill>
                          <a:effectLst/>
                          <a:latin typeface="Calibri" panose="020F0502020204030204" pitchFamily="34" charset="0"/>
                        </a:rPr>
                        <a:t>01/09/1961 et le 31/12/</a:t>
                      </a:r>
                      <a:r>
                        <a:rPr lang="fr-FR" sz="1800" b="0" i="0" u="none" strike="noStrike" baseline="0" dirty="0" smtClean="0">
                          <a:ln>
                            <a:noFill/>
                          </a:ln>
                          <a:solidFill>
                            <a:schemeClr val="tx1"/>
                          </a:solidFill>
                          <a:effectLst/>
                          <a:latin typeface="Calibri" panose="020F0502020204030204" pitchFamily="34" charset="0"/>
                        </a:rPr>
                        <a:t>1961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800" b="0" i="0" u="none" strike="noStrike" dirty="0" smtClean="0">
                          <a:ln>
                            <a:noFill/>
                          </a:ln>
                          <a:solidFill>
                            <a:schemeClr val="tx1"/>
                          </a:solidFill>
                          <a:effectLst/>
                          <a:latin typeface="Calibri" panose="020F0502020204030204" pitchFamily="34" charset="0"/>
                        </a:rPr>
                        <a:t>168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859552324"/>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4006990009"/>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1963</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4142856529"/>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1964</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2666672725"/>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1965</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100591435"/>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1966</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1656015102"/>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1967</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2405140834"/>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1968</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3438201880"/>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1969</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2569002061"/>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1970</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1686018746"/>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1971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952588117"/>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171</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00CC99"/>
                    </a:solidFill>
                  </a:tcPr>
                </a:tc>
                <a:extLst>
                  <a:ext uri="{0D108BD9-81ED-4DB2-BD59-A6C34878D82A}">
                    <a16:rowId xmlns:a16="http://schemas.microsoft.com/office/drawing/2014/main" val="781590536"/>
                  </a:ext>
                </a:extLst>
              </a:tr>
              <a:tr h="284209">
                <a:tc>
                  <a:txBody>
                    <a:bodyPr/>
                    <a:lstStyle/>
                    <a:p>
                      <a:pPr algn="ctr" fontAlgn="ctr"/>
                      <a:r>
                        <a:rPr lang="fr-FR" sz="1800" b="0" i="0" u="none" strike="noStrike" dirty="0" smtClean="0">
                          <a:ln>
                            <a:noFill/>
                          </a:ln>
                          <a:solidFill>
                            <a:schemeClr val="tx1"/>
                          </a:solidFill>
                          <a:effectLst/>
                          <a:latin typeface="Calibri" panose="020F0502020204030204" pitchFamily="34" charset="0"/>
                        </a:rPr>
                        <a:t>1973</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tc>
                  <a:txBody>
                    <a:bodyPr/>
                    <a:lstStyle/>
                    <a:p>
                      <a:pPr algn="ctr" fontAlgn="ctr"/>
                      <a:r>
                        <a:rPr lang="fr-FR" sz="1800" b="0" i="0" u="none" strike="noStrike" dirty="0" smtClean="0">
                          <a:ln>
                            <a:noFill/>
                          </a:ln>
                          <a:solidFill>
                            <a:schemeClr val="tx1"/>
                          </a:solidFill>
                          <a:effectLst/>
                          <a:latin typeface="Calibri" panose="020F0502020204030204" pitchFamily="34" charset="0"/>
                        </a:rPr>
                        <a:t>172</a:t>
                      </a:r>
                      <a:endParaRPr lang="fr-FR" sz="1800" b="0" i="0" u="none" strike="noStrike" dirty="0">
                        <a:ln>
                          <a:noFill/>
                        </a:ln>
                        <a:solidFill>
                          <a:schemeClr val="tx1"/>
                        </a:solidFill>
                        <a:effectLst/>
                        <a:latin typeface="Calibri" panose="020F0502020204030204" pitchFamily="34" charset="0"/>
                      </a:endParaRPr>
                    </a:p>
                  </a:txBody>
                  <a:tcPr marL="8890" marR="8890" marT="8890" marB="0" anchor="ctr">
                    <a:lnL>
                      <a:noFill/>
                    </a:lnL>
                    <a:lnR>
                      <a:noFill/>
                    </a:lnR>
                    <a:lnT>
                      <a:noFill/>
                    </a:lnT>
                    <a:lnB>
                      <a:noFill/>
                    </a:lnB>
                    <a:solidFill>
                      <a:srgbClr val="99FFCC"/>
                    </a:solidFill>
                  </a:tcPr>
                </a:tc>
                <a:extLst>
                  <a:ext uri="{0D108BD9-81ED-4DB2-BD59-A6C34878D82A}">
                    <a16:rowId xmlns:a16="http://schemas.microsoft.com/office/drawing/2014/main" val="3541022354"/>
                  </a:ext>
                </a:extLst>
              </a:tr>
            </a:tbl>
          </a:graphicData>
        </a:graphic>
      </p:graphicFrame>
      <p:pic>
        <p:nvPicPr>
          <p:cNvPr id="3" name="Image 2"/>
          <p:cNvPicPr>
            <a:picLocks noChangeAspect="1"/>
          </p:cNvPicPr>
          <p:nvPr/>
        </p:nvPicPr>
        <p:blipFill>
          <a:blip r:embed="rId4"/>
          <a:stretch>
            <a:fillRect/>
          </a:stretch>
        </p:blipFill>
        <p:spPr>
          <a:xfrm>
            <a:off x="1490430" y="634941"/>
            <a:ext cx="9187468" cy="859611"/>
          </a:xfrm>
          <a:prstGeom prst="rect">
            <a:avLst/>
          </a:prstGeom>
        </p:spPr>
      </p:pic>
    </p:spTree>
    <p:extLst>
      <p:ext uri="{BB962C8B-B14F-4D97-AF65-F5344CB8AC3E}">
        <p14:creationId xmlns:p14="http://schemas.microsoft.com/office/powerpoint/2010/main" val="39727339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rôle de l’évaluation individuelle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9"/>
            <a:ext cx="10515600" cy="4845914"/>
          </a:xfrm>
        </p:spPr>
        <p:txBody>
          <a:bodyPr>
            <a:normAutofit/>
          </a:bodyPr>
          <a:lstStyle/>
          <a:p>
            <a:pPr marL="0" indent="0" algn="just">
              <a:lnSpc>
                <a:spcPct val="120000"/>
              </a:lnSpc>
              <a:spcBef>
                <a:spcPts val="600"/>
              </a:spcBef>
              <a:spcAft>
                <a:spcPts val="600"/>
              </a:spcAft>
              <a:buNone/>
            </a:pPr>
            <a:r>
              <a:rPr lang="fr-FR" sz="2000" dirty="0">
                <a:latin typeface="Century Gothic" panose="020B0502020202020204" pitchFamily="34" charset="0"/>
                <a:cs typeface="Times New Roman" panose="02020603050405020304" pitchFamily="18" charset="0"/>
              </a:rPr>
              <a:t>L'appréciation de la valeur professionnelle d'un fonctionnaire se fonde sur une évaluation </a:t>
            </a:r>
            <a:r>
              <a:rPr lang="fr-FR" sz="2000" dirty="0" smtClean="0">
                <a:latin typeface="Century Gothic" panose="020B0502020202020204" pitchFamily="34" charset="0"/>
                <a:cs typeface="Times New Roman" panose="02020603050405020304" pitchFamily="18" charset="0"/>
              </a:rPr>
              <a:t>individuelle (Article L 521-1 du CGFP).</a:t>
            </a:r>
          </a:p>
          <a:p>
            <a:pPr marL="0" indent="0" algn="just">
              <a:lnSpc>
                <a:spcPct val="120000"/>
              </a:lnSpc>
              <a:spcBef>
                <a:spcPts val="600"/>
              </a:spcBef>
              <a:spcAft>
                <a:spcPts val="600"/>
              </a:spcAft>
              <a:buNone/>
            </a:pPr>
            <a:endParaRPr lang="fr-FR" sz="20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r>
              <a:rPr lang="fr-FR" sz="2000" dirty="0">
                <a:latin typeface="Century Gothic" panose="020B0502020202020204" pitchFamily="34" charset="0"/>
              </a:rPr>
              <a:t>Les premiers retours d’expérience ont démontré que l’entretien professionnel était perçu comme une évolution fondamentale en matière d’évaluation individuelle des fonctionnaires et de management.</a:t>
            </a:r>
            <a:endParaRPr lang="fr-FR" sz="2000" u="sng" dirty="0">
              <a:solidFill>
                <a:schemeClr val="accent5"/>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r>
              <a:rPr lang="fr-FR" sz="2000" dirty="0" smtClean="0">
                <a:latin typeface="Century Gothic" panose="020B0502020202020204" pitchFamily="34" charset="0"/>
              </a:rPr>
              <a:t>L’entretien </a:t>
            </a:r>
            <a:r>
              <a:rPr lang="fr-FR" sz="2000" dirty="0">
                <a:latin typeface="Century Gothic" panose="020B0502020202020204" pitchFamily="34" charset="0"/>
              </a:rPr>
              <a:t>professionnel, en se substituant à l’ancienne procédure </a:t>
            </a:r>
            <a:r>
              <a:rPr lang="fr-FR" sz="2000" dirty="0" smtClean="0">
                <a:latin typeface="Century Gothic" panose="020B0502020202020204" pitchFamily="34" charset="0"/>
              </a:rPr>
              <a:t>d’évaluation notation</a:t>
            </a:r>
            <a:r>
              <a:rPr lang="fr-FR" sz="2000" dirty="0">
                <a:latin typeface="Century Gothic" panose="020B0502020202020204" pitchFamily="34" charset="0"/>
              </a:rPr>
              <a:t>, avait pour objectif de </a:t>
            </a:r>
            <a:r>
              <a:rPr lang="fr-FR" sz="2000" b="1" dirty="0">
                <a:latin typeface="Century Gothic" panose="020B0502020202020204" pitchFamily="34" charset="0"/>
              </a:rPr>
              <a:t>moderniser et de professionnaliser le processus d’évaluation individuelle des agents publics</a:t>
            </a:r>
            <a:r>
              <a:rPr lang="fr-FR" sz="2000" dirty="0">
                <a:latin typeface="Century Gothic" panose="020B0502020202020204" pitchFamily="34" charset="0"/>
              </a:rPr>
              <a:t>. </a:t>
            </a:r>
            <a:endParaRPr lang="fr-FR" sz="2000"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40</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381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rôle de l’évaluation individuelle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9"/>
            <a:ext cx="10515600" cy="4845914"/>
          </a:xfrm>
        </p:spPr>
        <p:txBody>
          <a:bodyPr>
            <a:normAutofit/>
          </a:bodyPr>
          <a:lstStyle/>
          <a:p>
            <a:pPr marL="0" indent="0" algn="just">
              <a:lnSpc>
                <a:spcPct val="120000"/>
              </a:lnSpc>
              <a:spcBef>
                <a:spcPts val="600"/>
              </a:spcBef>
              <a:spcAft>
                <a:spcPts val="600"/>
              </a:spcAft>
              <a:buNone/>
            </a:pPr>
            <a:r>
              <a:rPr lang="fr-FR" sz="2000" dirty="0">
                <a:latin typeface="Century Gothic" panose="020B0502020202020204" pitchFamily="34" charset="0"/>
                <a:cs typeface="Times New Roman" panose="02020603050405020304" pitchFamily="18" charset="0"/>
              </a:rPr>
              <a:t>La valeur professionnelle, telle qu’elle est appréciée au cours de l’entretien, sera prise en compte :</a:t>
            </a:r>
          </a:p>
          <a:p>
            <a:pPr algn="just">
              <a:lnSpc>
                <a:spcPct val="120000"/>
              </a:lnSpc>
              <a:spcBef>
                <a:spcPts val="600"/>
              </a:spcBef>
              <a:spcAft>
                <a:spcPts val="600"/>
              </a:spcAft>
              <a:buFontTx/>
              <a:buChar char="-"/>
            </a:pPr>
            <a:r>
              <a:rPr lang="fr-FR" sz="2000" b="1" dirty="0">
                <a:latin typeface="Century Gothic" panose="020B0502020202020204" pitchFamily="34" charset="0"/>
                <a:cs typeface="Times New Roman" panose="02020603050405020304" pitchFamily="18" charset="0"/>
              </a:rPr>
              <a:t>P</a:t>
            </a:r>
            <a:r>
              <a:rPr lang="fr-FR" sz="2000" b="1" dirty="0" smtClean="0">
                <a:latin typeface="Century Gothic" panose="020B0502020202020204" pitchFamily="34" charset="0"/>
                <a:cs typeface="Times New Roman" panose="02020603050405020304" pitchFamily="18" charset="0"/>
              </a:rPr>
              <a:t>our </a:t>
            </a:r>
            <a:r>
              <a:rPr lang="fr-FR" sz="2000" b="1" dirty="0">
                <a:latin typeface="Century Gothic" panose="020B0502020202020204" pitchFamily="34" charset="0"/>
                <a:cs typeface="Times New Roman" panose="02020603050405020304" pitchFamily="18" charset="0"/>
              </a:rPr>
              <a:t>l’avancement de grade et la promotion interne </a:t>
            </a:r>
            <a:r>
              <a:rPr lang="fr-FR" sz="2000" b="1" dirty="0" smtClean="0">
                <a:latin typeface="Century Gothic" panose="020B0502020202020204" pitchFamily="34" charset="0"/>
                <a:cs typeface="Times New Roman" panose="02020603050405020304" pitchFamily="18" charset="0"/>
              </a:rPr>
              <a:t>;</a:t>
            </a:r>
            <a:endParaRPr lang="fr-FR" sz="2000" b="1"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000" dirty="0" smtClean="0">
                <a:latin typeface="Century Gothic" panose="020B0502020202020204" pitchFamily="34" charset="0"/>
                <a:cs typeface="Times New Roman" panose="02020603050405020304" pitchFamily="18" charset="0"/>
              </a:rPr>
              <a:t>(article </a:t>
            </a:r>
            <a:r>
              <a:rPr lang="fr-FR" sz="1000" dirty="0">
                <a:latin typeface="Century Gothic" panose="020B0502020202020204" pitchFamily="34" charset="0"/>
                <a:cs typeface="Times New Roman" panose="02020603050405020304" pitchFamily="18" charset="0"/>
              </a:rPr>
              <a:t>8 </a:t>
            </a:r>
            <a:r>
              <a:rPr lang="fr-FR" sz="1000" dirty="0" smtClean="0">
                <a:latin typeface="Century Gothic" panose="020B0502020202020204" pitchFamily="34" charset="0"/>
                <a:cs typeface="Times New Roman" panose="02020603050405020304" pitchFamily="18" charset="0"/>
              </a:rPr>
              <a:t>du décret </a:t>
            </a:r>
            <a:r>
              <a:rPr lang="fr-FR" sz="1000" dirty="0">
                <a:latin typeface="Century Gothic" panose="020B0502020202020204" pitchFamily="34" charset="0"/>
                <a:cs typeface="Times New Roman" panose="02020603050405020304" pitchFamily="18" charset="0"/>
              </a:rPr>
              <a:t>n°2014-1526 du 16 </a:t>
            </a:r>
            <a:r>
              <a:rPr lang="fr-FR" sz="1000" dirty="0" smtClean="0">
                <a:latin typeface="Century Gothic" panose="020B0502020202020204" pitchFamily="34" charset="0"/>
                <a:cs typeface="Times New Roman" panose="02020603050405020304" pitchFamily="18" charset="0"/>
              </a:rPr>
              <a:t>décembre </a:t>
            </a:r>
            <a:r>
              <a:rPr lang="fr-FR" sz="1000" dirty="0">
                <a:latin typeface="Century Gothic" panose="020B0502020202020204" pitchFamily="34" charset="0"/>
                <a:cs typeface="Times New Roman" panose="02020603050405020304" pitchFamily="18" charset="0"/>
              </a:rPr>
              <a:t>2014)</a:t>
            </a:r>
          </a:p>
          <a:p>
            <a:pPr algn="just">
              <a:lnSpc>
                <a:spcPct val="120000"/>
              </a:lnSpc>
              <a:spcBef>
                <a:spcPts val="600"/>
              </a:spcBef>
              <a:spcAft>
                <a:spcPts val="600"/>
              </a:spcAft>
              <a:buFontTx/>
              <a:buChar char="-"/>
            </a:pPr>
            <a:r>
              <a:rPr lang="fr-FR" sz="2000" b="1" dirty="0">
                <a:latin typeface="Century Gothic" panose="020B0502020202020204" pitchFamily="34" charset="0"/>
                <a:cs typeface="Times New Roman" panose="02020603050405020304" pitchFamily="18" charset="0"/>
              </a:rPr>
              <a:t>P</a:t>
            </a:r>
            <a:r>
              <a:rPr lang="fr-FR" sz="2000" b="1" dirty="0" smtClean="0">
                <a:latin typeface="Century Gothic" panose="020B0502020202020204" pitchFamily="34" charset="0"/>
                <a:cs typeface="Times New Roman" panose="02020603050405020304" pitchFamily="18" charset="0"/>
              </a:rPr>
              <a:t>our </a:t>
            </a:r>
            <a:r>
              <a:rPr lang="fr-FR" sz="2000" b="1" dirty="0">
                <a:latin typeface="Century Gothic" panose="020B0502020202020204" pitchFamily="34" charset="0"/>
                <a:cs typeface="Times New Roman" panose="02020603050405020304" pitchFamily="18" charset="0"/>
              </a:rPr>
              <a:t>l’avancement d’échelon</a:t>
            </a:r>
            <a:r>
              <a:rPr lang="fr-FR" sz="2000" dirty="0">
                <a:latin typeface="Century Gothic" panose="020B0502020202020204" pitchFamily="34" charset="0"/>
                <a:cs typeface="Times New Roman" panose="02020603050405020304" pitchFamily="18" charset="0"/>
              </a:rPr>
              <a:t>, puisque celui-ci peut être fonction notamment, si le statut particulier du cadre d'emplois le prévoit, de la valeur professionnelle </a:t>
            </a:r>
            <a:r>
              <a:rPr lang="fr-FR" sz="20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000" dirty="0" smtClean="0">
                <a:latin typeface="Century Gothic" panose="020B0502020202020204" pitchFamily="34" charset="0"/>
                <a:cs typeface="Times New Roman" panose="02020603050405020304" pitchFamily="18" charset="0"/>
              </a:rPr>
              <a:t>(Article </a:t>
            </a:r>
            <a:r>
              <a:rPr lang="fr-FR" sz="1000" dirty="0">
                <a:latin typeface="Century Gothic" panose="020B0502020202020204" pitchFamily="34" charset="0"/>
                <a:cs typeface="Times New Roman" panose="02020603050405020304" pitchFamily="18" charset="0"/>
              </a:rPr>
              <a:t>L. 522-3 code général de la fonction publique)</a:t>
            </a:r>
          </a:p>
          <a:p>
            <a:pPr algn="just">
              <a:lnSpc>
                <a:spcPct val="120000"/>
              </a:lnSpc>
              <a:spcBef>
                <a:spcPts val="600"/>
              </a:spcBef>
              <a:spcAft>
                <a:spcPts val="600"/>
              </a:spcAft>
              <a:buFontTx/>
              <a:buChar char="-"/>
            </a:pPr>
            <a:r>
              <a:rPr lang="fr-FR" sz="2000" b="1" dirty="0">
                <a:latin typeface="Century Gothic" panose="020B0502020202020204" pitchFamily="34" charset="0"/>
                <a:cs typeface="Times New Roman" panose="02020603050405020304" pitchFamily="18" charset="0"/>
              </a:rPr>
              <a:t>P</a:t>
            </a:r>
            <a:r>
              <a:rPr lang="fr-FR" sz="2000" b="1" dirty="0" smtClean="0">
                <a:latin typeface="Century Gothic" panose="020B0502020202020204" pitchFamily="34" charset="0"/>
                <a:cs typeface="Times New Roman" panose="02020603050405020304" pitchFamily="18" charset="0"/>
              </a:rPr>
              <a:t>our </a:t>
            </a:r>
            <a:r>
              <a:rPr lang="fr-FR" sz="2000" b="1" dirty="0">
                <a:latin typeface="Century Gothic" panose="020B0502020202020204" pitchFamily="34" charset="0"/>
                <a:cs typeface="Times New Roman" panose="02020603050405020304" pitchFamily="18" charset="0"/>
              </a:rPr>
              <a:t>moduler le régime indemnitaire </a:t>
            </a:r>
            <a:r>
              <a:rPr lang="fr-FR" sz="2000" dirty="0">
                <a:latin typeface="Century Gothic" panose="020B0502020202020204" pitchFamily="34" charset="0"/>
                <a:cs typeface="Times New Roman" panose="02020603050405020304" pitchFamily="18" charset="0"/>
              </a:rPr>
              <a:t>lorsqu’il comprend une part variable établie en fonction des résultats ou de la manière de </a:t>
            </a:r>
            <a:r>
              <a:rPr lang="fr-FR" sz="2000" dirty="0" smtClean="0">
                <a:latin typeface="Century Gothic" panose="020B0502020202020204" pitchFamily="34" charset="0"/>
                <a:cs typeface="Times New Roman" panose="02020603050405020304" pitchFamily="18" charset="0"/>
              </a:rPr>
              <a:t>servir – comme le complément indemnitaire annuel (CIA) .</a:t>
            </a:r>
          </a:p>
          <a:p>
            <a:pPr marL="0" indent="0" algn="just">
              <a:lnSpc>
                <a:spcPct val="120000"/>
              </a:lnSpc>
              <a:spcBef>
                <a:spcPts val="600"/>
              </a:spcBef>
              <a:spcAft>
                <a:spcPts val="600"/>
              </a:spcAft>
              <a:buNone/>
            </a:pPr>
            <a:r>
              <a:rPr lang="fr-FR" sz="1000" dirty="0" smtClean="0">
                <a:latin typeface="Century Gothic" panose="020B0502020202020204" pitchFamily="34" charset="0"/>
                <a:cs typeface="Times New Roman" panose="02020603050405020304" pitchFamily="18" charset="0"/>
              </a:rPr>
              <a:t>(Circulaire </a:t>
            </a:r>
            <a:r>
              <a:rPr lang="fr-FR" sz="1000" dirty="0">
                <a:latin typeface="Century Gothic" panose="020B0502020202020204" pitchFamily="34" charset="0"/>
                <a:cs typeface="Times New Roman" panose="02020603050405020304" pitchFamily="18" charset="0"/>
              </a:rPr>
              <a:t>du 6 août </a:t>
            </a:r>
            <a:r>
              <a:rPr lang="fr-FR" sz="1000" dirty="0" smtClean="0">
                <a:latin typeface="Century Gothic" panose="020B0502020202020204" pitchFamily="34" charset="0"/>
                <a:cs typeface="Times New Roman" panose="02020603050405020304" pitchFamily="18" charset="0"/>
              </a:rPr>
              <a:t>2010 relative à la mise en œuvre de l’expérimentation de l’entretien professionnel dans les collectivités territoriales)</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41</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4788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400" b="1" dirty="0" smtClean="0">
                <a:solidFill>
                  <a:srgbClr val="C00000"/>
                </a:solidFill>
                <a:latin typeface="Century Gothic" panose="020B0502020202020204" pitchFamily="34" charset="0"/>
                <a:cs typeface="Times New Roman" panose="02020603050405020304" pitchFamily="18" charset="0"/>
              </a:rPr>
              <a:t>II. </a:t>
            </a:r>
            <a:r>
              <a:rPr lang="fr-FR" sz="3400" b="1" dirty="0" smtClean="0">
                <a:solidFill>
                  <a:schemeClr val="accent5">
                    <a:lumMod val="50000"/>
                  </a:schemeClr>
                </a:solidFill>
                <a:latin typeface="Century Gothic" panose="020B0502020202020204" pitchFamily="34" charset="0"/>
                <a:cs typeface="Times New Roman" panose="02020603050405020304" pitchFamily="18" charset="0"/>
              </a:rPr>
              <a:t>Les instruments de l’évaluation professionnelle</a:t>
            </a:r>
            <a:endParaRPr lang="fr-FR" sz="34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92500" lnSpcReduction="20000"/>
          </a:bodyPr>
          <a:lstStyle/>
          <a:p>
            <a:pPr marL="0" indent="0" algn="just">
              <a:buNone/>
            </a:pPr>
            <a:r>
              <a:rPr lang="fr-FR" sz="2500" dirty="0">
                <a:latin typeface="Century Gothic" panose="020B0502020202020204" pitchFamily="34" charset="0"/>
              </a:rPr>
              <a:t>Les critères à partir desquels la valeur professionnelle du fonctionnaire est appréciée, au terme de cet entretien , sont fonction de la nature des tâches qui lui sont confiées et du niveau de responsabilité assumé. </a:t>
            </a:r>
            <a:endParaRPr lang="fr-FR" sz="2500" dirty="0" smtClean="0">
              <a:latin typeface="Century Gothic" panose="020B0502020202020204" pitchFamily="34" charset="0"/>
            </a:endParaRPr>
          </a:p>
          <a:p>
            <a:pPr marL="0" indent="0" algn="just">
              <a:buNone/>
            </a:pPr>
            <a:endParaRPr lang="fr-FR" sz="2500" dirty="0">
              <a:latin typeface="Century Gothic" panose="020B0502020202020204" pitchFamily="34" charset="0"/>
            </a:endParaRPr>
          </a:p>
          <a:p>
            <a:pPr marL="0" indent="0" algn="just">
              <a:buNone/>
            </a:pPr>
            <a:r>
              <a:rPr lang="fr-FR" sz="2500" dirty="0" smtClean="0">
                <a:latin typeface="Century Gothic" panose="020B0502020202020204" pitchFamily="34" charset="0"/>
              </a:rPr>
              <a:t>Ces </a:t>
            </a:r>
            <a:r>
              <a:rPr lang="fr-FR" sz="2500" dirty="0">
                <a:latin typeface="Century Gothic" panose="020B0502020202020204" pitchFamily="34" charset="0"/>
              </a:rPr>
              <a:t>critères, fixés </a:t>
            </a:r>
            <a:r>
              <a:rPr lang="fr-FR" sz="2500" b="1" u="sng" dirty="0" smtClean="0">
                <a:latin typeface="Century Gothic" panose="020B0502020202020204" pitchFamily="34" charset="0"/>
              </a:rPr>
              <a:t>par délibération, après </a:t>
            </a:r>
            <a:r>
              <a:rPr lang="fr-FR" sz="2500" b="1" u="sng" dirty="0">
                <a:latin typeface="Century Gothic" panose="020B0502020202020204" pitchFamily="34" charset="0"/>
              </a:rPr>
              <a:t>avis du comité social territorial</a:t>
            </a:r>
            <a:r>
              <a:rPr lang="fr-FR" sz="2500" dirty="0">
                <a:latin typeface="Century Gothic" panose="020B0502020202020204" pitchFamily="34" charset="0"/>
              </a:rPr>
              <a:t>, portent notamment sur </a:t>
            </a:r>
            <a:r>
              <a:rPr lang="fr-FR" sz="2500" dirty="0" smtClean="0">
                <a:latin typeface="Century Gothic" panose="020B0502020202020204" pitchFamily="34" charset="0"/>
              </a:rPr>
              <a:t>:</a:t>
            </a:r>
          </a:p>
          <a:p>
            <a:pPr marL="0" indent="0" algn="just">
              <a:buNone/>
            </a:pPr>
            <a:endParaRPr lang="fr-FR" sz="2500" dirty="0" smtClean="0">
              <a:latin typeface="Century Gothic" panose="020B0502020202020204" pitchFamily="34" charset="0"/>
            </a:endParaRPr>
          </a:p>
          <a:p>
            <a:pPr algn="just">
              <a:buFont typeface="Wingdings" panose="05000000000000000000" pitchFamily="2" charset="2"/>
              <a:buChar char="§"/>
            </a:pPr>
            <a:r>
              <a:rPr lang="fr-FR" sz="2500" dirty="0" smtClean="0">
                <a:latin typeface="Century Gothic" panose="020B0502020202020204" pitchFamily="34" charset="0"/>
              </a:rPr>
              <a:t>les </a:t>
            </a:r>
            <a:r>
              <a:rPr lang="fr-FR" sz="2500" dirty="0">
                <a:latin typeface="Century Gothic" panose="020B0502020202020204" pitchFamily="34" charset="0"/>
              </a:rPr>
              <a:t>résultats professionnels obtenus par l'agent et la réalisation des objectifs ;</a:t>
            </a:r>
          </a:p>
          <a:p>
            <a:pPr algn="just">
              <a:buFont typeface="Wingdings" panose="05000000000000000000" pitchFamily="2" charset="2"/>
              <a:buChar char="§"/>
            </a:pPr>
            <a:r>
              <a:rPr lang="fr-FR" sz="2500" dirty="0">
                <a:latin typeface="Century Gothic" panose="020B0502020202020204" pitchFamily="34" charset="0"/>
              </a:rPr>
              <a:t>les compétences professionnelles et techniques ;</a:t>
            </a:r>
          </a:p>
          <a:p>
            <a:pPr algn="just">
              <a:buFont typeface="Wingdings" panose="05000000000000000000" pitchFamily="2" charset="2"/>
              <a:buChar char="§"/>
            </a:pPr>
            <a:r>
              <a:rPr lang="fr-FR" sz="2500" dirty="0">
                <a:latin typeface="Century Gothic" panose="020B0502020202020204" pitchFamily="34" charset="0"/>
              </a:rPr>
              <a:t>les qualités relationnelles ;</a:t>
            </a:r>
          </a:p>
          <a:p>
            <a:pPr algn="just">
              <a:buFont typeface="Wingdings" panose="05000000000000000000" pitchFamily="2" charset="2"/>
              <a:buChar char="§"/>
            </a:pPr>
            <a:r>
              <a:rPr lang="fr-FR" sz="2500" dirty="0">
                <a:latin typeface="Century Gothic" panose="020B0502020202020204" pitchFamily="34" charset="0"/>
              </a:rPr>
              <a:t>la capacité d'encadrement ou d'expertise ou, le cas échéant, à exercer des fonctions d'un niveau supérieur</a:t>
            </a:r>
            <a:r>
              <a:rPr lang="fr-FR" sz="2500" dirty="0" smtClean="0">
                <a:latin typeface="Century Gothic" panose="020B0502020202020204" pitchFamily="34" charset="0"/>
              </a:rPr>
              <a:t>.</a:t>
            </a:r>
          </a:p>
          <a:p>
            <a:pPr marL="0" indent="0" algn="just">
              <a:buNone/>
            </a:pPr>
            <a:endParaRPr lang="fr-FR" sz="2500" dirty="0">
              <a:latin typeface="Century Gothic" panose="020B0502020202020204" pitchFamily="34" charset="0"/>
            </a:endParaRPr>
          </a:p>
          <a:p>
            <a:pPr marL="0" indent="0" algn="just">
              <a:lnSpc>
                <a:spcPct val="100000"/>
              </a:lnSpc>
              <a:spcBef>
                <a:spcPts val="0"/>
              </a:spcBef>
              <a:buNone/>
            </a:pPr>
            <a:endParaRPr lang="fr-FR" sz="18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42</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160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400" b="1" dirty="0" smtClean="0">
                <a:solidFill>
                  <a:srgbClr val="C00000"/>
                </a:solidFill>
                <a:latin typeface="Century Gothic" panose="020B0502020202020204" pitchFamily="34" charset="0"/>
                <a:cs typeface="Times New Roman" panose="02020603050405020304" pitchFamily="18" charset="0"/>
              </a:rPr>
              <a:t>II. </a:t>
            </a:r>
            <a:r>
              <a:rPr lang="fr-FR" sz="3400" b="1" dirty="0" smtClean="0">
                <a:solidFill>
                  <a:schemeClr val="accent5">
                    <a:lumMod val="50000"/>
                  </a:schemeClr>
                </a:solidFill>
                <a:latin typeface="Century Gothic" panose="020B0502020202020204" pitchFamily="34" charset="0"/>
                <a:cs typeface="Times New Roman" panose="02020603050405020304" pitchFamily="18" charset="0"/>
              </a:rPr>
              <a:t>Les instruments de l’évaluation professionnelle</a:t>
            </a:r>
            <a:endParaRPr lang="fr-FR" sz="34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a:bodyPr>
          <a:lstStyle/>
          <a:p>
            <a:pPr algn="just">
              <a:lnSpc>
                <a:spcPct val="100000"/>
              </a:lnSpc>
              <a:spcBef>
                <a:spcPts val="0"/>
              </a:spcBef>
              <a:buFont typeface="Century Gothic" panose="020B0502020202020204" pitchFamily="34" charset="0"/>
              <a:buChar char="►"/>
            </a:pPr>
            <a:r>
              <a:rPr lang="fr-FR" sz="1400" dirty="0">
                <a:latin typeface="Century Gothic" panose="020B0502020202020204" pitchFamily="34" charset="0"/>
                <a:cs typeface="Times New Roman" panose="02020603050405020304" pitchFamily="18" charset="0"/>
              </a:rPr>
              <a:t>L'entretien professionnel porte principalement sur </a:t>
            </a:r>
            <a:r>
              <a:rPr lang="fr-FR" sz="1400" dirty="0" smtClean="0">
                <a:latin typeface="Century Gothic" panose="020B0502020202020204" pitchFamily="34" charset="0"/>
                <a:cs typeface="Times New Roman" panose="02020603050405020304" pitchFamily="18" charset="0"/>
              </a:rPr>
              <a:t>:</a:t>
            </a:r>
          </a:p>
          <a:p>
            <a:pPr marL="0" indent="0" algn="just">
              <a:lnSpc>
                <a:spcPct val="100000"/>
              </a:lnSpc>
              <a:spcBef>
                <a:spcPts val="0"/>
              </a:spcBef>
              <a:buNone/>
            </a:pPr>
            <a:r>
              <a:rPr lang="fr-FR" sz="1400" i="1" dirty="0">
                <a:latin typeface="Century Gothic" panose="020B0502020202020204" pitchFamily="34" charset="0"/>
                <a:cs typeface="Times New Roman" panose="02020603050405020304" pitchFamily="18" charset="0"/>
              </a:rPr>
              <a:t>(article 2 </a:t>
            </a:r>
            <a:r>
              <a:rPr lang="fr-FR" sz="1400" i="1" dirty="0" smtClean="0">
                <a:latin typeface="Century Gothic" panose="020B0502020202020204" pitchFamily="34" charset="0"/>
                <a:cs typeface="Times New Roman" panose="02020603050405020304" pitchFamily="18" charset="0"/>
              </a:rPr>
              <a:t>du décret </a:t>
            </a:r>
            <a:r>
              <a:rPr lang="fr-FR" sz="1400" i="1" dirty="0">
                <a:latin typeface="Century Gothic" panose="020B0502020202020204" pitchFamily="34" charset="0"/>
                <a:cs typeface="Times New Roman" panose="02020603050405020304" pitchFamily="18" charset="0"/>
              </a:rPr>
              <a:t>n° 2014-1526 du 16 décembre 2014 </a:t>
            </a:r>
            <a:r>
              <a:rPr lang="fr-FR" sz="1400" i="1" dirty="0" smtClean="0">
                <a:latin typeface="Century Gothic" panose="020B0502020202020204" pitchFamily="34" charset="0"/>
                <a:cs typeface="Times New Roman" panose="02020603050405020304" pitchFamily="18" charset="0"/>
              </a:rPr>
              <a:t>)</a:t>
            </a:r>
          </a:p>
          <a:p>
            <a:pPr marL="0" indent="0" algn="just">
              <a:lnSpc>
                <a:spcPct val="100000"/>
              </a:lnSpc>
              <a:spcBef>
                <a:spcPts val="0"/>
              </a:spcBef>
              <a:buNone/>
            </a:pPr>
            <a:endParaRPr lang="fr-FR" sz="1400" dirty="0">
              <a:latin typeface="Century Gothic" panose="020B0502020202020204" pitchFamily="34"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fr-FR" sz="1400" b="1" dirty="0" smtClean="0">
                <a:latin typeface="Century Gothic" panose="020B0502020202020204" pitchFamily="34" charset="0"/>
                <a:cs typeface="Times New Roman" panose="02020603050405020304" pitchFamily="18" charset="0"/>
              </a:rPr>
              <a:t>Les </a:t>
            </a:r>
            <a:r>
              <a:rPr lang="fr-FR" sz="1400" b="1" dirty="0">
                <a:latin typeface="Century Gothic" panose="020B0502020202020204" pitchFamily="34" charset="0"/>
                <a:cs typeface="Times New Roman" panose="02020603050405020304" pitchFamily="18" charset="0"/>
              </a:rPr>
              <a:t>résultats professionnels obtenus </a:t>
            </a:r>
            <a:r>
              <a:rPr lang="fr-FR" sz="1400" dirty="0">
                <a:latin typeface="Century Gothic" panose="020B0502020202020204" pitchFamily="34" charset="0"/>
                <a:cs typeface="Times New Roman" panose="02020603050405020304" pitchFamily="18" charset="0"/>
              </a:rPr>
              <a:t>par le fonctionnaire eu égard aux objectifs qui lui ont été assignés et aux conditions d'organisation et de fonctionnement du service dont il relève </a:t>
            </a:r>
            <a:r>
              <a:rPr lang="fr-FR" sz="1400" dirty="0" smtClean="0">
                <a:latin typeface="Century Gothic" panose="020B0502020202020204" pitchFamily="34" charset="0"/>
                <a:cs typeface="Times New Roman" panose="02020603050405020304" pitchFamily="18" charset="0"/>
              </a:rPr>
              <a:t>;</a:t>
            </a:r>
          </a:p>
          <a:p>
            <a:pPr algn="just">
              <a:lnSpc>
                <a:spcPct val="100000"/>
              </a:lnSpc>
              <a:spcBef>
                <a:spcPts val="0"/>
              </a:spcBef>
              <a:buFont typeface="Wingdings" panose="05000000000000000000" pitchFamily="2" charset="2"/>
              <a:buChar char="§"/>
            </a:pPr>
            <a:r>
              <a:rPr lang="fr-FR" sz="1400" b="1" dirty="0" smtClean="0">
                <a:latin typeface="Century Gothic" panose="020B0502020202020204" pitchFamily="34" charset="0"/>
                <a:cs typeface="Times New Roman" panose="02020603050405020304" pitchFamily="18" charset="0"/>
              </a:rPr>
              <a:t>Les </a:t>
            </a:r>
            <a:r>
              <a:rPr lang="fr-FR" sz="1400" b="1" dirty="0">
                <a:latin typeface="Century Gothic" panose="020B0502020202020204" pitchFamily="34" charset="0"/>
                <a:cs typeface="Times New Roman" panose="02020603050405020304" pitchFamily="18" charset="0"/>
              </a:rPr>
              <a:t>objectifs assignés au fonctionnaire pour l'année à venir et les perspectives d'amélioration de ses résultats professionnels</a:t>
            </a:r>
            <a:r>
              <a:rPr lang="fr-FR" sz="1400" dirty="0">
                <a:latin typeface="Century Gothic" panose="020B0502020202020204" pitchFamily="34" charset="0"/>
                <a:cs typeface="Times New Roman" panose="02020603050405020304" pitchFamily="18" charset="0"/>
              </a:rPr>
              <a:t>, compte tenu, le cas échéant, des évolutions prévisibles en matière d'organisation et de fonctionnement du service ;</a:t>
            </a:r>
          </a:p>
          <a:p>
            <a:pPr algn="just">
              <a:lnSpc>
                <a:spcPct val="100000"/>
              </a:lnSpc>
              <a:spcBef>
                <a:spcPts val="0"/>
              </a:spcBef>
              <a:buFont typeface="Wingdings" panose="05000000000000000000" pitchFamily="2" charset="2"/>
              <a:buChar char="§"/>
            </a:pPr>
            <a:r>
              <a:rPr lang="fr-FR" sz="1400" b="1" dirty="0" smtClean="0">
                <a:latin typeface="Century Gothic" panose="020B0502020202020204" pitchFamily="34" charset="0"/>
                <a:cs typeface="Times New Roman" panose="02020603050405020304" pitchFamily="18" charset="0"/>
              </a:rPr>
              <a:t>La </a:t>
            </a:r>
            <a:r>
              <a:rPr lang="fr-FR" sz="1400" b="1" dirty="0">
                <a:latin typeface="Century Gothic" panose="020B0502020202020204" pitchFamily="34" charset="0"/>
                <a:cs typeface="Times New Roman" panose="02020603050405020304" pitchFamily="18" charset="0"/>
              </a:rPr>
              <a:t>manière de servir du fonctionnaire </a:t>
            </a:r>
            <a:r>
              <a:rPr lang="fr-FR" sz="1400" dirty="0">
                <a:latin typeface="Century Gothic" panose="020B0502020202020204" pitchFamily="34" charset="0"/>
                <a:cs typeface="Times New Roman" panose="02020603050405020304" pitchFamily="18" charset="0"/>
              </a:rPr>
              <a:t>;</a:t>
            </a:r>
          </a:p>
          <a:p>
            <a:pPr algn="just">
              <a:lnSpc>
                <a:spcPct val="100000"/>
              </a:lnSpc>
              <a:spcBef>
                <a:spcPts val="0"/>
              </a:spcBef>
              <a:buFont typeface="Wingdings" panose="05000000000000000000" pitchFamily="2" charset="2"/>
              <a:buChar char="§"/>
            </a:pPr>
            <a:r>
              <a:rPr lang="fr-FR" sz="1400" b="1" dirty="0" smtClean="0">
                <a:latin typeface="Century Gothic" panose="020B0502020202020204" pitchFamily="34" charset="0"/>
                <a:cs typeface="Times New Roman" panose="02020603050405020304" pitchFamily="18" charset="0"/>
              </a:rPr>
              <a:t>Les </a:t>
            </a:r>
            <a:r>
              <a:rPr lang="fr-FR" sz="1400" b="1" dirty="0">
                <a:latin typeface="Century Gothic" panose="020B0502020202020204" pitchFamily="34" charset="0"/>
                <a:cs typeface="Times New Roman" panose="02020603050405020304" pitchFamily="18" charset="0"/>
              </a:rPr>
              <a:t>acquis de son expérience professionnelle </a:t>
            </a:r>
            <a:r>
              <a:rPr lang="fr-FR" sz="1400" dirty="0">
                <a:latin typeface="Century Gothic" panose="020B0502020202020204" pitchFamily="34" charset="0"/>
                <a:cs typeface="Times New Roman" panose="02020603050405020304" pitchFamily="18" charset="0"/>
              </a:rPr>
              <a:t>;</a:t>
            </a:r>
          </a:p>
          <a:p>
            <a:pPr algn="just">
              <a:lnSpc>
                <a:spcPct val="100000"/>
              </a:lnSpc>
              <a:spcBef>
                <a:spcPts val="0"/>
              </a:spcBef>
              <a:buFont typeface="Wingdings" panose="05000000000000000000" pitchFamily="2" charset="2"/>
              <a:buChar char="§"/>
            </a:pPr>
            <a:r>
              <a:rPr lang="fr-FR" sz="1400" dirty="0" smtClean="0">
                <a:latin typeface="Century Gothic" panose="020B0502020202020204" pitchFamily="34" charset="0"/>
                <a:cs typeface="Times New Roman" panose="02020603050405020304" pitchFamily="18" charset="0"/>
              </a:rPr>
              <a:t>Le </a:t>
            </a:r>
            <a:r>
              <a:rPr lang="fr-FR" sz="1400" dirty="0">
                <a:latin typeface="Century Gothic" panose="020B0502020202020204" pitchFamily="34" charset="0"/>
                <a:cs typeface="Times New Roman" panose="02020603050405020304" pitchFamily="18" charset="0"/>
              </a:rPr>
              <a:t>cas échéant, ses </a:t>
            </a:r>
            <a:r>
              <a:rPr lang="fr-FR" sz="1400" b="1" dirty="0">
                <a:latin typeface="Century Gothic" panose="020B0502020202020204" pitchFamily="34" charset="0"/>
                <a:cs typeface="Times New Roman" panose="02020603050405020304" pitchFamily="18" charset="0"/>
              </a:rPr>
              <a:t>capacités d'encadrement </a:t>
            </a:r>
            <a:r>
              <a:rPr lang="fr-FR" sz="1400" dirty="0">
                <a:latin typeface="Century Gothic" panose="020B0502020202020204" pitchFamily="34" charset="0"/>
                <a:cs typeface="Times New Roman" panose="02020603050405020304" pitchFamily="18" charset="0"/>
              </a:rPr>
              <a:t>;</a:t>
            </a:r>
          </a:p>
          <a:p>
            <a:pPr algn="just">
              <a:lnSpc>
                <a:spcPct val="100000"/>
              </a:lnSpc>
              <a:spcBef>
                <a:spcPts val="0"/>
              </a:spcBef>
              <a:buFont typeface="Wingdings" panose="05000000000000000000" pitchFamily="2" charset="2"/>
              <a:buChar char="§"/>
            </a:pPr>
            <a:r>
              <a:rPr lang="fr-FR" sz="1400" b="1" dirty="0" smtClean="0">
                <a:latin typeface="Century Gothic" panose="020B0502020202020204" pitchFamily="34" charset="0"/>
                <a:cs typeface="Times New Roman" panose="02020603050405020304" pitchFamily="18" charset="0"/>
              </a:rPr>
              <a:t>Les </a:t>
            </a:r>
            <a:r>
              <a:rPr lang="fr-FR" sz="1400" b="1" dirty="0">
                <a:latin typeface="Century Gothic" panose="020B0502020202020204" pitchFamily="34" charset="0"/>
                <a:cs typeface="Times New Roman" panose="02020603050405020304" pitchFamily="18" charset="0"/>
              </a:rPr>
              <a:t>besoins de formation du fonctionnaire </a:t>
            </a:r>
            <a:r>
              <a:rPr lang="fr-FR" sz="1400" dirty="0">
                <a:latin typeface="Century Gothic" panose="020B0502020202020204" pitchFamily="34" charset="0"/>
                <a:cs typeface="Times New Roman" panose="02020603050405020304" pitchFamily="18" charset="0"/>
              </a:rPr>
              <a:t>eu égard, notamment, aux missions qui lui sont imparties, aux compétences qu'il doit acquérir et à son projet professionnel ainsi que l'accomplissement de ses formations obligatoires ;</a:t>
            </a:r>
          </a:p>
          <a:p>
            <a:pPr algn="just">
              <a:lnSpc>
                <a:spcPct val="100000"/>
              </a:lnSpc>
              <a:spcBef>
                <a:spcPts val="0"/>
              </a:spcBef>
              <a:buFont typeface="Wingdings" panose="05000000000000000000" pitchFamily="2" charset="2"/>
              <a:buChar char="§"/>
            </a:pPr>
            <a:r>
              <a:rPr lang="fr-FR" sz="1400" b="1" dirty="0" smtClean="0">
                <a:latin typeface="Century Gothic" panose="020B0502020202020204" pitchFamily="34" charset="0"/>
                <a:cs typeface="Times New Roman" panose="02020603050405020304" pitchFamily="18" charset="0"/>
              </a:rPr>
              <a:t>Les </a:t>
            </a:r>
            <a:r>
              <a:rPr lang="fr-FR" sz="1400" b="1" dirty="0">
                <a:latin typeface="Century Gothic" panose="020B0502020202020204" pitchFamily="34" charset="0"/>
                <a:cs typeface="Times New Roman" panose="02020603050405020304" pitchFamily="18" charset="0"/>
              </a:rPr>
              <a:t>perspectives d'évolution professionnelle du fonctionnaire en termes de carrière et de mobilité</a:t>
            </a:r>
            <a:r>
              <a:rPr lang="fr-FR" sz="1400" dirty="0" smtClean="0">
                <a:latin typeface="Century Gothic" panose="020B0502020202020204" pitchFamily="34" charset="0"/>
                <a:cs typeface="Times New Roman" panose="02020603050405020304" pitchFamily="18" charset="0"/>
              </a:rPr>
              <a:t>.</a:t>
            </a:r>
          </a:p>
          <a:p>
            <a:pPr marL="0" indent="0" algn="just">
              <a:lnSpc>
                <a:spcPct val="100000"/>
              </a:lnSpc>
              <a:spcBef>
                <a:spcPts val="0"/>
              </a:spcBef>
              <a:buNone/>
            </a:pPr>
            <a:endParaRPr lang="fr-FR" sz="1400" dirty="0">
              <a:latin typeface="Century Gothic" panose="020B0502020202020204" pitchFamily="34" charset="0"/>
              <a:cs typeface="Times New Roman" panose="02020603050405020304" pitchFamily="18" charset="0"/>
            </a:endParaRPr>
          </a:p>
          <a:p>
            <a:pPr>
              <a:buFont typeface="Century Gothic" panose="020B0502020202020204" pitchFamily="34" charset="0"/>
              <a:buChar char="►"/>
            </a:pPr>
            <a:r>
              <a:rPr lang="fr-FR" sz="1400" dirty="0" smtClean="0">
                <a:latin typeface="Century Gothic" panose="020B0502020202020204" pitchFamily="34" charset="0"/>
              </a:rPr>
              <a:t>L'agent </a:t>
            </a:r>
            <a:r>
              <a:rPr lang="fr-FR" sz="1400" dirty="0">
                <a:latin typeface="Century Gothic" panose="020B0502020202020204" pitchFamily="34" charset="0"/>
              </a:rPr>
              <a:t>est invité à formuler, au cours de cet entretien, ses observations et propositions sur l'évolution du poste et le fonctionnement du service.</a:t>
            </a:r>
          </a:p>
          <a:p>
            <a:pPr marL="0" indent="0" algn="just">
              <a:lnSpc>
                <a:spcPct val="100000"/>
              </a:lnSpc>
              <a:spcBef>
                <a:spcPts val="0"/>
              </a:spcBef>
              <a:buNone/>
            </a:pPr>
            <a:endParaRPr lang="fr-FR" sz="14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43</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60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400" b="1" dirty="0" smtClean="0">
                <a:solidFill>
                  <a:srgbClr val="C00000"/>
                </a:solidFill>
                <a:latin typeface="Century Gothic" panose="020B0502020202020204" pitchFamily="34" charset="0"/>
                <a:cs typeface="Times New Roman" panose="02020603050405020304" pitchFamily="18" charset="0"/>
              </a:rPr>
              <a:t>II. </a:t>
            </a:r>
            <a:r>
              <a:rPr lang="fr-FR" sz="3400" b="1" dirty="0" smtClean="0">
                <a:solidFill>
                  <a:schemeClr val="accent5">
                    <a:lumMod val="50000"/>
                  </a:schemeClr>
                </a:solidFill>
                <a:latin typeface="Century Gothic" panose="020B0502020202020204" pitchFamily="34" charset="0"/>
                <a:cs typeface="Times New Roman" panose="02020603050405020304" pitchFamily="18" charset="0"/>
              </a:rPr>
              <a:t>L’entretien annuel : modalités et procédure</a:t>
            </a:r>
            <a:endParaRPr lang="fr-FR" sz="34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a:bodyPr>
          <a:lstStyle/>
          <a:p>
            <a:pPr algn="just">
              <a:lnSpc>
                <a:spcPct val="100000"/>
              </a:lnSpc>
              <a:spcBef>
                <a:spcPts val="0"/>
              </a:spcBef>
              <a:buFont typeface="Century Gothic" panose="020B0502020202020204" pitchFamily="34" charset="0"/>
              <a:buChar char="►"/>
            </a:pPr>
            <a:r>
              <a:rPr lang="fr-FR" sz="1800" b="1" dirty="0" smtClean="0">
                <a:solidFill>
                  <a:srgbClr val="C00000"/>
                </a:solidFill>
                <a:latin typeface="Century Gothic" panose="020B0502020202020204" pitchFamily="34" charset="0"/>
                <a:cs typeface="Times New Roman" panose="02020603050405020304" pitchFamily="18" charset="0"/>
              </a:rPr>
              <a:t> Quels agents font l’objet d’un entretien professionnel ? </a:t>
            </a:r>
          </a:p>
          <a:p>
            <a:pPr marL="0" indent="0" algn="just">
              <a:lnSpc>
                <a:spcPct val="100000"/>
              </a:lnSpc>
              <a:spcBef>
                <a:spcPts val="0"/>
              </a:spcBef>
              <a:buNone/>
            </a:pPr>
            <a:endParaRPr lang="fr-FR" sz="1800" dirty="0">
              <a:latin typeface="Century Gothic" panose="020B0502020202020204" pitchFamily="34"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Les fonctionnaires titulaires;</a:t>
            </a:r>
          </a:p>
          <a:p>
            <a:pPr algn="just">
              <a:lnSpc>
                <a:spcPct val="100000"/>
              </a:lnSpc>
              <a:spcBef>
                <a:spcPts val="0"/>
              </a:spcBef>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Les contractuels bénéficiant d’un contrat permanent de plus d’un an, d’un CDI et d’un contrat de projet.</a:t>
            </a:r>
          </a:p>
          <a:p>
            <a:pPr algn="just">
              <a:lnSpc>
                <a:spcPct val="100000"/>
              </a:lnSpc>
              <a:spcBef>
                <a:spcPts val="0"/>
              </a:spcBef>
              <a:buFontTx/>
              <a:buChar char="-"/>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1800" i="1" u="sng" dirty="0" smtClean="0">
                <a:latin typeface="Century Gothic" panose="020B0502020202020204" pitchFamily="34" charset="0"/>
                <a:cs typeface="Times New Roman" panose="02020603050405020304" pitchFamily="18" charset="0"/>
              </a:rPr>
              <a:t>Concernant les fonctionnaires stagiaires : </a:t>
            </a:r>
          </a:p>
          <a:p>
            <a:pPr marL="0" indent="0" algn="just">
              <a:lnSpc>
                <a:spcPct val="100000"/>
              </a:lnSpc>
              <a:spcBef>
                <a:spcPts val="0"/>
              </a:spcBef>
              <a:buNone/>
            </a:pPr>
            <a:endParaRPr lang="fr-FR" sz="1800" dirty="0" smtClean="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1800" dirty="0" smtClean="0">
                <a:latin typeface="Century Gothic" panose="020B0502020202020204" pitchFamily="34" charset="0"/>
                <a:cs typeface="Times New Roman" panose="02020603050405020304" pitchFamily="18" charset="0"/>
              </a:rPr>
              <a:t>Ils ne sont pas visés dans le décret </a:t>
            </a:r>
            <a:r>
              <a:rPr lang="fr-FR" sz="1800" dirty="0">
                <a:latin typeface="Century Gothic" panose="020B0502020202020204" pitchFamily="34" charset="0"/>
                <a:cs typeface="Times New Roman" panose="02020603050405020304" pitchFamily="18" charset="0"/>
              </a:rPr>
              <a:t>n° 2014-1526 </a:t>
            </a:r>
            <a:r>
              <a:rPr lang="fr-FR" sz="1800" dirty="0" smtClean="0">
                <a:latin typeface="Century Gothic" panose="020B0502020202020204" pitchFamily="34" charset="0"/>
                <a:cs typeface="Times New Roman" panose="02020603050405020304" pitchFamily="18" charset="0"/>
              </a:rPr>
              <a:t>comme catégorie d’agent soumise à l’oblation de faire l’objet d’une évaluation professionnelle. </a:t>
            </a:r>
          </a:p>
          <a:p>
            <a:pPr marL="0" indent="0" algn="just">
              <a:lnSpc>
                <a:spcPct val="100000"/>
              </a:lnSpc>
              <a:spcBef>
                <a:spcPts val="0"/>
              </a:spcBef>
              <a:buNone/>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1800" dirty="0" smtClean="0">
                <a:latin typeface="Century Gothic" panose="020B0502020202020204" pitchFamily="34" charset="0"/>
                <a:cs typeface="Times New Roman" panose="02020603050405020304" pitchFamily="18" charset="0"/>
              </a:rPr>
              <a:t>Toutefois, dans la mesure où ces agents sont dans une position probatoire, il est essentiel de mettre en œuvre un</a:t>
            </a:r>
            <a:r>
              <a:rPr lang="fr-FR" sz="1800" dirty="0" smtClean="0">
                <a:latin typeface="Century Gothic" panose="020B0502020202020204" pitchFamily="34" charset="0"/>
              </a:rPr>
              <a:t> </a:t>
            </a:r>
            <a:r>
              <a:rPr lang="fr-FR" sz="1800" dirty="0">
                <a:latin typeface="Century Gothic" panose="020B0502020202020204" pitchFamily="34" charset="0"/>
              </a:rPr>
              <a:t>suivi particulier pendant leur </a:t>
            </a:r>
            <a:r>
              <a:rPr lang="fr-FR" sz="1800" dirty="0" smtClean="0">
                <a:latin typeface="Century Gothic" panose="020B0502020202020204" pitchFamily="34" charset="0"/>
              </a:rPr>
              <a:t>stage, permettant d’évaluer l’opportunité d’une titularisation à son terme.</a:t>
            </a: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44</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5949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400" b="1" dirty="0" smtClean="0">
                <a:solidFill>
                  <a:srgbClr val="C00000"/>
                </a:solidFill>
                <a:latin typeface="Century Gothic" panose="020B0502020202020204" pitchFamily="34" charset="0"/>
                <a:cs typeface="Times New Roman" panose="02020603050405020304" pitchFamily="18" charset="0"/>
              </a:rPr>
              <a:t>II. </a:t>
            </a:r>
            <a:r>
              <a:rPr lang="fr-FR" sz="3400" b="1" dirty="0" smtClean="0">
                <a:solidFill>
                  <a:schemeClr val="accent5">
                    <a:lumMod val="50000"/>
                  </a:schemeClr>
                </a:solidFill>
                <a:latin typeface="Century Gothic" panose="020B0502020202020204" pitchFamily="34" charset="0"/>
                <a:cs typeface="Times New Roman" panose="02020603050405020304" pitchFamily="18" charset="0"/>
              </a:rPr>
              <a:t>L’entretien annuel : modalités et procédure</a:t>
            </a:r>
            <a:endParaRPr lang="fr-FR" sz="34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47500" lnSpcReduction="20000"/>
          </a:bodyPr>
          <a:lstStyle/>
          <a:p>
            <a:pPr algn="just">
              <a:lnSpc>
                <a:spcPct val="100000"/>
              </a:lnSpc>
              <a:spcBef>
                <a:spcPts val="0"/>
              </a:spcBef>
              <a:buFont typeface="Century Gothic" panose="020B0502020202020204" pitchFamily="34" charset="0"/>
              <a:buChar char="►"/>
            </a:pPr>
            <a:r>
              <a:rPr lang="fr-FR" sz="2200" b="1" dirty="0" smtClean="0">
                <a:solidFill>
                  <a:srgbClr val="C00000"/>
                </a:solidFill>
                <a:latin typeface="Century Gothic" panose="020B0502020202020204" pitchFamily="34" charset="0"/>
                <a:cs typeface="Times New Roman" panose="02020603050405020304" pitchFamily="18" charset="0"/>
              </a:rPr>
              <a:t> Qui conduit l’entretien professionnel ? </a:t>
            </a: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dirty="0" smtClean="0">
                <a:latin typeface="Century Gothic" panose="020B0502020202020204" pitchFamily="34" charset="0"/>
                <a:cs typeface="Times New Roman" panose="02020603050405020304" pitchFamily="18" charset="0"/>
              </a:rPr>
              <a:t>Il </a:t>
            </a:r>
            <a:r>
              <a:rPr lang="fr-FR" sz="2200" dirty="0">
                <a:latin typeface="Century Gothic" panose="020B0502020202020204" pitchFamily="34" charset="0"/>
                <a:cs typeface="Times New Roman" panose="02020603050405020304" pitchFamily="18" charset="0"/>
              </a:rPr>
              <a:t>est mené par le </a:t>
            </a:r>
            <a:r>
              <a:rPr lang="fr-FR" sz="2200" b="1" dirty="0">
                <a:latin typeface="Century Gothic" panose="020B0502020202020204" pitchFamily="34" charset="0"/>
                <a:cs typeface="Times New Roman" panose="02020603050405020304" pitchFamily="18" charset="0"/>
              </a:rPr>
              <a:t>supérieur hiérarchique direct </a:t>
            </a:r>
            <a:r>
              <a:rPr lang="fr-FR" sz="2200" dirty="0">
                <a:latin typeface="Century Gothic" panose="020B0502020202020204" pitchFamily="34" charset="0"/>
                <a:cs typeface="Times New Roman" panose="02020603050405020304" pitchFamily="18" charset="0"/>
              </a:rPr>
              <a:t>du </a:t>
            </a:r>
            <a:r>
              <a:rPr lang="fr-FR" sz="2200" dirty="0" smtClean="0">
                <a:latin typeface="Century Gothic" panose="020B0502020202020204" pitchFamily="34" charset="0"/>
                <a:cs typeface="Times New Roman" panose="02020603050405020304" pitchFamily="18" charset="0"/>
              </a:rPr>
              <a:t>fonctionnaire, au jour de l’entretien. Aucune autre autorité ne peut prendre part à cet entretien. </a:t>
            </a:r>
          </a:p>
          <a:p>
            <a:pPr marL="0" indent="0" algn="just">
              <a:lnSpc>
                <a:spcPct val="100000"/>
              </a:lnSpc>
              <a:spcBef>
                <a:spcPts val="0"/>
              </a:spcBef>
              <a:buNone/>
            </a:pPr>
            <a:r>
              <a:rPr lang="fr-FR" sz="2200" dirty="0" smtClean="0">
                <a:latin typeface="Century Gothic" panose="020B0502020202020204" pitchFamily="34" charset="0"/>
                <a:cs typeface="Times New Roman" panose="02020603050405020304" pitchFamily="18" charset="0"/>
              </a:rPr>
              <a:t>(article 2 du décret </a:t>
            </a:r>
            <a:r>
              <a:rPr lang="fr-FR" sz="2200" dirty="0">
                <a:latin typeface="Century Gothic" panose="020B0502020202020204" pitchFamily="34" charset="0"/>
                <a:cs typeface="Times New Roman" panose="02020603050405020304" pitchFamily="18" charset="0"/>
              </a:rPr>
              <a:t>n°2014-1526 du 16 </a:t>
            </a:r>
            <a:r>
              <a:rPr lang="fr-FR" sz="2200" dirty="0" smtClean="0">
                <a:latin typeface="Century Gothic" panose="020B0502020202020204" pitchFamily="34" charset="0"/>
                <a:cs typeface="Times New Roman" panose="02020603050405020304" pitchFamily="18" charset="0"/>
              </a:rPr>
              <a:t>décembre 2014)</a:t>
            </a: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dirty="0" smtClean="0">
                <a:latin typeface="Century Gothic" panose="020B0502020202020204" pitchFamily="34" charset="0"/>
                <a:cs typeface="Times New Roman" panose="02020603050405020304" pitchFamily="18" charset="0"/>
              </a:rPr>
              <a:t>Le </a:t>
            </a:r>
            <a:r>
              <a:rPr lang="fr-FR" sz="2200" dirty="0">
                <a:latin typeface="Century Gothic" panose="020B0502020202020204" pitchFamily="34" charset="0"/>
                <a:cs typeface="Times New Roman" panose="02020603050405020304" pitchFamily="18" charset="0"/>
              </a:rPr>
              <a:t>supérieur hiérarchique ne peut déléguer son </a:t>
            </a:r>
            <a:r>
              <a:rPr lang="fr-FR" sz="2200" dirty="0" smtClean="0">
                <a:latin typeface="Century Gothic" panose="020B0502020202020204" pitchFamily="34" charset="0"/>
                <a:cs typeface="Times New Roman" panose="02020603050405020304" pitchFamily="18" charset="0"/>
              </a:rPr>
              <a:t>pouvoir.</a:t>
            </a: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dirty="0" smtClean="0">
                <a:latin typeface="Century Gothic" panose="020B0502020202020204" pitchFamily="34" charset="0"/>
                <a:cs typeface="Times New Roman" panose="02020603050405020304" pitchFamily="18" charset="0"/>
              </a:rPr>
              <a:t>La conduite de l’entretien par une autre autorité que le supérieur hiérarchique rend l’évaluation irrégulière. </a:t>
            </a: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dirty="0" smtClean="0">
                <a:latin typeface="Century Gothic" panose="020B0502020202020204" pitchFamily="34" charset="0"/>
                <a:cs typeface="Times New Roman" panose="02020603050405020304" pitchFamily="18" charset="0"/>
              </a:rPr>
              <a:t>L’entretien professionnel est un échange bilatéral</a:t>
            </a:r>
            <a:r>
              <a:rPr lang="fr-FR" sz="2200" dirty="0">
                <a:latin typeface="Century Gothic" panose="020B0502020202020204" pitchFamily="34" charset="0"/>
                <a:cs typeface="Times New Roman" panose="02020603050405020304" pitchFamily="18" charset="0"/>
              </a:rPr>
              <a:t> </a:t>
            </a:r>
            <a:r>
              <a:rPr lang="fr-FR" sz="2200" dirty="0" smtClean="0">
                <a:latin typeface="Century Gothic" panose="020B0502020202020204" pitchFamily="34" charset="0"/>
                <a:cs typeface="Times New Roman" panose="02020603050405020304" pitchFamily="18" charset="0"/>
              </a:rPr>
              <a:t>: </a:t>
            </a:r>
          </a:p>
          <a:p>
            <a:pPr marL="0" indent="0" algn="just">
              <a:lnSpc>
                <a:spcPct val="100000"/>
              </a:lnSpc>
              <a:spcBef>
                <a:spcPts val="0"/>
              </a:spcBef>
              <a:buNone/>
            </a:pPr>
            <a:endParaRPr lang="fr-FR" sz="2200" dirty="0" smtClean="0">
              <a:latin typeface="Century Gothic" panose="020B0502020202020204" pitchFamily="34" charset="0"/>
              <a:cs typeface="Times New Roman" panose="02020603050405020304" pitchFamily="18" charset="0"/>
            </a:endParaRPr>
          </a:p>
          <a:p>
            <a:pPr algn="just">
              <a:lnSpc>
                <a:spcPct val="100000"/>
              </a:lnSpc>
              <a:spcBef>
                <a:spcPts val="0"/>
              </a:spcBef>
              <a:buFontTx/>
              <a:buChar char="-"/>
            </a:pPr>
            <a:r>
              <a:rPr lang="fr-FR" sz="2200" dirty="0" smtClean="0">
                <a:latin typeface="Century Gothic" panose="020B0502020202020204" pitchFamily="34" charset="0"/>
                <a:cs typeface="Times New Roman" panose="02020603050405020304" pitchFamily="18" charset="0"/>
              </a:rPr>
              <a:t>Aucune </a:t>
            </a:r>
            <a:r>
              <a:rPr lang="fr-FR" sz="2200" dirty="0">
                <a:latin typeface="Century Gothic" panose="020B0502020202020204" pitchFamily="34" charset="0"/>
                <a:cs typeface="Times New Roman" panose="02020603050405020304" pitchFamily="18" charset="0"/>
              </a:rPr>
              <a:t>autre autorité ne peut prendre part à cet entretien. </a:t>
            </a:r>
            <a:endParaRPr lang="fr-FR" sz="2200" dirty="0" smtClean="0">
              <a:latin typeface="Century Gothic" panose="020B0502020202020204" pitchFamily="34" charset="0"/>
              <a:cs typeface="Times New Roman" panose="02020603050405020304" pitchFamily="18" charset="0"/>
            </a:endParaRPr>
          </a:p>
          <a:p>
            <a:pPr algn="just">
              <a:lnSpc>
                <a:spcPct val="100000"/>
              </a:lnSpc>
              <a:spcBef>
                <a:spcPts val="0"/>
              </a:spcBef>
              <a:buFontTx/>
              <a:buChar char="-"/>
            </a:pPr>
            <a:r>
              <a:rPr lang="fr-FR" sz="2200" dirty="0" smtClean="0">
                <a:latin typeface="Century Gothic" panose="020B0502020202020204" pitchFamily="34" charset="0"/>
                <a:cs typeface="Times New Roman" panose="02020603050405020304" pitchFamily="18" charset="0"/>
              </a:rPr>
              <a:t>L’agent ne peut être assisté ni d’un représentant du personnel, ni d’un tiers. </a:t>
            </a: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algn="just">
              <a:lnSpc>
                <a:spcPct val="100000"/>
              </a:lnSpc>
              <a:spcBef>
                <a:spcPts val="0"/>
              </a:spcBef>
              <a:buFont typeface="Century Gothic" panose="020B0502020202020204" pitchFamily="34" charset="0"/>
              <a:buChar char="►"/>
            </a:pPr>
            <a:r>
              <a:rPr lang="fr-FR" sz="2200" b="1" dirty="0" smtClean="0">
                <a:solidFill>
                  <a:srgbClr val="C00000"/>
                </a:solidFill>
                <a:latin typeface="Century Gothic" panose="020B0502020202020204" pitchFamily="34" charset="0"/>
              </a:rPr>
              <a:t>Cas particuliers </a:t>
            </a:r>
          </a:p>
          <a:p>
            <a:pPr marL="0" indent="0" algn="just">
              <a:lnSpc>
                <a:spcPct val="100000"/>
              </a:lnSpc>
              <a:spcBef>
                <a:spcPts val="0"/>
              </a:spcBef>
              <a:buNone/>
            </a:pPr>
            <a:endParaRPr lang="fr-FR" sz="2200" b="1" u="sng" dirty="0">
              <a:latin typeface="Century Gothic" panose="020B0502020202020204" pitchFamily="34" charset="0"/>
            </a:endParaRPr>
          </a:p>
          <a:p>
            <a:pPr marL="0" indent="0" algn="just">
              <a:lnSpc>
                <a:spcPct val="100000"/>
              </a:lnSpc>
              <a:spcBef>
                <a:spcPts val="0"/>
              </a:spcBef>
              <a:buNone/>
            </a:pPr>
            <a:r>
              <a:rPr lang="fr-FR" sz="2200" b="1" u="sng" dirty="0" smtClean="0">
                <a:latin typeface="Century Gothic" panose="020B0502020202020204" pitchFamily="34" charset="0"/>
              </a:rPr>
              <a:t>En </a:t>
            </a:r>
            <a:r>
              <a:rPr lang="fr-FR" sz="2200" b="1" u="sng" dirty="0">
                <a:latin typeface="Century Gothic" panose="020B0502020202020204" pitchFamily="34" charset="0"/>
              </a:rPr>
              <a:t>cas de détachement</a:t>
            </a:r>
            <a:r>
              <a:rPr lang="fr-FR" sz="2200" dirty="0">
                <a:latin typeface="Century Gothic" panose="020B0502020202020204" pitchFamily="34" charset="0"/>
              </a:rPr>
              <a:t> </a:t>
            </a:r>
            <a:endParaRPr lang="fr-FR" sz="2200" dirty="0" smtClean="0">
              <a:latin typeface="Century Gothic" panose="020B0502020202020204" pitchFamily="34" charset="0"/>
            </a:endParaRPr>
          </a:p>
          <a:p>
            <a:pPr marL="0" indent="0" algn="just">
              <a:lnSpc>
                <a:spcPct val="100000"/>
              </a:lnSpc>
              <a:spcBef>
                <a:spcPts val="0"/>
              </a:spcBef>
              <a:buNone/>
            </a:pPr>
            <a:endParaRPr lang="fr-FR" sz="2200" dirty="0">
              <a:latin typeface="Century Gothic" panose="020B0502020202020204" pitchFamily="34" charset="0"/>
            </a:endParaRPr>
          </a:p>
          <a:p>
            <a:pPr algn="just">
              <a:lnSpc>
                <a:spcPct val="100000"/>
              </a:lnSpc>
              <a:spcBef>
                <a:spcPts val="0"/>
              </a:spcBef>
              <a:buFontTx/>
              <a:buChar char="-"/>
            </a:pPr>
            <a:r>
              <a:rPr lang="fr-FR" sz="2200" dirty="0" smtClean="0">
                <a:latin typeface="Century Gothic" panose="020B0502020202020204" pitchFamily="34" charset="0"/>
              </a:rPr>
              <a:t>Courte </a:t>
            </a:r>
            <a:r>
              <a:rPr lang="fr-FR" sz="2200" dirty="0">
                <a:latin typeface="Century Gothic" panose="020B0502020202020204" pitchFamily="34" charset="0"/>
              </a:rPr>
              <a:t>durée (moins de 6 mois) : </a:t>
            </a:r>
            <a:r>
              <a:rPr lang="fr-FR" sz="2200" dirty="0" smtClean="0">
                <a:latin typeface="Century Gothic" panose="020B0502020202020204" pitchFamily="34" charset="0"/>
              </a:rPr>
              <a:t>L’administration </a:t>
            </a:r>
            <a:r>
              <a:rPr lang="fr-FR" sz="2200" dirty="0">
                <a:latin typeface="Century Gothic" panose="020B0502020202020204" pitchFamily="34" charset="0"/>
              </a:rPr>
              <a:t>d’accueil transmet à la collectivité d’origine une évaluation de l’agent au terme de la période de détachement. </a:t>
            </a:r>
            <a:endParaRPr lang="fr-FR" sz="2200" dirty="0" smtClean="0">
              <a:latin typeface="Century Gothic" panose="020B0502020202020204" pitchFamily="34" charset="0"/>
            </a:endParaRPr>
          </a:p>
          <a:p>
            <a:pPr algn="just">
              <a:lnSpc>
                <a:spcPct val="100000"/>
              </a:lnSpc>
              <a:spcBef>
                <a:spcPts val="0"/>
              </a:spcBef>
              <a:buFontTx/>
              <a:buChar char="-"/>
            </a:pPr>
            <a:r>
              <a:rPr lang="fr-FR" sz="2200" dirty="0" smtClean="0">
                <a:latin typeface="Century Gothic" panose="020B0502020202020204" pitchFamily="34" charset="0"/>
              </a:rPr>
              <a:t>Longue </a:t>
            </a:r>
            <a:r>
              <a:rPr lang="fr-FR" sz="2200" dirty="0">
                <a:latin typeface="Century Gothic" panose="020B0502020202020204" pitchFamily="34" charset="0"/>
              </a:rPr>
              <a:t>durée (plus de 6 mois) : L’agent est évalué par l’autorité territoriale qu’il sert</a:t>
            </a:r>
            <a:r>
              <a:rPr lang="fr-FR" sz="2200" dirty="0" smtClean="0">
                <a:latin typeface="Century Gothic" panose="020B0502020202020204" pitchFamily="34" charset="0"/>
              </a:rPr>
              <a:t>.</a:t>
            </a:r>
          </a:p>
          <a:p>
            <a:pPr marL="0" indent="0" algn="just">
              <a:lnSpc>
                <a:spcPct val="100000"/>
              </a:lnSpc>
              <a:spcBef>
                <a:spcPts val="0"/>
              </a:spcBef>
              <a:buNone/>
            </a:pPr>
            <a:endParaRPr lang="fr-FR" sz="2200" b="1" u="sng" dirty="0" smtClean="0">
              <a:latin typeface="Century Gothic" panose="020B0502020202020204" pitchFamily="34" charset="0"/>
            </a:endParaRPr>
          </a:p>
          <a:p>
            <a:pPr marL="0" indent="0" algn="just">
              <a:lnSpc>
                <a:spcPct val="100000"/>
              </a:lnSpc>
              <a:spcBef>
                <a:spcPts val="0"/>
              </a:spcBef>
              <a:buNone/>
            </a:pPr>
            <a:r>
              <a:rPr lang="fr-FR" sz="2200" b="1" u="sng" dirty="0" smtClean="0">
                <a:latin typeface="Century Gothic" panose="020B0502020202020204" pitchFamily="34" charset="0"/>
              </a:rPr>
              <a:t>En </a:t>
            </a:r>
            <a:r>
              <a:rPr lang="fr-FR" sz="2200" b="1" u="sng" dirty="0">
                <a:latin typeface="Century Gothic" panose="020B0502020202020204" pitchFamily="34" charset="0"/>
              </a:rPr>
              <a:t>cas de mise à disposition </a:t>
            </a:r>
            <a:endParaRPr lang="fr-FR" sz="2200" dirty="0" smtClean="0">
              <a:latin typeface="Century Gothic" panose="020B0502020202020204" pitchFamily="34" charset="0"/>
            </a:endParaRPr>
          </a:p>
          <a:p>
            <a:pPr marL="0" indent="0" algn="just">
              <a:lnSpc>
                <a:spcPct val="100000"/>
              </a:lnSpc>
              <a:spcBef>
                <a:spcPts val="0"/>
              </a:spcBef>
              <a:buNone/>
            </a:pPr>
            <a:endParaRPr lang="fr-FR" sz="2200" dirty="0">
              <a:latin typeface="Century Gothic" panose="020B0502020202020204" pitchFamily="34" charset="0"/>
            </a:endParaRPr>
          </a:p>
          <a:p>
            <a:pPr marL="0" indent="0" algn="just">
              <a:lnSpc>
                <a:spcPct val="100000"/>
              </a:lnSpc>
              <a:spcBef>
                <a:spcPts val="0"/>
              </a:spcBef>
              <a:buNone/>
            </a:pPr>
            <a:r>
              <a:rPr lang="fr-FR" sz="2200" dirty="0" smtClean="0">
                <a:latin typeface="Century Gothic" panose="020B0502020202020204" pitchFamily="34" charset="0"/>
              </a:rPr>
              <a:t>L’entretien est conduit par l’autorité </a:t>
            </a:r>
            <a:r>
              <a:rPr lang="fr-FR" sz="2200" dirty="0">
                <a:latin typeface="Century Gothic" panose="020B0502020202020204" pitchFamily="34" charset="0"/>
              </a:rPr>
              <a:t>administrative de sa collectivité d'origine.</a:t>
            </a:r>
            <a:endParaRPr lang="fr-FR" sz="2200" dirty="0" smtClean="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b="1" u="sng" dirty="0" smtClean="0">
                <a:latin typeface="Century Gothic" panose="020B0502020202020204" pitchFamily="34" charset="0"/>
              </a:rPr>
              <a:t>Agents </a:t>
            </a:r>
            <a:r>
              <a:rPr lang="fr-FR" sz="2200" b="1" u="sng" dirty="0">
                <a:latin typeface="Century Gothic" panose="020B0502020202020204" pitchFamily="34" charset="0"/>
              </a:rPr>
              <a:t>à temps non complet occupant plusieurs emplois </a:t>
            </a:r>
            <a:endParaRPr lang="fr-FR" sz="2200" b="1" u="sng" dirty="0" smtClean="0">
              <a:latin typeface="Century Gothic" panose="020B0502020202020204" pitchFamily="34" charset="0"/>
            </a:endParaRPr>
          </a:p>
          <a:p>
            <a:pPr marL="0" indent="0" algn="just">
              <a:lnSpc>
                <a:spcPct val="100000"/>
              </a:lnSpc>
              <a:spcBef>
                <a:spcPts val="0"/>
              </a:spcBef>
              <a:buNone/>
            </a:pPr>
            <a:endParaRPr lang="fr-FR" sz="2200" b="1" u="sng" dirty="0">
              <a:latin typeface="Century Gothic" panose="020B0502020202020204" pitchFamily="34" charset="0"/>
            </a:endParaRPr>
          </a:p>
          <a:p>
            <a:pPr marL="0" indent="0" algn="just">
              <a:lnSpc>
                <a:spcPct val="100000"/>
              </a:lnSpc>
              <a:spcBef>
                <a:spcPts val="0"/>
              </a:spcBef>
              <a:buNone/>
            </a:pPr>
            <a:r>
              <a:rPr lang="fr-FR" sz="2200" dirty="0" smtClean="0">
                <a:latin typeface="Century Gothic" panose="020B0502020202020204" pitchFamily="34" charset="0"/>
              </a:rPr>
              <a:t>La collectivité </a:t>
            </a:r>
            <a:r>
              <a:rPr lang="fr-FR" sz="2200" dirty="0">
                <a:latin typeface="Century Gothic" panose="020B0502020202020204" pitchFamily="34" charset="0"/>
              </a:rPr>
              <a:t>à laquelle le fonctionnaire consacre la plus grande partie de son activité (après avis des autres employeurs</a:t>
            </a:r>
            <a:r>
              <a:rPr lang="fr-FR" sz="2200" dirty="0" smtClean="0">
                <a:latin typeface="Century Gothic" panose="020B0502020202020204" pitchFamily="34" charset="0"/>
              </a:rPr>
              <a:t>) doit mener l’entretien.</a:t>
            </a: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b="1" u="sng" dirty="0" smtClean="0">
                <a:latin typeface="Century Gothic" panose="020B0502020202020204" pitchFamily="34" charset="0"/>
                <a:cs typeface="Times New Roman" panose="02020603050405020304" pitchFamily="18" charset="0"/>
              </a:rPr>
              <a:t>Agent en maladie </a:t>
            </a:r>
          </a:p>
          <a:p>
            <a:pPr marL="0" indent="0" algn="just">
              <a:lnSpc>
                <a:spcPct val="100000"/>
              </a:lnSpc>
              <a:spcBef>
                <a:spcPts val="0"/>
              </a:spcBef>
              <a:buNone/>
            </a:pPr>
            <a:endParaRPr lang="fr-FR" sz="2200" b="1" u="sng"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dirty="0" smtClean="0">
                <a:latin typeface="Century Gothic" panose="020B0502020202020204" pitchFamily="34" charset="0"/>
              </a:rPr>
              <a:t>La présence </a:t>
            </a:r>
            <a:r>
              <a:rPr lang="fr-FR" sz="2200" dirty="0">
                <a:latin typeface="Century Gothic" panose="020B0502020202020204" pitchFamily="34" charset="0"/>
              </a:rPr>
              <a:t>effective </a:t>
            </a:r>
            <a:r>
              <a:rPr lang="fr-FR" sz="2200" dirty="0" smtClean="0">
                <a:latin typeface="Century Gothic" panose="020B0502020202020204" pitchFamily="34" charset="0"/>
              </a:rPr>
              <a:t>de l’agent au </a:t>
            </a:r>
            <a:r>
              <a:rPr lang="fr-FR" sz="2200" dirty="0">
                <a:latin typeface="Century Gothic" panose="020B0502020202020204" pitchFamily="34" charset="0"/>
              </a:rPr>
              <a:t>cours de </a:t>
            </a:r>
            <a:r>
              <a:rPr lang="fr-FR" sz="2200" dirty="0" smtClean="0">
                <a:latin typeface="Century Gothic" panose="020B0502020202020204" pitchFamily="34" charset="0"/>
              </a:rPr>
              <a:t>l’année doit être d’une </a:t>
            </a:r>
            <a:r>
              <a:rPr lang="fr-FR" sz="2200" dirty="0">
                <a:latin typeface="Century Gothic" panose="020B0502020202020204" pitchFamily="34" charset="0"/>
              </a:rPr>
              <a:t>durée suffisante pour permettre à son supérieur d’apprécier sa valeur </a:t>
            </a:r>
            <a:r>
              <a:rPr lang="fr-FR" sz="2200" dirty="0" smtClean="0">
                <a:latin typeface="Century Gothic" panose="020B0502020202020204" pitchFamily="34" charset="0"/>
              </a:rPr>
              <a:t>professionnelle </a:t>
            </a:r>
            <a:r>
              <a:rPr lang="pt-BR" sz="2200" dirty="0" smtClean="0">
                <a:latin typeface="Century Gothic" panose="020B0502020202020204" pitchFamily="34" charset="0"/>
              </a:rPr>
              <a:t>(</a:t>
            </a:r>
            <a:r>
              <a:rPr lang="pt-BR" sz="2200" dirty="0">
                <a:latin typeface="Century Gothic" panose="020B0502020202020204" pitchFamily="34" charset="0"/>
              </a:rPr>
              <a:t>CE, </a:t>
            </a:r>
            <a:r>
              <a:rPr lang="pt-BR" sz="2200" dirty="0" smtClean="0">
                <a:latin typeface="Century Gothic" panose="020B0502020202020204" pitchFamily="34" charset="0"/>
              </a:rPr>
              <a:t>1er </a:t>
            </a:r>
            <a:r>
              <a:rPr lang="pt-BR" sz="2200" dirty="0">
                <a:latin typeface="Century Gothic" panose="020B0502020202020204" pitchFamily="34" charset="0"/>
              </a:rPr>
              <a:t>août 2013</a:t>
            </a:r>
            <a:r>
              <a:rPr lang="pt-BR" sz="2200" dirty="0" smtClean="0">
                <a:latin typeface="Century Gothic" panose="020B0502020202020204" pitchFamily="34" charset="0"/>
              </a:rPr>
              <a:t>, </a:t>
            </a:r>
            <a:r>
              <a:rPr lang="pt-BR" sz="2200" dirty="0">
                <a:latin typeface="Century Gothic" panose="020B0502020202020204" pitchFamily="34" charset="0"/>
              </a:rPr>
              <a:t>n° 347327).</a:t>
            </a:r>
            <a:endParaRPr lang="fr-FR" sz="2200" dirty="0" smtClean="0">
              <a:latin typeface="Century Gothic" panose="020B0502020202020204" pitchFamily="34" charset="0"/>
            </a:endParaRP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dirty="0" smtClean="0">
                <a:latin typeface="Century Gothic" panose="020B0502020202020204" pitchFamily="34" charset="0"/>
                <a:cs typeface="Times New Roman" panose="02020603050405020304" pitchFamily="18" charset="0"/>
              </a:rPr>
              <a:t>En cas d’arrêt maladie, le supérieur </a:t>
            </a:r>
            <a:r>
              <a:rPr lang="fr-FR" sz="2200" dirty="0">
                <a:latin typeface="Century Gothic" panose="020B0502020202020204" pitchFamily="34" charset="0"/>
                <a:cs typeface="Times New Roman" panose="02020603050405020304" pitchFamily="18" charset="0"/>
              </a:rPr>
              <a:t>doit retarder la tenue de son entretien professionnel</a:t>
            </a:r>
            <a:r>
              <a:rPr lang="fr-FR" sz="2200" dirty="0" smtClean="0">
                <a:latin typeface="Century Gothic" panose="020B0502020202020204" pitchFamily="34" charset="0"/>
                <a:cs typeface="Times New Roman" panose="02020603050405020304" pitchFamily="18" charset="0"/>
              </a:rPr>
              <a:t>.</a:t>
            </a:r>
          </a:p>
          <a:p>
            <a:pPr marL="0" indent="0" algn="just">
              <a:lnSpc>
                <a:spcPct val="100000"/>
              </a:lnSpc>
              <a:spcBef>
                <a:spcPts val="0"/>
              </a:spcBef>
              <a:buNone/>
            </a:pP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r>
              <a:rPr lang="fr-FR" sz="2200" dirty="0">
                <a:latin typeface="Century Gothic" panose="020B0502020202020204" pitchFamily="34" charset="0"/>
                <a:cs typeface="Times New Roman" panose="02020603050405020304" pitchFamily="18" charset="0"/>
              </a:rPr>
              <a:t>Si l’arrêt de travail perdure, l’employeur est néanmoins tenu de convoquer son agent, </a:t>
            </a:r>
            <a:r>
              <a:rPr lang="fr-FR" sz="2200" dirty="0" smtClean="0">
                <a:latin typeface="Century Gothic" panose="020B0502020202020204" pitchFamily="34" charset="0"/>
                <a:cs typeface="Times New Roman" panose="02020603050405020304" pitchFamily="18" charset="0"/>
              </a:rPr>
              <a:t>dans </a:t>
            </a:r>
            <a:r>
              <a:rPr lang="fr-FR" sz="2200" dirty="0">
                <a:latin typeface="Century Gothic" panose="020B0502020202020204" pitchFamily="34" charset="0"/>
                <a:cs typeface="Times New Roman" panose="02020603050405020304" pitchFamily="18" charset="0"/>
              </a:rPr>
              <a:t>des délais lui permettant, à défaut d'entretien et dans la mesure compatible avec son état de </a:t>
            </a:r>
            <a:r>
              <a:rPr lang="fr-FR" sz="2200" dirty="0" smtClean="0">
                <a:latin typeface="Century Gothic" panose="020B0502020202020204" pitchFamily="34" charset="0"/>
                <a:cs typeface="Times New Roman" panose="02020603050405020304" pitchFamily="18" charset="0"/>
              </a:rPr>
              <a:t>santé, soit </a:t>
            </a:r>
            <a:r>
              <a:rPr lang="fr-FR" sz="2200" dirty="0">
                <a:latin typeface="Century Gothic" panose="020B0502020202020204" pitchFamily="34" charset="0"/>
                <a:cs typeface="Times New Roman" panose="02020603050405020304" pitchFamily="18" charset="0"/>
              </a:rPr>
              <a:t>d'avoir un échange par visioconférence ou par téléphone </a:t>
            </a:r>
            <a:r>
              <a:rPr lang="fr-FR" sz="2200" dirty="0" smtClean="0">
                <a:latin typeface="Century Gothic" panose="020B0502020202020204" pitchFamily="34" charset="0"/>
                <a:cs typeface="Times New Roman" panose="02020603050405020304" pitchFamily="18" charset="0"/>
              </a:rPr>
              <a:t>; </a:t>
            </a:r>
            <a:r>
              <a:rPr lang="fr-FR" sz="2200" dirty="0">
                <a:latin typeface="Century Gothic" panose="020B0502020202020204" pitchFamily="34" charset="0"/>
                <a:cs typeface="Times New Roman" panose="02020603050405020304" pitchFamily="18" charset="0"/>
              </a:rPr>
              <a:t>soit de faire parvenir des observations écrites avant la date </a:t>
            </a:r>
            <a:r>
              <a:rPr lang="fr-FR" sz="2200" dirty="0" smtClean="0">
                <a:latin typeface="Century Gothic" panose="020B0502020202020204" pitchFamily="34" charset="0"/>
                <a:cs typeface="Times New Roman" panose="02020603050405020304" pitchFamily="18" charset="0"/>
              </a:rPr>
              <a:t>fixée (</a:t>
            </a:r>
            <a:r>
              <a:rPr lang="fr-FR" sz="2200" dirty="0" smtClean="0">
                <a:latin typeface="Century Gothic" panose="020B0502020202020204" pitchFamily="34" charset="0"/>
              </a:rPr>
              <a:t>CAA de Paris, </a:t>
            </a:r>
            <a:r>
              <a:rPr lang="fr-FR" sz="2200" dirty="0">
                <a:latin typeface="Century Gothic" panose="020B0502020202020204" pitchFamily="34" charset="0"/>
              </a:rPr>
              <a:t>13 juillet 2022, </a:t>
            </a:r>
            <a:r>
              <a:rPr lang="fr-FR" sz="2200" dirty="0" smtClean="0">
                <a:latin typeface="Century Gothic" panose="020B0502020202020204" pitchFamily="34" charset="0"/>
              </a:rPr>
              <a:t>n°20PA04065</a:t>
            </a:r>
            <a:r>
              <a:rPr lang="fr-FR" sz="2200" dirty="0" smtClean="0">
                <a:latin typeface="Century Gothic" panose="020B0502020202020204" pitchFamily="34" charset="0"/>
                <a:cs typeface="Times New Roman" panose="02020603050405020304" pitchFamily="18" charset="0"/>
              </a:rPr>
              <a:t>).</a:t>
            </a:r>
            <a:endParaRPr lang="fr-FR" sz="22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smtClean="0">
              <a:latin typeface="Century Gothic" panose="020B0502020202020204" pitchFamily="34" charset="0"/>
              <a:cs typeface="Times New Roman" panose="02020603050405020304" pitchFamily="18" charset="0"/>
            </a:endParaRP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545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400" b="1" dirty="0" smtClean="0">
                <a:solidFill>
                  <a:srgbClr val="C00000"/>
                </a:solidFill>
                <a:latin typeface="Century Gothic" panose="020B0502020202020204" pitchFamily="34" charset="0"/>
                <a:cs typeface="Times New Roman" panose="02020603050405020304" pitchFamily="18" charset="0"/>
              </a:rPr>
              <a:t>II. </a:t>
            </a:r>
            <a:r>
              <a:rPr lang="fr-FR" sz="3400" b="1" dirty="0" smtClean="0">
                <a:solidFill>
                  <a:schemeClr val="accent5">
                    <a:lumMod val="50000"/>
                  </a:schemeClr>
                </a:solidFill>
                <a:latin typeface="Century Gothic" panose="020B0502020202020204" pitchFamily="34" charset="0"/>
                <a:cs typeface="Times New Roman" panose="02020603050405020304" pitchFamily="18" charset="0"/>
              </a:rPr>
              <a:t>L’entretien annuel : modalités et procédure</a:t>
            </a:r>
            <a:endParaRPr lang="fr-FR" sz="34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46</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838200" y="1690688"/>
            <a:ext cx="10515600" cy="5030787"/>
          </a:xfrm>
        </p:spPr>
        <p:txBody>
          <a:bodyPr>
            <a:normAutofit fontScale="92500" lnSpcReduction="20000"/>
          </a:bodyPr>
          <a:lstStyle/>
          <a:p>
            <a:pPr marL="0" indent="0" algn="just">
              <a:lnSpc>
                <a:spcPct val="120000"/>
              </a:lnSpc>
              <a:spcBef>
                <a:spcPts val="0"/>
              </a:spcBef>
              <a:buNone/>
            </a:pPr>
            <a:r>
              <a:rPr lang="fr-FR" sz="2900" b="1" dirty="0" smtClean="0">
                <a:solidFill>
                  <a:srgbClr val="C00000"/>
                </a:solidFill>
                <a:latin typeface="Century Gothic" panose="020B0502020202020204" pitchFamily="34" charset="0"/>
                <a:cs typeface="Times New Roman" panose="02020603050405020304" pitchFamily="18" charset="0"/>
              </a:rPr>
              <a:t>Procédure et méthode</a:t>
            </a:r>
          </a:p>
          <a:p>
            <a:pPr marL="0" indent="0" algn="just">
              <a:lnSpc>
                <a:spcPct val="120000"/>
              </a:lnSpc>
              <a:spcBef>
                <a:spcPts val="0"/>
              </a:spcBef>
              <a:buNone/>
            </a:pPr>
            <a:endParaRPr lang="fr-FR" sz="1800" dirty="0" smtClean="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r>
              <a:rPr lang="fr-FR" b="1" dirty="0" smtClean="0">
                <a:latin typeface="Century Gothic" panose="020B0502020202020204" pitchFamily="34" charset="0"/>
              </a:rPr>
              <a:t>Convocation de l’agent </a:t>
            </a:r>
            <a:r>
              <a:rPr lang="fr-FR" b="1" dirty="0">
                <a:latin typeface="Century Gothic" panose="020B0502020202020204" pitchFamily="34" charset="0"/>
              </a:rPr>
              <a:t>8 jours au moins avant la date de </a:t>
            </a:r>
            <a:r>
              <a:rPr lang="fr-FR" b="1" dirty="0" smtClean="0">
                <a:latin typeface="Century Gothic" panose="020B0502020202020204" pitchFamily="34" charset="0"/>
              </a:rPr>
              <a:t>l'entretien</a:t>
            </a:r>
            <a:r>
              <a:rPr lang="fr-FR" dirty="0">
                <a:latin typeface="Century Gothic" panose="020B0502020202020204" pitchFamily="34" charset="0"/>
              </a:rPr>
              <a:t> par le supérieur hiérarchique </a:t>
            </a:r>
            <a:r>
              <a:rPr lang="fr-FR" dirty="0" smtClean="0">
                <a:latin typeface="Century Gothic" panose="020B0502020202020204" pitchFamily="34" charset="0"/>
              </a:rPr>
              <a:t>(accompagnée </a:t>
            </a:r>
            <a:r>
              <a:rPr lang="fr-FR" dirty="0">
                <a:latin typeface="Century Gothic" panose="020B0502020202020204" pitchFamily="34" charset="0"/>
              </a:rPr>
              <a:t>de la fiche de poste et d'un exemplaire de la fiche d'entretien professionnel servant de base au compte rendu</a:t>
            </a:r>
            <a:r>
              <a:rPr lang="fr-FR" dirty="0" smtClean="0">
                <a:latin typeface="Century Gothic" panose="020B0502020202020204" pitchFamily="34" charset="0"/>
              </a:rPr>
              <a:t>); </a:t>
            </a:r>
          </a:p>
          <a:p>
            <a:pPr marL="0" indent="0" algn="just">
              <a:lnSpc>
                <a:spcPct val="120000"/>
              </a:lnSpc>
              <a:spcBef>
                <a:spcPts val="0"/>
              </a:spcBef>
              <a:buNone/>
            </a:pPr>
            <a:endParaRPr lang="fr-FR" dirty="0" smtClean="0">
              <a:latin typeface="Century Gothic" panose="020B0502020202020204" pitchFamily="34" charset="0"/>
            </a:endParaRPr>
          </a:p>
          <a:p>
            <a:pPr algn="just">
              <a:lnSpc>
                <a:spcPct val="120000"/>
              </a:lnSpc>
              <a:spcBef>
                <a:spcPts val="0"/>
              </a:spcBef>
              <a:buFontTx/>
              <a:buChar char="-"/>
            </a:pPr>
            <a:r>
              <a:rPr lang="fr-FR" dirty="0" smtClean="0">
                <a:latin typeface="Century Gothic" panose="020B0502020202020204" pitchFamily="34" charset="0"/>
              </a:rPr>
              <a:t>L’agent reçoit </a:t>
            </a:r>
            <a:r>
              <a:rPr lang="fr-FR" dirty="0">
                <a:latin typeface="Century Gothic" panose="020B0502020202020204" pitchFamily="34" charset="0"/>
              </a:rPr>
              <a:t>lors de l'entretien une </a:t>
            </a:r>
            <a:r>
              <a:rPr lang="fr-FR" b="1" dirty="0">
                <a:latin typeface="Century Gothic" panose="020B0502020202020204" pitchFamily="34" charset="0"/>
              </a:rPr>
              <a:t>information sur l'ouverture et l'utilisation de ses droits afférents au compte personnel de </a:t>
            </a:r>
            <a:r>
              <a:rPr lang="fr-FR" b="1" dirty="0" smtClean="0">
                <a:latin typeface="Century Gothic" panose="020B0502020202020204" pitchFamily="34" charset="0"/>
              </a:rPr>
              <a:t>formation </a:t>
            </a:r>
            <a:r>
              <a:rPr lang="fr-FR" dirty="0" smtClean="0">
                <a:latin typeface="Century Gothic" panose="020B0502020202020204" pitchFamily="34" charset="0"/>
              </a:rPr>
              <a:t>;</a:t>
            </a:r>
          </a:p>
          <a:p>
            <a:pPr marL="0" indent="0" algn="just">
              <a:lnSpc>
                <a:spcPct val="120000"/>
              </a:lnSpc>
              <a:spcBef>
                <a:spcPts val="0"/>
              </a:spcBef>
              <a:buNone/>
            </a:pPr>
            <a:r>
              <a:rPr lang="fr-FR" sz="1900" i="1" dirty="0" smtClean="0">
                <a:latin typeface="Century Gothic" panose="020B0502020202020204" pitchFamily="34" charset="0"/>
              </a:rPr>
              <a:t>(art</a:t>
            </a:r>
            <a:r>
              <a:rPr lang="fr-FR" sz="1900" i="1" dirty="0">
                <a:latin typeface="Century Gothic" panose="020B0502020202020204" pitchFamily="34" charset="0"/>
              </a:rPr>
              <a:t>. L. 521-4 code général de la fonction </a:t>
            </a:r>
            <a:r>
              <a:rPr lang="fr-FR" sz="1900" i="1" dirty="0" smtClean="0">
                <a:latin typeface="Century Gothic" panose="020B0502020202020204" pitchFamily="34" charset="0"/>
              </a:rPr>
              <a:t>publique)</a:t>
            </a:r>
          </a:p>
          <a:p>
            <a:pPr marL="0" indent="0" algn="just">
              <a:lnSpc>
                <a:spcPct val="120000"/>
              </a:lnSpc>
              <a:spcBef>
                <a:spcPts val="0"/>
              </a:spcBef>
              <a:buNone/>
            </a:pPr>
            <a:endParaRPr lang="fr-FR" dirty="0" smtClean="0">
              <a:latin typeface="Century Gothic" panose="020B0502020202020204" pitchFamily="34" charset="0"/>
            </a:endParaRPr>
          </a:p>
          <a:p>
            <a:pPr algn="just">
              <a:lnSpc>
                <a:spcPct val="120000"/>
              </a:lnSpc>
              <a:spcBef>
                <a:spcPts val="0"/>
              </a:spcBef>
              <a:buFontTx/>
              <a:buChar char="-"/>
            </a:pPr>
            <a:r>
              <a:rPr lang="fr-FR" dirty="0" smtClean="0">
                <a:latin typeface="Century Gothic" panose="020B0502020202020204" pitchFamily="34" charset="0"/>
              </a:rPr>
              <a:t>L’entretien </a:t>
            </a:r>
            <a:r>
              <a:rPr lang="fr-FR" dirty="0">
                <a:latin typeface="Century Gothic" panose="020B0502020202020204" pitchFamily="34" charset="0"/>
              </a:rPr>
              <a:t>fait l’objet d’un </a:t>
            </a:r>
            <a:r>
              <a:rPr lang="fr-FR" b="1" dirty="0" smtClean="0">
                <a:latin typeface="Century Gothic" panose="020B0502020202020204" pitchFamily="34" charset="0"/>
              </a:rPr>
              <a:t>compte-rendu notifié à l’agent dans un délai de 15 jours </a:t>
            </a:r>
            <a:r>
              <a:rPr lang="fr-FR" dirty="0" smtClean="0">
                <a:latin typeface="Century Gothic" panose="020B0502020202020204" pitchFamily="34" charset="0"/>
              </a:rPr>
              <a:t>: qui </a:t>
            </a:r>
            <a:r>
              <a:rPr lang="fr-FR" dirty="0">
                <a:latin typeface="Century Gothic" panose="020B0502020202020204" pitchFamily="34" charset="0"/>
              </a:rPr>
              <a:t>explicite les critères d’appréciation mentionnés et relate l'ensemble des thèmes et sujets abordés au cours de l' </a:t>
            </a:r>
            <a:r>
              <a:rPr lang="fr-FR" dirty="0" smtClean="0">
                <a:latin typeface="Century Gothic" panose="020B0502020202020204" pitchFamily="34" charset="0"/>
              </a:rPr>
              <a:t>entretien. L’agent peut le compléter, le signer, puis le renvoyer à son supérieur. S’il </a:t>
            </a:r>
            <a:r>
              <a:rPr lang="fr-FR" dirty="0">
                <a:latin typeface="Century Gothic" panose="020B0502020202020204" pitchFamily="34" charset="0"/>
              </a:rPr>
              <a:t>refuse de signer, l’administration doit le mentionner sur le compte rendu et la notification est alors réputée effectuée à la date du </a:t>
            </a:r>
            <a:r>
              <a:rPr lang="fr-FR" dirty="0" smtClean="0">
                <a:latin typeface="Century Gothic" panose="020B0502020202020204" pitchFamily="34" charset="0"/>
              </a:rPr>
              <a:t>refus. </a:t>
            </a:r>
          </a:p>
          <a:p>
            <a:pPr algn="just">
              <a:lnSpc>
                <a:spcPct val="120000"/>
              </a:lnSpc>
              <a:buFontTx/>
              <a:buChar char="-"/>
            </a:pPr>
            <a:r>
              <a:rPr lang="fr-FR" dirty="0" smtClean="0">
                <a:latin typeface="Century Gothic" panose="020B0502020202020204" pitchFamily="34" charset="0"/>
              </a:rPr>
              <a:t>Le </a:t>
            </a:r>
            <a:r>
              <a:rPr lang="fr-FR" dirty="0">
                <a:latin typeface="Century Gothic" panose="020B0502020202020204" pitchFamily="34" charset="0"/>
              </a:rPr>
              <a:t>compte </a:t>
            </a:r>
            <a:r>
              <a:rPr lang="fr-FR" dirty="0" smtClean="0">
                <a:latin typeface="Century Gothic" panose="020B0502020202020204" pitchFamily="34" charset="0"/>
              </a:rPr>
              <a:t>rendu est </a:t>
            </a:r>
            <a:r>
              <a:rPr lang="fr-FR" b="1" dirty="0">
                <a:latin typeface="Century Gothic" panose="020B0502020202020204" pitchFamily="34" charset="0"/>
              </a:rPr>
              <a:t>visé par l'autorité territoriale </a:t>
            </a:r>
            <a:r>
              <a:rPr lang="fr-FR" b="1" dirty="0" smtClean="0">
                <a:latin typeface="Century Gothic" panose="020B0502020202020204" pitchFamily="34" charset="0"/>
              </a:rPr>
              <a:t>puis versé </a:t>
            </a:r>
            <a:r>
              <a:rPr lang="fr-FR" b="1" dirty="0">
                <a:latin typeface="Century Gothic" panose="020B0502020202020204" pitchFamily="34" charset="0"/>
              </a:rPr>
              <a:t>au </a:t>
            </a:r>
            <a:r>
              <a:rPr lang="fr-FR" b="1" dirty="0" smtClean="0">
                <a:latin typeface="Century Gothic" panose="020B0502020202020204" pitchFamily="34" charset="0"/>
              </a:rPr>
              <a:t>dossier de l’agent</a:t>
            </a:r>
            <a:r>
              <a:rPr lang="fr-FR" dirty="0" smtClean="0">
                <a:latin typeface="Century Gothic" panose="020B0502020202020204" pitchFamily="34" charset="0"/>
              </a:rPr>
              <a:t>. Il est également transmis au </a:t>
            </a:r>
            <a:r>
              <a:rPr lang="fr-FR" dirty="0">
                <a:latin typeface="Century Gothic" panose="020B0502020202020204" pitchFamily="34" charset="0"/>
              </a:rPr>
              <a:t>Centre de </a:t>
            </a:r>
            <a:r>
              <a:rPr lang="fr-FR" dirty="0" smtClean="0">
                <a:latin typeface="Century Gothic" panose="020B0502020202020204" pitchFamily="34" charset="0"/>
              </a:rPr>
              <a:t>gestion. </a:t>
            </a:r>
          </a:p>
          <a:p>
            <a:pPr marL="0" indent="0">
              <a:buNone/>
            </a:pPr>
            <a:endParaRPr lang="fr-FR" dirty="0">
              <a:latin typeface="Century Gothic" panose="020B0502020202020204" pitchFamily="34" charset="0"/>
            </a:endParaRPr>
          </a:p>
          <a:p>
            <a:pPr marL="0" indent="0" algn="just">
              <a:lnSpc>
                <a:spcPct val="100000"/>
              </a:lnSpc>
              <a:spcBef>
                <a:spcPts val="0"/>
              </a:spcBef>
              <a:buNone/>
            </a:pPr>
            <a:endParaRPr lang="fr-FR" dirty="0" smtClean="0"/>
          </a:p>
          <a:p>
            <a:pPr algn="just">
              <a:lnSpc>
                <a:spcPct val="100000"/>
              </a:lnSpc>
              <a:spcBef>
                <a:spcPts val="0"/>
              </a:spcBef>
              <a:buFontTx/>
              <a:buChar char="-"/>
            </a:pPr>
            <a:endParaRPr lang="fr-FR" dirty="0" smtClean="0"/>
          </a:p>
          <a:p>
            <a:pPr algn="just">
              <a:lnSpc>
                <a:spcPct val="100000"/>
              </a:lnSpc>
              <a:spcBef>
                <a:spcPts val="0"/>
              </a:spcBef>
              <a:buFontTx/>
              <a:buChar char="-"/>
            </a:pPr>
            <a:endParaRPr lang="fr-FR" dirty="0"/>
          </a:p>
          <a:p>
            <a:pPr algn="just">
              <a:lnSpc>
                <a:spcPct val="100000"/>
              </a:lnSpc>
              <a:spcBef>
                <a:spcPts val="0"/>
              </a:spcBef>
              <a:buFontTx/>
              <a:buChar char="-"/>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109893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400" b="1" dirty="0" smtClean="0">
                <a:solidFill>
                  <a:srgbClr val="C00000"/>
                </a:solidFill>
                <a:latin typeface="Century Gothic" panose="020B0502020202020204" pitchFamily="34" charset="0"/>
                <a:cs typeface="Times New Roman" panose="02020603050405020304" pitchFamily="18" charset="0"/>
              </a:rPr>
              <a:t>II. </a:t>
            </a:r>
            <a:r>
              <a:rPr lang="fr-FR" sz="3400" b="1" dirty="0" smtClean="0">
                <a:solidFill>
                  <a:schemeClr val="accent5">
                    <a:lumMod val="50000"/>
                  </a:schemeClr>
                </a:solidFill>
                <a:latin typeface="Century Gothic" panose="020B0502020202020204" pitchFamily="34" charset="0"/>
                <a:cs typeface="Times New Roman" panose="02020603050405020304" pitchFamily="18" charset="0"/>
              </a:rPr>
              <a:t>L’entretien annuel : modalités et procédure</a:t>
            </a:r>
            <a:endParaRPr lang="fr-FR" sz="34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47</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6"/>
          <p:cNvSpPr>
            <a:spLocks noGrp="1"/>
          </p:cNvSpPr>
          <p:nvPr>
            <p:ph idx="1"/>
          </p:nvPr>
        </p:nvSpPr>
        <p:spPr>
          <a:xfrm>
            <a:off x="474785" y="1690688"/>
            <a:ext cx="11183815" cy="4486275"/>
          </a:xfrm>
        </p:spPr>
        <p:txBody>
          <a:bodyPr>
            <a:normAutofit fontScale="25000" lnSpcReduction="20000"/>
          </a:bodyPr>
          <a:lstStyle/>
          <a:p>
            <a:pPr marL="0" indent="0" algn="just">
              <a:lnSpc>
                <a:spcPct val="120000"/>
              </a:lnSpc>
              <a:spcBef>
                <a:spcPts val="0"/>
              </a:spcBef>
              <a:buNone/>
            </a:pPr>
            <a:r>
              <a:rPr lang="fr-FR" sz="4800" b="1" dirty="0">
                <a:solidFill>
                  <a:srgbClr val="C00000"/>
                </a:solidFill>
                <a:latin typeface="Century Gothic" panose="020B0502020202020204" pitchFamily="34" charset="0"/>
              </a:rPr>
              <a:t>L’entretien professionnel d’un agent exerçant une activité syndicale </a:t>
            </a:r>
            <a:endParaRPr lang="fr-FR" sz="4800" b="1" dirty="0" smtClean="0">
              <a:solidFill>
                <a:srgbClr val="C00000"/>
              </a:solidFill>
              <a:latin typeface="Century Gothic" panose="020B0502020202020204" pitchFamily="34" charset="0"/>
            </a:endParaRPr>
          </a:p>
          <a:p>
            <a:pPr marL="0" indent="0" algn="just">
              <a:lnSpc>
                <a:spcPct val="120000"/>
              </a:lnSpc>
              <a:spcBef>
                <a:spcPts val="0"/>
              </a:spcBef>
              <a:buNone/>
            </a:pPr>
            <a:endParaRPr lang="fr-FR" sz="4000" dirty="0">
              <a:solidFill>
                <a:srgbClr val="C00000"/>
              </a:solidFill>
              <a:latin typeface="Century Gothic" panose="020B0502020202020204" pitchFamily="34" charset="0"/>
            </a:endParaRPr>
          </a:p>
          <a:p>
            <a:pPr lvl="0" algn="just">
              <a:lnSpc>
                <a:spcPct val="120000"/>
              </a:lnSpc>
              <a:spcBef>
                <a:spcPts val="0"/>
              </a:spcBef>
              <a:buFont typeface="Century Gothic" panose="020B0502020202020204" pitchFamily="34" charset="0"/>
              <a:buChar char="►"/>
            </a:pPr>
            <a:r>
              <a:rPr lang="fr-FR" sz="4000" b="1" u="sng" dirty="0">
                <a:latin typeface="Century Gothic" panose="020B0502020202020204" pitchFamily="34" charset="0"/>
              </a:rPr>
              <a:t>L’entretien annuel de suivi  </a:t>
            </a:r>
            <a:r>
              <a:rPr lang="fr-FR" sz="4000" dirty="0">
                <a:latin typeface="Century Gothic" panose="020B0502020202020204" pitchFamily="34" charset="0"/>
              </a:rPr>
              <a:t>(article 16 décret n°2017-1419 du 28 septembre 2017</a:t>
            </a:r>
            <a:r>
              <a:rPr lang="fr-FR" sz="4000" dirty="0" smtClean="0">
                <a:latin typeface="Century Gothic" panose="020B0502020202020204" pitchFamily="34" charset="0"/>
              </a:rPr>
              <a:t>)</a:t>
            </a:r>
          </a:p>
          <a:p>
            <a:pPr marL="0" lvl="0" indent="0" algn="just">
              <a:lnSpc>
                <a:spcPct val="120000"/>
              </a:lnSpc>
              <a:spcBef>
                <a:spcPts val="0"/>
              </a:spcBef>
              <a:buNone/>
            </a:pPr>
            <a:endParaRPr lang="fr-FR" sz="4000" dirty="0">
              <a:latin typeface="Century Gothic" panose="020B0502020202020204" pitchFamily="34" charset="0"/>
            </a:endParaRPr>
          </a:p>
          <a:p>
            <a:pPr marL="0" indent="0" algn="just">
              <a:lnSpc>
                <a:spcPct val="120000"/>
              </a:lnSpc>
              <a:spcBef>
                <a:spcPts val="0"/>
              </a:spcBef>
              <a:buNone/>
            </a:pPr>
            <a:r>
              <a:rPr lang="fr-FR" sz="4000" dirty="0">
                <a:latin typeface="Century Gothic" panose="020B0502020202020204" pitchFamily="34" charset="0"/>
              </a:rPr>
              <a:t>Les fonctionnaires qui, dans le cadre d’une mise à disposition ou d’une décharge d’activité de service, consacrent une quotité de temps de travail au moins égale à 70% et inférieure à 100% d’un temps plein à une activité syndicale ont doit à un entretien annuel.  L’agent est convoqué au moins 8 jours avant l’entretien par son supérieur hiérarchique.</a:t>
            </a:r>
          </a:p>
          <a:p>
            <a:pPr marL="0" indent="0" algn="just">
              <a:lnSpc>
                <a:spcPct val="120000"/>
              </a:lnSpc>
              <a:spcBef>
                <a:spcPts val="0"/>
              </a:spcBef>
              <a:buNone/>
            </a:pPr>
            <a:endParaRPr lang="fr-FR" sz="4000" dirty="0" smtClean="0">
              <a:latin typeface="Century Gothic" panose="020B0502020202020204" pitchFamily="34" charset="0"/>
            </a:endParaRPr>
          </a:p>
          <a:p>
            <a:pPr marL="0" indent="0" algn="just">
              <a:lnSpc>
                <a:spcPct val="120000"/>
              </a:lnSpc>
              <a:spcBef>
                <a:spcPts val="0"/>
              </a:spcBef>
              <a:buNone/>
            </a:pPr>
            <a:r>
              <a:rPr lang="fr-FR" sz="4000" dirty="0" smtClean="0">
                <a:latin typeface="Century Gothic" panose="020B0502020202020204" pitchFamily="34" charset="0"/>
              </a:rPr>
              <a:t>Au </a:t>
            </a:r>
            <a:r>
              <a:rPr lang="fr-FR" sz="4000" dirty="0">
                <a:latin typeface="Century Gothic" panose="020B0502020202020204" pitchFamily="34" charset="0"/>
              </a:rPr>
              <a:t>cours de cet entretien, </a:t>
            </a:r>
            <a:r>
              <a:rPr lang="fr-FR" sz="4000" b="1" dirty="0">
                <a:latin typeface="Century Gothic" panose="020B0502020202020204" pitchFamily="34" charset="0"/>
              </a:rPr>
              <a:t>les agents ne sont </a:t>
            </a:r>
            <a:r>
              <a:rPr lang="fr-FR" sz="4000" b="1" dirty="0" smtClean="0">
                <a:latin typeface="Century Gothic" panose="020B0502020202020204" pitchFamily="34" charset="0"/>
              </a:rPr>
              <a:t>soumis </a:t>
            </a:r>
            <a:r>
              <a:rPr lang="fr-FR" sz="4000" b="1" dirty="0">
                <a:latin typeface="Century Gothic" panose="020B0502020202020204" pitchFamily="34" charset="0"/>
              </a:rPr>
              <a:t>à aucune appréciation de leur valeur professionnelle</a:t>
            </a:r>
            <a:r>
              <a:rPr lang="fr-FR" sz="4000" dirty="0">
                <a:latin typeface="Century Gothic" panose="020B0502020202020204" pitchFamily="34" charset="0"/>
              </a:rPr>
              <a:t> (article L. 212-6 code général de la fonction publique</a:t>
            </a:r>
            <a:r>
              <a:rPr lang="fr-FR" sz="4000" dirty="0" smtClean="0">
                <a:latin typeface="Century Gothic" panose="020B0502020202020204" pitchFamily="34" charset="0"/>
              </a:rPr>
              <a:t>).</a:t>
            </a:r>
          </a:p>
          <a:p>
            <a:pPr marL="0" indent="0" algn="just">
              <a:lnSpc>
                <a:spcPct val="120000"/>
              </a:lnSpc>
              <a:spcBef>
                <a:spcPts val="0"/>
              </a:spcBef>
              <a:buNone/>
            </a:pPr>
            <a:endParaRPr lang="fr-FR" sz="4000" dirty="0">
              <a:latin typeface="Century Gothic" panose="020B0502020202020204" pitchFamily="34" charset="0"/>
            </a:endParaRPr>
          </a:p>
          <a:p>
            <a:pPr marL="0" indent="0" algn="just">
              <a:lnSpc>
                <a:spcPct val="120000"/>
              </a:lnSpc>
              <a:spcBef>
                <a:spcPts val="0"/>
              </a:spcBef>
              <a:buNone/>
            </a:pPr>
            <a:r>
              <a:rPr lang="fr-FR" sz="4000" dirty="0">
                <a:latin typeface="Century Gothic" panose="020B0502020202020204" pitchFamily="34" charset="0"/>
              </a:rPr>
              <a:t>L’entretien porte sur les thématiques suivantes :</a:t>
            </a:r>
          </a:p>
          <a:p>
            <a:pPr marL="0" indent="0" algn="just">
              <a:lnSpc>
                <a:spcPct val="120000"/>
              </a:lnSpc>
              <a:spcBef>
                <a:spcPts val="0"/>
              </a:spcBef>
              <a:buNone/>
            </a:pPr>
            <a:r>
              <a:rPr lang="fr-FR" sz="4000" dirty="0">
                <a:latin typeface="Century Gothic" panose="020B0502020202020204" pitchFamily="34" charset="0"/>
              </a:rPr>
              <a:t>- les acquis de l'expérience professionnelle, y compris ceux résultant de son activité syndicale ;</a:t>
            </a:r>
          </a:p>
          <a:p>
            <a:pPr marL="0" indent="0" algn="just">
              <a:lnSpc>
                <a:spcPct val="120000"/>
              </a:lnSpc>
              <a:spcBef>
                <a:spcPts val="0"/>
              </a:spcBef>
              <a:buNone/>
            </a:pPr>
            <a:r>
              <a:rPr lang="fr-FR" sz="4000" dirty="0">
                <a:latin typeface="Century Gothic" panose="020B0502020202020204" pitchFamily="34" charset="0"/>
              </a:rPr>
              <a:t>- les besoins de formation professionnelle ;</a:t>
            </a:r>
          </a:p>
          <a:p>
            <a:pPr marL="0" indent="0" algn="just">
              <a:lnSpc>
                <a:spcPct val="120000"/>
              </a:lnSpc>
              <a:spcBef>
                <a:spcPts val="0"/>
              </a:spcBef>
              <a:buNone/>
            </a:pPr>
            <a:r>
              <a:rPr lang="fr-FR" sz="4000" dirty="0">
                <a:latin typeface="Century Gothic" panose="020B0502020202020204" pitchFamily="34" charset="0"/>
              </a:rPr>
              <a:t>- les perspectives d'évolution professionnelle en termes de carrière et de mobilité.</a:t>
            </a:r>
          </a:p>
          <a:p>
            <a:pPr marL="0" indent="0" algn="just">
              <a:lnSpc>
                <a:spcPct val="120000"/>
              </a:lnSpc>
              <a:spcBef>
                <a:spcPts val="0"/>
              </a:spcBef>
              <a:buNone/>
            </a:pPr>
            <a:r>
              <a:rPr lang="fr-FR" sz="4000" dirty="0">
                <a:latin typeface="Century Gothic" panose="020B0502020202020204" pitchFamily="34" charset="0"/>
              </a:rPr>
              <a:t>L’entretien fait l’objet d’un compte rendu, établi et signé par le supérieur hiérarchique. Ce dernier l’adresse ensuite à l'agent qui le complète, le cas échéant, de ses observations.</a:t>
            </a:r>
          </a:p>
          <a:p>
            <a:pPr marL="0" indent="0" algn="just">
              <a:lnSpc>
                <a:spcPct val="120000"/>
              </a:lnSpc>
              <a:spcBef>
                <a:spcPts val="0"/>
              </a:spcBef>
              <a:buNone/>
            </a:pPr>
            <a:r>
              <a:rPr lang="fr-FR" sz="4000" dirty="0">
                <a:latin typeface="Century Gothic" panose="020B0502020202020204" pitchFamily="34" charset="0"/>
              </a:rPr>
              <a:t>L’agent signe alors le compte-rendu, éventuellement complété des observations de son supérieur, pour attester en avoir pris connaissance. Il le retourne enfin à son supérieur hiérarchique qui le verse à son dossier.</a:t>
            </a:r>
          </a:p>
          <a:p>
            <a:pPr marL="0" lvl="0" indent="0" algn="just">
              <a:lnSpc>
                <a:spcPct val="120000"/>
              </a:lnSpc>
              <a:spcBef>
                <a:spcPts val="0"/>
              </a:spcBef>
              <a:buNone/>
            </a:pPr>
            <a:endParaRPr lang="fr-FR" sz="4000" b="1" u="sng" dirty="0" smtClean="0">
              <a:latin typeface="Century Gothic" panose="020B0502020202020204" pitchFamily="34" charset="0"/>
            </a:endParaRPr>
          </a:p>
          <a:p>
            <a:pPr algn="just">
              <a:lnSpc>
                <a:spcPct val="120000"/>
              </a:lnSpc>
              <a:spcBef>
                <a:spcPts val="0"/>
              </a:spcBef>
              <a:buFont typeface="Century Gothic" panose="020B0502020202020204" pitchFamily="34" charset="0"/>
              <a:buChar char="►"/>
            </a:pPr>
            <a:r>
              <a:rPr lang="fr-FR" sz="4000" b="1" u="sng" dirty="0" smtClean="0">
                <a:latin typeface="Century Gothic" panose="020B0502020202020204" pitchFamily="34" charset="0"/>
              </a:rPr>
              <a:t>L’entretien </a:t>
            </a:r>
            <a:r>
              <a:rPr lang="fr-FR" sz="4000" b="1" u="sng" dirty="0">
                <a:latin typeface="Century Gothic" panose="020B0502020202020204" pitchFamily="34" charset="0"/>
              </a:rPr>
              <a:t>annuel d’accompagnement </a:t>
            </a:r>
            <a:r>
              <a:rPr lang="fr-FR" sz="4000" dirty="0">
                <a:latin typeface="Century Gothic" panose="020B0502020202020204" pitchFamily="34" charset="0"/>
              </a:rPr>
              <a:t>(article 15 décret n°2017-1419 du 28 septembre 2017</a:t>
            </a:r>
            <a:r>
              <a:rPr lang="fr-FR" sz="4000" dirty="0" smtClean="0">
                <a:latin typeface="Century Gothic" panose="020B0502020202020204" pitchFamily="34" charset="0"/>
              </a:rPr>
              <a:t>)</a:t>
            </a:r>
          </a:p>
          <a:p>
            <a:pPr marL="0" lvl="0" indent="0" algn="just">
              <a:lnSpc>
                <a:spcPct val="120000"/>
              </a:lnSpc>
              <a:spcBef>
                <a:spcPts val="0"/>
              </a:spcBef>
              <a:buNone/>
            </a:pPr>
            <a:endParaRPr lang="fr-FR" sz="4000" dirty="0">
              <a:latin typeface="Century Gothic" panose="020B0502020202020204" pitchFamily="34" charset="0"/>
            </a:endParaRPr>
          </a:p>
          <a:p>
            <a:pPr marL="0" indent="0" algn="just">
              <a:lnSpc>
                <a:spcPct val="120000"/>
              </a:lnSpc>
              <a:spcBef>
                <a:spcPts val="0"/>
              </a:spcBef>
              <a:buNone/>
            </a:pPr>
            <a:r>
              <a:rPr lang="fr-FR" sz="4000" dirty="0">
                <a:latin typeface="Century Gothic" panose="020B0502020202020204" pitchFamily="34" charset="0"/>
              </a:rPr>
              <a:t>Contrairement à l’entretien annuel de suivi, cet entretien est mené par le responsable des ressources humaines de l'établissement dont l’agent relève. Le responsable des ressources humaines </a:t>
            </a:r>
            <a:r>
              <a:rPr lang="fr-FR" sz="4000" dirty="0" smtClean="0">
                <a:latin typeface="Century Gothic" panose="020B0502020202020204" pitchFamily="34" charset="0"/>
              </a:rPr>
              <a:t>convoque sous 8 jours l'agent (le délai commence à courir dès réception de la convocation par l’agent). </a:t>
            </a:r>
          </a:p>
          <a:p>
            <a:pPr marL="0" indent="0" algn="just">
              <a:lnSpc>
                <a:spcPct val="120000"/>
              </a:lnSpc>
              <a:spcBef>
                <a:spcPts val="0"/>
              </a:spcBef>
              <a:buNone/>
            </a:pPr>
            <a:endParaRPr lang="fr-FR" sz="4000" dirty="0">
              <a:latin typeface="Century Gothic" panose="020B0502020202020204" pitchFamily="34" charset="0"/>
            </a:endParaRPr>
          </a:p>
          <a:p>
            <a:pPr marL="0" indent="0" algn="just">
              <a:lnSpc>
                <a:spcPct val="120000"/>
              </a:lnSpc>
              <a:spcBef>
                <a:spcPts val="0"/>
              </a:spcBef>
              <a:buNone/>
            </a:pPr>
            <a:r>
              <a:rPr lang="fr-FR" sz="4000" dirty="0" smtClean="0">
                <a:latin typeface="Century Gothic" panose="020B0502020202020204" pitchFamily="34" charset="0"/>
              </a:rPr>
              <a:t>L’entretien </a:t>
            </a:r>
            <a:r>
              <a:rPr lang="fr-FR" sz="4000" dirty="0">
                <a:latin typeface="Century Gothic" panose="020B0502020202020204" pitchFamily="34" charset="0"/>
              </a:rPr>
              <a:t>porte principalement sur :</a:t>
            </a:r>
          </a:p>
          <a:p>
            <a:pPr marL="0" indent="0" algn="just">
              <a:lnSpc>
                <a:spcPct val="120000"/>
              </a:lnSpc>
              <a:spcBef>
                <a:spcPts val="0"/>
              </a:spcBef>
              <a:buNone/>
            </a:pPr>
            <a:r>
              <a:rPr lang="fr-FR" sz="4000" dirty="0">
                <a:latin typeface="Century Gothic" panose="020B0502020202020204" pitchFamily="34" charset="0"/>
              </a:rPr>
              <a:t>- les acquis de l'expérience professionnelle, y compris ceux résultant de son activité syndicale ;</a:t>
            </a:r>
          </a:p>
          <a:p>
            <a:pPr marL="0" indent="0" algn="just">
              <a:lnSpc>
                <a:spcPct val="120000"/>
              </a:lnSpc>
              <a:spcBef>
                <a:spcPts val="0"/>
              </a:spcBef>
              <a:buNone/>
            </a:pPr>
            <a:r>
              <a:rPr lang="fr-FR" sz="4000" dirty="0">
                <a:latin typeface="Century Gothic" panose="020B0502020202020204" pitchFamily="34" charset="0"/>
              </a:rPr>
              <a:t>- les besoins de formation professionnelle ;</a:t>
            </a:r>
          </a:p>
          <a:p>
            <a:pPr marL="0" indent="0" algn="just">
              <a:lnSpc>
                <a:spcPct val="120000"/>
              </a:lnSpc>
              <a:spcBef>
                <a:spcPts val="0"/>
              </a:spcBef>
              <a:buNone/>
            </a:pPr>
            <a:r>
              <a:rPr lang="fr-FR" sz="4000" dirty="0">
                <a:latin typeface="Century Gothic" panose="020B0502020202020204" pitchFamily="34" charset="0"/>
              </a:rPr>
              <a:t>- les perspectives d'évolution professionnelle en termes de carrière et de mobilité.</a:t>
            </a:r>
          </a:p>
          <a:p>
            <a:pPr marL="0" indent="0" algn="just">
              <a:lnSpc>
                <a:spcPct val="120000"/>
              </a:lnSpc>
              <a:spcBef>
                <a:spcPts val="0"/>
              </a:spcBef>
              <a:buNone/>
            </a:pPr>
            <a:endParaRPr lang="fr-FR" sz="4000" dirty="0" smtClean="0">
              <a:latin typeface="Century Gothic" panose="020B0502020202020204" pitchFamily="34" charset="0"/>
            </a:endParaRPr>
          </a:p>
          <a:p>
            <a:pPr marL="0" lvl="0" indent="0" algn="just">
              <a:lnSpc>
                <a:spcPct val="120000"/>
              </a:lnSpc>
              <a:spcBef>
                <a:spcPts val="0"/>
              </a:spcBef>
              <a:buNone/>
            </a:pPr>
            <a:r>
              <a:rPr lang="fr-FR" sz="4000" dirty="0" smtClean="0">
                <a:latin typeface="Century Gothic" panose="020B0502020202020204" pitchFamily="34" charset="0"/>
              </a:rPr>
              <a:t>L’entretien </a:t>
            </a:r>
            <a:r>
              <a:rPr lang="fr-FR" sz="4000" dirty="0">
                <a:latin typeface="Century Gothic" panose="020B0502020202020204" pitchFamily="34" charset="0"/>
              </a:rPr>
              <a:t>d'accompagnement fait l’objet d’un compte </a:t>
            </a:r>
            <a:r>
              <a:rPr lang="fr-FR" sz="4000" dirty="0" smtClean="0">
                <a:latin typeface="Century Gothic" panose="020B0502020202020204" pitchFamily="34" charset="0"/>
              </a:rPr>
              <a:t>rendu, signé par le responsable des RH. Il est notifié à l’agent dans un délai maximal d’un mois : il a la possibilité de le modifier puis le renvoyer signé à son responsable des RH qui le versera au dossier. </a:t>
            </a:r>
          </a:p>
          <a:p>
            <a:pPr marL="0" lvl="0" indent="0" algn="just">
              <a:lnSpc>
                <a:spcPct val="120000"/>
              </a:lnSpc>
              <a:spcBef>
                <a:spcPts val="0"/>
              </a:spcBef>
              <a:buNone/>
            </a:pPr>
            <a:endParaRPr lang="fr-FR" sz="4000" dirty="0" smtClean="0">
              <a:latin typeface="Century Gothic" panose="020B0502020202020204" pitchFamily="34" charset="0"/>
            </a:endParaRPr>
          </a:p>
          <a:p>
            <a:pPr marL="0" lvl="0" indent="0" algn="just">
              <a:lnSpc>
                <a:spcPct val="120000"/>
              </a:lnSpc>
              <a:spcBef>
                <a:spcPts val="0"/>
              </a:spcBef>
              <a:buNone/>
            </a:pPr>
            <a:r>
              <a:rPr lang="fr-FR" sz="4000" dirty="0" smtClean="0">
                <a:latin typeface="Century Gothic" panose="020B0502020202020204" pitchFamily="34" charset="0"/>
              </a:rPr>
              <a:t>Lorsque </a:t>
            </a:r>
            <a:r>
              <a:rPr lang="fr-FR" sz="4000" dirty="0">
                <a:latin typeface="Century Gothic" panose="020B0502020202020204" pitchFamily="34" charset="0"/>
              </a:rPr>
              <a:t>l'agent ne dispose pas d'un compte rendu d'entretien de suivi, le compte rendu de l'entretien d'accompagnement se substitue au compte rendu de l'entretien professionnel fondé sur l'appréciation de la valeur </a:t>
            </a:r>
            <a:r>
              <a:rPr lang="fr-FR" sz="4000" dirty="0" smtClean="0">
                <a:latin typeface="Century Gothic" panose="020B0502020202020204" pitchFamily="34" charset="0"/>
              </a:rPr>
              <a:t>professionnelle</a:t>
            </a:r>
            <a:r>
              <a:rPr lang="fr-FR" sz="4000" dirty="0">
                <a:latin typeface="Century Gothic" panose="020B0502020202020204" pitchFamily="34" charset="0"/>
              </a:rPr>
              <a:t>.</a:t>
            </a:r>
            <a:endParaRPr lang="fr-FR" sz="4000" dirty="0" smtClean="0">
              <a:latin typeface="Century Gothic" panose="020B0502020202020204" pitchFamily="34" charset="0"/>
            </a:endParaRPr>
          </a:p>
        </p:txBody>
      </p:sp>
    </p:spTree>
    <p:extLst>
      <p:ext uri="{BB962C8B-B14F-4D97-AF65-F5344CB8AC3E}">
        <p14:creationId xmlns:p14="http://schemas.microsoft.com/office/powerpoint/2010/main" val="6909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400" b="1" dirty="0" smtClean="0">
                <a:solidFill>
                  <a:srgbClr val="C00000"/>
                </a:solidFill>
                <a:latin typeface="Century Gothic" panose="020B0502020202020204" pitchFamily="34" charset="0"/>
                <a:cs typeface="Times New Roman" panose="02020603050405020304" pitchFamily="18" charset="0"/>
              </a:rPr>
              <a:t>II. </a:t>
            </a:r>
            <a:r>
              <a:rPr lang="fr-FR" sz="3400" b="1" dirty="0" smtClean="0">
                <a:solidFill>
                  <a:schemeClr val="accent5">
                    <a:lumMod val="50000"/>
                  </a:schemeClr>
                </a:solidFill>
                <a:latin typeface="Century Gothic" panose="020B0502020202020204" pitchFamily="34" charset="0"/>
                <a:cs typeface="Times New Roman" panose="02020603050405020304" pitchFamily="18" charset="0"/>
              </a:rPr>
              <a:t>L’entretien annuel : modalités et procédure</a:t>
            </a:r>
            <a:endParaRPr lang="fr-FR" sz="34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48</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838200" y="1690688"/>
            <a:ext cx="10515600" cy="5030787"/>
          </a:xfrm>
        </p:spPr>
        <p:txBody>
          <a:bodyPr>
            <a:normAutofit/>
          </a:bodyPr>
          <a:lstStyle/>
          <a:p>
            <a:pPr marL="0" indent="0" algn="just">
              <a:lnSpc>
                <a:spcPct val="120000"/>
              </a:lnSpc>
              <a:spcBef>
                <a:spcPts val="0"/>
              </a:spcBef>
              <a:buNone/>
            </a:pPr>
            <a:r>
              <a:rPr lang="fr-FR" sz="1800" b="1" dirty="0" smtClean="0">
                <a:solidFill>
                  <a:srgbClr val="C00000"/>
                </a:solidFill>
                <a:latin typeface="Century Gothic" panose="020B0502020202020204" pitchFamily="34" charset="0"/>
                <a:cs typeface="Times New Roman" panose="02020603050405020304" pitchFamily="18" charset="0"/>
              </a:rPr>
              <a:t>Voies de recours après notification du compte-rendu </a:t>
            </a:r>
          </a:p>
          <a:p>
            <a:pPr marL="0" indent="0" algn="just">
              <a:lnSpc>
                <a:spcPct val="120000"/>
              </a:lnSpc>
              <a:spcBef>
                <a:spcPts val="0"/>
              </a:spcBef>
              <a:buNone/>
            </a:pPr>
            <a:endParaRPr lang="fr-FR" sz="1800" b="1" dirty="0" smtClean="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0"/>
              </a:spcBef>
              <a:buFont typeface="Century Gothic" panose="020B0502020202020204" pitchFamily="34" charset="0"/>
              <a:buChar char="►"/>
            </a:pPr>
            <a:r>
              <a:rPr lang="fr-FR" sz="1800" dirty="0" smtClean="0">
                <a:latin typeface="Century Gothic" panose="020B0502020202020204" pitchFamily="34" charset="0"/>
              </a:rPr>
              <a:t>L'agent </a:t>
            </a:r>
            <a:r>
              <a:rPr lang="fr-FR" sz="1800" dirty="0">
                <a:latin typeface="Century Gothic" panose="020B0502020202020204" pitchFamily="34" charset="0"/>
              </a:rPr>
              <a:t>peut solliciter la modification des conclusions du compte rendu d'entretien : auprès de l'autorité territoriale dans le </a:t>
            </a:r>
            <a:r>
              <a:rPr lang="fr-FR" sz="1800" b="1" dirty="0">
                <a:latin typeface="Century Gothic" panose="020B0502020202020204" pitchFamily="34" charset="0"/>
              </a:rPr>
              <a:t>délai de 15 jours francs après la notification du compte rendu</a:t>
            </a:r>
            <a:r>
              <a:rPr lang="fr-FR" sz="1800" dirty="0">
                <a:latin typeface="Century Gothic" panose="020B0502020202020204" pitchFamily="34" charset="0"/>
              </a:rPr>
              <a:t>, </a:t>
            </a:r>
          </a:p>
          <a:p>
            <a:pPr algn="just">
              <a:lnSpc>
                <a:spcPct val="120000"/>
              </a:lnSpc>
              <a:spcBef>
                <a:spcPts val="0"/>
              </a:spcBef>
              <a:buFont typeface="Century Gothic" panose="020B0502020202020204" pitchFamily="34" charset="0"/>
              <a:buChar char="►"/>
            </a:pPr>
            <a:r>
              <a:rPr lang="fr-FR" sz="1800" dirty="0" smtClean="0">
                <a:latin typeface="Century Gothic" panose="020B0502020202020204" pitchFamily="34" charset="0"/>
              </a:rPr>
              <a:t>Si </a:t>
            </a:r>
            <a:r>
              <a:rPr lang="fr-FR" sz="1800" dirty="0">
                <a:latin typeface="Century Gothic" panose="020B0502020202020204" pitchFamily="34" charset="0"/>
              </a:rPr>
              <a:t>l'autorité territoriale rejette sa demande : </a:t>
            </a:r>
            <a:r>
              <a:rPr lang="fr-FR" sz="1800" b="1" dirty="0" smtClean="0">
                <a:latin typeface="Century Gothic" panose="020B0502020202020204" pitchFamily="34" charset="0"/>
              </a:rPr>
              <a:t>saisine </a:t>
            </a:r>
            <a:r>
              <a:rPr lang="fr-FR" sz="1800" b="1" dirty="0">
                <a:latin typeface="Century Gothic" panose="020B0502020202020204" pitchFamily="34" charset="0"/>
              </a:rPr>
              <a:t>de la CAP ou CCP dans un délai d’un mois </a:t>
            </a:r>
            <a:r>
              <a:rPr lang="fr-FR" sz="1800" dirty="0" smtClean="0">
                <a:latin typeface="Century Gothic" panose="020B0502020202020204" pitchFamily="34" charset="0"/>
              </a:rPr>
              <a:t>à compter de </a:t>
            </a:r>
            <a:r>
              <a:rPr lang="fr-FR" sz="1800" dirty="0">
                <a:latin typeface="Century Gothic" panose="020B0502020202020204" pitchFamily="34" charset="0"/>
              </a:rPr>
              <a:t>la réponse de l'autorité territoriale ou de la non réponse de l'autorité </a:t>
            </a:r>
            <a:r>
              <a:rPr lang="fr-FR" sz="1800" dirty="0" smtClean="0">
                <a:latin typeface="Century Gothic" panose="020B0502020202020204" pitchFamily="34" charset="0"/>
              </a:rPr>
              <a:t>territoriale,</a:t>
            </a:r>
          </a:p>
          <a:p>
            <a:pPr algn="just">
              <a:lnSpc>
                <a:spcPct val="120000"/>
              </a:lnSpc>
              <a:spcBef>
                <a:spcPts val="0"/>
              </a:spcBef>
              <a:buFont typeface="Century Gothic" panose="020B0502020202020204" pitchFamily="34" charset="0"/>
              <a:buChar char="►"/>
            </a:pPr>
            <a:r>
              <a:rPr lang="fr-FR" sz="1800" b="1" dirty="0" smtClean="0">
                <a:latin typeface="Century Gothic" panose="020B0502020202020204" pitchFamily="34" charset="0"/>
              </a:rPr>
              <a:t>Recours </a:t>
            </a:r>
            <a:r>
              <a:rPr lang="fr-FR" sz="1800" b="1" dirty="0">
                <a:latin typeface="Century Gothic" panose="020B0502020202020204" pitchFamily="34" charset="0"/>
              </a:rPr>
              <a:t>gracieux dans les 2 mois </a:t>
            </a:r>
            <a:r>
              <a:rPr lang="fr-FR" sz="1800" b="1" dirty="0" smtClean="0">
                <a:latin typeface="Century Gothic" panose="020B0502020202020204" pitchFamily="34" charset="0"/>
              </a:rPr>
              <a:t>suivants </a:t>
            </a:r>
            <a:r>
              <a:rPr lang="fr-FR" sz="1800" b="1" dirty="0">
                <a:latin typeface="Century Gothic" panose="020B0502020202020204" pitchFamily="34" charset="0"/>
              </a:rPr>
              <a:t>la notification initiale du compte-rendu </a:t>
            </a:r>
            <a:r>
              <a:rPr lang="fr-FR" sz="1800" dirty="0">
                <a:latin typeface="Century Gothic" panose="020B0502020202020204" pitchFamily="34" charset="0"/>
              </a:rPr>
              <a:t>d'entretien professionnel, ou bien la notification de la réponse de l'autorité territoriale à la demande de révision, ou encore la communication du compte-rendu d'entretien professionnel éventuellement révisé par l'autorité territoriale après avis de la commission administrative </a:t>
            </a:r>
            <a:r>
              <a:rPr lang="fr-FR" sz="1800" dirty="0" smtClean="0">
                <a:latin typeface="Century Gothic" panose="020B0502020202020204" pitchFamily="34" charset="0"/>
              </a:rPr>
              <a:t>paritaire,</a:t>
            </a:r>
            <a:endParaRPr lang="fr-FR" sz="1800" dirty="0">
              <a:latin typeface="Century Gothic" panose="020B0502020202020204" pitchFamily="34" charset="0"/>
            </a:endParaRPr>
          </a:p>
          <a:p>
            <a:pPr algn="just">
              <a:lnSpc>
                <a:spcPct val="120000"/>
              </a:lnSpc>
              <a:spcBef>
                <a:spcPts val="0"/>
              </a:spcBef>
              <a:buFont typeface="Century Gothic" panose="020B0502020202020204" pitchFamily="34" charset="0"/>
              <a:buChar char="►"/>
            </a:pPr>
            <a:r>
              <a:rPr lang="fr-FR" sz="1800" b="1" dirty="0" smtClean="0">
                <a:latin typeface="Century Gothic" panose="020B0502020202020204" pitchFamily="34" charset="0"/>
              </a:rPr>
              <a:t>Recours </a:t>
            </a:r>
            <a:r>
              <a:rPr lang="fr-FR" sz="1800" b="1" dirty="0">
                <a:latin typeface="Century Gothic" panose="020B0502020202020204" pitchFamily="34" charset="0"/>
              </a:rPr>
              <a:t>contentieux dans un délai de 2 mois à compter de sa notification</a:t>
            </a:r>
            <a:r>
              <a:rPr lang="fr-FR" sz="1800" dirty="0">
                <a:latin typeface="Century Gothic" panose="020B0502020202020204" pitchFamily="34" charset="0"/>
              </a:rPr>
              <a:t>.</a:t>
            </a:r>
            <a:endParaRPr lang="fr-FR" sz="1800" dirty="0" smtClean="0">
              <a:latin typeface="Century Gothic" panose="020B0502020202020204" pitchFamily="34" charset="0"/>
              <a:cs typeface="Times New Roman" panose="02020603050405020304" pitchFamily="18" charset="0"/>
            </a:endParaRPr>
          </a:p>
          <a:p>
            <a:pPr marL="0" indent="0">
              <a:buNone/>
            </a:pPr>
            <a:endParaRPr lang="fr-FR" dirty="0">
              <a:latin typeface="Century Gothic" panose="020B0502020202020204" pitchFamily="34" charset="0"/>
            </a:endParaRPr>
          </a:p>
          <a:p>
            <a:pPr marL="0" indent="0" algn="just">
              <a:lnSpc>
                <a:spcPct val="100000"/>
              </a:lnSpc>
              <a:spcBef>
                <a:spcPts val="0"/>
              </a:spcBef>
              <a:buNone/>
            </a:pPr>
            <a:endParaRPr lang="fr-FR" dirty="0" smtClean="0"/>
          </a:p>
          <a:p>
            <a:pPr algn="just">
              <a:lnSpc>
                <a:spcPct val="100000"/>
              </a:lnSpc>
              <a:spcBef>
                <a:spcPts val="0"/>
              </a:spcBef>
              <a:buFontTx/>
              <a:buChar char="-"/>
            </a:pPr>
            <a:endParaRPr lang="fr-FR" dirty="0" smtClean="0"/>
          </a:p>
          <a:p>
            <a:pPr algn="just">
              <a:lnSpc>
                <a:spcPct val="100000"/>
              </a:lnSpc>
              <a:spcBef>
                <a:spcPts val="0"/>
              </a:spcBef>
              <a:buFontTx/>
              <a:buChar char="-"/>
            </a:pPr>
            <a:endParaRPr lang="fr-FR" dirty="0"/>
          </a:p>
          <a:p>
            <a:pPr algn="just">
              <a:lnSpc>
                <a:spcPct val="100000"/>
              </a:lnSpc>
              <a:spcBef>
                <a:spcPts val="0"/>
              </a:spcBef>
              <a:buFontTx/>
              <a:buChar char="-"/>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a:latin typeface="Century Gothic" panose="020B0502020202020204" pitchFamily="34" charset="0"/>
              <a:cs typeface="Times New Roman" panose="02020603050405020304" pitchFamily="18" charset="0"/>
            </a:endParaRPr>
          </a:p>
          <a:p>
            <a:pPr marL="0" indent="0" algn="just">
              <a:lnSpc>
                <a:spcPct val="100000"/>
              </a:lnSpc>
              <a:spcBef>
                <a:spcPts val="0"/>
              </a:spcBef>
              <a:buNone/>
            </a:pPr>
            <a:endParaRPr lang="fr-FR" sz="1800" dirty="0" smtClean="0">
              <a:latin typeface="Century Gothic" panose="020B0502020202020204" pitchFamily="34" charset="0"/>
              <a:cs typeface="Times New Roman" panose="02020603050405020304" pitchFamily="18" charset="0"/>
            </a:endParaRPr>
          </a:p>
        </p:txBody>
      </p:sp>
    </p:spTree>
    <p:extLst>
      <p:ext uri="{BB962C8B-B14F-4D97-AF65-F5344CB8AC3E}">
        <p14:creationId xmlns:p14="http://schemas.microsoft.com/office/powerpoint/2010/main" val="47812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0" y="0"/>
            <a:ext cx="12192000" cy="685799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394909" y="1993732"/>
            <a:ext cx="9144000" cy="1894777"/>
          </a:xfrm>
        </p:spPr>
        <p:txBody>
          <a:bodyPr>
            <a:noAutofit/>
          </a:bodyPr>
          <a:lstStyle/>
          <a:p>
            <a:r>
              <a:rPr lang="fr-FR" sz="3200" b="1" cap="small" dirty="0" smtClean="0">
                <a:solidFill>
                  <a:schemeClr val="accent5">
                    <a:lumMod val="50000"/>
                  </a:schemeClr>
                </a:solidFill>
                <a:latin typeface="Century Gothic" panose="020B0502020202020204" pitchFamily="34" charset="0"/>
                <a:cs typeface="Times New Roman" panose="02020603050405020304" pitchFamily="18" charset="0"/>
              </a:rPr>
              <a:t>La gestion statutaire des conflits</a:t>
            </a:r>
            <a:endParaRPr lang="fr-FR" sz="3200" b="1" cap="small" dirty="0">
              <a:solidFill>
                <a:schemeClr val="accent5">
                  <a:lumMod val="50000"/>
                </a:schemeClr>
              </a:solidFill>
              <a:latin typeface="Century Gothic" panose="020B0502020202020204" pitchFamily="34" charset="0"/>
              <a:cs typeface="Times New Roman" panose="02020603050405020304"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112354"/>
            <a:ext cx="2123417" cy="159256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03" y="18713"/>
            <a:ext cx="6771159" cy="1686203"/>
          </a:xfrm>
          <a:prstGeom prst="rect">
            <a:avLst/>
          </a:prstGeom>
        </p:spPr>
      </p:pic>
    </p:spTree>
    <p:extLst>
      <p:ext uri="{BB962C8B-B14F-4D97-AF65-F5344CB8AC3E}">
        <p14:creationId xmlns:p14="http://schemas.microsoft.com/office/powerpoint/2010/main" val="332594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9" name="Rectangle avec coins arrondis en diagonale 8"/>
          <p:cNvSpPr/>
          <p:nvPr/>
        </p:nvSpPr>
        <p:spPr>
          <a:xfrm>
            <a:off x="1399375" y="2034280"/>
            <a:ext cx="9856057" cy="2953356"/>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alibri" panose="020F0502020204030204" pitchFamily="34" charset="0"/>
                <a:cs typeface="Calibri" panose="020F0502020204030204" pitchFamily="34" charset="0"/>
              </a:rPr>
              <a:t>La durée d’assurance rassemble les trimestres cotisés, validés ou assimilés, c’est-à-dire :</a:t>
            </a:r>
          </a:p>
          <a:p>
            <a:pPr algn="ctr"/>
            <a:r>
              <a:rPr lang="fr-FR" dirty="0" smtClean="0">
                <a:solidFill>
                  <a:schemeClr val="tx1"/>
                </a:solidFill>
                <a:latin typeface="Calibri" panose="020F0502020204030204" pitchFamily="34" charset="0"/>
                <a:cs typeface="Calibri" panose="020F0502020204030204" pitchFamily="34" charset="0"/>
              </a:rPr>
              <a:t>-les périodes d’activités</a:t>
            </a:r>
          </a:p>
          <a:p>
            <a:pPr algn="ctr"/>
            <a:r>
              <a:rPr lang="fr-FR" dirty="0" smtClean="0">
                <a:solidFill>
                  <a:schemeClr val="tx1"/>
                </a:solidFill>
                <a:latin typeface="Calibri" panose="020F0502020204030204" pitchFamily="34" charset="0"/>
                <a:cs typeface="Calibri" panose="020F0502020204030204" pitchFamily="34" charset="0"/>
              </a:rPr>
              <a:t>-les périodes de maladie / accident de service</a:t>
            </a:r>
          </a:p>
          <a:p>
            <a:pPr algn="ctr"/>
            <a:r>
              <a:rPr lang="fr-FR" dirty="0" smtClean="0">
                <a:solidFill>
                  <a:schemeClr val="tx1"/>
                </a:solidFill>
                <a:latin typeface="Calibri" panose="020F0502020204030204" pitchFamily="34" charset="0"/>
                <a:cs typeface="Calibri" panose="020F0502020204030204" pitchFamily="34" charset="0"/>
              </a:rPr>
              <a:t>-les périodes de maternités</a:t>
            </a:r>
          </a:p>
          <a:p>
            <a:pPr algn="ctr"/>
            <a:r>
              <a:rPr lang="fr-FR" dirty="0" smtClean="0">
                <a:solidFill>
                  <a:schemeClr val="tx1"/>
                </a:solidFill>
                <a:latin typeface="Calibri" panose="020F0502020204030204" pitchFamily="34" charset="0"/>
                <a:cs typeface="Calibri" panose="020F0502020204030204" pitchFamily="34" charset="0"/>
              </a:rPr>
              <a:t>-les périodes de chômage</a:t>
            </a:r>
          </a:p>
          <a:p>
            <a:pPr algn="ctr"/>
            <a:r>
              <a:rPr lang="fr-FR" dirty="0" smtClean="0">
                <a:solidFill>
                  <a:schemeClr val="tx1"/>
                </a:solidFill>
                <a:latin typeface="Calibri" panose="020F0502020204030204" pitchFamily="34" charset="0"/>
                <a:cs typeface="Calibri" panose="020F0502020204030204" pitchFamily="34" charset="0"/>
              </a:rPr>
              <a:t>-le service militaire</a:t>
            </a:r>
          </a:p>
          <a:p>
            <a:pPr algn="ctr"/>
            <a:r>
              <a:rPr lang="fr-FR" dirty="0" smtClean="0">
                <a:solidFill>
                  <a:schemeClr val="tx1"/>
                </a:solidFill>
                <a:latin typeface="Calibri" panose="020F0502020204030204" pitchFamily="34" charset="0"/>
                <a:cs typeface="Calibri" panose="020F0502020204030204" pitchFamily="34" charset="0"/>
              </a:rPr>
              <a:t>-Périodes d’apprentissage</a:t>
            </a:r>
          </a:p>
          <a:p>
            <a:pPr algn="ctr"/>
            <a:r>
              <a:rPr lang="fr-FR" dirty="0" smtClean="0">
                <a:solidFill>
                  <a:schemeClr val="tx1"/>
                </a:solidFill>
                <a:latin typeface="Calibri" panose="020F0502020204030204" pitchFamily="34" charset="0"/>
                <a:cs typeface="Calibri" panose="020F0502020204030204" pitchFamily="34" charset="0"/>
              </a:rPr>
              <a:t>-TUC</a:t>
            </a:r>
          </a:p>
          <a:p>
            <a:pPr algn="ctr"/>
            <a:r>
              <a:rPr lang="fr-FR" dirty="0" smtClean="0">
                <a:solidFill>
                  <a:schemeClr val="tx1"/>
                </a:solidFill>
                <a:latin typeface="Calibri" panose="020F0502020204030204" pitchFamily="34" charset="0"/>
                <a:cs typeface="Calibri" panose="020F0502020204030204" pitchFamily="34" charset="0"/>
              </a:rPr>
              <a:t>-les bonifications ou majorations ouvertes par les enfants</a:t>
            </a:r>
          </a:p>
          <a:p>
            <a:pPr algn="ctr"/>
            <a:r>
              <a:rPr lang="fr-FR" dirty="0" smtClean="0">
                <a:solidFill>
                  <a:schemeClr val="tx1"/>
                </a:solidFill>
                <a:latin typeface="Calibri" panose="020F0502020204030204" pitchFamily="34" charset="0"/>
                <a:cs typeface="Calibri" panose="020F0502020204030204" pitchFamily="34" charset="0"/>
              </a:rPr>
              <a:t>-Périodes d’allocation vieillesse du parent au foyer (AVPF) et allocation vieillesse des aidants  (AVA)</a:t>
            </a:r>
            <a:endParaRPr lang="fr-FR" dirty="0">
              <a:solidFill>
                <a:schemeClr val="tx1"/>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4"/>
          <a:stretch>
            <a:fillRect/>
          </a:stretch>
        </p:blipFill>
        <p:spPr>
          <a:xfrm>
            <a:off x="1399375" y="1166004"/>
            <a:ext cx="9187468" cy="859611"/>
          </a:xfrm>
          <a:prstGeom prst="rect">
            <a:avLst/>
          </a:prstGeom>
        </p:spPr>
      </p:pic>
    </p:spTree>
    <p:extLst>
      <p:ext uri="{BB962C8B-B14F-4D97-AF65-F5344CB8AC3E}">
        <p14:creationId xmlns:p14="http://schemas.microsoft.com/office/powerpoint/2010/main" val="27659441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b="1" dirty="0" smtClean="0">
                <a:solidFill>
                  <a:schemeClr val="accent5">
                    <a:lumMod val="50000"/>
                  </a:schemeClr>
                </a:solidFill>
                <a:latin typeface="Century Gothic" panose="020B0502020202020204" pitchFamily="34" charset="0"/>
                <a:cs typeface="Times New Roman" panose="02020603050405020304" pitchFamily="18" charset="0"/>
              </a:rPr>
              <a:t>Références juridiques </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p:txBody>
          <a:bodyPr numCol="2">
            <a:normAutofit fontScale="85000" lnSpcReduction="20000"/>
          </a:bodyPr>
          <a:lstStyle/>
          <a:p>
            <a:pPr algn="just">
              <a:buFont typeface="Wingdings" panose="05000000000000000000" pitchFamily="2" charset="2"/>
              <a:buChar char="§"/>
            </a:pPr>
            <a:r>
              <a:rPr lang="fr-FR" sz="1800" b="1" dirty="0" smtClean="0">
                <a:solidFill>
                  <a:srgbClr val="C00000"/>
                </a:solidFill>
                <a:latin typeface="Century Gothic" panose="020B0502020202020204" pitchFamily="34" charset="0"/>
                <a:cs typeface="Times New Roman" panose="02020603050405020304" pitchFamily="18" charset="0"/>
              </a:rPr>
              <a:t>Dispositif de signalement</a:t>
            </a:r>
          </a:p>
          <a:p>
            <a:pPr lvl="1" algn="just">
              <a:lnSpc>
                <a:spcPct val="120000"/>
              </a:lnSpc>
            </a:pPr>
            <a:r>
              <a:rPr lang="fr-FR" sz="1200" dirty="0" smtClean="0">
                <a:latin typeface="Century Gothic" panose="020B0502020202020204" pitchFamily="34" charset="0"/>
                <a:cs typeface="Times New Roman" panose="02020603050405020304" pitchFamily="18" charset="0"/>
              </a:rPr>
              <a:t>Articles L.135-6 et L.452-43 du code général de la fonction publique</a:t>
            </a:r>
          </a:p>
          <a:p>
            <a:pPr lvl="1" algn="just">
              <a:lnSpc>
                <a:spcPct val="120000"/>
              </a:lnSpc>
            </a:pPr>
            <a:r>
              <a:rPr lang="fr-FR" sz="1200" dirty="0" smtClean="0">
                <a:latin typeface="Century Gothic" panose="020B0502020202020204" pitchFamily="34" charset="0"/>
                <a:cs typeface="Times New Roman" panose="02020603050405020304" pitchFamily="18" charset="0"/>
              </a:rPr>
              <a:t>Décret n°2020-256 du 13 mars 2020 relatif au dispositif de signalement des actes de violence, de discrimination, de harcèlement et d’agissements sexistes dans la fonction publique</a:t>
            </a:r>
          </a:p>
          <a:p>
            <a:pPr algn="just">
              <a:buFont typeface="Wingdings" panose="05000000000000000000" pitchFamily="2" charset="2"/>
              <a:buChar char="§"/>
            </a:pPr>
            <a:r>
              <a:rPr lang="fr-FR" sz="1800" b="1" dirty="0" smtClean="0">
                <a:solidFill>
                  <a:srgbClr val="C00000"/>
                </a:solidFill>
                <a:latin typeface="Century Gothic" panose="020B0502020202020204" pitchFamily="34" charset="0"/>
                <a:cs typeface="Times New Roman" panose="02020603050405020304" pitchFamily="18" charset="0"/>
              </a:rPr>
              <a:t>Médiation</a:t>
            </a:r>
            <a:endParaRPr lang="fr-FR" sz="1800" b="1" dirty="0">
              <a:solidFill>
                <a:srgbClr val="C00000"/>
              </a:solidFill>
              <a:latin typeface="Century Gothic" panose="020B0502020202020204" pitchFamily="34" charset="0"/>
              <a:cs typeface="Times New Roman" panose="02020603050405020304" pitchFamily="18" charset="0"/>
            </a:endParaRPr>
          </a:p>
          <a:p>
            <a:pPr lvl="1" algn="just">
              <a:lnSpc>
                <a:spcPct val="120000"/>
              </a:lnSpc>
            </a:pPr>
            <a:r>
              <a:rPr lang="fr-FR" sz="1200" dirty="0" smtClean="0">
                <a:latin typeface="Century Gothic" panose="020B0502020202020204" pitchFamily="34" charset="0"/>
                <a:cs typeface="Times New Roman" panose="02020603050405020304" pitchFamily="18" charset="0"/>
              </a:rPr>
              <a:t>Loi </a:t>
            </a:r>
            <a:r>
              <a:rPr lang="fr-FR" sz="1200" dirty="0">
                <a:latin typeface="Century Gothic" panose="020B0502020202020204" pitchFamily="34" charset="0"/>
                <a:cs typeface="Times New Roman" panose="02020603050405020304" pitchFamily="18" charset="0"/>
              </a:rPr>
              <a:t>n°2021-1729 pour la confiance dans l'institution </a:t>
            </a:r>
            <a:r>
              <a:rPr lang="fr-FR" sz="1200" dirty="0" smtClean="0">
                <a:latin typeface="Century Gothic" panose="020B0502020202020204" pitchFamily="34" charset="0"/>
                <a:cs typeface="Times New Roman" panose="02020603050405020304" pitchFamily="18" charset="0"/>
              </a:rPr>
              <a:t>judiciaire</a:t>
            </a:r>
          </a:p>
          <a:p>
            <a:pPr lvl="1" algn="just">
              <a:lnSpc>
                <a:spcPct val="120000"/>
              </a:lnSpc>
            </a:pPr>
            <a:r>
              <a:rPr lang="fr-FR" sz="1200" dirty="0" smtClean="0">
                <a:latin typeface="Century Gothic" panose="020B0502020202020204" pitchFamily="34" charset="0"/>
                <a:cs typeface="Times New Roman" panose="02020603050405020304" pitchFamily="18" charset="0"/>
              </a:rPr>
              <a:t>Décret </a:t>
            </a:r>
            <a:r>
              <a:rPr lang="fr-FR" sz="1200" dirty="0">
                <a:latin typeface="Century Gothic" panose="020B0502020202020204" pitchFamily="34" charset="0"/>
                <a:cs typeface="Times New Roman" panose="02020603050405020304" pitchFamily="18" charset="0"/>
              </a:rPr>
              <a:t>n°2022-433 du 25 mars 2022 relatif à la procédure de médiation préalable obligatoire applicable à certains litiges de la fonction </a:t>
            </a:r>
            <a:r>
              <a:rPr lang="fr-FR" sz="1200" dirty="0" smtClean="0">
                <a:latin typeface="Century Gothic" panose="020B0502020202020204" pitchFamily="34" charset="0"/>
                <a:cs typeface="Times New Roman" panose="02020603050405020304" pitchFamily="18" charset="0"/>
              </a:rPr>
              <a:t>publique</a:t>
            </a:r>
            <a:endParaRPr lang="fr-FR" sz="1200" dirty="0">
              <a:latin typeface="Century Gothic" panose="020B0502020202020204" pitchFamily="34" charset="0"/>
              <a:cs typeface="Times New Roman" panose="02020603050405020304" pitchFamily="18" charset="0"/>
            </a:endParaRPr>
          </a:p>
          <a:p>
            <a:pPr algn="just">
              <a:buFont typeface="Wingdings" panose="05000000000000000000" pitchFamily="2" charset="2"/>
              <a:buChar char="§"/>
            </a:pPr>
            <a:r>
              <a:rPr lang="fr-FR" sz="1800" b="1" dirty="0" smtClean="0">
                <a:solidFill>
                  <a:srgbClr val="C00000"/>
                </a:solidFill>
                <a:latin typeface="Century Gothic" panose="020B0502020202020204" pitchFamily="34" charset="0"/>
                <a:cs typeface="Times New Roman" panose="02020603050405020304" pitchFamily="18" charset="0"/>
              </a:rPr>
              <a:t>Protection fonctionnelle</a:t>
            </a:r>
            <a:endParaRPr lang="fr-FR" sz="1800" b="1" dirty="0">
              <a:solidFill>
                <a:srgbClr val="C00000"/>
              </a:solidFill>
              <a:latin typeface="Century Gothic" panose="020B0502020202020204" pitchFamily="34" charset="0"/>
              <a:cs typeface="Times New Roman" panose="02020603050405020304" pitchFamily="18" charset="0"/>
            </a:endParaRPr>
          </a:p>
          <a:p>
            <a:pPr lvl="1" algn="just">
              <a:lnSpc>
                <a:spcPct val="120000"/>
              </a:lnSpc>
            </a:pPr>
            <a:r>
              <a:rPr lang="fr-FR" sz="1200" dirty="0" smtClean="0">
                <a:latin typeface="Century Gothic" panose="020B0502020202020204" pitchFamily="34" charset="0"/>
                <a:cs typeface="Times New Roman" panose="02020603050405020304" pitchFamily="18" charset="0"/>
              </a:rPr>
              <a:t>Articles L.134-1 à L.134-12 du code général de la fonction publique</a:t>
            </a:r>
          </a:p>
          <a:p>
            <a:pPr lvl="1" algn="just">
              <a:lnSpc>
                <a:spcPct val="120000"/>
              </a:lnSpc>
            </a:pPr>
            <a:r>
              <a:rPr lang="fr-FR" sz="1200" dirty="0" smtClean="0">
                <a:latin typeface="Century Gothic" panose="020B0502020202020204" pitchFamily="34" charset="0"/>
                <a:cs typeface="Times New Roman" panose="02020603050405020304" pitchFamily="18" charset="0"/>
              </a:rPr>
              <a:t>Décret n°2017-97 du 26 janvier 2017 relatif aux conditions et aux limites de la prise en charge des frais exposés dans le cadre d’instances civiles ou pénales par l’agent public ou ses ayants droit</a:t>
            </a:r>
          </a:p>
          <a:p>
            <a:pPr lvl="1" algn="just">
              <a:lnSpc>
                <a:spcPct val="120000"/>
              </a:lnSpc>
            </a:pPr>
            <a:r>
              <a:rPr lang="fr-FR" sz="1200" dirty="0" smtClean="0">
                <a:latin typeface="Century Gothic" panose="020B0502020202020204" pitchFamily="34" charset="0"/>
                <a:cs typeface="Times New Roman" panose="02020603050405020304" pitchFamily="18" charset="0"/>
              </a:rPr>
              <a:t>Circulaire du 2 novembre 2020 visant à renforcer la protection des agents publics face aux attaques dont ils font l’objet dans le cadre de leurs fonctions</a:t>
            </a:r>
            <a:endParaRPr lang="fr-FR" sz="1200" dirty="0">
              <a:latin typeface="Century Gothic" panose="020B0502020202020204" pitchFamily="34" charset="0"/>
              <a:cs typeface="Times New Roman" panose="02020603050405020304" pitchFamily="18" charset="0"/>
            </a:endParaRPr>
          </a:p>
          <a:p>
            <a:pPr algn="just">
              <a:buFont typeface="Wingdings" panose="05000000000000000000" pitchFamily="2" charset="2"/>
              <a:buChar char="§"/>
            </a:pPr>
            <a:r>
              <a:rPr lang="fr-FR" sz="1800" b="1" dirty="0" smtClean="0">
                <a:solidFill>
                  <a:srgbClr val="C00000"/>
                </a:solidFill>
                <a:latin typeface="Century Gothic" panose="020B0502020202020204" pitchFamily="34" charset="0"/>
                <a:cs typeface="Times New Roman" panose="02020603050405020304" pitchFamily="18" charset="0"/>
              </a:rPr>
              <a:t>Discipline</a:t>
            </a:r>
            <a:endParaRPr lang="fr-FR" sz="1800" b="1" dirty="0">
              <a:solidFill>
                <a:srgbClr val="C00000"/>
              </a:solidFill>
              <a:latin typeface="Century Gothic" panose="020B0502020202020204" pitchFamily="34" charset="0"/>
              <a:cs typeface="Times New Roman" panose="02020603050405020304" pitchFamily="18" charset="0"/>
            </a:endParaRPr>
          </a:p>
          <a:p>
            <a:pPr lvl="1" algn="just">
              <a:lnSpc>
                <a:spcPct val="120000"/>
              </a:lnSpc>
            </a:pPr>
            <a:r>
              <a:rPr lang="fr-FR" sz="1200" dirty="0" smtClean="0">
                <a:latin typeface="Century Gothic" panose="020B0502020202020204" pitchFamily="34" charset="0"/>
                <a:cs typeface="Times New Roman" panose="02020603050405020304" pitchFamily="18" charset="0"/>
              </a:rPr>
              <a:t>Articles L.530-1 à L.533-6 du code général de la fonction publique</a:t>
            </a:r>
          </a:p>
          <a:p>
            <a:pPr lvl="1" algn="just">
              <a:lnSpc>
                <a:spcPct val="120000"/>
              </a:lnSpc>
            </a:pPr>
            <a:r>
              <a:rPr lang="fr-FR" sz="1200" dirty="0">
                <a:latin typeface="Century Gothic" panose="020B0502020202020204" pitchFamily="34" charset="0"/>
                <a:cs typeface="Times New Roman" panose="02020603050405020304" pitchFamily="18" charset="0"/>
              </a:rPr>
              <a:t>Décret n°89-677 du 18 septembre 1989 relatif à la procédure disciplinaire applicable aux fonctionnaires </a:t>
            </a:r>
            <a:r>
              <a:rPr lang="fr-FR" sz="1200" dirty="0" smtClean="0">
                <a:latin typeface="Century Gothic" panose="020B0502020202020204" pitchFamily="34" charset="0"/>
                <a:cs typeface="Times New Roman" panose="02020603050405020304" pitchFamily="18" charset="0"/>
              </a:rPr>
              <a:t>territoriaux</a:t>
            </a:r>
          </a:p>
          <a:p>
            <a:pPr lvl="1" algn="just">
              <a:lnSpc>
                <a:spcPct val="120000"/>
              </a:lnSpc>
            </a:pPr>
            <a:r>
              <a:rPr lang="fr-FR" sz="1200" dirty="0" smtClean="0">
                <a:latin typeface="Century Gothic" panose="020B0502020202020204" pitchFamily="34" charset="0"/>
                <a:cs typeface="Times New Roman" panose="02020603050405020304" pitchFamily="18" charset="0"/>
              </a:rPr>
              <a:t>Articles 36 A à 37 </a:t>
            </a:r>
            <a:r>
              <a:rPr lang="fr-FR" sz="1200" dirty="0">
                <a:latin typeface="Century Gothic" panose="020B0502020202020204" pitchFamily="34" charset="0"/>
                <a:cs typeface="Times New Roman" panose="02020603050405020304" pitchFamily="18" charset="0"/>
              </a:rPr>
              <a:t>du décret n°88-145 du  15 février 1988 relatif aux agents contractuels de la fonction publique territoriale</a:t>
            </a:r>
          </a:p>
          <a:p>
            <a:pPr lvl="1" algn="just">
              <a:lnSpc>
                <a:spcPct val="120000"/>
              </a:lnSpc>
            </a:pPr>
            <a:r>
              <a:rPr lang="fr-FR" sz="1200" dirty="0" smtClean="0">
                <a:latin typeface="Century Gothic" panose="020B0502020202020204" pitchFamily="34" charset="0"/>
                <a:cs typeface="Times New Roman" panose="02020603050405020304" pitchFamily="18" charset="0"/>
              </a:rPr>
              <a:t>Article 6 </a:t>
            </a:r>
            <a:r>
              <a:rPr lang="fr-FR" sz="1200" dirty="0">
                <a:latin typeface="Century Gothic" panose="020B0502020202020204" pitchFamily="34" charset="0"/>
                <a:cs typeface="Times New Roman" panose="02020603050405020304" pitchFamily="18" charset="0"/>
              </a:rPr>
              <a:t>du décret n°92-1194 du 4 novembre 1992 fixant les dispositions communes applicables aux fonctionnaires stagiaires de la fonction publique </a:t>
            </a:r>
            <a:r>
              <a:rPr lang="fr-FR" sz="1200" dirty="0" smtClean="0">
                <a:latin typeface="Century Gothic" panose="020B0502020202020204" pitchFamily="34" charset="0"/>
                <a:cs typeface="Times New Roman" panose="02020603050405020304" pitchFamily="18" charset="0"/>
              </a:rPr>
              <a:t>territoriale</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50</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470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b="1" dirty="0" smtClean="0">
                <a:solidFill>
                  <a:schemeClr val="accent5">
                    <a:lumMod val="50000"/>
                  </a:schemeClr>
                </a:solidFill>
                <a:latin typeface="Century Gothic" panose="020B0502020202020204" pitchFamily="34" charset="0"/>
                <a:cs typeface="Times New Roman" panose="02020603050405020304" pitchFamily="18" charset="0"/>
              </a:rPr>
              <a:t>Plan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2055813"/>
            <a:ext cx="10515600" cy="4121149"/>
          </a:xfrm>
        </p:spPr>
        <p:txBody>
          <a:bodyPr>
            <a:normAutofit lnSpcReduction="10000"/>
          </a:bodyPr>
          <a:lstStyle/>
          <a:p>
            <a:pPr marL="514350" indent="-514350">
              <a:buClr>
                <a:srgbClr val="C00000"/>
              </a:buClr>
              <a:buFont typeface="+mj-lt"/>
              <a:buAutoNum type="romanUcPeriod"/>
            </a:pPr>
            <a:r>
              <a:rPr lang="fr-FR" sz="2400" dirty="0">
                <a:latin typeface="Century Gothic" panose="020B0502020202020204" pitchFamily="34" charset="0"/>
                <a:cs typeface="Times New Roman" panose="02020603050405020304" pitchFamily="18" charset="0"/>
              </a:rPr>
              <a:t>	</a:t>
            </a:r>
            <a:r>
              <a:rPr lang="fr-FR" sz="2400" dirty="0" smtClean="0">
                <a:latin typeface="Century Gothic" panose="020B0502020202020204" pitchFamily="34" charset="0"/>
                <a:cs typeface="Times New Roman" panose="02020603050405020304" pitchFamily="18" charset="0"/>
              </a:rPr>
              <a:t>Le dispositif de signalement</a:t>
            </a:r>
          </a:p>
          <a:p>
            <a:pPr marL="514350" indent="-514350">
              <a:buClr>
                <a:srgbClr val="C00000"/>
              </a:buClr>
              <a:buFont typeface="+mj-lt"/>
              <a:buAutoNum type="romanUcPeriod"/>
            </a:pPr>
            <a:endParaRPr lang="fr-FR" sz="2400" dirty="0">
              <a:latin typeface="Century Gothic" panose="020B0502020202020204" pitchFamily="34" charset="0"/>
              <a:cs typeface="Times New Roman" panose="02020603050405020304" pitchFamily="18" charset="0"/>
            </a:endParaRPr>
          </a:p>
          <a:p>
            <a:pPr marL="514350" indent="-514350">
              <a:buClr>
                <a:srgbClr val="C00000"/>
              </a:buClr>
              <a:buFont typeface="+mj-lt"/>
              <a:buAutoNum type="romanUcPeriod"/>
            </a:pPr>
            <a:r>
              <a:rPr lang="fr-FR" sz="2400" dirty="0">
                <a:latin typeface="Century Gothic" panose="020B0502020202020204" pitchFamily="34" charset="0"/>
                <a:cs typeface="Times New Roman" panose="02020603050405020304" pitchFamily="18" charset="0"/>
              </a:rPr>
              <a:t>	</a:t>
            </a:r>
            <a:r>
              <a:rPr lang="fr-FR" sz="2400" dirty="0" smtClean="0">
                <a:latin typeface="Century Gothic" panose="020B0502020202020204" pitchFamily="34" charset="0"/>
                <a:cs typeface="Times New Roman" panose="02020603050405020304" pitchFamily="18" charset="0"/>
              </a:rPr>
              <a:t>L’enquête administrative</a:t>
            </a:r>
          </a:p>
          <a:p>
            <a:pPr marL="514350" indent="-514350">
              <a:buClr>
                <a:srgbClr val="C00000"/>
              </a:buClr>
              <a:buFont typeface="+mj-lt"/>
              <a:buAutoNum type="romanUcPeriod"/>
            </a:pPr>
            <a:endParaRPr lang="fr-FR" sz="2400" dirty="0">
              <a:latin typeface="Century Gothic" panose="020B0502020202020204" pitchFamily="34" charset="0"/>
              <a:cs typeface="Times New Roman" panose="02020603050405020304" pitchFamily="18" charset="0"/>
            </a:endParaRPr>
          </a:p>
          <a:p>
            <a:pPr marL="514350" indent="-514350">
              <a:buClr>
                <a:srgbClr val="C00000"/>
              </a:buClr>
              <a:buFont typeface="+mj-lt"/>
              <a:buAutoNum type="romanUcPeriod"/>
            </a:pPr>
            <a:r>
              <a:rPr lang="fr-FR" sz="2400" dirty="0">
                <a:latin typeface="Century Gothic" panose="020B0502020202020204" pitchFamily="34" charset="0"/>
                <a:cs typeface="Times New Roman" panose="02020603050405020304" pitchFamily="18" charset="0"/>
              </a:rPr>
              <a:t>	</a:t>
            </a:r>
            <a:r>
              <a:rPr lang="fr-FR" sz="2400" dirty="0" smtClean="0">
                <a:latin typeface="Century Gothic" panose="020B0502020202020204" pitchFamily="34" charset="0"/>
                <a:cs typeface="Times New Roman" panose="02020603050405020304" pitchFamily="18" charset="0"/>
              </a:rPr>
              <a:t>La médiation</a:t>
            </a:r>
          </a:p>
          <a:p>
            <a:pPr marL="514350" indent="-514350">
              <a:buClr>
                <a:srgbClr val="C00000"/>
              </a:buClr>
              <a:buFont typeface="+mj-lt"/>
              <a:buAutoNum type="romanUcPeriod"/>
            </a:pPr>
            <a:endParaRPr lang="fr-FR" sz="2400" dirty="0">
              <a:latin typeface="Century Gothic" panose="020B0502020202020204" pitchFamily="34" charset="0"/>
              <a:cs typeface="Times New Roman" panose="02020603050405020304" pitchFamily="18" charset="0"/>
            </a:endParaRPr>
          </a:p>
          <a:p>
            <a:pPr marL="514350" indent="-514350">
              <a:buClr>
                <a:srgbClr val="C00000"/>
              </a:buClr>
              <a:buFont typeface="+mj-lt"/>
              <a:buAutoNum type="romanUcPeriod"/>
            </a:pPr>
            <a:r>
              <a:rPr lang="fr-FR" sz="2400" dirty="0">
                <a:latin typeface="Century Gothic" panose="020B0502020202020204" pitchFamily="34" charset="0"/>
                <a:cs typeface="Times New Roman" panose="02020603050405020304" pitchFamily="18" charset="0"/>
              </a:rPr>
              <a:t>	</a:t>
            </a:r>
            <a:r>
              <a:rPr lang="fr-FR" sz="2400" dirty="0" smtClean="0">
                <a:latin typeface="Century Gothic" panose="020B0502020202020204" pitchFamily="34" charset="0"/>
                <a:cs typeface="Times New Roman" panose="02020603050405020304" pitchFamily="18" charset="0"/>
              </a:rPr>
              <a:t>La protection fonctionnelle</a:t>
            </a:r>
            <a:endParaRPr lang="fr-FR" sz="2400" dirty="0">
              <a:latin typeface="Century Gothic" panose="020B0502020202020204" pitchFamily="34" charset="0"/>
              <a:cs typeface="Times New Roman" panose="02020603050405020304" pitchFamily="18" charset="0"/>
            </a:endParaRPr>
          </a:p>
          <a:p>
            <a:pPr marL="514350" indent="-514350">
              <a:buClr>
                <a:srgbClr val="C00000"/>
              </a:buClr>
              <a:buFont typeface="+mj-lt"/>
              <a:buAutoNum type="romanUcPeriod"/>
            </a:pPr>
            <a:endParaRPr lang="fr-FR" sz="2400" dirty="0" smtClean="0">
              <a:latin typeface="Century Gothic" panose="020B0502020202020204" pitchFamily="34" charset="0"/>
              <a:cs typeface="Times New Roman" panose="02020603050405020304" pitchFamily="18" charset="0"/>
            </a:endParaRPr>
          </a:p>
          <a:p>
            <a:pPr marL="514350" indent="-514350">
              <a:buClr>
                <a:srgbClr val="C00000"/>
              </a:buClr>
              <a:buFont typeface="+mj-lt"/>
              <a:buAutoNum type="romanUcPeriod"/>
            </a:pPr>
            <a:r>
              <a:rPr lang="fr-FR" sz="2400" dirty="0">
                <a:latin typeface="Century Gothic" panose="020B0502020202020204" pitchFamily="34" charset="0"/>
                <a:cs typeface="Times New Roman" panose="02020603050405020304" pitchFamily="18" charset="0"/>
              </a:rPr>
              <a:t>	</a:t>
            </a:r>
            <a:r>
              <a:rPr lang="fr-FR" sz="2400" dirty="0" smtClean="0">
                <a:latin typeface="Century Gothic" panose="020B0502020202020204" pitchFamily="34" charset="0"/>
                <a:cs typeface="Times New Roman" panose="02020603050405020304" pitchFamily="18" charset="0"/>
              </a:rPr>
              <a:t>La discipline</a:t>
            </a:r>
            <a:endParaRPr lang="fr-FR" sz="24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51</a:t>
            </a:fld>
            <a:endParaRPr lang="fr-FR"/>
          </a:p>
        </p:txBody>
      </p:sp>
      <p:sp>
        <p:nvSpPr>
          <p:cNvPr id="6" name="Triangle rectangle 5"/>
          <p:cNvSpPr/>
          <p:nvPr/>
        </p:nvSpPr>
        <p:spPr>
          <a:xfrm flipH="1">
            <a:off x="3644153" y="6354930"/>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589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9"/>
            <a:ext cx="10515600" cy="4845914"/>
          </a:xfrm>
        </p:spPr>
        <p:txBody>
          <a:bodyPr>
            <a:normAutofit fontScale="85000" lnSpcReduction="10000"/>
          </a:bodyPr>
          <a:lstStyle/>
          <a:p>
            <a:pPr marL="0" indent="0" algn="just">
              <a:lnSpc>
                <a:spcPct val="120000"/>
              </a:lnSpc>
              <a:spcBef>
                <a:spcPts val="600"/>
              </a:spcBef>
              <a:spcAft>
                <a:spcPts val="600"/>
              </a:spcAft>
              <a:buNone/>
            </a:pPr>
            <a:r>
              <a:rPr lang="fr-FR" sz="2000" u="sng" dirty="0" smtClean="0">
                <a:latin typeface="Century Gothic" panose="020B0502020202020204" pitchFamily="34" charset="0"/>
                <a:cs typeface="Times New Roman" panose="02020603050405020304" pitchFamily="18" charset="0"/>
              </a:rPr>
              <a:t>Le cadre juridique</a:t>
            </a:r>
          </a:p>
          <a:p>
            <a:pPr marL="0" indent="0" algn="just">
              <a:lnSpc>
                <a:spcPct val="120000"/>
              </a:lnSpc>
              <a:spcBef>
                <a:spcPts val="600"/>
              </a:spcBef>
              <a:spcAft>
                <a:spcPts val="600"/>
              </a:spcAft>
              <a:buNone/>
            </a:pPr>
            <a:r>
              <a:rPr lang="fr-FR" sz="1800" b="1" dirty="0">
                <a:latin typeface="Century Gothic" panose="020B0502020202020204" pitchFamily="34" charset="0"/>
                <a:cs typeface="Times New Roman" panose="02020603050405020304" pitchFamily="18" charset="0"/>
              </a:rPr>
              <a:t>La loi n°2019-828 du 6 août 2019 </a:t>
            </a:r>
            <a:r>
              <a:rPr lang="fr-FR" sz="1800" dirty="0" smtClean="0">
                <a:latin typeface="Century Gothic" panose="020B0502020202020204" pitchFamily="34" charset="0"/>
                <a:cs typeface="Times New Roman" panose="02020603050405020304" pitchFamily="18" charset="0"/>
              </a:rPr>
              <a:t>a </a:t>
            </a:r>
            <a:r>
              <a:rPr lang="fr-FR" sz="1800" dirty="0">
                <a:latin typeface="Century Gothic" panose="020B0502020202020204" pitchFamily="34" charset="0"/>
                <a:cs typeface="Times New Roman" panose="02020603050405020304" pitchFamily="18" charset="0"/>
              </a:rPr>
              <a:t>créé l'obligation pour les administrations de mettre en place un dispositif de signalement des actes de violence, de discrimination, de harcèlement et d'agissements sexistes.</a:t>
            </a:r>
          </a:p>
          <a:p>
            <a:pPr marL="0" indent="0" algn="just">
              <a:lnSpc>
                <a:spcPct val="120000"/>
              </a:lnSpc>
              <a:spcBef>
                <a:spcPts val="600"/>
              </a:spcBef>
              <a:spcAft>
                <a:spcPts val="600"/>
              </a:spcAft>
              <a:buNone/>
            </a:pPr>
            <a:r>
              <a:rPr lang="fr-FR" sz="1800" dirty="0" smtClean="0">
                <a:latin typeface="Century Gothic" panose="020B0502020202020204" pitchFamily="34" charset="0"/>
                <a:cs typeface="Times New Roman" panose="02020603050405020304" pitchFamily="18" charset="0"/>
              </a:rPr>
              <a:t>Les </a:t>
            </a:r>
            <a:r>
              <a:rPr lang="fr-FR" sz="1800" dirty="0">
                <a:latin typeface="Century Gothic" panose="020B0502020202020204" pitchFamily="34" charset="0"/>
                <a:cs typeface="Times New Roman" panose="02020603050405020304" pitchFamily="18" charset="0"/>
              </a:rPr>
              <a:t>collectivités </a:t>
            </a:r>
            <a:r>
              <a:rPr lang="fr-FR" sz="1800" dirty="0" smtClean="0">
                <a:latin typeface="Century Gothic" panose="020B0502020202020204" pitchFamily="34" charset="0"/>
                <a:cs typeface="Times New Roman" panose="02020603050405020304" pitchFamily="18" charset="0"/>
              </a:rPr>
              <a:t>et établissements publics </a:t>
            </a:r>
            <a:r>
              <a:rPr lang="fr-FR" sz="1800" u="sng" dirty="0" smtClean="0">
                <a:latin typeface="Century Gothic" panose="020B0502020202020204" pitchFamily="34" charset="0"/>
                <a:cs typeface="Times New Roman" panose="02020603050405020304" pitchFamily="18" charset="0"/>
              </a:rPr>
              <a:t>doivent </a:t>
            </a:r>
            <a:r>
              <a:rPr lang="fr-FR" sz="1800" u="sng" dirty="0">
                <a:latin typeface="Century Gothic" panose="020B0502020202020204" pitchFamily="34" charset="0"/>
                <a:cs typeface="Times New Roman" panose="02020603050405020304" pitchFamily="18" charset="0"/>
              </a:rPr>
              <a:t>instaurer ce dispositif qui a pour objet </a:t>
            </a:r>
            <a:r>
              <a:rPr lang="fr-FR" sz="1800"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800" dirty="0" smtClean="0">
                <a:latin typeface="Century Gothic" panose="020B0502020202020204" pitchFamily="34" charset="0"/>
                <a:cs typeface="Times New Roman" panose="02020603050405020304" pitchFamily="18" charset="0"/>
              </a:rPr>
              <a:t>- </a:t>
            </a:r>
            <a:r>
              <a:rPr lang="fr-FR" sz="1800" dirty="0">
                <a:latin typeface="Century Gothic" panose="020B0502020202020204" pitchFamily="34" charset="0"/>
                <a:cs typeface="Times New Roman" panose="02020603050405020304" pitchFamily="18" charset="0"/>
              </a:rPr>
              <a:t>de recueillir les signalements des </a:t>
            </a:r>
            <a:r>
              <a:rPr lang="fr-FR" sz="1800" dirty="0" smtClean="0">
                <a:latin typeface="Century Gothic" panose="020B0502020202020204" pitchFamily="34" charset="0"/>
                <a:cs typeface="Times New Roman" panose="02020603050405020304" pitchFamily="18" charset="0"/>
              </a:rPr>
              <a:t>agents qui </a:t>
            </a:r>
            <a:r>
              <a:rPr lang="fr-FR" sz="1800" dirty="0">
                <a:latin typeface="Century Gothic" panose="020B0502020202020204" pitchFamily="34" charset="0"/>
                <a:cs typeface="Times New Roman" panose="02020603050405020304" pitchFamily="18" charset="0"/>
              </a:rPr>
              <a:t>s’estiment victimes d’atteintes volontaires à leur intégrité physique, d'un acte de violence, de discrimination, de harcèlement moral ou sexuel, d'agissements sexistes ou de menaces ou tout autre acte </a:t>
            </a:r>
            <a:r>
              <a:rPr lang="fr-FR" sz="1800" dirty="0" smtClean="0">
                <a:latin typeface="Century Gothic" panose="020B0502020202020204" pitchFamily="34" charset="0"/>
                <a:cs typeface="Times New Roman" panose="02020603050405020304" pitchFamily="18" charset="0"/>
              </a:rPr>
              <a:t>d’intimidation ainsi que des témoins </a:t>
            </a:r>
            <a:r>
              <a:rPr lang="fr-FR" sz="1800"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800" dirty="0">
                <a:latin typeface="Century Gothic" panose="020B0502020202020204" pitchFamily="34" charset="0"/>
                <a:cs typeface="Times New Roman" panose="02020603050405020304" pitchFamily="18" charset="0"/>
              </a:rPr>
              <a:t>- de les orienter vers les autorités compétentes en matière d’accompagnement, de soutien et de protection des victimes et de traitement des faits signalés.</a:t>
            </a:r>
          </a:p>
          <a:p>
            <a:pPr marL="0" indent="0" algn="just">
              <a:lnSpc>
                <a:spcPct val="120000"/>
              </a:lnSpc>
              <a:spcBef>
                <a:spcPts val="600"/>
              </a:spcBef>
              <a:spcAft>
                <a:spcPts val="600"/>
              </a:spcAft>
              <a:buNone/>
            </a:pPr>
            <a:r>
              <a:rPr lang="fr-FR" sz="1800" b="1" dirty="0" smtClean="0">
                <a:latin typeface="Century Gothic" panose="020B0502020202020204" pitchFamily="34" charset="0"/>
                <a:cs typeface="Times New Roman" panose="02020603050405020304" pitchFamily="18" charset="0"/>
              </a:rPr>
              <a:t>Le </a:t>
            </a:r>
            <a:r>
              <a:rPr lang="fr-FR" sz="1800" b="1" dirty="0">
                <a:latin typeface="Century Gothic" panose="020B0502020202020204" pitchFamily="34" charset="0"/>
                <a:cs typeface="Times New Roman" panose="02020603050405020304" pitchFamily="18" charset="0"/>
              </a:rPr>
              <a:t>décret n°2020-256 du 13 mars 2020 </a:t>
            </a:r>
            <a:r>
              <a:rPr lang="fr-FR" sz="1800" dirty="0">
                <a:latin typeface="Century Gothic" panose="020B0502020202020204" pitchFamily="34" charset="0"/>
                <a:cs typeface="Times New Roman" panose="02020603050405020304" pitchFamily="18" charset="0"/>
              </a:rPr>
              <a:t>précise les modalités de mise en œuvre de ce </a:t>
            </a:r>
            <a:r>
              <a:rPr lang="fr-FR" sz="1800" dirty="0" smtClean="0">
                <a:latin typeface="Century Gothic" panose="020B0502020202020204" pitchFamily="34" charset="0"/>
                <a:cs typeface="Times New Roman" panose="02020603050405020304" pitchFamily="18" charset="0"/>
              </a:rPr>
              <a:t>dispositif.</a:t>
            </a:r>
          </a:p>
          <a:p>
            <a:pPr marL="0" indent="0" algn="just">
              <a:lnSpc>
                <a:spcPct val="120000"/>
              </a:lnSpc>
              <a:spcBef>
                <a:spcPts val="600"/>
              </a:spcBef>
              <a:spcAft>
                <a:spcPts val="600"/>
              </a:spcAft>
              <a:buNone/>
            </a:pPr>
            <a:r>
              <a:rPr lang="fr-FR" sz="1800" dirty="0" smtClean="0">
                <a:latin typeface="Century Gothic" panose="020B0502020202020204" pitchFamily="34" charset="0"/>
                <a:cs typeface="Times New Roman" panose="02020603050405020304" pitchFamily="18" charset="0"/>
              </a:rPr>
              <a:t>Les collectivités </a:t>
            </a:r>
            <a:r>
              <a:rPr lang="fr-FR" sz="1800" u="sng" dirty="0" smtClean="0">
                <a:latin typeface="Century Gothic" panose="020B0502020202020204" pitchFamily="34" charset="0"/>
                <a:cs typeface="Times New Roman" panose="02020603050405020304" pitchFamily="18" charset="0"/>
              </a:rPr>
              <a:t>avaient l’obligation de </a:t>
            </a:r>
            <a:r>
              <a:rPr lang="fr-FR" sz="1800" u="sng" dirty="0">
                <a:latin typeface="Century Gothic" panose="020B0502020202020204" pitchFamily="34" charset="0"/>
                <a:cs typeface="Times New Roman" panose="02020603050405020304" pitchFamily="18" charset="0"/>
              </a:rPr>
              <a:t>le mettre en place au plus tard le </a:t>
            </a:r>
            <a:r>
              <a:rPr lang="fr-FR" sz="1800" u="sng" dirty="0" smtClean="0">
                <a:latin typeface="Century Gothic" panose="020B0502020202020204" pitchFamily="34" charset="0"/>
                <a:cs typeface="Times New Roman" panose="02020603050405020304" pitchFamily="18" charset="0"/>
              </a:rPr>
              <a:t>1</a:t>
            </a:r>
            <a:r>
              <a:rPr lang="fr-FR" sz="1800" u="sng" baseline="30000" dirty="0" smtClean="0">
                <a:latin typeface="Century Gothic" panose="020B0502020202020204" pitchFamily="34" charset="0"/>
                <a:cs typeface="Times New Roman" panose="02020603050405020304" pitchFamily="18" charset="0"/>
              </a:rPr>
              <a:t>er</a:t>
            </a:r>
            <a:r>
              <a:rPr lang="fr-FR" sz="1800" u="sng" dirty="0" smtClean="0">
                <a:latin typeface="Century Gothic" panose="020B0502020202020204" pitchFamily="34" charset="0"/>
                <a:cs typeface="Times New Roman" panose="02020603050405020304" pitchFamily="18" charset="0"/>
              </a:rPr>
              <a:t> mai 2020</a:t>
            </a:r>
            <a:r>
              <a:rPr lang="fr-FR" sz="18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endParaRPr lang="fr-FR" sz="1600" u="sng" dirty="0">
              <a:solidFill>
                <a:schemeClr val="accent5"/>
              </a:solidFill>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52</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153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a:bodyPr>
          <a:lstStyle/>
          <a:p>
            <a:pPr marL="0" indent="0" algn="just">
              <a:lnSpc>
                <a:spcPct val="120000"/>
              </a:lnSpc>
              <a:spcBef>
                <a:spcPts val="600"/>
              </a:spcBef>
              <a:spcAft>
                <a:spcPts val="600"/>
              </a:spcAft>
              <a:buNone/>
            </a:pPr>
            <a:endParaRPr lang="fr-FR" sz="1600" b="1"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b="1" dirty="0" smtClean="0">
                <a:latin typeface="Century Gothic" panose="020B0502020202020204" pitchFamily="34" charset="0"/>
                <a:cs typeface="Times New Roman" panose="02020603050405020304" pitchFamily="18" charset="0"/>
              </a:rPr>
              <a:t>Les </a:t>
            </a:r>
            <a:r>
              <a:rPr lang="fr-FR" sz="1600" b="1" dirty="0">
                <a:latin typeface="Century Gothic" panose="020B0502020202020204" pitchFamily="34" charset="0"/>
                <a:cs typeface="Times New Roman" panose="02020603050405020304" pitchFamily="18" charset="0"/>
              </a:rPr>
              <a:t>procédures relatives au dispositif de signalement sont fixées par décision de l'autorité territoriale, après information </a:t>
            </a:r>
            <a:r>
              <a:rPr lang="fr-FR" sz="1600" b="1" dirty="0" smtClean="0">
                <a:latin typeface="Century Gothic" panose="020B0502020202020204" pitchFamily="34" charset="0"/>
                <a:cs typeface="Times New Roman" panose="02020603050405020304" pitchFamily="18" charset="0"/>
              </a:rPr>
              <a:t>du CST.</a:t>
            </a:r>
          </a:p>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L'acte qui institue les procédures précise les modalités </a:t>
            </a:r>
            <a:r>
              <a:rPr lang="fr-FR" sz="1600" dirty="0">
                <a:latin typeface="Century Gothic" panose="020B0502020202020204" pitchFamily="34" charset="0"/>
                <a:cs typeface="Times New Roman" panose="02020603050405020304" pitchFamily="18" charset="0"/>
              </a:rPr>
              <a:t>selon lesquelles l'auteur du signalement </a:t>
            </a:r>
            <a:r>
              <a:rPr lang="fr-FR" sz="1600" dirty="0" smtClean="0">
                <a:latin typeface="Century Gothic" panose="020B0502020202020204" pitchFamily="34" charset="0"/>
                <a:cs typeface="Times New Roman" panose="02020603050405020304" pitchFamily="18" charset="0"/>
              </a:rPr>
              <a:t>:</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adresse son </a:t>
            </a:r>
            <a:r>
              <a:rPr lang="fr-FR" sz="1600" dirty="0" smtClean="0">
                <a:latin typeface="Century Gothic" panose="020B0502020202020204" pitchFamily="34" charset="0"/>
                <a:cs typeface="Times New Roman" panose="02020603050405020304" pitchFamily="18" charset="0"/>
              </a:rPr>
              <a:t>signalement</a:t>
            </a:r>
            <a:r>
              <a:rPr lang="fr-FR" sz="1600" dirty="0">
                <a:latin typeface="Century Gothic" panose="020B0502020202020204" pitchFamily="34" charset="0"/>
                <a:cs typeface="Times New Roman" panose="02020603050405020304" pitchFamily="18" charset="0"/>
              </a:rPr>
              <a:t> </a:t>
            </a:r>
            <a:r>
              <a:rPr lang="fr-FR" sz="1600" i="1" dirty="0" smtClean="0">
                <a:latin typeface="Century Gothic" panose="020B0502020202020204" pitchFamily="34" charset="0"/>
                <a:cs typeface="Times New Roman" panose="02020603050405020304" pitchFamily="18" charset="0"/>
              </a:rPr>
              <a:t>(via un formulaire et une adresse mail)</a:t>
            </a:r>
            <a:endParaRPr lang="fr-FR" sz="1600" i="1"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fournit les faits ainsi que les informations ou documents, s'il en dispose, quels que soient leur forme ou leur support, de nature à étayer son signalement</a:t>
            </a:r>
            <a:r>
              <a:rPr lang="fr-FR" sz="1600" dirty="0" smtClean="0">
                <a:latin typeface="Century Gothic" panose="020B0502020202020204" pitchFamily="34" charset="0"/>
                <a:cs typeface="Times New Roman" panose="02020603050405020304" pitchFamily="18" charset="0"/>
              </a:rPr>
              <a:t>,</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fournit les éléments permettant, le cas échéant, un échange avec le destinataire du signalement.</a:t>
            </a:r>
          </a:p>
          <a:p>
            <a:pPr marL="0" indent="0" algn="just">
              <a:lnSpc>
                <a:spcPct val="120000"/>
              </a:lnSpc>
              <a:spcBef>
                <a:spcPts val="600"/>
              </a:spcBef>
              <a:spcAft>
                <a:spcPts val="600"/>
              </a:spcAft>
              <a:buNone/>
            </a:pPr>
            <a:endParaRPr lang="fr-FR" sz="1600"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53</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87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a:bodyPr>
          <a:lstStyle/>
          <a:p>
            <a:pPr marL="0" indent="0" algn="just">
              <a:lnSpc>
                <a:spcPct val="120000"/>
              </a:lnSpc>
              <a:spcBef>
                <a:spcPts val="600"/>
              </a:spcBef>
              <a:spcAft>
                <a:spcPts val="600"/>
              </a:spcAft>
              <a:buNone/>
            </a:pPr>
            <a:endParaRPr lang="fr-FR" sz="1600" u="sng"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Le </a:t>
            </a:r>
            <a:r>
              <a:rPr lang="fr-FR" sz="1600" u="sng" dirty="0">
                <a:latin typeface="Century Gothic" panose="020B0502020202020204" pitchFamily="34" charset="0"/>
                <a:cs typeface="Times New Roman" panose="02020603050405020304" pitchFamily="18" charset="0"/>
              </a:rPr>
              <a:t>dispositif de signalement </a:t>
            </a:r>
            <a:r>
              <a:rPr lang="fr-FR" sz="1600" u="sng" dirty="0" smtClean="0">
                <a:latin typeface="Century Gothic" panose="020B0502020202020204" pitchFamily="34" charset="0"/>
                <a:cs typeface="Times New Roman" panose="02020603050405020304" pitchFamily="18" charset="0"/>
              </a:rPr>
              <a:t>comporte </a:t>
            </a:r>
            <a:r>
              <a:rPr lang="fr-FR" sz="1600" dirty="0" smtClean="0">
                <a:latin typeface="Century Gothic" panose="020B0502020202020204" pitchFamily="34" charset="0"/>
                <a:cs typeface="Times New Roman" panose="02020603050405020304" pitchFamily="18" charset="0"/>
              </a:rPr>
              <a:t>:</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1° </a:t>
            </a:r>
            <a:r>
              <a:rPr lang="fr-FR" sz="1600" b="1" dirty="0">
                <a:latin typeface="Century Gothic" panose="020B0502020202020204" pitchFamily="34" charset="0"/>
                <a:cs typeface="Times New Roman" panose="02020603050405020304" pitchFamily="18" charset="0"/>
              </a:rPr>
              <a:t>une procédure de recueil des signalements </a:t>
            </a:r>
            <a:r>
              <a:rPr lang="fr-FR" sz="1600" dirty="0">
                <a:latin typeface="Century Gothic" panose="020B0502020202020204" pitchFamily="34" charset="0"/>
                <a:cs typeface="Times New Roman" panose="02020603050405020304" pitchFamily="18" charset="0"/>
              </a:rPr>
              <a:t>effectués par les agents s'estimant victimes ou témoins de tels actes ou agissements ;</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2</a:t>
            </a:r>
            <a:r>
              <a:rPr lang="fr-FR" sz="1600" dirty="0">
                <a:latin typeface="Century Gothic" panose="020B0502020202020204" pitchFamily="34" charset="0"/>
                <a:cs typeface="Times New Roman" panose="02020603050405020304" pitchFamily="18" charset="0"/>
              </a:rPr>
              <a:t>° </a:t>
            </a:r>
            <a:r>
              <a:rPr lang="fr-FR" sz="1600" b="1" dirty="0">
                <a:latin typeface="Century Gothic" panose="020B0502020202020204" pitchFamily="34" charset="0"/>
                <a:cs typeface="Times New Roman" panose="02020603050405020304" pitchFamily="18" charset="0"/>
              </a:rPr>
              <a:t>une procédure d'orientation</a:t>
            </a:r>
            <a:r>
              <a:rPr lang="fr-FR" sz="1600" dirty="0">
                <a:latin typeface="Century Gothic" panose="020B0502020202020204" pitchFamily="34" charset="0"/>
                <a:cs typeface="Times New Roman" panose="02020603050405020304" pitchFamily="18" charset="0"/>
              </a:rPr>
              <a:t> </a:t>
            </a:r>
            <a:r>
              <a:rPr lang="fr-FR" sz="1600" b="1" dirty="0">
                <a:latin typeface="Century Gothic" panose="020B0502020202020204" pitchFamily="34" charset="0"/>
                <a:cs typeface="Times New Roman" panose="02020603050405020304" pitchFamily="18" charset="0"/>
              </a:rPr>
              <a:t>des agents </a:t>
            </a:r>
            <a:r>
              <a:rPr lang="fr-FR" sz="1600" dirty="0">
                <a:latin typeface="Century Gothic" panose="020B0502020202020204" pitchFamily="34" charset="0"/>
                <a:cs typeface="Times New Roman" panose="02020603050405020304" pitchFamily="18" charset="0"/>
              </a:rPr>
              <a:t>s'estimant victimes de tels actes ou agissements </a:t>
            </a:r>
            <a:r>
              <a:rPr lang="fr-FR" sz="1600" b="1" dirty="0">
                <a:latin typeface="Century Gothic" panose="020B0502020202020204" pitchFamily="34" charset="0"/>
                <a:cs typeface="Times New Roman" panose="02020603050405020304" pitchFamily="18" charset="0"/>
              </a:rPr>
              <a:t>vers les services et professionnels compétents chargés de leur accompagnement et de leur soutien ;</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3</a:t>
            </a:r>
            <a:r>
              <a:rPr lang="fr-FR" sz="1600" dirty="0">
                <a:latin typeface="Century Gothic" panose="020B0502020202020204" pitchFamily="34" charset="0"/>
                <a:cs typeface="Times New Roman" panose="02020603050405020304" pitchFamily="18" charset="0"/>
              </a:rPr>
              <a:t>° </a:t>
            </a:r>
            <a:r>
              <a:rPr lang="fr-FR" sz="1600" b="1" dirty="0">
                <a:latin typeface="Century Gothic" panose="020B0502020202020204" pitchFamily="34" charset="0"/>
                <a:cs typeface="Times New Roman" panose="02020603050405020304" pitchFamily="18" charset="0"/>
              </a:rPr>
              <a:t>une procédure d'orientation des agents </a:t>
            </a:r>
            <a:r>
              <a:rPr lang="fr-FR" sz="1600" dirty="0">
                <a:latin typeface="Century Gothic" panose="020B0502020202020204" pitchFamily="34" charset="0"/>
                <a:cs typeface="Times New Roman" panose="02020603050405020304" pitchFamily="18" charset="0"/>
              </a:rPr>
              <a:t>s'estimant victimes ou témoins de tels actes ou agissements </a:t>
            </a:r>
            <a:r>
              <a:rPr lang="fr-FR" sz="1600" b="1" dirty="0">
                <a:latin typeface="Century Gothic" panose="020B0502020202020204" pitchFamily="34" charset="0"/>
                <a:cs typeface="Times New Roman" panose="02020603050405020304" pitchFamily="18" charset="0"/>
              </a:rPr>
              <a:t>vers les autorités compétentes pour prendre toute mesure de protection fonctionnelle appropriée et assurer le traitement des faits signalés, notamment par la réalisation d'une enquête administrative.</a:t>
            </a:r>
            <a:endParaRPr lang="fr-FR" sz="1600" b="1"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endParaRPr lang="fr-FR" sz="1600" u="sng" dirty="0">
              <a:solidFill>
                <a:schemeClr val="accent5"/>
              </a:solidFill>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54</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0969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a:bodyPr>
          <a:lstStyle/>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1</a:t>
            </a:r>
            <a:r>
              <a:rPr lang="fr-FR" sz="1600" dirty="0">
                <a:latin typeface="Century Gothic" panose="020B0502020202020204" pitchFamily="34" charset="0"/>
                <a:cs typeface="Times New Roman" panose="02020603050405020304" pitchFamily="18" charset="0"/>
              </a:rPr>
              <a:t>° </a:t>
            </a:r>
            <a:r>
              <a:rPr lang="fr-FR" sz="1600" b="1" dirty="0" smtClean="0">
                <a:latin typeface="Century Gothic" panose="020B0502020202020204" pitchFamily="34" charset="0"/>
                <a:cs typeface="Times New Roman" panose="02020603050405020304" pitchFamily="18" charset="0"/>
              </a:rPr>
              <a:t>Une </a:t>
            </a:r>
            <a:r>
              <a:rPr lang="fr-FR" sz="1600" b="1" dirty="0">
                <a:latin typeface="Century Gothic" panose="020B0502020202020204" pitchFamily="34" charset="0"/>
                <a:cs typeface="Times New Roman" panose="02020603050405020304" pitchFamily="18" charset="0"/>
              </a:rPr>
              <a:t>procédure de recueil des </a:t>
            </a:r>
            <a:r>
              <a:rPr lang="fr-FR" sz="1600" b="1" dirty="0" smtClean="0">
                <a:latin typeface="Century Gothic" panose="020B0502020202020204" pitchFamily="34" charset="0"/>
                <a:cs typeface="Times New Roman" panose="02020603050405020304" pitchFamily="18" charset="0"/>
              </a:rPr>
              <a:t>signalements</a:t>
            </a:r>
          </a:p>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Elle fixe</a:t>
            </a:r>
            <a:r>
              <a:rPr lang="fr-FR" sz="1600" dirty="0" smtClean="0">
                <a:latin typeface="Century Gothic" panose="020B0502020202020204" pitchFamily="34" charset="0"/>
                <a:cs typeface="Times New Roman" panose="02020603050405020304" pitchFamily="18" charset="0"/>
              </a:rPr>
              <a:t>:  </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les </a:t>
            </a:r>
            <a:r>
              <a:rPr lang="fr-FR" sz="1600" dirty="0">
                <a:latin typeface="Century Gothic" panose="020B0502020202020204" pitchFamily="34" charset="0"/>
                <a:cs typeface="Times New Roman" panose="02020603050405020304" pitchFamily="18" charset="0"/>
              </a:rPr>
              <a:t>mesures incombant à l'autorité compétente </a:t>
            </a:r>
            <a:r>
              <a:rPr lang="fr-FR" sz="1600" dirty="0" smtClean="0">
                <a:latin typeface="Century Gothic" panose="020B0502020202020204" pitchFamily="34" charset="0"/>
                <a:cs typeface="Times New Roman" panose="02020603050405020304" pitchFamily="18" charset="0"/>
              </a:rPr>
              <a:t>pour </a:t>
            </a:r>
            <a:r>
              <a:rPr lang="fr-FR" sz="1600" dirty="0">
                <a:latin typeface="Century Gothic" panose="020B0502020202020204" pitchFamily="34" charset="0"/>
                <a:cs typeface="Times New Roman" panose="02020603050405020304" pitchFamily="18" charset="0"/>
              </a:rPr>
              <a:t>informer sans délai l'auteur du signalement de la réception de </a:t>
            </a:r>
            <a:r>
              <a:rPr lang="fr-FR" sz="1600" dirty="0" smtClean="0">
                <a:latin typeface="Century Gothic" panose="020B0502020202020204" pitchFamily="34" charset="0"/>
                <a:cs typeface="Times New Roman" panose="02020603050405020304" pitchFamily="18" charset="0"/>
              </a:rPr>
              <a:t>celui-ci</a:t>
            </a:r>
            <a:r>
              <a:rPr lang="fr-FR" sz="1600" dirty="0">
                <a:latin typeface="Century Gothic" panose="020B0502020202020204" pitchFamily="34" charset="0"/>
                <a:cs typeface="Times New Roman" panose="02020603050405020304" pitchFamily="18" charset="0"/>
              </a:rPr>
              <a:t> </a:t>
            </a:r>
            <a:r>
              <a:rPr lang="fr-FR" sz="1600" i="1" dirty="0" smtClean="0">
                <a:latin typeface="Century Gothic" panose="020B0502020202020204" pitchFamily="34" charset="0"/>
                <a:cs typeface="Times New Roman" panose="02020603050405020304" pitchFamily="18" charset="0"/>
              </a:rPr>
              <a:t>(accusé de réception, courrier, mail)</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les </a:t>
            </a:r>
            <a:r>
              <a:rPr lang="fr-FR" sz="1600" dirty="0">
                <a:latin typeface="Century Gothic" panose="020B0502020202020204" pitchFamily="34" charset="0"/>
                <a:cs typeface="Times New Roman" panose="02020603050405020304" pitchFamily="18" charset="0"/>
              </a:rPr>
              <a:t>modalités suivant lesquelles il est informé des suites qui y sont </a:t>
            </a:r>
            <a:r>
              <a:rPr lang="fr-FR" sz="1600" dirty="0" smtClean="0">
                <a:latin typeface="Century Gothic" panose="020B0502020202020204" pitchFamily="34" charset="0"/>
                <a:cs typeface="Times New Roman" panose="02020603050405020304" pitchFamily="18" charset="0"/>
              </a:rPr>
              <a:t>données</a:t>
            </a:r>
            <a:r>
              <a:rPr lang="fr-FR" sz="1600" dirty="0">
                <a:latin typeface="Century Gothic" panose="020B0502020202020204" pitchFamily="34" charset="0"/>
                <a:cs typeface="Times New Roman" panose="02020603050405020304" pitchFamily="18" charset="0"/>
              </a:rPr>
              <a:t> </a:t>
            </a:r>
            <a:r>
              <a:rPr lang="fr-FR" sz="1600" i="1" dirty="0" smtClean="0">
                <a:latin typeface="Century Gothic" panose="020B0502020202020204" pitchFamily="34" charset="0"/>
                <a:cs typeface="Times New Roman" panose="02020603050405020304" pitchFamily="18" charset="0"/>
              </a:rPr>
              <a:t>(retour de mail, courrier, appel téléphonique)</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les mesures garantissant la </a:t>
            </a:r>
            <a:r>
              <a:rPr lang="fr-FR" sz="1600" dirty="0">
                <a:latin typeface="Century Gothic" panose="020B0502020202020204" pitchFamily="34" charset="0"/>
                <a:cs typeface="Times New Roman" panose="02020603050405020304" pitchFamily="18" charset="0"/>
              </a:rPr>
              <a:t>stricte confidentialité de l'identité de l'auteur du signalement et des personnes visées ainsi que des faits faisant l'objet de ce </a:t>
            </a:r>
            <a:r>
              <a:rPr lang="fr-FR" sz="1600" dirty="0" smtClean="0">
                <a:latin typeface="Century Gothic" panose="020B0502020202020204" pitchFamily="34" charset="0"/>
                <a:cs typeface="Times New Roman" panose="02020603050405020304" pitchFamily="18" charset="0"/>
              </a:rPr>
              <a:t>signalement </a:t>
            </a:r>
            <a:r>
              <a:rPr lang="fr-FR" sz="1600" i="1" dirty="0" smtClean="0">
                <a:latin typeface="Century Gothic" panose="020B0502020202020204" pitchFamily="34" charset="0"/>
                <a:cs typeface="Times New Roman" panose="02020603050405020304" pitchFamily="18" charset="0"/>
              </a:rPr>
              <a:t>(anonymat dans le cadre des échanges)</a:t>
            </a:r>
            <a:endParaRPr lang="fr-FR" sz="1600" i="1"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endParaRPr lang="fr-FR" sz="1600" u="sng" dirty="0">
              <a:solidFill>
                <a:schemeClr val="accent5"/>
              </a:solidFill>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55</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781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a:bodyPr>
          <a:lstStyle/>
          <a:p>
            <a:pPr marL="0" indent="0" algn="just">
              <a:lnSpc>
                <a:spcPct val="120000"/>
              </a:lnSpc>
              <a:spcBef>
                <a:spcPts val="600"/>
              </a:spcBef>
              <a:spcAft>
                <a:spcPts val="600"/>
              </a:spcAft>
              <a:buNone/>
            </a:pPr>
            <a:endParaRPr lang="fr-FR" sz="1600" b="1"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b="1" dirty="0" smtClean="0">
                <a:latin typeface="Century Gothic" panose="020B0502020202020204" pitchFamily="34" charset="0"/>
                <a:cs typeface="Times New Roman" panose="02020603050405020304" pitchFamily="18" charset="0"/>
              </a:rPr>
              <a:t>2</a:t>
            </a:r>
            <a:r>
              <a:rPr lang="fr-FR" sz="1600" b="1" dirty="0">
                <a:latin typeface="Century Gothic" panose="020B0502020202020204" pitchFamily="34" charset="0"/>
                <a:cs typeface="Times New Roman" panose="02020603050405020304" pitchFamily="18" charset="0"/>
              </a:rPr>
              <a:t>° L'orientation des agents vers les services et professionnels en charge de leur accompagnement et de leur </a:t>
            </a:r>
            <a:r>
              <a:rPr lang="fr-FR" sz="1600" b="1" dirty="0" smtClean="0">
                <a:latin typeface="Century Gothic" panose="020B0502020202020204" pitchFamily="34" charset="0"/>
                <a:cs typeface="Times New Roman" panose="02020603050405020304" pitchFamily="18" charset="0"/>
              </a:rPr>
              <a:t>soutien</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a:t>
            </a:r>
            <a:r>
              <a:rPr lang="fr-FR" sz="1600" dirty="0" smtClean="0">
                <a:latin typeface="Century Gothic" panose="020B0502020202020204" pitchFamily="34" charset="0"/>
                <a:cs typeface="Times New Roman" panose="02020603050405020304" pitchFamily="18" charset="0"/>
              </a:rPr>
              <a:t>Cette procédure prévoit: </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a:t>
            </a:r>
            <a:r>
              <a:rPr lang="fr-FR" sz="1600" u="sng" dirty="0">
                <a:latin typeface="Century Gothic" panose="020B0502020202020204" pitchFamily="34" charset="0"/>
                <a:cs typeface="Times New Roman" panose="02020603050405020304" pitchFamily="18" charset="0"/>
              </a:rPr>
              <a:t>la nature des dispositifs mis en œuvre pour la prise en charge par les services et professionnels compétents des agents victimes des actes ou agissements en </a:t>
            </a:r>
            <a:r>
              <a:rPr lang="fr-FR" sz="1600" u="sng" dirty="0" smtClean="0">
                <a:latin typeface="Century Gothic" panose="020B0502020202020204" pitchFamily="34" charset="0"/>
                <a:cs typeface="Times New Roman" panose="02020603050405020304" pitchFamily="18" charset="0"/>
              </a:rPr>
              <a:t>cause </a:t>
            </a:r>
            <a:r>
              <a:rPr lang="fr-FR" sz="1600" i="1" dirty="0" smtClean="0">
                <a:latin typeface="Century Gothic" panose="020B0502020202020204" pitchFamily="34" charset="0"/>
                <a:cs typeface="Times New Roman" panose="02020603050405020304" pitchFamily="18" charset="0"/>
              </a:rPr>
              <a:t>(les RH, les services de santé au travail, les assistants des services sociaux, les psychologues du travail, les instances du dialogue social, les agents de la prévention, les représentants du personnel, des associations de lutte contre les violences et le harcèlement, les services du Défenseur des droits, les autorités de police, le procureur etc.)</a:t>
            </a:r>
            <a:endParaRPr lang="fr-FR" sz="1600" i="1"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r>
              <a:rPr lang="fr-FR" sz="1600" u="sng" dirty="0">
                <a:latin typeface="Century Gothic" panose="020B0502020202020204" pitchFamily="34" charset="0"/>
                <a:cs typeface="Times New Roman" panose="02020603050405020304" pitchFamily="18" charset="0"/>
              </a:rPr>
              <a:t>les modalités par lesquelles ils ont accès à ces services et </a:t>
            </a:r>
            <a:r>
              <a:rPr lang="fr-FR" sz="1600" u="sng" dirty="0" smtClean="0">
                <a:latin typeface="Century Gothic" panose="020B0502020202020204" pitchFamily="34" charset="0"/>
                <a:cs typeface="Times New Roman" panose="02020603050405020304" pitchFamily="18" charset="0"/>
              </a:rPr>
              <a:t>professionnels</a:t>
            </a:r>
            <a:r>
              <a:rPr lang="fr-FR" sz="1600" dirty="0" smtClean="0">
                <a:latin typeface="Century Gothic" panose="020B0502020202020204" pitchFamily="34" charset="0"/>
                <a:cs typeface="Times New Roman" panose="02020603050405020304" pitchFamily="18" charset="0"/>
              </a:rPr>
              <a:t> (contacts) </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endParaRPr lang="fr-FR" sz="1600" u="sng" dirty="0">
              <a:solidFill>
                <a:schemeClr val="accent5"/>
              </a:solidFill>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56</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33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a:bodyPr>
          <a:lstStyle/>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3</a:t>
            </a:r>
            <a:r>
              <a:rPr lang="fr-FR" sz="1600" dirty="0">
                <a:latin typeface="Century Gothic" panose="020B0502020202020204" pitchFamily="34" charset="0"/>
                <a:cs typeface="Times New Roman" panose="02020603050405020304" pitchFamily="18" charset="0"/>
              </a:rPr>
              <a:t>° </a:t>
            </a:r>
            <a:r>
              <a:rPr lang="fr-FR" sz="1600" b="1" dirty="0">
                <a:latin typeface="Century Gothic" panose="020B0502020202020204" pitchFamily="34" charset="0"/>
                <a:cs typeface="Times New Roman" panose="02020603050405020304" pitchFamily="18" charset="0"/>
              </a:rPr>
              <a:t>une procédure d'orientation des agents </a:t>
            </a:r>
            <a:r>
              <a:rPr lang="fr-FR" sz="1600" dirty="0">
                <a:latin typeface="Century Gothic" panose="020B0502020202020204" pitchFamily="34" charset="0"/>
                <a:cs typeface="Times New Roman" panose="02020603050405020304" pitchFamily="18" charset="0"/>
              </a:rPr>
              <a:t>s'estimant victimes ou témoins de tels actes ou agissements </a:t>
            </a:r>
            <a:r>
              <a:rPr lang="fr-FR" sz="1600" b="1" dirty="0">
                <a:latin typeface="Century Gothic" panose="020B0502020202020204" pitchFamily="34" charset="0"/>
                <a:cs typeface="Times New Roman" panose="02020603050405020304" pitchFamily="18" charset="0"/>
              </a:rPr>
              <a:t>vers les autorités compétentes pour prendre toute mesure de protection fonctionnelle appropriée et assurer le traitement des faits signalés, notamment par la réalisation d'une enquête administrative.</a:t>
            </a:r>
          </a:p>
          <a:p>
            <a:pPr marL="0" indent="0" algn="just">
              <a:lnSpc>
                <a:spcPct val="120000"/>
              </a:lnSpc>
              <a:spcBef>
                <a:spcPts val="600"/>
              </a:spcBef>
              <a:spcAft>
                <a:spcPts val="600"/>
              </a:spcAft>
              <a:buNone/>
            </a:pPr>
            <a:r>
              <a:rPr lang="fr-FR" sz="1600" i="1" dirty="0" smtClean="0">
                <a:latin typeface="Century Gothic" panose="020B0502020202020204" pitchFamily="34" charset="0"/>
                <a:cs typeface="Times New Roman" panose="02020603050405020304" pitchFamily="18" charset="0"/>
              </a:rPr>
              <a:t>Rédaction d’un rapport pour l’agent et pour la collectivité, transmission après accord de l’agent.	</a:t>
            </a:r>
            <a:endParaRPr lang="fr-FR" sz="1600" i="1" u="sng" dirty="0" smtClean="0">
              <a:solidFill>
                <a:schemeClr val="accent5"/>
              </a:solidFill>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i="1"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57</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757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a:bodyPr>
          <a:lstStyle/>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L’information des agents </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L'autorité </a:t>
            </a:r>
            <a:r>
              <a:rPr lang="fr-FR" sz="1600" dirty="0">
                <a:latin typeface="Century Gothic" panose="020B0502020202020204" pitchFamily="34" charset="0"/>
                <a:cs typeface="Times New Roman" panose="02020603050405020304" pitchFamily="18" charset="0"/>
              </a:rPr>
              <a:t>compétente procède à une information des agents placés sous son autorité par tout moyen propre à la rendre </a:t>
            </a:r>
            <a:r>
              <a:rPr lang="fr-FR" sz="1600" dirty="0" smtClean="0">
                <a:latin typeface="Century Gothic" panose="020B0502020202020204" pitchFamily="34" charset="0"/>
                <a:cs typeface="Times New Roman" panose="02020603050405020304" pitchFamily="18" charset="0"/>
              </a:rPr>
              <a:t>accessible:</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r>
              <a:rPr lang="fr-FR" sz="1600" dirty="0">
                <a:latin typeface="Century Gothic" panose="020B0502020202020204" pitchFamily="34" charset="0"/>
                <a:cs typeface="Times New Roman" panose="02020603050405020304" pitchFamily="18" charset="0"/>
              </a:rPr>
              <a:t>sur l'existence de ce dispositif de signalement,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r>
              <a:rPr lang="fr-FR" sz="1600" dirty="0">
                <a:latin typeface="Century Gothic" panose="020B0502020202020204" pitchFamily="34" charset="0"/>
                <a:cs typeface="Times New Roman" panose="02020603050405020304" pitchFamily="18" charset="0"/>
              </a:rPr>
              <a:t>sur les procédures qu'il prévoit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r>
              <a:rPr lang="fr-FR" sz="1600" dirty="0">
                <a:latin typeface="Century Gothic" panose="020B0502020202020204" pitchFamily="34" charset="0"/>
                <a:cs typeface="Times New Roman" panose="02020603050405020304" pitchFamily="18" charset="0"/>
              </a:rPr>
              <a:t>et sur les modalités définies pour que les agents puissent y avoir accès.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Lorsque </a:t>
            </a:r>
            <a:r>
              <a:rPr lang="fr-FR" sz="1600" dirty="0">
                <a:latin typeface="Century Gothic" panose="020B0502020202020204" pitchFamily="34" charset="0"/>
                <a:cs typeface="Times New Roman" panose="02020603050405020304" pitchFamily="18" charset="0"/>
              </a:rPr>
              <a:t>ce dispositif de signalement est mutualisé entre plusieurs collectivités ou établissements ou lorsqu'il est confié à un centre de gestion, chaque autorité compétente demeure chargée de procéder à une information des agents placés sous son autorité selon les mêmes </a:t>
            </a:r>
            <a:r>
              <a:rPr lang="fr-FR" sz="1600" dirty="0" smtClean="0">
                <a:latin typeface="Century Gothic" panose="020B0502020202020204" pitchFamily="34" charset="0"/>
                <a:cs typeface="Times New Roman" panose="02020603050405020304" pitchFamily="18" charset="0"/>
              </a:rPr>
              <a:t>modalités.</a:t>
            </a:r>
            <a:endParaRPr lang="fr-FR" sz="1600" u="sng" dirty="0" smtClean="0">
              <a:solidFill>
                <a:schemeClr val="accent5"/>
              </a:solidFill>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58</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382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lnSpcReduction="10000"/>
          </a:bodyPr>
          <a:lstStyle/>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Le dispositif proposé par le CDG30 sans contrepartie financière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Tel que le prévoit la règlementation, le CDG30 a instauré une procédure après avis du CST:</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L’adhésion des collectivités fait l’objet de la prise d’un arrêté confiant le dispositif au CDG30 après information au CST</a:t>
            </a:r>
          </a:p>
          <a:p>
            <a:pPr algn="just">
              <a:lnSpc>
                <a:spcPct val="120000"/>
              </a:lnSpc>
              <a:spcBef>
                <a:spcPts val="600"/>
              </a:spcBef>
              <a:spcAft>
                <a:spcPts val="600"/>
              </a:spcAft>
              <a:buFontTx/>
              <a:buChar char="-"/>
            </a:pPr>
            <a:r>
              <a:rPr lang="fr-FR" sz="1600" dirty="0">
                <a:latin typeface="Century Gothic" panose="020B0502020202020204" pitchFamily="34" charset="0"/>
                <a:cs typeface="Times New Roman" panose="02020603050405020304" pitchFamily="18" charset="0"/>
              </a:rPr>
              <a:t>L</a:t>
            </a:r>
            <a:r>
              <a:rPr lang="fr-FR" sz="1600" dirty="0" smtClean="0">
                <a:latin typeface="Century Gothic" panose="020B0502020202020204" pitchFamily="34" charset="0"/>
                <a:cs typeface="Times New Roman" panose="02020603050405020304" pitchFamily="18" charset="0"/>
              </a:rPr>
              <a:t>e recueil des signalements se fait via un formulaire accessible sur le site Internet du CDG30 adressé par courrier ou par mail (</a:t>
            </a:r>
            <a:r>
              <a:rPr lang="fr-FR" sz="1600" dirty="0" smtClean="0">
                <a:latin typeface="Century Gothic" panose="020B0502020202020204" pitchFamily="34" charset="0"/>
                <a:cs typeface="Times New Roman" panose="02020603050405020304" pitchFamily="18" charset="0"/>
                <a:hlinkClick r:id="rId3"/>
              </a:rPr>
              <a:t>recueil.signalements@cdg30.fr</a:t>
            </a: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Le traitement des signalements recueillis se fait suite à la tenue d’une pré-cellule qui étudie la recevabilité de la saisine et qui informe sous 8 jours l’auteur des suites données et transmet le cas échéant le signalement à la cellule de signalement</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Le </a:t>
            </a:r>
            <a:r>
              <a:rPr lang="fr-FR" sz="1600" dirty="0">
                <a:latin typeface="Century Gothic" panose="020B0502020202020204" pitchFamily="34" charset="0"/>
                <a:cs typeface="Times New Roman" panose="02020603050405020304" pitchFamily="18" charset="0"/>
              </a:rPr>
              <a:t>signalement est ensuite examiné sous 15 jours par une cellule de signalement composée d’au moins 4 personnes parmi les conseillers statutaires du CDG30, le psychologue du travail, les médecins de prévention, les préventeurs et les infirmiers.</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L’ensemble des membres des deux cellules </a:t>
            </a:r>
            <a:r>
              <a:rPr lang="fr-FR" sz="1600" dirty="0" smtClean="0">
                <a:latin typeface="Century Gothic" panose="020B0502020202020204" pitchFamily="34" charset="0"/>
                <a:cs typeface="Times New Roman" panose="02020603050405020304" pitchFamily="18" charset="0"/>
              </a:rPr>
              <a:t>est </a:t>
            </a:r>
            <a:r>
              <a:rPr lang="fr-FR" sz="1600" dirty="0">
                <a:latin typeface="Century Gothic" panose="020B0502020202020204" pitchFamily="34" charset="0"/>
                <a:cs typeface="Times New Roman" panose="02020603050405020304" pitchFamily="18" charset="0"/>
              </a:rPr>
              <a:t>soumis aux obligations de confidentialité</a:t>
            </a:r>
            <a:r>
              <a:rPr lang="fr-FR" sz="1600" dirty="0" smtClean="0">
                <a:latin typeface="Century Gothic" panose="020B0502020202020204" pitchFamily="34" charset="0"/>
                <a:cs typeface="Times New Roman" panose="02020603050405020304" pitchFamily="18" charset="0"/>
              </a:rPr>
              <a:t>.</a:t>
            </a:r>
          </a:p>
          <a:p>
            <a:pPr algn="just">
              <a:lnSpc>
                <a:spcPct val="120000"/>
              </a:lnSpc>
              <a:spcBef>
                <a:spcPts val="600"/>
              </a:spcBef>
              <a:spcAft>
                <a:spcPts val="600"/>
              </a:spcAft>
              <a:buFontTx/>
              <a:buChar char="-"/>
            </a:pP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u="sng"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59</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02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10" name="ZoneTexte 9"/>
          <p:cNvSpPr txBox="1"/>
          <p:nvPr/>
        </p:nvSpPr>
        <p:spPr>
          <a:xfrm>
            <a:off x="266007" y="1195820"/>
            <a:ext cx="11845638" cy="369332"/>
          </a:xfrm>
          <a:prstGeom prst="rect">
            <a:avLst/>
          </a:prstGeom>
          <a:noFill/>
        </p:spPr>
        <p:txBody>
          <a:bodyPr wrap="square" rtlCol="0">
            <a:spAutoFit/>
          </a:bodyPr>
          <a:lstStyle/>
          <a:p>
            <a:r>
              <a:rPr lang="fr-FR" b="1" u="sng" dirty="0" smtClean="0">
                <a:solidFill>
                  <a:srgbClr val="FF0000"/>
                </a:solidFill>
                <a:latin typeface="Calibri" panose="020F0502020204030204" pitchFamily="34" charset="0"/>
                <a:cs typeface="Calibri" panose="020F0502020204030204" pitchFamily="34" charset="0"/>
              </a:rPr>
              <a:t>L’incidence du relèvement de l’âge légal et de l’accélération de la durée d’assurance sur le calcul de la pension:</a:t>
            </a:r>
            <a:endParaRPr lang="fr-FR" b="1" dirty="0">
              <a:solidFill>
                <a:srgbClr val="FF0000"/>
              </a:solidFill>
              <a:latin typeface="Calibri" panose="020F0502020204030204" pitchFamily="34" charset="0"/>
              <a:cs typeface="Calibri" panose="020F0502020204030204" pitchFamily="34" charset="0"/>
            </a:endParaRPr>
          </a:p>
        </p:txBody>
      </p:sp>
      <p:sp>
        <p:nvSpPr>
          <p:cNvPr id="11" name="Forme en L 10"/>
          <p:cNvSpPr/>
          <p:nvPr/>
        </p:nvSpPr>
        <p:spPr>
          <a:xfrm rot="5400000">
            <a:off x="1138593" y="1028468"/>
            <a:ext cx="1442187" cy="2951517"/>
          </a:xfrm>
          <a:prstGeom prst="corner">
            <a:avLst>
              <a:gd name="adj1" fmla="val 16120"/>
              <a:gd name="adj2" fmla="val 16110"/>
            </a:avLst>
          </a:prstGeom>
          <a:solidFill>
            <a:schemeClr val="accent4">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riangle isocèle 11"/>
          <p:cNvSpPr/>
          <p:nvPr/>
        </p:nvSpPr>
        <p:spPr>
          <a:xfrm>
            <a:off x="3034141" y="1550042"/>
            <a:ext cx="306440" cy="207662"/>
          </a:xfrm>
          <a:prstGeom prst="triangle">
            <a:avLst>
              <a:gd name="adj" fmla="val 100000"/>
            </a:avLst>
          </a:prstGeom>
          <a:solidFill>
            <a:srgbClr val="92D0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ZoneTexte 2"/>
          <p:cNvSpPr txBox="1"/>
          <p:nvPr/>
        </p:nvSpPr>
        <p:spPr>
          <a:xfrm>
            <a:off x="606830" y="2015873"/>
            <a:ext cx="11163992" cy="1200329"/>
          </a:xfrm>
          <a:prstGeom prst="rect">
            <a:avLst/>
          </a:prstGeom>
          <a:noFill/>
        </p:spPr>
        <p:txBody>
          <a:bodyPr wrap="square" rtlCol="0">
            <a:spAutoFit/>
          </a:bodyPr>
          <a:lstStyle/>
          <a:p>
            <a:r>
              <a:rPr lang="fr-FR" b="1" dirty="0" smtClean="0">
                <a:solidFill>
                  <a:srgbClr val="003366"/>
                </a:solidFill>
              </a:rPr>
              <a:t>ACCENTUATION DE LA DECOTE </a:t>
            </a:r>
          </a:p>
          <a:p>
            <a:r>
              <a:rPr lang="fr-FR" b="1" dirty="0" smtClean="0">
                <a:solidFill>
                  <a:srgbClr val="003366"/>
                </a:solidFill>
              </a:rPr>
              <a:t>un agent né en 1964, part en retraite à 63 ans avec 169 trimestres de durée d’assurance</a:t>
            </a:r>
          </a:p>
          <a:p>
            <a:r>
              <a:rPr lang="fr-FR" b="1" dirty="0" smtClean="0">
                <a:solidFill>
                  <a:srgbClr val="003366"/>
                </a:solidFill>
              </a:rPr>
              <a:t>► Avant réforme, pas de décote</a:t>
            </a:r>
          </a:p>
          <a:p>
            <a:r>
              <a:rPr lang="fr-FR" b="1" dirty="0" smtClean="0">
                <a:solidFill>
                  <a:srgbClr val="003366"/>
                </a:solidFill>
              </a:rPr>
              <a:t>► Après réforme, 2 trimestres de décote, soit une minoration de la pension de 2,5 %</a:t>
            </a:r>
            <a:endParaRPr lang="fr-FR" b="1" dirty="0">
              <a:solidFill>
                <a:srgbClr val="003366"/>
              </a:solidFill>
            </a:endParaRPr>
          </a:p>
        </p:txBody>
      </p:sp>
      <p:sp>
        <p:nvSpPr>
          <p:cNvPr id="16" name="Forme en L 15"/>
          <p:cNvSpPr/>
          <p:nvPr/>
        </p:nvSpPr>
        <p:spPr>
          <a:xfrm rot="5400000">
            <a:off x="1138593" y="2719707"/>
            <a:ext cx="1442187" cy="2951517"/>
          </a:xfrm>
          <a:prstGeom prst="corner">
            <a:avLst>
              <a:gd name="adj1" fmla="val 16120"/>
              <a:gd name="adj2" fmla="val 16110"/>
            </a:avLst>
          </a:prstGeom>
          <a:solidFill>
            <a:srgbClr val="FFC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riangle isocèle 17"/>
          <p:cNvSpPr/>
          <p:nvPr/>
        </p:nvSpPr>
        <p:spPr>
          <a:xfrm>
            <a:off x="3034141" y="3268709"/>
            <a:ext cx="301304" cy="174499"/>
          </a:xfrm>
          <a:prstGeom prst="triangle">
            <a:avLst>
              <a:gd name="adj" fmla="val 100000"/>
            </a:avLst>
          </a:prstGeom>
          <a:solidFill>
            <a:srgbClr val="FFC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ZoneTexte 18"/>
          <p:cNvSpPr txBox="1"/>
          <p:nvPr/>
        </p:nvSpPr>
        <p:spPr>
          <a:xfrm>
            <a:off x="606830" y="3701908"/>
            <a:ext cx="11163992" cy="1200329"/>
          </a:xfrm>
          <a:prstGeom prst="rect">
            <a:avLst/>
          </a:prstGeom>
          <a:noFill/>
        </p:spPr>
        <p:txBody>
          <a:bodyPr wrap="square" rtlCol="0">
            <a:spAutoFit/>
          </a:bodyPr>
          <a:lstStyle/>
          <a:p>
            <a:r>
              <a:rPr lang="fr-FR" b="1" dirty="0" smtClean="0">
                <a:solidFill>
                  <a:srgbClr val="003366"/>
                </a:solidFill>
              </a:rPr>
              <a:t>ATTENUATION DE LA SURCOTE</a:t>
            </a:r>
          </a:p>
          <a:p>
            <a:r>
              <a:rPr lang="fr-FR" b="1" dirty="0" smtClean="0">
                <a:solidFill>
                  <a:srgbClr val="003366"/>
                </a:solidFill>
              </a:rPr>
              <a:t>un agent né en 1964, part en retraite à 63 ans avec 174 trimestres de durée d’assurance</a:t>
            </a:r>
          </a:p>
          <a:p>
            <a:r>
              <a:rPr lang="fr-FR" b="1" dirty="0" smtClean="0">
                <a:solidFill>
                  <a:srgbClr val="003366"/>
                </a:solidFill>
              </a:rPr>
              <a:t>► Avant réforme, 4 trimestres de surcote, soit une majoration de pension de 5%</a:t>
            </a:r>
          </a:p>
          <a:p>
            <a:r>
              <a:rPr lang="fr-FR" b="1" dirty="0" smtClean="0">
                <a:solidFill>
                  <a:srgbClr val="003366"/>
                </a:solidFill>
              </a:rPr>
              <a:t>► Après réforme, plus de surcote puisqu’aucun trimestre n’a été effectué après l’âge légal</a:t>
            </a:r>
            <a:endParaRPr lang="fr-FR" b="1" dirty="0">
              <a:solidFill>
                <a:srgbClr val="003366"/>
              </a:solidFill>
            </a:endParaRPr>
          </a:p>
        </p:txBody>
      </p:sp>
      <p:sp>
        <p:nvSpPr>
          <p:cNvPr id="20" name="Forme en L 19"/>
          <p:cNvSpPr/>
          <p:nvPr/>
        </p:nvSpPr>
        <p:spPr>
          <a:xfrm rot="5400000">
            <a:off x="1138593" y="4420594"/>
            <a:ext cx="1442187" cy="2951517"/>
          </a:xfrm>
          <a:prstGeom prst="corner">
            <a:avLst>
              <a:gd name="adj1" fmla="val 16120"/>
              <a:gd name="adj2" fmla="val 16110"/>
            </a:avLst>
          </a:prstGeom>
          <a:solidFill>
            <a:schemeClr val="accent6">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riangle isocèle 20"/>
          <p:cNvSpPr/>
          <p:nvPr/>
        </p:nvSpPr>
        <p:spPr>
          <a:xfrm>
            <a:off x="3034141" y="4960941"/>
            <a:ext cx="306440" cy="188889"/>
          </a:xfrm>
          <a:prstGeom prst="triangle">
            <a:avLst>
              <a:gd name="adj" fmla="val 100000"/>
            </a:avLst>
          </a:prstGeom>
          <a:solidFill>
            <a:schemeClr val="accent6">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ZoneTexte 21"/>
          <p:cNvSpPr txBox="1"/>
          <p:nvPr/>
        </p:nvSpPr>
        <p:spPr>
          <a:xfrm>
            <a:off x="606830" y="5402265"/>
            <a:ext cx="11163992" cy="1477328"/>
          </a:xfrm>
          <a:prstGeom prst="rect">
            <a:avLst/>
          </a:prstGeom>
          <a:noFill/>
        </p:spPr>
        <p:txBody>
          <a:bodyPr wrap="square" rtlCol="0">
            <a:spAutoFit/>
          </a:bodyPr>
          <a:lstStyle/>
          <a:p>
            <a:r>
              <a:rPr lang="fr-FR" b="1" dirty="0" smtClean="0">
                <a:solidFill>
                  <a:srgbClr val="003366"/>
                </a:solidFill>
              </a:rPr>
              <a:t>RECUL DE LA PRESTATION RAFP: </a:t>
            </a:r>
          </a:p>
          <a:p>
            <a:r>
              <a:rPr lang="fr-FR" b="1" dirty="0" smtClean="0">
                <a:solidFill>
                  <a:srgbClr val="003366"/>
                </a:solidFill>
              </a:rPr>
              <a:t>Pas d’anticipation sur ce régime, En cas de départ anticipé, RAFP perçue qu’à l’âge légal.</a:t>
            </a:r>
          </a:p>
          <a:p>
            <a:r>
              <a:rPr lang="fr-FR" b="1" dirty="0">
                <a:solidFill>
                  <a:srgbClr val="003366"/>
                </a:solidFill>
              </a:rPr>
              <a:t>► Avant réforme, </a:t>
            </a:r>
            <a:r>
              <a:rPr lang="fr-FR" b="1" dirty="0" smtClean="0">
                <a:solidFill>
                  <a:srgbClr val="003366"/>
                </a:solidFill>
              </a:rPr>
              <a:t>départ carrière longue à 60 ans, RAFP perçue à 62 ans</a:t>
            </a:r>
            <a:endParaRPr lang="fr-FR" b="1" dirty="0">
              <a:solidFill>
                <a:srgbClr val="003366"/>
              </a:solidFill>
            </a:endParaRPr>
          </a:p>
          <a:p>
            <a:r>
              <a:rPr lang="fr-FR" b="1" dirty="0">
                <a:solidFill>
                  <a:srgbClr val="003366"/>
                </a:solidFill>
              </a:rPr>
              <a:t>► Après réforme, </a:t>
            </a:r>
            <a:r>
              <a:rPr lang="fr-FR" b="1" dirty="0" smtClean="0">
                <a:solidFill>
                  <a:srgbClr val="003366"/>
                </a:solidFill>
              </a:rPr>
              <a:t>départ carrière longue à 60 ans (né en 1964), RAFP perçu à 63 ans.</a:t>
            </a:r>
            <a:endParaRPr lang="fr-FR" b="1" dirty="0">
              <a:solidFill>
                <a:srgbClr val="003366"/>
              </a:solidFill>
            </a:endParaRPr>
          </a:p>
          <a:p>
            <a:endParaRPr lang="fr-FR" b="1" dirty="0">
              <a:solidFill>
                <a:srgbClr val="003366"/>
              </a:solidFill>
            </a:endParaRPr>
          </a:p>
        </p:txBody>
      </p:sp>
      <p:pic>
        <p:nvPicPr>
          <p:cNvPr id="2" name="Image 1"/>
          <p:cNvPicPr>
            <a:picLocks noChangeAspect="1"/>
          </p:cNvPicPr>
          <p:nvPr/>
        </p:nvPicPr>
        <p:blipFill>
          <a:blip r:embed="rId4"/>
          <a:stretch>
            <a:fillRect/>
          </a:stretch>
        </p:blipFill>
        <p:spPr>
          <a:xfrm>
            <a:off x="1759372" y="595938"/>
            <a:ext cx="9187468" cy="859611"/>
          </a:xfrm>
          <a:prstGeom prst="rect">
            <a:avLst/>
          </a:prstGeom>
        </p:spPr>
      </p:pic>
    </p:spTree>
    <p:extLst>
      <p:ext uri="{BB962C8B-B14F-4D97-AF65-F5344CB8AC3E}">
        <p14:creationId xmlns:p14="http://schemas.microsoft.com/office/powerpoint/2010/main" val="42141450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 dispositif de signalement</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4664243"/>
          </a:xfrm>
        </p:spPr>
        <p:txBody>
          <a:bodyPr>
            <a:normAutofit/>
          </a:bodyPr>
          <a:lstStyle/>
          <a:p>
            <a:pPr marL="0" indent="0" algn="just">
              <a:lnSpc>
                <a:spcPct val="120000"/>
              </a:lnSpc>
              <a:spcBef>
                <a:spcPts val="600"/>
              </a:spcBef>
              <a:spcAft>
                <a:spcPts val="600"/>
              </a:spcAft>
              <a:buNone/>
            </a:pPr>
            <a:endParaRPr lang="fr-FR" sz="1600" u="sng"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Le rôle de la cellule</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Examiner le signalement ainsi que les éventuelles pièces annexes</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Restituer à la victime les préconisations par conférence téléphonique ou audiovisuelle afin de l’informer de ses droits, des procédures, des suites possibles et de l’orienter vers des professionnels pouvant lui proposer un accompagnement médical, psychologique et juridique</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Produire un rapport </a:t>
            </a:r>
            <a:r>
              <a:rPr lang="fr-FR" sz="1600" dirty="0" err="1" smtClean="0">
                <a:latin typeface="Century Gothic" panose="020B0502020202020204" pitchFamily="34" charset="0"/>
                <a:cs typeface="Times New Roman" panose="02020603050405020304" pitchFamily="18" charset="0"/>
              </a:rPr>
              <a:t>anonymisé</a:t>
            </a:r>
            <a:r>
              <a:rPr lang="fr-FR" sz="1600" dirty="0" smtClean="0">
                <a:latin typeface="Century Gothic" panose="020B0502020202020204" pitchFamily="34" charset="0"/>
                <a:cs typeface="Times New Roman" panose="02020603050405020304" pitchFamily="18" charset="0"/>
              </a:rPr>
              <a:t> indiquant les obligations et préconisations destinées à l’agent et à l’employeur</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Notifier ce rapport si la victime en fait le choix à son employeur</a:t>
            </a:r>
          </a:p>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Bilan à 3 ans</a:t>
            </a: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60</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8749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92500" lnSpcReduction="10000"/>
          </a:bodyPr>
          <a:lstStyle/>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Définition</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Peu formalisée, encadrée par aucun texte règlementaire, seules certaines règles prévues par la jurisprudence </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Phase </a:t>
            </a:r>
            <a:r>
              <a:rPr lang="fr-FR" sz="1600" dirty="0">
                <a:latin typeface="Century Gothic" panose="020B0502020202020204" pitchFamily="34" charset="0"/>
                <a:cs typeface="Times New Roman" panose="02020603050405020304" pitchFamily="18" charset="0"/>
              </a:rPr>
              <a:t>exploratoire qui permet à l’autorité territoriale, face à </a:t>
            </a:r>
            <a:r>
              <a:rPr lang="fr-FR" sz="1600" dirty="0" smtClean="0">
                <a:latin typeface="Century Gothic" panose="020B0502020202020204" pitchFamily="34" charset="0"/>
                <a:cs typeface="Times New Roman" panose="02020603050405020304" pitchFamily="18" charset="0"/>
              </a:rPr>
              <a:t>des allégations portées </a:t>
            </a:r>
            <a:r>
              <a:rPr lang="fr-FR" sz="1600" dirty="0">
                <a:latin typeface="Century Gothic" panose="020B0502020202020204" pitchFamily="34" charset="0"/>
                <a:cs typeface="Times New Roman" panose="02020603050405020304" pitchFamily="18" charset="0"/>
              </a:rPr>
              <a:t>à sa connaissance, de vérifier la matérialité des faits </a:t>
            </a:r>
            <a:r>
              <a:rPr lang="fr-FR" sz="1600" dirty="0" smtClean="0">
                <a:latin typeface="Century Gothic" panose="020B0502020202020204" pitchFamily="34" charset="0"/>
                <a:cs typeface="Times New Roman" panose="02020603050405020304" pitchFamily="18" charset="0"/>
              </a:rPr>
              <a:t>rapportés et de </a:t>
            </a:r>
            <a:r>
              <a:rPr lang="fr-FR" sz="1600" dirty="0">
                <a:latin typeface="Century Gothic" panose="020B0502020202020204" pitchFamily="34" charset="0"/>
                <a:cs typeface="Times New Roman" panose="02020603050405020304" pitchFamily="18" charset="0"/>
              </a:rPr>
              <a:t>les circonstancier </a:t>
            </a:r>
            <a:r>
              <a:rPr lang="fr-FR" sz="1600" dirty="0" smtClean="0">
                <a:latin typeface="Century Gothic" panose="020B0502020202020204" pitchFamily="34" charset="0"/>
                <a:cs typeface="Times New Roman" panose="02020603050405020304" pitchFamily="18" charset="0"/>
              </a:rPr>
              <a:t>objectivement. C’est </a:t>
            </a:r>
            <a:r>
              <a:rPr lang="fr-FR" sz="1600" dirty="0">
                <a:latin typeface="Century Gothic" panose="020B0502020202020204" pitchFamily="34" charset="0"/>
                <a:cs typeface="Times New Roman" panose="02020603050405020304" pitchFamily="18" charset="0"/>
              </a:rPr>
              <a:t>un premier acte lui permettant d’assumer ses responsabilités au regard d’un incident dont il a été </a:t>
            </a:r>
            <a:r>
              <a:rPr lang="fr-FR" sz="1600" dirty="0" smtClean="0">
                <a:latin typeface="Century Gothic" panose="020B0502020202020204" pitchFamily="34" charset="0"/>
                <a:cs typeface="Times New Roman" panose="02020603050405020304" pitchFamily="18" charset="0"/>
              </a:rPr>
              <a:t>informé.</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Permet </a:t>
            </a:r>
            <a:r>
              <a:rPr lang="fr-FR" sz="1600" dirty="0">
                <a:latin typeface="Century Gothic" panose="020B0502020202020204" pitchFamily="34" charset="0"/>
                <a:cs typeface="Times New Roman" panose="02020603050405020304" pitchFamily="18" charset="0"/>
              </a:rPr>
              <a:t>de collecter toutes les informations </a:t>
            </a:r>
            <a:r>
              <a:rPr lang="fr-FR" sz="1600" dirty="0" smtClean="0">
                <a:latin typeface="Century Gothic" panose="020B0502020202020204" pitchFamily="34" charset="0"/>
                <a:cs typeface="Times New Roman" panose="02020603050405020304" pitchFamily="18" charset="0"/>
              </a:rPr>
              <a:t>nécessaires permettant </a:t>
            </a:r>
            <a:r>
              <a:rPr lang="fr-FR" sz="1600" dirty="0">
                <a:latin typeface="Century Gothic" panose="020B0502020202020204" pitchFamily="34" charset="0"/>
                <a:cs typeface="Times New Roman" panose="02020603050405020304" pitchFamily="18" charset="0"/>
              </a:rPr>
              <a:t>de déterminer et de justifier les actions à mettre en œuvre par l’autorité territoriale, </a:t>
            </a:r>
            <a:r>
              <a:rPr lang="fr-FR" sz="1600" dirty="0" smtClean="0">
                <a:latin typeface="Century Gothic" panose="020B0502020202020204" pitchFamily="34" charset="0"/>
                <a:cs typeface="Times New Roman" panose="02020603050405020304" pitchFamily="18" charset="0"/>
              </a:rPr>
              <a:t>sur le plan administratif ou </a:t>
            </a:r>
            <a:r>
              <a:rPr lang="fr-FR" sz="1600" dirty="0">
                <a:latin typeface="Century Gothic" panose="020B0502020202020204" pitchFamily="34" charset="0"/>
                <a:cs typeface="Times New Roman" panose="02020603050405020304" pitchFamily="18" charset="0"/>
              </a:rPr>
              <a:t>organisationnel. </a:t>
            </a: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ingdings" panose="05000000000000000000" pitchFamily="2" charset="2"/>
              </a:rPr>
              <a:t> </a:t>
            </a:r>
            <a:r>
              <a:rPr lang="fr-FR" sz="1600" dirty="0" smtClean="0">
                <a:latin typeface="Century Gothic" panose="020B0502020202020204" pitchFamily="34" charset="0"/>
                <a:cs typeface="Times New Roman" panose="02020603050405020304" pitchFamily="18" charset="0"/>
              </a:rPr>
              <a:t>Ce n’est pas une enquête judiciaire qui dépend du code de procédure pénale et qui </a:t>
            </a:r>
            <a:r>
              <a:rPr lang="fr-FR" sz="1600" dirty="0">
                <a:latin typeface="Century Gothic" panose="020B0502020202020204" pitchFamily="34" charset="0"/>
                <a:cs typeface="Times New Roman" panose="02020603050405020304" pitchFamily="18" charset="0"/>
              </a:rPr>
              <a:t>a pour finalité de rechercher une infraction </a:t>
            </a:r>
            <a:r>
              <a:rPr lang="fr-FR" sz="1600" dirty="0" smtClean="0">
                <a:latin typeface="Century Gothic" panose="020B0502020202020204" pitchFamily="34" charset="0"/>
                <a:cs typeface="Times New Roman" panose="02020603050405020304" pitchFamily="18" charset="0"/>
              </a:rPr>
              <a:t>pénale.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Elle a </a:t>
            </a:r>
            <a:r>
              <a:rPr lang="fr-FR" sz="1600" dirty="0">
                <a:latin typeface="Century Gothic" panose="020B0502020202020204" pitchFamily="34" charset="0"/>
                <a:cs typeface="Times New Roman" panose="02020603050405020304" pitchFamily="18" charset="0"/>
              </a:rPr>
              <a:t>pour objet de rechercher un manquement à une obligation </a:t>
            </a:r>
            <a:r>
              <a:rPr lang="fr-FR" sz="1600" dirty="0" smtClean="0">
                <a:latin typeface="Century Gothic" panose="020B0502020202020204" pitchFamily="34" charset="0"/>
                <a:cs typeface="Times New Roman" panose="02020603050405020304" pitchFamily="18" charset="0"/>
              </a:rPr>
              <a:t>professionnelle statutaire </a:t>
            </a:r>
            <a:r>
              <a:rPr lang="fr-FR" sz="1600" dirty="0">
                <a:latin typeface="Century Gothic" panose="020B0502020202020204" pitchFamily="34" charset="0"/>
                <a:cs typeface="Times New Roman" panose="02020603050405020304" pitchFamily="18" charset="0"/>
              </a:rPr>
              <a:t>et/ou déontologique qui, le cas échéant, peut également relever d’une </a:t>
            </a:r>
            <a:r>
              <a:rPr lang="fr-FR" sz="1600" dirty="0" smtClean="0">
                <a:latin typeface="Century Gothic" panose="020B0502020202020204" pitchFamily="34" charset="0"/>
                <a:cs typeface="Times New Roman" panose="02020603050405020304" pitchFamily="18" charset="0"/>
              </a:rPr>
              <a:t>qualification pénale</a:t>
            </a:r>
            <a:r>
              <a:rPr lang="fr-FR" sz="1600" dirty="0">
                <a:latin typeface="Century Gothic" panose="020B0502020202020204" pitchFamily="34" charset="0"/>
                <a:cs typeface="Times New Roman" panose="02020603050405020304" pitchFamily="18" charset="0"/>
              </a:rPr>
              <a:t>. </a:t>
            </a: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Cette </a:t>
            </a:r>
            <a:r>
              <a:rPr lang="fr-FR" sz="1600" dirty="0">
                <a:latin typeface="Century Gothic" panose="020B0502020202020204" pitchFamily="34" charset="0"/>
                <a:cs typeface="Times New Roman" panose="02020603050405020304" pitchFamily="18" charset="0"/>
              </a:rPr>
              <a:t>qualification pénale des faits ne relève pas de la compétence de </a:t>
            </a:r>
            <a:r>
              <a:rPr lang="fr-FR" sz="1600" dirty="0" smtClean="0">
                <a:latin typeface="Century Gothic" panose="020B0502020202020204" pitchFamily="34" charset="0"/>
                <a:cs typeface="Times New Roman" panose="02020603050405020304" pitchFamily="18" charset="0"/>
              </a:rPr>
              <a:t>l’autorité territoriale </a:t>
            </a:r>
            <a:r>
              <a:rPr lang="fr-FR" sz="1600" dirty="0">
                <a:latin typeface="Century Gothic" panose="020B0502020202020204" pitchFamily="34" charset="0"/>
                <a:cs typeface="Times New Roman" panose="02020603050405020304" pitchFamily="18" charset="0"/>
              </a:rPr>
              <a:t>qui doit, si nécessaire, saisir le procureur de la République dans le cadre de l’article 40 </a:t>
            </a:r>
            <a:r>
              <a:rPr lang="fr-FR" sz="1600" dirty="0" smtClean="0">
                <a:latin typeface="Century Gothic" panose="020B0502020202020204" pitchFamily="34" charset="0"/>
                <a:cs typeface="Times New Roman" panose="02020603050405020304" pitchFamily="18" charset="0"/>
              </a:rPr>
              <a:t>du Code </a:t>
            </a:r>
            <a:r>
              <a:rPr lang="fr-FR" sz="1600" dirty="0">
                <a:latin typeface="Century Gothic" panose="020B0502020202020204" pitchFamily="34" charset="0"/>
                <a:cs typeface="Times New Roman" panose="02020603050405020304" pitchFamily="18" charset="0"/>
              </a:rPr>
              <a:t>de procédure </a:t>
            </a:r>
            <a:r>
              <a:rPr lang="fr-FR" sz="1600" dirty="0" smtClean="0">
                <a:latin typeface="Century Gothic" panose="020B0502020202020204" pitchFamily="34" charset="0"/>
                <a:cs typeface="Times New Roman" panose="02020603050405020304" pitchFamily="18" charset="0"/>
              </a:rPr>
              <a:t>pénale.</a:t>
            </a:r>
          </a:p>
          <a:p>
            <a:pPr marL="0" indent="0" algn="just">
              <a:lnSpc>
                <a:spcPct val="120000"/>
              </a:lnSpc>
              <a:spcBef>
                <a:spcPts val="600"/>
              </a:spcBef>
              <a:spcAft>
                <a:spcPts val="600"/>
              </a:spcAft>
              <a:buNone/>
            </a:pPr>
            <a:r>
              <a:rPr lang="fr-FR" sz="1200" i="1" dirty="0">
                <a:latin typeface="Century Gothic" panose="020B0502020202020204" pitchFamily="34" charset="0"/>
                <a:cs typeface="Times New Roman" panose="02020603050405020304" pitchFamily="18" charset="0"/>
              </a:rPr>
              <a:t>Toute autorité constituée, tout officier public ou fonctionnaire qui, dans l'exercice de ses fonctions, acquiert la connaissance d'un crime ou d'un délit est tenu d'en donner avis sans délai au procureur de la République et de transmettre à ce magistrat tous les renseignements, procès-verbaux et actes qui y sont relatifs.</a:t>
            </a:r>
            <a:endParaRPr lang="fr-FR" sz="1200" i="1"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61</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5613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92500" lnSpcReduction="20000"/>
          </a:bodyPr>
          <a:lstStyle/>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Contexte</a:t>
            </a:r>
          </a:p>
          <a:p>
            <a:pPr marL="0" indent="0" algn="just">
              <a:lnSpc>
                <a:spcPct val="120000"/>
              </a:lnSpc>
              <a:spcBef>
                <a:spcPts val="600"/>
              </a:spcBef>
              <a:spcAft>
                <a:spcPts val="600"/>
              </a:spcAft>
              <a:buNone/>
            </a:pPr>
            <a:r>
              <a:rPr lang="fr-FR" sz="1600" b="1" dirty="0" smtClean="0">
                <a:latin typeface="Century Gothic" panose="020B0502020202020204" pitchFamily="34" charset="0"/>
                <a:cs typeface="Times New Roman" panose="02020603050405020304" pitchFamily="18" charset="0"/>
              </a:rPr>
              <a:t>Elle peut être conduite:</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concomitamment à la prise d’une mesure de suspension ou </a:t>
            </a:r>
            <a:r>
              <a:rPr lang="fr-FR" sz="1600" dirty="0" smtClean="0">
                <a:latin typeface="Century Gothic" panose="020B0502020202020204" pitchFamily="34" charset="0"/>
                <a:cs typeface="Times New Roman" panose="02020603050405020304" pitchFamily="18" charset="0"/>
              </a:rPr>
              <a:t>de protection fonctionnelle en raison de faits graves, </a:t>
            </a:r>
            <a:r>
              <a:rPr lang="fr-FR" sz="1600" dirty="0">
                <a:latin typeface="Century Gothic" panose="020B0502020202020204" pitchFamily="34" charset="0"/>
                <a:cs typeface="Times New Roman" panose="02020603050405020304" pitchFamily="18" charset="0"/>
              </a:rPr>
              <a:t>à titre </a:t>
            </a:r>
            <a:r>
              <a:rPr lang="fr-FR" sz="1600" dirty="0" smtClean="0">
                <a:latin typeface="Century Gothic" panose="020B0502020202020204" pitchFamily="34" charset="0"/>
                <a:cs typeface="Times New Roman" panose="02020603050405020304" pitchFamily="18" charset="0"/>
              </a:rPr>
              <a:t>préventif</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en amont </a:t>
            </a:r>
            <a:r>
              <a:rPr lang="fr-FR" sz="1600" dirty="0" smtClean="0">
                <a:latin typeface="Century Gothic" panose="020B0502020202020204" pitchFamily="34" charset="0"/>
                <a:cs typeface="Times New Roman" panose="02020603050405020304" pitchFamily="18" charset="0"/>
              </a:rPr>
              <a:t>de ces mesures, </a:t>
            </a:r>
            <a:r>
              <a:rPr lang="fr-FR" sz="1600" dirty="0">
                <a:latin typeface="Century Gothic" panose="020B0502020202020204" pitchFamily="34" charset="0"/>
                <a:cs typeface="Times New Roman" panose="02020603050405020304" pitchFamily="18" charset="0"/>
              </a:rPr>
              <a:t>les résultats de l’enquête administrative </a:t>
            </a:r>
            <a:r>
              <a:rPr lang="fr-FR" sz="1600" dirty="0" smtClean="0">
                <a:latin typeface="Century Gothic" panose="020B0502020202020204" pitchFamily="34" charset="0"/>
                <a:cs typeface="Times New Roman" panose="02020603050405020304" pitchFamily="18" charset="0"/>
              </a:rPr>
              <a:t>permettant de pouvoir les justifier</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b="1" dirty="0" smtClean="0">
                <a:latin typeface="Century Gothic" panose="020B0502020202020204" pitchFamily="34" charset="0"/>
                <a:cs typeface="Times New Roman" panose="02020603050405020304" pitchFamily="18" charset="0"/>
              </a:rPr>
              <a:t>L’enquête peut être: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réalisée </a:t>
            </a:r>
            <a:r>
              <a:rPr lang="fr-FR" sz="1600" dirty="0">
                <a:latin typeface="Century Gothic" panose="020B0502020202020204" pitchFamily="34" charset="0"/>
                <a:cs typeface="Times New Roman" panose="02020603050405020304" pitchFamily="18" charset="0"/>
              </a:rPr>
              <a:t>en interne, </a:t>
            </a:r>
            <a:r>
              <a:rPr lang="fr-FR" sz="1600" dirty="0" smtClean="0">
                <a:latin typeface="Century Gothic" panose="020B0502020202020204" pitchFamily="34" charset="0"/>
                <a:cs typeface="Times New Roman" panose="02020603050405020304" pitchFamily="18" charset="0"/>
              </a:rPr>
              <a:t>(confiée à </a:t>
            </a:r>
            <a:r>
              <a:rPr lang="fr-FR" sz="1600" dirty="0">
                <a:latin typeface="Century Gothic" panose="020B0502020202020204" pitchFamily="34" charset="0"/>
                <a:cs typeface="Times New Roman" panose="02020603050405020304" pitchFamily="18" charset="0"/>
              </a:rPr>
              <a:t>des agents et/ou élus de la </a:t>
            </a:r>
            <a:r>
              <a:rPr lang="fr-FR" sz="1600" dirty="0" smtClean="0">
                <a:latin typeface="Century Gothic" panose="020B0502020202020204" pitchFamily="34" charset="0"/>
                <a:cs typeface="Times New Roman" panose="02020603050405020304" pitchFamily="18" charset="0"/>
              </a:rPr>
              <a:t>collectivité)</a:t>
            </a:r>
            <a:endParaRPr lang="fr-FR" sz="16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externalisée</a:t>
            </a:r>
            <a:r>
              <a:rPr lang="fr-FR" sz="1600" dirty="0">
                <a:latin typeface="Century Gothic" panose="020B0502020202020204" pitchFamily="34" charset="0"/>
                <a:cs typeface="Times New Roman" panose="02020603050405020304" pitchFamily="18" charset="0"/>
              </a:rPr>
              <a:t>, </a:t>
            </a:r>
            <a:r>
              <a:rPr lang="fr-FR" sz="1600" dirty="0" smtClean="0">
                <a:latin typeface="Century Gothic" panose="020B0502020202020204" pitchFamily="34" charset="0"/>
                <a:cs typeface="Times New Roman" panose="02020603050405020304" pitchFamily="18" charset="0"/>
              </a:rPr>
              <a:t>(confiée </a:t>
            </a:r>
            <a:r>
              <a:rPr lang="fr-FR" sz="1600" dirty="0">
                <a:latin typeface="Century Gothic" panose="020B0502020202020204" pitchFamily="34" charset="0"/>
                <a:cs typeface="Times New Roman" panose="02020603050405020304" pitchFamily="18" charset="0"/>
              </a:rPr>
              <a:t>à un </a:t>
            </a:r>
            <a:r>
              <a:rPr lang="fr-FR" sz="1600" dirty="0" smtClean="0">
                <a:latin typeface="Century Gothic" panose="020B0502020202020204" pitchFamily="34" charset="0"/>
                <a:cs typeface="Times New Roman" panose="02020603050405020304" pitchFamily="18" charset="0"/>
              </a:rPr>
              <a:t>tiers: CDG ou cabinet d’avocat)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Le bon déroulement de l’enquête conditionne la légalité des mesures prises sur son fondement. L’autorité doit donc être attentive au respect des principes directeurs de l’enquête, sous peine d’annulation contentieuse.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Il </a:t>
            </a:r>
            <a:r>
              <a:rPr lang="fr-FR" sz="1600" dirty="0">
                <a:latin typeface="Century Gothic" panose="020B0502020202020204" pitchFamily="34" charset="0"/>
                <a:cs typeface="Times New Roman" panose="02020603050405020304" pitchFamily="18" charset="0"/>
              </a:rPr>
              <a:t>est nécessaire d’établir la réalité </a:t>
            </a:r>
            <a:r>
              <a:rPr lang="fr-FR" sz="1600" dirty="0" smtClean="0">
                <a:latin typeface="Century Gothic" panose="020B0502020202020204" pitchFamily="34" charset="0"/>
                <a:cs typeface="Times New Roman" panose="02020603050405020304" pitchFamily="18" charset="0"/>
              </a:rPr>
              <a:t>des </a:t>
            </a:r>
            <a:r>
              <a:rPr lang="fr-FR" sz="1600" dirty="0">
                <a:latin typeface="Century Gothic" panose="020B0502020202020204" pitchFamily="34" charset="0"/>
                <a:cs typeface="Times New Roman" panose="02020603050405020304" pitchFamily="18" charset="0"/>
              </a:rPr>
              <a:t>faits qui relèvent souvent du registre de l’émotion ou du ressenti, et qui reposent sur la parole ou des témoignages, parfois évasifs ou contradictoires.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Il </a:t>
            </a:r>
            <a:r>
              <a:rPr lang="fr-FR" sz="1600" dirty="0">
                <a:latin typeface="Century Gothic" panose="020B0502020202020204" pitchFamily="34" charset="0"/>
                <a:cs typeface="Times New Roman" panose="02020603050405020304" pitchFamily="18" charset="0"/>
              </a:rPr>
              <a:t>est donc important de « pousser l’analyse », au-delà de l’incident lui-même pour décrire l’environnement dans lequel il est survenu.</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62</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074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a:bodyPr>
          <a:lstStyle/>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Contexte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Aucune obligation à diligenter une enquête administrative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Elle est déclenchée par</a:t>
            </a:r>
            <a:r>
              <a:rPr lang="fr-FR" sz="1600" dirty="0" smtClean="0">
                <a:latin typeface="Century Gothic" panose="020B0502020202020204" pitchFamily="34" charset="0"/>
                <a:cs typeface="Times New Roman" panose="02020603050405020304" pitchFamily="18" charset="0"/>
              </a:rPr>
              <a:t> l’autorité territoriale lorsqu’elle l’estime opportun ou utile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Les hypothèses justifiant l’enquête sont multiples: disciplinaire, harcèlement moral, sexuel: l’enquête permet de s’assurer que l’autorité dispose des preuves nécessaires démontrant la réalité ou non des agissements fautifs reprochés.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ingdings" panose="05000000000000000000" pitchFamily="2" charset="2"/>
              </a:rPr>
              <a:t> </a:t>
            </a:r>
            <a:r>
              <a:rPr lang="fr-FR" sz="1600" dirty="0" smtClean="0">
                <a:latin typeface="Century Gothic" panose="020B0502020202020204" pitchFamily="34" charset="0"/>
                <a:cs typeface="Times New Roman" panose="02020603050405020304" pitchFamily="18" charset="0"/>
              </a:rPr>
              <a:t>Cela peut permettre de vérifier si les conditions d’octroi d’une protection fonctionnelle sont ou non réunies.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Dans le cadre d’un accident, l’enquête peut aboutir à refuser l’imputabilité au service (non utilisation du matériel adapté ou absence sur les lieux)</a:t>
            </a:r>
          </a:p>
          <a:p>
            <a:pPr marL="0" indent="0" algn="just">
              <a:lnSpc>
                <a:spcPct val="120000"/>
              </a:lnSpc>
              <a:spcBef>
                <a:spcPts val="600"/>
              </a:spcBef>
              <a:spcAft>
                <a:spcPts val="600"/>
              </a:spcAft>
              <a:buNone/>
            </a:pPr>
            <a:r>
              <a:rPr lang="fr-FR" sz="1600" b="1" dirty="0">
                <a:latin typeface="Century Gothic" panose="020B0502020202020204" pitchFamily="34" charset="0"/>
                <a:cs typeface="Times New Roman" panose="02020603050405020304" pitchFamily="18" charset="0"/>
              </a:rPr>
              <a:t>Deux domaines sont </a:t>
            </a:r>
            <a:r>
              <a:rPr lang="fr-FR" sz="1600" b="1" dirty="0" smtClean="0">
                <a:latin typeface="Century Gothic" panose="020B0502020202020204" pitchFamily="34" charset="0"/>
                <a:cs typeface="Times New Roman" panose="02020603050405020304" pitchFamily="18" charset="0"/>
              </a:rPr>
              <a:t>donc principalement </a:t>
            </a:r>
            <a:r>
              <a:rPr lang="fr-FR" sz="1600" b="1" dirty="0">
                <a:latin typeface="Century Gothic" panose="020B0502020202020204" pitchFamily="34" charset="0"/>
                <a:cs typeface="Times New Roman" panose="02020603050405020304" pitchFamily="18" charset="0"/>
              </a:rPr>
              <a:t>concernés </a:t>
            </a:r>
            <a:r>
              <a:rPr lang="fr-FR" sz="1600" dirty="0">
                <a:latin typeface="Century Gothic" panose="020B0502020202020204" pitchFamily="34" charset="0"/>
                <a:cs typeface="Times New Roman" panose="02020603050405020304" pitchFamily="18" charset="0"/>
              </a:rPr>
              <a:t>: les enquêtes après un signalement ou un accident du travail et les enquêtes préalables à une procédure disciplinaire. </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63</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734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lnSpcReduction="10000"/>
          </a:bodyPr>
          <a:lstStyle/>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Principes posés par le juge</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Impartialité et loyauté de l’enquête</a:t>
            </a:r>
            <a:r>
              <a:rPr lang="fr-FR" sz="1600" dirty="0" smtClean="0">
                <a:latin typeface="Century Gothic" panose="020B0502020202020204" pitchFamily="34" charset="0"/>
                <a:cs typeface="Times New Roman" panose="02020603050405020304" pitchFamily="18" charset="0"/>
              </a:rPr>
              <a:t>: caractère indépendant et neutre des personnes en charge de l’enquête, absence de parti pris, privilégier la mission d’enquête collégiale.</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Absence de principe du contradictoire</a:t>
            </a:r>
            <a:r>
              <a:rPr lang="fr-FR" sz="1600" dirty="0" smtClean="0">
                <a:latin typeface="Century Gothic" panose="020B0502020202020204" pitchFamily="34" charset="0"/>
                <a:cs typeface="Times New Roman" panose="02020603050405020304" pitchFamily="18" charset="0"/>
              </a:rPr>
              <a:t>: l’enquêteur n’a aucune obligation d’entendre l’agent faisant l’objet de l’enquête, pas d’obligation d’organiser une confrontation entre les agents concernés et les témoins, pas de possibilité pour l’agent d’assister aux auditions des autres agents et pas de débat contradictoire. Il est recommandé de recevoir plusieurs témoins pour avoir une vision globale et objective.</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Secret et discrétion: </a:t>
            </a:r>
            <a:r>
              <a:rPr lang="fr-FR" sz="1600" dirty="0" smtClean="0">
                <a:latin typeface="Century Gothic" panose="020B0502020202020204" pitchFamily="34" charset="0"/>
                <a:cs typeface="Times New Roman" panose="02020603050405020304" pitchFamily="18" charset="0"/>
              </a:rPr>
              <a:t>le déroulement de l’enquête doit respecter les règles de confidentialité pour la vie de la collectivité et les personnes concernées, et ne doit pas porter atteinte à la vie privée des personnes et à leur dignité.</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L’absence des droits à la défense: </a:t>
            </a:r>
            <a:r>
              <a:rPr lang="fr-FR" sz="1600" dirty="0" smtClean="0">
                <a:latin typeface="Century Gothic" panose="020B0502020202020204" pitchFamily="34" charset="0"/>
                <a:cs typeface="Times New Roman" panose="02020603050405020304" pitchFamily="18" charset="0"/>
              </a:rPr>
              <a:t>les principes généraux des droits de la défense ne trouvent pas application lors de la phase d’enquête (pas de droit à la communication du dossier ou à l’assistance de défenseurs). L’enquête n’est pas une sanction ou une mesure prise en considération de la personne.</a:t>
            </a:r>
            <a:endParaRPr lang="fr-FR" sz="1600" b="1"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64</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734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lnSpcReduction="10000"/>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Le choix de l’enquêteur: </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Liberté quasi totale et uniquement conditionnée par l’interdiction de confier l’enquête à une personne ayant une animosité personnelle à l’encontre de l’agent visé</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Personne étrangère aux faits en cause directement ou indirectement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Un ou plusieurs représentants de la collectivité et du personnel, ou choisi en fonction du domaine de compétence.</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 </a:t>
            </a:r>
            <a:r>
              <a:rPr lang="fr-FR" sz="1600" b="1" dirty="0" smtClean="0">
                <a:latin typeface="Century Gothic" panose="020B0502020202020204" pitchFamily="34" charset="0"/>
                <a:cs typeface="Times New Roman" panose="02020603050405020304" pitchFamily="18" charset="0"/>
              </a:rPr>
              <a:t>La détermination des personnes pouvant être auditionnées:</a:t>
            </a:r>
          </a:p>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L’enquêteur arrête la liste</a:t>
            </a:r>
            <a:r>
              <a:rPr lang="fr-FR" sz="1600" dirty="0" smtClean="0">
                <a:latin typeface="Century Gothic" panose="020B0502020202020204" pitchFamily="34" charset="0"/>
                <a:cs typeface="Times New Roman" panose="02020603050405020304" pitchFamily="18" charset="0"/>
              </a:rPr>
              <a:t>: il </a:t>
            </a:r>
            <a:r>
              <a:rPr lang="fr-FR" sz="1600" dirty="0">
                <a:latin typeface="Century Gothic" panose="020B0502020202020204" pitchFamily="34" charset="0"/>
                <a:cs typeface="Times New Roman" panose="02020603050405020304" pitchFamily="18" charset="0"/>
              </a:rPr>
              <a:t>s’agit de réunir, selon chaque situation, un ensemble de témoignages </a:t>
            </a:r>
            <a:r>
              <a:rPr lang="fr-FR" sz="1600" b="1" dirty="0">
                <a:latin typeface="Century Gothic" panose="020B0502020202020204" pitchFamily="34" charset="0"/>
                <a:cs typeface="Times New Roman" panose="02020603050405020304" pitchFamily="18" charset="0"/>
              </a:rPr>
              <a:t>crédibles et exploitables</a:t>
            </a:r>
            <a:r>
              <a:rPr lang="fr-FR" sz="1600" dirty="0">
                <a:latin typeface="Century Gothic" panose="020B0502020202020204" pitchFamily="34" charset="0"/>
                <a:cs typeface="Times New Roman" panose="02020603050405020304" pitchFamily="18" charset="0"/>
              </a:rPr>
              <a:t>, </a:t>
            </a:r>
            <a:r>
              <a:rPr lang="fr-FR" sz="1600" b="1" dirty="0" smtClean="0">
                <a:latin typeface="Century Gothic" panose="020B0502020202020204" pitchFamily="34" charset="0"/>
                <a:cs typeface="Times New Roman" panose="02020603050405020304" pitchFamily="18" charset="0"/>
              </a:rPr>
              <a:t>à charge </a:t>
            </a:r>
            <a:r>
              <a:rPr lang="fr-FR" sz="1600" b="1" dirty="0">
                <a:latin typeface="Century Gothic" panose="020B0502020202020204" pitchFamily="34" charset="0"/>
                <a:cs typeface="Times New Roman" panose="02020603050405020304" pitchFamily="18" charset="0"/>
              </a:rPr>
              <a:t>et à </a:t>
            </a:r>
            <a:r>
              <a:rPr lang="fr-FR" sz="1600" b="1" dirty="0" smtClean="0">
                <a:latin typeface="Century Gothic" panose="020B0502020202020204" pitchFamily="34" charset="0"/>
                <a:cs typeface="Times New Roman" panose="02020603050405020304" pitchFamily="18" charset="0"/>
              </a:rPr>
              <a:t>décharge</a:t>
            </a:r>
            <a:r>
              <a:rPr lang="fr-FR" sz="1600" dirty="0" smtClean="0">
                <a:latin typeface="Century Gothic" panose="020B0502020202020204" pitchFamily="34" charset="0"/>
                <a:cs typeface="Times New Roman" panose="02020603050405020304" pitchFamily="18" charset="0"/>
              </a:rPr>
              <a:t>: les </a:t>
            </a:r>
            <a:r>
              <a:rPr lang="fr-FR" sz="1600" dirty="0">
                <a:latin typeface="Century Gothic" panose="020B0502020202020204" pitchFamily="34" charset="0"/>
                <a:cs typeface="Times New Roman" panose="02020603050405020304" pitchFamily="18" charset="0"/>
              </a:rPr>
              <a:t>personnes travaillant dans la structure, collègues de travail, subordonnés et </a:t>
            </a:r>
            <a:r>
              <a:rPr lang="fr-FR" sz="1600" dirty="0" smtClean="0">
                <a:latin typeface="Century Gothic" panose="020B0502020202020204" pitchFamily="34" charset="0"/>
                <a:cs typeface="Times New Roman" panose="02020603050405020304" pitchFamily="18" charset="0"/>
              </a:rPr>
              <a:t>supérieurs hiérarchiques. Le choix des témoins doit être le plus objectif possible. La liste peut évoluer et être complétée ou modifiée au fur et à mesure.</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L’agent mis en cause ne peut se voir imposer son témoignage tout comme un tiers.</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b="1"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65</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537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lnSpcReduction="10000"/>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Les préparations préalables</a:t>
            </a:r>
          </a:p>
          <a:p>
            <a:pPr marL="0" indent="0" algn="just">
              <a:lnSpc>
                <a:spcPct val="120000"/>
              </a:lnSpc>
              <a:spcBef>
                <a:spcPts val="600"/>
              </a:spcBef>
              <a:spcAft>
                <a:spcPts val="600"/>
              </a:spcAft>
              <a:buNone/>
            </a:pPr>
            <a:r>
              <a:rPr lang="fr-FR" sz="1600" b="1"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Rassembler les informations d’ordre général (organigramme, dispositifs internes, dossier de l’agent)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Organisation d’une réunion préparatoire réunissant les personnes chargées de l’enquête pour préciser les modalités pratiques (calendrier, liste des personnes à auditionner, rappel des règles déontologiques)</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sym typeface="Webdings" panose="05030102010509060703" pitchFamily="18" charset="2"/>
              </a:rPr>
              <a:t>Le recueil des témoignages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Étape essentielle pour la réalisation du rapport, par convocation au moins 3 jours avant.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Le lieu doit garantir la confidentialité des échanges et plutôt en présentiel (communication non verbale)</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Les personnes auditionnées doivent être averties, en début d’entretien, du cadre dans lequel se déroule l’enquête, de ce qui est attendu d’elles, de leurs droits et obligations, des règles déontologiques applicables, tant pour elles que pour </a:t>
            </a:r>
            <a:r>
              <a:rPr lang="fr-FR" sz="1600" dirty="0" smtClean="0">
                <a:latin typeface="Century Gothic" panose="020B0502020202020204" pitchFamily="34" charset="0"/>
                <a:cs typeface="Times New Roman" panose="02020603050405020304" pitchFamily="18" charset="0"/>
              </a:rPr>
              <a:t>l’enquêteur.</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Préciser </a:t>
            </a:r>
            <a:r>
              <a:rPr lang="fr-FR" sz="1600" dirty="0">
                <a:latin typeface="Century Gothic" panose="020B0502020202020204" pitchFamily="34" charset="0"/>
                <a:cs typeface="Times New Roman" panose="02020603050405020304" pitchFamily="18" charset="0"/>
              </a:rPr>
              <a:t>également </a:t>
            </a:r>
            <a:r>
              <a:rPr lang="fr-FR" sz="1600" dirty="0" smtClean="0">
                <a:latin typeface="Century Gothic" panose="020B0502020202020204" pitchFamily="34" charset="0"/>
                <a:cs typeface="Times New Roman" panose="02020603050405020304" pitchFamily="18" charset="0"/>
              </a:rPr>
              <a:t>que </a:t>
            </a:r>
            <a:r>
              <a:rPr lang="fr-FR" sz="1600" dirty="0">
                <a:latin typeface="Century Gothic" panose="020B0502020202020204" pitchFamily="34" charset="0"/>
                <a:cs typeface="Times New Roman" panose="02020603050405020304" pitchFamily="18" charset="0"/>
              </a:rPr>
              <a:t>leurs propos sont protégés par les règles de confidentialité et de </a:t>
            </a:r>
            <a:r>
              <a:rPr lang="fr-FR" sz="1600" dirty="0" smtClean="0">
                <a:latin typeface="Century Gothic" panose="020B0502020202020204" pitchFamily="34" charset="0"/>
                <a:cs typeface="Times New Roman" panose="02020603050405020304" pitchFamily="18" charset="0"/>
              </a:rPr>
              <a:t>secret, et des risques </a:t>
            </a:r>
            <a:r>
              <a:rPr lang="fr-FR" sz="1600" dirty="0">
                <a:latin typeface="Century Gothic" panose="020B0502020202020204" pitchFamily="34" charset="0"/>
                <a:cs typeface="Times New Roman" panose="02020603050405020304" pitchFamily="18" charset="0"/>
              </a:rPr>
              <a:t>encourus en cas de propos volontairement </a:t>
            </a:r>
            <a:r>
              <a:rPr lang="fr-FR" sz="1600" dirty="0" smtClean="0">
                <a:latin typeface="Century Gothic" panose="020B0502020202020204" pitchFamily="34" charset="0"/>
                <a:cs typeface="Times New Roman" panose="02020603050405020304" pitchFamily="18" charset="0"/>
              </a:rPr>
              <a:t>erronés ou de </a:t>
            </a:r>
            <a:r>
              <a:rPr lang="fr-FR" sz="1600" dirty="0">
                <a:latin typeface="Century Gothic" panose="020B0502020202020204" pitchFamily="34" charset="0"/>
                <a:cs typeface="Times New Roman" panose="02020603050405020304" pitchFamily="18" charset="0"/>
              </a:rPr>
              <a:t>faux témoignages. </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66</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836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92500" lnSpcReduction="10000"/>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Les </a:t>
            </a:r>
            <a:r>
              <a:rPr lang="fr-FR" sz="1600" dirty="0">
                <a:latin typeface="Century Gothic" panose="020B0502020202020204" pitchFamily="34" charset="0"/>
                <a:cs typeface="Times New Roman" panose="02020603050405020304" pitchFamily="18" charset="0"/>
              </a:rPr>
              <a:t>personnes auditionnées peuvent demander </a:t>
            </a:r>
            <a:r>
              <a:rPr lang="fr-FR" sz="1600" b="1" dirty="0">
                <a:latin typeface="Century Gothic" panose="020B0502020202020204" pitchFamily="34" charset="0"/>
                <a:cs typeface="Times New Roman" panose="02020603050405020304" pitchFamily="18" charset="0"/>
              </a:rPr>
              <a:t>à être assistées par un </a:t>
            </a:r>
            <a:r>
              <a:rPr lang="fr-FR" sz="1600" b="1" dirty="0" smtClean="0">
                <a:latin typeface="Century Gothic" panose="020B0502020202020204" pitchFamily="34" charset="0"/>
                <a:cs typeface="Times New Roman" panose="02020603050405020304" pitchFamily="18" charset="0"/>
              </a:rPr>
              <a:t>tiers </a:t>
            </a:r>
            <a:r>
              <a:rPr lang="fr-FR" sz="1600" dirty="0" smtClean="0">
                <a:latin typeface="Century Gothic" panose="020B0502020202020204" pitchFamily="34" charset="0"/>
                <a:cs typeface="Times New Roman" panose="02020603050405020304" pitchFamily="18" charset="0"/>
              </a:rPr>
              <a:t>(représentant </a:t>
            </a:r>
            <a:r>
              <a:rPr lang="fr-FR" sz="1600" dirty="0">
                <a:latin typeface="Century Gothic" panose="020B0502020202020204" pitchFamily="34" charset="0"/>
                <a:cs typeface="Times New Roman" panose="02020603050405020304" pitchFamily="18" charset="0"/>
              </a:rPr>
              <a:t>du personnel par exemple</a:t>
            </a:r>
            <a:r>
              <a:rPr lang="fr-FR" sz="1600" dirty="0" smtClean="0">
                <a:latin typeface="Century Gothic" panose="020B0502020202020204" pitchFamily="34" charset="0"/>
                <a:cs typeface="Times New Roman" panose="02020603050405020304" pitchFamily="18" charset="0"/>
              </a:rPr>
              <a:t>) mais il ne s’agit pas d’un droit.</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Le </a:t>
            </a:r>
            <a:r>
              <a:rPr lang="fr-FR" sz="1600" dirty="0">
                <a:latin typeface="Century Gothic" panose="020B0502020202020204" pitchFamily="34" charset="0"/>
                <a:cs typeface="Times New Roman" panose="02020603050405020304" pitchFamily="18" charset="0"/>
              </a:rPr>
              <a:t>comportement de l’enquêteur </a:t>
            </a:r>
            <a:r>
              <a:rPr lang="fr-FR" sz="1600" b="1" dirty="0" smtClean="0">
                <a:latin typeface="Century Gothic" panose="020B0502020202020204" pitchFamily="34" charset="0"/>
                <a:cs typeface="Times New Roman" panose="02020603050405020304" pitchFamily="18" charset="0"/>
              </a:rPr>
              <a:t>doit </a:t>
            </a:r>
            <a:r>
              <a:rPr lang="fr-FR" sz="1600" b="1" dirty="0">
                <a:latin typeface="Century Gothic" panose="020B0502020202020204" pitchFamily="34" charset="0"/>
                <a:cs typeface="Times New Roman" panose="02020603050405020304" pitchFamily="18" charset="0"/>
              </a:rPr>
              <a:t>être </a:t>
            </a:r>
            <a:r>
              <a:rPr lang="fr-FR" sz="1600" b="1" dirty="0" smtClean="0">
                <a:latin typeface="Century Gothic" panose="020B0502020202020204" pitchFamily="34" charset="0"/>
                <a:cs typeface="Times New Roman" panose="02020603050405020304" pitchFamily="18" charset="0"/>
              </a:rPr>
              <a:t>irréprochable</a:t>
            </a:r>
            <a:r>
              <a:rPr lang="fr-FR" sz="1600" dirty="0" smtClean="0">
                <a:latin typeface="Century Gothic" panose="020B0502020202020204" pitchFamily="34" charset="0"/>
                <a:cs typeface="Times New Roman" panose="02020603050405020304" pitchFamily="18" charset="0"/>
              </a:rPr>
              <a:t>, et les auditions </a:t>
            </a:r>
            <a:r>
              <a:rPr lang="fr-FR" sz="1600" dirty="0">
                <a:latin typeface="Century Gothic" panose="020B0502020202020204" pitchFamily="34" charset="0"/>
                <a:cs typeface="Times New Roman" panose="02020603050405020304" pitchFamily="18" charset="0"/>
              </a:rPr>
              <a:t>menées </a:t>
            </a:r>
            <a:r>
              <a:rPr lang="fr-FR" sz="1600" dirty="0" smtClean="0">
                <a:latin typeface="Century Gothic" panose="020B0502020202020204" pitchFamily="34" charset="0"/>
                <a:cs typeface="Times New Roman" panose="02020603050405020304" pitchFamily="18" charset="0"/>
              </a:rPr>
              <a:t>sans complaisance </a:t>
            </a:r>
            <a:r>
              <a:rPr lang="fr-FR" sz="1600" dirty="0">
                <a:latin typeface="Century Gothic" panose="020B0502020202020204" pitchFamily="34" charset="0"/>
                <a:cs typeface="Times New Roman" panose="02020603050405020304" pitchFamily="18" charset="0"/>
              </a:rPr>
              <a:t>et avec rigueur.</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Il </a:t>
            </a:r>
            <a:r>
              <a:rPr lang="fr-FR" sz="1600" dirty="0">
                <a:latin typeface="Century Gothic" panose="020B0502020202020204" pitchFamily="34" charset="0"/>
                <a:cs typeface="Times New Roman" panose="02020603050405020304" pitchFamily="18" charset="0"/>
              </a:rPr>
              <a:t>n’est pas nécessaire </a:t>
            </a:r>
            <a:r>
              <a:rPr lang="fr-FR" sz="1600" b="1" dirty="0">
                <a:latin typeface="Century Gothic" panose="020B0502020202020204" pitchFamily="34" charset="0"/>
                <a:cs typeface="Times New Roman" panose="02020603050405020304" pitchFamily="18" charset="0"/>
              </a:rPr>
              <a:t>de faire prêter serment </a:t>
            </a:r>
            <a:r>
              <a:rPr lang="fr-FR" sz="1600" dirty="0">
                <a:latin typeface="Century Gothic" panose="020B0502020202020204" pitchFamily="34" charset="0"/>
                <a:cs typeface="Times New Roman" panose="02020603050405020304" pitchFamily="18" charset="0"/>
              </a:rPr>
              <a:t>aux agents auditionnés.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Il est </a:t>
            </a:r>
            <a:r>
              <a:rPr lang="fr-FR" sz="1600" dirty="0">
                <a:latin typeface="Century Gothic" panose="020B0502020202020204" pitchFamily="34" charset="0"/>
                <a:cs typeface="Times New Roman" panose="02020603050405020304" pitchFamily="18" charset="0"/>
              </a:rPr>
              <a:t>recommandé que les enquêteurs </a:t>
            </a:r>
            <a:r>
              <a:rPr lang="fr-FR" sz="1600" b="1" dirty="0">
                <a:latin typeface="Century Gothic" panose="020B0502020202020204" pitchFamily="34" charset="0"/>
                <a:cs typeface="Times New Roman" panose="02020603050405020304" pitchFamily="18" charset="0"/>
              </a:rPr>
              <a:t>soient toujours au moins deux </a:t>
            </a:r>
            <a:r>
              <a:rPr lang="fr-FR" sz="1600" dirty="0">
                <a:latin typeface="Century Gothic" panose="020B0502020202020204" pitchFamily="34" charset="0"/>
                <a:cs typeface="Times New Roman" panose="02020603050405020304" pitchFamily="18" charset="0"/>
              </a:rPr>
              <a:t>: </a:t>
            </a:r>
            <a:r>
              <a:rPr lang="fr-FR" sz="1600" dirty="0" smtClean="0">
                <a:latin typeface="Century Gothic" panose="020B0502020202020204" pitchFamily="34" charset="0"/>
                <a:cs typeface="Times New Roman" panose="02020603050405020304" pitchFamily="18" charset="0"/>
              </a:rPr>
              <a:t>la collégialité est </a:t>
            </a:r>
            <a:r>
              <a:rPr lang="fr-FR" sz="1600" dirty="0">
                <a:latin typeface="Century Gothic" panose="020B0502020202020204" pitchFamily="34" charset="0"/>
                <a:cs typeface="Times New Roman" panose="02020603050405020304" pitchFamily="18" charset="0"/>
              </a:rPr>
              <a:t>une garantie essentielle d’objectivité et d’impartialité, </a:t>
            </a:r>
            <a:r>
              <a:rPr lang="fr-FR" sz="1600" dirty="0" smtClean="0">
                <a:latin typeface="Century Gothic" panose="020B0502020202020204" pitchFamily="34" charset="0"/>
                <a:cs typeface="Times New Roman" panose="02020603050405020304" pitchFamily="18" charset="0"/>
              </a:rPr>
              <a:t>et les rôles peuvent être partagés: un prend les notes et le second observe et pose les questions.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Il est également préconisé </a:t>
            </a:r>
            <a:r>
              <a:rPr lang="fr-FR" sz="1600" b="1" dirty="0" smtClean="0">
                <a:latin typeface="Century Gothic" panose="020B0502020202020204" pitchFamily="34" charset="0"/>
                <a:cs typeface="Times New Roman" panose="02020603050405020304" pitchFamily="18" charset="0"/>
              </a:rPr>
              <a:t>de rédiger un procès verbal </a:t>
            </a:r>
            <a:r>
              <a:rPr lang="fr-FR" sz="1600" dirty="0" smtClean="0">
                <a:latin typeface="Century Gothic" panose="020B0502020202020204" pitchFamily="34" charset="0"/>
                <a:cs typeface="Times New Roman" panose="02020603050405020304" pitchFamily="18" charset="0"/>
              </a:rPr>
              <a:t>de l’audition même si ce n’est pas obligatoire et qui devra être lu à l’agent, signé, détaillé et daté.</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Enfin, il peut être établi </a:t>
            </a:r>
            <a:r>
              <a:rPr lang="fr-FR" sz="1600" b="1" dirty="0" smtClean="0">
                <a:latin typeface="Century Gothic" panose="020B0502020202020204" pitchFamily="34" charset="0"/>
                <a:cs typeface="Times New Roman" panose="02020603050405020304" pitchFamily="18" charset="0"/>
              </a:rPr>
              <a:t>un questionnaire commun </a:t>
            </a:r>
            <a:r>
              <a:rPr lang="fr-FR" sz="1600" dirty="0" smtClean="0">
                <a:latin typeface="Century Gothic" panose="020B0502020202020204" pitchFamily="34" charset="0"/>
                <a:cs typeface="Times New Roman" panose="02020603050405020304" pitchFamily="18" charset="0"/>
              </a:rPr>
              <a:t>à poser à l’ensemble des agents pour garantir l’objectivité de l’enquêteur et limiter au mieux des éventuelles digressions.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Identifier </a:t>
            </a:r>
            <a:r>
              <a:rPr lang="fr-FR" sz="1600" dirty="0">
                <a:latin typeface="Century Gothic" panose="020B0502020202020204" pitchFamily="34" charset="0"/>
                <a:cs typeface="Times New Roman" panose="02020603050405020304" pitchFamily="18" charset="0"/>
              </a:rPr>
              <a:t>la date, </a:t>
            </a:r>
            <a:r>
              <a:rPr lang="fr-FR" sz="1600" dirty="0" smtClean="0">
                <a:latin typeface="Century Gothic" panose="020B0502020202020204" pitchFamily="34" charset="0"/>
                <a:cs typeface="Times New Roman" panose="02020603050405020304" pitchFamily="18" charset="0"/>
              </a:rPr>
              <a:t>le </a:t>
            </a:r>
            <a:r>
              <a:rPr lang="fr-FR" sz="1600" dirty="0">
                <a:latin typeface="Century Gothic" panose="020B0502020202020204" pitchFamily="34" charset="0"/>
                <a:cs typeface="Times New Roman" panose="02020603050405020304" pitchFamily="18" charset="0"/>
              </a:rPr>
              <a:t>lieu, les propos tenus, par qui, y avait-il des témoins, dans quelles circonstances ; distinguer les faits non contestés et les faits </a:t>
            </a:r>
            <a:r>
              <a:rPr lang="fr-FR" sz="1600" dirty="0" smtClean="0">
                <a:latin typeface="Century Gothic" panose="020B0502020202020204" pitchFamily="34" charset="0"/>
                <a:cs typeface="Times New Roman" panose="02020603050405020304" pitchFamily="18" charset="0"/>
              </a:rPr>
              <a:t>contestés. Croiser </a:t>
            </a:r>
            <a:r>
              <a:rPr lang="fr-FR" sz="1600" dirty="0">
                <a:latin typeface="Century Gothic" panose="020B0502020202020204" pitchFamily="34" charset="0"/>
                <a:cs typeface="Times New Roman" panose="02020603050405020304" pitchFamily="18" charset="0"/>
              </a:rPr>
              <a:t>les informations recueillies</a:t>
            </a: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67</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65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Dans la pratique, l’enquête conduit à soulever </a:t>
            </a:r>
            <a:r>
              <a:rPr lang="fr-FR" sz="1600" b="1" dirty="0">
                <a:latin typeface="Century Gothic" panose="020B0502020202020204" pitchFamily="34" charset="0"/>
                <a:cs typeface="Times New Roman" panose="02020603050405020304" pitchFamily="18" charset="0"/>
              </a:rPr>
              <a:t>des problématiques multiples </a:t>
            </a:r>
            <a:r>
              <a:rPr lang="fr-FR" sz="1600"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les faits sont-ils établis et/ou se suffisent-ils à eux-mêmes ?</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faut-il admettre qu’on ne peut pas les établir avec certitude, mais qu’il existe des déclarations concordantes ?</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les éléments recueillis relèvent de quelles qualifications ? (ex : degré de gravité, faute personnelle ou collective, caractérisation du harcèlement, etc….)</a:t>
            </a:r>
          </a:p>
          <a:p>
            <a:pPr algn="just">
              <a:lnSpc>
                <a:spcPct val="120000"/>
              </a:lnSpc>
              <a:spcBef>
                <a:spcPts val="600"/>
              </a:spcBef>
              <a:spcAft>
                <a:spcPts val="600"/>
              </a:spcAft>
              <a:buFontTx/>
              <a:buChar char="-"/>
            </a:pPr>
            <a:r>
              <a:rPr lang="fr-FR" sz="1600" dirty="0" smtClean="0">
                <a:latin typeface="Century Gothic" panose="020B0502020202020204" pitchFamily="34" charset="0"/>
                <a:cs typeface="Times New Roman" panose="02020603050405020304" pitchFamily="18" charset="0"/>
              </a:rPr>
              <a:t>comment </a:t>
            </a:r>
            <a:r>
              <a:rPr lang="fr-FR" sz="1600" dirty="0">
                <a:latin typeface="Century Gothic" panose="020B0502020202020204" pitchFamily="34" charset="0"/>
                <a:cs typeface="Times New Roman" panose="02020603050405020304" pitchFamily="18" charset="0"/>
              </a:rPr>
              <a:t>faire la part entre le comportement individuel et les dysfonctionnements du service </a:t>
            </a:r>
            <a:r>
              <a:rPr lang="fr-FR" sz="16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600" u="sng" dirty="0" smtClean="0">
                <a:latin typeface="Century Gothic" panose="020B0502020202020204" pitchFamily="34" charset="0"/>
                <a:cs typeface="Times New Roman" panose="02020603050405020304" pitchFamily="18" charset="0"/>
              </a:rPr>
              <a:t>Type de questions: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Questions ouvertes (que s’est-il passé?)</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Questions fermées plus précises</a:t>
            </a: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68</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29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92500" lnSpcReduction="10000"/>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Le recueil de documents</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Ce recueil va permettre notamment de conforter ou d’infirmer les témoignages, de les compléter.</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La qualité des pièces recueillies (courriels, notes, etc.) va renforcer la crédibilité du rapport rédigé </a:t>
            </a:r>
            <a:r>
              <a:rPr lang="fr-FR" sz="1600" dirty="0" smtClean="0">
                <a:latin typeface="Century Gothic" panose="020B0502020202020204" pitchFamily="34" charset="0"/>
                <a:cs typeface="Times New Roman" panose="02020603050405020304" pitchFamily="18" charset="0"/>
              </a:rPr>
              <a:t>à l’issue </a:t>
            </a:r>
            <a:r>
              <a:rPr lang="fr-FR" sz="1600" dirty="0">
                <a:latin typeface="Century Gothic" panose="020B0502020202020204" pitchFamily="34" charset="0"/>
                <a:cs typeface="Times New Roman" panose="02020603050405020304" pitchFamily="18" charset="0"/>
              </a:rPr>
              <a:t>de l’enquête </a:t>
            </a:r>
            <a:r>
              <a:rPr lang="fr-FR" sz="1600" dirty="0" smtClean="0">
                <a:latin typeface="Century Gothic" panose="020B0502020202020204" pitchFamily="34" charset="0"/>
                <a:cs typeface="Times New Roman" panose="02020603050405020304" pitchFamily="18" charset="0"/>
              </a:rPr>
              <a:t>administrative, dans le respect de l’accord des agents.</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La formalisation de l’enquête: le rapport</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Une fois les agents </a:t>
            </a:r>
            <a:r>
              <a:rPr lang="fr-FR" sz="1600" dirty="0" smtClean="0">
                <a:latin typeface="Century Gothic" panose="020B0502020202020204" pitchFamily="34" charset="0"/>
                <a:cs typeface="Times New Roman" panose="02020603050405020304" pitchFamily="18" charset="0"/>
              </a:rPr>
              <a:t>auditionnés </a:t>
            </a:r>
            <a:r>
              <a:rPr lang="fr-FR" sz="1600" dirty="0">
                <a:latin typeface="Century Gothic" panose="020B0502020202020204" pitchFamily="34" charset="0"/>
                <a:cs typeface="Times New Roman" panose="02020603050405020304" pitchFamily="18" charset="0"/>
              </a:rPr>
              <a:t>et les différents documents réunis, il appartient à l’enquêteur </a:t>
            </a:r>
            <a:r>
              <a:rPr lang="fr-FR" sz="1600" dirty="0" smtClean="0">
                <a:latin typeface="Century Gothic" panose="020B0502020202020204" pitchFamily="34" charset="0"/>
                <a:cs typeface="Times New Roman" panose="02020603050405020304" pitchFamily="18" charset="0"/>
              </a:rPr>
              <a:t>d’établir </a:t>
            </a:r>
            <a:r>
              <a:rPr lang="fr-FR" sz="1600" dirty="0">
                <a:latin typeface="Century Gothic" panose="020B0502020202020204" pitchFamily="34" charset="0"/>
                <a:cs typeface="Times New Roman" panose="02020603050405020304" pitchFamily="18" charset="0"/>
              </a:rPr>
              <a:t>un rapport auquel </a:t>
            </a:r>
            <a:r>
              <a:rPr lang="fr-FR" sz="1600" dirty="0" smtClean="0">
                <a:latin typeface="Century Gothic" panose="020B0502020202020204" pitchFamily="34" charset="0"/>
                <a:cs typeface="Times New Roman" panose="02020603050405020304" pitchFamily="18" charset="0"/>
              </a:rPr>
              <a:t>seront </a:t>
            </a:r>
            <a:r>
              <a:rPr lang="fr-FR" sz="1600" dirty="0">
                <a:latin typeface="Century Gothic" panose="020B0502020202020204" pitchFamily="34" charset="0"/>
                <a:cs typeface="Times New Roman" panose="02020603050405020304" pitchFamily="18" charset="0"/>
              </a:rPr>
              <a:t>annexés, le cas échéant, tous les </a:t>
            </a:r>
            <a:r>
              <a:rPr lang="fr-FR" sz="1600" dirty="0" smtClean="0">
                <a:latin typeface="Century Gothic" panose="020B0502020202020204" pitchFamily="34" charset="0"/>
                <a:cs typeface="Times New Roman" panose="02020603050405020304" pitchFamily="18" charset="0"/>
              </a:rPr>
              <a:t>procès verbaux d’audition.</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Ce </a:t>
            </a:r>
            <a:r>
              <a:rPr lang="fr-FR" sz="1600" dirty="0">
                <a:latin typeface="Century Gothic" panose="020B0502020202020204" pitchFamily="34" charset="0"/>
                <a:cs typeface="Times New Roman" panose="02020603050405020304" pitchFamily="18" charset="0"/>
              </a:rPr>
              <a:t>rapport </a:t>
            </a:r>
            <a:r>
              <a:rPr lang="fr-FR" sz="1600" b="1" dirty="0">
                <a:latin typeface="Century Gothic" panose="020B0502020202020204" pitchFamily="34" charset="0"/>
                <a:cs typeface="Times New Roman" panose="02020603050405020304" pitchFamily="18" charset="0"/>
              </a:rPr>
              <a:t>doit </a:t>
            </a:r>
            <a:r>
              <a:rPr lang="fr-FR" sz="1600" b="1" dirty="0" smtClean="0">
                <a:latin typeface="Century Gothic" panose="020B0502020202020204" pitchFamily="34" charset="0"/>
                <a:cs typeface="Times New Roman" panose="02020603050405020304" pitchFamily="18" charset="0"/>
              </a:rPr>
              <a:t>dégager</a:t>
            </a:r>
            <a:r>
              <a:rPr lang="fr-FR" sz="1600" b="1" dirty="0">
                <a:latin typeface="Century Gothic" panose="020B0502020202020204" pitchFamily="34" charset="0"/>
                <a:cs typeface="Times New Roman" panose="02020603050405020304" pitchFamily="18" charset="0"/>
              </a:rPr>
              <a:t>, ou non, les comportements fautifs ou pas </a:t>
            </a:r>
            <a:r>
              <a:rPr lang="fr-FR" sz="1600" dirty="0">
                <a:latin typeface="Century Gothic" panose="020B0502020202020204" pitchFamily="34" charset="0"/>
                <a:cs typeface="Times New Roman" panose="02020603050405020304" pitchFamily="18" charset="0"/>
              </a:rPr>
              <a:t>et, le cas échéant, </a:t>
            </a:r>
            <a:r>
              <a:rPr lang="fr-FR" sz="1600" dirty="0" smtClean="0">
                <a:latin typeface="Century Gothic" panose="020B0502020202020204" pitchFamily="34" charset="0"/>
                <a:cs typeface="Times New Roman" panose="02020603050405020304" pitchFamily="18" charset="0"/>
              </a:rPr>
              <a:t>les responsabilités </a:t>
            </a:r>
            <a:r>
              <a:rPr lang="fr-FR" sz="1600" dirty="0">
                <a:latin typeface="Century Gothic" panose="020B0502020202020204" pitchFamily="34" charset="0"/>
                <a:cs typeface="Times New Roman" panose="02020603050405020304" pitchFamily="18" charset="0"/>
              </a:rPr>
              <a:t>engagées. </a:t>
            </a: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Le </a:t>
            </a:r>
            <a:r>
              <a:rPr lang="fr-FR" sz="1600" dirty="0">
                <a:latin typeface="Century Gothic" panose="020B0502020202020204" pitchFamily="34" charset="0"/>
                <a:cs typeface="Times New Roman" panose="02020603050405020304" pitchFamily="18" charset="0"/>
              </a:rPr>
              <a:t>rapport doit être rédigé </a:t>
            </a:r>
            <a:r>
              <a:rPr lang="fr-FR" sz="1600" b="1" dirty="0">
                <a:latin typeface="Century Gothic" panose="020B0502020202020204" pitchFamily="34" charset="0"/>
                <a:cs typeface="Times New Roman" panose="02020603050405020304" pitchFamily="18" charset="0"/>
              </a:rPr>
              <a:t>de manière objective </a:t>
            </a:r>
            <a:r>
              <a:rPr lang="fr-FR" sz="1600" b="1" dirty="0" smtClean="0">
                <a:latin typeface="Century Gothic" panose="020B0502020202020204" pitchFamily="34" charset="0"/>
                <a:cs typeface="Times New Roman" panose="02020603050405020304" pitchFamily="18" charset="0"/>
              </a:rPr>
              <a:t>et éviter tout jugement</a:t>
            </a:r>
            <a:r>
              <a:rPr lang="fr-FR" sz="1600" dirty="0" smtClean="0">
                <a:latin typeface="Century Gothic" panose="020B0502020202020204" pitchFamily="34" charset="0"/>
                <a:cs typeface="Times New Roman" panose="02020603050405020304" pitchFamily="18" charset="0"/>
              </a:rPr>
              <a:t>. Il ne </a:t>
            </a:r>
            <a:r>
              <a:rPr lang="fr-FR" sz="1600" dirty="0">
                <a:latin typeface="Century Gothic" panose="020B0502020202020204" pitchFamily="34" charset="0"/>
                <a:cs typeface="Times New Roman" panose="02020603050405020304" pitchFamily="18" charset="0"/>
              </a:rPr>
              <a:t>doit pas mentionner des éléments de nature médicale, alors même qu’ils auraient </a:t>
            </a:r>
            <a:r>
              <a:rPr lang="fr-FR" sz="1600" dirty="0" smtClean="0">
                <a:latin typeface="Century Gothic" panose="020B0502020202020204" pitchFamily="34" charset="0"/>
                <a:cs typeface="Times New Roman" panose="02020603050405020304" pitchFamily="18" charset="0"/>
              </a:rPr>
              <a:t>été librement </a:t>
            </a:r>
            <a:r>
              <a:rPr lang="fr-FR" sz="1600" dirty="0">
                <a:latin typeface="Century Gothic" panose="020B0502020202020204" pitchFamily="34" charset="0"/>
                <a:cs typeface="Times New Roman" panose="02020603050405020304" pitchFamily="18" charset="0"/>
              </a:rPr>
              <a:t>communiqués par les personnes entendues, sauf à prendre le risque de violer le </a:t>
            </a:r>
            <a:r>
              <a:rPr lang="fr-FR" sz="1600" dirty="0" smtClean="0">
                <a:latin typeface="Century Gothic" panose="020B0502020202020204" pitchFamily="34" charset="0"/>
                <a:cs typeface="Times New Roman" panose="02020603050405020304" pitchFamily="18" charset="0"/>
              </a:rPr>
              <a:t>secret médical</a:t>
            </a:r>
            <a:r>
              <a:rPr lang="fr-FR" sz="1600" dirty="0">
                <a:latin typeface="Century Gothic" panose="020B0502020202020204" pitchFamily="34" charset="0"/>
                <a:cs typeface="Times New Roman" panose="02020603050405020304" pitchFamily="18" charset="0"/>
              </a:rPr>
              <a:t>, à moins d’un accord écrit explicite signé de la personne entendue</a:t>
            </a:r>
            <a:r>
              <a:rPr lang="fr-FR" sz="16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69</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1833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2" name="ZoneTexte 1"/>
          <p:cNvSpPr txBox="1"/>
          <p:nvPr/>
        </p:nvSpPr>
        <p:spPr>
          <a:xfrm>
            <a:off x="344099" y="1200196"/>
            <a:ext cx="11754875" cy="338554"/>
          </a:xfrm>
          <a:prstGeom prst="rect">
            <a:avLst/>
          </a:prstGeom>
          <a:noFill/>
        </p:spPr>
        <p:txBody>
          <a:bodyPr wrap="square" rtlCol="0">
            <a:spAutoFit/>
          </a:bodyPr>
          <a:lstStyle/>
          <a:p>
            <a:pPr algn="just"/>
            <a:r>
              <a:rPr lang="fr-FR" sz="1600" b="1" dirty="0" smtClean="0">
                <a:solidFill>
                  <a:srgbClr val="FF0000"/>
                </a:solidFill>
              </a:rPr>
              <a:t>Modifications des conditions d’âge:</a:t>
            </a:r>
            <a:endParaRPr lang="fr-FR" sz="1600" b="1" dirty="0">
              <a:solidFill>
                <a:srgbClr val="FF0000"/>
              </a:solidFill>
            </a:endParaRPr>
          </a:p>
        </p:txBody>
      </p:sp>
      <p:sp>
        <p:nvSpPr>
          <p:cNvPr id="11" name="Forme libre 10"/>
          <p:cNvSpPr/>
          <p:nvPr/>
        </p:nvSpPr>
        <p:spPr>
          <a:xfrm>
            <a:off x="3645838" y="3019041"/>
            <a:ext cx="4457168" cy="405197"/>
          </a:xfrm>
          <a:custGeom>
            <a:avLst/>
            <a:gdLst>
              <a:gd name="connsiteX0" fmla="*/ 0 w 4457168"/>
              <a:gd name="connsiteY0" fmla="*/ 0 h 405197"/>
              <a:gd name="connsiteX1" fmla="*/ 4457168 w 4457168"/>
              <a:gd name="connsiteY1" fmla="*/ 0 h 405197"/>
              <a:gd name="connsiteX2" fmla="*/ 4457168 w 4457168"/>
              <a:gd name="connsiteY2" fmla="*/ 405197 h 405197"/>
              <a:gd name="connsiteX3" fmla="*/ 0 w 4457168"/>
              <a:gd name="connsiteY3" fmla="*/ 405197 h 405197"/>
              <a:gd name="connsiteX4" fmla="*/ 0 w 4457168"/>
              <a:gd name="connsiteY4" fmla="*/ 0 h 405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7168" h="405197">
                <a:moveTo>
                  <a:pt x="0" y="0"/>
                </a:moveTo>
                <a:lnTo>
                  <a:pt x="4457168" y="0"/>
                </a:lnTo>
                <a:lnTo>
                  <a:pt x="4457168" y="405197"/>
                </a:lnTo>
                <a:lnTo>
                  <a:pt x="0" y="4051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endParaRPr lang="fr-FR" sz="1800" kern="1200"/>
          </a:p>
        </p:txBody>
      </p:sp>
      <p:sp>
        <p:nvSpPr>
          <p:cNvPr id="6" name="Pentagone 5"/>
          <p:cNvSpPr/>
          <p:nvPr/>
        </p:nvSpPr>
        <p:spPr>
          <a:xfrm>
            <a:off x="682788" y="2058762"/>
            <a:ext cx="3075710" cy="5818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Avant réforme, départ à partir de:</a:t>
            </a:r>
            <a:endParaRPr lang="fr-FR" dirty="0"/>
          </a:p>
        </p:txBody>
      </p:sp>
      <p:sp>
        <p:nvSpPr>
          <p:cNvPr id="38" name="Chevron 37"/>
          <p:cNvSpPr/>
          <p:nvPr/>
        </p:nvSpPr>
        <p:spPr>
          <a:xfrm>
            <a:off x="4983113" y="1675218"/>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277560"/>
              <a:satOff val="4261"/>
              <a:lumOff val="6726"/>
              <a:alphaOff val="0"/>
            </a:schemeClr>
          </a:lnRef>
          <a:fillRef idx="3">
            <a:schemeClr val="accent4">
              <a:hueOff val="-1277560"/>
              <a:satOff val="4261"/>
              <a:lumOff val="6726"/>
              <a:alphaOff val="0"/>
            </a:schemeClr>
          </a:fillRef>
          <a:effectRef idx="2">
            <a:schemeClr val="accent4">
              <a:hueOff val="-1277560"/>
              <a:satOff val="4261"/>
              <a:lumOff val="6726"/>
              <a:alphaOff val="0"/>
            </a:schemeClr>
          </a:effectRef>
          <a:fontRef idx="minor">
            <a:schemeClr val="lt1"/>
          </a:fontRef>
        </p:style>
      </p:sp>
      <p:sp>
        <p:nvSpPr>
          <p:cNvPr id="39" name="Chevron 38"/>
          <p:cNvSpPr/>
          <p:nvPr/>
        </p:nvSpPr>
        <p:spPr>
          <a:xfrm>
            <a:off x="5609592" y="1675218"/>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460069"/>
              <a:satOff val="4870"/>
              <a:lumOff val="7686"/>
              <a:alphaOff val="0"/>
            </a:schemeClr>
          </a:lnRef>
          <a:fillRef idx="3">
            <a:schemeClr val="accent4">
              <a:hueOff val="-1460069"/>
              <a:satOff val="4870"/>
              <a:lumOff val="7686"/>
              <a:alphaOff val="0"/>
            </a:schemeClr>
          </a:fillRef>
          <a:effectRef idx="2">
            <a:schemeClr val="accent4">
              <a:hueOff val="-1460069"/>
              <a:satOff val="4870"/>
              <a:lumOff val="7686"/>
              <a:alphaOff val="0"/>
            </a:schemeClr>
          </a:effectRef>
          <a:fontRef idx="minor">
            <a:schemeClr val="lt1"/>
          </a:fontRef>
        </p:style>
      </p:sp>
      <p:sp>
        <p:nvSpPr>
          <p:cNvPr id="40" name="Chevron 39"/>
          <p:cNvSpPr/>
          <p:nvPr/>
        </p:nvSpPr>
        <p:spPr>
          <a:xfrm>
            <a:off x="6236567" y="1675218"/>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642578"/>
              <a:satOff val="5478"/>
              <a:lumOff val="8647"/>
              <a:alphaOff val="0"/>
            </a:schemeClr>
          </a:lnRef>
          <a:fillRef idx="3">
            <a:schemeClr val="accent4">
              <a:hueOff val="-1642578"/>
              <a:satOff val="5478"/>
              <a:lumOff val="8647"/>
              <a:alphaOff val="0"/>
            </a:schemeClr>
          </a:fillRef>
          <a:effectRef idx="2">
            <a:schemeClr val="accent4">
              <a:hueOff val="-1642578"/>
              <a:satOff val="5478"/>
              <a:lumOff val="8647"/>
              <a:alphaOff val="0"/>
            </a:schemeClr>
          </a:effectRef>
          <a:fontRef idx="minor">
            <a:schemeClr val="lt1"/>
          </a:fontRef>
        </p:style>
      </p:sp>
      <p:sp>
        <p:nvSpPr>
          <p:cNvPr id="41" name="Chevron 40"/>
          <p:cNvSpPr/>
          <p:nvPr/>
        </p:nvSpPr>
        <p:spPr>
          <a:xfrm>
            <a:off x="6863047" y="1675218"/>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825086"/>
              <a:satOff val="6087"/>
              <a:lumOff val="9608"/>
              <a:alphaOff val="0"/>
            </a:schemeClr>
          </a:lnRef>
          <a:fillRef idx="3">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sp>
      <p:sp>
        <p:nvSpPr>
          <p:cNvPr id="42" name="Chevron 41"/>
          <p:cNvSpPr/>
          <p:nvPr/>
        </p:nvSpPr>
        <p:spPr>
          <a:xfrm>
            <a:off x="7490022" y="1675218"/>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007595"/>
              <a:satOff val="6696"/>
              <a:lumOff val="10569"/>
              <a:alphaOff val="0"/>
            </a:schemeClr>
          </a:lnRef>
          <a:fillRef idx="3">
            <a:schemeClr val="accent4">
              <a:hueOff val="-2007595"/>
              <a:satOff val="6696"/>
              <a:lumOff val="10569"/>
              <a:alphaOff val="0"/>
            </a:schemeClr>
          </a:fillRef>
          <a:effectRef idx="2">
            <a:schemeClr val="accent4">
              <a:hueOff val="-2007595"/>
              <a:satOff val="6696"/>
              <a:lumOff val="10569"/>
              <a:alphaOff val="0"/>
            </a:schemeClr>
          </a:effectRef>
          <a:fontRef idx="minor">
            <a:schemeClr val="lt1"/>
          </a:fontRef>
        </p:style>
      </p:sp>
      <p:sp>
        <p:nvSpPr>
          <p:cNvPr id="43" name="Chevron 42"/>
          <p:cNvSpPr/>
          <p:nvPr/>
        </p:nvSpPr>
        <p:spPr>
          <a:xfrm>
            <a:off x="8116502" y="1675218"/>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190104"/>
              <a:satOff val="7304"/>
              <a:lumOff val="11530"/>
              <a:alphaOff val="0"/>
            </a:schemeClr>
          </a:lnRef>
          <a:fillRef idx="3">
            <a:schemeClr val="accent4">
              <a:hueOff val="-2190104"/>
              <a:satOff val="7304"/>
              <a:lumOff val="11530"/>
              <a:alphaOff val="0"/>
            </a:schemeClr>
          </a:fillRef>
          <a:effectRef idx="2">
            <a:schemeClr val="accent4">
              <a:hueOff val="-2190104"/>
              <a:satOff val="7304"/>
              <a:lumOff val="11530"/>
              <a:alphaOff val="0"/>
            </a:schemeClr>
          </a:effectRef>
          <a:fontRef idx="minor">
            <a:schemeClr val="lt1"/>
          </a:fontRef>
        </p:style>
      </p:sp>
      <p:sp>
        <p:nvSpPr>
          <p:cNvPr id="44" name="Chevron 43"/>
          <p:cNvSpPr/>
          <p:nvPr/>
        </p:nvSpPr>
        <p:spPr>
          <a:xfrm>
            <a:off x="8743477" y="1675218"/>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372612"/>
              <a:satOff val="7913"/>
              <a:lumOff val="12490"/>
              <a:alphaOff val="0"/>
            </a:schemeClr>
          </a:lnRef>
          <a:fillRef idx="3">
            <a:schemeClr val="accent4">
              <a:hueOff val="-2372612"/>
              <a:satOff val="7913"/>
              <a:lumOff val="12490"/>
              <a:alphaOff val="0"/>
            </a:schemeClr>
          </a:fillRef>
          <a:effectRef idx="2">
            <a:schemeClr val="accent4">
              <a:hueOff val="-2372612"/>
              <a:satOff val="7913"/>
              <a:lumOff val="12490"/>
              <a:alphaOff val="0"/>
            </a:schemeClr>
          </a:effectRef>
          <a:fontRef idx="minor">
            <a:schemeClr val="lt1"/>
          </a:fontRef>
        </p:style>
      </p:sp>
      <p:sp>
        <p:nvSpPr>
          <p:cNvPr id="52" name="Forme libre 51"/>
          <p:cNvSpPr/>
          <p:nvPr/>
        </p:nvSpPr>
        <p:spPr>
          <a:xfrm>
            <a:off x="4986456" y="1786438"/>
            <a:ext cx="4512964" cy="300235"/>
          </a:xfrm>
          <a:custGeom>
            <a:avLst/>
            <a:gdLst>
              <a:gd name="connsiteX0" fmla="*/ 0 w 4515111"/>
              <a:gd name="connsiteY0" fmla="*/ 0 h 660321"/>
              <a:gd name="connsiteX1" fmla="*/ 4515111 w 4515111"/>
              <a:gd name="connsiteY1" fmla="*/ 0 h 660321"/>
              <a:gd name="connsiteX2" fmla="*/ 4515111 w 4515111"/>
              <a:gd name="connsiteY2" fmla="*/ 660321 h 660321"/>
              <a:gd name="connsiteX3" fmla="*/ 0 w 4515111"/>
              <a:gd name="connsiteY3" fmla="*/ 660321 h 660321"/>
              <a:gd name="connsiteX4" fmla="*/ 0 w 4515111"/>
              <a:gd name="connsiteY4" fmla="*/ 0 h 66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111" h="660321">
                <a:moveTo>
                  <a:pt x="0" y="0"/>
                </a:moveTo>
                <a:lnTo>
                  <a:pt x="4515111" y="0"/>
                </a:lnTo>
                <a:lnTo>
                  <a:pt x="4515111" y="660321"/>
                </a:lnTo>
                <a:lnTo>
                  <a:pt x="0" y="660321"/>
                </a:lnTo>
                <a:lnTo>
                  <a:pt x="0" y="0"/>
                </a:lnTo>
                <a:close/>
              </a:path>
            </a:pathLst>
          </a:custGeom>
          <a:solidFill>
            <a:schemeClr val="tx1"/>
          </a:solidFill>
          <a:scene3d>
            <a:camera prst="orthographicFront"/>
            <a:lightRig rig="flat" dir="t"/>
          </a:scene3d>
          <a:sp3d z="190500" extrusionH="12700" prstMaterial="plastic">
            <a:bevelT w="50800" h="50800"/>
          </a:sp3d>
        </p:spPr>
        <p:style>
          <a:lnRef idx="1">
            <a:schemeClr val="accent4">
              <a:hueOff val="-1825086"/>
              <a:satOff val="608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bg1"/>
                </a:solidFill>
              </a:rPr>
              <a:t>58 ans</a:t>
            </a:r>
            <a:r>
              <a:rPr lang="fr-FR" sz="1700" kern="1200" dirty="0" smtClean="0">
                <a:solidFill>
                  <a:schemeClr val="bg1"/>
                </a:solidFill>
              </a:rPr>
              <a:t>, si début d’activité avant </a:t>
            </a:r>
            <a:r>
              <a:rPr lang="fr-FR" sz="1700" b="1" kern="1200" dirty="0" smtClean="0">
                <a:solidFill>
                  <a:schemeClr val="bg1"/>
                </a:solidFill>
              </a:rPr>
              <a:t>16 ans</a:t>
            </a:r>
            <a:endParaRPr lang="fr-FR" sz="1700" b="1" kern="1200" dirty="0">
              <a:solidFill>
                <a:schemeClr val="bg1"/>
              </a:solidFill>
            </a:endParaRPr>
          </a:p>
        </p:txBody>
      </p:sp>
      <p:sp>
        <p:nvSpPr>
          <p:cNvPr id="70" name="Chevron 69"/>
          <p:cNvSpPr/>
          <p:nvPr/>
        </p:nvSpPr>
        <p:spPr>
          <a:xfrm>
            <a:off x="4983113" y="2431709"/>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277560"/>
              <a:satOff val="4261"/>
              <a:lumOff val="6726"/>
              <a:alphaOff val="0"/>
            </a:schemeClr>
          </a:lnRef>
          <a:fillRef idx="3">
            <a:schemeClr val="accent4">
              <a:hueOff val="-1277560"/>
              <a:satOff val="4261"/>
              <a:lumOff val="6726"/>
              <a:alphaOff val="0"/>
            </a:schemeClr>
          </a:fillRef>
          <a:effectRef idx="2">
            <a:schemeClr val="accent4">
              <a:hueOff val="-1277560"/>
              <a:satOff val="4261"/>
              <a:lumOff val="6726"/>
              <a:alphaOff val="0"/>
            </a:schemeClr>
          </a:effectRef>
          <a:fontRef idx="minor">
            <a:schemeClr val="lt1"/>
          </a:fontRef>
        </p:style>
      </p:sp>
      <p:sp>
        <p:nvSpPr>
          <p:cNvPr id="71" name="Chevron 70"/>
          <p:cNvSpPr/>
          <p:nvPr/>
        </p:nvSpPr>
        <p:spPr>
          <a:xfrm>
            <a:off x="5609592" y="2431709"/>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460069"/>
              <a:satOff val="4870"/>
              <a:lumOff val="7686"/>
              <a:alphaOff val="0"/>
            </a:schemeClr>
          </a:lnRef>
          <a:fillRef idx="3">
            <a:schemeClr val="accent4">
              <a:hueOff val="-1460069"/>
              <a:satOff val="4870"/>
              <a:lumOff val="7686"/>
              <a:alphaOff val="0"/>
            </a:schemeClr>
          </a:fillRef>
          <a:effectRef idx="2">
            <a:schemeClr val="accent4">
              <a:hueOff val="-1460069"/>
              <a:satOff val="4870"/>
              <a:lumOff val="7686"/>
              <a:alphaOff val="0"/>
            </a:schemeClr>
          </a:effectRef>
          <a:fontRef idx="minor">
            <a:schemeClr val="lt1"/>
          </a:fontRef>
        </p:style>
      </p:sp>
      <p:sp>
        <p:nvSpPr>
          <p:cNvPr id="72" name="Chevron 71"/>
          <p:cNvSpPr/>
          <p:nvPr/>
        </p:nvSpPr>
        <p:spPr>
          <a:xfrm>
            <a:off x="6236567" y="2431709"/>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642578"/>
              <a:satOff val="5478"/>
              <a:lumOff val="8647"/>
              <a:alphaOff val="0"/>
            </a:schemeClr>
          </a:lnRef>
          <a:fillRef idx="3">
            <a:schemeClr val="accent4">
              <a:hueOff val="-1642578"/>
              <a:satOff val="5478"/>
              <a:lumOff val="8647"/>
              <a:alphaOff val="0"/>
            </a:schemeClr>
          </a:fillRef>
          <a:effectRef idx="2">
            <a:schemeClr val="accent4">
              <a:hueOff val="-1642578"/>
              <a:satOff val="5478"/>
              <a:lumOff val="8647"/>
              <a:alphaOff val="0"/>
            </a:schemeClr>
          </a:effectRef>
          <a:fontRef idx="minor">
            <a:schemeClr val="lt1"/>
          </a:fontRef>
        </p:style>
      </p:sp>
      <p:sp>
        <p:nvSpPr>
          <p:cNvPr id="73" name="Chevron 72"/>
          <p:cNvSpPr/>
          <p:nvPr/>
        </p:nvSpPr>
        <p:spPr>
          <a:xfrm>
            <a:off x="6863047" y="2431709"/>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825086"/>
              <a:satOff val="6087"/>
              <a:lumOff val="9608"/>
              <a:alphaOff val="0"/>
            </a:schemeClr>
          </a:lnRef>
          <a:fillRef idx="3">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sp>
      <p:sp>
        <p:nvSpPr>
          <p:cNvPr id="74" name="Chevron 73"/>
          <p:cNvSpPr/>
          <p:nvPr/>
        </p:nvSpPr>
        <p:spPr>
          <a:xfrm>
            <a:off x="7490022" y="2431709"/>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007595"/>
              <a:satOff val="6696"/>
              <a:lumOff val="10569"/>
              <a:alphaOff val="0"/>
            </a:schemeClr>
          </a:lnRef>
          <a:fillRef idx="3">
            <a:schemeClr val="accent4">
              <a:hueOff val="-2007595"/>
              <a:satOff val="6696"/>
              <a:lumOff val="10569"/>
              <a:alphaOff val="0"/>
            </a:schemeClr>
          </a:fillRef>
          <a:effectRef idx="2">
            <a:schemeClr val="accent4">
              <a:hueOff val="-2007595"/>
              <a:satOff val="6696"/>
              <a:lumOff val="10569"/>
              <a:alphaOff val="0"/>
            </a:schemeClr>
          </a:effectRef>
          <a:fontRef idx="minor">
            <a:schemeClr val="lt1"/>
          </a:fontRef>
        </p:style>
      </p:sp>
      <p:sp>
        <p:nvSpPr>
          <p:cNvPr id="75" name="Chevron 74"/>
          <p:cNvSpPr/>
          <p:nvPr/>
        </p:nvSpPr>
        <p:spPr>
          <a:xfrm>
            <a:off x="8116502" y="2431709"/>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190104"/>
              <a:satOff val="7304"/>
              <a:lumOff val="11530"/>
              <a:alphaOff val="0"/>
            </a:schemeClr>
          </a:lnRef>
          <a:fillRef idx="3">
            <a:schemeClr val="accent4">
              <a:hueOff val="-2190104"/>
              <a:satOff val="7304"/>
              <a:lumOff val="11530"/>
              <a:alphaOff val="0"/>
            </a:schemeClr>
          </a:fillRef>
          <a:effectRef idx="2">
            <a:schemeClr val="accent4">
              <a:hueOff val="-2190104"/>
              <a:satOff val="7304"/>
              <a:lumOff val="11530"/>
              <a:alphaOff val="0"/>
            </a:schemeClr>
          </a:effectRef>
          <a:fontRef idx="minor">
            <a:schemeClr val="lt1"/>
          </a:fontRef>
        </p:style>
      </p:sp>
      <p:sp>
        <p:nvSpPr>
          <p:cNvPr id="76" name="Chevron 75"/>
          <p:cNvSpPr/>
          <p:nvPr/>
        </p:nvSpPr>
        <p:spPr>
          <a:xfrm>
            <a:off x="8743477" y="2431709"/>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372612"/>
              <a:satOff val="7913"/>
              <a:lumOff val="12490"/>
              <a:alphaOff val="0"/>
            </a:schemeClr>
          </a:lnRef>
          <a:fillRef idx="3">
            <a:schemeClr val="accent4">
              <a:hueOff val="-2372612"/>
              <a:satOff val="7913"/>
              <a:lumOff val="12490"/>
              <a:alphaOff val="0"/>
            </a:schemeClr>
          </a:fillRef>
          <a:effectRef idx="2">
            <a:schemeClr val="accent4">
              <a:hueOff val="-2372612"/>
              <a:satOff val="7913"/>
              <a:lumOff val="12490"/>
              <a:alphaOff val="0"/>
            </a:schemeClr>
          </a:effectRef>
          <a:fontRef idx="minor">
            <a:schemeClr val="lt1"/>
          </a:fontRef>
        </p:style>
      </p:sp>
      <p:sp>
        <p:nvSpPr>
          <p:cNvPr id="77" name="Forme libre 76"/>
          <p:cNvSpPr/>
          <p:nvPr/>
        </p:nvSpPr>
        <p:spPr>
          <a:xfrm>
            <a:off x="4986456" y="2556757"/>
            <a:ext cx="4512964" cy="300235"/>
          </a:xfrm>
          <a:custGeom>
            <a:avLst/>
            <a:gdLst>
              <a:gd name="connsiteX0" fmla="*/ 0 w 4515111"/>
              <a:gd name="connsiteY0" fmla="*/ 0 h 660321"/>
              <a:gd name="connsiteX1" fmla="*/ 4515111 w 4515111"/>
              <a:gd name="connsiteY1" fmla="*/ 0 h 660321"/>
              <a:gd name="connsiteX2" fmla="*/ 4515111 w 4515111"/>
              <a:gd name="connsiteY2" fmla="*/ 660321 h 660321"/>
              <a:gd name="connsiteX3" fmla="*/ 0 w 4515111"/>
              <a:gd name="connsiteY3" fmla="*/ 660321 h 660321"/>
              <a:gd name="connsiteX4" fmla="*/ 0 w 4515111"/>
              <a:gd name="connsiteY4" fmla="*/ 0 h 66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111" h="660321">
                <a:moveTo>
                  <a:pt x="0" y="0"/>
                </a:moveTo>
                <a:lnTo>
                  <a:pt x="4515111" y="0"/>
                </a:lnTo>
                <a:lnTo>
                  <a:pt x="4515111" y="660321"/>
                </a:lnTo>
                <a:lnTo>
                  <a:pt x="0" y="660321"/>
                </a:lnTo>
                <a:lnTo>
                  <a:pt x="0" y="0"/>
                </a:lnTo>
                <a:close/>
              </a:path>
            </a:pathLst>
          </a:custGeom>
          <a:solidFill>
            <a:schemeClr val="tx1"/>
          </a:solidFill>
          <a:scene3d>
            <a:camera prst="orthographicFront"/>
            <a:lightRig rig="flat" dir="t"/>
          </a:scene3d>
          <a:sp3d z="190500" extrusionH="12700" prstMaterial="plastic">
            <a:bevelT w="50800" h="50800"/>
          </a:sp3d>
        </p:spPr>
        <p:style>
          <a:lnRef idx="1">
            <a:schemeClr val="accent4">
              <a:hueOff val="-1825086"/>
              <a:satOff val="608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b="1" dirty="0" smtClean="0">
                <a:solidFill>
                  <a:schemeClr val="bg1"/>
                </a:solidFill>
              </a:rPr>
              <a:t>60</a:t>
            </a:r>
            <a:r>
              <a:rPr lang="fr-FR" sz="1700" b="1" kern="1200" dirty="0" smtClean="0">
                <a:solidFill>
                  <a:schemeClr val="bg1"/>
                </a:solidFill>
              </a:rPr>
              <a:t> ans</a:t>
            </a:r>
            <a:r>
              <a:rPr lang="fr-FR" sz="1700" kern="1200" dirty="0" smtClean="0">
                <a:solidFill>
                  <a:schemeClr val="bg1"/>
                </a:solidFill>
              </a:rPr>
              <a:t>, si début d’activité avant </a:t>
            </a:r>
            <a:r>
              <a:rPr lang="fr-FR" sz="1700" b="1" dirty="0" smtClean="0">
                <a:solidFill>
                  <a:schemeClr val="bg1"/>
                </a:solidFill>
              </a:rPr>
              <a:t>20</a:t>
            </a:r>
            <a:r>
              <a:rPr lang="fr-FR" sz="1700" b="1" kern="1200" dirty="0" smtClean="0">
                <a:solidFill>
                  <a:schemeClr val="bg1"/>
                </a:solidFill>
              </a:rPr>
              <a:t> ans</a:t>
            </a:r>
            <a:endParaRPr lang="fr-FR" sz="1700" b="1" kern="1200" dirty="0">
              <a:solidFill>
                <a:schemeClr val="bg1"/>
              </a:solidFill>
            </a:endParaRPr>
          </a:p>
        </p:txBody>
      </p:sp>
      <p:sp>
        <p:nvSpPr>
          <p:cNvPr id="78" name="Chevron 77"/>
          <p:cNvSpPr/>
          <p:nvPr/>
        </p:nvSpPr>
        <p:spPr>
          <a:xfrm>
            <a:off x="4983113" y="3775532"/>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277560"/>
              <a:satOff val="4261"/>
              <a:lumOff val="6726"/>
              <a:alphaOff val="0"/>
            </a:schemeClr>
          </a:lnRef>
          <a:fillRef idx="3">
            <a:schemeClr val="accent4">
              <a:hueOff val="-1277560"/>
              <a:satOff val="4261"/>
              <a:lumOff val="6726"/>
              <a:alphaOff val="0"/>
            </a:schemeClr>
          </a:fillRef>
          <a:effectRef idx="2">
            <a:schemeClr val="accent4">
              <a:hueOff val="-1277560"/>
              <a:satOff val="4261"/>
              <a:lumOff val="6726"/>
              <a:alphaOff val="0"/>
            </a:schemeClr>
          </a:effectRef>
          <a:fontRef idx="minor">
            <a:schemeClr val="lt1"/>
          </a:fontRef>
        </p:style>
      </p:sp>
      <p:sp>
        <p:nvSpPr>
          <p:cNvPr id="79" name="Chevron 78"/>
          <p:cNvSpPr/>
          <p:nvPr/>
        </p:nvSpPr>
        <p:spPr>
          <a:xfrm>
            <a:off x="5609592" y="3775532"/>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460069"/>
              <a:satOff val="4870"/>
              <a:lumOff val="7686"/>
              <a:alphaOff val="0"/>
            </a:schemeClr>
          </a:lnRef>
          <a:fillRef idx="3">
            <a:schemeClr val="accent4">
              <a:hueOff val="-1460069"/>
              <a:satOff val="4870"/>
              <a:lumOff val="7686"/>
              <a:alphaOff val="0"/>
            </a:schemeClr>
          </a:fillRef>
          <a:effectRef idx="2">
            <a:schemeClr val="accent4">
              <a:hueOff val="-1460069"/>
              <a:satOff val="4870"/>
              <a:lumOff val="7686"/>
              <a:alphaOff val="0"/>
            </a:schemeClr>
          </a:effectRef>
          <a:fontRef idx="minor">
            <a:schemeClr val="lt1"/>
          </a:fontRef>
        </p:style>
      </p:sp>
      <p:sp>
        <p:nvSpPr>
          <p:cNvPr id="80" name="Chevron 79"/>
          <p:cNvSpPr/>
          <p:nvPr/>
        </p:nvSpPr>
        <p:spPr>
          <a:xfrm>
            <a:off x="6236567" y="3775532"/>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642578"/>
              <a:satOff val="5478"/>
              <a:lumOff val="8647"/>
              <a:alphaOff val="0"/>
            </a:schemeClr>
          </a:lnRef>
          <a:fillRef idx="3">
            <a:schemeClr val="accent4">
              <a:hueOff val="-1642578"/>
              <a:satOff val="5478"/>
              <a:lumOff val="8647"/>
              <a:alphaOff val="0"/>
            </a:schemeClr>
          </a:fillRef>
          <a:effectRef idx="2">
            <a:schemeClr val="accent4">
              <a:hueOff val="-1642578"/>
              <a:satOff val="5478"/>
              <a:lumOff val="8647"/>
              <a:alphaOff val="0"/>
            </a:schemeClr>
          </a:effectRef>
          <a:fontRef idx="minor">
            <a:schemeClr val="lt1"/>
          </a:fontRef>
        </p:style>
      </p:sp>
      <p:sp>
        <p:nvSpPr>
          <p:cNvPr id="81" name="Chevron 80"/>
          <p:cNvSpPr/>
          <p:nvPr/>
        </p:nvSpPr>
        <p:spPr>
          <a:xfrm>
            <a:off x="6863047" y="3775532"/>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1825086"/>
              <a:satOff val="6087"/>
              <a:lumOff val="9608"/>
              <a:alphaOff val="0"/>
            </a:schemeClr>
          </a:lnRef>
          <a:fillRef idx="3">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sp>
      <p:sp>
        <p:nvSpPr>
          <p:cNvPr id="82" name="Chevron 81"/>
          <p:cNvSpPr/>
          <p:nvPr/>
        </p:nvSpPr>
        <p:spPr>
          <a:xfrm>
            <a:off x="7490022" y="3775532"/>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007595"/>
              <a:satOff val="6696"/>
              <a:lumOff val="10569"/>
              <a:alphaOff val="0"/>
            </a:schemeClr>
          </a:lnRef>
          <a:fillRef idx="3">
            <a:schemeClr val="accent4">
              <a:hueOff val="-2007595"/>
              <a:satOff val="6696"/>
              <a:lumOff val="10569"/>
              <a:alphaOff val="0"/>
            </a:schemeClr>
          </a:fillRef>
          <a:effectRef idx="2">
            <a:schemeClr val="accent4">
              <a:hueOff val="-2007595"/>
              <a:satOff val="6696"/>
              <a:lumOff val="10569"/>
              <a:alphaOff val="0"/>
            </a:schemeClr>
          </a:effectRef>
          <a:fontRef idx="minor">
            <a:schemeClr val="lt1"/>
          </a:fontRef>
        </p:style>
      </p:sp>
      <p:sp>
        <p:nvSpPr>
          <p:cNvPr id="83" name="Chevron 82"/>
          <p:cNvSpPr/>
          <p:nvPr/>
        </p:nvSpPr>
        <p:spPr>
          <a:xfrm>
            <a:off x="8116502" y="3775532"/>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190104"/>
              <a:satOff val="7304"/>
              <a:lumOff val="11530"/>
              <a:alphaOff val="0"/>
            </a:schemeClr>
          </a:lnRef>
          <a:fillRef idx="3">
            <a:schemeClr val="accent4">
              <a:hueOff val="-2190104"/>
              <a:satOff val="7304"/>
              <a:lumOff val="11530"/>
              <a:alphaOff val="0"/>
            </a:schemeClr>
          </a:fillRef>
          <a:effectRef idx="2">
            <a:schemeClr val="accent4">
              <a:hueOff val="-2190104"/>
              <a:satOff val="7304"/>
              <a:lumOff val="11530"/>
              <a:alphaOff val="0"/>
            </a:schemeClr>
          </a:effectRef>
          <a:fontRef idx="minor">
            <a:schemeClr val="lt1"/>
          </a:fontRef>
        </p:style>
      </p:sp>
      <p:sp>
        <p:nvSpPr>
          <p:cNvPr id="84" name="Chevron 83"/>
          <p:cNvSpPr/>
          <p:nvPr/>
        </p:nvSpPr>
        <p:spPr>
          <a:xfrm>
            <a:off x="8743477" y="3775532"/>
            <a:ext cx="870622" cy="550333"/>
          </a:xfrm>
          <a:prstGeom prst="chevron">
            <a:avLst>
              <a:gd name="adj" fmla="val 70610"/>
            </a:avLst>
          </a:prstGeom>
          <a:scene3d>
            <a:camera prst="orthographicFront"/>
            <a:lightRig rig="flat" dir="t"/>
          </a:scene3d>
          <a:sp3d prstMaterial="plastic">
            <a:bevelT w="120900" h="88900"/>
            <a:bevelB w="88900" h="31750" prst="angle"/>
          </a:sp3d>
        </p:spPr>
        <p:style>
          <a:lnRef idx="1">
            <a:schemeClr val="accent4">
              <a:hueOff val="-2372612"/>
              <a:satOff val="7913"/>
              <a:lumOff val="12490"/>
              <a:alphaOff val="0"/>
            </a:schemeClr>
          </a:lnRef>
          <a:fillRef idx="3">
            <a:schemeClr val="accent4">
              <a:hueOff val="-2372612"/>
              <a:satOff val="7913"/>
              <a:lumOff val="12490"/>
              <a:alphaOff val="0"/>
            </a:schemeClr>
          </a:fillRef>
          <a:effectRef idx="2">
            <a:schemeClr val="accent4">
              <a:hueOff val="-2372612"/>
              <a:satOff val="7913"/>
              <a:lumOff val="12490"/>
              <a:alphaOff val="0"/>
            </a:schemeClr>
          </a:effectRef>
          <a:fontRef idx="minor">
            <a:schemeClr val="lt1"/>
          </a:fontRef>
        </p:style>
      </p:sp>
      <p:sp>
        <p:nvSpPr>
          <p:cNvPr id="85" name="Forme libre 84"/>
          <p:cNvSpPr/>
          <p:nvPr/>
        </p:nvSpPr>
        <p:spPr>
          <a:xfrm>
            <a:off x="4986456" y="3900580"/>
            <a:ext cx="4512964" cy="300235"/>
          </a:xfrm>
          <a:custGeom>
            <a:avLst/>
            <a:gdLst>
              <a:gd name="connsiteX0" fmla="*/ 0 w 4515111"/>
              <a:gd name="connsiteY0" fmla="*/ 0 h 660321"/>
              <a:gd name="connsiteX1" fmla="*/ 4515111 w 4515111"/>
              <a:gd name="connsiteY1" fmla="*/ 0 h 660321"/>
              <a:gd name="connsiteX2" fmla="*/ 4515111 w 4515111"/>
              <a:gd name="connsiteY2" fmla="*/ 660321 h 660321"/>
              <a:gd name="connsiteX3" fmla="*/ 0 w 4515111"/>
              <a:gd name="connsiteY3" fmla="*/ 660321 h 660321"/>
              <a:gd name="connsiteX4" fmla="*/ 0 w 4515111"/>
              <a:gd name="connsiteY4" fmla="*/ 0 h 66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111" h="660321">
                <a:moveTo>
                  <a:pt x="0" y="0"/>
                </a:moveTo>
                <a:lnTo>
                  <a:pt x="4515111" y="0"/>
                </a:lnTo>
                <a:lnTo>
                  <a:pt x="4515111" y="660321"/>
                </a:lnTo>
                <a:lnTo>
                  <a:pt x="0" y="660321"/>
                </a:lnTo>
                <a:lnTo>
                  <a:pt x="0" y="0"/>
                </a:lnTo>
                <a:close/>
              </a:path>
            </a:pathLst>
          </a:custGeom>
          <a:solidFill>
            <a:schemeClr val="tx1"/>
          </a:solidFill>
          <a:scene3d>
            <a:camera prst="orthographicFront"/>
            <a:lightRig rig="flat" dir="t"/>
          </a:scene3d>
          <a:sp3d z="190500" extrusionH="12700" prstMaterial="plastic">
            <a:bevelT w="50800" h="50800"/>
          </a:sp3d>
        </p:spPr>
        <p:style>
          <a:lnRef idx="1">
            <a:schemeClr val="accent4">
              <a:hueOff val="-1825086"/>
              <a:satOff val="608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b="1" kern="1200" dirty="0" smtClean="0">
                <a:solidFill>
                  <a:schemeClr val="bg1"/>
                </a:solidFill>
              </a:rPr>
              <a:t>58 ans</a:t>
            </a:r>
            <a:r>
              <a:rPr lang="fr-FR" sz="1700" kern="1200" dirty="0" smtClean="0">
                <a:solidFill>
                  <a:schemeClr val="bg1"/>
                </a:solidFill>
              </a:rPr>
              <a:t>, si début d’activité avant </a:t>
            </a:r>
            <a:r>
              <a:rPr lang="fr-FR" sz="1700" b="1" kern="1200" dirty="0" smtClean="0">
                <a:solidFill>
                  <a:schemeClr val="bg1"/>
                </a:solidFill>
              </a:rPr>
              <a:t>16 ans</a:t>
            </a:r>
            <a:endParaRPr lang="fr-FR" sz="1700" b="1" kern="1200" dirty="0">
              <a:solidFill>
                <a:schemeClr val="bg1"/>
              </a:solidFill>
            </a:endParaRPr>
          </a:p>
        </p:txBody>
      </p:sp>
      <p:sp>
        <p:nvSpPr>
          <p:cNvPr id="86" name="Chevron 85"/>
          <p:cNvSpPr/>
          <p:nvPr/>
        </p:nvSpPr>
        <p:spPr>
          <a:xfrm>
            <a:off x="4983113" y="4492714"/>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277560"/>
              <a:satOff val="4261"/>
              <a:lumOff val="6726"/>
              <a:alphaOff val="0"/>
            </a:schemeClr>
          </a:lnRef>
          <a:fillRef idx="3">
            <a:schemeClr val="accent4">
              <a:hueOff val="-1277560"/>
              <a:satOff val="4261"/>
              <a:lumOff val="6726"/>
              <a:alphaOff val="0"/>
            </a:schemeClr>
          </a:fillRef>
          <a:effectRef idx="2">
            <a:schemeClr val="accent4">
              <a:hueOff val="-1277560"/>
              <a:satOff val="4261"/>
              <a:lumOff val="6726"/>
              <a:alphaOff val="0"/>
            </a:schemeClr>
          </a:effectRef>
          <a:fontRef idx="minor">
            <a:schemeClr val="lt1"/>
          </a:fontRef>
        </p:style>
      </p:sp>
      <p:sp>
        <p:nvSpPr>
          <p:cNvPr id="87" name="Chevron 86"/>
          <p:cNvSpPr/>
          <p:nvPr/>
        </p:nvSpPr>
        <p:spPr>
          <a:xfrm>
            <a:off x="5609592" y="4492714"/>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460069"/>
              <a:satOff val="4870"/>
              <a:lumOff val="7686"/>
              <a:alphaOff val="0"/>
            </a:schemeClr>
          </a:lnRef>
          <a:fillRef idx="3">
            <a:schemeClr val="accent4">
              <a:hueOff val="-1460069"/>
              <a:satOff val="4870"/>
              <a:lumOff val="7686"/>
              <a:alphaOff val="0"/>
            </a:schemeClr>
          </a:fillRef>
          <a:effectRef idx="2">
            <a:schemeClr val="accent4">
              <a:hueOff val="-1460069"/>
              <a:satOff val="4870"/>
              <a:lumOff val="7686"/>
              <a:alphaOff val="0"/>
            </a:schemeClr>
          </a:effectRef>
          <a:fontRef idx="minor">
            <a:schemeClr val="lt1"/>
          </a:fontRef>
        </p:style>
      </p:sp>
      <p:sp>
        <p:nvSpPr>
          <p:cNvPr id="88" name="Chevron 87"/>
          <p:cNvSpPr/>
          <p:nvPr/>
        </p:nvSpPr>
        <p:spPr>
          <a:xfrm>
            <a:off x="6236567" y="4492714"/>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642578"/>
              <a:satOff val="5478"/>
              <a:lumOff val="8647"/>
              <a:alphaOff val="0"/>
            </a:schemeClr>
          </a:lnRef>
          <a:fillRef idx="3">
            <a:schemeClr val="accent4">
              <a:hueOff val="-1642578"/>
              <a:satOff val="5478"/>
              <a:lumOff val="8647"/>
              <a:alphaOff val="0"/>
            </a:schemeClr>
          </a:fillRef>
          <a:effectRef idx="2">
            <a:schemeClr val="accent4">
              <a:hueOff val="-1642578"/>
              <a:satOff val="5478"/>
              <a:lumOff val="8647"/>
              <a:alphaOff val="0"/>
            </a:schemeClr>
          </a:effectRef>
          <a:fontRef idx="minor">
            <a:schemeClr val="lt1"/>
          </a:fontRef>
        </p:style>
      </p:sp>
      <p:sp>
        <p:nvSpPr>
          <p:cNvPr id="89" name="Chevron 88"/>
          <p:cNvSpPr/>
          <p:nvPr/>
        </p:nvSpPr>
        <p:spPr>
          <a:xfrm>
            <a:off x="6863047" y="4492714"/>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825086"/>
              <a:satOff val="6087"/>
              <a:lumOff val="9608"/>
              <a:alphaOff val="0"/>
            </a:schemeClr>
          </a:lnRef>
          <a:fillRef idx="3">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sp>
      <p:sp>
        <p:nvSpPr>
          <p:cNvPr id="90" name="Chevron 89"/>
          <p:cNvSpPr/>
          <p:nvPr/>
        </p:nvSpPr>
        <p:spPr>
          <a:xfrm>
            <a:off x="7490022" y="4492714"/>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007595"/>
              <a:satOff val="6696"/>
              <a:lumOff val="10569"/>
              <a:alphaOff val="0"/>
            </a:schemeClr>
          </a:lnRef>
          <a:fillRef idx="3">
            <a:schemeClr val="accent4">
              <a:hueOff val="-2007595"/>
              <a:satOff val="6696"/>
              <a:lumOff val="10569"/>
              <a:alphaOff val="0"/>
            </a:schemeClr>
          </a:fillRef>
          <a:effectRef idx="2">
            <a:schemeClr val="accent4">
              <a:hueOff val="-2007595"/>
              <a:satOff val="6696"/>
              <a:lumOff val="10569"/>
              <a:alphaOff val="0"/>
            </a:schemeClr>
          </a:effectRef>
          <a:fontRef idx="minor">
            <a:schemeClr val="lt1"/>
          </a:fontRef>
        </p:style>
      </p:sp>
      <p:sp>
        <p:nvSpPr>
          <p:cNvPr id="91" name="Chevron 90"/>
          <p:cNvSpPr/>
          <p:nvPr/>
        </p:nvSpPr>
        <p:spPr>
          <a:xfrm>
            <a:off x="8116502" y="4492714"/>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190104"/>
              <a:satOff val="7304"/>
              <a:lumOff val="11530"/>
              <a:alphaOff val="0"/>
            </a:schemeClr>
          </a:lnRef>
          <a:fillRef idx="3">
            <a:schemeClr val="accent4">
              <a:hueOff val="-2190104"/>
              <a:satOff val="7304"/>
              <a:lumOff val="11530"/>
              <a:alphaOff val="0"/>
            </a:schemeClr>
          </a:fillRef>
          <a:effectRef idx="2">
            <a:schemeClr val="accent4">
              <a:hueOff val="-2190104"/>
              <a:satOff val="7304"/>
              <a:lumOff val="11530"/>
              <a:alphaOff val="0"/>
            </a:schemeClr>
          </a:effectRef>
          <a:fontRef idx="minor">
            <a:schemeClr val="lt1"/>
          </a:fontRef>
        </p:style>
      </p:sp>
      <p:sp>
        <p:nvSpPr>
          <p:cNvPr id="92" name="Chevron 91"/>
          <p:cNvSpPr/>
          <p:nvPr/>
        </p:nvSpPr>
        <p:spPr>
          <a:xfrm>
            <a:off x="8743477" y="4492714"/>
            <a:ext cx="870622" cy="550333"/>
          </a:xfrm>
          <a:prstGeom prst="chevron">
            <a:avLst>
              <a:gd name="adj" fmla="val 7061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372612"/>
              <a:satOff val="7913"/>
              <a:lumOff val="12490"/>
              <a:alphaOff val="0"/>
            </a:schemeClr>
          </a:lnRef>
          <a:fillRef idx="3">
            <a:schemeClr val="accent4">
              <a:hueOff val="-2372612"/>
              <a:satOff val="7913"/>
              <a:lumOff val="12490"/>
              <a:alphaOff val="0"/>
            </a:schemeClr>
          </a:fillRef>
          <a:effectRef idx="2">
            <a:schemeClr val="accent4">
              <a:hueOff val="-2372612"/>
              <a:satOff val="7913"/>
              <a:lumOff val="12490"/>
              <a:alphaOff val="0"/>
            </a:schemeClr>
          </a:effectRef>
          <a:fontRef idx="minor">
            <a:schemeClr val="lt1"/>
          </a:fontRef>
        </p:style>
      </p:sp>
      <p:sp>
        <p:nvSpPr>
          <p:cNvPr id="93" name="Forme libre 92"/>
          <p:cNvSpPr/>
          <p:nvPr/>
        </p:nvSpPr>
        <p:spPr>
          <a:xfrm>
            <a:off x="4986456" y="4631773"/>
            <a:ext cx="4512964" cy="300235"/>
          </a:xfrm>
          <a:custGeom>
            <a:avLst/>
            <a:gdLst>
              <a:gd name="connsiteX0" fmla="*/ 0 w 4515111"/>
              <a:gd name="connsiteY0" fmla="*/ 0 h 660321"/>
              <a:gd name="connsiteX1" fmla="*/ 4515111 w 4515111"/>
              <a:gd name="connsiteY1" fmla="*/ 0 h 660321"/>
              <a:gd name="connsiteX2" fmla="*/ 4515111 w 4515111"/>
              <a:gd name="connsiteY2" fmla="*/ 660321 h 660321"/>
              <a:gd name="connsiteX3" fmla="*/ 0 w 4515111"/>
              <a:gd name="connsiteY3" fmla="*/ 660321 h 660321"/>
              <a:gd name="connsiteX4" fmla="*/ 0 w 4515111"/>
              <a:gd name="connsiteY4" fmla="*/ 0 h 66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111" h="660321">
                <a:moveTo>
                  <a:pt x="0" y="0"/>
                </a:moveTo>
                <a:lnTo>
                  <a:pt x="4515111" y="0"/>
                </a:lnTo>
                <a:lnTo>
                  <a:pt x="4515111" y="660321"/>
                </a:lnTo>
                <a:lnTo>
                  <a:pt x="0" y="660321"/>
                </a:lnTo>
                <a:lnTo>
                  <a:pt x="0" y="0"/>
                </a:lnTo>
                <a:close/>
              </a:path>
            </a:pathLst>
          </a:custGeom>
          <a:solidFill>
            <a:schemeClr val="tx1"/>
          </a:solidFill>
          <a:scene3d>
            <a:camera prst="orthographicFront"/>
            <a:lightRig rig="flat" dir="t"/>
          </a:scene3d>
          <a:sp3d z="190500" extrusionH="12700" prstMaterial="plastic">
            <a:bevelT w="50800" h="50800"/>
          </a:sp3d>
        </p:spPr>
        <p:style>
          <a:lnRef idx="1">
            <a:schemeClr val="accent4">
              <a:hueOff val="-1825086"/>
              <a:satOff val="608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b="1" dirty="0" smtClean="0">
                <a:solidFill>
                  <a:schemeClr val="bg1"/>
                </a:solidFill>
              </a:rPr>
              <a:t>60</a:t>
            </a:r>
            <a:r>
              <a:rPr lang="fr-FR" sz="1700" b="1" kern="1200" dirty="0" smtClean="0">
                <a:solidFill>
                  <a:schemeClr val="bg1"/>
                </a:solidFill>
              </a:rPr>
              <a:t> ans</a:t>
            </a:r>
            <a:r>
              <a:rPr lang="fr-FR" sz="1700" kern="1200" dirty="0" smtClean="0">
                <a:solidFill>
                  <a:schemeClr val="bg1"/>
                </a:solidFill>
              </a:rPr>
              <a:t>, si début d’activité avant </a:t>
            </a:r>
            <a:r>
              <a:rPr lang="fr-FR" sz="1700" b="1" dirty="0" smtClean="0">
                <a:solidFill>
                  <a:srgbClr val="FF0000"/>
                </a:solidFill>
              </a:rPr>
              <a:t>18</a:t>
            </a:r>
            <a:r>
              <a:rPr lang="fr-FR" sz="1700" b="1" kern="1200" dirty="0" smtClean="0"/>
              <a:t> </a:t>
            </a:r>
            <a:r>
              <a:rPr lang="fr-FR" sz="1700" b="1" kern="1200" dirty="0" smtClean="0">
                <a:solidFill>
                  <a:schemeClr val="bg1"/>
                </a:solidFill>
              </a:rPr>
              <a:t>ans</a:t>
            </a:r>
            <a:endParaRPr lang="fr-FR" sz="1700" b="1" kern="1200" dirty="0">
              <a:solidFill>
                <a:schemeClr val="bg1"/>
              </a:solidFill>
            </a:endParaRPr>
          </a:p>
        </p:txBody>
      </p:sp>
      <p:sp>
        <p:nvSpPr>
          <p:cNvPr id="94" name="Chevron 93"/>
          <p:cNvSpPr/>
          <p:nvPr/>
        </p:nvSpPr>
        <p:spPr>
          <a:xfrm>
            <a:off x="4983113" y="5209896"/>
            <a:ext cx="870622" cy="550333"/>
          </a:xfrm>
          <a:prstGeom prst="chevron">
            <a:avLst>
              <a:gd name="adj" fmla="val 706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277560"/>
              <a:satOff val="4261"/>
              <a:lumOff val="6726"/>
              <a:alphaOff val="0"/>
            </a:schemeClr>
          </a:lnRef>
          <a:fillRef idx="3">
            <a:schemeClr val="accent4">
              <a:hueOff val="-1277560"/>
              <a:satOff val="4261"/>
              <a:lumOff val="6726"/>
              <a:alphaOff val="0"/>
            </a:schemeClr>
          </a:fillRef>
          <a:effectRef idx="2">
            <a:schemeClr val="accent4">
              <a:hueOff val="-1277560"/>
              <a:satOff val="4261"/>
              <a:lumOff val="6726"/>
              <a:alphaOff val="0"/>
            </a:schemeClr>
          </a:effectRef>
          <a:fontRef idx="minor">
            <a:schemeClr val="lt1"/>
          </a:fontRef>
        </p:style>
      </p:sp>
      <p:sp>
        <p:nvSpPr>
          <p:cNvPr id="95" name="Chevron 94"/>
          <p:cNvSpPr/>
          <p:nvPr/>
        </p:nvSpPr>
        <p:spPr>
          <a:xfrm>
            <a:off x="5609592" y="5209896"/>
            <a:ext cx="870622" cy="550333"/>
          </a:xfrm>
          <a:prstGeom prst="chevron">
            <a:avLst>
              <a:gd name="adj" fmla="val 706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460069"/>
              <a:satOff val="4870"/>
              <a:lumOff val="7686"/>
              <a:alphaOff val="0"/>
            </a:schemeClr>
          </a:lnRef>
          <a:fillRef idx="3">
            <a:schemeClr val="accent4">
              <a:hueOff val="-1460069"/>
              <a:satOff val="4870"/>
              <a:lumOff val="7686"/>
              <a:alphaOff val="0"/>
            </a:schemeClr>
          </a:fillRef>
          <a:effectRef idx="2">
            <a:schemeClr val="accent4">
              <a:hueOff val="-1460069"/>
              <a:satOff val="4870"/>
              <a:lumOff val="7686"/>
              <a:alphaOff val="0"/>
            </a:schemeClr>
          </a:effectRef>
          <a:fontRef idx="minor">
            <a:schemeClr val="lt1"/>
          </a:fontRef>
        </p:style>
      </p:sp>
      <p:sp>
        <p:nvSpPr>
          <p:cNvPr id="96" name="Chevron 95"/>
          <p:cNvSpPr/>
          <p:nvPr/>
        </p:nvSpPr>
        <p:spPr>
          <a:xfrm>
            <a:off x="6236567" y="5209896"/>
            <a:ext cx="870622" cy="550333"/>
          </a:xfrm>
          <a:prstGeom prst="chevron">
            <a:avLst>
              <a:gd name="adj" fmla="val 706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642578"/>
              <a:satOff val="5478"/>
              <a:lumOff val="8647"/>
              <a:alphaOff val="0"/>
            </a:schemeClr>
          </a:lnRef>
          <a:fillRef idx="3">
            <a:schemeClr val="accent4">
              <a:hueOff val="-1642578"/>
              <a:satOff val="5478"/>
              <a:lumOff val="8647"/>
              <a:alphaOff val="0"/>
            </a:schemeClr>
          </a:fillRef>
          <a:effectRef idx="2">
            <a:schemeClr val="accent4">
              <a:hueOff val="-1642578"/>
              <a:satOff val="5478"/>
              <a:lumOff val="8647"/>
              <a:alphaOff val="0"/>
            </a:schemeClr>
          </a:effectRef>
          <a:fontRef idx="minor">
            <a:schemeClr val="lt1"/>
          </a:fontRef>
        </p:style>
      </p:sp>
      <p:sp>
        <p:nvSpPr>
          <p:cNvPr id="97" name="Chevron 96"/>
          <p:cNvSpPr/>
          <p:nvPr/>
        </p:nvSpPr>
        <p:spPr>
          <a:xfrm>
            <a:off x="6863047" y="5209896"/>
            <a:ext cx="870622" cy="550333"/>
          </a:xfrm>
          <a:prstGeom prst="chevron">
            <a:avLst>
              <a:gd name="adj" fmla="val 706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1825086"/>
              <a:satOff val="6087"/>
              <a:lumOff val="9608"/>
              <a:alphaOff val="0"/>
            </a:schemeClr>
          </a:lnRef>
          <a:fillRef idx="3">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sp>
      <p:sp>
        <p:nvSpPr>
          <p:cNvPr id="98" name="Chevron 97"/>
          <p:cNvSpPr/>
          <p:nvPr/>
        </p:nvSpPr>
        <p:spPr>
          <a:xfrm>
            <a:off x="7490022" y="5209896"/>
            <a:ext cx="870622" cy="550333"/>
          </a:xfrm>
          <a:prstGeom prst="chevron">
            <a:avLst>
              <a:gd name="adj" fmla="val 706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007595"/>
              <a:satOff val="6696"/>
              <a:lumOff val="10569"/>
              <a:alphaOff val="0"/>
            </a:schemeClr>
          </a:lnRef>
          <a:fillRef idx="3">
            <a:schemeClr val="accent4">
              <a:hueOff val="-2007595"/>
              <a:satOff val="6696"/>
              <a:lumOff val="10569"/>
              <a:alphaOff val="0"/>
            </a:schemeClr>
          </a:fillRef>
          <a:effectRef idx="2">
            <a:schemeClr val="accent4">
              <a:hueOff val="-2007595"/>
              <a:satOff val="6696"/>
              <a:lumOff val="10569"/>
              <a:alphaOff val="0"/>
            </a:schemeClr>
          </a:effectRef>
          <a:fontRef idx="minor">
            <a:schemeClr val="lt1"/>
          </a:fontRef>
        </p:style>
      </p:sp>
      <p:sp>
        <p:nvSpPr>
          <p:cNvPr id="99" name="Chevron 98"/>
          <p:cNvSpPr/>
          <p:nvPr/>
        </p:nvSpPr>
        <p:spPr>
          <a:xfrm>
            <a:off x="8116502" y="5209896"/>
            <a:ext cx="870622" cy="550333"/>
          </a:xfrm>
          <a:prstGeom prst="chevron">
            <a:avLst>
              <a:gd name="adj" fmla="val 706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190104"/>
              <a:satOff val="7304"/>
              <a:lumOff val="11530"/>
              <a:alphaOff val="0"/>
            </a:schemeClr>
          </a:lnRef>
          <a:fillRef idx="3">
            <a:schemeClr val="accent4">
              <a:hueOff val="-2190104"/>
              <a:satOff val="7304"/>
              <a:lumOff val="11530"/>
              <a:alphaOff val="0"/>
            </a:schemeClr>
          </a:fillRef>
          <a:effectRef idx="2">
            <a:schemeClr val="accent4">
              <a:hueOff val="-2190104"/>
              <a:satOff val="7304"/>
              <a:lumOff val="11530"/>
              <a:alphaOff val="0"/>
            </a:schemeClr>
          </a:effectRef>
          <a:fontRef idx="minor">
            <a:schemeClr val="lt1"/>
          </a:fontRef>
        </p:style>
      </p:sp>
      <p:sp>
        <p:nvSpPr>
          <p:cNvPr id="100" name="Chevron 99"/>
          <p:cNvSpPr/>
          <p:nvPr/>
        </p:nvSpPr>
        <p:spPr>
          <a:xfrm>
            <a:off x="8743477" y="5209896"/>
            <a:ext cx="870622" cy="550333"/>
          </a:xfrm>
          <a:prstGeom prst="chevron">
            <a:avLst>
              <a:gd name="adj" fmla="val 7061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scene3d>
            <a:camera prst="orthographicFront"/>
            <a:lightRig rig="flat" dir="t"/>
          </a:scene3d>
          <a:sp3d prstMaterial="plastic">
            <a:bevelT w="120900" h="88900"/>
            <a:bevelB w="88900" h="31750" prst="angle"/>
          </a:sp3d>
        </p:spPr>
        <p:style>
          <a:lnRef idx="1">
            <a:schemeClr val="accent4">
              <a:hueOff val="-2372612"/>
              <a:satOff val="7913"/>
              <a:lumOff val="12490"/>
              <a:alphaOff val="0"/>
            </a:schemeClr>
          </a:lnRef>
          <a:fillRef idx="3">
            <a:schemeClr val="accent4">
              <a:hueOff val="-2372612"/>
              <a:satOff val="7913"/>
              <a:lumOff val="12490"/>
              <a:alphaOff val="0"/>
            </a:schemeClr>
          </a:fillRef>
          <a:effectRef idx="2">
            <a:schemeClr val="accent4">
              <a:hueOff val="-2372612"/>
              <a:satOff val="7913"/>
              <a:lumOff val="12490"/>
              <a:alphaOff val="0"/>
            </a:schemeClr>
          </a:effectRef>
          <a:fontRef idx="minor">
            <a:schemeClr val="lt1"/>
          </a:fontRef>
        </p:style>
      </p:sp>
      <p:sp>
        <p:nvSpPr>
          <p:cNvPr id="101" name="Forme libre 100"/>
          <p:cNvSpPr/>
          <p:nvPr/>
        </p:nvSpPr>
        <p:spPr>
          <a:xfrm>
            <a:off x="4986456" y="5334944"/>
            <a:ext cx="4512964" cy="300235"/>
          </a:xfrm>
          <a:custGeom>
            <a:avLst/>
            <a:gdLst>
              <a:gd name="connsiteX0" fmla="*/ 0 w 4515111"/>
              <a:gd name="connsiteY0" fmla="*/ 0 h 660321"/>
              <a:gd name="connsiteX1" fmla="*/ 4515111 w 4515111"/>
              <a:gd name="connsiteY1" fmla="*/ 0 h 660321"/>
              <a:gd name="connsiteX2" fmla="*/ 4515111 w 4515111"/>
              <a:gd name="connsiteY2" fmla="*/ 660321 h 660321"/>
              <a:gd name="connsiteX3" fmla="*/ 0 w 4515111"/>
              <a:gd name="connsiteY3" fmla="*/ 660321 h 660321"/>
              <a:gd name="connsiteX4" fmla="*/ 0 w 4515111"/>
              <a:gd name="connsiteY4" fmla="*/ 0 h 66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111" h="660321">
                <a:moveTo>
                  <a:pt x="0" y="0"/>
                </a:moveTo>
                <a:lnTo>
                  <a:pt x="4515111" y="0"/>
                </a:lnTo>
                <a:lnTo>
                  <a:pt x="4515111" y="660321"/>
                </a:lnTo>
                <a:lnTo>
                  <a:pt x="0" y="660321"/>
                </a:lnTo>
                <a:lnTo>
                  <a:pt x="0" y="0"/>
                </a:lnTo>
                <a:close/>
              </a:path>
            </a:pathLst>
          </a:custGeom>
          <a:solidFill>
            <a:schemeClr val="tx1"/>
          </a:solidFill>
          <a:scene3d>
            <a:camera prst="orthographicFront"/>
            <a:lightRig rig="flat" dir="t"/>
          </a:scene3d>
          <a:sp3d z="190500" extrusionH="12700" prstMaterial="plastic">
            <a:bevelT w="50800" h="50800"/>
          </a:sp3d>
        </p:spPr>
        <p:style>
          <a:lnRef idx="1">
            <a:schemeClr val="accent4">
              <a:hueOff val="-1825086"/>
              <a:satOff val="608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600" b="1" kern="1200" dirty="0" smtClean="0">
                <a:solidFill>
                  <a:srgbClr val="FF0000"/>
                </a:solidFill>
              </a:rPr>
              <a:t>60 à 62 </a:t>
            </a:r>
            <a:r>
              <a:rPr lang="fr-FR" sz="1600" b="1" kern="1200" dirty="0" smtClean="0">
                <a:solidFill>
                  <a:schemeClr val="bg1"/>
                </a:solidFill>
              </a:rPr>
              <a:t>ans </a:t>
            </a:r>
            <a:r>
              <a:rPr lang="fr-FR" sz="1600" kern="1200" dirty="0" smtClean="0">
                <a:solidFill>
                  <a:schemeClr val="bg1"/>
                </a:solidFill>
              </a:rPr>
              <a:t>, si début d’activité avant </a:t>
            </a:r>
            <a:r>
              <a:rPr lang="fr-FR" sz="1600" b="1" kern="1200" dirty="0" smtClean="0">
                <a:solidFill>
                  <a:schemeClr val="bg1"/>
                </a:solidFill>
              </a:rPr>
              <a:t>20 ans</a:t>
            </a:r>
            <a:endParaRPr lang="fr-FR" sz="1600" b="1" kern="1200" dirty="0">
              <a:solidFill>
                <a:schemeClr val="bg1"/>
              </a:solidFill>
            </a:endParaRPr>
          </a:p>
        </p:txBody>
      </p:sp>
      <p:sp>
        <p:nvSpPr>
          <p:cNvPr id="102" name="Chevron 101"/>
          <p:cNvSpPr/>
          <p:nvPr/>
        </p:nvSpPr>
        <p:spPr>
          <a:xfrm>
            <a:off x="4983113" y="5927078"/>
            <a:ext cx="870622" cy="550333"/>
          </a:xfrm>
          <a:prstGeom prst="chevron">
            <a:avLst>
              <a:gd name="adj" fmla="val 7061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scene3d>
            <a:camera prst="orthographicFront"/>
            <a:lightRig rig="flat" dir="t"/>
          </a:scene3d>
          <a:sp3d prstMaterial="plastic">
            <a:bevelT w="120900" h="88900"/>
            <a:bevelB w="88900" h="31750" prst="angle"/>
          </a:sp3d>
        </p:spPr>
        <p:style>
          <a:lnRef idx="1">
            <a:schemeClr val="accent4">
              <a:hueOff val="-1277560"/>
              <a:satOff val="4261"/>
              <a:lumOff val="6726"/>
              <a:alphaOff val="0"/>
            </a:schemeClr>
          </a:lnRef>
          <a:fillRef idx="3">
            <a:schemeClr val="accent4">
              <a:hueOff val="-1277560"/>
              <a:satOff val="4261"/>
              <a:lumOff val="6726"/>
              <a:alphaOff val="0"/>
            </a:schemeClr>
          </a:fillRef>
          <a:effectRef idx="2">
            <a:schemeClr val="accent4">
              <a:hueOff val="-1277560"/>
              <a:satOff val="4261"/>
              <a:lumOff val="6726"/>
              <a:alphaOff val="0"/>
            </a:schemeClr>
          </a:effectRef>
          <a:fontRef idx="minor">
            <a:schemeClr val="lt1"/>
          </a:fontRef>
        </p:style>
      </p:sp>
      <p:sp>
        <p:nvSpPr>
          <p:cNvPr id="103" name="Chevron 102"/>
          <p:cNvSpPr/>
          <p:nvPr/>
        </p:nvSpPr>
        <p:spPr>
          <a:xfrm>
            <a:off x="5609592" y="5927078"/>
            <a:ext cx="870622" cy="550333"/>
          </a:xfrm>
          <a:prstGeom prst="chevron">
            <a:avLst>
              <a:gd name="adj" fmla="val 7061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scene3d>
            <a:camera prst="orthographicFront"/>
            <a:lightRig rig="flat" dir="t"/>
          </a:scene3d>
          <a:sp3d prstMaterial="plastic">
            <a:bevelT w="120900" h="88900"/>
            <a:bevelB w="88900" h="31750" prst="angle"/>
          </a:sp3d>
        </p:spPr>
        <p:style>
          <a:lnRef idx="1">
            <a:schemeClr val="accent4">
              <a:hueOff val="-1460069"/>
              <a:satOff val="4870"/>
              <a:lumOff val="7686"/>
              <a:alphaOff val="0"/>
            </a:schemeClr>
          </a:lnRef>
          <a:fillRef idx="3">
            <a:schemeClr val="accent4">
              <a:hueOff val="-1460069"/>
              <a:satOff val="4870"/>
              <a:lumOff val="7686"/>
              <a:alphaOff val="0"/>
            </a:schemeClr>
          </a:fillRef>
          <a:effectRef idx="2">
            <a:schemeClr val="accent4">
              <a:hueOff val="-1460069"/>
              <a:satOff val="4870"/>
              <a:lumOff val="7686"/>
              <a:alphaOff val="0"/>
            </a:schemeClr>
          </a:effectRef>
          <a:fontRef idx="minor">
            <a:schemeClr val="lt1"/>
          </a:fontRef>
        </p:style>
      </p:sp>
      <p:sp>
        <p:nvSpPr>
          <p:cNvPr id="104" name="Chevron 103"/>
          <p:cNvSpPr/>
          <p:nvPr/>
        </p:nvSpPr>
        <p:spPr>
          <a:xfrm>
            <a:off x="6236567" y="5927078"/>
            <a:ext cx="870622" cy="550333"/>
          </a:xfrm>
          <a:prstGeom prst="chevron">
            <a:avLst>
              <a:gd name="adj" fmla="val 7061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scene3d>
            <a:camera prst="orthographicFront"/>
            <a:lightRig rig="flat" dir="t"/>
          </a:scene3d>
          <a:sp3d prstMaterial="plastic">
            <a:bevelT w="120900" h="88900"/>
            <a:bevelB w="88900" h="31750" prst="angle"/>
          </a:sp3d>
        </p:spPr>
        <p:style>
          <a:lnRef idx="1">
            <a:schemeClr val="accent4">
              <a:hueOff val="-1642578"/>
              <a:satOff val="5478"/>
              <a:lumOff val="8647"/>
              <a:alphaOff val="0"/>
            </a:schemeClr>
          </a:lnRef>
          <a:fillRef idx="3">
            <a:schemeClr val="accent4">
              <a:hueOff val="-1642578"/>
              <a:satOff val="5478"/>
              <a:lumOff val="8647"/>
              <a:alphaOff val="0"/>
            </a:schemeClr>
          </a:fillRef>
          <a:effectRef idx="2">
            <a:schemeClr val="accent4">
              <a:hueOff val="-1642578"/>
              <a:satOff val="5478"/>
              <a:lumOff val="8647"/>
              <a:alphaOff val="0"/>
            </a:schemeClr>
          </a:effectRef>
          <a:fontRef idx="minor">
            <a:schemeClr val="lt1"/>
          </a:fontRef>
        </p:style>
      </p:sp>
      <p:sp>
        <p:nvSpPr>
          <p:cNvPr id="105" name="Chevron 104"/>
          <p:cNvSpPr/>
          <p:nvPr/>
        </p:nvSpPr>
        <p:spPr>
          <a:xfrm>
            <a:off x="6863047" y="5927078"/>
            <a:ext cx="870622" cy="550333"/>
          </a:xfrm>
          <a:prstGeom prst="chevron">
            <a:avLst>
              <a:gd name="adj" fmla="val 7061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scene3d>
            <a:camera prst="orthographicFront"/>
            <a:lightRig rig="flat" dir="t"/>
          </a:scene3d>
          <a:sp3d prstMaterial="plastic">
            <a:bevelT w="120900" h="88900"/>
            <a:bevelB w="88900" h="31750" prst="angle"/>
          </a:sp3d>
        </p:spPr>
        <p:style>
          <a:lnRef idx="1">
            <a:schemeClr val="accent4">
              <a:hueOff val="-1825086"/>
              <a:satOff val="6087"/>
              <a:lumOff val="9608"/>
              <a:alphaOff val="0"/>
            </a:schemeClr>
          </a:lnRef>
          <a:fillRef idx="3">
            <a:schemeClr val="accent4">
              <a:hueOff val="-1825086"/>
              <a:satOff val="6087"/>
              <a:lumOff val="9608"/>
              <a:alphaOff val="0"/>
            </a:schemeClr>
          </a:fillRef>
          <a:effectRef idx="2">
            <a:schemeClr val="accent4">
              <a:hueOff val="-1825086"/>
              <a:satOff val="6087"/>
              <a:lumOff val="9608"/>
              <a:alphaOff val="0"/>
            </a:schemeClr>
          </a:effectRef>
          <a:fontRef idx="minor">
            <a:schemeClr val="lt1"/>
          </a:fontRef>
        </p:style>
      </p:sp>
      <p:sp>
        <p:nvSpPr>
          <p:cNvPr id="106" name="Chevron 105"/>
          <p:cNvSpPr/>
          <p:nvPr/>
        </p:nvSpPr>
        <p:spPr>
          <a:xfrm>
            <a:off x="7490022" y="5927078"/>
            <a:ext cx="870622" cy="550333"/>
          </a:xfrm>
          <a:prstGeom prst="chevron">
            <a:avLst>
              <a:gd name="adj" fmla="val 7061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scene3d>
            <a:camera prst="orthographicFront"/>
            <a:lightRig rig="flat" dir="t"/>
          </a:scene3d>
          <a:sp3d prstMaterial="plastic">
            <a:bevelT w="120900" h="88900"/>
            <a:bevelB w="88900" h="31750" prst="angle"/>
          </a:sp3d>
        </p:spPr>
        <p:style>
          <a:lnRef idx="1">
            <a:schemeClr val="accent4">
              <a:hueOff val="-2007595"/>
              <a:satOff val="6696"/>
              <a:lumOff val="10569"/>
              <a:alphaOff val="0"/>
            </a:schemeClr>
          </a:lnRef>
          <a:fillRef idx="3">
            <a:schemeClr val="accent4">
              <a:hueOff val="-2007595"/>
              <a:satOff val="6696"/>
              <a:lumOff val="10569"/>
              <a:alphaOff val="0"/>
            </a:schemeClr>
          </a:fillRef>
          <a:effectRef idx="2">
            <a:schemeClr val="accent4">
              <a:hueOff val="-2007595"/>
              <a:satOff val="6696"/>
              <a:lumOff val="10569"/>
              <a:alphaOff val="0"/>
            </a:schemeClr>
          </a:effectRef>
          <a:fontRef idx="minor">
            <a:schemeClr val="lt1"/>
          </a:fontRef>
        </p:style>
      </p:sp>
      <p:sp>
        <p:nvSpPr>
          <p:cNvPr id="107" name="Chevron 106"/>
          <p:cNvSpPr/>
          <p:nvPr/>
        </p:nvSpPr>
        <p:spPr>
          <a:xfrm>
            <a:off x="8116502" y="5927078"/>
            <a:ext cx="870622" cy="550333"/>
          </a:xfrm>
          <a:prstGeom prst="chevron">
            <a:avLst>
              <a:gd name="adj" fmla="val 7061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scene3d>
            <a:camera prst="orthographicFront"/>
            <a:lightRig rig="flat" dir="t"/>
          </a:scene3d>
          <a:sp3d prstMaterial="plastic">
            <a:bevelT w="120900" h="88900"/>
            <a:bevelB w="88900" h="31750" prst="angle"/>
          </a:sp3d>
        </p:spPr>
        <p:style>
          <a:lnRef idx="1">
            <a:schemeClr val="accent4">
              <a:hueOff val="-2190104"/>
              <a:satOff val="7304"/>
              <a:lumOff val="11530"/>
              <a:alphaOff val="0"/>
            </a:schemeClr>
          </a:lnRef>
          <a:fillRef idx="3">
            <a:schemeClr val="accent4">
              <a:hueOff val="-2190104"/>
              <a:satOff val="7304"/>
              <a:lumOff val="11530"/>
              <a:alphaOff val="0"/>
            </a:schemeClr>
          </a:fillRef>
          <a:effectRef idx="2">
            <a:schemeClr val="accent4">
              <a:hueOff val="-2190104"/>
              <a:satOff val="7304"/>
              <a:lumOff val="11530"/>
              <a:alphaOff val="0"/>
            </a:schemeClr>
          </a:effectRef>
          <a:fontRef idx="minor">
            <a:schemeClr val="lt1"/>
          </a:fontRef>
        </p:style>
      </p:sp>
      <p:sp>
        <p:nvSpPr>
          <p:cNvPr id="108" name="Chevron 107"/>
          <p:cNvSpPr/>
          <p:nvPr/>
        </p:nvSpPr>
        <p:spPr>
          <a:xfrm>
            <a:off x="8743477" y="5927078"/>
            <a:ext cx="870622" cy="550333"/>
          </a:xfrm>
          <a:prstGeom prst="chevron">
            <a:avLst>
              <a:gd name="adj" fmla="val 70610"/>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scene3d>
            <a:camera prst="orthographicFront"/>
            <a:lightRig rig="flat" dir="t"/>
          </a:scene3d>
          <a:sp3d prstMaterial="plastic">
            <a:bevelT w="120900" h="88900"/>
            <a:bevelB w="88900" h="31750" prst="angle"/>
          </a:sp3d>
        </p:spPr>
        <p:style>
          <a:lnRef idx="1">
            <a:schemeClr val="accent4">
              <a:hueOff val="-2372612"/>
              <a:satOff val="7913"/>
              <a:lumOff val="12490"/>
              <a:alphaOff val="0"/>
            </a:schemeClr>
          </a:lnRef>
          <a:fillRef idx="3">
            <a:schemeClr val="accent4">
              <a:hueOff val="-2372612"/>
              <a:satOff val="7913"/>
              <a:lumOff val="12490"/>
              <a:alphaOff val="0"/>
            </a:schemeClr>
          </a:fillRef>
          <a:effectRef idx="2">
            <a:schemeClr val="accent4">
              <a:hueOff val="-2372612"/>
              <a:satOff val="7913"/>
              <a:lumOff val="12490"/>
              <a:alphaOff val="0"/>
            </a:schemeClr>
          </a:effectRef>
          <a:fontRef idx="minor">
            <a:schemeClr val="lt1"/>
          </a:fontRef>
        </p:style>
      </p:sp>
      <p:sp>
        <p:nvSpPr>
          <p:cNvPr id="109" name="Forme libre 108"/>
          <p:cNvSpPr/>
          <p:nvPr/>
        </p:nvSpPr>
        <p:spPr>
          <a:xfrm>
            <a:off x="4983113" y="6052126"/>
            <a:ext cx="4512964" cy="300235"/>
          </a:xfrm>
          <a:custGeom>
            <a:avLst/>
            <a:gdLst>
              <a:gd name="connsiteX0" fmla="*/ 0 w 4515111"/>
              <a:gd name="connsiteY0" fmla="*/ 0 h 660321"/>
              <a:gd name="connsiteX1" fmla="*/ 4515111 w 4515111"/>
              <a:gd name="connsiteY1" fmla="*/ 0 h 660321"/>
              <a:gd name="connsiteX2" fmla="*/ 4515111 w 4515111"/>
              <a:gd name="connsiteY2" fmla="*/ 660321 h 660321"/>
              <a:gd name="connsiteX3" fmla="*/ 0 w 4515111"/>
              <a:gd name="connsiteY3" fmla="*/ 660321 h 660321"/>
              <a:gd name="connsiteX4" fmla="*/ 0 w 4515111"/>
              <a:gd name="connsiteY4" fmla="*/ 0 h 66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5111" h="660321">
                <a:moveTo>
                  <a:pt x="0" y="0"/>
                </a:moveTo>
                <a:lnTo>
                  <a:pt x="4515111" y="0"/>
                </a:lnTo>
                <a:lnTo>
                  <a:pt x="4515111" y="660321"/>
                </a:lnTo>
                <a:lnTo>
                  <a:pt x="0" y="660321"/>
                </a:lnTo>
                <a:lnTo>
                  <a:pt x="0" y="0"/>
                </a:lnTo>
                <a:close/>
              </a:path>
            </a:pathLst>
          </a:custGeom>
          <a:solidFill>
            <a:schemeClr val="tx1"/>
          </a:solidFill>
          <a:scene3d>
            <a:camera prst="orthographicFront"/>
            <a:lightRig rig="flat" dir="t"/>
          </a:scene3d>
          <a:sp3d z="190500" extrusionH="12700" prstMaterial="plastic">
            <a:bevelT w="50800" h="50800"/>
          </a:sp3d>
        </p:spPr>
        <p:style>
          <a:lnRef idx="1">
            <a:schemeClr val="accent4">
              <a:hueOff val="-1825086"/>
              <a:satOff val="6087"/>
              <a:lumOff val="9608"/>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fr-FR" sz="1700" b="1" dirty="0" smtClean="0">
                <a:solidFill>
                  <a:srgbClr val="FF0000"/>
                </a:solidFill>
              </a:rPr>
              <a:t>63</a:t>
            </a:r>
            <a:r>
              <a:rPr lang="fr-FR" sz="1700" b="1" kern="1200" dirty="0" smtClean="0"/>
              <a:t> </a:t>
            </a:r>
            <a:r>
              <a:rPr lang="fr-FR" sz="1700" b="1" kern="1200" dirty="0" smtClean="0">
                <a:solidFill>
                  <a:schemeClr val="bg1"/>
                </a:solidFill>
              </a:rPr>
              <a:t>ans</a:t>
            </a:r>
            <a:r>
              <a:rPr lang="fr-FR" sz="1700" kern="1200" dirty="0" smtClean="0">
                <a:solidFill>
                  <a:schemeClr val="bg1"/>
                </a:solidFill>
              </a:rPr>
              <a:t>, si début d’activité avant </a:t>
            </a:r>
            <a:r>
              <a:rPr lang="fr-FR" sz="1700" b="1" kern="1200" dirty="0" smtClean="0">
                <a:solidFill>
                  <a:srgbClr val="FF0000"/>
                </a:solidFill>
              </a:rPr>
              <a:t>21</a:t>
            </a:r>
            <a:r>
              <a:rPr lang="fr-FR" sz="1700" b="1" kern="1200" dirty="0" smtClean="0"/>
              <a:t> </a:t>
            </a:r>
            <a:r>
              <a:rPr lang="fr-FR" sz="1700" b="1" kern="1200" dirty="0" smtClean="0">
                <a:solidFill>
                  <a:schemeClr val="bg1"/>
                </a:solidFill>
              </a:rPr>
              <a:t>ans</a:t>
            </a:r>
            <a:endParaRPr lang="fr-FR" sz="1700" b="1" kern="1200" dirty="0">
              <a:solidFill>
                <a:schemeClr val="bg1"/>
              </a:solidFill>
            </a:endParaRPr>
          </a:p>
        </p:txBody>
      </p:sp>
      <p:sp>
        <p:nvSpPr>
          <p:cNvPr id="110" name="Pentagone 109"/>
          <p:cNvSpPr/>
          <p:nvPr/>
        </p:nvSpPr>
        <p:spPr>
          <a:xfrm>
            <a:off x="682788" y="4904529"/>
            <a:ext cx="3075710" cy="58189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Après réforme, départ à partir de:</a:t>
            </a:r>
            <a:endParaRPr lang="fr-FR" dirty="0"/>
          </a:p>
        </p:txBody>
      </p:sp>
      <p:pic>
        <p:nvPicPr>
          <p:cNvPr id="3" name="Image 2"/>
          <p:cNvPicPr>
            <a:picLocks noChangeAspect="1"/>
          </p:cNvPicPr>
          <p:nvPr/>
        </p:nvPicPr>
        <p:blipFill>
          <a:blip r:embed="rId4"/>
          <a:stretch>
            <a:fillRect/>
          </a:stretch>
        </p:blipFill>
        <p:spPr>
          <a:xfrm>
            <a:off x="1548713" y="541940"/>
            <a:ext cx="8992379" cy="859611"/>
          </a:xfrm>
          <a:prstGeom prst="rect">
            <a:avLst/>
          </a:prstGeom>
        </p:spPr>
      </p:pic>
    </p:spTree>
    <p:extLst>
      <p:ext uri="{BB962C8B-B14F-4D97-AF65-F5344CB8AC3E}">
        <p14:creationId xmlns:p14="http://schemas.microsoft.com/office/powerpoint/2010/main" val="32203483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92500" lnSpcReduction="10000"/>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dirty="0" smtClean="0">
                <a:latin typeface="Century Gothic" panose="020B0502020202020204" pitchFamily="34" charset="0"/>
                <a:cs typeface="Times New Roman" panose="02020603050405020304" pitchFamily="18" charset="0"/>
              </a:rPr>
              <a:t>En </a:t>
            </a:r>
            <a:r>
              <a:rPr lang="fr-FR" sz="1600" dirty="0">
                <a:latin typeface="Century Gothic" panose="020B0502020202020204" pitchFamily="34" charset="0"/>
                <a:cs typeface="Times New Roman" panose="02020603050405020304" pitchFamily="18" charset="0"/>
              </a:rPr>
              <a:t>outre, il convient de veiller à ce que les griefs formulés soient </a:t>
            </a:r>
            <a:r>
              <a:rPr lang="fr-FR" sz="1600" b="1" dirty="0">
                <a:latin typeface="Century Gothic" panose="020B0502020202020204" pitchFamily="34" charset="0"/>
                <a:cs typeface="Times New Roman" panose="02020603050405020304" pitchFamily="18" charset="0"/>
              </a:rPr>
              <a:t>toujours précis et étayés par </a:t>
            </a:r>
            <a:r>
              <a:rPr lang="fr-FR" sz="1600" b="1" dirty="0" smtClean="0">
                <a:latin typeface="Century Gothic" panose="020B0502020202020204" pitchFamily="34" charset="0"/>
                <a:cs typeface="Times New Roman" panose="02020603050405020304" pitchFamily="18" charset="0"/>
              </a:rPr>
              <a:t>des éléments </a:t>
            </a:r>
            <a:r>
              <a:rPr lang="fr-FR" sz="1600" b="1" dirty="0">
                <a:latin typeface="Century Gothic" panose="020B0502020202020204" pitchFamily="34" charset="0"/>
                <a:cs typeface="Times New Roman" panose="02020603050405020304" pitchFamily="18" charset="0"/>
              </a:rPr>
              <a:t>probants ou, a minima, par un faisceau de faits avérés suffisamment importants</a:t>
            </a:r>
            <a:r>
              <a:rPr lang="fr-FR" sz="1600" dirty="0">
                <a:latin typeface="Century Gothic" panose="020B0502020202020204" pitchFamily="34" charset="0"/>
                <a:cs typeface="Times New Roman" panose="02020603050405020304" pitchFamily="18" charset="0"/>
              </a:rPr>
              <a:t>. </a:t>
            </a:r>
            <a:endParaRPr lang="fr-FR" sz="16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600" b="1" dirty="0" smtClean="0">
                <a:latin typeface="Century Gothic" panose="020B0502020202020204" pitchFamily="34" charset="0"/>
                <a:cs typeface="Times New Roman" panose="02020603050405020304" pitchFamily="18" charset="0"/>
              </a:rPr>
              <a:t>Éviter </a:t>
            </a:r>
            <a:r>
              <a:rPr lang="fr-FR" sz="1600" b="1" dirty="0">
                <a:latin typeface="Century Gothic" panose="020B0502020202020204" pitchFamily="34" charset="0"/>
                <a:cs typeface="Times New Roman" panose="02020603050405020304" pitchFamily="18" charset="0"/>
              </a:rPr>
              <a:t>l’usage des adverbes et </a:t>
            </a:r>
            <a:r>
              <a:rPr lang="fr-FR" sz="1600" b="1" dirty="0" smtClean="0">
                <a:latin typeface="Century Gothic" panose="020B0502020202020204" pitchFamily="34" charset="0"/>
                <a:cs typeface="Times New Roman" panose="02020603050405020304" pitchFamily="18" charset="0"/>
              </a:rPr>
              <a:t>proscrire </a:t>
            </a:r>
            <a:r>
              <a:rPr lang="fr-FR" sz="1600" b="1" dirty="0">
                <a:latin typeface="Century Gothic" panose="020B0502020202020204" pitchFamily="34" charset="0"/>
                <a:cs typeface="Times New Roman" panose="02020603050405020304" pitchFamily="18" charset="0"/>
              </a:rPr>
              <a:t>ceux qui </a:t>
            </a:r>
            <a:r>
              <a:rPr lang="fr-FR" sz="1600" b="1" dirty="0" smtClean="0">
                <a:latin typeface="Century Gothic" panose="020B0502020202020204" pitchFamily="34" charset="0"/>
                <a:cs typeface="Times New Roman" panose="02020603050405020304" pitchFamily="18" charset="0"/>
              </a:rPr>
              <a:t>peuvent </a:t>
            </a:r>
            <a:r>
              <a:rPr lang="fr-FR" sz="1600" b="1" dirty="0">
                <a:latin typeface="Century Gothic" panose="020B0502020202020204" pitchFamily="34" charset="0"/>
                <a:cs typeface="Times New Roman" panose="02020603050405020304" pitchFamily="18" charset="0"/>
              </a:rPr>
              <a:t>donner l’impression de doute </a:t>
            </a:r>
            <a:r>
              <a:rPr lang="fr-FR" sz="1600" dirty="0">
                <a:latin typeface="Century Gothic" panose="020B0502020202020204" pitchFamily="34" charset="0"/>
                <a:cs typeface="Times New Roman" panose="02020603050405020304" pitchFamily="18" charset="0"/>
              </a:rPr>
              <a:t>(« vraisemblablement », </a:t>
            </a:r>
            <a:r>
              <a:rPr lang="fr-FR" sz="1600" dirty="0" smtClean="0">
                <a:latin typeface="Century Gothic" panose="020B0502020202020204" pitchFamily="34" charset="0"/>
                <a:cs typeface="Times New Roman" panose="02020603050405020304" pitchFamily="18" charset="0"/>
              </a:rPr>
              <a:t>« probablement </a:t>
            </a:r>
            <a:r>
              <a:rPr lang="fr-FR" sz="1600" dirty="0">
                <a:latin typeface="Century Gothic" panose="020B0502020202020204" pitchFamily="34" charset="0"/>
                <a:cs typeface="Times New Roman" panose="02020603050405020304" pitchFamily="18" charset="0"/>
              </a:rPr>
              <a:t>», etc</a:t>
            </a:r>
            <a:r>
              <a:rPr lang="fr-FR" sz="1600" dirty="0" smtClean="0">
                <a:latin typeface="Century Gothic" panose="020B0502020202020204" pitchFamily="34" charset="0"/>
                <a:cs typeface="Times New Roman" panose="02020603050405020304" pitchFamily="18" charset="0"/>
              </a:rPr>
              <a:t>.), </a:t>
            </a:r>
            <a:r>
              <a:rPr lang="fr-FR" sz="1600" dirty="0">
                <a:latin typeface="Century Gothic" panose="020B0502020202020204" pitchFamily="34" charset="0"/>
                <a:cs typeface="Times New Roman" panose="02020603050405020304" pitchFamily="18" charset="0"/>
              </a:rPr>
              <a:t>de même que dans </a:t>
            </a:r>
            <a:r>
              <a:rPr lang="fr-FR" sz="1600" b="1" dirty="0">
                <a:latin typeface="Century Gothic" panose="020B0502020202020204" pitchFamily="34" charset="0"/>
                <a:cs typeface="Times New Roman" panose="02020603050405020304" pitchFamily="18" charset="0"/>
              </a:rPr>
              <a:t>l’emploi </a:t>
            </a:r>
            <a:r>
              <a:rPr lang="fr-FR" sz="1600" b="1" dirty="0" smtClean="0">
                <a:latin typeface="Century Gothic" panose="020B0502020202020204" pitchFamily="34" charset="0"/>
                <a:cs typeface="Times New Roman" panose="02020603050405020304" pitchFamily="18" charset="0"/>
              </a:rPr>
              <a:t>du conditionnel </a:t>
            </a:r>
            <a:r>
              <a:rPr lang="fr-FR" sz="1600" dirty="0">
                <a:latin typeface="Century Gothic" panose="020B0502020202020204" pitchFamily="34" charset="0"/>
                <a:cs typeface="Times New Roman" panose="02020603050405020304" pitchFamily="18" charset="0"/>
              </a:rPr>
              <a:t>et de verbes comme « il semble » ou « il paraît » ou, à l’inverse, dans </a:t>
            </a:r>
            <a:r>
              <a:rPr lang="fr-FR" sz="1600" dirty="0" smtClean="0">
                <a:latin typeface="Century Gothic" panose="020B0502020202020204" pitchFamily="34" charset="0"/>
                <a:cs typeface="Times New Roman" panose="02020603050405020304" pitchFamily="18" charset="0"/>
              </a:rPr>
              <a:t>l’emploi d’adverbes </a:t>
            </a:r>
            <a:r>
              <a:rPr lang="fr-FR" sz="1600" b="1" dirty="0">
                <a:latin typeface="Century Gothic" panose="020B0502020202020204" pitchFamily="34" charset="0"/>
                <a:cs typeface="Times New Roman" panose="02020603050405020304" pitchFamily="18" charset="0"/>
              </a:rPr>
              <a:t>donnant une impression de certitude </a:t>
            </a:r>
            <a:r>
              <a:rPr lang="fr-FR" sz="1600" dirty="0">
                <a:latin typeface="Century Gothic" panose="020B0502020202020204" pitchFamily="34" charset="0"/>
                <a:cs typeface="Times New Roman" panose="02020603050405020304" pitchFamily="18" charset="0"/>
              </a:rPr>
              <a:t>généralement non étayée par les faits tels que </a:t>
            </a:r>
            <a:r>
              <a:rPr lang="fr-FR" sz="1600" dirty="0" smtClean="0">
                <a:latin typeface="Century Gothic" panose="020B0502020202020204" pitchFamily="34" charset="0"/>
                <a:cs typeface="Times New Roman" panose="02020603050405020304" pitchFamily="18" charset="0"/>
              </a:rPr>
              <a:t>« évidemment </a:t>
            </a:r>
            <a:r>
              <a:rPr lang="fr-FR" sz="1600" dirty="0">
                <a:latin typeface="Century Gothic" panose="020B0502020202020204" pitchFamily="34" charset="0"/>
                <a:cs typeface="Times New Roman" panose="02020603050405020304" pitchFamily="18" charset="0"/>
              </a:rPr>
              <a:t>» ou « naturellement ».</a:t>
            </a:r>
          </a:p>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Il faut enfin :</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 </a:t>
            </a:r>
            <a:r>
              <a:rPr lang="fr-FR" sz="1600" b="1" dirty="0">
                <a:latin typeface="Century Gothic" panose="020B0502020202020204" pitchFamily="34" charset="0"/>
                <a:cs typeface="Times New Roman" panose="02020603050405020304" pitchFamily="18" charset="0"/>
              </a:rPr>
              <a:t>éviter toute mise en cause de la vie privée des personnes</a:t>
            </a:r>
            <a:r>
              <a:rPr lang="fr-FR" sz="1600" dirty="0">
                <a:latin typeface="Century Gothic" panose="020B0502020202020204" pitchFamily="34" charset="0"/>
                <a:cs typeface="Times New Roman" panose="02020603050405020304" pitchFamily="18" charset="0"/>
              </a:rPr>
              <a:t>, voire toute allusion, dès </a:t>
            </a:r>
            <a:r>
              <a:rPr lang="fr-FR" sz="1600" dirty="0" smtClean="0">
                <a:latin typeface="Century Gothic" panose="020B0502020202020204" pitchFamily="34" charset="0"/>
                <a:cs typeface="Times New Roman" panose="02020603050405020304" pitchFamily="18" charset="0"/>
              </a:rPr>
              <a:t>lors qu’elle </a:t>
            </a:r>
            <a:r>
              <a:rPr lang="fr-FR" sz="1600" dirty="0">
                <a:latin typeface="Century Gothic" panose="020B0502020202020204" pitchFamily="34" charset="0"/>
                <a:cs typeface="Times New Roman" panose="02020603050405020304" pitchFamily="18" charset="0"/>
              </a:rPr>
              <a:t>n’est pas indispensable à l’établissement des faits reprochés ;</a:t>
            </a:r>
          </a:p>
          <a:p>
            <a:pPr marL="0" indent="0" algn="just">
              <a:lnSpc>
                <a:spcPct val="120000"/>
              </a:lnSpc>
              <a:spcBef>
                <a:spcPts val="600"/>
              </a:spcBef>
              <a:spcAft>
                <a:spcPts val="600"/>
              </a:spcAft>
              <a:buNone/>
            </a:pPr>
            <a:r>
              <a:rPr lang="fr-FR" sz="1600" b="1" dirty="0">
                <a:latin typeface="Century Gothic" panose="020B0502020202020204" pitchFamily="34" charset="0"/>
                <a:cs typeface="Times New Roman" panose="02020603050405020304" pitchFamily="18" charset="0"/>
              </a:rPr>
              <a:t>- proscrire tout ce qui pourrait apparaître comme un jugement moral </a:t>
            </a:r>
            <a:r>
              <a:rPr lang="fr-FR" sz="1600" dirty="0">
                <a:latin typeface="Century Gothic" panose="020B0502020202020204" pitchFamily="34" charset="0"/>
                <a:cs typeface="Times New Roman" panose="02020603050405020304" pitchFamily="18" charset="0"/>
              </a:rPr>
              <a:t>porté sur les </a:t>
            </a:r>
            <a:r>
              <a:rPr lang="fr-FR" sz="1600" dirty="0" smtClean="0">
                <a:latin typeface="Century Gothic" panose="020B0502020202020204" pitchFamily="34" charset="0"/>
                <a:cs typeface="Times New Roman" panose="02020603050405020304" pitchFamily="18" charset="0"/>
              </a:rPr>
              <a:t>personnes mises </a:t>
            </a:r>
            <a:r>
              <a:rPr lang="fr-FR" sz="1600" dirty="0">
                <a:latin typeface="Century Gothic" panose="020B0502020202020204" pitchFamily="34" charset="0"/>
                <a:cs typeface="Times New Roman" panose="02020603050405020304" pitchFamily="18" charset="0"/>
              </a:rPr>
              <a:t>en cause par le rapport.</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sym typeface="Wingdings" panose="05000000000000000000" pitchFamily="2" charset="2"/>
              </a:rPr>
              <a:t>I</a:t>
            </a:r>
            <a:r>
              <a:rPr lang="fr-FR" sz="1600" dirty="0" smtClean="0">
                <a:latin typeface="Century Gothic" panose="020B0502020202020204" pitchFamily="34" charset="0"/>
                <a:cs typeface="Times New Roman" panose="02020603050405020304" pitchFamily="18" charset="0"/>
              </a:rPr>
              <a:t>l </a:t>
            </a:r>
            <a:r>
              <a:rPr lang="fr-FR" sz="1600" dirty="0">
                <a:latin typeface="Century Gothic" panose="020B0502020202020204" pitchFamily="34" charset="0"/>
                <a:cs typeface="Times New Roman" panose="02020603050405020304" pitchFamily="18" charset="0"/>
              </a:rPr>
              <a:t>faut s’en tenir strictement à la saisine, </a:t>
            </a:r>
            <a:r>
              <a:rPr lang="fr-FR" sz="1600" b="1" dirty="0">
                <a:latin typeface="Century Gothic" panose="020B0502020202020204" pitchFamily="34" charset="0"/>
                <a:cs typeface="Times New Roman" panose="02020603050405020304" pitchFamily="18" charset="0"/>
              </a:rPr>
              <a:t>objet de l’enquête administrative</a:t>
            </a:r>
            <a:r>
              <a:rPr lang="fr-FR" sz="1600" dirty="0">
                <a:latin typeface="Century Gothic" panose="020B0502020202020204" pitchFamily="34" charset="0"/>
                <a:cs typeface="Times New Roman" panose="02020603050405020304" pitchFamily="18" charset="0"/>
              </a:rPr>
              <a:t>, et ne </a:t>
            </a:r>
            <a:r>
              <a:rPr lang="fr-FR" sz="1600" dirty="0" smtClean="0">
                <a:latin typeface="Century Gothic" panose="020B0502020202020204" pitchFamily="34" charset="0"/>
                <a:cs typeface="Times New Roman" panose="02020603050405020304" pitchFamily="18" charset="0"/>
              </a:rPr>
              <a:t>pas déborder </a:t>
            </a:r>
            <a:r>
              <a:rPr lang="fr-FR" sz="1600" dirty="0">
                <a:latin typeface="Century Gothic" panose="020B0502020202020204" pitchFamily="34" charset="0"/>
                <a:cs typeface="Times New Roman" panose="02020603050405020304" pitchFamily="18" charset="0"/>
              </a:rPr>
              <a:t>le champ de la mission, sauf lorsque les investigations permettent de mettre à jour </a:t>
            </a:r>
            <a:r>
              <a:rPr lang="fr-FR" sz="1600" dirty="0" smtClean="0">
                <a:latin typeface="Century Gothic" panose="020B0502020202020204" pitchFamily="34" charset="0"/>
                <a:cs typeface="Times New Roman" panose="02020603050405020304" pitchFamily="18" charset="0"/>
              </a:rPr>
              <a:t>une situation </a:t>
            </a:r>
            <a:r>
              <a:rPr lang="fr-FR" sz="1600" dirty="0">
                <a:latin typeface="Century Gothic" panose="020B0502020202020204" pitchFamily="34" charset="0"/>
                <a:cs typeface="Times New Roman" panose="02020603050405020304" pitchFamily="18" charset="0"/>
              </a:rPr>
              <a:t>qui n’était pas connue et qui soulève aussi des difficultés. </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70</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577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fontScale="92500" lnSpcReduction="20000"/>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Le rapport d’enquête </a:t>
            </a:r>
            <a:r>
              <a:rPr lang="fr-FR" sz="1600" b="1" dirty="0">
                <a:latin typeface="Century Gothic" panose="020B0502020202020204" pitchFamily="34" charset="0"/>
                <a:cs typeface="Times New Roman" panose="02020603050405020304" pitchFamily="18" charset="0"/>
              </a:rPr>
              <a:t>peut être constitué par </a:t>
            </a:r>
            <a:r>
              <a:rPr lang="fr-FR" sz="1600" dirty="0">
                <a:latin typeface="Century Gothic" panose="020B0502020202020204" pitchFamily="34" charset="0"/>
                <a:cs typeface="Times New Roman" panose="02020603050405020304" pitchFamily="18" charset="0"/>
              </a:rPr>
              <a:t>(non exhaustif ni obligatoire) :</a:t>
            </a:r>
          </a:p>
          <a:p>
            <a:pPr marL="0" indent="0" algn="just">
              <a:lnSpc>
                <a:spcPct val="120000"/>
              </a:lnSpc>
              <a:spcBef>
                <a:spcPts val="0"/>
              </a:spcBef>
              <a:buNone/>
            </a:pPr>
            <a:r>
              <a:rPr lang="fr-FR" sz="1600" b="1" dirty="0">
                <a:latin typeface="Century Gothic" panose="020B0502020202020204" pitchFamily="34" charset="0"/>
                <a:cs typeface="Times New Roman" panose="02020603050405020304" pitchFamily="18" charset="0"/>
              </a:rPr>
              <a:t>- un rappel des faits,</a:t>
            </a:r>
          </a:p>
          <a:p>
            <a:pPr marL="0" indent="0" algn="just">
              <a:lnSpc>
                <a:spcPct val="120000"/>
              </a:lnSpc>
              <a:spcBef>
                <a:spcPts val="0"/>
              </a:spcBef>
              <a:buNone/>
            </a:pPr>
            <a:r>
              <a:rPr lang="fr-FR" sz="1600" b="1" dirty="0">
                <a:latin typeface="Century Gothic" panose="020B0502020202020204" pitchFamily="34" charset="0"/>
                <a:cs typeface="Times New Roman" panose="02020603050405020304" pitchFamily="18" charset="0"/>
              </a:rPr>
              <a:t>- une analyse des causes et des conséquences,</a:t>
            </a:r>
          </a:p>
          <a:p>
            <a:pPr marL="0" indent="0" algn="just">
              <a:lnSpc>
                <a:spcPct val="120000"/>
              </a:lnSpc>
              <a:spcBef>
                <a:spcPts val="0"/>
              </a:spcBef>
              <a:buNone/>
            </a:pPr>
            <a:r>
              <a:rPr lang="fr-FR" sz="1600" b="1" dirty="0">
                <a:latin typeface="Century Gothic" panose="020B0502020202020204" pitchFamily="34" charset="0"/>
                <a:cs typeface="Times New Roman" panose="02020603050405020304" pitchFamily="18" charset="0"/>
              </a:rPr>
              <a:t>- une qualification des manquements professionnels ou déontologiques</a:t>
            </a:r>
            <a:r>
              <a:rPr lang="fr-FR" sz="1600" dirty="0">
                <a:latin typeface="Century Gothic" panose="020B0502020202020204" pitchFamily="34" charset="0"/>
                <a:cs typeface="Times New Roman" panose="02020603050405020304" pitchFamily="18" charset="0"/>
              </a:rPr>
              <a:t> qui ont pu </a:t>
            </a:r>
            <a:r>
              <a:rPr lang="fr-FR" sz="1600" dirty="0" smtClean="0">
                <a:latin typeface="Century Gothic" panose="020B0502020202020204" pitchFamily="34" charset="0"/>
                <a:cs typeface="Times New Roman" panose="02020603050405020304" pitchFamily="18" charset="0"/>
              </a:rPr>
              <a:t>être relevés </a:t>
            </a:r>
            <a:r>
              <a:rPr lang="fr-FR" sz="1600" dirty="0">
                <a:latin typeface="Century Gothic" panose="020B0502020202020204" pitchFamily="34" charset="0"/>
                <a:cs typeface="Times New Roman" panose="02020603050405020304" pitchFamily="18" charset="0"/>
              </a:rPr>
              <a:t>et de leurs auteurs,</a:t>
            </a:r>
          </a:p>
          <a:p>
            <a:pPr marL="0" indent="0" algn="just">
              <a:lnSpc>
                <a:spcPct val="120000"/>
              </a:lnSpc>
              <a:spcBef>
                <a:spcPts val="0"/>
              </a:spcBef>
              <a:buNone/>
            </a:pPr>
            <a:r>
              <a:rPr lang="fr-FR" sz="1600" dirty="0" smtClean="0">
                <a:latin typeface="Century Gothic" panose="020B0502020202020204" pitchFamily="34" charset="0"/>
                <a:cs typeface="Times New Roman" panose="02020603050405020304" pitchFamily="18" charset="0"/>
              </a:rPr>
              <a:t>- </a:t>
            </a:r>
            <a:r>
              <a:rPr lang="fr-FR" sz="1600" b="1" dirty="0" smtClean="0">
                <a:latin typeface="Century Gothic" panose="020B0502020202020204" pitchFamily="34" charset="0"/>
                <a:cs typeface="Times New Roman" panose="02020603050405020304" pitchFamily="18" charset="0"/>
              </a:rPr>
              <a:t>l’ensemble </a:t>
            </a:r>
            <a:r>
              <a:rPr lang="fr-FR" sz="1600" b="1" dirty="0">
                <a:latin typeface="Century Gothic" panose="020B0502020202020204" pitchFamily="34" charset="0"/>
                <a:cs typeface="Times New Roman" panose="02020603050405020304" pitchFamily="18" charset="0"/>
              </a:rPr>
              <a:t>des comptes rendus d’audition, des éléments documentaires </a:t>
            </a:r>
            <a:r>
              <a:rPr lang="fr-FR" sz="1600" b="1" dirty="0" smtClean="0">
                <a:latin typeface="Century Gothic" panose="020B0502020202020204" pitchFamily="34" charset="0"/>
                <a:cs typeface="Times New Roman" panose="02020603050405020304" pitchFamily="18" charset="0"/>
              </a:rPr>
              <a:t>permettant d’attester </a:t>
            </a:r>
            <a:r>
              <a:rPr lang="fr-FR" sz="1600" b="1" dirty="0">
                <a:latin typeface="Century Gothic" panose="020B0502020202020204" pitchFamily="34" charset="0"/>
                <a:cs typeface="Times New Roman" panose="02020603050405020304" pitchFamily="18" charset="0"/>
              </a:rPr>
              <a:t>des faits, des comptes rendus éventuels de visites ou d’autres </a:t>
            </a:r>
            <a:r>
              <a:rPr lang="fr-FR" sz="1600" b="1" dirty="0" smtClean="0">
                <a:latin typeface="Century Gothic" panose="020B0502020202020204" pitchFamily="34" charset="0"/>
                <a:cs typeface="Times New Roman" panose="02020603050405020304" pitchFamily="18" charset="0"/>
              </a:rPr>
              <a:t>démarches,</a:t>
            </a:r>
          </a:p>
          <a:p>
            <a:pPr marL="0" indent="0" algn="just">
              <a:lnSpc>
                <a:spcPct val="120000"/>
              </a:lnSpc>
              <a:spcBef>
                <a:spcPts val="0"/>
              </a:spcBef>
              <a:buNone/>
            </a:pPr>
            <a:r>
              <a:rPr lang="fr-FR" sz="1600" b="1" dirty="0" smtClean="0">
                <a:latin typeface="Century Gothic" panose="020B0502020202020204" pitchFamily="34" charset="0"/>
                <a:cs typeface="Times New Roman" panose="02020603050405020304" pitchFamily="18" charset="0"/>
              </a:rPr>
              <a:t>- </a:t>
            </a:r>
            <a:r>
              <a:rPr lang="fr-FR" sz="1600" b="1" dirty="0">
                <a:latin typeface="Century Gothic" panose="020B0502020202020204" pitchFamily="34" charset="0"/>
                <a:cs typeface="Times New Roman" panose="02020603050405020304" pitchFamily="18" charset="0"/>
              </a:rPr>
              <a:t>un tableau chronologique des faits permettant de lire le déroulement des faits et de </a:t>
            </a:r>
            <a:r>
              <a:rPr lang="fr-FR" sz="1600" b="1" dirty="0" smtClean="0">
                <a:latin typeface="Century Gothic" panose="020B0502020202020204" pitchFamily="34" charset="0"/>
                <a:cs typeface="Times New Roman" panose="02020603050405020304" pitchFamily="18" charset="0"/>
              </a:rPr>
              <a:t>préciser les </a:t>
            </a:r>
            <a:r>
              <a:rPr lang="fr-FR" sz="1600" b="1" dirty="0">
                <a:latin typeface="Century Gothic" panose="020B0502020202020204" pitchFamily="34" charset="0"/>
                <a:cs typeface="Times New Roman" panose="02020603050405020304" pitchFamily="18" charset="0"/>
              </a:rPr>
              <a:t>éventuels signalements et alertes qui ont pu être émis concernant les faits signalés,</a:t>
            </a:r>
          </a:p>
          <a:p>
            <a:pPr marL="0" indent="0" algn="just">
              <a:lnSpc>
                <a:spcPct val="120000"/>
              </a:lnSpc>
              <a:spcBef>
                <a:spcPts val="0"/>
              </a:spcBef>
              <a:buNone/>
            </a:pPr>
            <a:r>
              <a:rPr lang="fr-FR" sz="1600" b="1" dirty="0">
                <a:latin typeface="Century Gothic" panose="020B0502020202020204" pitchFamily="34" charset="0"/>
                <a:cs typeface="Times New Roman" panose="02020603050405020304" pitchFamily="18" charset="0"/>
              </a:rPr>
              <a:t>- des propositions indiquant quelles suites pourraient être données à cette enquête </a:t>
            </a:r>
            <a:r>
              <a:rPr lang="fr-FR" sz="1600" b="1" dirty="0" smtClean="0">
                <a:latin typeface="Century Gothic" panose="020B0502020202020204" pitchFamily="34" charset="0"/>
                <a:cs typeface="Times New Roman" panose="02020603050405020304" pitchFamily="18" charset="0"/>
              </a:rPr>
              <a:t>: engagement </a:t>
            </a:r>
            <a:r>
              <a:rPr lang="fr-FR" sz="1600" b="1" dirty="0">
                <a:latin typeface="Century Gothic" panose="020B0502020202020204" pitchFamily="34" charset="0"/>
                <a:cs typeface="Times New Roman" panose="02020603050405020304" pitchFamily="18" charset="0"/>
              </a:rPr>
              <a:t>de poursuites disciplinaires, signalement au procureur de la république de </a:t>
            </a:r>
            <a:r>
              <a:rPr lang="fr-FR" sz="1600" b="1" dirty="0" smtClean="0">
                <a:latin typeface="Century Gothic" panose="020B0502020202020204" pitchFamily="34" charset="0"/>
                <a:cs typeface="Times New Roman" panose="02020603050405020304" pitchFamily="18" charset="0"/>
              </a:rPr>
              <a:t>faits délictueux</a:t>
            </a:r>
            <a:r>
              <a:rPr lang="fr-FR" sz="1600" b="1" dirty="0">
                <a:latin typeface="Century Gothic" panose="020B0502020202020204" pitchFamily="34" charset="0"/>
                <a:cs typeface="Times New Roman" panose="02020603050405020304" pitchFamily="18" charset="0"/>
              </a:rPr>
              <a:t>, absence d’éléments permettant d’établir définitivement des faits, </a:t>
            </a:r>
            <a:r>
              <a:rPr lang="fr-FR" sz="1600" b="1" dirty="0" smtClean="0">
                <a:latin typeface="Century Gothic" panose="020B0502020202020204" pitchFamily="34" charset="0"/>
                <a:cs typeface="Times New Roman" panose="02020603050405020304" pitchFamily="18" charset="0"/>
              </a:rPr>
              <a:t>classement sans </a:t>
            </a:r>
            <a:r>
              <a:rPr lang="fr-FR" sz="1600" b="1" dirty="0">
                <a:latin typeface="Century Gothic" panose="020B0502020202020204" pitchFamily="34" charset="0"/>
                <a:cs typeface="Times New Roman" panose="02020603050405020304" pitchFamily="18" charset="0"/>
              </a:rPr>
              <a:t>suite, etc.</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Il peut être opportun de faire également, selon les situations, la complexité des faits, la masse </a:t>
            </a:r>
            <a:r>
              <a:rPr lang="fr-FR" sz="1600" dirty="0" smtClean="0">
                <a:latin typeface="Century Gothic" panose="020B0502020202020204" pitchFamily="34" charset="0"/>
                <a:cs typeface="Times New Roman" panose="02020603050405020304" pitchFamily="18" charset="0"/>
              </a:rPr>
              <a:t>des informations</a:t>
            </a:r>
            <a:r>
              <a:rPr lang="fr-FR" sz="1600" dirty="0">
                <a:latin typeface="Century Gothic" panose="020B0502020202020204" pitchFamily="34" charset="0"/>
                <a:cs typeface="Times New Roman" panose="02020603050405020304" pitchFamily="18" charset="0"/>
              </a:rPr>
              <a:t>, </a:t>
            </a:r>
            <a:r>
              <a:rPr lang="fr-FR" sz="1600" dirty="0" smtClean="0">
                <a:latin typeface="Century Gothic" panose="020B0502020202020204" pitchFamily="34" charset="0"/>
                <a:cs typeface="Times New Roman" panose="02020603050405020304" pitchFamily="18" charset="0"/>
              </a:rPr>
              <a:t>de </a:t>
            </a:r>
            <a:r>
              <a:rPr lang="fr-FR" sz="1600" dirty="0">
                <a:latin typeface="Century Gothic" panose="020B0502020202020204" pitchFamily="34" charset="0"/>
                <a:cs typeface="Times New Roman" panose="02020603050405020304" pitchFamily="18" charset="0"/>
              </a:rPr>
              <a:t>faire un rapport synthétique qui permettra à l’autorité territoriale de </a:t>
            </a:r>
            <a:r>
              <a:rPr lang="fr-FR" sz="1600" dirty="0" smtClean="0">
                <a:latin typeface="Century Gothic" panose="020B0502020202020204" pitchFamily="34" charset="0"/>
                <a:cs typeface="Times New Roman" panose="02020603050405020304" pitchFamily="18" charset="0"/>
              </a:rPr>
              <a:t>prendre une </a:t>
            </a:r>
            <a:r>
              <a:rPr lang="fr-FR" sz="1600" dirty="0">
                <a:latin typeface="Century Gothic" panose="020B0502020202020204" pitchFamily="34" charset="0"/>
                <a:cs typeface="Times New Roman" panose="02020603050405020304" pitchFamily="18" charset="0"/>
              </a:rPr>
              <a:t>décision</a:t>
            </a:r>
            <a:r>
              <a:rPr lang="fr-FR" sz="16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Enfin, l’intervention sera conclue par des conseils et préconisations (communication et formation en interne, réorganisation, actualisation des procédures, actualisation du volet RPS du Document Unique, mise en place d’un protocole de prévention, accompagnement individuel et collectif, etc.)</a:t>
            </a:r>
          </a:p>
          <a:p>
            <a:pPr algn="just">
              <a:lnSpc>
                <a:spcPct val="120000"/>
              </a:lnSpc>
              <a:spcBef>
                <a:spcPts val="600"/>
              </a:spcBef>
              <a:spcAft>
                <a:spcPts val="600"/>
              </a:spcAft>
              <a:buFontTx/>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71</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75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690688"/>
            <a:ext cx="10515600" cy="5030787"/>
          </a:xfrm>
        </p:spPr>
        <p:txBody>
          <a:bodyPr>
            <a:normAutofit/>
          </a:bodyPr>
          <a:lstStyle/>
          <a:p>
            <a:pPr marL="0" indent="0" algn="just">
              <a:lnSpc>
                <a:spcPct val="120000"/>
              </a:lnSpc>
              <a:spcBef>
                <a:spcPts val="600"/>
              </a:spcBef>
              <a:spcAft>
                <a:spcPts val="600"/>
              </a:spcAft>
              <a:buNone/>
            </a:pPr>
            <a:r>
              <a:rPr lang="fr-FR" sz="1600" u="sng" dirty="0">
                <a:latin typeface="Century Gothic" panose="020B0502020202020204" pitchFamily="34" charset="0"/>
                <a:cs typeface="Times New Roman" panose="02020603050405020304" pitchFamily="18" charset="0"/>
              </a:rPr>
              <a:t>D</a:t>
            </a:r>
            <a:r>
              <a:rPr lang="fr-FR" sz="1600" u="sng" dirty="0" smtClean="0">
                <a:latin typeface="Century Gothic" panose="020B0502020202020204" pitchFamily="34" charset="0"/>
                <a:cs typeface="Times New Roman" panose="02020603050405020304" pitchFamily="18" charset="0"/>
              </a:rPr>
              <a:t>éroulement</a:t>
            </a:r>
          </a:p>
          <a:p>
            <a:pPr algn="just">
              <a:lnSpc>
                <a:spcPct val="120000"/>
              </a:lnSpc>
              <a:spcBef>
                <a:spcPts val="600"/>
              </a:spcBef>
              <a:spcAft>
                <a:spcPts val="600"/>
              </a:spcAft>
              <a:buFontTx/>
              <a:buChar char="-"/>
            </a:pPr>
            <a:r>
              <a:rPr lang="fr-FR" sz="1600" b="1" dirty="0" smtClean="0">
                <a:latin typeface="Century Gothic" panose="020B0502020202020204" pitchFamily="34" charset="0"/>
                <a:cs typeface="Times New Roman" panose="02020603050405020304" pitchFamily="18" charset="0"/>
              </a:rPr>
              <a:t>Les suites de l’enquête</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L’autorité territoriale est libre des suites qu’elle entend donner aux résultats de </a:t>
            </a:r>
            <a:r>
              <a:rPr lang="fr-FR" sz="1600" dirty="0" smtClean="0">
                <a:latin typeface="Century Gothic" panose="020B0502020202020204" pitchFamily="34" charset="0"/>
                <a:cs typeface="Times New Roman" panose="02020603050405020304" pitchFamily="18" charset="0"/>
              </a:rPr>
              <a:t>l’enquête administrative</a:t>
            </a:r>
            <a:r>
              <a:rPr lang="fr-FR" sz="1600"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sym typeface="Webdings" panose="05030102010509060703" pitchFamily="18" charset="2"/>
              </a:rPr>
              <a:t></a:t>
            </a:r>
            <a:r>
              <a:rPr lang="fr-FR" sz="1600" u="sng" dirty="0" smtClean="0">
                <a:latin typeface="Century Gothic" panose="020B0502020202020204" pitchFamily="34" charset="0"/>
                <a:cs typeface="Times New Roman" panose="02020603050405020304" pitchFamily="18" charset="0"/>
              </a:rPr>
              <a:t>L’abandon </a:t>
            </a:r>
            <a:r>
              <a:rPr lang="fr-FR" sz="1600" u="sng" dirty="0">
                <a:latin typeface="Century Gothic" panose="020B0502020202020204" pitchFamily="34" charset="0"/>
                <a:cs typeface="Times New Roman" panose="02020603050405020304" pitchFamily="18" charset="0"/>
              </a:rPr>
              <a:t>de la procédure</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L’autorité territoriale peut décider de ne donner aucune suite : la procédure s’arrête.</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En effet d’une part, les résultats de l’enquête peuvent conclure à cet abandon (aucune </a:t>
            </a:r>
            <a:r>
              <a:rPr lang="fr-FR" sz="1600" dirty="0" smtClean="0">
                <a:latin typeface="Century Gothic" panose="020B0502020202020204" pitchFamily="34" charset="0"/>
                <a:cs typeface="Times New Roman" panose="02020603050405020304" pitchFamily="18" charset="0"/>
              </a:rPr>
              <a:t>matérialité des </a:t>
            </a:r>
            <a:r>
              <a:rPr lang="fr-FR" sz="1600" dirty="0">
                <a:latin typeface="Century Gothic" panose="020B0502020202020204" pitchFamily="34" charset="0"/>
                <a:cs typeface="Times New Roman" panose="02020603050405020304" pitchFamily="18" charset="0"/>
              </a:rPr>
              <a:t>faits reprochés, etc.) et l’autorité territoriale décide de suivre les recommandations du rapport.</a:t>
            </a:r>
          </a:p>
          <a:p>
            <a:pPr marL="0" indent="0" algn="just">
              <a:lnSpc>
                <a:spcPct val="120000"/>
              </a:lnSpc>
              <a:spcBef>
                <a:spcPts val="600"/>
              </a:spcBef>
              <a:spcAft>
                <a:spcPts val="600"/>
              </a:spcAft>
              <a:buNone/>
            </a:pPr>
            <a:r>
              <a:rPr lang="fr-FR" sz="1600" dirty="0">
                <a:latin typeface="Century Gothic" panose="020B0502020202020204" pitchFamily="34" charset="0"/>
                <a:cs typeface="Times New Roman" panose="02020603050405020304" pitchFamily="18" charset="0"/>
              </a:rPr>
              <a:t>D’autre part, le rapport de l’enquête peut préconiser l’engagement d’une procédure (disciplinaire </a:t>
            </a:r>
            <a:r>
              <a:rPr lang="fr-FR" sz="1600" dirty="0" smtClean="0">
                <a:latin typeface="Century Gothic" panose="020B0502020202020204" pitchFamily="34" charset="0"/>
                <a:cs typeface="Times New Roman" panose="02020603050405020304" pitchFamily="18" charset="0"/>
              </a:rPr>
              <a:t>ou toute </a:t>
            </a:r>
            <a:r>
              <a:rPr lang="fr-FR" sz="1600" dirty="0">
                <a:latin typeface="Century Gothic" panose="020B0502020202020204" pitchFamily="34" charset="0"/>
                <a:cs typeface="Times New Roman" panose="02020603050405020304" pitchFamily="18" charset="0"/>
              </a:rPr>
              <a:t>autre mesure) mais l’autorité territoriale, qui n’est pas tenue de suivre les propositions </a:t>
            </a:r>
            <a:r>
              <a:rPr lang="fr-FR" sz="1600" dirty="0" smtClean="0">
                <a:latin typeface="Century Gothic" panose="020B0502020202020204" pitchFamily="34" charset="0"/>
                <a:cs typeface="Times New Roman" panose="02020603050405020304" pitchFamily="18" charset="0"/>
              </a:rPr>
              <a:t>du rapport </a:t>
            </a:r>
            <a:r>
              <a:rPr lang="fr-FR" sz="1600" dirty="0">
                <a:latin typeface="Century Gothic" panose="020B0502020202020204" pitchFamily="34" charset="0"/>
                <a:cs typeface="Times New Roman" panose="02020603050405020304" pitchFamily="18" charset="0"/>
              </a:rPr>
              <a:t>d’enquête, décide néanmoins d’arrêter la procédure.</a:t>
            </a:r>
          </a:p>
          <a:p>
            <a:pPr marL="0" indent="0" algn="just">
              <a:lnSpc>
                <a:spcPct val="120000"/>
              </a:lnSpc>
              <a:spcBef>
                <a:spcPts val="600"/>
              </a:spcBef>
              <a:spcAft>
                <a:spcPts val="600"/>
              </a:spcAft>
              <a:buNone/>
            </a:pPr>
            <a:endParaRPr lang="fr-FR" sz="1600" b="1"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72</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063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596155" cy="4422729"/>
          </a:xfrm>
        </p:spPr>
        <p:txBody>
          <a:bodyPr>
            <a:noAutofit/>
          </a:bodyPr>
          <a:lstStyle/>
          <a:p>
            <a:pPr marL="0" indent="0" algn="just">
              <a:lnSpc>
                <a:spcPct val="120000"/>
              </a:lnSpc>
              <a:spcBef>
                <a:spcPts val="600"/>
              </a:spcBef>
              <a:spcAft>
                <a:spcPts val="600"/>
              </a:spcAft>
              <a:buNone/>
            </a:pP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a:t>
            </a:r>
            <a:r>
              <a:rPr lang="fr-FR" sz="1500" dirty="0" smtClean="0">
                <a:latin typeface="Century Gothic" panose="020B0502020202020204" pitchFamily="34" charset="0"/>
                <a:cs typeface="Times New Roman" panose="02020603050405020304" pitchFamily="18" charset="0"/>
                <a:sym typeface="Webdings" panose="05030102010509060703" pitchFamily="18" charset="2"/>
              </a:rPr>
              <a:t>L</a:t>
            </a:r>
            <a:r>
              <a:rPr lang="fr-FR" sz="1500" u="sng" dirty="0" smtClean="0">
                <a:latin typeface="Century Gothic" panose="020B0502020202020204" pitchFamily="34" charset="0"/>
                <a:cs typeface="Times New Roman" panose="02020603050405020304" pitchFamily="18" charset="0"/>
                <a:sym typeface="Webdings" panose="05030102010509060703" pitchFamily="18" charset="2"/>
              </a:rPr>
              <a:t>es suites disciplinaires</a:t>
            </a:r>
          </a:p>
          <a:p>
            <a:pPr marL="0" indent="0" algn="just">
              <a:lnSpc>
                <a:spcPct val="120000"/>
              </a:lnSpc>
              <a:spcBef>
                <a:spcPts val="600"/>
              </a:spcBef>
              <a:spcAft>
                <a:spcPts val="600"/>
              </a:spcAft>
              <a:buNone/>
            </a:pPr>
            <a:r>
              <a:rPr lang="fr-FR" sz="1500" dirty="0" smtClean="0">
                <a:latin typeface="Century Gothic" panose="020B0502020202020204" pitchFamily="34" charset="0"/>
                <a:cs typeface="Times New Roman" panose="02020603050405020304" pitchFamily="18" charset="0"/>
              </a:rPr>
              <a:t>Engagement d’une procédure </a:t>
            </a:r>
            <a:r>
              <a:rPr lang="fr-FR" sz="1500" dirty="0">
                <a:latin typeface="Century Gothic" panose="020B0502020202020204" pitchFamily="34" charset="0"/>
                <a:cs typeface="Times New Roman" panose="02020603050405020304" pitchFamily="18" charset="0"/>
              </a:rPr>
              <a:t>disciplinaire et </a:t>
            </a:r>
            <a:r>
              <a:rPr lang="fr-FR" sz="1500" dirty="0" smtClean="0">
                <a:latin typeface="Century Gothic" panose="020B0502020202020204" pitchFamily="34" charset="0"/>
                <a:cs typeface="Times New Roman" panose="02020603050405020304" pitchFamily="18" charset="0"/>
              </a:rPr>
              <a:t>saisine éventuelle du </a:t>
            </a:r>
            <a:r>
              <a:rPr lang="fr-FR" sz="1500" dirty="0">
                <a:latin typeface="Century Gothic" panose="020B0502020202020204" pitchFamily="34" charset="0"/>
                <a:cs typeface="Times New Roman" panose="02020603050405020304" pitchFamily="18" charset="0"/>
              </a:rPr>
              <a:t>conseil de discipline.</a:t>
            </a:r>
          </a:p>
          <a:p>
            <a:pPr marL="0" indent="0" algn="just">
              <a:lnSpc>
                <a:spcPct val="120000"/>
              </a:lnSpc>
              <a:spcBef>
                <a:spcPts val="600"/>
              </a:spcBef>
              <a:spcAft>
                <a:spcPts val="600"/>
              </a:spcAft>
              <a:buNone/>
            </a:pPr>
            <a:r>
              <a:rPr lang="fr-FR" sz="1500" dirty="0" smtClean="0">
                <a:latin typeface="Century Gothic" panose="020B0502020202020204" pitchFamily="34" charset="0"/>
                <a:cs typeface="Times New Roman" panose="02020603050405020304" pitchFamily="18" charset="0"/>
              </a:rPr>
              <a:t>Si </a:t>
            </a:r>
            <a:r>
              <a:rPr lang="fr-FR" sz="1500" dirty="0">
                <a:latin typeface="Century Gothic" panose="020B0502020202020204" pitchFamily="34" charset="0"/>
                <a:cs typeface="Times New Roman" panose="02020603050405020304" pitchFamily="18" charset="0"/>
              </a:rPr>
              <a:t>l’agent concerné n’était pas suspendu, il est possible de le suspendre sur la base </a:t>
            </a:r>
            <a:r>
              <a:rPr lang="fr-FR" sz="1500" dirty="0" smtClean="0">
                <a:latin typeface="Century Gothic" panose="020B0502020202020204" pitchFamily="34" charset="0"/>
                <a:cs typeface="Times New Roman" panose="02020603050405020304" pitchFamily="18" charset="0"/>
              </a:rPr>
              <a:t>des faits </a:t>
            </a:r>
            <a:r>
              <a:rPr lang="fr-FR" sz="1500" dirty="0">
                <a:latin typeface="Century Gothic" panose="020B0502020202020204" pitchFamily="34" charset="0"/>
                <a:cs typeface="Times New Roman" panose="02020603050405020304" pitchFamily="18" charset="0"/>
              </a:rPr>
              <a:t>récoltés dans le rapport.</a:t>
            </a:r>
          </a:p>
          <a:p>
            <a:pPr marL="0" indent="0" algn="just">
              <a:lnSpc>
                <a:spcPct val="120000"/>
              </a:lnSpc>
              <a:spcBef>
                <a:spcPts val="600"/>
              </a:spcBef>
              <a:spcAft>
                <a:spcPts val="600"/>
              </a:spcAft>
              <a:buNone/>
            </a:pPr>
            <a:r>
              <a:rPr lang="fr-FR" sz="1500" dirty="0" smtClean="0">
                <a:latin typeface="Century Gothic" panose="020B0502020202020204" pitchFamily="34" charset="0"/>
                <a:cs typeface="Times New Roman" panose="02020603050405020304" pitchFamily="18" charset="0"/>
              </a:rPr>
              <a:t>Si </a:t>
            </a:r>
            <a:r>
              <a:rPr lang="fr-FR" sz="1500" dirty="0">
                <a:latin typeface="Century Gothic" panose="020B0502020202020204" pitchFamily="34" charset="0"/>
                <a:cs typeface="Times New Roman" panose="02020603050405020304" pitchFamily="18" charset="0"/>
              </a:rPr>
              <a:t>le rapport d’enquête </a:t>
            </a:r>
            <a:r>
              <a:rPr lang="fr-FR" sz="1500" b="1" dirty="0">
                <a:latin typeface="Century Gothic" panose="020B0502020202020204" pitchFamily="34" charset="0"/>
                <a:cs typeface="Times New Roman" panose="02020603050405020304" pitchFamily="18" charset="0"/>
              </a:rPr>
              <a:t>préconise une sanction spécifique</a:t>
            </a:r>
            <a:r>
              <a:rPr lang="fr-FR" sz="1500" dirty="0">
                <a:latin typeface="Century Gothic" panose="020B0502020202020204" pitchFamily="34" charset="0"/>
                <a:cs typeface="Times New Roman" panose="02020603050405020304" pitchFamily="18" charset="0"/>
              </a:rPr>
              <a:t>, l’autorité territoriale est libre de </a:t>
            </a:r>
            <a:r>
              <a:rPr lang="fr-FR" sz="1500" dirty="0" smtClean="0">
                <a:latin typeface="Century Gothic" panose="020B0502020202020204" pitchFamily="34" charset="0"/>
                <a:cs typeface="Times New Roman" panose="02020603050405020304" pitchFamily="18" charset="0"/>
              </a:rPr>
              <a:t>la suivre</a:t>
            </a:r>
            <a:r>
              <a:rPr lang="fr-FR" sz="1500" dirty="0">
                <a:latin typeface="Century Gothic" panose="020B0502020202020204" pitchFamily="34" charset="0"/>
                <a:cs typeface="Times New Roman" panose="02020603050405020304" pitchFamily="18" charset="0"/>
              </a:rPr>
              <a:t>, </a:t>
            </a:r>
            <a:r>
              <a:rPr lang="fr-FR" sz="1500" dirty="0" smtClean="0">
                <a:latin typeface="Century Gothic" panose="020B0502020202020204" pitchFamily="34" charset="0"/>
                <a:cs typeface="Times New Roman" panose="02020603050405020304" pitchFamily="18" charset="0"/>
              </a:rPr>
              <a:t>ou pas.</a:t>
            </a:r>
            <a:endParaRPr lang="fr-FR" sz="1500" dirty="0">
              <a:latin typeface="Century Gothic" panose="020B0502020202020204" pitchFamily="34" charset="0"/>
              <a:cs typeface="Times New Roman" panose="02020603050405020304" pitchFamily="18" charset="0"/>
            </a:endParaRPr>
          </a:p>
          <a:p>
            <a:pPr marL="0" indent="0" algn="just">
              <a:lnSpc>
                <a:spcPct val="120000"/>
              </a:lnSpc>
              <a:spcBef>
                <a:spcPts val="0"/>
              </a:spcBef>
              <a:buNone/>
            </a:pPr>
            <a:r>
              <a:rPr lang="fr-FR" sz="1500" b="1" dirty="0" smtClean="0">
                <a:latin typeface="Century Gothic" panose="020B0502020202020204" pitchFamily="34" charset="0"/>
                <a:cs typeface="Times New Roman" panose="02020603050405020304" pitchFamily="18" charset="0"/>
              </a:rPr>
              <a:t>Afin de </a:t>
            </a:r>
            <a:r>
              <a:rPr lang="fr-FR" sz="1500" b="1" dirty="0">
                <a:latin typeface="Century Gothic" panose="020B0502020202020204" pitchFamily="34" charset="0"/>
                <a:cs typeface="Times New Roman" panose="02020603050405020304" pitchFamily="18" charset="0"/>
              </a:rPr>
              <a:t>déterminer une sanction disciplinaire, </a:t>
            </a:r>
            <a:r>
              <a:rPr lang="fr-FR" sz="1500" b="1" dirty="0" smtClean="0">
                <a:latin typeface="Century Gothic" panose="020B0502020202020204" pitchFamily="34" charset="0"/>
                <a:cs typeface="Times New Roman" panose="02020603050405020304" pitchFamily="18" charset="0"/>
              </a:rPr>
              <a:t>l’autorité </a:t>
            </a:r>
            <a:r>
              <a:rPr lang="fr-FR" sz="1500" b="1" dirty="0">
                <a:latin typeface="Century Gothic" panose="020B0502020202020204" pitchFamily="34" charset="0"/>
                <a:cs typeface="Times New Roman" panose="02020603050405020304" pitchFamily="18" charset="0"/>
              </a:rPr>
              <a:t>doit prendre en </a:t>
            </a:r>
            <a:r>
              <a:rPr lang="fr-FR" sz="1500" b="1" dirty="0" smtClean="0">
                <a:latin typeface="Century Gothic" panose="020B0502020202020204" pitchFamily="34" charset="0"/>
                <a:cs typeface="Times New Roman" panose="02020603050405020304" pitchFamily="18" charset="0"/>
              </a:rPr>
              <a:t>compte un </a:t>
            </a:r>
            <a:r>
              <a:rPr lang="fr-FR" sz="1500" b="1" dirty="0">
                <a:latin typeface="Century Gothic" panose="020B0502020202020204" pitchFamily="34" charset="0"/>
                <a:cs typeface="Times New Roman" panose="02020603050405020304" pitchFamily="18" charset="0"/>
              </a:rPr>
              <a:t>ensemble d’éléments, notamment :</a:t>
            </a:r>
          </a:p>
          <a:p>
            <a:pPr marL="0" indent="0" algn="just">
              <a:lnSpc>
                <a:spcPct val="120000"/>
              </a:lnSpc>
              <a:spcBef>
                <a:spcPts val="0"/>
              </a:spcBef>
              <a:buNone/>
            </a:pPr>
            <a:r>
              <a:rPr lang="fr-FR" sz="1500" dirty="0">
                <a:latin typeface="Century Gothic" panose="020B0502020202020204" pitchFamily="34" charset="0"/>
                <a:cs typeface="Times New Roman" panose="02020603050405020304" pitchFamily="18" charset="0"/>
              </a:rPr>
              <a:t>- la gravité des agissements reprochés à l’agent, qui peuvent avoir été révélés par les résultats </a:t>
            </a:r>
            <a:r>
              <a:rPr lang="fr-FR" sz="1500" dirty="0" smtClean="0">
                <a:latin typeface="Century Gothic" panose="020B0502020202020204" pitchFamily="34" charset="0"/>
                <a:cs typeface="Times New Roman" panose="02020603050405020304" pitchFamily="18" charset="0"/>
              </a:rPr>
              <a:t>de l’enquête </a:t>
            </a:r>
            <a:r>
              <a:rPr lang="fr-FR" sz="1500" dirty="0">
                <a:latin typeface="Century Gothic" panose="020B0502020202020204" pitchFamily="34" charset="0"/>
                <a:cs typeface="Times New Roman" panose="02020603050405020304" pitchFamily="18" charset="0"/>
              </a:rPr>
              <a:t>administrative ;</a:t>
            </a:r>
          </a:p>
          <a:p>
            <a:pPr marL="0" indent="0" algn="just">
              <a:lnSpc>
                <a:spcPct val="120000"/>
              </a:lnSpc>
              <a:spcBef>
                <a:spcPts val="0"/>
              </a:spcBef>
              <a:buNone/>
            </a:pPr>
            <a:r>
              <a:rPr lang="fr-FR" sz="1500" dirty="0">
                <a:latin typeface="Century Gothic" panose="020B0502020202020204" pitchFamily="34" charset="0"/>
                <a:cs typeface="Times New Roman" panose="02020603050405020304" pitchFamily="18" charset="0"/>
              </a:rPr>
              <a:t>- la nature des fonctions exercées par l’agent </a:t>
            </a:r>
            <a:r>
              <a:rPr lang="fr-FR" sz="1500" dirty="0" smtClean="0">
                <a:latin typeface="Century Gothic" panose="020B0502020202020204" pitchFamily="34" charset="0"/>
                <a:cs typeface="Times New Roman" panose="02020603050405020304" pitchFamily="18" charset="0"/>
              </a:rPr>
              <a:t>;</a:t>
            </a:r>
            <a:endParaRPr lang="fr-FR" sz="1500" dirty="0">
              <a:latin typeface="Century Gothic" panose="020B0502020202020204" pitchFamily="34" charset="0"/>
              <a:cs typeface="Times New Roman" panose="02020603050405020304" pitchFamily="18" charset="0"/>
            </a:endParaRPr>
          </a:p>
          <a:p>
            <a:pPr marL="0" indent="0" algn="just">
              <a:lnSpc>
                <a:spcPct val="120000"/>
              </a:lnSpc>
              <a:spcBef>
                <a:spcPts val="0"/>
              </a:spcBef>
              <a:buNone/>
            </a:pPr>
            <a:r>
              <a:rPr lang="fr-FR" sz="1500" dirty="0">
                <a:latin typeface="Century Gothic" panose="020B0502020202020204" pitchFamily="34" charset="0"/>
                <a:cs typeface="Times New Roman" panose="02020603050405020304" pitchFamily="18" charset="0"/>
              </a:rPr>
              <a:t>- le comportement antérieur de l’agent </a:t>
            </a:r>
            <a:r>
              <a:rPr lang="fr-FR" sz="1500" dirty="0" smtClean="0">
                <a:latin typeface="Century Gothic" panose="020B0502020202020204" pitchFamily="34" charset="0"/>
                <a:cs typeface="Times New Roman" panose="02020603050405020304" pitchFamily="18" charset="0"/>
              </a:rPr>
              <a:t>;</a:t>
            </a:r>
            <a:endParaRPr lang="fr-FR" sz="1500" dirty="0">
              <a:latin typeface="Century Gothic" panose="020B0502020202020204" pitchFamily="34" charset="0"/>
              <a:cs typeface="Times New Roman" panose="02020603050405020304" pitchFamily="18" charset="0"/>
            </a:endParaRPr>
          </a:p>
          <a:p>
            <a:pPr marL="0" indent="0" algn="just">
              <a:lnSpc>
                <a:spcPct val="120000"/>
              </a:lnSpc>
              <a:spcBef>
                <a:spcPts val="0"/>
              </a:spcBef>
              <a:buNone/>
            </a:pPr>
            <a:r>
              <a:rPr lang="fr-FR" sz="1500" dirty="0">
                <a:latin typeface="Century Gothic" panose="020B0502020202020204" pitchFamily="34" charset="0"/>
                <a:cs typeface="Times New Roman" panose="02020603050405020304" pitchFamily="18" charset="0"/>
              </a:rPr>
              <a:t>- les conséquences de la sanction pour l’agent ;</a:t>
            </a:r>
          </a:p>
          <a:p>
            <a:pPr algn="just">
              <a:lnSpc>
                <a:spcPct val="120000"/>
              </a:lnSpc>
              <a:spcBef>
                <a:spcPts val="0"/>
              </a:spcBef>
              <a:buFontTx/>
              <a:buChar char="-"/>
            </a:pPr>
            <a:r>
              <a:rPr lang="fr-FR" sz="1500" dirty="0" smtClean="0">
                <a:latin typeface="Century Gothic" panose="020B0502020202020204" pitchFamily="34" charset="0"/>
                <a:cs typeface="Times New Roman" panose="02020603050405020304" pitchFamily="18" charset="0"/>
              </a:rPr>
              <a:t>le contexte </a:t>
            </a:r>
            <a:r>
              <a:rPr lang="fr-FR" sz="1500" dirty="0">
                <a:latin typeface="Century Gothic" panose="020B0502020202020204" pitchFamily="34" charset="0"/>
                <a:cs typeface="Times New Roman" panose="02020603050405020304" pitchFamily="18" charset="0"/>
              </a:rPr>
              <a:t>de réalisation de la faute : conditions de travail, contexte </a:t>
            </a:r>
            <a:r>
              <a:rPr lang="fr-FR" sz="1500" dirty="0" smtClean="0">
                <a:latin typeface="Century Gothic" panose="020B0502020202020204" pitchFamily="34" charset="0"/>
                <a:cs typeface="Times New Roman" panose="02020603050405020304" pitchFamily="18" charset="0"/>
              </a:rPr>
              <a:t>familial.</a:t>
            </a:r>
          </a:p>
          <a:p>
            <a:pPr algn="just">
              <a:lnSpc>
                <a:spcPct val="120000"/>
              </a:lnSpc>
              <a:spcBef>
                <a:spcPts val="0"/>
              </a:spcBef>
              <a:buFontTx/>
              <a:buChar char="-"/>
            </a:pPr>
            <a:endParaRPr lang="fr-FR" sz="1500" dirty="0">
              <a:latin typeface="Century Gothic" panose="020B0502020202020204" pitchFamily="34" charset="0"/>
              <a:cs typeface="Times New Roman" panose="02020603050405020304" pitchFamily="18" charset="0"/>
            </a:endParaRPr>
          </a:p>
          <a:p>
            <a:pPr marL="0" indent="0" algn="just">
              <a:lnSpc>
                <a:spcPct val="120000"/>
              </a:lnSpc>
              <a:spcBef>
                <a:spcPts val="0"/>
              </a:spcBef>
              <a:buNone/>
            </a:pPr>
            <a:r>
              <a:rPr lang="fr-FR" sz="1500" dirty="0">
                <a:latin typeface="Century Gothic" panose="020B0502020202020204" pitchFamily="34" charset="0"/>
                <a:cs typeface="Times New Roman" panose="02020603050405020304" pitchFamily="18" charset="0"/>
              </a:rPr>
              <a:t>En cas de contentieux, le juge vérifiera le caractère proportionné entre la sanction choisie et la faute. </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73</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489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622281" cy="4422729"/>
          </a:xfrm>
        </p:spPr>
        <p:txBody>
          <a:bodyPr>
            <a:noAutofit/>
          </a:bodyPr>
          <a:lstStyle/>
          <a:p>
            <a:pPr marL="0" indent="0" algn="just">
              <a:lnSpc>
                <a:spcPct val="120000"/>
              </a:lnSpc>
              <a:spcBef>
                <a:spcPts val="600"/>
              </a:spcBef>
              <a:spcAft>
                <a:spcPts val="600"/>
              </a:spcAft>
              <a:buNone/>
            </a:pPr>
            <a:r>
              <a:rPr lang="fr-FR" sz="1400" u="sng" dirty="0">
                <a:latin typeface="Century Gothic" panose="020B0502020202020204" pitchFamily="34" charset="0"/>
                <a:cs typeface="Times New Roman" panose="02020603050405020304" pitchFamily="18" charset="0"/>
              </a:rPr>
              <a:t>D</a:t>
            </a:r>
            <a:r>
              <a:rPr lang="fr-FR" sz="1400" u="sng" dirty="0" smtClean="0">
                <a:latin typeface="Century Gothic" panose="020B0502020202020204" pitchFamily="34" charset="0"/>
                <a:cs typeface="Times New Roman" panose="02020603050405020304" pitchFamily="18" charset="0"/>
              </a:rPr>
              <a:t>éroulement</a:t>
            </a:r>
          </a:p>
          <a:p>
            <a:pPr algn="just">
              <a:lnSpc>
                <a:spcPct val="120000"/>
              </a:lnSpc>
              <a:spcBef>
                <a:spcPts val="600"/>
              </a:spcBef>
              <a:spcAft>
                <a:spcPts val="600"/>
              </a:spcAft>
              <a:buFontTx/>
              <a:buChar char="-"/>
            </a:pPr>
            <a:r>
              <a:rPr lang="fr-FR" sz="1400" b="1" dirty="0" smtClean="0">
                <a:latin typeface="Century Gothic" panose="020B0502020202020204" pitchFamily="34" charset="0"/>
                <a:cs typeface="Times New Roman" panose="02020603050405020304" pitchFamily="18" charset="0"/>
              </a:rPr>
              <a:t>Les suites de l’enquête</a:t>
            </a:r>
          </a:p>
          <a:p>
            <a:pPr marL="0" indent="0" algn="just">
              <a:lnSpc>
                <a:spcPct val="120000"/>
              </a:lnSpc>
              <a:spcBef>
                <a:spcPts val="600"/>
              </a:spcBef>
              <a:spcAft>
                <a:spcPts val="600"/>
              </a:spcAft>
              <a:buNone/>
            </a:pPr>
            <a:r>
              <a:rPr lang="fr-FR" sz="1400" dirty="0">
                <a:latin typeface="Century Gothic" panose="020B0502020202020204" pitchFamily="34" charset="0"/>
                <a:cs typeface="Times New Roman" panose="02020603050405020304" pitchFamily="18" charset="0"/>
                <a:sym typeface="Webdings" panose="05030102010509060703" pitchFamily="18" charset="2"/>
              </a:rPr>
              <a:t></a:t>
            </a:r>
            <a:r>
              <a:rPr lang="fr-FR" sz="1400" u="sng" dirty="0">
                <a:latin typeface="Century Gothic" panose="020B0502020202020204" pitchFamily="34" charset="0"/>
                <a:cs typeface="Times New Roman" panose="02020603050405020304" pitchFamily="18" charset="0"/>
                <a:sym typeface="Webdings" panose="05030102010509060703" pitchFamily="18" charset="2"/>
              </a:rPr>
              <a:t>L’article 40 du Code de procédure pénale : l’obligation de signaler </a:t>
            </a:r>
            <a:r>
              <a:rPr lang="fr-FR" sz="1400" u="sng" dirty="0" smtClean="0">
                <a:latin typeface="Century Gothic" panose="020B0502020202020204" pitchFamily="34" charset="0"/>
                <a:cs typeface="Times New Roman" panose="02020603050405020304" pitchFamily="18" charset="0"/>
                <a:sym typeface="Webdings" panose="05030102010509060703" pitchFamily="18" charset="2"/>
              </a:rPr>
              <a:t>un crime </a:t>
            </a:r>
            <a:r>
              <a:rPr lang="fr-FR" sz="1400" u="sng" dirty="0">
                <a:latin typeface="Century Gothic" panose="020B0502020202020204" pitchFamily="34" charset="0"/>
                <a:cs typeface="Times New Roman" panose="02020603050405020304" pitchFamily="18" charset="0"/>
                <a:sym typeface="Webdings" panose="05030102010509060703" pitchFamily="18" charset="2"/>
              </a:rPr>
              <a:t>ou un délit </a:t>
            </a:r>
          </a:p>
          <a:p>
            <a:pPr marL="0" indent="0" algn="just">
              <a:lnSpc>
                <a:spcPct val="120000"/>
              </a:lnSpc>
              <a:spcBef>
                <a:spcPts val="600"/>
              </a:spcBef>
              <a:spcAft>
                <a:spcPts val="600"/>
              </a:spcAft>
              <a:buNone/>
            </a:pPr>
            <a:r>
              <a:rPr lang="fr-FR" sz="1400" i="1" dirty="0" smtClean="0">
                <a:latin typeface="Century Gothic" panose="020B0502020202020204" pitchFamily="34" charset="0"/>
                <a:cs typeface="Times New Roman" panose="02020603050405020304" pitchFamily="18" charset="0"/>
              </a:rPr>
              <a:t>Il dispose </a:t>
            </a:r>
            <a:r>
              <a:rPr lang="fr-FR" sz="1400" i="1" dirty="0">
                <a:latin typeface="Century Gothic" panose="020B0502020202020204" pitchFamily="34" charset="0"/>
                <a:cs typeface="Times New Roman" panose="02020603050405020304" pitchFamily="18" charset="0"/>
              </a:rPr>
              <a:t>que « […] toute autorité constituée, </a:t>
            </a:r>
            <a:r>
              <a:rPr lang="fr-FR" sz="1400" i="1" dirty="0" smtClean="0">
                <a:latin typeface="Century Gothic" panose="020B0502020202020204" pitchFamily="34" charset="0"/>
                <a:cs typeface="Times New Roman" panose="02020603050405020304" pitchFamily="18" charset="0"/>
              </a:rPr>
              <a:t>tout officier </a:t>
            </a:r>
            <a:r>
              <a:rPr lang="fr-FR" sz="1400" i="1" dirty="0">
                <a:latin typeface="Century Gothic" panose="020B0502020202020204" pitchFamily="34" charset="0"/>
                <a:cs typeface="Times New Roman" panose="02020603050405020304" pitchFamily="18" charset="0"/>
              </a:rPr>
              <a:t>public ou fonctionnaire qui, dans l'exercice de ses fonctions, acquiert la connaissance </a:t>
            </a:r>
            <a:r>
              <a:rPr lang="fr-FR" sz="1400" i="1" dirty="0" smtClean="0">
                <a:latin typeface="Century Gothic" panose="020B0502020202020204" pitchFamily="34" charset="0"/>
                <a:cs typeface="Times New Roman" panose="02020603050405020304" pitchFamily="18" charset="0"/>
              </a:rPr>
              <a:t>d'un crime </a:t>
            </a:r>
            <a:r>
              <a:rPr lang="fr-FR" sz="1400" i="1" dirty="0">
                <a:latin typeface="Century Gothic" panose="020B0502020202020204" pitchFamily="34" charset="0"/>
                <a:cs typeface="Times New Roman" panose="02020603050405020304" pitchFamily="18" charset="0"/>
              </a:rPr>
              <a:t>ou d'un délit est tenu d'en donner avis sans délai au procureur de la République et </a:t>
            </a:r>
            <a:r>
              <a:rPr lang="fr-FR" sz="1400" i="1" dirty="0" smtClean="0">
                <a:latin typeface="Century Gothic" panose="020B0502020202020204" pitchFamily="34" charset="0"/>
                <a:cs typeface="Times New Roman" panose="02020603050405020304" pitchFamily="18" charset="0"/>
              </a:rPr>
              <a:t>de transmettre </a:t>
            </a:r>
            <a:r>
              <a:rPr lang="fr-FR" sz="1400" i="1" dirty="0">
                <a:latin typeface="Century Gothic" panose="020B0502020202020204" pitchFamily="34" charset="0"/>
                <a:cs typeface="Times New Roman" panose="02020603050405020304" pitchFamily="18" charset="0"/>
              </a:rPr>
              <a:t>à ce magistrat tous les renseignements, procès-verbaux et actes qui y sont relatifs ».</a:t>
            </a:r>
          </a:p>
          <a:p>
            <a:pPr marL="0" indent="0" algn="just">
              <a:lnSpc>
                <a:spcPct val="120000"/>
              </a:lnSpc>
              <a:spcBef>
                <a:spcPts val="600"/>
              </a:spcBef>
              <a:spcAft>
                <a:spcPts val="600"/>
              </a:spcAft>
              <a:buNone/>
            </a:pPr>
            <a:r>
              <a:rPr lang="fr-FR" sz="1400" dirty="0" smtClean="0">
                <a:latin typeface="Century Gothic" panose="020B0502020202020204" pitchFamily="34" charset="0"/>
                <a:cs typeface="Times New Roman" panose="02020603050405020304" pitchFamily="18" charset="0"/>
              </a:rPr>
              <a:t>Le Maire</a:t>
            </a:r>
            <a:r>
              <a:rPr lang="fr-FR" sz="1400" dirty="0">
                <a:latin typeface="Century Gothic" panose="020B0502020202020204" pitchFamily="34" charset="0"/>
                <a:cs typeface="Times New Roman" panose="02020603050405020304" pitchFamily="18" charset="0"/>
              </a:rPr>
              <a:t>, en application de l’article L. 132-2 du Code de la sécurité intérieure « […] </a:t>
            </a:r>
            <a:r>
              <a:rPr lang="fr-FR" sz="1400" b="1" dirty="0" smtClean="0">
                <a:latin typeface="Century Gothic" panose="020B0502020202020204" pitchFamily="34" charset="0"/>
                <a:cs typeface="Times New Roman" panose="02020603050405020304" pitchFamily="18" charset="0"/>
              </a:rPr>
              <a:t>est tenu </a:t>
            </a:r>
            <a:r>
              <a:rPr lang="fr-FR" sz="1400" b="1" dirty="0">
                <a:latin typeface="Century Gothic" panose="020B0502020202020204" pitchFamily="34" charset="0"/>
                <a:cs typeface="Times New Roman" panose="02020603050405020304" pitchFamily="18" charset="0"/>
              </a:rPr>
              <a:t>de signaler sans délai au procureur de la République les crimes ou les délits dont il acquiert </a:t>
            </a:r>
            <a:r>
              <a:rPr lang="fr-FR" sz="1400" b="1" dirty="0" smtClean="0">
                <a:latin typeface="Century Gothic" panose="020B0502020202020204" pitchFamily="34" charset="0"/>
                <a:cs typeface="Times New Roman" panose="02020603050405020304" pitchFamily="18" charset="0"/>
              </a:rPr>
              <a:t>la connaissance </a:t>
            </a:r>
            <a:r>
              <a:rPr lang="fr-FR" sz="1400" b="1" dirty="0">
                <a:latin typeface="Century Gothic" panose="020B0502020202020204" pitchFamily="34" charset="0"/>
                <a:cs typeface="Times New Roman" panose="02020603050405020304" pitchFamily="18" charset="0"/>
              </a:rPr>
              <a:t>dans l'exercice de ses fonctions ».</a:t>
            </a:r>
          </a:p>
          <a:p>
            <a:pPr marL="0" indent="0" algn="just">
              <a:lnSpc>
                <a:spcPct val="120000"/>
              </a:lnSpc>
              <a:spcBef>
                <a:spcPts val="600"/>
              </a:spcBef>
              <a:spcAft>
                <a:spcPts val="600"/>
              </a:spcAft>
              <a:buNone/>
            </a:pPr>
            <a:r>
              <a:rPr lang="fr-FR" sz="1400" dirty="0" smtClean="0">
                <a:latin typeface="Century Gothic" panose="020B0502020202020204" pitchFamily="34" charset="0"/>
                <a:cs typeface="Times New Roman" panose="02020603050405020304" pitchFamily="18" charset="0"/>
              </a:rPr>
              <a:t>Suite aux </a:t>
            </a:r>
            <a:r>
              <a:rPr lang="fr-FR" sz="1400" dirty="0">
                <a:latin typeface="Century Gothic" panose="020B0502020202020204" pitchFamily="34" charset="0"/>
                <a:cs typeface="Times New Roman" panose="02020603050405020304" pitchFamily="18" charset="0"/>
              </a:rPr>
              <a:t>conclusions de </a:t>
            </a:r>
            <a:r>
              <a:rPr lang="fr-FR" sz="1400" dirty="0" smtClean="0">
                <a:latin typeface="Century Gothic" panose="020B0502020202020204" pitchFamily="34" charset="0"/>
                <a:cs typeface="Times New Roman" panose="02020603050405020304" pitchFamily="18" charset="0"/>
              </a:rPr>
              <a:t>l’enquête, </a:t>
            </a:r>
            <a:r>
              <a:rPr lang="fr-FR" sz="1400" dirty="0">
                <a:latin typeface="Century Gothic" panose="020B0502020202020204" pitchFamily="34" charset="0"/>
                <a:cs typeface="Times New Roman" panose="02020603050405020304" pitchFamily="18" charset="0"/>
              </a:rPr>
              <a:t>l’autorité </a:t>
            </a:r>
            <a:r>
              <a:rPr lang="fr-FR" sz="1400" b="1" dirty="0" smtClean="0">
                <a:latin typeface="Century Gothic" panose="020B0502020202020204" pitchFamily="34" charset="0"/>
                <a:cs typeface="Times New Roman" panose="02020603050405020304" pitchFamily="18" charset="0"/>
              </a:rPr>
              <a:t>peut </a:t>
            </a:r>
            <a:r>
              <a:rPr lang="fr-FR" sz="1400" b="1" dirty="0">
                <a:latin typeface="Century Gothic" panose="020B0502020202020204" pitchFamily="34" charset="0"/>
                <a:cs typeface="Times New Roman" panose="02020603050405020304" pitchFamily="18" charset="0"/>
              </a:rPr>
              <a:t>être </a:t>
            </a:r>
            <a:r>
              <a:rPr lang="fr-FR" sz="1400" b="1" dirty="0" smtClean="0">
                <a:latin typeface="Century Gothic" panose="020B0502020202020204" pitchFamily="34" charset="0"/>
                <a:cs typeface="Times New Roman" panose="02020603050405020304" pitchFamily="18" charset="0"/>
              </a:rPr>
              <a:t>amenée à </a:t>
            </a:r>
            <a:r>
              <a:rPr lang="fr-FR" sz="1400" b="1" dirty="0">
                <a:latin typeface="Century Gothic" panose="020B0502020202020204" pitchFamily="34" charset="0"/>
                <a:cs typeface="Times New Roman" panose="02020603050405020304" pitchFamily="18" charset="0"/>
              </a:rPr>
              <a:t>signaler au procureur de la République un crime ou un délit qui aurait été commis </a:t>
            </a:r>
            <a:r>
              <a:rPr lang="fr-FR" sz="1400" dirty="0">
                <a:latin typeface="Century Gothic" panose="020B0502020202020204" pitchFamily="34" charset="0"/>
                <a:cs typeface="Times New Roman" panose="02020603050405020304" pitchFamily="18" charset="0"/>
              </a:rPr>
              <a:t>et que </a:t>
            </a:r>
            <a:r>
              <a:rPr lang="fr-FR" sz="1400" dirty="0" smtClean="0">
                <a:latin typeface="Century Gothic" panose="020B0502020202020204" pitchFamily="34" charset="0"/>
                <a:cs typeface="Times New Roman" panose="02020603050405020304" pitchFamily="18" charset="0"/>
              </a:rPr>
              <a:t>mettent en </a:t>
            </a:r>
            <a:r>
              <a:rPr lang="fr-FR" sz="1400" dirty="0">
                <a:latin typeface="Century Gothic" panose="020B0502020202020204" pitchFamily="34" charset="0"/>
                <a:cs typeface="Times New Roman" panose="02020603050405020304" pitchFamily="18" charset="0"/>
              </a:rPr>
              <a:t>exergue les résultats de l’enquête </a:t>
            </a:r>
            <a:r>
              <a:rPr lang="fr-FR" sz="1400" dirty="0" smtClean="0">
                <a:latin typeface="Century Gothic" panose="020B0502020202020204" pitchFamily="34" charset="0"/>
                <a:cs typeface="Times New Roman" panose="02020603050405020304" pitchFamily="18" charset="0"/>
              </a:rPr>
              <a:t>administrative. Cette obligation </a:t>
            </a:r>
            <a:r>
              <a:rPr lang="fr-FR" sz="1400" dirty="0">
                <a:latin typeface="Century Gothic" panose="020B0502020202020204" pitchFamily="34" charset="0"/>
                <a:cs typeface="Times New Roman" panose="02020603050405020304" pitchFamily="18" charset="0"/>
              </a:rPr>
              <a:t>pèse également sur les auteurs de l’enquête</a:t>
            </a:r>
            <a:r>
              <a:rPr lang="fr-FR" sz="14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400" dirty="0">
                <a:latin typeface="Century Gothic" panose="020B0502020202020204" pitchFamily="34" charset="0"/>
                <a:cs typeface="Times New Roman" panose="02020603050405020304" pitchFamily="18" charset="0"/>
              </a:rPr>
              <a:t>Enfin, si la méconnaissance de l’article 40 n’est pas pénalement sanctionnée, </a:t>
            </a:r>
            <a:r>
              <a:rPr lang="fr-FR" sz="1400" b="1" dirty="0">
                <a:latin typeface="Century Gothic" panose="020B0502020202020204" pitchFamily="34" charset="0"/>
                <a:cs typeface="Times New Roman" panose="02020603050405020304" pitchFamily="18" charset="0"/>
              </a:rPr>
              <a:t>elle peut </a:t>
            </a:r>
            <a:r>
              <a:rPr lang="fr-FR" sz="1400" b="1" dirty="0" smtClean="0">
                <a:latin typeface="Century Gothic" panose="020B0502020202020204" pitchFamily="34" charset="0"/>
                <a:cs typeface="Times New Roman" panose="02020603050405020304" pitchFamily="18" charset="0"/>
              </a:rPr>
              <a:t>néanmoins constituer </a:t>
            </a:r>
            <a:r>
              <a:rPr lang="fr-FR" sz="1400" b="1" dirty="0">
                <a:latin typeface="Century Gothic" panose="020B0502020202020204" pitchFamily="34" charset="0"/>
                <a:cs typeface="Times New Roman" panose="02020603050405020304" pitchFamily="18" charset="0"/>
              </a:rPr>
              <a:t>une faute disciplinaire pour un agent public. </a:t>
            </a:r>
            <a:endParaRPr lang="fr-FR" sz="1400" b="1"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74</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828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515601" cy="4664243"/>
          </a:xfrm>
        </p:spPr>
        <p:txBody>
          <a:bodyPr>
            <a:noAutofit/>
          </a:bodyPr>
          <a:lstStyle/>
          <a:p>
            <a:pPr marL="0" indent="0" algn="just">
              <a:lnSpc>
                <a:spcPct val="120000"/>
              </a:lnSpc>
              <a:spcBef>
                <a:spcPts val="600"/>
              </a:spcBef>
              <a:spcAft>
                <a:spcPts val="600"/>
              </a:spcAft>
              <a:buNone/>
            </a:pPr>
            <a:r>
              <a:rPr lang="fr-FR" sz="1400" u="sng" dirty="0" smtClean="0">
                <a:latin typeface="Century Gothic" panose="020B0502020202020204" pitchFamily="34" charset="0"/>
                <a:cs typeface="Times New Roman" panose="02020603050405020304" pitchFamily="18" charset="0"/>
              </a:rPr>
              <a:t>Déroulement</a:t>
            </a:r>
            <a:endParaRPr lang="fr-FR" sz="1400" u="sng"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sym typeface="Webdings" panose="05030102010509060703" pitchFamily="18" charset="2"/>
              </a:rPr>
              <a:t> </a:t>
            </a:r>
            <a:r>
              <a:rPr lang="fr-FR" sz="1400" u="sng" dirty="0" smtClean="0">
                <a:latin typeface="Century Gothic" panose="020B0502020202020204" pitchFamily="34" charset="0"/>
                <a:cs typeface="Times New Roman" panose="02020603050405020304" pitchFamily="18" charset="0"/>
                <a:sym typeface="Webdings" panose="05030102010509060703" pitchFamily="18" charset="2"/>
              </a:rPr>
              <a:t>L</a:t>
            </a:r>
            <a:r>
              <a:rPr lang="fr-FR" sz="1400" u="sng" dirty="0" smtClean="0">
                <a:latin typeface="Century Gothic" panose="020B0502020202020204" pitchFamily="34" charset="0"/>
                <a:cs typeface="Times New Roman" panose="02020603050405020304" pitchFamily="18" charset="0"/>
              </a:rPr>
              <a:t>a protection fonctionnelle (diaporama dédié)</a:t>
            </a:r>
          </a:p>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sym typeface="Webdings" panose="05030102010509060703" pitchFamily="18" charset="2"/>
              </a:rPr>
              <a:t> </a:t>
            </a:r>
            <a:r>
              <a:rPr lang="fr-FR" sz="1400" u="sng" dirty="0" smtClean="0">
                <a:latin typeface="Century Gothic" panose="020B0502020202020204" pitchFamily="34" charset="0"/>
                <a:cs typeface="Times New Roman" panose="02020603050405020304" pitchFamily="18" charset="0"/>
              </a:rPr>
              <a:t>Les autres mesures</a:t>
            </a:r>
            <a:endParaRPr lang="fr-FR" sz="14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400" b="1" u="sng" dirty="0" smtClean="0">
                <a:latin typeface="Century Gothic" panose="020B0502020202020204" pitchFamily="34" charset="0"/>
                <a:cs typeface="Times New Roman" panose="02020603050405020304" pitchFamily="18" charset="0"/>
              </a:rPr>
              <a:t>Les </a:t>
            </a:r>
            <a:r>
              <a:rPr lang="fr-FR" sz="1400" b="1" u="sng" dirty="0">
                <a:latin typeface="Century Gothic" panose="020B0502020202020204" pitchFamily="34" charset="0"/>
                <a:cs typeface="Times New Roman" panose="02020603050405020304" pitchFamily="18" charset="0"/>
              </a:rPr>
              <a:t>mesures organisationnelles</a:t>
            </a:r>
          </a:p>
          <a:p>
            <a:pPr marL="0" indent="0" algn="just">
              <a:lnSpc>
                <a:spcPct val="120000"/>
              </a:lnSpc>
              <a:spcBef>
                <a:spcPts val="600"/>
              </a:spcBef>
              <a:spcAft>
                <a:spcPts val="600"/>
              </a:spcAft>
              <a:buNone/>
            </a:pPr>
            <a:r>
              <a:rPr lang="fr-FR" sz="1400" dirty="0">
                <a:latin typeface="Century Gothic" panose="020B0502020202020204" pitchFamily="34" charset="0"/>
                <a:cs typeface="Times New Roman" panose="02020603050405020304" pitchFamily="18" charset="0"/>
              </a:rPr>
              <a:t>Les résultats de l’enquête administrative </a:t>
            </a:r>
            <a:r>
              <a:rPr lang="fr-FR" sz="1400" b="1" dirty="0">
                <a:latin typeface="Century Gothic" panose="020B0502020202020204" pitchFamily="34" charset="0"/>
                <a:cs typeface="Times New Roman" panose="02020603050405020304" pitchFamily="18" charset="0"/>
              </a:rPr>
              <a:t>peuvent mettre en évidence des </a:t>
            </a:r>
            <a:r>
              <a:rPr lang="fr-FR" sz="1400" b="1" dirty="0" smtClean="0">
                <a:latin typeface="Century Gothic" panose="020B0502020202020204" pitchFamily="34" charset="0"/>
                <a:cs typeface="Times New Roman" panose="02020603050405020304" pitchFamily="18" charset="0"/>
              </a:rPr>
              <a:t>dysfonctionnements organisationnels </a:t>
            </a:r>
            <a:r>
              <a:rPr lang="fr-FR" sz="1400" b="1" dirty="0">
                <a:latin typeface="Century Gothic" panose="020B0502020202020204" pitchFamily="34" charset="0"/>
                <a:cs typeface="Times New Roman" panose="02020603050405020304" pitchFamily="18" charset="0"/>
              </a:rPr>
              <a:t>qui ont concouru à créer, participer ou à aggraver les faits en cause.</a:t>
            </a:r>
          </a:p>
          <a:p>
            <a:pPr marL="0" indent="0" algn="just">
              <a:lnSpc>
                <a:spcPct val="120000"/>
              </a:lnSpc>
              <a:spcBef>
                <a:spcPts val="600"/>
              </a:spcBef>
              <a:spcAft>
                <a:spcPts val="600"/>
              </a:spcAft>
              <a:buNone/>
            </a:pPr>
            <a:r>
              <a:rPr lang="fr-FR" sz="1400" dirty="0">
                <a:latin typeface="Century Gothic" panose="020B0502020202020204" pitchFamily="34" charset="0"/>
                <a:cs typeface="Times New Roman" panose="02020603050405020304" pitchFamily="18" charset="0"/>
              </a:rPr>
              <a:t>Ainsi, l’autorité territoriale, sur la base le cas échéant du rapport, </a:t>
            </a:r>
            <a:r>
              <a:rPr lang="fr-FR" sz="1400" b="1" dirty="0">
                <a:latin typeface="Century Gothic" panose="020B0502020202020204" pitchFamily="34" charset="0"/>
                <a:cs typeface="Times New Roman" panose="02020603050405020304" pitchFamily="18" charset="0"/>
              </a:rPr>
              <a:t>peut prendre toutes mesures utiles afin d’éviter, pour l’avenir, la réitération de tels faits</a:t>
            </a:r>
            <a:r>
              <a:rPr lang="fr-FR" sz="1400" dirty="0">
                <a:latin typeface="Century Gothic" panose="020B0502020202020204" pitchFamily="34" charset="0"/>
                <a:cs typeface="Times New Roman" panose="02020603050405020304" pitchFamily="18" charset="0"/>
              </a:rPr>
              <a:t> (mise en place de procédure interne, réorganisation d’un service, changement d’affectation d’un ou plusieurs agents dans l’intérêt du service, saisine du CST, </a:t>
            </a:r>
            <a:r>
              <a:rPr lang="fr-FR" sz="1400" dirty="0" smtClean="0">
                <a:latin typeface="Century Gothic" panose="020B0502020202020204" pitchFamily="34" charset="0"/>
                <a:cs typeface="Times New Roman" panose="02020603050405020304" pitchFamily="18" charset="0"/>
              </a:rPr>
              <a:t>reconnaissance </a:t>
            </a:r>
            <a:r>
              <a:rPr lang="fr-FR" sz="1400" dirty="0">
                <a:latin typeface="Century Gothic" panose="020B0502020202020204" pitchFamily="34" charset="0"/>
                <a:cs typeface="Times New Roman" panose="02020603050405020304" pitchFamily="18" charset="0"/>
              </a:rPr>
              <a:t>de l’imputabilité au service de </a:t>
            </a:r>
            <a:r>
              <a:rPr lang="fr-FR" sz="1400" dirty="0" smtClean="0">
                <a:latin typeface="Century Gothic" panose="020B0502020202020204" pitchFamily="34" charset="0"/>
                <a:cs typeface="Times New Roman" panose="02020603050405020304" pitchFamily="18" charset="0"/>
              </a:rPr>
              <a:t>l’accident et intervention </a:t>
            </a:r>
            <a:r>
              <a:rPr lang="fr-FR" sz="1400" dirty="0">
                <a:latin typeface="Century Gothic" panose="020B0502020202020204" pitchFamily="34" charset="0"/>
                <a:cs typeface="Times New Roman" panose="02020603050405020304" pitchFamily="18" charset="0"/>
              </a:rPr>
              <a:t>de la médecine </a:t>
            </a:r>
            <a:r>
              <a:rPr lang="fr-FR" sz="1400" dirty="0" smtClean="0">
                <a:latin typeface="Century Gothic" panose="020B0502020202020204" pitchFamily="34" charset="0"/>
                <a:cs typeface="Times New Roman" panose="02020603050405020304" pitchFamily="18" charset="0"/>
              </a:rPr>
              <a:t>préventive). </a:t>
            </a:r>
          </a:p>
          <a:p>
            <a:pPr marL="0" indent="0" algn="just">
              <a:lnSpc>
                <a:spcPct val="120000"/>
              </a:lnSpc>
              <a:spcBef>
                <a:spcPts val="600"/>
              </a:spcBef>
              <a:spcAft>
                <a:spcPts val="600"/>
              </a:spcAft>
              <a:buNone/>
            </a:pPr>
            <a:r>
              <a:rPr lang="fr-FR" sz="1400" b="1" u="sng" dirty="0" smtClean="0">
                <a:latin typeface="Century Gothic" panose="020B0502020202020204" pitchFamily="34" charset="0"/>
                <a:cs typeface="Times New Roman" panose="02020603050405020304" pitchFamily="18" charset="0"/>
              </a:rPr>
              <a:t>Les </a:t>
            </a:r>
            <a:r>
              <a:rPr lang="fr-FR" sz="1400" b="1" u="sng" dirty="0">
                <a:latin typeface="Century Gothic" panose="020B0502020202020204" pitchFamily="34" charset="0"/>
                <a:cs typeface="Times New Roman" panose="02020603050405020304" pitchFamily="18" charset="0"/>
              </a:rPr>
              <a:t>mesures financières</a:t>
            </a:r>
          </a:p>
          <a:p>
            <a:pPr marL="0" indent="0" algn="just">
              <a:lnSpc>
                <a:spcPct val="120000"/>
              </a:lnSpc>
              <a:spcBef>
                <a:spcPts val="600"/>
              </a:spcBef>
              <a:spcAft>
                <a:spcPts val="600"/>
              </a:spcAft>
              <a:buNone/>
            </a:pPr>
            <a:r>
              <a:rPr lang="fr-FR" sz="1400" dirty="0">
                <a:latin typeface="Century Gothic" panose="020B0502020202020204" pitchFamily="34" charset="0"/>
                <a:cs typeface="Times New Roman" panose="02020603050405020304" pitchFamily="18" charset="0"/>
              </a:rPr>
              <a:t>En présence de malversations de nature financière, dont la matérialité est établie et n’est </a:t>
            </a:r>
            <a:r>
              <a:rPr lang="fr-FR" sz="1400" dirty="0" smtClean="0">
                <a:latin typeface="Century Gothic" panose="020B0502020202020204" pitchFamily="34" charset="0"/>
                <a:cs typeface="Times New Roman" panose="02020603050405020304" pitchFamily="18" charset="0"/>
              </a:rPr>
              <a:t>pas contestée </a:t>
            </a:r>
            <a:r>
              <a:rPr lang="fr-FR" sz="1400" dirty="0">
                <a:latin typeface="Century Gothic" panose="020B0502020202020204" pitchFamily="34" charset="0"/>
                <a:cs typeface="Times New Roman" panose="02020603050405020304" pitchFamily="18" charset="0"/>
              </a:rPr>
              <a:t>par leur auteur, l’autorité </a:t>
            </a:r>
            <a:r>
              <a:rPr lang="fr-FR" sz="1400" dirty="0" smtClean="0">
                <a:latin typeface="Century Gothic" panose="020B0502020202020204" pitchFamily="34" charset="0"/>
                <a:cs typeface="Times New Roman" panose="02020603050405020304" pitchFamily="18" charset="0"/>
              </a:rPr>
              <a:t>territoriale pourra demander la répétition des sommes détournées ou indûment perçues.</a:t>
            </a:r>
            <a:endParaRPr lang="fr-FR" sz="14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75</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974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L’enquête administrative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515601" cy="4664243"/>
          </a:xfrm>
        </p:spPr>
        <p:txBody>
          <a:bodyPr>
            <a:noAutofit/>
          </a:bodyPr>
          <a:lstStyle/>
          <a:p>
            <a:pPr marL="0" indent="0" algn="just">
              <a:lnSpc>
                <a:spcPct val="120000"/>
              </a:lnSpc>
              <a:spcBef>
                <a:spcPts val="600"/>
              </a:spcBef>
              <a:spcAft>
                <a:spcPts val="600"/>
              </a:spcAft>
              <a:buNone/>
            </a:pPr>
            <a:r>
              <a:rPr lang="fr-FR" sz="1300" u="sng" dirty="0">
                <a:latin typeface="Century Gothic" panose="020B0502020202020204" pitchFamily="34" charset="0"/>
                <a:cs typeface="Times New Roman" panose="02020603050405020304" pitchFamily="18" charset="0"/>
              </a:rPr>
              <a:t>D</a:t>
            </a:r>
            <a:r>
              <a:rPr lang="fr-FR" sz="1300" u="sng" dirty="0" smtClean="0">
                <a:latin typeface="Century Gothic" panose="020B0502020202020204" pitchFamily="34" charset="0"/>
                <a:cs typeface="Times New Roman" panose="02020603050405020304" pitchFamily="18" charset="0"/>
              </a:rPr>
              <a:t>éroulement</a:t>
            </a:r>
          </a:p>
          <a:p>
            <a:pPr algn="just">
              <a:lnSpc>
                <a:spcPct val="120000"/>
              </a:lnSpc>
              <a:spcBef>
                <a:spcPts val="600"/>
              </a:spcBef>
              <a:spcAft>
                <a:spcPts val="600"/>
              </a:spcAft>
              <a:buFontTx/>
              <a:buChar char="-"/>
            </a:pPr>
            <a:r>
              <a:rPr lang="fr-FR" sz="1300" b="1" dirty="0">
                <a:latin typeface="Century Gothic" panose="020B0502020202020204" pitchFamily="34" charset="0"/>
                <a:cs typeface="Times New Roman" panose="02020603050405020304" pitchFamily="18" charset="0"/>
              </a:rPr>
              <a:t>Le </a:t>
            </a:r>
            <a:r>
              <a:rPr lang="fr-FR" sz="1300" b="1" dirty="0" smtClean="0">
                <a:latin typeface="Century Gothic" panose="020B0502020202020204" pitchFamily="34" charset="0"/>
                <a:cs typeface="Times New Roman" panose="02020603050405020304" pitchFamily="18" charset="0"/>
              </a:rPr>
              <a:t>caractère </a:t>
            </a:r>
            <a:r>
              <a:rPr lang="fr-FR" sz="1300" b="1" dirty="0">
                <a:latin typeface="Century Gothic" panose="020B0502020202020204" pitchFamily="34" charset="0"/>
                <a:cs typeface="Times New Roman" panose="02020603050405020304" pitchFamily="18" charset="0"/>
              </a:rPr>
              <a:t>communicable du rapport de synthèse de </a:t>
            </a:r>
            <a:r>
              <a:rPr lang="fr-FR" sz="1300" b="1" dirty="0" smtClean="0">
                <a:latin typeface="Century Gothic" panose="020B0502020202020204" pitchFamily="34" charset="0"/>
                <a:cs typeface="Times New Roman" panose="02020603050405020304" pitchFamily="18" charset="0"/>
              </a:rPr>
              <a:t>l’enquête administrative </a:t>
            </a:r>
            <a:r>
              <a:rPr lang="fr-FR" sz="1300" b="1" dirty="0">
                <a:latin typeface="Century Gothic" panose="020B0502020202020204" pitchFamily="34" charset="0"/>
                <a:cs typeface="Times New Roman" panose="02020603050405020304" pitchFamily="18" charset="0"/>
              </a:rPr>
              <a:t>ainsi que les procès/verbaux d’audition</a:t>
            </a:r>
            <a:endParaRPr lang="fr-FR" sz="1300" b="1"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300" dirty="0">
                <a:latin typeface="Century Gothic" panose="020B0502020202020204" pitchFamily="34" charset="0"/>
                <a:cs typeface="Times New Roman" panose="02020603050405020304" pitchFamily="18" charset="0"/>
                <a:sym typeface="Webdings" panose="05030102010509060703" pitchFamily="18" charset="2"/>
              </a:rPr>
              <a:t>Le dossier relatif à l’enquête administrative présente le caractère d’un document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administratif communicable </a:t>
            </a:r>
            <a:r>
              <a:rPr lang="fr-FR" sz="1300" dirty="0">
                <a:latin typeface="Century Gothic" panose="020B0502020202020204" pitchFamily="34" charset="0"/>
                <a:cs typeface="Times New Roman" panose="02020603050405020304" pitchFamily="18" charset="0"/>
                <a:sym typeface="Webdings" panose="05030102010509060703" pitchFamily="18" charset="2"/>
              </a:rPr>
              <a:t>à la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condition </a:t>
            </a:r>
            <a:r>
              <a:rPr lang="fr-FR" sz="1300" dirty="0">
                <a:latin typeface="Century Gothic" panose="020B0502020202020204" pitchFamily="34" charset="0"/>
                <a:cs typeface="Times New Roman" panose="02020603050405020304" pitchFamily="18" charset="0"/>
                <a:sym typeface="Webdings" panose="05030102010509060703" pitchFamily="18" charset="2"/>
              </a:rPr>
              <a:t>que l'enquête soit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achevée, que </a:t>
            </a:r>
            <a:r>
              <a:rPr lang="fr-FR" sz="1300" dirty="0">
                <a:latin typeface="Century Gothic" panose="020B0502020202020204" pitchFamily="34" charset="0"/>
                <a:cs typeface="Times New Roman" panose="02020603050405020304" pitchFamily="18" charset="0"/>
                <a:sym typeface="Webdings" panose="05030102010509060703" pitchFamily="18" charset="2"/>
              </a:rPr>
              <a:t>le document </a:t>
            </a:r>
            <a:r>
              <a:rPr lang="fr-FR" sz="1300" b="1" dirty="0">
                <a:latin typeface="Century Gothic" panose="020B0502020202020204" pitchFamily="34" charset="0"/>
                <a:cs typeface="Times New Roman" panose="02020603050405020304" pitchFamily="18" charset="0"/>
                <a:sym typeface="Webdings" panose="05030102010509060703" pitchFamily="18" charset="2"/>
              </a:rPr>
              <a:t>ne présente plus un caractère préparatoire </a:t>
            </a:r>
            <a:r>
              <a:rPr lang="fr-FR" sz="1300" dirty="0">
                <a:latin typeface="Century Gothic" panose="020B0502020202020204" pitchFamily="34" charset="0"/>
                <a:cs typeface="Times New Roman" panose="02020603050405020304" pitchFamily="18" charset="0"/>
                <a:sym typeface="Webdings" panose="05030102010509060703" pitchFamily="18" charset="2"/>
              </a:rPr>
              <a:t>à une décision en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cours d'élaboration et </a:t>
            </a:r>
            <a:r>
              <a:rPr lang="fr-FR" sz="1300" dirty="0">
                <a:latin typeface="Century Gothic" panose="020B0502020202020204" pitchFamily="34" charset="0"/>
                <a:cs typeface="Times New Roman" panose="02020603050405020304" pitchFamily="18" charset="0"/>
                <a:sym typeface="Webdings" panose="05030102010509060703" pitchFamily="18" charset="2"/>
              </a:rPr>
              <a:t>que l’autorité territoriale n’ait pas manifestement renoncé à prendre une décision</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 Une </a:t>
            </a:r>
            <a:r>
              <a:rPr lang="fr-FR" sz="1300" dirty="0">
                <a:latin typeface="Century Gothic" panose="020B0502020202020204" pitchFamily="34" charset="0"/>
                <a:cs typeface="Times New Roman" panose="02020603050405020304" pitchFamily="18" charset="0"/>
                <a:sym typeface="Webdings" panose="05030102010509060703" pitchFamily="18" charset="2"/>
              </a:rPr>
              <a:t>fois le caractère préparatoire de l'enquête terminé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et la décision prise par l’autorité, les </a:t>
            </a:r>
            <a:r>
              <a:rPr lang="fr-FR" sz="1300" dirty="0">
                <a:latin typeface="Century Gothic" panose="020B0502020202020204" pitchFamily="34" charset="0"/>
                <a:cs typeface="Times New Roman" panose="02020603050405020304" pitchFamily="18" charset="0"/>
                <a:sym typeface="Webdings" panose="05030102010509060703" pitchFamily="18" charset="2"/>
              </a:rPr>
              <a:t>conclusions de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l'enquête, </a:t>
            </a:r>
            <a:r>
              <a:rPr lang="fr-FR" sz="1300" dirty="0">
                <a:latin typeface="Century Gothic" panose="020B0502020202020204" pitchFamily="34" charset="0"/>
                <a:cs typeface="Times New Roman" panose="02020603050405020304" pitchFamily="18" charset="0"/>
                <a:sym typeface="Webdings" panose="05030102010509060703" pitchFamily="18" charset="2"/>
              </a:rPr>
              <a:t>ou encore la copie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des témoignages </a:t>
            </a:r>
            <a:r>
              <a:rPr lang="fr-FR" sz="1300" dirty="0">
                <a:latin typeface="Century Gothic" panose="020B0502020202020204" pitchFamily="34" charset="0"/>
                <a:cs typeface="Times New Roman" panose="02020603050405020304" pitchFamily="18" charset="0"/>
                <a:sym typeface="Webdings" panose="05030102010509060703" pitchFamily="18" charset="2"/>
              </a:rPr>
              <a:t>écrits, la retranscription des témoignages oraux et la retranscription des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entretiens individuels </a:t>
            </a:r>
            <a:r>
              <a:rPr lang="fr-FR" sz="1300" dirty="0">
                <a:latin typeface="Century Gothic" panose="020B0502020202020204" pitchFamily="34" charset="0"/>
                <a:cs typeface="Times New Roman" panose="02020603050405020304" pitchFamily="18" charset="0"/>
                <a:sym typeface="Webdings" panose="05030102010509060703" pitchFamily="18" charset="2"/>
              </a:rPr>
              <a:t>sont communicables de plein droit aux personnes intéressées,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sous </a:t>
            </a:r>
            <a:r>
              <a:rPr lang="fr-FR" sz="1300" dirty="0">
                <a:latin typeface="Century Gothic" panose="020B0502020202020204" pitchFamily="34" charset="0"/>
                <a:cs typeface="Times New Roman" panose="02020603050405020304" pitchFamily="18" charset="0"/>
                <a:sym typeface="Webdings" panose="05030102010509060703" pitchFamily="18" charset="2"/>
              </a:rPr>
              <a:t>réserve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d'occulter préalablement </a:t>
            </a:r>
            <a:r>
              <a:rPr lang="fr-FR" sz="1300" dirty="0">
                <a:latin typeface="Century Gothic" panose="020B0502020202020204" pitchFamily="34" charset="0"/>
                <a:cs typeface="Times New Roman" panose="02020603050405020304" pitchFamily="18" charset="0"/>
                <a:sym typeface="Webdings" panose="05030102010509060703" pitchFamily="18" charset="2"/>
              </a:rPr>
              <a:t>à la communication :</a:t>
            </a:r>
          </a:p>
          <a:p>
            <a:pPr algn="just">
              <a:lnSpc>
                <a:spcPct val="120000"/>
              </a:lnSpc>
              <a:spcBef>
                <a:spcPts val="0"/>
              </a:spcBef>
              <a:buFontTx/>
              <a:buChar char="-"/>
            </a:pP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les </a:t>
            </a:r>
            <a:r>
              <a:rPr lang="fr-FR" sz="1300" dirty="0">
                <a:latin typeface="Century Gothic" panose="020B0502020202020204" pitchFamily="34" charset="0"/>
                <a:cs typeface="Times New Roman" panose="02020603050405020304" pitchFamily="18" charset="0"/>
                <a:sym typeface="Webdings" panose="05030102010509060703" pitchFamily="18" charset="2"/>
              </a:rPr>
              <a:t>mentions dont la communication serait susceptible de porter atteinte à l’un des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secrets protégés</a:t>
            </a:r>
          </a:p>
          <a:p>
            <a:pPr algn="just">
              <a:lnSpc>
                <a:spcPct val="120000"/>
              </a:lnSpc>
              <a:spcBef>
                <a:spcPts val="0"/>
              </a:spcBef>
              <a:buFontTx/>
              <a:buChar char="-"/>
            </a:pP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des passages portant un jugement de valeur ou une appréciation sur une tierce personne </a:t>
            </a:r>
          </a:p>
          <a:p>
            <a:pPr algn="just">
              <a:lnSpc>
                <a:spcPct val="120000"/>
              </a:lnSpc>
              <a:spcBef>
                <a:spcPts val="0"/>
              </a:spcBef>
              <a:buFontTx/>
              <a:buChar char="-"/>
            </a:pP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les passages qui révèlent le comportement d’une telle personne dans des conditions susceptibles de lui porter préjudice.</a:t>
            </a:r>
          </a:p>
          <a:p>
            <a:pPr marL="0" indent="0" algn="just">
              <a:lnSpc>
                <a:spcPct val="120000"/>
              </a:lnSpc>
              <a:spcBef>
                <a:spcPts val="600"/>
              </a:spcBef>
              <a:spcAft>
                <a:spcPts val="600"/>
              </a:spcAft>
              <a:buNone/>
            </a:pP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Ces occultations ne doivent pas dénaturer le sens du document à communiquer et ne doivent pas priver d’intérêt sa communication.</a:t>
            </a:r>
          </a:p>
          <a:p>
            <a:pPr marL="0" indent="0" algn="just">
              <a:lnSpc>
                <a:spcPct val="120000"/>
              </a:lnSpc>
              <a:spcBef>
                <a:spcPts val="600"/>
              </a:spcBef>
              <a:spcAft>
                <a:spcPts val="600"/>
              </a:spcAft>
              <a:buNone/>
            </a:pPr>
            <a:r>
              <a:rPr lang="fr-FR" sz="1300" dirty="0">
                <a:latin typeface="Century Gothic" panose="020B0502020202020204" pitchFamily="34" charset="0"/>
                <a:cs typeface="Times New Roman" panose="02020603050405020304" pitchFamily="18" charset="0"/>
                <a:sym typeface="Webdings" panose="05030102010509060703" pitchFamily="18" charset="2"/>
              </a:rPr>
              <a:t>D</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ès </a:t>
            </a:r>
            <a:r>
              <a:rPr lang="fr-FR" sz="1300" dirty="0">
                <a:latin typeface="Century Gothic" panose="020B0502020202020204" pitchFamily="34" charset="0"/>
                <a:cs typeface="Times New Roman" panose="02020603050405020304" pitchFamily="18" charset="0"/>
                <a:sym typeface="Webdings" panose="05030102010509060703" pitchFamily="18" charset="2"/>
              </a:rPr>
              <a:t>que l’autorité territoriale a pris la décision d’engager des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poursuites disciplinaires, </a:t>
            </a:r>
            <a:r>
              <a:rPr lang="fr-FR" sz="1300" dirty="0">
                <a:latin typeface="Century Gothic" panose="020B0502020202020204" pitchFamily="34" charset="0"/>
                <a:cs typeface="Times New Roman" panose="02020603050405020304" pitchFamily="18" charset="0"/>
                <a:sym typeface="Webdings" panose="05030102010509060703" pitchFamily="18" charset="2"/>
              </a:rPr>
              <a:t>ou de prendre une mesure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en considération </a:t>
            </a:r>
            <a:r>
              <a:rPr lang="fr-FR" sz="1300" dirty="0">
                <a:latin typeface="Century Gothic" panose="020B0502020202020204" pitchFamily="34" charset="0"/>
                <a:cs typeface="Times New Roman" panose="02020603050405020304" pitchFamily="18" charset="0"/>
                <a:sym typeface="Webdings" panose="05030102010509060703" pitchFamily="18" charset="2"/>
              </a:rPr>
              <a:t>de la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personne, </a:t>
            </a:r>
            <a:r>
              <a:rPr lang="fr-FR" sz="1300" b="1" dirty="0">
                <a:latin typeface="Century Gothic" panose="020B0502020202020204" pitchFamily="34" charset="0"/>
                <a:cs typeface="Times New Roman" panose="02020603050405020304" pitchFamily="18" charset="0"/>
                <a:sym typeface="Webdings" panose="05030102010509060703" pitchFamily="18" charset="2"/>
              </a:rPr>
              <a:t>l’agent poursuivi a le </a:t>
            </a:r>
            <a:r>
              <a:rPr lang="fr-FR" sz="1300" b="1" dirty="0" smtClean="0">
                <a:latin typeface="Century Gothic" panose="020B0502020202020204" pitchFamily="34" charset="0"/>
                <a:cs typeface="Times New Roman" panose="02020603050405020304" pitchFamily="18" charset="0"/>
                <a:sym typeface="Webdings" panose="05030102010509060703" pitchFamily="18" charset="2"/>
              </a:rPr>
              <a:t>droit de </a:t>
            </a:r>
            <a:r>
              <a:rPr lang="fr-FR" sz="1300" b="1" dirty="0">
                <a:latin typeface="Century Gothic" panose="020B0502020202020204" pitchFamily="34" charset="0"/>
                <a:cs typeface="Times New Roman" panose="02020603050405020304" pitchFamily="18" charset="0"/>
                <a:sym typeface="Webdings" panose="05030102010509060703" pitchFamily="18" charset="2"/>
              </a:rPr>
              <a:t>recevoir le rapport établi à l'issue de cette enquête</a:t>
            </a:r>
            <a:r>
              <a:rPr lang="fr-FR" sz="1300" dirty="0">
                <a:latin typeface="Century Gothic" panose="020B0502020202020204" pitchFamily="34" charset="0"/>
                <a:cs typeface="Times New Roman" panose="02020603050405020304" pitchFamily="18" charset="0"/>
                <a:sym typeface="Webdings" panose="05030102010509060703" pitchFamily="18" charset="2"/>
              </a:rPr>
              <a:t>, ainsi que, lorsqu'ils existent, les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procès verbaux </a:t>
            </a:r>
            <a:r>
              <a:rPr lang="fr-FR" sz="1300" dirty="0">
                <a:latin typeface="Century Gothic" panose="020B0502020202020204" pitchFamily="34" charset="0"/>
                <a:cs typeface="Times New Roman" panose="02020603050405020304" pitchFamily="18" charset="0"/>
                <a:sym typeface="Webdings" panose="05030102010509060703" pitchFamily="18" charset="2"/>
              </a:rPr>
              <a:t>des auditions des personnes entendues, sauf si la communication de ces procès-verbaux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est de </a:t>
            </a:r>
            <a:r>
              <a:rPr lang="fr-FR" sz="1300" dirty="0">
                <a:latin typeface="Century Gothic" panose="020B0502020202020204" pitchFamily="34" charset="0"/>
                <a:cs typeface="Times New Roman" panose="02020603050405020304" pitchFamily="18" charset="0"/>
                <a:sym typeface="Webdings" panose="05030102010509060703" pitchFamily="18" charset="2"/>
              </a:rPr>
              <a:t>nature à porter gravement préjudice aux personnes qui ont </a:t>
            </a:r>
            <a:r>
              <a:rPr lang="fr-FR" sz="1300" dirty="0" smtClean="0">
                <a:latin typeface="Century Gothic" panose="020B0502020202020204" pitchFamily="34" charset="0"/>
                <a:cs typeface="Times New Roman" panose="02020603050405020304" pitchFamily="18" charset="0"/>
                <a:sym typeface="Webdings" panose="05030102010509060703" pitchFamily="18" charset="2"/>
              </a:rPr>
              <a:t>témoigné. </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76</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89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III.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La 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Définition</a:t>
            </a:r>
          </a:p>
          <a:p>
            <a:pPr marL="0" indent="0" algn="just">
              <a:lnSpc>
                <a:spcPct val="100000"/>
              </a:lnSpc>
              <a:spcBef>
                <a:spcPts val="600"/>
              </a:spcBef>
              <a:spcAft>
                <a:spcPts val="600"/>
              </a:spcAft>
              <a:buNone/>
            </a:pPr>
            <a:endParaRPr lang="fr-FR" sz="15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2000" dirty="0" smtClean="0">
                <a:latin typeface="Century Gothic" panose="020B0502020202020204" pitchFamily="34" charset="0"/>
                <a:cs typeface="Times New Roman" panose="02020603050405020304" pitchFamily="18" charset="0"/>
              </a:rPr>
              <a:t>La </a:t>
            </a:r>
            <a:r>
              <a:rPr lang="fr-FR" sz="2000" dirty="0">
                <a:latin typeface="Century Gothic" panose="020B0502020202020204" pitchFamily="34" charset="0"/>
                <a:cs typeface="Times New Roman" panose="02020603050405020304" pitchFamily="18" charset="0"/>
              </a:rPr>
              <a:t>médiation </a:t>
            </a:r>
            <a:r>
              <a:rPr lang="fr-FR" sz="2000" b="1" dirty="0">
                <a:latin typeface="Century Gothic" panose="020B0502020202020204" pitchFamily="34" charset="0"/>
                <a:cs typeface="Times New Roman" panose="02020603050405020304" pitchFamily="18" charset="0"/>
              </a:rPr>
              <a:t>s’entend de tout processus structuré quelle qu'en soit la dénomination par lequel deux ou plusieurs parties tentent de parvenir à un accord en vue de la résolution amiable de leurs différends avec l’aide d’un tiers, le médiateur. </a:t>
            </a:r>
            <a:endParaRPr lang="fr-FR" sz="2000" b="1"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2000" dirty="0" smtClean="0">
                <a:latin typeface="Century Gothic" panose="020B0502020202020204" pitchFamily="34" charset="0"/>
                <a:cs typeface="Times New Roman" panose="02020603050405020304" pitchFamily="18" charset="0"/>
              </a:rPr>
              <a:t>En qualité </a:t>
            </a:r>
            <a:r>
              <a:rPr lang="fr-FR" sz="2000" dirty="0">
                <a:latin typeface="Century Gothic" panose="020B0502020202020204" pitchFamily="34" charset="0"/>
                <a:cs typeface="Times New Roman" panose="02020603050405020304" pitchFamily="18" charset="0"/>
              </a:rPr>
              <a:t>de tiers de confiance, les CDG peuvent intervenir </a:t>
            </a:r>
            <a:r>
              <a:rPr lang="fr-FR" sz="2000" b="1" dirty="0">
                <a:latin typeface="Century Gothic" panose="020B0502020202020204" pitchFamily="34" charset="0"/>
                <a:cs typeface="Times New Roman" panose="02020603050405020304" pitchFamily="18" charset="0"/>
              </a:rPr>
              <a:t>comme médiateur dans les litiges opposant les agents publics avec leurs employeurs</a:t>
            </a:r>
            <a:r>
              <a:rPr lang="fr-FR" sz="2000" dirty="0">
                <a:latin typeface="Century Gothic" panose="020B0502020202020204" pitchFamily="34" charset="0"/>
                <a:cs typeface="Times New Roman" panose="02020603050405020304" pitchFamily="18" charset="0"/>
              </a:rPr>
              <a:t>. </a:t>
            </a:r>
          </a:p>
          <a:p>
            <a:pPr algn="just">
              <a:lnSpc>
                <a:spcPct val="120000"/>
              </a:lnSpc>
              <a:spcBef>
                <a:spcPts val="600"/>
              </a:spcBef>
              <a:spcAft>
                <a:spcPts val="600"/>
              </a:spcAft>
              <a:buFont typeface="Wingdings" panose="05000000000000000000" pitchFamily="2" charset="2"/>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77</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57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5"/>
            <a:ext cx="10515600" cy="4529306"/>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Pourquoi le recours à la médiation?</a:t>
            </a:r>
          </a:p>
          <a:p>
            <a:pPr marL="0" indent="0" algn="just">
              <a:lnSpc>
                <a:spcPct val="100000"/>
              </a:lnSpc>
              <a:spcBef>
                <a:spcPts val="600"/>
              </a:spcBef>
              <a:spcAft>
                <a:spcPts val="600"/>
              </a:spcAft>
              <a:buNone/>
            </a:pPr>
            <a:endParaRPr lang="fr-FR" sz="2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Cela permet </a:t>
            </a:r>
            <a:r>
              <a:rPr lang="fr-FR" sz="1800" b="1" dirty="0" smtClean="0">
                <a:latin typeface="Century Gothic" panose="020B0502020202020204" pitchFamily="34" charset="0"/>
                <a:cs typeface="Times New Roman" panose="02020603050405020304" pitchFamily="18" charset="0"/>
              </a:rPr>
              <a:t>d’évoquer </a:t>
            </a:r>
            <a:r>
              <a:rPr lang="fr-FR" sz="1800" b="1" dirty="0">
                <a:latin typeface="Century Gothic" panose="020B0502020202020204" pitchFamily="34" charset="0"/>
                <a:cs typeface="Times New Roman" panose="02020603050405020304" pitchFamily="18" charset="0"/>
              </a:rPr>
              <a:t>les sources du conflit pour trouver un </a:t>
            </a:r>
            <a:r>
              <a:rPr lang="fr-FR" sz="1800" b="1" dirty="0" smtClean="0">
                <a:latin typeface="Century Gothic" panose="020B0502020202020204" pitchFamily="34" charset="0"/>
                <a:cs typeface="Times New Roman" panose="02020603050405020304" pitchFamily="18" charset="0"/>
              </a:rPr>
              <a:t>compromis et d’assainir le différend</a:t>
            </a:r>
            <a:endParaRPr lang="fr-FR" sz="1800" b="1"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b="1" dirty="0">
                <a:latin typeface="Century Gothic" panose="020B0502020202020204" pitchFamily="34" charset="0"/>
                <a:cs typeface="Times New Roman" panose="02020603050405020304" pitchFamily="18" charset="0"/>
              </a:rPr>
              <a:t>Aboutir à une solution juste </a:t>
            </a:r>
            <a:r>
              <a:rPr lang="fr-FR" sz="1800" dirty="0">
                <a:latin typeface="Century Gothic" panose="020B0502020202020204" pitchFamily="34" charset="0"/>
                <a:cs typeface="Times New Roman" panose="02020603050405020304" pitchFamily="18" charset="0"/>
              </a:rPr>
              <a:t>pour les deux parties (gagnant-gagnant</a:t>
            </a:r>
            <a:r>
              <a:rPr lang="fr-FR" sz="1800" dirty="0" smtClean="0">
                <a:latin typeface="Century Gothic" panose="020B0502020202020204" pitchFamily="34" charset="0"/>
                <a:cs typeface="Times New Roman" panose="02020603050405020304" pitchFamily="18" charset="0"/>
              </a:rPr>
              <a:t>)</a:t>
            </a:r>
            <a:endParaRPr lang="fr-FR" sz="18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a:latin typeface="Century Gothic" panose="020B0502020202020204" pitchFamily="34" charset="0"/>
                <a:cs typeface="Times New Roman" panose="02020603050405020304" pitchFamily="18" charset="0"/>
              </a:rPr>
              <a:t>Les parties </a:t>
            </a:r>
            <a:r>
              <a:rPr lang="fr-FR" sz="1800" b="1" dirty="0">
                <a:latin typeface="Century Gothic" panose="020B0502020202020204" pitchFamily="34" charset="0"/>
                <a:cs typeface="Times New Roman" panose="02020603050405020304" pitchFamily="18" charset="0"/>
              </a:rPr>
              <a:t>peuvent interrompre la médiation à tout </a:t>
            </a:r>
            <a:r>
              <a:rPr lang="fr-FR" sz="1800" b="1" dirty="0" smtClean="0">
                <a:latin typeface="Century Gothic" panose="020B0502020202020204" pitchFamily="34" charset="0"/>
                <a:cs typeface="Times New Roman" panose="02020603050405020304" pitchFamily="18" charset="0"/>
              </a:rPr>
              <a:t>moment</a:t>
            </a:r>
          </a:p>
          <a:p>
            <a:pPr algn="just">
              <a:lnSpc>
                <a:spcPct val="120000"/>
              </a:lnSpc>
              <a:spcBef>
                <a:spcPts val="600"/>
              </a:spcBef>
              <a:spcAft>
                <a:spcPts val="600"/>
              </a:spcAft>
              <a:buFont typeface="Wingdings" panose="05000000000000000000" pitchFamily="2" charset="2"/>
              <a:buChar char="§"/>
            </a:pPr>
            <a:r>
              <a:rPr lang="fr-FR" sz="1800" b="1" dirty="0" smtClean="0">
                <a:latin typeface="Century Gothic" panose="020B0502020202020204" pitchFamily="34" charset="0"/>
                <a:cs typeface="Times New Roman" panose="02020603050405020304" pitchFamily="18" charset="0"/>
              </a:rPr>
              <a:t>Possibilité </a:t>
            </a:r>
            <a:r>
              <a:rPr lang="fr-FR" sz="1800" b="1" dirty="0">
                <a:latin typeface="Century Gothic" panose="020B0502020202020204" pitchFamily="34" charset="0"/>
                <a:cs typeface="Times New Roman" panose="02020603050405020304" pitchFamily="18" charset="0"/>
              </a:rPr>
              <a:t>de se faire assister d’un tiers qui aide à </a:t>
            </a:r>
            <a:r>
              <a:rPr lang="fr-FR" sz="1800" b="1" dirty="0" smtClean="0">
                <a:latin typeface="Century Gothic" panose="020B0502020202020204" pitchFamily="34" charset="0"/>
                <a:cs typeface="Times New Roman" panose="02020603050405020304" pitchFamily="18" charset="0"/>
              </a:rPr>
              <a:t>l’échange</a:t>
            </a:r>
            <a:endParaRPr lang="fr-FR" sz="1800" b="1"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La </a:t>
            </a:r>
            <a:r>
              <a:rPr lang="fr-FR" sz="1800" dirty="0">
                <a:latin typeface="Century Gothic" panose="020B0502020202020204" pitchFamily="34" charset="0"/>
                <a:cs typeface="Times New Roman" panose="02020603050405020304" pitchFamily="18" charset="0"/>
              </a:rPr>
              <a:t>médiation </a:t>
            </a:r>
            <a:r>
              <a:rPr lang="fr-FR" sz="1800" b="1" dirty="0">
                <a:latin typeface="Century Gothic" panose="020B0502020202020204" pitchFamily="34" charset="0"/>
                <a:cs typeface="Times New Roman" panose="02020603050405020304" pitchFamily="18" charset="0"/>
              </a:rPr>
              <a:t>est un outil de management, les deux parties peuvent y retrouver leur </a:t>
            </a:r>
            <a:r>
              <a:rPr lang="fr-FR" sz="1800" b="1" dirty="0" smtClean="0">
                <a:latin typeface="Century Gothic" panose="020B0502020202020204" pitchFamily="34" charset="0"/>
                <a:cs typeface="Times New Roman" panose="02020603050405020304" pitchFamily="18" charset="0"/>
              </a:rPr>
              <a:t>légitimité</a:t>
            </a:r>
          </a:p>
          <a:p>
            <a:pPr algn="just">
              <a:lnSpc>
                <a:spcPct val="120000"/>
              </a:lnSpc>
              <a:spcBef>
                <a:spcPts val="600"/>
              </a:spcBef>
              <a:spcAft>
                <a:spcPts val="600"/>
              </a:spcAft>
              <a:buFont typeface="Wingdings" panose="05000000000000000000" pitchFamily="2" charset="2"/>
              <a:buChar char="§"/>
            </a:pPr>
            <a:r>
              <a:rPr lang="fr-FR" sz="1800" b="1" dirty="0" smtClean="0">
                <a:latin typeface="Century Gothic" panose="020B0502020202020204" pitchFamily="34" charset="0"/>
                <a:cs typeface="Times New Roman" panose="02020603050405020304" pitchFamily="18" charset="0"/>
              </a:rPr>
              <a:t>Éviter un contentieux</a:t>
            </a:r>
          </a:p>
          <a:p>
            <a:pPr algn="just">
              <a:lnSpc>
                <a:spcPct val="120000"/>
              </a:lnSpc>
              <a:spcBef>
                <a:spcPts val="600"/>
              </a:spcBef>
              <a:spcAft>
                <a:spcPts val="600"/>
              </a:spcAft>
              <a:buFont typeface="Wingdings" panose="05000000000000000000" pitchFamily="2" charset="2"/>
              <a:buChar char="§"/>
            </a:pPr>
            <a:endParaRPr lang="fr-FR" sz="16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78</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979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5"/>
            <a:ext cx="10515600" cy="4529306"/>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Le rôle du médiateur</a:t>
            </a:r>
          </a:p>
          <a:p>
            <a:pPr marL="0" indent="0" algn="just">
              <a:lnSpc>
                <a:spcPct val="100000"/>
              </a:lnSpc>
              <a:spcBef>
                <a:spcPts val="600"/>
              </a:spcBef>
              <a:spcAft>
                <a:spcPts val="600"/>
              </a:spcAft>
              <a:buNone/>
            </a:pPr>
            <a:endParaRPr lang="fr-FR" sz="2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a:latin typeface="Century Gothic" panose="020B0502020202020204" pitchFamily="34" charset="0"/>
                <a:cs typeface="Times New Roman" panose="02020603050405020304" pitchFamily="18" charset="0"/>
              </a:rPr>
              <a:t>Ses </a:t>
            </a:r>
            <a:r>
              <a:rPr lang="fr-FR" sz="1800" dirty="0" smtClean="0">
                <a:latin typeface="Century Gothic" panose="020B0502020202020204" pitchFamily="34" charset="0"/>
                <a:cs typeface="Times New Roman" panose="02020603050405020304" pitchFamily="18" charset="0"/>
              </a:rPr>
              <a:t>obligations: </a:t>
            </a:r>
            <a:r>
              <a:rPr lang="fr-FR" sz="1800" dirty="0">
                <a:latin typeface="Century Gothic" panose="020B0502020202020204" pitchFamily="34" charset="0"/>
                <a:cs typeface="Times New Roman" panose="02020603050405020304" pitchFamily="18" charset="0"/>
              </a:rPr>
              <a:t>impartialité, indépendance, neutralité, diligence et </a:t>
            </a:r>
            <a:r>
              <a:rPr lang="fr-FR" sz="1800" dirty="0" smtClean="0">
                <a:latin typeface="Century Gothic" panose="020B0502020202020204" pitchFamily="34" charset="0"/>
                <a:cs typeface="Times New Roman" panose="02020603050405020304" pitchFamily="18" charset="0"/>
              </a:rPr>
              <a:t>loyauté</a:t>
            </a:r>
            <a:endParaRPr lang="fr-FR" sz="18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Ses </a:t>
            </a:r>
            <a:r>
              <a:rPr lang="fr-FR" sz="1800" dirty="0">
                <a:latin typeface="Century Gothic" panose="020B0502020202020204" pitchFamily="34" charset="0"/>
                <a:cs typeface="Times New Roman" panose="02020603050405020304" pitchFamily="18" charset="0"/>
              </a:rPr>
              <a:t>garanties: probité et </a:t>
            </a:r>
            <a:r>
              <a:rPr lang="fr-FR" sz="1800" dirty="0" smtClean="0">
                <a:latin typeface="Century Gothic" panose="020B0502020202020204" pitchFamily="34" charset="0"/>
                <a:cs typeface="Times New Roman" panose="02020603050405020304" pitchFamily="18" charset="0"/>
              </a:rPr>
              <a:t>honorabilité</a:t>
            </a:r>
            <a:endParaRPr lang="fr-FR" sz="18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Une </a:t>
            </a:r>
            <a:r>
              <a:rPr lang="fr-FR" sz="1800" dirty="0">
                <a:latin typeface="Century Gothic" panose="020B0502020202020204" pitchFamily="34" charset="0"/>
                <a:cs typeface="Times New Roman" panose="02020603050405020304" pitchFamily="18" charset="0"/>
              </a:rPr>
              <a:t>formation </a:t>
            </a:r>
            <a:r>
              <a:rPr lang="fr-FR" sz="1800" dirty="0" smtClean="0">
                <a:latin typeface="Century Gothic" panose="020B0502020202020204" pitchFamily="34" charset="0"/>
                <a:cs typeface="Times New Roman" panose="02020603050405020304" pitchFamily="18" charset="0"/>
              </a:rPr>
              <a:t>spécifique, </a:t>
            </a:r>
            <a:r>
              <a:rPr lang="fr-FR" sz="1800" dirty="0">
                <a:latin typeface="Century Gothic" panose="020B0502020202020204" pitchFamily="34" charset="0"/>
                <a:cs typeface="Times New Roman" panose="02020603050405020304" pitchFamily="18" charset="0"/>
              </a:rPr>
              <a:t>un agrément de médiateur et un </a:t>
            </a:r>
            <a:r>
              <a:rPr lang="fr-FR" sz="1800" dirty="0" smtClean="0">
                <a:latin typeface="Century Gothic" panose="020B0502020202020204" pitchFamily="34" charset="0"/>
                <a:cs typeface="Times New Roman" panose="02020603050405020304" pitchFamily="18" charset="0"/>
              </a:rPr>
              <a:t>réseau</a:t>
            </a:r>
            <a:endParaRPr lang="fr-FR" sz="18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Une </a:t>
            </a:r>
            <a:r>
              <a:rPr lang="fr-FR" sz="1800" dirty="0">
                <a:latin typeface="Century Gothic" panose="020B0502020202020204" pitchFamily="34" charset="0"/>
                <a:cs typeface="Times New Roman" panose="02020603050405020304" pitchFamily="18" charset="0"/>
              </a:rPr>
              <a:t>actualisation régulière de ses connaissances théoriques et </a:t>
            </a:r>
            <a:r>
              <a:rPr lang="fr-FR" sz="1800" dirty="0" smtClean="0">
                <a:latin typeface="Century Gothic" panose="020B0502020202020204" pitchFamily="34" charset="0"/>
                <a:cs typeface="Times New Roman" panose="02020603050405020304" pitchFamily="18" charset="0"/>
              </a:rPr>
              <a:t>pratiques</a:t>
            </a:r>
            <a:endParaRPr lang="fr-FR" sz="18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Une </a:t>
            </a:r>
            <a:r>
              <a:rPr lang="fr-FR" sz="1800" dirty="0">
                <a:latin typeface="Century Gothic" panose="020B0502020202020204" pitchFamily="34" charset="0"/>
                <a:cs typeface="Times New Roman" panose="02020603050405020304" pitchFamily="18" charset="0"/>
              </a:rPr>
              <a:t>obligation de moyen et non de résultat: il est le garant du déroulement apaisé du processus </a:t>
            </a:r>
            <a:endParaRPr lang="fr-FR" sz="18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Il </a:t>
            </a:r>
            <a:r>
              <a:rPr lang="fr-FR" sz="1800" dirty="0">
                <a:latin typeface="Century Gothic" panose="020B0502020202020204" pitchFamily="34" charset="0"/>
                <a:cs typeface="Times New Roman" panose="02020603050405020304" pitchFamily="18" charset="0"/>
              </a:rPr>
              <a:t>est un facilitateur et fait émerger une solution apportée par les </a:t>
            </a:r>
            <a:r>
              <a:rPr lang="fr-FR" sz="1800" dirty="0" smtClean="0">
                <a:latin typeface="Century Gothic" panose="020B0502020202020204" pitchFamily="34" charset="0"/>
                <a:cs typeface="Times New Roman" panose="02020603050405020304" pitchFamily="18" charset="0"/>
              </a:rPr>
              <a:t>parties</a:t>
            </a:r>
            <a:endParaRPr lang="fr-FR" sz="18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endParaRPr lang="fr-FR" sz="16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79</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462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920240" y="460303"/>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4. La carrière longue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pic>
        <p:nvPicPr>
          <p:cNvPr id="6" name="Image 5"/>
          <p:cNvPicPr>
            <a:picLocks noChangeAspect="1"/>
          </p:cNvPicPr>
          <p:nvPr/>
        </p:nvPicPr>
        <p:blipFill>
          <a:blip r:embed="rId4"/>
          <a:stretch>
            <a:fillRect/>
          </a:stretch>
        </p:blipFill>
        <p:spPr>
          <a:xfrm>
            <a:off x="532015" y="1045078"/>
            <a:ext cx="10665229" cy="5721481"/>
          </a:xfrm>
          <a:prstGeom prst="rect">
            <a:avLst/>
          </a:prstGeom>
        </p:spPr>
      </p:pic>
      <p:pic>
        <p:nvPicPr>
          <p:cNvPr id="2" name="Image 1"/>
          <p:cNvPicPr>
            <a:picLocks noChangeAspect="1"/>
          </p:cNvPicPr>
          <p:nvPr/>
        </p:nvPicPr>
        <p:blipFill>
          <a:blip r:embed="rId5"/>
          <a:stretch>
            <a:fillRect/>
          </a:stretch>
        </p:blipFill>
        <p:spPr>
          <a:xfrm>
            <a:off x="1308113" y="386825"/>
            <a:ext cx="8992379" cy="859611"/>
          </a:xfrm>
          <a:prstGeom prst="rect">
            <a:avLst/>
          </a:prstGeom>
        </p:spPr>
      </p:pic>
    </p:spTree>
    <p:extLst>
      <p:ext uri="{BB962C8B-B14F-4D97-AF65-F5344CB8AC3E}">
        <p14:creationId xmlns:p14="http://schemas.microsoft.com/office/powerpoint/2010/main" val="5493577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775749"/>
            <a:ext cx="10515600" cy="4351338"/>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Historique</a:t>
            </a:r>
          </a:p>
          <a:p>
            <a:pPr marL="0" indent="0" algn="just">
              <a:lnSpc>
                <a:spcPct val="100000"/>
              </a:lnSpc>
              <a:spcBef>
                <a:spcPts val="600"/>
              </a:spcBef>
              <a:spcAft>
                <a:spcPts val="600"/>
              </a:spcAft>
              <a:buNone/>
            </a:pPr>
            <a:endParaRPr lang="fr-FR" sz="5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a:latin typeface="Century Gothic" panose="020B0502020202020204" pitchFamily="34" charset="0"/>
                <a:cs typeface="Times New Roman" panose="02020603050405020304" pitchFamily="18" charset="0"/>
              </a:rPr>
              <a:t>En 2018, </a:t>
            </a:r>
            <a:r>
              <a:rPr lang="fr-FR" sz="1800" b="1" dirty="0" smtClean="0">
                <a:latin typeface="Century Gothic" panose="020B0502020202020204" pitchFamily="34" charset="0"/>
                <a:cs typeface="Times New Roman" panose="02020603050405020304" pitchFamily="18" charset="0"/>
              </a:rPr>
              <a:t>expérimentation durant 4 ans </a:t>
            </a:r>
            <a:r>
              <a:rPr lang="fr-FR" sz="1800" dirty="0" smtClean="0">
                <a:latin typeface="Century Gothic" panose="020B0502020202020204" pitchFamily="34" charset="0"/>
                <a:cs typeface="Times New Roman" panose="02020603050405020304" pitchFamily="18" charset="0"/>
              </a:rPr>
              <a:t>de la médiation préalable obligatoire dans la </a:t>
            </a:r>
            <a:r>
              <a:rPr lang="fr-FR" sz="1800" dirty="0">
                <a:latin typeface="Century Gothic" panose="020B0502020202020204" pitchFamily="34" charset="0"/>
                <a:cs typeface="Times New Roman" panose="02020603050405020304" pitchFamily="18" charset="0"/>
              </a:rPr>
              <a:t>fonction </a:t>
            </a:r>
            <a:r>
              <a:rPr lang="fr-FR" sz="1800" dirty="0" smtClean="0">
                <a:latin typeface="Century Gothic" panose="020B0502020202020204" pitchFamily="34" charset="0"/>
                <a:cs typeface="Times New Roman" panose="02020603050405020304" pitchFamily="18" charset="0"/>
              </a:rPr>
              <a:t>publique </a:t>
            </a:r>
            <a:r>
              <a:rPr lang="fr-FR" sz="1800" b="1" dirty="0" smtClean="0">
                <a:latin typeface="Century Gothic" panose="020B0502020202020204" pitchFamily="34" charset="0"/>
                <a:cs typeface="Times New Roman" panose="02020603050405020304" pitchFamily="18" charset="0"/>
              </a:rPr>
              <a:t>qui a pris fin le </a:t>
            </a:r>
            <a:r>
              <a:rPr lang="fr-FR" sz="1800" b="1" dirty="0">
                <a:latin typeface="Century Gothic" panose="020B0502020202020204" pitchFamily="34" charset="0"/>
                <a:cs typeface="Times New Roman" panose="02020603050405020304" pitchFamily="18" charset="0"/>
              </a:rPr>
              <a:t>31 décembre </a:t>
            </a:r>
            <a:r>
              <a:rPr lang="fr-FR" sz="1800" b="1" dirty="0" smtClean="0">
                <a:latin typeface="Century Gothic" panose="020B0502020202020204" pitchFamily="34" charset="0"/>
                <a:cs typeface="Times New Roman" panose="02020603050405020304" pitchFamily="18" charset="0"/>
              </a:rPr>
              <a:t>2021</a:t>
            </a: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La MPO intervient </a:t>
            </a:r>
            <a:r>
              <a:rPr lang="fr-FR" sz="1800" b="1" dirty="0" smtClean="0">
                <a:latin typeface="Century Gothic" panose="020B0502020202020204" pitchFamily="34" charset="0"/>
                <a:cs typeface="Times New Roman" panose="02020603050405020304" pitchFamily="18" charset="0"/>
              </a:rPr>
              <a:t>dans des situations bien précises </a:t>
            </a:r>
            <a:r>
              <a:rPr lang="fr-FR" sz="1800" dirty="0" smtClean="0">
                <a:latin typeface="Century Gothic" panose="020B0502020202020204" pitchFamily="34" charset="0"/>
                <a:cs typeface="Times New Roman" panose="02020603050405020304" pitchFamily="18" charset="0"/>
              </a:rPr>
              <a:t>(sept </a:t>
            </a:r>
            <a:r>
              <a:rPr lang="fr-FR" sz="1800" dirty="0">
                <a:latin typeface="Century Gothic" panose="020B0502020202020204" pitchFamily="34" charset="0"/>
                <a:cs typeface="Times New Roman" panose="02020603050405020304" pitchFamily="18" charset="0"/>
              </a:rPr>
              <a:t>types de décisions </a:t>
            </a:r>
            <a:r>
              <a:rPr lang="fr-FR" sz="1800" dirty="0" smtClean="0">
                <a:latin typeface="Century Gothic" panose="020B0502020202020204" pitchFamily="34" charset="0"/>
                <a:cs typeface="Times New Roman" panose="02020603050405020304" pitchFamily="18" charset="0"/>
              </a:rPr>
              <a:t>défavorables) et </a:t>
            </a:r>
            <a:r>
              <a:rPr lang="fr-FR" sz="1800" b="1" dirty="0" smtClean="0">
                <a:latin typeface="Century Gothic" panose="020B0502020202020204" pitchFamily="34" charset="0"/>
                <a:cs typeface="Times New Roman" panose="02020603050405020304" pitchFamily="18" charset="0"/>
              </a:rPr>
              <a:t>avant </a:t>
            </a:r>
            <a:r>
              <a:rPr lang="fr-FR" sz="1800" b="1" dirty="0">
                <a:latin typeface="Century Gothic" panose="020B0502020202020204" pitchFamily="34" charset="0"/>
                <a:cs typeface="Times New Roman" panose="02020603050405020304" pitchFamily="18" charset="0"/>
              </a:rPr>
              <a:t>le recours contentieux</a:t>
            </a:r>
            <a:endParaRPr lang="fr-FR" sz="1800" b="1"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Un arrêté </a:t>
            </a:r>
            <a:r>
              <a:rPr lang="fr-FR" sz="1800" b="1" dirty="0" smtClean="0">
                <a:latin typeface="Century Gothic" panose="020B0502020202020204" pitchFamily="34" charset="0"/>
                <a:cs typeface="Times New Roman" panose="02020603050405020304" pitchFamily="18" charset="0"/>
              </a:rPr>
              <a:t>vient fixer </a:t>
            </a:r>
            <a:r>
              <a:rPr lang="fr-FR" sz="1800" b="1" dirty="0">
                <a:latin typeface="Century Gothic" panose="020B0502020202020204" pitchFamily="34" charset="0"/>
                <a:cs typeface="Times New Roman" panose="02020603050405020304" pitchFamily="18" charset="0"/>
              </a:rPr>
              <a:t>la liste des </a:t>
            </a:r>
            <a:r>
              <a:rPr lang="fr-FR" sz="1800" b="1" dirty="0" smtClean="0">
                <a:latin typeface="Century Gothic" panose="020B0502020202020204" pitchFamily="34" charset="0"/>
                <a:cs typeface="Times New Roman" panose="02020603050405020304" pitchFamily="18" charset="0"/>
              </a:rPr>
              <a:t>42 </a:t>
            </a:r>
            <a:r>
              <a:rPr lang="fr-FR" sz="1800" b="1" dirty="0">
                <a:latin typeface="Century Gothic" panose="020B0502020202020204" pitchFamily="34" charset="0"/>
                <a:cs typeface="Times New Roman" panose="02020603050405020304" pitchFamily="18" charset="0"/>
              </a:rPr>
              <a:t>centres de gestion </a:t>
            </a:r>
            <a:r>
              <a:rPr lang="fr-FR" sz="1800" dirty="0">
                <a:latin typeface="Century Gothic" panose="020B0502020202020204" pitchFamily="34" charset="0"/>
                <a:cs typeface="Times New Roman" panose="02020603050405020304" pitchFamily="18" charset="0"/>
              </a:rPr>
              <a:t>candidats qui ont tous été retenus, dont le CDG30 qui </a:t>
            </a:r>
            <a:r>
              <a:rPr lang="fr-FR" sz="1800" dirty="0" smtClean="0">
                <a:latin typeface="Century Gothic" panose="020B0502020202020204" pitchFamily="34" charset="0"/>
                <a:cs typeface="Times New Roman" panose="02020603050405020304" pitchFamily="18" charset="0"/>
              </a:rPr>
              <a:t>s’est </a:t>
            </a:r>
            <a:r>
              <a:rPr lang="fr-FR" sz="1800" dirty="0">
                <a:latin typeface="Century Gothic" panose="020B0502020202020204" pitchFamily="34" charset="0"/>
                <a:cs typeface="Times New Roman" panose="02020603050405020304" pitchFamily="18" charset="0"/>
              </a:rPr>
              <a:t>porté </a:t>
            </a:r>
            <a:r>
              <a:rPr lang="fr-FR" sz="1800" dirty="0" smtClean="0">
                <a:latin typeface="Century Gothic" panose="020B0502020202020204" pitchFamily="34" charset="0"/>
                <a:cs typeface="Times New Roman" panose="02020603050405020304" pitchFamily="18" charset="0"/>
              </a:rPr>
              <a:t>volontaire</a:t>
            </a:r>
          </a:p>
          <a:p>
            <a:pPr algn="just">
              <a:lnSpc>
                <a:spcPct val="120000"/>
              </a:lnSpc>
              <a:spcBef>
                <a:spcPts val="600"/>
              </a:spcBef>
              <a:spcAft>
                <a:spcPts val="600"/>
              </a:spcAft>
              <a:buFont typeface="Wingdings" panose="05000000000000000000" pitchFamily="2" charset="2"/>
              <a:buChar char="§"/>
            </a:pPr>
            <a:r>
              <a:rPr lang="fr-FR" sz="1800" dirty="0">
                <a:latin typeface="Century Gothic" panose="020B0502020202020204" pitchFamily="34" charset="0"/>
                <a:cs typeface="Times New Roman" panose="02020603050405020304" pitchFamily="18" charset="0"/>
              </a:rPr>
              <a:t>Les collectivités </a:t>
            </a:r>
            <a:r>
              <a:rPr lang="fr-FR" sz="1800" dirty="0" smtClean="0">
                <a:latin typeface="Century Gothic" panose="020B0502020202020204" pitchFamily="34" charset="0"/>
                <a:cs typeface="Times New Roman" panose="02020603050405020304" pitchFamily="18" charset="0"/>
              </a:rPr>
              <a:t>intéressées </a:t>
            </a:r>
            <a:r>
              <a:rPr lang="fr-FR" sz="1800" b="1" dirty="0" smtClean="0">
                <a:latin typeface="Century Gothic" panose="020B0502020202020204" pitchFamily="34" charset="0"/>
                <a:cs typeface="Times New Roman" panose="02020603050405020304" pitchFamily="18" charset="0"/>
              </a:rPr>
              <a:t>devaient se </a:t>
            </a:r>
            <a:r>
              <a:rPr lang="fr-FR" sz="1800" b="1" dirty="0">
                <a:latin typeface="Century Gothic" panose="020B0502020202020204" pitchFamily="34" charset="0"/>
                <a:cs typeface="Times New Roman" panose="02020603050405020304" pitchFamily="18" charset="0"/>
              </a:rPr>
              <a:t>rapprocher du CDG30 afin de conclure une convention lui confiant la mission de MPO en cas de litiges avec leurs agents avant le 1er septembre </a:t>
            </a:r>
            <a:r>
              <a:rPr lang="fr-FR" sz="1800" b="1" dirty="0" smtClean="0">
                <a:latin typeface="Century Gothic" panose="020B0502020202020204" pitchFamily="34" charset="0"/>
                <a:cs typeface="Times New Roman" panose="02020603050405020304" pitchFamily="18" charset="0"/>
              </a:rPr>
              <a:t>2018 (82 au total)</a:t>
            </a:r>
          </a:p>
          <a:p>
            <a:pPr algn="just">
              <a:lnSpc>
                <a:spcPct val="120000"/>
              </a:lnSpc>
              <a:spcBef>
                <a:spcPts val="600"/>
              </a:spcBef>
              <a:spcAft>
                <a:spcPts val="600"/>
              </a:spcAft>
              <a:buFont typeface="Wingdings" panose="05000000000000000000" pitchFamily="2" charset="2"/>
              <a:buChar char="§"/>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80</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350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5"/>
            <a:ext cx="10515600" cy="4529306"/>
          </a:xfrm>
        </p:spPr>
        <p:txBody>
          <a:bodyPr>
            <a:normAutofit lnSpcReduction="10000"/>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Aujourd’hui</a:t>
            </a:r>
          </a:p>
          <a:p>
            <a:pPr marL="0" indent="0" algn="just">
              <a:lnSpc>
                <a:spcPct val="100000"/>
              </a:lnSpc>
              <a:spcBef>
                <a:spcPts val="600"/>
              </a:spcBef>
              <a:spcAft>
                <a:spcPts val="600"/>
              </a:spcAft>
              <a:buNone/>
            </a:pPr>
            <a:endParaRPr lang="fr-FR" sz="8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Après 4 ans d’expérimentation, la MPO </a:t>
            </a:r>
            <a:r>
              <a:rPr lang="fr-FR" sz="1800" b="1" dirty="0" smtClean="0">
                <a:latin typeface="Century Gothic" panose="020B0502020202020204" pitchFamily="34" charset="0"/>
                <a:cs typeface="Times New Roman" panose="02020603050405020304" pitchFamily="18" charset="0"/>
              </a:rPr>
              <a:t>a eu une évaluation </a:t>
            </a:r>
            <a:r>
              <a:rPr lang="fr-FR" sz="1800" b="1" dirty="0">
                <a:latin typeface="Century Gothic" panose="020B0502020202020204" pitchFamily="34" charset="0"/>
                <a:cs typeface="Times New Roman" panose="02020603050405020304" pitchFamily="18" charset="0"/>
              </a:rPr>
              <a:t>favorable </a:t>
            </a:r>
            <a:r>
              <a:rPr lang="fr-FR" sz="1800" b="1" dirty="0" smtClean="0">
                <a:latin typeface="Century Gothic" panose="020B0502020202020204" pitchFamily="34" charset="0"/>
                <a:cs typeface="Times New Roman" panose="02020603050405020304" pitchFamily="18" charset="0"/>
              </a:rPr>
              <a:t>du </a:t>
            </a:r>
            <a:r>
              <a:rPr lang="fr-FR" sz="1800" b="1" dirty="0">
                <a:latin typeface="Century Gothic" panose="020B0502020202020204" pitchFamily="34" charset="0"/>
                <a:cs typeface="Times New Roman" panose="02020603050405020304" pitchFamily="18" charset="0"/>
              </a:rPr>
              <a:t>Conseil d’État qui a proposé au gouvernement sa </a:t>
            </a:r>
            <a:r>
              <a:rPr lang="fr-FR" sz="1800" b="1" dirty="0" smtClean="0">
                <a:latin typeface="Century Gothic" panose="020B0502020202020204" pitchFamily="34" charset="0"/>
                <a:cs typeface="Times New Roman" panose="02020603050405020304" pitchFamily="18" charset="0"/>
              </a:rPr>
              <a:t>pérennisation au 1</a:t>
            </a:r>
            <a:r>
              <a:rPr lang="fr-FR" sz="1800" b="1" baseline="30000" dirty="0" smtClean="0">
                <a:latin typeface="Century Gothic" panose="020B0502020202020204" pitchFamily="34" charset="0"/>
                <a:cs typeface="Times New Roman" panose="02020603050405020304" pitchFamily="18" charset="0"/>
              </a:rPr>
              <a:t>er</a:t>
            </a:r>
            <a:r>
              <a:rPr lang="fr-FR" sz="1800" b="1" dirty="0" smtClean="0">
                <a:latin typeface="Century Gothic" panose="020B0502020202020204" pitchFamily="34" charset="0"/>
                <a:cs typeface="Times New Roman" panose="02020603050405020304" pitchFamily="18" charset="0"/>
              </a:rPr>
              <a:t> avril 2022</a:t>
            </a: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Ainsi, aux </a:t>
            </a:r>
            <a:r>
              <a:rPr lang="fr-FR" sz="1800" dirty="0">
                <a:latin typeface="Century Gothic" panose="020B0502020202020204" pitchFamily="34" charset="0"/>
                <a:cs typeface="Times New Roman" panose="02020603050405020304" pitchFamily="18" charset="0"/>
              </a:rPr>
              <a:t>termes d’un nouvel article 25-2 de la loi du 26 janvier 1984 </a:t>
            </a:r>
            <a:r>
              <a:rPr lang="fr-FR" sz="1800" dirty="0" smtClean="0">
                <a:latin typeface="Century Gothic" panose="020B0502020202020204" pitchFamily="34" charset="0"/>
                <a:cs typeface="Times New Roman" panose="02020603050405020304" pitchFamily="18" charset="0"/>
              </a:rPr>
              <a:t>et </a:t>
            </a:r>
            <a:r>
              <a:rPr lang="fr-FR" sz="1800" dirty="0">
                <a:latin typeface="Century Gothic" panose="020B0502020202020204" pitchFamily="34" charset="0"/>
                <a:cs typeface="Times New Roman" panose="02020603050405020304" pitchFamily="18" charset="0"/>
              </a:rPr>
              <a:t>du décret n° 2022-433 du 25 mars </a:t>
            </a:r>
            <a:r>
              <a:rPr lang="fr-FR" sz="1800" dirty="0" smtClean="0">
                <a:latin typeface="Century Gothic" panose="020B0502020202020204" pitchFamily="34" charset="0"/>
                <a:cs typeface="Times New Roman" panose="02020603050405020304" pitchFamily="18" charset="0"/>
              </a:rPr>
              <a:t>2022, </a:t>
            </a:r>
            <a:r>
              <a:rPr lang="fr-FR" sz="1800" dirty="0">
                <a:latin typeface="Century Gothic" panose="020B0502020202020204" pitchFamily="34" charset="0"/>
                <a:cs typeface="Times New Roman" panose="02020603050405020304" pitchFamily="18" charset="0"/>
              </a:rPr>
              <a:t>les </a:t>
            </a:r>
            <a:r>
              <a:rPr lang="fr-FR" sz="1800" dirty="0" smtClean="0">
                <a:latin typeface="Century Gothic" panose="020B0502020202020204" pitchFamily="34" charset="0"/>
                <a:cs typeface="Times New Roman" panose="02020603050405020304" pitchFamily="18" charset="0"/>
              </a:rPr>
              <a:t>CDG </a:t>
            </a:r>
            <a:r>
              <a:rPr lang="fr-FR" sz="1800" b="1" dirty="0">
                <a:latin typeface="Century Gothic" panose="020B0502020202020204" pitchFamily="34" charset="0"/>
                <a:cs typeface="Times New Roman" panose="02020603050405020304" pitchFamily="18" charset="0"/>
              </a:rPr>
              <a:t>assurent par convention</a:t>
            </a:r>
            <a:r>
              <a:rPr lang="fr-FR" sz="1800" dirty="0">
                <a:latin typeface="Century Gothic" panose="020B0502020202020204" pitchFamily="34" charset="0"/>
                <a:cs typeface="Times New Roman" panose="02020603050405020304" pitchFamily="18" charset="0"/>
              </a:rPr>
              <a:t>, à la demande des collectivités territoriales et de leurs établissements publics, une mission de médiation préalable obligatoire prévue à l’article L. 213-11 du code de justice </a:t>
            </a:r>
            <a:r>
              <a:rPr lang="fr-FR" sz="1800" dirty="0" smtClean="0">
                <a:latin typeface="Century Gothic" panose="020B0502020202020204" pitchFamily="34" charset="0"/>
                <a:cs typeface="Times New Roman" panose="02020603050405020304" pitchFamily="18" charset="0"/>
              </a:rPr>
              <a:t>administrative</a:t>
            </a: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La médiation préalable obligatoire devient donc une </a:t>
            </a:r>
            <a:r>
              <a:rPr lang="fr-FR" sz="1800" b="1" dirty="0" smtClean="0">
                <a:latin typeface="Century Gothic" panose="020B0502020202020204" pitchFamily="34" charset="0"/>
                <a:cs typeface="Times New Roman" panose="02020603050405020304" pitchFamily="18" charset="0"/>
              </a:rPr>
              <a:t>nouvelle mission obligatoire des CDG</a:t>
            </a:r>
          </a:p>
          <a:p>
            <a:pPr algn="just">
              <a:lnSpc>
                <a:spcPct val="120000"/>
              </a:lnSpc>
              <a:spcBef>
                <a:spcPts val="600"/>
              </a:spcBef>
              <a:spcAft>
                <a:spcPts val="600"/>
              </a:spcAft>
              <a:buFont typeface="Wingdings" panose="05000000000000000000" pitchFamily="2" charset="2"/>
              <a:buChar char="§"/>
            </a:pPr>
            <a:r>
              <a:rPr lang="fr-FR" sz="1800" dirty="0" smtClean="0">
                <a:latin typeface="Century Gothic" panose="020B0502020202020204" pitchFamily="34" charset="0"/>
                <a:cs typeface="Times New Roman" panose="02020603050405020304" pitchFamily="18" charset="0"/>
              </a:rPr>
              <a:t>Elle intervient </a:t>
            </a:r>
            <a:r>
              <a:rPr lang="fr-FR" sz="1800" b="1" dirty="0" smtClean="0">
                <a:latin typeface="Century Gothic" panose="020B0502020202020204" pitchFamily="34" charset="0"/>
                <a:cs typeface="Times New Roman" panose="02020603050405020304" pitchFamily="18" charset="0"/>
              </a:rPr>
              <a:t>toujours avant un contentieux </a:t>
            </a:r>
            <a:r>
              <a:rPr lang="fr-FR" sz="1800" dirty="0" smtClean="0">
                <a:latin typeface="Century Gothic" panose="020B0502020202020204" pitchFamily="34" charset="0"/>
                <a:cs typeface="Times New Roman" panose="02020603050405020304" pitchFamily="18" charset="0"/>
              </a:rPr>
              <a:t>(soit par une demande de l’agent, soit par un renvoi du TA) et </a:t>
            </a:r>
            <a:r>
              <a:rPr lang="fr-FR" sz="1800" b="1" dirty="0" smtClean="0">
                <a:latin typeface="Century Gothic" panose="020B0502020202020204" pitchFamily="34" charset="0"/>
                <a:cs typeface="Times New Roman" panose="02020603050405020304" pitchFamily="18" charset="0"/>
              </a:rPr>
              <a:t>toujours sur le même champ de décisions</a:t>
            </a:r>
          </a:p>
          <a:p>
            <a:pPr algn="just">
              <a:lnSpc>
                <a:spcPct val="120000"/>
              </a:lnSpc>
              <a:spcBef>
                <a:spcPts val="600"/>
              </a:spcBef>
              <a:spcAft>
                <a:spcPts val="600"/>
              </a:spcAft>
              <a:buFont typeface="Wingdings" panose="05000000000000000000" pitchFamily="2" charset="2"/>
              <a:buChar char="§"/>
            </a:pPr>
            <a:endParaRPr lang="fr-FR" sz="1600" b="1"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81</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505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4"/>
            <a:ext cx="10515600" cy="4807931"/>
          </a:xfrm>
        </p:spPr>
        <p:txBody>
          <a:bodyPr>
            <a:normAutofit fontScale="70000" lnSpcReduction="20000"/>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Champ de décisions défavorables (inchangé)</a:t>
            </a:r>
          </a:p>
          <a:p>
            <a:pPr marL="0" indent="0" algn="just">
              <a:lnSpc>
                <a:spcPct val="100000"/>
              </a:lnSpc>
              <a:spcBef>
                <a:spcPts val="600"/>
              </a:spcBef>
              <a:spcAft>
                <a:spcPts val="600"/>
              </a:spcAft>
              <a:buNone/>
            </a:pPr>
            <a:endParaRPr lang="fr-FR" sz="3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2000" dirty="0">
                <a:latin typeface="Century Gothic" panose="020B0502020202020204" pitchFamily="34" charset="0"/>
                <a:cs typeface="Times New Roman" panose="02020603050405020304" pitchFamily="18" charset="0"/>
              </a:rPr>
              <a:t>Les décisions administratives individuelles défavorables </a:t>
            </a:r>
            <a:r>
              <a:rPr lang="fr-FR" sz="2000" b="1" dirty="0">
                <a:latin typeface="Century Gothic" panose="020B0502020202020204" pitchFamily="34" charset="0"/>
                <a:cs typeface="Times New Roman" panose="02020603050405020304" pitchFamily="18" charset="0"/>
              </a:rPr>
              <a:t>relatives à la rémunération </a:t>
            </a:r>
            <a:r>
              <a:rPr lang="fr-FR" sz="2000" dirty="0">
                <a:latin typeface="Century Gothic" panose="020B0502020202020204" pitchFamily="34" charset="0"/>
                <a:cs typeface="Times New Roman" panose="02020603050405020304" pitchFamily="18" charset="0"/>
              </a:rPr>
              <a:t>;</a:t>
            </a:r>
          </a:p>
          <a:p>
            <a:pPr algn="just">
              <a:lnSpc>
                <a:spcPct val="120000"/>
              </a:lnSpc>
              <a:spcBef>
                <a:spcPts val="600"/>
              </a:spcBef>
              <a:spcAft>
                <a:spcPts val="600"/>
              </a:spcAft>
              <a:buFont typeface="Wingdings" panose="05000000000000000000" pitchFamily="2" charset="2"/>
              <a:buChar char="§"/>
            </a:pPr>
            <a:r>
              <a:rPr lang="fr-FR" sz="2000" b="1" dirty="0">
                <a:latin typeface="Century Gothic" panose="020B0502020202020204" pitchFamily="34" charset="0"/>
                <a:cs typeface="Times New Roman" panose="02020603050405020304" pitchFamily="18" charset="0"/>
              </a:rPr>
              <a:t>Les refus de détachement, de placement en disponibilité ou de congés non rémunérés </a:t>
            </a:r>
            <a:r>
              <a:rPr lang="fr-FR" sz="2000" dirty="0">
                <a:latin typeface="Century Gothic" panose="020B0502020202020204" pitchFamily="34" charset="0"/>
                <a:cs typeface="Times New Roman" panose="02020603050405020304" pitchFamily="18" charset="0"/>
              </a:rPr>
              <a:t>prévus pour les agents contractuels ;</a:t>
            </a:r>
          </a:p>
          <a:p>
            <a:pPr algn="just">
              <a:lnSpc>
                <a:spcPct val="120000"/>
              </a:lnSpc>
              <a:spcBef>
                <a:spcPts val="600"/>
              </a:spcBef>
              <a:spcAft>
                <a:spcPts val="600"/>
              </a:spcAft>
              <a:buFont typeface="Wingdings" panose="05000000000000000000" pitchFamily="2" charset="2"/>
              <a:buChar char="§"/>
            </a:pPr>
            <a:r>
              <a:rPr lang="fr-FR" sz="2000" dirty="0">
                <a:latin typeface="Century Gothic" panose="020B0502020202020204" pitchFamily="34" charset="0"/>
                <a:cs typeface="Times New Roman" panose="02020603050405020304" pitchFamily="18" charset="0"/>
              </a:rPr>
              <a:t>Les décisions administratives individuelles défavorables relatives </a:t>
            </a:r>
            <a:r>
              <a:rPr lang="fr-FR" sz="2000" b="1" dirty="0">
                <a:latin typeface="Century Gothic" panose="020B0502020202020204" pitchFamily="34" charset="0"/>
                <a:cs typeface="Times New Roman" panose="02020603050405020304" pitchFamily="18" charset="0"/>
              </a:rPr>
              <a:t>à la réintégration à l’issue d’un détachement, d’un placement en disponibilité ou d’un congé parental ou relatives au réemploi d’un agent contractuel à l’issue d’un congé ;</a:t>
            </a:r>
          </a:p>
          <a:p>
            <a:pPr algn="just">
              <a:lnSpc>
                <a:spcPct val="120000"/>
              </a:lnSpc>
              <a:spcBef>
                <a:spcPts val="600"/>
              </a:spcBef>
              <a:spcAft>
                <a:spcPts val="600"/>
              </a:spcAft>
              <a:buFont typeface="Wingdings" panose="05000000000000000000" pitchFamily="2" charset="2"/>
              <a:buChar char="§"/>
            </a:pPr>
            <a:r>
              <a:rPr lang="fr-FR" sz="2000" dirty="0">
                <a:latin typeface="Century Gothic" panose="020B0502020202020204" pitchFamily="34" charset="0"/>
                <a:cs typeface="Times New Roman" panose="02020603050405020304" pitchFamily="18" charset="0"/>
              </a:rPr>
              <a:t>Les décisions administratives individuelles défavorables </a:t>
            </a:r>
            <a:r>
              <a:rPr lang="fr-FR" sz="2000" b="1" dirty="0">
                <a:latin typeface="Century Gothic" panose="020B0502020202020204" pitchFamily="34" charset="0"/>
                <a:cs typeface="Times New Roman" panose="02020603050405020304" pitchFamily="18" charset="0"/>
              </a:rPr>
              <a:t>relatives au classement de l’agent à l’issue d’un avancement de grade obtenu par promotion interne ;</a:t>
            </a:r>
          </a:p>
          <a:p>
            <a:pPr algn="just">
              <a:lnSpc>
                <a:spcPct val="120000"/>
              </a:lnSpc>
              <a:spcBef>
                <a:spcPts val="600"/>
              </a:spcBef>
              <a:spcAft>
                <a:spcPts val="600"/>
              </a:spcAft>
              <a:buFont typeface="Wingdings" panose="05000000000000000000" pitchFamily="2" charset="2"/>
              <a:buChar char="§"/>
            </a:pPr>
            <a:r>
              <a:rPr lang="fr-FR" sz="2000" dirty="0">
                <a:latin typeface="Century Gothic" panose="020B0502020202020204" pitchFamily="34" charset="0"/>
                <a:cs typeface="Times New Roman" panose="02020603050405020304" pitchFamily="18" charset="0"/>
              </a:rPr>
              <a:t>Les décisions administratives individuelles défavorables </a:t>
            </a:r>
            <a:r>
              <a:rPr lang="fr-FR" sz="2000" b="1" dirty="0">
                <a:latin typeface="Century Gothic" panose="020B0502020202020204" pitchFamily="34" charset="0"/>
                <a:cs typeface="Times New Roman" panose="02020603050405020304" pitchFamily="18" charset="0"/>
              </a:rPr>
              <a:t>relatives à la formation professionnelle tout au long de la vie </a:t>
            </a:r>
            <a:r>
              <a:rPr lang="fr-FR" sz="2000" dirty="0">
                <a:latin typeface="Century Gothic" panose="020B0502020202020204" pitchFamily="34" charset="0"/>
                <a:cs typeface="Times New Roman" panose="02020603050405020304" pitchFamily="18" charset="0"/>
              </a:rPr>
              <a:t>;</a:t>
            </a:r>
          </a:p>
          <a:p>
            <a:pPr algn="just">
              <a:lnSpc>
                <a:spcPct val="120000"/>
              </a:lnSpc>
              <a:spcBef>
                <a:spcPts val="600"/>
              </a:spcBef>
              <a:spcAft>
                <a:spcPts val="600"/>
              </a:spcAft>
              <a:buFont typeface="Wingdings" panose="05000000000000000000" pitchFamily="2" charset="2"/>
              <a:buChar char="§"/>
            </a:pPr>
            <a:r>
              <a:rPr lang="fr-FR" sz="2000" dirty="0">
                <a:latin typeface="Century Gothic" panose="020B0502020202020204" pitchFamily="34" charset="0"/>
                <a:cs typeface="Times New Roman" panose="02020603050405020304" pitchFamily="18" charset="0"/>
              </a:rPr>
              <a:t>Les décisions administratives individuelles défavorables </a:t>
            </a:r>
            <a:r>
              <a:rPr lang="fr-FR" sz="2000" b="1" dirty="0">
                <a:latin typeface="Century Gothic" panose="020B0502020202020204" pitchFamily="34" charset="0"/>
                <a:cs typeface="Times New Roman" panose="02020603050405020304" pitchFamily="18" charset="0"/>
              </a:rPr>
              <a:t>relatives aux mesures appropriées prises par les employeurs publics à l’égard des travailleurs handicapés ;</a:t>
            </a:r>
          </a:p>
          <a:p>
            <a:pPr algn="just">
              <a:lnSpc>
                <a:spcPct val="120000"/>
              </a:lnSpc>
              <a:spcBef>
                <a:spcPts val="600"/>
              </a:spcBef>
              <a:spcAft>
                <a:spcPts val="600"/>
              </a:spcAft>
              <a:buFont typeface="Wingdings" panose="05000000000000000000" pitchFamily="2" charset="2"/>
              <a:buChar char="§"/>
            </a:pPr>
            <a:r>
              <a:rPr lang="fr-FR" sz="2000" dirty="0">
                <a:latin typeface="Century Gothic" panose="020B0502020202020204" pitchFamily="34" charset="0"/>
                <a:cs typeface="Times New Roman" panose="02020603050405020304" pitchFamily="18" charset="0"/>
              </a:rPr>
              <a:t>Les décisions administratives individuelles défavorables </a:t>
            </a:r>
            <a:r>
              <a:rPr lang="fr-FR" sz="2000" b="1" dirty="0">
                <a:latin typeface="Century Gothic" panose="020B0502020202020204" pitchFamily="34" charset="0"/>
                <a:cs typeface="Times New Roman" panose="02020603050405020304" pitchFamily="18" charset="0"/>
              </a:rPr>
              <a:t>concernant l’aménagement des conditions de travail des fonctionnaires qui ne sont plus en mesure d’exercer leurs fonctions pour cause d’inaptitude</a:t>
            </a:r>
            <a:r>
              <a:rPr lang="fr-FR" sz="2000" dirty="0">
                <a:latin typeface="Century Gothic" panose="020B0502020202020204" pitchFamily="34" charset="0"/>
                <a:cs typeface="Times New Roman" panose="02020603050405020304" pitchFamily="18" charset="0"/>
              </a:rPr>
              <a:t>.</a:t>
            </a:r>
          </a:p>
          <a:p>
            <a:pPr algn="just">
              <a:lnSpc>
                <a:spcPct val="120000"/>
              </a:lnSpc>
              <a:spcBef>
                <a:spcPts val="600"/>
              </a:spcBef>
              <a:spcAft>
                <a:spcPts val="600"/>
              </a:spcAft>
              <a:buFont typeface="Wingdings" panose="05000000000000000000" pitchFamily="2" charset="2"/>
              <a:buChar char="§"/>
            </a:pPr>
            <a:endParaRPr lang="fr-FR" sz="1600" b="1"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82</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308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4"/>
            <a:ext cx="10515600" cy="4807931"/>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Autres dispositifs de médiations</a:t>
            </a:r>
          </a:p>
          <a:p>
            <a:pPr marL="0" indent="0" algn="just">
              <a:lnSpc>
                <a:spcPct val="100000"/>
              </a:lnSpc>
              <a:spcBef>
                <a:spcPts val="600"/>
              </a:spcBef>
              <a:spcAft>
                <a:spcPts val="600"/>
              </a:spcAft>
              <a:buNone/>
            </a:pPr>
            <a:endParaRPr lang="fr-FR" sz="7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2000" b="1" dirty="0" smtClean="0">
                <a:latin typeface="Century Gothic" panose="020B0502020202020204" pitchFamily="34" charset="0"/>
                <a:cs typeface="Times New Roman" panose="02020603050405020304" pitchFamily="18" charset="0"/>
              </a:rPr>
              <a:t>La médiation à l’initiative du juge</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Le CDG30 a conventionné avec le TA </a:t>
            </a:r>
            <a:r>
              <a:rPr lang="fr-FR" sz="2000" dirty="0">
                <a:latin typeface="Century Gothic" panose="020B0502020202020204" pitchFamily="34" charset="0"/>
                <a:cs typeface="Times New Roman" panose="02020603050405020304" pitchFamily="18" charset="0"/>
              </a:rPr>
              <a:t>de </a:t>
            </a:r>
            <a:r>
              <a:rPr lang="fr-FR" sz="2000" dirty="0" smtClean="0">
                <a:latin typeface="Century Gothic" panose="020B0502020202020204" pitchFamily="34" charset="0"/>
                <a:cs typeface="Times New Roman" panose="02020603050405020304" pitchFamily="18" charset="0"/>
              </a:rPr>
              <a:t>Nîmes </a:t>
            </a:r>
            <a:r>
              <a:rPr lang="fr-FR" sz="2000" b="1" dirty="0" smtClean="0">
                <a:latin typeface="Century Gothic" panose="020B0502020202020204" pitchFamily="34" charset="0"/>
                <a:cs typeface="Times New Roman" panose="02020603050405020304" pitchFamily="18" charset="0"/>
              </a:rPr>
              <a:t>dont le ressort </a:t>
            </a:r>
            <a:r>
              <a:rPr lang="fr-FR" sz="2000" b="1" dirty="0">
                <a:latin typeface="Century Gothic" panose="020B0502020202020204" pitchFamily="34" charset="0"/>
                <a:cs typeface="Times New Roman" panose="02020603050405020304" pitchFamily="18" charset="0"/>
              </a:rPr>
              <a:t>couvre les départements du Gard, de la Lozère et </a:t>
            </a:r>
            <a:r>
              <a:rPr lang="fr-FR" sz="2000" b="1" dirty="0" smtClean="0">
                <a:latin typeface="Century Gothic" panose="020B0502020202020204" pitchFamily="34" charset="0"/>
                <a:cs typeface="Times New Roman" panose="02020603050405020304" pitchFamily="18" charset="0"/>
              </a:rPr>
              <a:t>du Vaucluse afin que soit confiée l’organisation de médiations aux deux médiatrices du CDG30.</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L’accord des parties est requis matérialisé </a:t>
            </a:r>
            <a:r>
              <a:rPr lang="fr-FR" sz="2000" b="1" dirty="0" smtClean="0">
                <a:latin typeface="Century Gothic" panose="020B0502020202020204" pitchFamily="34" charset="0"/>
                <a:cs typeface="Times New Roman" panose="02020603050405020304" pitchFamily="18" charset="0"/>
              </a:rPr>
              <a:t>par la signature d’une convention d’entrée en médiation.</a:t>
            </a:r>
          </a:p>
          <a:p>
            <a:pPr marL="0" indent="0" algn="just">
              <a:lnSpc>
                <a:spcPct val="120000"/>
              </a:lnSpc>
              <a:spcBef>
                <a:spcPts val="600"/>
              </a:spcBef>
              <a:spcAft>
                <a:spcPts val="600"/>
              </a:spcAft>
              <a:buNone/>
            </a:pPr>
            <a:endParaRPr lang="fr-FR" sz="1600" b="1"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83</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9265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4"/>
            <a:ext cx="10515600" cy="4807931"/>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Autres dispositifs de médiations</a:t>
            </a:r>
          </a:p>
          <a:p>
            <a:pPr marL="0" indent="0" algn="just">
              <a:lnSpc>
                <a:spcPct val="100000"/>
              </a:lnSpc>
              <a:spcBef>
                <a:spcPts val="600"/>
              </a:spcBef>
              <a:spcAft>
                <a:spcPts val="600"/>
              </a:spcAft>
              <a:buNone/>
            </a:pPr>
            <a:endParaRPr lang="fr-FR" sz="7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2000" b="1" dirty="0" smtClean="0">
                <a:latin typeface="Century Gothic" panose="020B0502020202020204" pitchFamily="34" charset="0"/>
                <a:cs typeface="Times New Roman" panose="02020603050405020304" pitchFamily="18" charset="0"/>
              </a:rPr>
              <a:t>La médiation à l’initiative des parties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La </a:t>
            </a:r>
            <a:r>
              <a:rPr lang="fr-FR" sz="1600" dirty="0">
                <a:latin typeface="Century Gothic" panose="020B0502020202020204" pitchFamily="34" charset="0"/>
                <a:cs typeface="Times New Roman" panose="02020603050405020304" pitchFamily="18" charset="0"/>
              </a:rPr>
              <a:t>loi prévoit que les </a:t>
            </a:r>
            <a:r>
              <a:rPr lang="fr-FR" sz="1600" dirty="0" smtClean="0">
                <a:latin typeface="Century Gothic" panose="020B0502020202020204" pitchFamily="34" charset="0"/>
                <a:cs typeface="Times New Roman" panose="02020603050405020304" pitchFamily="18" charset="0"/>
              </a:rPr>
              <a:t>CDG </a:t>
            </a:r>
            <a:r>
              <a:rPr lang="fr-FR" sz="1600" b="1" dirty="0">
                <a:latin typeface="Century Gothic" panose="020B0502020202020204" pitchFamily="34" charset="0"/>
                <a:cs typeface="Times New Roman" panose="02020603050405020304" pitchFamily="18" charset="0"/>
              </a:rPr>
              <a:t>peuvent également assurer</a:t>
            </a:r>
            <a:r>
              <a:rPr lang="fr-FR" sz="1600" dirty="0">
                <a:latin typeface="Century Gothic" panose="020B0502020202020204" pitchFamily="34" charset="0"/>
                <a:cs typeface="Times New Roman" panose="02020603050405020304" pitchFamily="18" charset="0"/>
              </a:rPr>
              <a:t>, dans les domaines relevant de leur compétence, à la demande des collectivités territoriales et de leurs établissements publics, </a:t>
            </a:r>
            <a:r>
              <a:rPr lang="fr-FR" sz="1600" b="1" dirty="0">
                <a:latin typeface="Century Gothic" panose="020B0502020202020204" pitchFamily="34" charset="0"/>
                <a:cs typeface="Times New Roman" panose="02020603050405020304" pitchFamily="18" charset="0"/>
              </a:rPr>
              <a:t>une mission de médiation à l'initiative </a:t>
            </a:r>
            <a:r>
              <a:rPr lang="fr-FR" sz="1600" b="1" dirty="0" smtClean="0">
                <a:latin typeface="Century Gothic" panose="020B0502020202020204" pitchFamily="34" charset="0"/>
                <a:cs typeface="Times New Roman" panose="02020603050405020304" pitchFamily="18" charset="0"/>
              </a:rPr>
              <a:t>des parties, dite conventionnelle</a:t>
            </a:r>
            <a:r>
              <a:rPr lang="fr-FR" sz="1600" dirty="0" smtClean="0">
                <a:latin typeface="Century Gothic" panose="020B0502020202020204" pitchFamily="34" charset="0"/>
                <a:cs typeface="Times New Roman" panose="02020603050405020304" pitchFamily="18" charset="0"/>
              </a:rPr>
              <a:t>, à l’exclusion des avis des instances paritaires, médicales et de jurys.</a:t>
            </a:r>
          </a:p>
          <a:p>
            <a:pPr marL="0" indent="0" algn="just">
              <a:lnSpc>
                <a:spcPct val="120000"/>
              </a:lnSpc>
              <a:spcBef>
                <a:spcPts val="600"/>
              </a:spcBef>
              <a:spcAft>
                <a:spcPts val="600"/>
              </a:spcAft>
              <a:buNone/>
            </a:pPr>
            <a:r>
              <a:rPr lang="fr-FR" sz="1600" dirty="0" smtClean="0">
                <a:latin typeface="Century Gothic" panose="020B0502020202020204" pitchFamily="34" charset="0"/>
                <a:cs typeface="Times New Roman" panose="02020603050405020304" pitchFamily="18" charset="0"/>
              </a:rPr>
              <a:t>Le CDG30 </a:t>
            </a:r>
            <a:r>
              <a:rPr lang="fr-FR" sz="1600" b="1" dirty="0" smtClean="0">
                <a:latin typeface="Century Gothic" panose="020B0502020202020204" pitchFamily="34" charset="0"/>
                <a:cs typeface="Times New Roman" panose="02020603050405020304" pitchFamily="18" charset="0"/>
              </a:rPr>
              <a:t>a décidé de proposer cette mission facultative aux collectivités intéressées</a:t>
            </a:r>
            <a:r>
              <a:rPr lang="fr-FR" sz="1600" dirty="0" smtClean="0">
                <a:latin typeface="Century Gothic" panose="020B0502020202020204" pitchFamily="34" charset="0"/>
                <a:cs typeface="Times New Roman" panose="02020603050405020304" pitchFamily="18" charset="0"/>
              </a:rPr>
              <a:t>, ce qui leur permettraient de faire appel aux médiatrices dans le cadre de la résolution de litiges qui n’entreraient pas dans le champs des décisions prévues par la MPO et sans démarche préalable de contentieux. </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84</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5884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4"/>
            <a:ext cx="10515600" cy="4807931"/>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Procédure d’adhésion</a:t>
            </a:r>
          </a:p>
          <a:p>
            <a:pPr marL="0" indent="0" algn="just">
              <a:lnSpc>
                <a:spcPct val="100000"/>
              </a:lnSpc>
              <a:spcBef>
                <a:spcPts val="600"/>
              </a:spcBef>
              <a:spcAft>
                <a:spcPts val="600"/>
              </a:spcAft>
              <a:buNone/>
            </a:pPr>
            <a:endParaRPr lang="fr-FR" sz="5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2000" b="1" dirty="0" smtClean="0">
                <a:latin typeface="Century Gothic" panose="020B0502020202020204" pitchFamily="34" charset="0"/>
                <a:cs typeface="Times New Roman" panose="02020603050405020304" pitchFamily="18" charset="0"/>
              </a:rPr>
              <a:t>La médiation préalable obligatoire</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Les collectivités </a:t>
            </a:r>
            <a:r>
              <a:rPr lang="fr-FR" sz="2000" b="1" dirty="0" smtClean="0">
                <a:latin typeface="Century Gothic" panose="020B0502020202020204" pitchFamily="34" charset="0"/>
                <a:cs typeface="Times New Roman" panose="02020603050405020304" pitchFamily="18" charset="0"/>
              </a:rPr>
              <a:t>sont libres d’adhérer par convention et délibération</a:t>
            </a:r>
            <a:r>
              <a:rPr lang="fr-FR" sz="20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2000" b="1" dirty="0" smtClean="0">
                <a:latin typeface="Century Gothic" panose="020B0502020202020204" pitchFamily="34" charset="0"/>
                <a:cs typeface="Times New Roman" panose="02020603050405020304" pitchFamily="18" charset="0"/>
              </a:rPr>
              <a:t>Seules les décisions postérieures à la conclusion de la médiation peuvent faire l’objet d’une médiation </a:t>
            </a:r>
            <a:r>
              <a:rPr lang="fr-FR" sz="2000" dirty="0" smtClean="0">
                <a:latin typeface="Century Gothic" panose="020B0502020202020204" pitchFamily="34" charset="0"/>
                <a:cs typeface="Times New Roman" panose="02020603050405020304" pitchFamily="18" charset="0"/>
              </a:rPr>
              <a:t>(d’où l’intérêt de conventionner dès que possible)</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Si la collectivité adhère et que l’acte défavorable entre dans le champ, </a:t>
            </a:r>
            <a:r>
              <a:rPr lang="fr-FR" sz="2000" b="1" dirty="0" smtClean="0">
                <a:latin typeface="Century Gothic" panose="020B0502020202020204" pitchFamily="34" charset="0"/>
                <a:cs typeface="Times New Roman" panose="02020603050405020304" pitchFamily="18" charset="0"/>
              </a:rPr>
              <a:t>le CDG va tenter d’organiser une médiation si les parties sont d’accord.</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Mission tarifée par médiation: </a:t>
            </a:r>
            <a:r>
              <a:rPr lang="fr-FR" sz="2000" b="1" dirty="0" smtClean="0">
                <a:latin typeface="Century Gothic" panose="020B0502020202020204" pitchFamily="34" charset="0"/>
                <a:cs typeface="Times New Roman" panose="02020603050405020304" pitchFamily="18" charset="0"/>
              </a:rPr>
              <a:t>300€ pour les collectivités </a:t>
            </a:r>
            <a:r>
              <a:rPr lang="fr-FR" sz="2000" b="1" dirty="0">
                <a:latin typeface="Century Gothic" panose="020B0502020202020204" pitchFamily="34" charset="0"/>
                <a:cs typeface="Times New Roman" panose="02020603050405020304" pitchFamily="18" charset="0"/>
              </a:rPr>
              <a:t>et établissements publics </a:t>
            </a:r>
            <a:r>
              <a:rPr lang="fr-FR" sz="2000" b="1" dirty="0" smtClean="0">
                <a:latin typeface="Century Gothic" panose="020B0502020202020204" pitchFamily="34" charset="0"/>
                <a:cs typeface="Times New Roman" panose="02020603050405020304" pitchFamily="18" charset="0"/>
              </a:rPr>
              <a:t>affiliés </a:t>
            </a:r>
            <a:r>
              <a:rPr lang="fr-FR" sz="2000" b="1" dirty="0">
                <a:latin typeface="Century Gothic" panose="020B0502020202020204" pitchFamily="34" charset="0"/>
                <a:cs typeface="Times New Roman" panose="02020603050405020304" pitchFamily="18" charset="0"/>
              </a:rPr>
              <a:t>et </a:t>
            </a:r>
            <a:r>
              <a:rPr lang="fr-FR" sz="2000" b="1" dirty="0" smtClean="0">
                <a:latin typeface="Century Gothic" panose="020B0502020202020204" pitchFamily="34" charset="0"/>
                <a:cs typeface="Times New Roman" panose="02020603050405020304" pitchFamily="18" charset="0"/>
              </a:rPr>
              <a:t>500€ pour les </a:t>
            </a:r>
            <a:r>
              <a:rPr lang="fr-FR" sz="2000" b="1" dirty="0">
                <a:latin typeface="Century Gothic" panose="020B0502020202020204" pitchFamily="34" charset="0"/>
                <a:cs typeface="Times New Roman" panose="02020603050405020304" pitchFamily="18" charset="0"/>
              </a:rPr>
              <a:t>collectivités et établissements publics non </a:t>
            </a:r>
            <a:r>
              <a:rPr lang="fr-FR" sz="2000" b="1" dirty="0" smtClean="0">
                <a:latin typeface="Century Gothic" panose="020B0502020202020204" pitchFamily="34" charset="0"/>
                <a:cs typeface="Times New Roman" panose="02020603050405020304" pitchFamily="18" charset="0"/>
              </a:rPr>
              <a:t>affiliés</a:t>
            </a:r>
            <a:r>
              <a:rPr lang="fr-FR" sz="20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85</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529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4"/>
            <a:ext cx="10515600" cy="4807931"/>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Procédure d’adhésion</a:t>
            </a:r>
          </a:p>
          <a:p>
            <a:pPr marL="0" indent="0" algn="just">
              <a:lnSpc>
                <a:spcPct val="100000"/>
              </a:lnSpc>
              <a:spcBef>
                <a:spcPts val="600"/>
              </a:spcBef>
              <a:spcAft>
                <a:spcPts val="600"/>
              </a:spcAft>
              <a:buNone/>
            </a:pPr>
            <a:endParaRPr lang="fr-FR" sz="500" b="1" dirty="0">
              <a:solidFill>
                <a:srgbClr val="C00000"/>
              </a:solidFill>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ingdings" panose="05000000000000000000" pitchFamily="2" charset="2"/>
              <a:buChar char="§"/>
            </a:pPr>
            <a:r>
              <a:rPr lang="fr-FR" sz="2000" b="1" dirty="0" smtClean="0">
                <a:latin typeface="Century Gothic" panose="020B0502020202020204" pitchFamily="34" charset="0"/>
                <a:cs typeface="Times New Roman" panose="02020603050405020304" pitchFamily="18" charset="0"/>
              </a:rPr>
              <a:t>La médiation à l’initiative des parties</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Les collectivités sont libres d’adhérer par convention et délibération à tout moment.</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Si la collectivité adhère, elle peut faire appel aux médiatrices du CDG, sans en avoir l’obligation.</a:t>
            </a:r>
          </a:p>
          <a:p>
            <a:pPr marL="0" indent="0" algn="just">
              <a:lnSpc>
                <a:spcPct val="120000"/>
              </a:lnSpc>
              <a:spcBef>
                <a:spcPts val="600"/>
              </a:spcBef>
              <a:spcAft>
                <a:spcPts val="600"/>
              </a:spcAft>
              <a:buNone/>
            </a:pPr>
            <a:r>
              <a:rPr lang="fr-FR" sz="2000" dirty="0" smtClean="0">
                <a:latin typeface="Century Gothic" panose="020B0502020202020204" pitchFamily="34" charset="0"/>
                <a:cs typeface="Times New Roman" panose="02020603050405020304" pitchFamily="18" charset="0"/>
              </a:rPr>
              <a:t>Mission </a:t>
            </a:r>
            <a:r>
              <a:rPr lang="fr-FR" sz="2000" dirty="0">
                <a:latin typeface="Century Gothic" panose="020B0502020202020204" pitchFamily="34" charset="0"/>
                <a:cs typeface="Times New Roman" panose="02020603050405020304" pitchFamily="18" charset="0"/>
              </a:rPr>
              <a:t>tarifée par médiation: </a:t>
            </a:r>
            <a:r>
              <a:rPr lang="fr-FR" sz="2000" b="1" dirty="0">
                <a:latin typeface="Century Gothic" panose="020B0502020202020204" pitchFamily="34" charset="0"/>
                <a:cs typeface="Times New Roman" panose="02020603050405020304" pitchFamily="18" charset="0"/>
              </a:rPr>
              <a:t>300€ pour les collectivités et établissements publics affiliés et 500€ pour les collectivités et établissements publics non affiliés</a:t>
            </a:r>
            <a:endParaRPr lang="fr-FR" sz="20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86</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0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dirty="0">
                <a:solidFill>
                  <a:schemeClr val="accent5">
                    <a:lumMod val="50000"/>
                  </a:schemeClr>
                </a:solidFill>
                <a:latin typeface="Century Gothic" panose="020B0502020202020204" pitchFamily="34" charset="0"/>
                <a:cs typeface="Times New Roman" panose="02020603050405020304" pitchFamily="18" charset="0"/>
              </a:rPr>
              <a:t>La </a:t>
            </a:r>
            <a:r>
              <a:rPr lang="fr-FR" b="1" dirty="0"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4"/>
            <a:ext cx="10515600" cy="4807931"/>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Données en matière de médiation</a:t>
            </a:r>
          </a:p>
          <a:p>
            <a:pPr marL="0" indent="0" algn="just">
              <a:lnSpc>
                <a:spcPct val="100000"/>
              </a:lnSpc>
              <a:spcBef>
                <a:spcPts val="600"/>
              </a:spcBef>
              <a:spcAft>
                <a:spcPts val="600"/>
              </a:spcAft>
              <a:buNone/>
            </a:pPr>
            <a:endParaRPr lang="fr-FR" sz="500" b="1" dirty="0">
              <a:solidFill>
                <a:srgbClr val="C00000"/>
              </a:solidFill>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2000" dirty="0">
                <a:latin typeface="Century Gothic" panose="020B0502020202020204" pitchFamily="34" charset="0"/>
                <a:cs typeface="Times New Roman" panose="02020603050405020304" pitchFamily="18" charset="0"/>
              </a:rPr>
              <a:t>La culture de la médiation, déjà présente dans d’autres domaines, commence à se déployer dans la fonction publique.</a:t>
            </a:r>
          </a:p>
          <a:p>
            <a:pPr marL="0" indent="0" algn="just">
              <a:lnSpc>
                <a:spcPct val="120000"/>
              </a:lnSpc>
              <a:spcBef>
                <a:spcPts val="600"/>
              </a:spcBef>
              <a:spcAft>
                <a:spcPts val="600"/>
              </a:spcAft>
              <a:buNone/>
            </a:pPr>
            <a:r>
              <a:rPr lang="fr-FR" sz="2000" dirty="0">
                <a:latin typeface="Century Gothic" panose="020B0502020202020204" pitchFamily="34" charset="0"/>
                <a:cs typeface="Times New Roman" panose="02020603050405020304" pitchFamily="18" charset="0"/>
              </a:rPr>
              <a:t>Quelques chiffres sur l’évolution des médiations:</a:t>
            </a:r>
          </a:p>
          <a:p>
            <a:pPr marL="0" indent="0" algn="just">
              <a:lnSpc>
                <a:spcPct val="120000"/>
              </a:lnSpc>
              <a:spcBef>
                <a:spcPts val="600"/>
              </a:spcBef>
              <a:spcAft>
                <a:spcPts val="600"/>
              </a:spcAft>
              <a:buNone/>
            </a:pPr>
            <a:r>
              <a:rPr lang="fr-FR" sz="2000" dirty="0">
                <a:latin typeface="Century Gothic" panose="020B0502020202020204" pitchFamily="34" charset="0"/>
                <a:cs typeface="Times New Roman" panose="02020603050405020304" pitchFamily="18" charset="0"/>
              </a:rPr>
              <a:t>En 2021: </a:t>
            </a:r>
            <a:r>
              <a:rPr lang="fr-FR" sz="2000" dirty="0" smtClean="0">
                <a:latin typeface="Century Gothic" panose="020B0502020202020204" pitchFamily="34" charset="0"/>
                <a:cs typeface="Times New Roman" panose="02020603050405020304" pitchFamily="18" charset="0"/>
              </a:rPr>
              <a:t>6</a:t>
            </a:r>
            <a:endParaRPr lang="fr-FR" sz="20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2000" dirty="0">
                <a:latin typeface="Century Gothic" panose="020B0502020202020204" pitchFamily="34" charset="0"/>
                <a:cs typeface="Times New Roman" panose="02020603050405020304" pitchFamily="18" charset="0"/>
              </a:rPr>
              <a:t>En 2022: 8 </a:t>
            </a:r>
          </a:p>
          <a:p>
            <a:pPr marL="0" indent="0" algn="just">
              <a:lnSpc>
                <a:spcPct val="120000"/>
              </a:lnSpc>
              <a:spcBef>
                <a:spcPts val="600"/>
              </a:spcBef>
              <a:spcAft>
                <a:spcPts val="600"/>
              </a:spcAft>
              <a:buNone/>
            </a:pPr>
            <a:r>
              <a:rPr lang="fr-FR" sz="2000" dirty="0">
                <a:latin typeface="Century Gothic" panose="020B0502020202020204" pitchFamily="34" charset="0"/>
                <a:cs typeface="Times New Roman" panose="02020603050405020304" pitchFamily="18" charset="0"/>
              </a:rPr>
              <a:t>En 2023: </a:t>
            </a:r>
            <a:r>
              <a:rPr lang="fr-FR" sz="2000" dirty="0" smtClean="0">
                <a:latin typeface="Century Gothic" panose="020B0502020202020204" pitchFamily="34" charset="0"/>
                <a:cs typeface="Times New Roman" panose="02020603050405020304" pitchFamily="18" charset="0"/>
              </a:rPr>
              <a:t>8 </a:t>
            </a:r>
            <a:r>
              <a:rPr lang="fr-FR" sz="2000" dirty="0">
                <a:latin typeface="Century Gothic" panose="020B0502020202020204" pitchFamily="34" charset="0"/>
                <a:cs typeface="Times New Roman" panose="02020603050405020304" pitchFamily="18" charset="0"/>
              </a:rPr>
              <a:t>à ce jour</a:t>
            </a:r>
          </a:p>
          <a:p>
            <a:pPr marL="0" indent="0" algn="just">
              <a:lnSpc>
                <a:spcPct val="120000"/>
              </a:lnSpc>
              <a:spcBef>
                <a:spcPts val="600"/>
              </a:spcBef>
              <a:spcAft>
                <a:spcPts val="600"/>
              </a:spcAft>
              <a:buNone/>
            </a:pP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87</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843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a:solidFill>
                  <a:srgbClr val="C00000"/>
                </a:solidFill>
                <a:latin typeface="Century Gothic" panose="020B0502020202020204" pitchFamily="34" charset="0"/>
                <a:cs typeface="Times New Roman" panose="02020603050405020304" pitchFamily="18" charset="0"/>
              </a:rPr>
              <a:t>III. </a:t>
            </a:r>
            <a:r>
              <a:rPr lang="fr-FR" b="1">
                <a:solidFill>
                  <a:schemeClr val="accent5">
                    <a:lumMod val="50000"/>
                  </a:schemeClr>
                </a:solidFill>
                <a:latin typeface="Century Gothic" panose="020B0502020202020204" pitchFamily="34" charset="0"/>
                <a:cs typeface="Times New Roman" panose="02020603050405020304" pitchFamily="18" charset="0"/>
              </a:rPr>
              <a:t>La </a:t>
            </a:r>
            <a:r>
              <a:rPr lang="fr-FR" b="1" smtClean="0">
                <a:solidFill>
                  <a:schemeClr val="accent5">
                    <a:lumMod val="50000"/>
                  </a:schemeClr>
                </a:solidFill>
                <a:latin typeface="Century Gothic" panose="020B0502020202020204" pitchFamily="34" charset="0"/>
                <a:cs typeface="Times New Roman" panose="02020603050405020304" pitchFamily="18" charset="0"/>
              </a:rPr>
              <a:t>médiation</a:t>
            </a:r>
            <a:endParaRPr lang="fr-FR"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200" y="1825624"/>
            <a:ext cx="10515600" cy="4807931"/>
          </a:xfrm>
        </p:spPr>
        <p:txBody>
          <a:bodyPr>
            <a:normAutofit/>
          </a:bodyPr>
          <a:lstStyle/>
          <a:p>
            <a:pPr marL="0" indent="0" algn="just">
              <a:lnSpc>
                <a:spcPct val="100000"/>
              </a:lnSpc>
              <a:spcBef>
                <a:spcPts val="600"/>
              </a:spcBef>
              <a:spcAft>
                <a:spcPts val="600"/>
              </a:spcAft>
              <a:buNone/>
            </a:pPr>
            <a:r>
              <a:rPr lang="fr-FR" sz="2400" b="1" dirty="0" smtClean="0">
                <a:solidFill>
                  <a:srgbClr val="C00000"/>
                </a:solidFill>
                <a:latin typeface="Century Gothic" panose="020B0502020202020204" pitchFamily="34" charset="0"/>
                <a:cs typeface="Times New Roman" panose="02020603050405020304" pitchFamily="18" charset="0"/>
              </a:rPr>
              <a:t>Texte à mentionner sur les arrêtés</a:t>
            </a:r>
          </a:p>
          <a:p>
            <a:pPr marL="0" indent="0" algn="just">
              <a:lnSpc>
                <a:spcPct val="100000"/>
              </a:lnSpc>
              <a:spcBef>
                <a:spcPts val="600"/>
              </a:spcBef>
              <a:spcAft>
                <a:spcPts val="600"/>
              </a:spcAft>
              <a:buNone/>
            </a:pPr>
            <a:endParaRPr lang="fr-FR" sz="500" b="1" dirty="0">
              <a:solidFill>
                <a:srgbClr val="C00000"/>
              </a:solidFill>
              <a:latin typeface="Century Gothic" panose="020B0502020202020204" pitchFamily="34" charset="0"/>
              <a:cs typeface="Times New Roman" panose="02020603050405020304" pitchFamily="18" charset="0"/>
            </a:endParaRPr>
          </a:p>
          <a:p>
            <a:pPr marL="0" indent="0" algn="just">
              <a:buNone/>
            </a:pPr>
            <a:r>
              <a:rPr lang="fr-FR" sz="2000" dirty="0" smtClean="0">
                <a:latin typeface="Century Gothic" panose="020B0502020202020204" pitchFamily="34" charset="0"/>
                <a:cs typeface="Times New Roman" panose="02020603050405020304" pitchFamily="18" charset="0"/>
              </a:rPr>
              <a:t>Les collectivités qui ont adhéré à la médiation auprès du CDG doivent mentionner sur leurs arrêtés entrant dans le champ des sept décisions pour la MPO et sur l’ensemble de vos arrêtés individuels RH pour la MPO et la médiation conventionnelle:</a:t>
            </a:r>
            <a:endParaRPr lang="fr-FR" sz="2000" dirty="0">
              <a:latin typeface="Century Gothic" panose="020B0502020202020204" pitchFamily="34" charset="0"/>
              <a:cs typeface="Times New Roman" panose="02020603050405020304" pitchFamily="18" charset="0"/>
            </a:endParaRPr>
          </a:p>
          <a:p>
            <a:pPr marL="0" indent="0" algn="just">
              <a:buNone/>
            </a:pPr>
            <a:r>
              <a:rPr lang="fr-FR" sz="2000" dirty="0" smtClean="0">
                <a:latin typeface="Century Gothic" panose="020B0502020202020204" pitchFamily="34" charset="0"/>
                <a:cs typeface="Times New Roman" panose="02020603050405020304" pitchFamily="18" charset="0"/>
              </a:rPr>
              <a:t>« </a:t>
            </a:r>
            <a:r>
              <a:rPr lang="fr-FR" sz="2000" dirty="0">
                <a:latin typeface="Century Gothic" panose="020B0502020202020204" pitchFamily="34" charset="0"/>
                <a:cs typeface="Times New Roman" panose="02020603050405020304" pitchFamily="18" charset="0"/>
              </a:rPr>
              <a:t>Si vous désirez contester cette décision, vous devez obligatoirement, dans un délai de deux mois à compter de sa réception, et avant de saisir le tribunal administratif, saisir le centre de gestion de la fonction publique territoriale soit par courrier postal (183 chemin du mas coquillard 30900 Nîmes) soit par message électronique (</a:t>
            </a:r>
            <a:r>
              <a:rPr lang="fr-FR" sz="2000" dirty="0">
                <a:latin typeface="Century Gothic" panose="020B0502020202020204" pitchFamily="34" charset="0"/>
                <a:cs typeface="Times New Roman" panose="02020603050405020304" pitchFamily="18" charset="0"/>
                <a:hlinkClick r:id="rId3"/>
              </a:rPr>
              <a:t>mediation@cdg30.fr</a:t>
            </a:r>
            <a:r>
              <a:rPr lang="fr-FR" sz="2000" dirty="0">
                <a:latin typeface="Century Gothic" panose="020B0502020202020204" pitchFamily="34" charset="0"/>
                <a:cs typeface="Times New Roman" panose="02020603050405020304" pitchFamily="18" charset="0"/>
              </a:rPr>
              <a:t>) pour qu’il engage </a:t>
            </a:r>
            <a:r>
              <a:rPr lang="fr-FR" sz="2000">
                <a:latin typeface="Century Gothic" panose="020B0502020202020204" pitchFamily="34" charset="0"/>
                <a:cs typeface="Times New Roman" panose="02020603050405020304" pitchFamily="18" charset="0"/>
              </a:rPr>
              <a:t>une </a:t>
            </a:r>
            <a:r>
              <a:rPr lang="fr-FR" sz="2000" smtClean="0">
                <a:latin typeface="Century Gothic" panose="020B0502020202020204" pitchFamily="34" charset="0"/>
                <a:cs typeface="Times New Roman" panose="02020603050405020304" pitchFamily="18" charset="0"/>
              </a:rPr>
              <a:t>médiation.</a:t>
            </a:r>
            <a:endParaRPr lang="fr-FR" sz="16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88</a:t>
            </a:fld>
            <a:endParaRPr lang="fr-FR"/>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987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515601" cy="4257439"/>
          </a:xfrm>
        </p:spPr>
        <p:txBody>
          <a:bodyPr>
            <a:noAutofit/>
          </a:bodyPr>
          <a:lstStyle/>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PRINCIPE</a:t>
            </a:r>
          </a:p>
          <a:p>
            <a:pPr marL="0" indent="0" algn="just">
              <a:lnSpc>
                <a:spcPct val="120000"/>
              </a:lnSpc>
              <a:spcBef>
                <a:spcPts val="600"/>
              </a:spcBef>
              <a:spcAft>
                <a:spcPts val="600"/>
              </a:spcAft>
              <a:buNone/>
            </a:pPr>
            <a:r>
              <a:rPr lang="fr-FR" sz="1400" dirty="0">
                <a:latin typeface="Century Gothic" panose="020B0502020202020204" pitchFamily="34" charset="0"/>
                <a:cs typeface="Times New Roman" panose="02020603050405020304" pitchFamily="18" charset="0"/>
              </a:rPr>
              <a:t>L’autorité territoriale doit protéger l’agent qui, </a:t>
            </a:r>
            <a:r>
              <a:rPr lang="fr-FR" sz="1400" dirty="0" smtClean="0">
                <a:latin typeface="Century Gothic" panose="020B0502020202020204" pitchFamily="34" charset="0"/>
                <a:cs typeface="Times New Roman" panose="02020603050405020304" pitchFamily="18" charset="0"/>
              </a:rPr>
              <a:t>en </a:t>
            </a:r>
            <a:r>
              <a:rPr lang="fr-FR" sz="1400" dirty="0">
                <a:latin typeface="Century Gothic" panose="020B0502020202020204" pitchFamily="34" charset="0"/>
                <a:cs typeface="Times New Roman" panose="02020603050405020304" pitchFamily="18" charset="0"/>
              </a:rPr>
              <a:t>raison de ses fonctions :</a:t>
            </a:r>
          </a:p>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 est </a:t>
            </a:r>
            <a:r>
              <a:rPr lang="fr-FR" sz="1400" b="1" dirty="0">
                <a:latin typeface="Century Gothic" panose="020B0502020202020204" pitchFamily="34" charset="0"/>
                <a:cs typeface="Times New Roman" panose="02020603050405020304" pitchFamily="18" charset="0"/>
              </a:rPr>
              <a:t>victime d’attaques sans qu’une faute personnelle puisse lui être imputée,</a:t>
            </a:r>
          </a:p>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 est </a:t>
            </a:r>
            <a:r>
              <a:rPr lang="fr-FR" sz="1400" b="1" dirty="0">
                <a:latin typeface="Century Gothic" panose="020B0502020202020204" pitchFamily="34" charset="0"/>
                <a:cs typeface="Times New Roman" panose="02020603050405020304" pitchFamily="18" charset="0"/>
              </a:rPr>
              <a:t>poursuivi par un tiers pour faute de service ou fait l'objet de poursuites pénales à raison </a:t>
            </a:r>
            <a:r>
              <a:rPr lang="fr-FR" sz="1400" b="1" dirty="0" smtClean="0">
                <a:latin typeface="Century Gothic" panose="020B0502020202020204" pitchFamily="34" charset="0"/>
                <a:cs typeface="Times New Roman" panose="02020603050405020304" pitchFamily="18" charset="0"/>
              </a:rPr>
              <a:t>de faits </a:t>
            </a:r>
            <a:r>
              <a:rPr lang="fr-FR" sz="1400" b="1" dirty="0">
                <a:latin typeface="Century Gothic" panose="020B0502020202020204" pitchFamily="34" charset="0"/>
                <a:cs typeface="Times New Roman" panose="02020603050405020304" pitchFamily="18" charset="0"/>
              </a:rPr>
              <a:t>qui n'ont pas le caractère d'une faute personnelle détachable de l'exercice de </a:t>
            </a:r>
            <a:r>
              <a:rPr lang="fr-FR" sz="1400" b="1" dirty="0" smtClean="0">
                <a:latin typeface="Century Gothic" panose="020B0502020202020204" pitchFamily="34" charset="0"/>
                <a:cs typeface="Times New Roman" panose="02020603050405020304" pitchFamily="18" charset="0"/>
              </a:rPr>
              <a:t>ses fonctions</a:t>
            </a:r>
            <a:r>
              <a:rPr lang="fr-FR" sz="1400" b="1"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400" dirty="0" smtClean="0">
                <a:latin typeface="Century Gothic" panose="020B0502020202020204" pitchFamily="34" charset="0"/>
                <a:cs typeface="Times New Roman" panose="02020603050405020304" pitchFamily="18" charset="0"/>
              </a:rPr>
              <a:t>Cette </a:t>
            </a:r>
            <a:r>
              <a:rPr lang="fr-FR" sz="1400" dirty="0">
                <a:latin typeface="Century Gothic" panose="020B0502020202020204" pitchFamily="34" charset="0"/>
                <a:cs typeface="Times New Roman" panose="02020603050405020304" pitchFamily="18" charset="0"/>
              </a:rPr>
              <a:t>protection statutaire est appelée « protection fonctionnelle </a:t>
            </a:r>
            <a:r>
              <a:rPr lang="fr-FR" sz="14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400" dirty="0" smtClean="0">
                <a:latin typeface="Century Gothic" panose="020B0502020202020204" pitchFamily="34" charset="0"/>
                <a:cs typeface="Times New Roman" panose="02020603050405020304" pitchFamily="18" charset="0"/>
                <a:sym typeface="Wingdings" panose="05000000000000000000" pitchFamily="2" charset="2"/>
              </a:rPr>
              <a:t> </a:t>
            </a:r>
            <a:r>
              <a:rPr lang="fr-FR" sz="1400" b="1" dirty="0" smtClean="0">
                <a:latin typeface="Century Gothic" panose="020B0502020202020204" pitchFamily="34" charset="0"/>
                <a:cs typeface="Times New Roman" panose="02020603050405020304" pitchFamily="18" charset="0"/>
              </a:rPr>
              <a:t>ce sont les mesures de protection et d’assistance dues par l’administration à son agent afin de le protéger et de l’assister contre les attaques dont il fait l’objet dans le cadre de ses fonctions ou en raison de ses fonctions</a:t>
            </a:r>
            <a:r>
              <a:rPr lang="fr-FR" sz="1400" dirty="0" smtClean="0">
                <a:latin typeface="Century Gothic" panose="020B0502020202020204" pitchFamily="34" charset="0"/>
                <a:cs typeface="Times New Roman" panose="02020603050405020304" pitchFamily="18" charset="0"/>
              </a:rPr>
              <a:t>. Elle </a:t>
            </a:r>
            <a:r>
              <a:rPr lang="fr-FR" sz="1400" dirty="0">
                <a:latin typeface="Century Gothic" panose="020B0502020202020204" pitchFamily="34" charset="0"/>
                <a:cs typeface="Times New Roman" panose="02020603050405020304" pitchFamily="18" charset="0"/>
              </a:rPr>
              <a:t>doit être assurée par l’administration qui emploie ou qui employait l’agent à la date des faits </a:t>
            </a:r>
            <a:r>
              <a:rPr lang="fr-FR" sz="1400" dirty="0" smtClean="0">
                <a:latin typeface="Century Gothic" panose="020B0502020202020204" pitchFamily="34" charset="0"/>
                <a:cs typeface="Times New Roman" panose="02020603050405020304" pitchFamily="18" charset="0"/>
              </a:rPr>
              <a:t>en cause </a:t>
            </a:r>
            <a:r>
              <a:rPr lang="fr-FR" sz="1400" dirty="0">
                <a:latin typeface="Century Gothic" panose="020B0502020202020204" pitchFamily="34" charset="0"/>
                <a:cs typeface="Times New Roman" panose="02020603050405020304" pitchFamily="18" charset="0"/>
              </a:rPr>
              <a:t>ou des faits ayant été imputés de façon diffamatoire</a:t>
            </a:r>
            <a:r>
              <a:rPr lang="fr-FR" sz="1400" dirty="0" smtClean="0">
                <a:latin typeface="Century Gothic" panose="020B0502020202020204" pitchFamily="34" charset="0"/>
                <a:cs typeface="Times New Roman" panose="02020603050405020304" pitchFamily="18" charset="0"/>
              </a:rPr>
              <a:t>.</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89</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797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42" y="84946"/>
            <a:ext cx="2931099" cy="879330"/>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2759" y="67350"/>
            <a:ext cx="998886" cy="725975"/>
          </a:xfrm>
          <a:prstGeom prst="rect">
            <a:avLst/>
          </a:prstGeom>
        </p:spPr>
      </p:pic>
      <p:sp>
        <p:nvSpPr>
          <p:cNvPr id="7" name="ZoneTexte 6"/>
          <p:cNvSpPr txBox="1"/>
          <p:nvPr/>
        </p:nvSpPr>
        <p:spPr>
          <a:xfrm>
            <a:off x="1920240" y="460303"/>
            <a:ext cx="8993014" cy="584775"/>
          </a:xfrm>
          <a:prstGeom prst="rect">
            <a:avLst/>
          </a:prstGeom>
          <a:noFill/>
        </p:spPr>
        <p:txBody>
          <a:bodyPr wrap="square" rtlCol="0">
            <a:spAutoFit/>
          </a:bodyPr>
          <a:lstStyle/>
          <a:p>
            <a:pPr algn="ctr"/>
            <a:r>
              <a:rPr lang="fr-FR" sz="3200" b="1" dirty="0" smtClean="0">
                <a:solidFill>
                  <a:schemeClr val="bg1"/>
                </a:solidFill>
                <a:latin typeface="Calibri" panose="020F0502020204030204" pitchFamily="34" charset="0"/>
                <a:cs typeface="Calibri" panose="020F0502020204030204" pitchFamily="34" charset="0"/>
              </a:rPr>
              <a:t>4. La carrière longue</a:t>
            </a:r>
            <a:endParaRPr lang="fr-FR" sz="3600" dirty="0">
              <a:solidFill>
                <a:schemeClr val="bg1"/>
              </a:solidFill>
              <a:latin typeface="Calibri" panose="020F0502020204030204" pitchFamily="34" charset="0"/>
              <a:cs typeface="Calibri" panose="020F0502020204030204" pitchFamily="34" charset="0"/>
            </a:endParaRPr>
          </a:p>
        </p:txBody>
      </p:sp>
      <p:sp>
        <p:nvSpPr>
          <p:cNvPr id="8" name="ZoneTexte 5"/>
          <p:cNvSpPr txBox="1"/>
          <p:nvPr/>
        </p:nvSpPr>
        <p:spPr>
          <a:xfrm>
            <a:off x="2680102" y="64962"/>
            <a:ext cx="680812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2800" b="1" dirty="0" smtClean="0"/>
              <a:t>LA REFORME DES RETRAITES 2023</a:t>
            </a:r>
            <a:endParaRPr lang="fr-FR" sz="2800" b="1" dirty="0"/>
          </a:p>
        </p:txBody>
      </p:sp>
      <p:sp>
        <p:nvSpPr>
          <p:cNvPr id="9" name="ZoneTexte 8"/>
          <p:cNvSpPr txBox="1"/>
          <p:nvPr/>
        </p:nvSpPr>
        <p:spPr>
          <a:xfrm>
            <a:off x="356770" y="1271142"/>
            <a:ext cx="11754875" cy="584775"/>
          </a:xfrm>
          <a:prstGeom prst="rect">
            <a:avLst/>
          </a:prstGeom>
          <a:noFill/>
        </p:spPr>
        <p:txBody>
          <a:bodyPr wrap="square" rtlCol="0">
            <a:spAutoFit/>
          </a:bodyPr>
          <a:lstStyle/>
          <a:p>
            <a:pPr algn="just"/>
            <a:r>
              <a:rPr lang="fr-FR" sz="1600" b="1" dirty="0" smtClean="0">
                <a:solidFill>
                  <a:srgbClr val="FF0000"/>
                </a:solidFill>
              </a:rPr>
              <a:t>Dans le cas des carrières longues, certaines périodes sont plafonnées, pour déterminer la durée cotisée:  Durée cotisée ≠ Durée d’assurance</a:t>
            </a:r>
            <a:endParaRPr lang="fr-FR" sz="1600" b="1" dirty="0">
              <a:solidFill>
                <a:srgbClr val="FF0000"/>
              </a:solidFill>
            </a:endParaRPr>
          </a:p>
        </p:txBody>
      </p:sp>
      <p:sp>
        <p:nvSpPr>
          <p:cNvPr id="10" name="Rectangle avec coins arrondis en diagonale 9"/>
          <p:cNvSpPr/>
          <p:nvPr/>
        </p:nvSpPr>
        <p:spPr>
          <a:xfrm>
            <a:off x="1857216" y="2076085"/>
            <a:ext cx="7971906" cy="1573247"/>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alibri" panose="020F0502020204030204" pitchFamily="34" charset="0"/>
                <a:cs typeface="Calibri" panose="020F0502020204030204" pitchFamily="34" charset="0"/>
              </a:rPr>
              <a:t>Sont retenus:</a:t>
            </a:r>
          </a:p>
          <a:p>
            <a:pPr algn="ctr"/>
            <a:r>
              <a:rPr lang="fr-FR" dirty="0" smtClean="0">
                <a:solidFill>
                  <a:schemeClr val="tx1"/>
                </a:solidFill>
                <a:latin typeface="Calibri" panose="020F0502020204030204" pitchFamily="34" charset="0"/>
                <a:cs typeface="Calibri" panose="020F0502020204030204" pitchFamily="34" charset="0"/>
              </a:rPr>
              <a:t>-tous les trimestres d’activités</a:t>
            </a:r>
          </a:p>
          <a:p>
            <a:pPr algn="ctr"/>
            <a:r>
              <a:rPr lang="fr-FR" dirty="0" smtClean="0">
                <a:solidFill>
                  <a:schemeClr val="tx1"/>
                </a:solidFill>
                <a:latin typeface="Calibri" panose="020F0502020204030204" pitchFamily="34" charset="0"/>
                <a:cs typeface="Calibri" panose="020F0502020204030204" pitchFamily="34" charset="0"/>
              </a:rPr>
              <a:t>-4 trimestres maximum pour le service militaire</a:t>
            </a:r>
          </a:p>
          <a:p>
            <a:pPr algn="ctr"/>
            <a:r>
              <a:rPr lang="fr-FR" dirty="0" smtClean="0">
                <a:solidFill>
                  <a:schemeClr val="tx1"/>
                </a:solidFill>
                <a:latin typeface="Calibri" panose="020F0502020204030204" pitchFamily="34" charset="0"/>
                <a:cs typeface="Calibri" panose="020F0502020204030204" pitchFamily="34" charset="0"/>
              </a:rPr>
              <a:t>-4 trimestres maximum pour le chômage</a:t>
            </a:r>
          </a:p>
          <a:p>
            <a:pPr algn="ctr"/>
            <a:r>
              <a:rPr lang="fr-FR" dirty="0" smtClean="0">
                <a:solidFill>
                  <a:schemeClr val="tx1"/>
                </a:solidFill>
                <a:latin typeface="Calibri" panose="020F0502020204030204" pitchFamily="34" charset="0"/>
                <a:cs typeface="Calibri" panose="020F0502020204030204" pitchFamily="34" charset="0"/>
              </a:rPr>
              <a:t>-4 trimestres maximum en maladie / accident de travail</a:t>
            </a:r>
          </a:p>
        </p:txBody>
      </p:sp>
      <p:sp>
        <p:nvSpPr>
          <p:cNvPr id="11" name="Pentagone 10"/>
          <p:cNvSpPr/>
          <p:nvPr/>
        </p:nvSpPr>
        <p:spPr>
          <a:xfrm>
            <a:off x="103042" y="5390408"/>
            <a:ext cx="3075710" cy="44890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Nouveauté réforme:</a:t>
            </a:r>
          </a:p>
        </p:txBody>
      </p:sp>
      <p:sp>
        <p:nvSpPr>
          <p:cNvPr id="12" name="Rectangle avec coins arrondis en diagonale 11"/>
          <p:cNvSpPr/>
          <p:nvPr/>
        </p:nvSpPr>
        <p:spPr>
          <a:xfrm>
            <a:off x="3432480" y="4364182"/>
            <a:ext cx="7971906" cy="2335875"/>
          </a:xfrm>
          <a:prstGeom prst="round2Diag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Calibri" panose="020F0502020204030204" pitchFamily="34" charset="0"/>
                <a:cs typeface="Calibri" panose="020F0502020204030204" pitchFamily="34" charset="0"/>
              </a:rPr>
              <a:t>-Trimestres rachetés au titre des périodes d’apprentissage afin de compléter les années civiles qui n’ont pas pu être validées entièrement (du 1</a:t>
            </a:r>
            <a:r>
              <a:rPr lang="fr-FR" baseline="30000" dirty="0" smtClean="0">
                <a:solidFill>
                  <a:schemeClr val="tx1"/>
                </a:solidFill>
                <a:latin typeface="Calibri" panose="020F0502020204030204" pitchFamily="34" charset="0"/>
                <a:cs typeface="Calibri" panose="020F0502020204030204" pitchFamily="34" charset="0"/>
              </a:rPr>
              <a:t>er</a:t>
            </a:r>
            <a:r>
              <a:rPr lang="fr-FR" dirty="0" smtClean="0">
                <a:solidFill>
                  <a:schemeClr val="tx1"/>
                </a:solidFill>
                <a:latin typeface="Calibri" panose="020F0502020204030204" pitchFamily="34" charset="0"/>
                <a:cs typeface="Calibri" panose="020F0502020204030204" pitchFamily="34" charset="0"/>
              </a:rPr>
              <a:t> juillet 1972 au 31/12/2013). Plafonnés à </a:t>
            </a:r>
            <a:r>
              <a:rPr lang="fr-FR" u="sng" dirty="0" smtClean="0">
                <a:solidFill>
                  <a:schemeClr val="tx1"/>
                </a:solidFill>
                <a:latin typeface="Calibri" panose="020F0502020204030204" pitchFamily="34" charset="0"/>
                <a:cs typeface="Calibri" panose="020F0502020204030204" pitchFamily="34" charset="0"/>
              </a:rPr>
              <a:t>12 trimestres.</a:t>
            </a:r>
          </a:p>
          <a:p>
            <a:pPr algn="ctr"/>
            <a:endParaRPr lang="fr-FR" u="sng" dirty="0">
              <a:solidFill>
                <a:schemeClr val="tx1"/>
              </a:solidFill>
              <a:latin typeface="Calibri" panose="020F0502020204030204" pitchFamily="34" charset="0"/>
              <a:cs typeface="Calibri" panose="020F0502020204030204" pitchFamily="34" charset="0"/>
            </a:endParaRPr>
          </a:p>
          <a:p>
            <a:pPr algn="ctr"/>
            <a:r>
              <a:rPr lang="fr-FR" dirty="0" smtClean="0">
                <a:solidFill>
                  <a:schemeClr val="tx1"/>
                </a:solidFill>
                <a:latin typeface="Calibri" panose="020F0502020204030204" pitchFamily="34" charset="0"/>
                <a:cs typeface="Calibri" panose="020F0502020204030204" pitchFamily="34" charset="0"/>
              </a:rPr>
              <a:t>-périodes d’allocation vieillesse du parent au foyer (AVPF) et allocation vieillesse des aidants (AVA). Plafonnés à </a:t>
            </a:r>
            <a:r>
              <a:rPr lang="fr-FR" u="sng" dirty="0" smtClean="0">
                <a:solidFill>
                  <a:schemeClr val="tx1"/>
                </a:solidFill>
                <a:latin typeface="Calibri" panose="020F0502020204030204" pitchFamily="34" charset="0"/>
                <a:cs typeface="Calibri" panose="020F0502020204030204" pitchFamily="34" charset="0"/>
              </a:rPr>
              <a:t>4 trimestres</a:t>
            </a:r>
            <a:endParaRPr lang="fr-FR" u="sng" dirty="0">
              <a:solidFill>
                <a:schemeClr val="tx1"/>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4"/>
          <a:stretch>
            <a:fillRect/>
          </a:stretch>
        </p:blipFill>
        <p:spPr>
          <a:xfrm>
            <a:off x="1308113" y="533733"/>
            <a:ext cx="8992379" cy="859611"/>
          </a:xfrm>
          <a:prstGeom prst="rect">
            <a:avLst/>
          </a:prstGeom>
        </p:spPr>
      </p:pic>
    </p:spTree>
    <p:extLst>
      <p:ext uri="{BB962C8B-B14F-4D97-AF65-F5344CB8AC3E}">
        <p14:creationId xmlns:p14="http://schemas.microsoft.com/office/powerpoint/2010/main" val="5090482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5030787"/>
          </a:xfrm>
        </p:spPr>
        <p:txBody>
          <a:bodyPr>
            <a:noAutofit/>
          </a:bodyPr>
          <a:lstStyle/>
          <a:p>
            <a:pPr marL="0" indent="0" algn="just">
              <a:lnSpc>
                <a:spcPct val="120000"/>
              </a:lnSpc>
              <a:spcBef>
                <a:spcPts val="600"/>
              </a:spcBef>
              <a:spcAft>
                <a:spcPts val="600"/>
              </a:spcAft>
              <a:buNone/>
            </a:pPr>
            <a:r>
              <a:rPr lang="fr-FR" sz="1300" b="1" dirty="0" smtClean="0">
                <a:latin typeface="Century Gothic" panose="020B0502020202020204" pitchFamily="34" charset="0"/>
                <a:cs typeface="Times New Roman" panose="02020603050405020304" pitchFamily="18" charset="0"/>
              </a:rPr>
              <a:t>BENEFICIAIRES</a:t>
            </a:r>
          </a:p>
          <a:p>
            <a:pPr algn="just">
              <a:lnSpc>
                <a:spcPct val="120000"/>
              </a:lnSpc>
              <a:spcBef>
                <a:spcPts val="600"/>
              </a:spcBef>
              <a:spcAft>
                <a:spcPts val="600"/>
              </a:spcAft>
              <a:buFont typeface="Webdings" panose="05030102010509060703" pitchFamily="18" charset="2"/>
              <a:buChar char="4"/>
            </a:pPr>
            <a:r>
              <a:rPr lang="fr-FR" sz="1300" dirty="0" smtClean="0">
                <a:latin typeface="Century Gothic" panose="020B0502020202020204" pitchFamily="34" charset="0"/>
                <a:cs typeface="Times New Roman" panose="02020603050405020304" pitchFamily="18" charset="0"/>
              </a:rPr>
              <a:t>Elle concerne </a:t>
            </a:r>
            <a:r>
              <a:rPr lang="fr-FR" sz="1300" b="1" dirty="0">
                <a:latin typeface="Century Gothic" panose="020B0502020202020204" pitchFamily="34" charset="0"/>
                <a:cs typeface="Times New Roman" panose="02020603050405020304" pitchFamily="18" charset="0"/>
              </a:rPr>
              <a:t>tous les agents publics, </a:t>
            </a:r>
            <a:r>
              <a:rPr lang="fr-FR" sz="1300" b="1" dirty="0" smtClean="0">
                <a:latin typeface="Century Gothic" panose="020B0502020202020204" pitchFamily="34" charset="0"/>
                <a:cs typeface="Times New Roman" panose="02020603050405020304" pitchFamily="18" charset="0"/>
              </a:rPr>
              <a:t>stagiaires, titulaires, </a:t>
            </a:r>
            <a:r>
              <a:rPr lang="fr-FR" sz="1300" b="1" dirty="0">
                <a:latin typeface="Century Gothic" panose="020B0502020202020204" pitchFamily="34" charset="0"/>
                <a:cs typeface="Times New Roman" panose="02020603050405020304" pitchFamily="18" charset="0"/>
              </a:rPr>
              <a:t>contractuels</a:t>
            </a:r>
            <a:r>
              <a:rPr lang="fr-FR" sz="1300" b="1" dirty="0" smtClean="0">
                <a:latin typeface="Century Gothic" panose="020B0502020202020204" pitchFamily="34" charset="0"/>
                <a:cs typeface="Times New Roman" panose="02020603050405020304" pitchFamily="18" charset="0"/>
              </a:rPr>
              <a:t>, vacataires, emplois fonctionnels </a:t>
            </a:r>
            <a:r>
              <a:rPr lang="fr-FR" sz="1300" b="1" dirty="0">
                <a:latin typeface="Century Gothic" panose="020B0502020202020204" pitchFamily="34" charset="0"/>
                <a:cs typeface="Times New Roman" panose="02020603050405020304" pitchFamily="18" charset="0"/>
              </a:rPr>
              <a:t>« quel que soit le mode d’accès à leurs fonctions </a:t>
            </a:r>
            <a:r>
              <a:rPr lang="fr-FR" sz="1300" b="1" dirty="0" smtClean="0">
                <a:latin typeface="Century Gothic" panose="020B0502020202020204" pitchFamily="34" charset="0"/>
                <a:cs typeface="Times New Roman" panose="02020603050405020304" pitchFamily="18" charset="0"/>
              </a:rPr>
              <a:t>»</a:t>
            </a:r>
            <a:endParaRPr lang="fr-FR" sz="1300" dirty="0" smtClean="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 typeface="Webdings" panose="05030102010509060703" pitchFamily="18" charset="2"/>
              <a:buChar char="4"/>
            </a:pPr>
            <a:r>
              <a:rPr lang="fr-FR" sz="1300" b="1" dirty="0" smtClean="0">
                <a:latin typeface="Century Gothic" panose="020B0502020202020204" pitchFamily="34" charset="0"/>
                <a:cs typeface="Times New Roman" panose="02020603050405020304" pitchFamily="18" charset="0"/>
              </a:rPr>
              <a:t>Les </a:t>
            </a:r>
            <a:r>
              <a:rPr lang="fr-FR" sz="1300" b="1" dirty="0">
                <a:latin typeface="Century Gothic" panose="020B0502020202020204" pitchFamily="34" charset="0"/>
                <a:cs typeface="Times New Roman" panose="02020603050405020304" pitchFamily="18" charset="0"/>
              </a:rPr>
              <a:t>collaborateurs occasionnels du service </a:t>
            </a:r>
            <a:r>
              <a:rPr lang="fr-FR" sz="1300" b="1" dirty="0" smtClean="0">
                <a:latin typeface="Century Gothic" panose="020B0502020202020204" pitchFamily="34" charset="0"/>
                <a:cs typeface="Times New Roman" panose="02020603050405020304" pitchFamily="18" charset="0"/>
              </a:rPr>
              <a:t>public</a:t>
            </a:r>
          </a:p>
          <a:p>
            <a:pPr algn="just">
              <a:lnSpc>
                <a:spcPct val="120000"/>
              </a:lnSpc>
              <a:spcBef>
                <a:spcPts val="600"/>
              </a:spcBef>
              <a:spcAft>
                <a:spcPts val="600"/>
              </a:spcAft>
              <a:buFont typeface="Webdings" panose="05030102010509060703" pitchFamily="18" charset="2"/>
              <a:buChar char="4"/>
            </a:pPr>
            <a:r>
              <a:rPr lang="fr-FR" sz="1300" b="1" dirty="0" smtClean="0">
                <a:latin typeface="Century Gothic" panose="020B0502020202020204" pitchFamily="34" charset="0"/>
                <a:cs typeface="Times New Roman" panose="02020603050405020304" pitchFamily="18" charset="0"/>
              </a:rPr>
              <a:t>Les </a:t>
            </a:r>
            <a:r>
              <a:rPr lang="fr-FR" sz="1300" b="1" dirty="0">
                <a:latin typeface="Century Gothic" panose="020B0502020202020204" pitchFamily="34" charset="0"/>
                <a:cs typeface="Times New Roman" panose="02020603050405020304" pitchFamily="18" charset="0"/>
              </a:rPr>
              <a:t>anciens agents publics </a:t>
            </a:r>
            <a:r>
              <a:rPr lang="fr-FR" sz="1300" b="1" dirty="0" smtClean="0">
                <a:latin typeface="Century Gothic" panose="020B0502020202020204" pitchFamily="34" charset="0"/>
                <a:cs typeface="Times New Roman" panose="02020603050405020304" pitchFamily="18" charset="0"/>
              </a:rPr>
              <a:t>pour des </a:t>
            </a:r>
            <a:r>
              <a:rPr lang="fr-FR" sz="1300" b="1" dirty="0">
                <a:latin typeface="Century Gothic" panose="020B0502020202020204" pitchFamily="34" charset="0"/>
                <a:cs typeface="Times New Roman" panose="02020603050405020304" pitchFamily="18" charset="0"/>
              </a:rPr>
              <a:t>faits survenus lorsqu’ils avaient cette qualité (retraité, fin de CDD, démission, licenciement, rupture conventionnelle</a:t>
            </a:r>
            <a:r>
              <a:rPr lang="fr-FR" sz="1300" b="1" dirty="0" smtClean="0">
                <a:latin typeface="Century Gothic" panose="020B0502020202020204" pitchFamily="34" charset="0"/>
                <a:cs typeface="Times New Roman" panose="02020603050405020304" pitchFamily="18" charset="0"/>
              </a:rPr>
              <a:t>) </a:t>
            </a:r>
          </a:p>
          <a:p>
            <a:pPr algn="just">
              <a:lnSpc>
                <a:spcPct val="120000"/>
              </a:lnSpc>
              <a:spcBef>
                <a:spcPts val="600"/>
              </a:spcBef>
              <a:spcAft>
                <a:spcPts val="600"/>
              </a:spcAft>
              <a:buFont typeface="Webdings" panose="05030102010509060703" pitchFamily="18" charset="2"/>
              <a:buChar char="4"/>
            </a:pPr>
            <a:r>
              <a:rPr lang="fr-FR" sz="1300" b="1" dirty="0" smtClean="0">
                <a:latin typeface="Century Gothic" panose="020B0502020202020204" pitchFamily="34" charset="0"/>
                <a:cs typeface="Times New Roman" panose="02020603050405020304" pitchFamily="18" charset="0"/>
              </a:rPr>
              <a:t>Les agents en congé maladie ou en grève</a:t>
            </a:r>
          </a:p>
          <a:p>
            <a:pPr algn="just">
              <a:lnSpc>
                <a:spcPct val="120000"/>
              </a:lnSpc>
              <a:spcBef>
                <a:spcPts val="600"/>
              </a:spcBef>
              <a:spcAft>
                <a:spcPts val="600"/>
              </a:spcAft>
              <a:buFont typeface="Webdings" panose="05030102010509060703" pitchFamily="18" charset="2"/>
              <a:buChar char="4"/>
            </a:pPr>
            <a:r>
              <a:rPr lang="fr-FR" sz="1300" b="1" dirty="0" smtClean="0">
                <a:latin typeface="Century Gothic" panose="020B0502020202020204" pitchFamily="34" charset="0"/>
                <a:cs typeface="Times New Roman" panose="02020603050405020304" pitchFamily="18" charset="0"/>
              </a:rPr>
              <a:t>Les </a:t>
            </a:r>
            <a:r>
              <a:rPr lang="fr-FR" sz="1300" b="1" dirty="0">
                <a:latin typeface="Century Gothic" panose="020B0502020202020204" pitchFamily="34" charset="0"/>
                <a:cs typeface="Times New Roman" panose="02020603050405020304" pitchFamily="18" charset="0"/>
              </a:rPr>
              <a:t>membres de la famille et ayants droit d’un agent </a:t>
            </a:r>
            <a:r>
              <a:rPr lang="fr-FR" sz="1300" b="1" dirty="0" smtClean="0">
                <a:latin typeface="Century Gothic" panose="020B0502020202020204" pitchFamily="34" charset="0"/>
                <a:cs typeface="Times New Roman" panose="02020603050405020304" pitchFamily="18" charset="0"/>
              </a:rPr>
              <a:t>public depuis la loi de 2016</a:t>
            </a:r>
            <a:r>
              <a:rPr lang="fr-FR" sz="1300" dirty="0" smtClean="0">
                <a:latin typeface="Century Gothic" panose="020B0502020202020204" pitchFamily="34" charset="0"/>
                <a:cs typeface="Times New Roman" panose="02020603050405020304" pitchFamily="18" charset="0"/>
              </a:rPr>
              <a:t>. Auparavant</a:t>
            </a:r>
            <a:r>
              <a:rPr lang="fr-FR" sz="1300" dirty="0">
                <a:latin typeface="Century Gothic" panose="020B0502020202020204" pitchFamily="34" charset="0"/>
                <a:cs typeface="Times New Roman" panose="02020603050405020304" pitchFamily="18" charset="0"/>
              </a:rPr>
              <a:t>, ne pouvaient en bénéficier que les familles des agents publics exerçant des missions </a:t>
            </a:r>
            <a:r>
              <a:rPr lang="fr-FR" sz="1300" dirty="0" smtClean="0">
                <a:latin typeface="Century Gothic" panose="020B0502020202020204" pitchFamily="34" charset="0"/>
                <a:cs typeface="Times New Roman" panose="02020603050405020304" pitchFamily="18" charset="0"/>
              </a:rPr>
              <a:t>de sécurité </a:t>
            </a:r>
            <a:r>
              <a:rPr lang="fr-FR" sz="1300" dirty="0">
                <a:latin typeface="Century Gothic" panose="020B0502020202020204" pitchFamily="34" charset="0"/>
                <a:cs typeface="Times New Roman" panose="02020603050405020304" pitchFamily="18" charset="0"/>
              </a:rPr>
              <a:t>et de justice (policiers, sapeurs-pompiers, militaires</a:t>
            </a:r>
            <a:r>
              <a:rPr lang="fr-FR" sz="1300" dirty="0" smtClean="0">
                <a:latin typeface="Century Gothic" panose="020B0502020202020204" pitchFamily="34" charset="0"/>
                <a:cs typeface="Times New Roman" panose="02020603050405020304" pitchFamily="18" charset="0"/>
              </a:rPr>
              <a:t>). Désormais</a:t>
            </a:r>
            <a:r>
              <a:rPr lang="fr-FR" sz="1300" dirty="0">
                <a:latin typeface="Century Gothic" panose="020B0502020202020204" pitchFamily="34" charset="0"/>
                <a:cs typeface="Times New Roman" panose="02020603050405020304" pitchFamily="18" charset="0"/>
              </a:rPr>
              <a:t>, peuvent en bénéficier, le conjoint, le concubin, le partenaire de PACS, les enfants </a:t>
            </a:r>
            <a:r>
              <a:rPr lang="fr-FR" sz="1300" dirty="0" smtClean="0">
                <a:latin typeface="Century Gothic" panose="020B0502020202020204" pitchFamily="34" charset="0"/>
                <a:cs typeface="Times New Roman" panose="02020603050405020304" pitchFamily="18" charset="0"/>
              </a:rPr>
              <a:t>et ascendants </a:t>
            </a:r>
            <a:r>
              <a:rPr lang="fr-FR" sz="1300" dirty="0">
                <a:latin typeface="Century Gothic" panose="020B0502020202020204" pitchFamily="34" charset="0"/>
                <a:cs typeface="Times New Roman" panose="02020603050405020304" pitchFamily="18" charset="0"/>
              </a:rPr>
              <a:t>directs de l’agent public.</a:t>
            </a:r>
          </a:p>
          <a:p>
            <a:pPr marL="0" indent="0" algn="just">
              <a:lnSpc>
                <a:spcPct val="120000"/>
              </a:lnSpc>
              <a:spcBef>
                <a:spcPts val="600"/>
              </a:spcBef>
              <a:spcAft>
                <a:spcPts val="600"/>
              </a:spcAft>
              <a:buNone/>
            </a:pPr>
            <a:r>
              <a:rPr lang="fr-FR" sz="1300" dirty="0" smtClean="0">
                <a:latin typeface="Century Gothic" panose="020B0502020202020204" pitchFamily="34" charset="0"/>
                <a:cs typeface="Times New Roman" panose="02020603050405020304" pitchFamily="18" charset="0"/>
              </a:rPr>
              <a:t>Aucune </a:t>
            </a:r>
            <a:r>
              <a:rPr lang="fr-FR" sz="1300" dirty="0">
                <a:latin typeface="Century Gothic" panose="020B0502020202020204" pitchFamily="34" charset="0"/>
                <a:cs typeface="Times New Roman" panose="02020603050405020304" pitchFamily="18" charset="0"/>
              </a:rPr>
              <a:t>disposition n'impose au fonctionnaire </a:t>
            </a:r>
            <a:r>
              <a:rPr lang="fr-FR" sz="1300" b="1" dirty="0">
                <a:latin typeface="Century Gothic" panose="020B0502020202020204" pitchFamily="34" charset="0"/>
                <a:cs typeface="Times New Roman" panose="02020603050405020304" pitchFamily="18" charset="0"/>
              </a:rPr>
              <a:t>un délai </a:t>
            </a:r>
            <a:r>
              <a:rPr lang="fr-FR" sz="1300" dirty="0">
                <a:latin typeface="Century Gothic" panose="020B0502020202020204" pitchFamily="34" charset="0"/>
                <a:cs typeface="Times New Roman" panose="02020603050405020304" pitchFamily="18" charset="0"/>
              </a:rPr>
              <a:t>pour demander la protection fonctionnelle mais le bénéfice de cette protection peut être refusé dès lors qu'à la date à laquelle l'agent présente sa demande, aucune démarche de l'administration n'est plus </a:t>
            </a:r>
            <a:r>
              <a:rPr lang="fr-FR" sz="1300" dirty="0" smtClean="0">
                <a:latin typeface="Century Gothic" panose="020B0502020202020204" pitchFamily="34" charset="0"/>
                <a:cs typeface="Times New Roman" panose="02020603050405020304" pitchFamily="18" charset="0"/>
              </a:rPr>
              <a:t>envisageable.</a:t>
            </a:r>
          </a:p>
          <a:p>
            <a:pPr marL="0" indent="0" algn="just">
              <a:lnSpc>
                <a:spcPct val="120000"/>
              </a:lnSpc>
              <a:spcBef>
                <a:spcPts val="600"/>
              </a:spcBef>
              <a:spcAft>
                <a:spcPts val="600"/>
              </a:spcAft>
              <a:buNone/>
            </a:pPr>
            <a:endParaRPr lang="fr-FR" sz="12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90</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1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8"/>
            <a:ext cx="10291355" cy="4919118"/>
          </a:xfrm>
        </p:spPr>
        <p:txBody>
          <a:bodyPr>
            <a:noAutofit/>
          </a:bodyPr>
          <a:lstStyle/>
          <a:p>
            <a:pPr marL="0" indent="0" algn="just">
              <a:lnSpc>
                <a:spcPct val="120000"/>
              </a:lnSpc>
              <a:spcBef>
                <a:spcPts val="600"/>
              </a:spcBef>
              <a:spcAft>
                <a:spcPts val="600"/>
              </a:spcAft>
              <a:buNone/>
            </a:pPr>
            <a:r>
              <a:rPr lang="fr-FR" sz="1300" b="1" dirty="0" smtClean="0">
                <a:latin typeface="Century Gothic" panose="020B0502020202020204" pitchFamily="34" charset="0"/>
                <a:cs typeface="Times New Roman" panose="02020603050405020304" pitchFamily="18" charset="0"/>
              </a:rPr>
              <a:t>CONDITIONS</a:t>
            </a:r>
            <a:endParaRPr lang="fr-FR" sz="1300" b="1"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300" u="sng" dirty="0">
                <a:latin typeface="Century Gothic" panose="020B0502020202020204" pitchFamily="34" charset="0"/>
                <a:cs typeface="Times New Roman" panose="02020603050405020304" pitchFamily="18" charset="0"/>
              </a:rPr>
              <a:t>D</a:t>
            </a:r>
            <a:r>
              <a:rPr lang="fr-FR" sz="1300" u="sng" dirty="0" smtClean="0">
                <a:latin typeface="Century Gothic" panose="020B0502020202020204" pitchFamily="34" charset="0"/>
                <a:cs typeface="Times New Roman" panose="02020603050405020304" pitchFamily="18" charset="0"/>
              </a:rPr>
              <a:t>eux </a:t>
            </a:r>
            <a:r>
              <a:rPr lang="fr-FR" sz="1300" u="sng" dirty="0">
                <a:latin typeface="Century Gothic" panose="020B0502020202020204" pitchFamily="34" charset="0"/>
                <a:cs typeface="Times New Roman" panose="02020603050405020304" pitchFamily="18" charset="0"/>
              </a:rPr>
              <a:t>conditions cumulatives doivent être remplies </a:t>
            </a:r>
            <a:r>
              <a:rPr lang="fr-FR" sz="1300" dirty="0">
                <a:latin typeface="Century Gothic" panose="020B0502020202020204" pitchFamily="34" charset="0"/>
                <a:cs typeface="Times New Roman" panose="02020603050405020304" pitchFamily="18" charset="0"/>
              </a:rPr>
              <a:t>:</a:t>
            </a:r>
          </a:p>
          <a:p>
            <a:pPr algn="just">
              <a:lnSpc>
                <a:spcPct val="120000"/>
              </a:lnSpc>
              <a:spcBef>
                <a:spcPts val="600"/>
              </a:spcBef>
              <a:spcAft>
                <a:spcPts val="600"/>
              </a:spcAft>
              <a:buFontTx/>
              <a:buChar char="-"/>
            </a:pPr>
            <a:r>
              <a:rPr lang="fr-FR" sz="1300" b="1" dirty="0" smtClean="0">
                <a:latin typeface="Century Gothic" panose="020B0502020202020204" pitchFamily="34" charset="0"/>
                <a:cs typeface="Times New Roman" panose="02020603050405020304" pitchFamily="18" charset="0"/>
              </a:rPr>
              <a:t>Il </a:t>
            </a:r>
            <a:r>
              <a:rPr lang="fr-FR" sz="1300" b="1" dirty="0">
                <a:latin typeface="Century Gothic" panose="020B0502020202020204" pitchFamily="34" charset="0"/>
                <a:cs typeface="Times New Roman" panose="02020603050405020304" pitchFamily="18" charset="0"/>
              </a:rPr>
              <a:t>doit exister un lien de causalité entre le fait générateur de l’attaque ou de l’agression et </a:t>
            </a:r>
            <a:r>
              <a:rPr lang="fr-FR" sz="1300" b="1" dirty="0" smtClean="0">
                <a:latin typeface="Century Gothic" panose="020B0502020202020204" pitchFamily="34" charset="0"/>
                <a:cs typeface="Times New Roman" panose="02020603050405020304" pitchFamily="18" charset="0"/>
              </a:rPr>
              <a:t>les fonctions </a:t>
            </a:r>
            <a:r>
              <a:rPr lang="fr-FR" sz="1300" b="1" dirty="0">
                <a:latin typeface="Century Gothic" panose="020B0502020202020204" pitchFamily="34" charset="0"/>
                <a:cs typeface="Times New Roman" panose="02020603050405020304" pitchFamily="18" charset="0"/>
              </a:rPr>
              <a:t>exercées par l’agent</a:t>
            </a:r>
            <a:r>
              <a:rPr lang="fr-FR" sz="1300" dirty="0">
                <a:latin typeface="Century Gothic" panose="020B0502020202020204" pitchFamily="34" charset="0"/>
                <a:cs typeface="Times New Roman" panose="02020603050405020304" pitchFamily="18" charset="0"/>
              </a:rPr>
              <a:t>. Les faits </a:t>
            </a:r>
            <a:r>
              <a:rPr lang="fr-FR" sz="1300" dirty="0" smtClean="0">
                <a:latin typeface="Century Gothic" panose="020B0502020202020204" pitchFamily="34" charset="0"/>
                <a:cs typeface="Times New Roman" panose="02020603050405020304" pitchFamily="18" charset="0"/>
              </a:rPr>
              <a:t>doivent </a:t>
            </a:r>
            <a:r>
              <a:rPr lang="fr-FR" sz="1300" dirty="0">
                <a:latin typeface="Century Gothic" panose="020B0502020202020204" pitchFamily="34" charset="0"/>
                <a:cs typeface="Times New Roman" panose="02020603050405020304" pitchFamily="18" charset="0"/>
              </a:rPr>
              <a:t>avoir eu lieu </a:t>
            </a:r>
            <a:r>
              <a:rPr lang="fr-FR" sz="1300" b="1" dirty="0">
                <a:latin typeface="Century Gothic" panose="020B0502020202020204" pitchFamily="34" charset="0"/>
                <a:cs typeface="Times New Roman" panose="02020603050405020304" pitchFamily="18" charset="0"/>
              </a:rPr>
              <a:t>dans le </a:t>
            </a:r>
            <a:r>
              <a:rPr lang="fr-FR" sz="1300" b="1" dirty="0" smtClean="0">
                <a:latin typeface="Century Gothic" panose="020B0502020202020204" pitchFamily="34" charset="0"/>
                <a:cs typeface="Times New Roman" panose="02020603050405020304" pitchFamily="18" charset="0"/>
              </a:rPr>
              <a:t>cadre des </a:t>
            </a:r>
            <a:r>
              <a:rPr lang="fr-FR" sz="1300" b="1" dirty="0">
                <a:latin typeface="Century Gothic" panose="020B0502020202020204" pitchFamily="34" charset="0"/>
                <a:cs typeface="Times New Roman" panose="02020603050405020304" pitchFamily="18" charset="0"/>
              </a:rPr>
              <a:t>fonctions de l’agent ou alors en raison de ses fonctions</a:t>
            </a:r>
            <a:r>
              <a:rPr lang="fr-FR" sz="1300" dirty="0">
                <a:latin typeface="Century Gothic" panose="020B0502020202020204" pitchFamily="34" charset="0"/>
                <a:cs typeface="Times New Roman" panose="02020603050405020304" pitchFamily="18" charset="0"/>
              </a:rPr>
              <a:t>. Il en résulte que la </a:t>
            </a:r>
            <a:r>
              <a:rPr lang="fr-FR" sz="1300" dirty="0" smtClean="0">
                <a:latin typeface="Century Gothic" panose="020B0502020202020204" pitchFamily="34" charset="0"/>
                <a:cs typeface="Times New Roman" panose="02020603050405020304" pitchFamily="18" charset="0"/>
              </a:rPr>
              <a:t>collectivité territoriale </a:t>
            </a:r>
            <a:r>
              <a:rPr lang="fr-FR" sz="1300" dirty="0">
                <a:latin typeface="Century Gothic" panose="020B0502020202020204" pitchFamily="34" charset="0"/>
                <a:cs typeface="Times New Roman" panose="02020603050405020304" pitchFamily="18" charset="0"/>
              </a:rPr>
              <a:t>peut refuser la protection même si les actes répréhensibles </a:t>
            </a:r>
            <a:r>
              <a:rPr lang="fr-FR" sz="1300" b="1" dirty="0">
                <a:latin typeface="Century Gothic" panose="020B0502020202020204" pitchFamily="34" charset="0"/>
                <a:cs typeface="Times New Roman" panose="02020603050405020304" pitchFamily="18" charset="0"/>
              </a:rPr>
              <a:t>ont été commis pendant </a:t>
            </a:r>
            <a:r>
              <a:rPr lang="fr-FR" sz="1300" b="1" dirty="0" smtClean="0">
                <a:latin typeface="Century Gothic" panose="020B0502020202020204" pitchFamily="34" charset="0"/>
                <a:cs typeface="Times New Roman" panose="02020603050405020304" pitchFamily="18" charset="0"/>
              </a:rPr>
              <a:t>les heures </a:t>
            </a:r>
            <a:r>
              <a:rPr lang="fr-FR" sz="1300" b="1" dirty="0">
                <a:latin typeface="Century Gothic" panose="020B0502020202020204" pitchFamily="34" charset="0"/>
                <a:cs typeface="Times New Roman" panose="02020603050405020304" pitchFamily="18" charset="0"/>
              </a:rPr>
              <a:t>de service mais sont sans rapport avec les fonctions de l’agent</a:t>
            </a:r>
            <a:r>
              <a:rPr lang="fr-FR" sz="1300" dirty="0">
                <a:latin typeface="Century Gothic" panose="020B0502020202020204" pitchFamily="34" charset="0"/>
                <a:cs typeface="Times New Roman" panose="02020603050405020304" pitchFamily="18" charset="0"/>
              </a:rPr>
              <a:t> </a:t>
            </a:r>
            <a:r>
              <a:rPr lang="fr-FR" sz="1300" dirty="0" smtClean="0">
                <a:latin typeface="Century Gothic" panose="020B0502020202020204" pitchFamily="34" charset="0"/>
                <a:cs typeface="Times New Roman" panose="02020603050405020304" pitchFamily="18" charset="0"/>
              </a:rPr>
              <a:t>(exemples de jurisprudences)</a:t>
            </a:r>
            <a:endParaRPr lang="fr-FR" sz="13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r>
              <a:rPr lang="fr-FR" sz="1300" dirty="0" smtClean="0">
                <a:latin typeface="Century Gothic" panose="020B0502020202020204" pitchFamily="34" charset="0"/>
                <a:cs typeface="Times New Roman" panose="02020603050405020304" pitchFamily="18" charset="0"/>
              </a:rPr>
              <a:t>Aucune </a:t>
            </a:r>
            <a:r>
              <a:rPr lang="fr-FR" sz="1300" dirty="0">
                <a:latin typeface="Century Gothic" panose="020B0502020202020204" pitchFamily="34" charset="0"/>
                <a:cs typeface="Times New Roman" panose="02020603050405020304" pitchFamily="18" charset="0"/>
              </a:rPr>
              <a:t>faute personnelle ne doit pouvoir être imputée à l’agent</a:t>
            </a:r>
            <a:r>
              <a:rPr lang="fr-FR" sz="1300"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300" dirty="0">
                <a:latin typeface="Century Gothic" panose="020B0502020202020204" pitchFamily="34" charset="0"/>
                <a:cs typeface="Times New Roman" panose="02020603050405020304" pitchFamily="18" charset="0"/>
              </a:rPr>
              <a:t>Lorsque la collectivité publique est informée, par quelque moyen que ce </a:t>
            </a:r>
            <a:r>
              <a:rPr lang="fr-FR" sz="1300" dirty="0" smtClean="0">
                <a:latin typeface="Century Gothic" panose="020B0502020202020204" pitchFamily="34" charset="0"/>
                <a:cs typeface="Times New Roman" panose="02020603050405020304" pitchFamily="18" charset="0"/>
              </a:rPr>
              <a:t>soit </a:t>
            </a:r>
            <a:r>
              <a:rPr lang="fr-FR" sz="1300" dirty="0">
                <a:latin typeface="Century Gothic" panose="020B0502020202020204" pitchFamily="34" charset="0"/>
                <a:cs typeface="Times New Roman" panose="02020603050405020304" pitchFamily="18" charset="0"/>
              </a:rPr>
              <a:t>de l’existence d’un risque manifeste d’atteinte grave à l’intégrité physique du fonctionnaire, </a:t>
            </a:r>
            <a:r>
              <a:rPr lang="fr-FR" sz="1300" b="1" dirty="0">
                <a:latin typeface="Century Gothic" panose="020B0502020202020204" pitchFamily="34" charset="0"/>
                <a:cs typeface="Times New Roman" panose="02020603050405020304" pitchFamily="18" charset="0"/>
              </a:rPr>
              <a:t>elle doit prendre sans délai et à titre conservatoire les mesures d’urgence de nature à faire cesser ce risque et à prévenir la réalisation ou l’aggravation des dommages directement causés par ces faits</a:t>
            </a:r>
            <a:r>
              <a:rPr lang="fr-FR" sz="1300" dirty="0">
                <a:latin typeface="Century Gothic" panose="020B0502020202020204" pitchFamily="34" charset="0"/>
                <a:cs typeface="Times New Roman" panose="02020603050405020304" pitchFamily="18" charset="0"/>
              </a:rPr>
              <a:t>. </a:t>
            </a:r>
          </a:p>
          <a:p>
            <a:pPr marL="0" indent="0" algn="just">
              <a:lnSpc>
                <a:spcPct val="120000"/>
              </a:lnSpc>
              <a:spcBef>
                <a:spcPts val="600"/>
              </a:spcBef>
              <a:spcAft>
                <a:spcPts val="600"/>
              </a:spcAft>
              <a:buNone/>
            </a:pPr>
            <a:r>
              <a:rPr lang="fr-FR" sz="1300" dirty="0">
                <a:latin typeface="Century Gothic" panose="020B0502020202020204" pitchFamily="34" charset="0"/>
                <a:cs typeface="Times New Roman" panose="02020603050405020304" pitchFamily="18" charset="0"/>
              </a:rPr>
              <a:t>Dès lors que les conditions légales sont réunies, la protection fonctionnelle présente </a:t>
            </a:r>
            <a:r>
              <a:rPr lang="fr-FR" sz="1300" b="1" dirty="0">
                <a:latin typeface="Century Gothic" panose="020B0502020202020204" pitchFamily="34" charset="0"/>
                <a:cs typeface="Times New Roman" panose="02020603050405020304" pitchFamily="18" charset="0"/>
              </a:rPr>
              <a:t>un caractère impératif et ne peut être refusée que pour des motifs d'intérêt général dûment justifié </a:t>
            </a:r>
            <a:r>
              <a:rPr lang="fr-FR" sz="1300" dirty="0">
                <a:latin typeface="Century Gothic" panose="020B0502020202020204" pitchFamily="34" charset="0"/>
                <a:cs typeface="Times New Roman" panose="02020603050405020304" pitchFamily="18" charset="0"/>
              </a:rPr>
              <a:t>(exemples de jurisprudences).</a:t>
            </a:r>
          </a:p>
          <a:p>
            <a:pPr algn="just">
              <a:lnSpc>
                <a:spcPct val="120000"/>
              </a:lnSpc>
              <a:spcBef>
                <a:spcPts val="600"/>
              </a:spcBef>
              <a:spcAft>
                <a:spcPts val="600"/>
              </a:spcAft>
              <a:buFontTx/>
              <a:buChar char="-"/>
            </a:pPr>
            <a:endParaRPr lang="fr-FR" sz="14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91</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1771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DISTINCTION ENTRE FAUTE DE SERVICE ET FAUTE PERSONNELLE</a:t>
            </a: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Est </a:t>
            </a:r>
            <a:r>
              <a:rPr lang="fr-FR" sz="1200" u="sng" dirty="0">
                <a:latin typeface="Century Gothic" panose="020B0502020202020204" pitchFamily="34" charset="0"/>
                <a:cs typeface="Times New Roman" panose="02020603050405020304" pitchFamily="18" charset="0"/>
              </a:rPr>
              <a:t>qualifiée de faute de service</a:t>
            </a:r>
            <a:r>
              <a:rPr lang="fr-FR" sz="1200" dirty="0">
                <a:latin typeface="Century Gothic" panose="020B0502020202020204" pitchFamily="34" charset="0"/>
                <a:cs typeface="Times New Roman" panose="02020603050405020304" pitchFamily="18" charset="0"/>
              </a:rPr>
              <a:t>, la faute commise par un agent dans l'exercice de ses fonctions, c'est-à-dire pendant le service, avec les moyens du service, et en dehors de tout intérêt </a:t>
            </a:r>
            <a:r>
              <a:rPr lang="fr-FR" sz="1200" dirty="0" smtClean="0">
                <a:latin typeface="Century Gothic" panose="020B0502020202020204" pitchFamily="34" charset="0"/>
                <a:cs typeface="Times New Roman" panose="02020603050405020304" pitchFamily="18" charset="0"/>
              </a:rPr>
              <a:t>personnel. L'infraction </a:t>
            </a:r>
            <a:r>
              <a:rPr lang="fr-FR" sz="1200" dirty="0">
                <a:latin typeface="Century Gothic" panose="020B0502020202020204" pitchFamily="34" charset="0"/>
                <a:cs typeface="Times New Roman" panose="02020603050405020304" pitchFamily="18" charset="0"/>
              </a:rPr>
              <a:t>qui en résulte n'a pas le caractère de faute personnelle. </a:t>
            </a:r>
            <a:endParaRPr lang="fr-FR" sz="12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Est </a:t>
            </a:r>
            <a:r>
              <a:rPr lang="fr-FR" sz="1200" u="sng" dirty="0">
                <a:latin typeface="Century Gothic" panose="020B0502020202020204" pitchFamily="34" charset="0"/>
                <a:cs typeface="Times New Roman" panose="02020603050405020304" pitchFamily="18" charset="0"/>
              </a:rPr>
              <a:t>qualifiée de faute personnelle </a:t>
            </a:r>
            <a:r>
              <a:rPr lang="fr-FR" sz="1200" dirty="0">
                <a:latin typeface="Century Gothic" panose="020B0502020202020204" pitchFamily="34" charset="0"/>
                <a:cs typeface="Times New Roman" panose="02020603050405020304" pitchFamily="18" charset="0"/>
              </a:rPr>
              <a:t>la faute commise par l'agent </a:t>
            </a:r>
            <a:r>
              <a:rPr lang="fr-FR" sz="1200" b="1" dirty="0">
                <a:latin typeface="Century Gothic" panose="020B0502020202020204" pitchFamily="34" charset="0"/>
                <a:cs typeface="Times New Roman" panose="02020603050405020304" pitchFamily="18" charset="0"/>
              </a:rPr>
              <a:t>en dehors du service, ou pendant le service si elle est tellement incompatible avec le service public ou les « pratiques administratives normales » qu'elle revêt une particulière gravité ou révèle la </a:t>
            </a:r>
            <a:r>
              <a:rPr lang="fr-FR" sz="1200" b="1" dirty="0" smtClean="0">
                <a:latin typeface="Century Gothic" panose="020B0502020202020204" pitchFamily="34" charset="0"/>
                <a:cs typeface="Times New Roman" panose="02020603050405020304" pitchFamily="18" charset="0"/>
              </a:rPr>
              <a:t>personnalité </a:t>
            </a:r>
            <a:r>
              <a:rPr lang="fr-FR" sz="1200" b="1" dirty="0">
                <a:latin typeface="Century Gothic" panose="020B0502020202020204" pitchFamily="34" charset="0"/>
                <a:cs typeface="Times New Roman" panose="02020603050405020304" pitchFamily="18" charset="0"/>
              </a:rPr>
              <a:t>de son auteur et les préoccupations d'ordre privé qui </a:t>
            </a:r>
            <a:r>
              <a:rPr lang="fr-FR" sz="1200" b="1" dirty="0" smtClean="0">
                <a:latin typeface="Century Gothic" panose="020B0502020202020204" pitchFamily="34" charset="0"/>
                <a:cs typeface="Times New Roman" panose="02020603050405020304" pitchFamily="18" charset="0"/>
              </a:rPr>
              <a:t>l'animent.</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Dans </a:t>
            </a:r>
            <a:r>
              <a:rPr lang="fr-FR" sz="1200" dirty="0">
                <a:latin typeface="Century Gothic" panose="020B0502020202020204" pitchFamily="34" charset="0"/>
                <a:cs typeface="Times New Roman" panose="02020603050405020304" pitchFamily="18" charset="0"/>
              </a:rPr>
              <a:t>certaines circonstances liées à la nature de la faute, aux conditions dans lesquelles elle a été commise, aux objectifs poursuivis et aux fonctions exercées par l'agent, </a:t>
            </a:r>
            <a:r>
              <a:rPr lang="fr-FR" sz="1200" b="1" dirty="0">
                <a:latin typeface="Century Gothic" panose="020B0502020202020204" pitchFamily="34" charset="0"/>
                <a:cs typeface="Times New Roman" panose="02020603050405020304" pitchFamily="18" charset="0"/>
              </a:rPr>
              <a:t>la faute est personnelle </a:t>
            </a:r>
            <a:r>
              <a:rPr lang="fr-FR" sz="1200" dirty="0">
                <a:latin typeface="Century Gothic" panose="020B0502020202020204" pitchFamily="34" charset="0"/>
                <a:cs typeface="Times New Roman" panose="02020603050405020304" pitchFamily="18" charset="0"/>
              </a:rPr>
              <a:t>alors même qu'elle n'est pas dépourvue de tout lien avec le service et qu'un tiers victime pourrait également engager la responsabilité de </a:t>
            </a:r>
            <a:r>
              <a:rPr lang="fr-FR" sz="1200" dirty="0" smtClean="0">
                <a:latin typeface="Century Gothic" panose="020B0502020202020204" pitchFamily="34" charset="0"/>
                <a:cs typeface="Times New Roman" panose="02020603050405020304" pitchFamily="18" charset="0"/>
              </a:rPr>
              <a:t>l'administration.</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b="1" dirty="0">
                <a:latin typeface="Century Gothic" panose="020B0502020202020204" pitchFamily="34" charset="0"/>
                <a:cs typeface="Times New Roman" panose="02020603050405020304" pitchFamily="18" charset="0"/>
              </a:rPr>
              <a:t>Des propos injurieux et une confrontation physique avec un collègue </a:t>
            </a:r>
            <a:r>
              <a:rPr lang="fr-FR" sz="1200" dirty="0">
                <a:latin typeface="Century Gothic" panose="020B0502020202020204" pitchFamily="34" charset="0"/>
                <a:cs typeface="Times New Roman" panose="02020603050405020304" pitchFamily="18" charset="0"/>
              </a:rPr>
              <a:t>excèdent le comportement normal d'un agent public et, compte tenu de leur nature et de l'animosité exprimée, constituent une faute personnelle détachable de l’exercice de ses fonctions excluant de fait le bénéfice de la protection fonctionnelle accordée par la </a:t>
            </a:r>
            <a:r>
              <a:rPr lang="fr-FR" sz="1200" dirty="0" smtClean="0">
                <a:latin typeface="Century Gothic" panose="020B0502020202020204" pitchFamily="34" charset="0"/>
                <a:cs typeface="Times New Roman" panose="02020603050405020304" pitchFamily="18" charset="0"/>
              </a:rPr>
              <a:t>collectivité.</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Le </a:t>
            </a:r>
            <a:r>
              <a:rPr lang="fr-FR" sz="1200" dirty="0">
                <a:latin typeface="Century Gothic" panose="020B0502020202020204" pitchFamily="34" charset="0"/>
                <a:cs typeface="Times New Roman" panose="02020603050405020304" pitchFamily="18" charset="0"/>
              </a:rPr>
              <a:t>fait pour un agent </a:t>
            </a:r>
            <a:r>
              <a:rPr lang="fr-FR" sz="1200" b="1" dirty="0">
                <a:latin typeface="Century Gothic" panose="020B0502020202020204" pitchFamily="34" charset="0"/>
                <a:cs typeface="Times New Roman" panose="02020603050405020304" pitchFamily="18" charset="0"/>
              </a:rPr>
              <a:t>d'avoir bénéficié d'une décision irrégulière résultant de la volonté de l'autorité territoriale</a:t>
            </a:r>
            <a:r>
              <a:rPr lang="fr-FR" sz="1200" dirty="0">
                <a:latin typeface="Century Gothic" panose="020B0502020202020204" pitchFamily="34" charset="0"/>
                <a:cs typeface="Times New Roman" panose="02020603050405020304" pitchFamily="18" charset="0"/>
              </a:rPr>
              <a:t>, qui en a pris l'initiative et organisé les modalités, ne peut constituer une faute personnelle de sa part, même s'il avait connaissance de l'irrégularité de cette </a:t>
            </a:r>
            <a:r>
              <a:rPr lang="fr-FR" sz="1200" dirty="0" smtClean="0">
                <a:latin typeface="Century Gothic" panose="020B0502020202020204" pitchFamily="34" charset="0"/>
                <a:cs typeface="Times New Roman" panose="02020603050405020304" pitchFamily="18" charset="0"/>
              </a:rPr>
              <a:t>décision.</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92</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848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PROTECTION DE L’AGENT VICTIME D’ATTAQUES</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L’autorité territoriale doit protéger ses agents </a:t>
            </a:r>
            <a:r>
              <a:rPr lang="fr-FR" sz="1200" b="1" dirty="0">
                <a:latin typeface="Century Gothic" panose="020B0502020202020204" pitchFamily="34" charset="0"/>
                <a:cs typeface="Times New Roman" panose="02020603050405020304" pitchFamily="18" charset="0"/>
              </a:rPr>
              <a:t>contre les atteintes volontaires à l'intégrité de la personne, les violences, les agissements constitutifs de harcèlement, les menaces, les injures, les diffamations ou les outrages dont ils pourraient être victime </a:t>
            </a:r>
            <a:r>
              <a:rPr lang="fr-FR" sz="1200" b="1" u="sng" dirty="0">
                <a:latin typeface="Century Gothic" panose="020B0502020202020204" pitchFamily="34" charset="0"/>
                <a:cs typeface="Times New Roman" panose="02020603050405020304" pitchFamily="18" charset="0"/>
              </a:rPr>
              <a:t>sans qu'une faute personnelle puisse leur être imputée. </a:t>
            </a:r>
            <a:endParaRPr lang="fr-FR" sz="1200" b="1" u="sng"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Ces </a:t>
            </a:r>
            <a:r>
              <a:rPr lang="fr-FR" sz="1200" dirty="0">
                <a:latin typeface="Century Gothic" panose="020B0502020202020204" pitchFamily="34" charset="0"/>
                <a:cs typeface="Times New Roman" panose="02020603050405020304" pitchFamily="18" charset="0"/>
              </a:rPr>
              <a:t>attaques peuvent </a:t>
            </a:r>
            <a:r>
              <a:rPr lang="fr-FR" sz="1200" b="1" dirty="0" smtClean="0">
                <a:latin typeface="Century Gothic" panose="020B0502020202020204" pitchFamily="34" charset="0"/>
                <a:cs typeface="Times New Roman" panose="02020603050405020304" pitchFamily="18" charset="0"/>
              </a:rPr>
              <a:t>être </a:t>
            </a:r>
            <a:r>
              <a:rPr lang="fr-FR" sz="1200" b="1" dirty="0">
                <a:latin typeface="Century Gothic" panose="020B0502020202020204" pitchFamily="34" charset="0"/>
                <a:cs typeface="Times New Roman" panose="02020603050405020304" pitchFamily="18" charset="0"/>
              </a:rPr>
              <a:t>physiques ou verbales et doivent être volontaires</a:t>
            </a:r>
            <a:r>
              <a:rPr lang="fr-FR" sz="1200" dirty="0">
                <a:latin typeface="Century Gothic" panose="020B0502020202020204" pitchFamily="34" charset="0"/>
                <a:cs typeface="Times New Roman" panose="02020603050405020304" pitchFamily="18" charset="0"/>
              </a:rPr>
              <a:t>. Elles peuvent également prendre la forme d’un écrit. Le cas échéant, l’autorité territoriale est également tenue </a:t>
            </a:r>
            <a:r>
              <a:rPr lang="fr-FR" sz="1200" b="1" dirty="0">
                <a:latin typeface="Century Gothic" panose="020B0502020202020204" pitchFamily="34" charset="0"/>
                <a:cs typeface="Times New Roman" panose="02020603050405020304" pitchFamily="18" charset="0"/>
              </a:rPr>
              <a:t>de réparer le préjudice subi par </a:t>
            </a:r>
            <a:r>
              <a:rPr lang="fr-FR" sz="1200" b="1" dirty="0" smtClean="0">
                <a:latin typeface="Century Gothic" panose="020B0502020202020204" pitchFamily="34" charset="0"/>
                <a:cs typeface="Times New Roman" panose="02020603050405020304" pitchFamily="18" charset="0"/>
              </a:rPr>
              <a:t>l’agent</a:t>
            </a:r>
            <a:r>
              <a:rPr lang="fr-FR" sz="1200" dirty="0" smtClean="0">
                <a:latin typeface="Century Gothic" panose="020B0502020202020204" pitchFamily="34" charset="0"/>
                <a:cs typeface="Times New Roman" panose="02020603050405020304" pitchFamily="18" charset="0"/>
              </a:rPr>
              <a:t>. </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qualité de l’auteur de l’attaque </a:t>
            </a:r>
            <a:r>
              <a:rPr lang="fr-FR" sz="1200" b="1" dirty="0">
                <a:latin typeface="Century Gothic" panose="020B0502020202020204" pitchFamily="34" charset="0"/>
                <a:cs typeface="Times New Roman" panose="02020603050405020304" pitchFamily="18" charset="0"/>
              </a:rPr>
              <a:t>est </a:t>
            </a:r>
            <a:r>
              <a:rPr lang="fr-FR" sz="1200" b="1" dirty="0" smtClean="0">
                <a:latin typeface="Century Gothic" panose="020B0502020202020204" pitchFamily="34" charset="0"/>
                <a:cs typeface="Times New Roman" panose="02020603050405020304" pitchFamily="18" charset="0"/>
              </a:rPr>
              <a:t>indifférente</a:t>
            </a:r>
            <a:r>
              <a:rPr lang="fr-FR" sz="1200" dirty="0">
                <a:latin typeface="Century Gothic" panose="020B0502020202020204" pitchFamily="34" charset="0"/>
                <a:cs typeface="Times New Roman" panose="02020603050405020304" pitchFamily="18" charset="0"/>
              </a:rPr>
              <a:t>,</a:t>
            </a:r>
            <a:r>
              <a:rPr lang="fr-FR" sz="1200" dirty="0" smtClean="0">
                <a:latin typeface="Century Gothic" panose="020B0502020202020204" pitchFamily="34" charset="0"/>
                <a:cs typeface="Times New Roman" panose="02020603050405020304" pitchFamily="18" charset="0"/>
              </a:rPr>
              <a:t> la </a:t>
            </a:r>
            <a:r>
              <a:rPr lang="fr-FR" sz="1200" dirty="0">
                <a:latin typeface="Century Gothic" panose="020B0502020202020204" pitchFamily="34" charset="0"/>
                <a:cs typeface="Times New Roman" panose="02020603050405020304" pitchFamily="18" charset="0"/>
              </a:rPr>
              <a:t>notion de tiers </a:t>
            </a:r>
            <a:r>
              <a:rPr lang="fr-FR" sz="1200" b="1" dirty="0">
                <a:latin typeface="Century Gothic" panose="020B0502020202020204" pitchFamily="34" charset="0"/>
                <a:cs typeface="Times New Roman" panose="02020603050405020304" pitchFamily="18" charset="0"/>
              </a:rPr>
              <a:t>est entendue au sens large </a:t>
            </a:r>
            <a:r>
              <a:rPr lang="fr-FR" sz="1200" dirty="0">
                <a:latin typeface="Century Gothic" panose="020B0502020202020204" pitchFamily="34" charset="0"/>
                <a:cs typeface="Times New Roman" panose="02020603050405020304" pitchFamily="18" charset="0"/>
              </a:rPr>
              <a:t>: les attaques peuvent émaner de personnes privées, d'usagers du service, d'autres agents </a:t>
            </a:r>
            <a:r>
              <a:rPr lang="fr-FR" sz="1200" dirty="0" smtClean="0">
                <a:latin typeface="Century Gothic" panose="020B0502020202020204" pitchFamily="34" charset="0"/>
                <a:cs typeface="Times New Roman" panose="02020603050405020304" pitchFamily="18" charset="0"/>
              </a:rPr>
              <a:t>publics ou </a:t>
            </a:r>
            <a:r>
              <a:rPr lang="fr-FR" sz="1200" dirty="0">
                <a:latin typeface="Century Gothic" panose="020B0502020202020204" pitchFamily="34" charset="0"/>
                <a:cs typeface="Times New Roman" panose="02020603050405020304" pitchFamily="18" charset="0"/>
              </a:rPr>
              <a:t>d’un </a:t>
            </a:r>
            <a:r>
              <a:rPr lang="fr-FR" sz="1200" dirty="0" smtClean="0">
                <a:latin typeface="Century Gothic" panose="020B0502020202020204" pitchFamily="34" charset="0"/>
                <a:cs typeface="Times New Roman" panose="02020603050405020304" pitchFamily="18" charset="0"/>
              </a:rPr>
              <a:t>collègue. </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Elle </a:t>
            </a:r>
            <a:r>
              <a:rPr lang="fr-FR" sz="1200" dirty="0">
                <a:latin typeface="Century Gothic" panose="020B0502020202020204" pitchFamily="34" charset="0"/>
                <a:cs typeface="Times New Roman" panose="02020603050405020304" pitchFamily="18" charset="0"/>
              </a:rPr>
              <a:t>n'est pas applicable aux différends susceptibles de survenir dans le cadre du service </a:t>
            </a:r>
            <a:r>
              <a:rPr lang="fr-FR" sz="1200" b="1" dirty="0">
                <a:latin typeface="Century Gothic" panose="020B0502020202020204" pitchFamily="34" charset="0"/>
                <a:cs typeface="Times New Roman" panose="02020603050405020304" pitchFamily="18" charset="0"/>
              </a:rPr>
              <a:t>entre un agent public et l'un de ses supérieurs hiérarchiques sauf lorsque les actes du supérieur hiérarchique sont, par leur nature ou leur gravité, insusceptibles de se rattacher à l'exercice normal du pouvoir hiérarchique</a:t>
            </a:r>
            <a:r>
              <a:rPr lang="fr-FR" sz="1200" b="1" dirty="0" smtClean="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200" u="sng"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endParaRPr lang="fr-FR" sz="1200" u="sng"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93</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179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CONTENU DE LA PROTECTION</a:t>
            </a: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Une </a:t>
            </a:r>
            <a:r>
              <a:rPr lang="fr-FR" sz="1200" u="sng" dirty="0">
                <a:latin typeface="Century Gothic" panose="020B0502020202020204" pitchFamily="34" charset="0"/>
                <a:cs typeface="Times New Roman" panose="02020603050405020304" pitchFamily="18" charset="0"/>
              </a:rPr>
              <a:t>obligation de prévention</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Si les attaques sont imminentes ou n'ont pas pris fin, </a:t>
            </a:r>
            <a:r>
              <a:rPr lang="fr-FR" sz="1200" b="1" dirty="0">
                <a:latin typeface="Century Gothic" panose="020B0502020202020204" pitchFamily="34" charset="0"/>
                <a:cs typeface="Times New Roman" panose="02020603050405020304" pitchFamily="18" charset="0"/>
              </a:rPr>
              <a:t>l'administration doit mettre en œuvre les moyens les plus appropriés pour éviter ou faire cesser les attaques auxquelles le fonctionnaire est </a:t>
            </a:r>
            <a:r>
              <a:rPr lang="fr-FR" sz="1200" b="1" dirty="0" smtClean="0">
                <a:latin typeface="Century Gothic" panose="020B0502020202020204" pitchFamily="34" charset="0"/>
                <a:cs typeface="Times New Roman" panose="02020603050405020304" pitchFamily="18" charset="0"/>
              </a:rPr>
              <a:t>exposé</a:t>
            </a:r>
            <a:r>
              <a:rPr lang="fr-FR" sz="1200" dirty="0">
                <a:latin typeface="Century Gothic" panose="020B0502020202020204" pitchFamily="34" charset="0"/>
                <a:cs typeface="Times New Roman" panose="02020603050405020304" pitchFamily="18" charset="0"/>
              </a:rPr>
              <a:t>:</a:t>
            </a:r>
            <a:r>
              <a:rPr lang="fr-FR" sz="1200" dirty="0" smtClean="0">
                <a:latin typeface="Century Gothic" panose="020B0502020202020204" pitchFamily="34" charset="0"/>
                <a:cs typeface="Times New Roman" panose="02020603050405020304" pitchFamily="18" charset="0"/>
              </a:rPr>
              <a:t> </a:t>
            </a:r>
          </a:p>
          <a:p>
            <a:pPr algn="just">
              <a:lnSpc>
                <a:spcPct val="120000"/>
              </a:lnSpc>
              <a:spcBef>
                <a:spcPts val="600"/>
              </a:spcBef>
              <a:spcAft>
                <a:spcPts val="600"/>
              </a:spcAft>
              <a:buFontTx/>
              <a:buChar char="-"/>
            </a:pPr>
            <a:r>
              <a:rPr lang="fr-FR" sz="1200" dirty="0" smtClean="0">
                <a:latin typeface="Century Gothic" panose="020B0502020202020204" pitchFamily="34" charset="0"/>
                <a:cs typeface="Times New Roman" panose="02020603050405020304" pitchFamily="18" charset="0"/>
              </a:rPr>
              <a:t>assurer </a:t>
            </a:r>
            <a:r>
              <a:rPr lang="fr-FR" sz="1200" dirty="0">
                <a:latin typeface="Century Gothic" panose="020B0502020202020204" pitchFamily="34" charset="0"/>
                <a:cs typeface="Times New Roman" panose="02020603050405020304" pitchFamily="18" charset="0"/>
              </a:rPr>
              <a:t>à l'agent </a:t>
            </a:r>
            <a:r>
              <a:rPr lang="fr-FR" sz="1200" i="1" dirty="0">
                <a:latin typeface="Century Gothic" panose="020B0502020202020204" pitchFamily="34" charset="0"/>
                <a:cs typeface="Times New Roman" panose="02020603050405020304" pitchFamily="18" charset="0"/>
              </a:rPr>
              <a:t>une protection physique, au besoin par la force publique</a:t>
            </a:r>
            <a:r>
              <a:rPr lang="fr-FR" sz="1200" dirty="0" smtClean="0">
                <a:latin typeface="Century Gothic" panose="020B0502020202020204" pitchFamily="34" charset="0"/>
                <a:cs typeface="Times New Roman" panose="02020603050405020304" pitchFamily="18" charset="0"/>
              </a:rPr>
              <a:t>, </a:t>
            </a:r>
          </a:p>
          <a:p>
            <a:pPr algn="just">
              <a:lnSpc>
                <a:spcPct val="120000"/>
              </a:lnSpc>
              <a:spcBef>
                <a:spcPts val="600"/>
              </a:spcBef>
              <a:spcAft>
                <a:spcPts val="600"/>
              </a:spcAft>
              <a:buFontTx/>
              <a:buChar char="-"/>
            </a:pPr>
            <a:r>
              <a:rPr lang="fr-FR" sz="1200" i="1" dirty="0" smtClean="0">
                <a:latin typeface="Century Gothic" panose="020B0502020202020204" pitchFamily="34" charset="0"/>
                <a:cs typeface="Times New Roman" panose="02020603050405020304" pitchFamily="18" charset="0"/>
              </a:rPr>
              <a:t>procéder </a:t>
            </a:r>
            <a:r>
              <a:rPr lang="fr-FR" sz="1200" i="1" dirty="0">
                <a:latin typeface="Century Gothic" panose="020B0502020202020204" pitchFamily="34" charset="0"/>
                <a:cs typeface="Times New Roman" panose="02020603050405020304" pitchFamily="18" charset="0"/>
              </a:rPr>
              <a:t>à un changement d'affectation dans l'intérêt du service</a:t>
            </a:r>
            <a:r>
              <a:rPr lang="fr-FR" sz="1200" dirty="0" smtClean="0">
                <a:latin typeface="Century Gothic" panose="020B0502020202020204" pitchFamily="34" charset="0"/>
                <a:cs typeface="Times New Roman" panose="02020603050405020304" pitchFamily="18" charset="0"/>
              </a:rPr>
              <a:t>, </a:t>
            </a:r>
          </a:p>
          <a:p>
            <a:pPr algn="just">
              <a:lnSpc>
                <a:spcPct val="120000"/>
              </a:lnSpc>
              <a:spcBef>
                <a:spcPts val="600"/>
              </a:spcBef>
              <a:spcAft>
                <a:spcPts val="600"/>
              </a:spcAft>
              <a:buFontTx/>
              <a:buChar char="-"/>
            </a:pPr>
            <a:r>
              <a:rPr lang="fr-FR" sz="1200" i="1" dirty="0" smtClean="0">
                <a:latin typeface="Century Gothic" panose="020B0502020202020204" pitchFamily="34" charset="0"/>
                <a:cs typeface="Times New Roman" panose="02020603050405020304" pitchFamily="18" charset="0"/>
              </a:rPr>
              <a:t>procéder </a:t>
            </a:r>
            <a:r>
              <a:rPr lang="fr-FR" sz="1200" i="1" dirty="0">
                <a:latin typeface="Century Gothic" panose="020B0502020202020204" pitchFamily="34" charset="0"/>
                <a:cs typeface="Times New Roman" panose="02020603050405020304" pitchFamily="18" charset="0"/>
              </a:rPr>
              <a:t>à une mise au point par voie de presse ou assister l'agent dans son droit de réponse quand celui-ci est mis en cause sur le plan médiatique</a:t>
            </a:r>
            <a:r>
              <a:rPr lang="fr-FR" sz="1200" dirty="0" smtClean="0">
                <a:latin typeface="Century Gothic" panose="020B0502020202020204" pitchFamily="34" charset="0"/>
                <a:cs typeface="Times New Roman" panose="02020603050405020304" pitchFamily="18" charset="0"/>
              </a:rPr>
              <a:t>, </a:t>
            </a:r>
          </a:p>
          <a:p>
            <a:pPr algn="just">
              <a:lnSpc>
                <a:spcPct val="120000"/>
              </a:lnSpc>
              <a:spcBef>
                <a:spcPts val="600"/>
              </a:spcBef>
              <a:spcAft>
                <a:spcPts val="600"/>
              </a:spcAft>
              <a:buFontTx/>
              <a:buChar char="-"/>
            </a:pPr>
            <a:r>
              <a:rPr lang="fr-FR" sz="1200" i="1" dirty="0" smtClean="0">
                <a:latin typeface="Century Gothic" panose="020B0502020202020204" pitchFamily="34" charset="0"/>
                <a:cs typeface="Times New Roman" panose="02020603050405020304" pitchFamily="18" charset="0"/>
              </a:rPr>
              <a:t>engager </a:t>
            </a:r>
            <a:r>
              <a:rPr lang="fr-FR" sz="1200" i="1" dirty="0">
                <a:latin typeface="Century Gothic" panose="020B0502020202020204" pitchFamily="34" charset="0"/>
                <a:cs typeface="Times New Roman" panose="02020603050405020304" pitchFamily="18" charset="0"/>
              </a:rPr>
              <a:t>une procédure disciplinaire contre l'agresseur si celui-ci est un agent </a:t>
            </a:r>
            <a:r>
              <a:rPr lang="fr-FR" sz="1200" i="1" dirty="0" smtClean="0">
                <a:latin typeface="Century Gothic" panose="020B0502020202020204" pitchFamily="34" charset="0"/>
                <a:cs typeface="Times New Roman" panose="02020603050405020304" pitchFamily="18" charset="0"/>
              </a:rPr>
              <a:t>public</a:t>
            </a:r>
            <a:endParaRPr lang="fr-FR" sz="12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r>
              <a:rPr lang="fr-FR" sz="1200" i="1" dirty="0">
                <a:latin typeface="Century Gothic" panose="020B0502020202020204" pitchFamily="34" charset="0"/>
                <a:cs typeface="Times New Roman" panose="02020603050405020304" pitchFamily="18" charset="0"/>
              </a:rPr>
              <a:t>e</a:t>
            </a:r>
            <a:r>
              <a:rPr lang="fr-FR" sz="1200" i="1" dirty="0" smtClean="0">
                <a:latin typeface="Century Gothic" panose="020B0502020202020204" pitchFamily="34" charset="0"/>
                <a:cs typeface="Times New Roman" panose="02020603050405020304" pitchFamily="18" charset="0"/>
              </a:rPr>
              <a:t>ngager une enquête administrative</a:t>
            </a:r>
            <a:endParaRPr lang="fr-FR" sz="1200" i="1" dirty="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endParaRPr lang="fr-FR" sz="12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94</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033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CONTENU DE LA PROTECTION</a:t>
            </a:r>
          </a:p>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Une </a:t>
            </a:r>
            <a:r>
              <a:rPr lang="fr-FR" sz="1200" u="sng" dirty="0">
                <a:latin typeface="Century Gothic" panose="020B0502020202020204" pitchFamily="34" charset="0"/>
                <a:cs typeface="Times New Roman" panose="02020603050405020304" pitchFamily="18" charset="0"/>
              </a:rPr>
              <a:t>obligation d'assistance</a:t>
            </a:r>
          </a:p>
          <a:p>
            <a:pPr marL="0" indent="0" algn="just">
              <a:lnSpc>
                <a:spcPct val="120000"/>
              </a:lnSpc>
              <a:spcBef>
                <a:spcPts val="0"/>
              </a:spcBef>
              <a:buNone/>
            </a:pPr>
            <a:r>
              <a:rPr lang="fr-FR" sz="1200" b="1" dirty="0">
                <a:latin typeface="Century Gothic" panose="020B0502020202020204" pitchFamily="34" charset="0"/>
                <a:cs typeface="Times New Roman" panose="02020603050405020304" pitchFamily="18" charset="0"/>
              </a:rPr>
              <a:t>Cette assistance est juridique </a:t>
            </a:r>
            <a:r>
              <a:rPr lang="fr-FR" sz="1200" dirty="0">
                <a:latin typeface="Century Gothic" panose="020B0502020202020204" pitchFamily="34" charset="0"/>
                <a:cs typeface="Times New Roman" panose="02020603050405020304" pitchFamily="18" charset="0"/>
              </a:rPr>
              <a:t>: il s'agit d'apporter à l'agent une aide dans les procédures judiciaires entreprises, notamment devant les juridictions pénales. Cette aide </a:t>
            </a:r>
            <a:r>
              <a:rPr lang="fr-FR" sz="1200" b="1" dirty="0">
                <a:latin typeface="Century Gothic" panose="020B0502020202020204" pitchFamily="34" charset="0"/>
                <a:cs typeface="Times New Roman" panose="02020603050405020304" pitchFamily="18" charset="0"/>
              </a:rPr>
              <a:t>peut prendre plusieurs formes </a:t>
            </a:r>
            <a:r>
              <a:rPr lang="fr-FR" sz="1200" dirty="0" smtClean="0">
                <a:latin typeface="Century Gothic" panose="020B0502020202020204" pitchFamily="34" charset="0"/>
                <a:cs typeface="Times New Roman" panose="02020603050405020304" pitchFamily="18" charset="0"/>
              </a:rPr>
              <a:t>:</a:t>
            </a:r>
          </a:p>
          <a:p>
            <a:pPr marL="0" indent="0" algn="just">
              <a:lnSpc>
                <a:spcPct val="120000"/>
              </a:lnSpc>
              <a:spcBef>
                <a:spcPts val="0"/>
              </a:spcBef>
              <a:buNone/>
            </a:pPr>
            <a:endParaRPr lang="fr-FR" sz="1200" dirty="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r>
              <a:rPr lang="fr-FR" sz="1200" u="sng" dirty="0" smtClean="0">
                <a:latin typeface="Century Gothic" panose="020B0502020202020204" pitchFamily="34" charset="0"/>
                <a:cs typeface="Times New Roman" panose="02020603050405020304" pitchFamily="18" charset="0"/>
              </a:rPr>
              <a:t>si </a:t>
            </a:r>
            <a:r>
              <a:rPr lang="fr-FR" sz="1200" u="sng" dirty="0">
                <a:latin typeface="Century Gothic" panose="020B0502020202020204" pitchFamily="34" charset="0"/>
                <a:cs typeface="Times New Roman" panose="02020603050405020304" pitchFamily="18" charset="0"/>
              </a:rPr>
              <a:t>l'agent n'a pas engagé d'action personnelle</a:t>
            </a:r>
            <a:r>
              <a:rPr lang="fr-FR" sz="1200" dirty="0">
                <a:latin typeface="Century Gothic" panose="020B0502020202020204" pitchFamily="34" charset="0"/>
                <a:cs typeface="Times New Roman" panose="02020603050405020304" pitchFamily="18" charset="0"/>
              </a:rPr>
              <a:t>, l'administration dispose de la faculté, sans toutefois y être tenue, </a:t>
            </a:r>
            <a:r>
              <a:rPr lang="fr-FR" sz="1200" b="1" dirty="0">
                <a:latin typeface="Century Gothic" panose="020B0502020202020204" pitchFamily="34" charset="0"/>
                <a:cs typeface="Times New Roman" panose="02020603050405020304" pitchFamily="18" charset="0"/>
              </a:rPr>
              <a:t>de déposer plainte elle-même afin de déclencher l'action publique </a:t>
            </a:r>
            <a:r>
              <a:rPr lang="fr-FR" sz="1200" b="1" dirty="0" smtClean="0">
                <a:latin typeface="Century Gothic" panose="020B0502020202020204" pitchFamily="34" charset="0"/>
                <a:cs typeface="Times New Roman" panose="02020603050405020304" pitchFamily="18" charset="0"/>
              </a:rPr>
              <a:t> s’il y a un préjudice direct </a:t>
            </a:r>
            <a:r>
              <a:rPr lang="fr-FR" sz="1200" dirty="0" smtClean="0">
                <a:latin typeface="Century Gothic" panose="020B0502020202020204" pitchFamily="34" charset="0"/>
                <a:cs typeface="Times New Roman" panose="02020603050405020304" pitchFamily="18" charset="0"/>
              </a:rPr>
              <a:t>(image de la commune)</a:t>
            </a:r>
          </a:p>
          <a:p>
            <a:pPr algn="just">
              <a:lnSpc>
                <a:spcPct val="120000"/>
              </a:lnSpc>
              <a:spcBef>
                <a:spcPts val="0"/>
              </a:spcBef>
              <a:buFontTx/>
              <a:buChar char="-"/>
            </a:pPr>
            <a:endParaRPr lang="fr-FR" sz="1200" dirty="0" smtClean="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r>
              <a:rPr lang="fr-FR" sz="1200" u="sng" dirty="0" smtClean="0">
                <a:latin typeface="Century Gothic" panose="020B0502020202020204" pitchFamily="34" charset="0"/>
                <a:cs typeface="Times New Roman" panose="02020603050405020304" pitchFamily="18" charset="0"/>
              </a:rPr>
              <a:t>quand </a:t>
            </a:r>
            <a:r>
              <a:rPr lang="fr-FR" sz="1200" u="sng" dirty="0">
                <a:latin typeface="Century Gothic" panose="020B0502020202020204" pitchFamily="34" charset="0"/>
                <a:cs typeface="Times New Roman" panose="02020603050405020304" pitchFamily="18" charset="0"/>
              </a:rPr>
              <a:t>l'agent a lui-même déposé plainte</a:t>
            </a:r>
            <a:r>
              <a:rPr lang="fr-FR" sz="1200" dirty="0">
                <a:latin typeface="Century Gothic" panose="020B0502020202020204" pitchFamily="34" charset="0"/>
                <a:cs typeface="Times New Roman" panose="02020603050405020304" pitchFamily="18" charset="0"/>
              </a:rPr>
              <a:t>, l'administration </a:t>
            </a:r>
            <a:r>
              <a:rPr lang="fr-FR" sz="1200" b="1" dirty="0">
                <a:latin typeface="Century Gothic" panose="020B0502020202020204" pitchFamily="34" charset="0"/>
                <a:cs typeface="Times New Roman" panose="02020603050405020304" pitchFamily="18" charset="0"/>
              </a:rPr>
              <a:t>doit l'aider financièrement en lui avançant ou en lui remboursant les honoraires d'avocat (librement choisi par l'agent) et l'ensemble des frais de procédure occasionnés (frais d'expertise, d'huissiers, de transport</a:t>
            </a:r>
            <a:r>
              <a:rPr lang="fr-FR" sz="1200" b="1" dirty="0" smtClean="0">
                <a:latin typeface="Century Gothic" panose="020B0502020202020204" pitchFamily="34" charset="0"/>
                <a:cs typeface="Times New Roman" panose="02020603050405020304" pitchFamily="18" charset="0"/>
              </a:rPr>
              <a:t>...)</a:t>
            </a:r>
          </a:p>
          <a:p>
            <a:pPr algn="just">
              <a:lnSpc>
                <a:spcPct val="120000"/>
              </a:lnSpc>
              <a:spcBef>
                <a:spcPts val="0"/>
              </a:spcBef>
              <a:buFontTx/>
              <a:buChar char="-"/>
            </a:pPr>
            <a:endParaRPr lang="fr-FR" sz="1200" dirty="0" smtClean="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r>
              <a:rPr lang="fr-FR" sz="1200" u="sng" dirty="0">
                <a:latin typeface="Century Gothic" panose="020B0502020202020204" pitchFamily="34" charset="0"/>
                <a:cs typeface="Times New Roman" panose="02020603050405020304" pitchFamily="18" charset="0"/>
              </a:rPr>
              <a:t>en cas de menaces, de violences ou de tout autre acte d’intimidation commis à l’égard d'une personne participant à l’exécution d’une mission de service public</a:t>
            </a:r>
            <a:r>
              <a:rPr lang="fr-FR" sz="1200" dirty="0">
                <a:latin typeface="Century Gothic" panose="020B0502020202020204" pitchFamily="34" charset="0"/>
                <a:cs typeface="Times New Roman" panose="02020603050405020304" pitchFamily="18" charset="0"/>
              </a:rPr>
              <a:t>, afin d’obtenir pour soi-même ou pour autrui une exemption totale ou partielle ou une application différenciée des règles régissant le fonctionnement de ce service, la loi n°2021-1109 du 24 août 2021 </a:t>
            </a:r>
            <a:r>
              <a:rPr lang="fr-FR" sz="1200" b="1" dirty="0">
                <a:latin typeface="Century Gothic" panose="020B0502020202020204" pitchFamily="34" charset="0"/>
                <a:cs typeface="Times New Roman" panose="02020603050405020304" pitchFamily="18" charset="0"/>
              </a:rPr>
              <a:t>crée l'obligation pour l'administration de déposer plainte lorsqu’elle a connaissance de tels </a:t>
            </a:r>
            <a:r>
              <a:rPr lang="fr-FR" sz="1200" b="1" dirty="0" smtClean="0">
                <a:latin typeface="Century Gothic" panose="020B0502020202020204" pitchFamily="34" charset="0"/>
                <a:cs typeface="Times New Roman" panose="02020603050405020304" pitchFamily="18" charset="0"/>
              </a:rPr>
              <a:t>faits</a:t>
            </a:r>
          </a:p>
          <a:p>
            <a:pPr algn="just">
              <a:lnSpc>
                <a:spcPct val="120000"/>
              </a:lnSpc>
              <a:spcBef>
                <a:spcPts val="0"/>
              </a:spcBef>
              <a:buFontTx/>
              <a:buChar char="-"/>
            </a:pPr>
            <a:endParaRPr lang="fr-FR" sz="1200" b="1" dirty="0" smtClean="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r>
              <a:rPr lang="fr-FR" sz="1200" u="sng" dirty="0">
                <a:latin typeface="Century Gothic" panose="020B0502020202020204" pitchFamily="34" charset="0"/>
                <a:cs typeface="Times New Roman" panose="02020603050405020304" pitchFamily="18" charset="0"/>
              </a:rPr>
              <a:t>assister l’agent notamment en le conseillant sur les procédures à suivre, la juridiction à saisir ou encore en lui recommandant un avocat. </a:t>
            </a:r>
          </a:p>
          <a:p>
            <a:pPr algn="just">
              <a:lnSpc>
                <a:spcPct val="120000"/>
              </a:lnSpc>
              <a:spcBef>
                <a:spcPts val="0"/>
              </a:spcBef>
              <a:buFontTx/>
              <a:buChar char="-"/>
            </a:pPr>
            <a:endParaRPr lang="fr-FR" sz="1200" b="1" dirty="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endParaRPr lang="fr-FR" sz="1200" b="1" dirty="0" smtClean="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endParaRPr lang="fr-FR" sz="1200" dirty="0">
              <a:latin typeface="Century Gothic" panose="020B0502020202020204" pitchFamily="34" charset="0"/>
              <a:cs typeface="Times New Roman" panose="02020603050405020304" pitchFamily="18" charset="0"/>
            </a:endParaRPr>
          </a:p>
          <a:p>
            <a:pPr algn="just">
              <a:lnSpc>
                <a:spcPct val="120000"/>
              </a:lnSpc>
              <a:spcBef>
                <a:spcPts val="0"/>
              </a:spcBef>
              <a:buFontTx/>
              <a:buChar char="-"/>
            </a:pPr>
            <a:endParaRPr lang="fr-FR" sz="1200" dirty="0" smtClean="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95</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520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Une </a:t>
            </a:r>
            <a:r>
              <a:rPr lang="fr-FR" sz="1200" u="sng" dirty="0">
                <a:latin typeface="Century Gothic" panose="020B0502020202020204" pitchFamily="34" charset="0"/>
                <a:cs typeface="Times New Roman" panose="02020603050405020304" pitchFamily="18" charset="0"/>
              </a:rPr>
              <a:t>obligation de réparation</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L'administration </a:t>
            </a:r>
            <a:r>
              <a:rPr lang="fr-FR" sz="1200" b="1" dirty="0">
                <a:latin typeface="Century Gothic" panose="020B0502020202020204" pitchFamily="34" charset="0"/>
                <a:cs typeface="Times New Roman" panose="02020603050405020304" pitchFamily="18" charset="0"/>
              </a:rPr>
              <a:t>doit réparer les différents préjudices que l'agent a pu subir, même si les attaques ont diminué ou cessé au moment où l'agent demande la </a:t>
            </a:r>
            <a:r>
              <a:rPr lang="fr-FR" sz="1200" b="1" dirty="0" smtClean="0">
                <a:latin typeface="Century Gothic" panose="020B0502020202020204" pitchFamily="34" charset="0"/>
                <a:cs typeface="Times New Roman" panose="02020603050405020304" pitchFamily="18" charset="0"/>
              </a:rPr>
              <a:t>protection.</a:t>
            </a:r>
            <a:r>
              <a:rPr lang="fr-FR" sz="1200" dirty="0" smtClean="0">
                <a:latin typeface="Century Gothic" panose="020B0502020202020204" pitchFamily="34" charset="0"/>
                <a:cs typeface="Times New Roman" panose="02020603050405020304" pitchFamily="18" charset="0"/>
              </a:rPr>
              <a:t> </a:t>
            </a:r>
            <a:r>
              <a:rPr lang="fr-FR" sz="1200" u="sng" dirty="0" smtClean="0">
                <a:latin typeface="Century Gothic" panose="020B0502020202020204" pitchFamily="34" charset="0"/>
                <a:cs typeface="Times New Roman" panose="02020603050405020304" pitchFamily="18" charset="0"/>
              </a:rPr>
              <a:t>Le </a:t>
            </a:r>
            <a:r>
              <a:rPr lang="fr-FR" sz="1200" u="sng" dirty="0">
                <a:latin typeface="Century Gothic" panose="020B0502020202020204" pitchFamily="34" charset="0"/>
                <a:cs typeface="Times New Roman" panose="02020603050405020304" pitchFamily="18" charset="0"/>
              </a:rPr>
              <a:t>préjudice à réparer </a:t>
            </a:r>
            <a:r>
              <a:rPr lang="fr-FR" sz="1200" u="sng" dirty="0" smtClean="0">
                <a:latin typeface="Century Gothic" panose="020B0502020202020204" pitchFamily="34" charset="0"/>
                <a:cs typeface="Times New Roman" panose="02020603050405020304" pitchFamily="18" charset="0"/>
              </a:rPr>
              <a:t>peut-être</a:t>
            </a:r>
            <a:r>
              <a:rPr lang="fr-FR" sz="1200" dirty="0" smtClean="0">
                <a:latin typeface="Century Gothic" panose="020B0502020202020204" pitchFamily="34" charset="0"/>
                <a:cs typeface="Times New Roman" panose="02020603050405020304" pitchFamily="18" charset="0"/>
              </a:rPr>
              <a:t>:</a:t>
            </a:r>
            <a:endParaRPr lang="fr-FR" sz="1200" dirty="0">
              <a:latin typeface="Century Gothic" panose="020B0502020202020204" pitchFamily="34" charset="0"/>
              <a:cs typeface="Times New Roman" panose="02020603050405020304" pitchFamily="18" charset="0"/>
            </a:endParaRPr>
          </a:p>
          <a:p>
            <a:pPr algn="just">
              <a:lnSpc>
                <a:spcPct val="120000"/>
              </a:lnSpc>
              <a:spcBef>
                <a:spcPts val="600"/>
              </a:spcBef>
              <a:spcAft>
                <a:spcPts val="600"/>
              </a:spcAft>
              <a:buFontTx/>
              <a:buChar char="-"/>
            </a:pPr>
            <a:r>
              <a:rPr lang="fr-FR" sz="1200" b="1" dirty="0">
                <a:latin typeface="Century Gothic" panose="020B0502020202020204" pitchFamily="34" charset="0"/>
                <a:cs typeface="Times New Roman" panose="02020603050405020304" pitchFamily="18" charset="0"/>
              </a:rPr>
              <a:t>d’ordre matériel </a:t>
            </a:r>
            <a:r>
              <a:rPr lang="fr-FR" sz="1200" dirty="0">
                <a:latin typeface="Century Gothic" panose="020B0502020202020204" pitchFamily="34" charset="0"/>
                <a:cs typeface="Times New Roman" panose="02020603050405020304" pitchFamily="18" charset="0"/>
              </a:rPr>
              <a:t>(vandalisme de véhicule, destruction d'objets personnels...) : l'indemnisation est immédiate dès lors que l'agent produit les pièces justificatives nécessaires, sans qu'il soit nécessaire d'identifier au préalable le ou les auteurs des faits.</a:t>
            </a:r>
          </a:p>
          <a:p>
            <a:pPr algn="just">
              <a:lnSpc>
                <a:spcPct val="120000"/>
              </a:lnSpc>
              <a:spcBef>
                <a:spcPts val="600"/>
              </a:spcBef>
              <a:spcAft>
                <a:spcPts val="600"/>
              </a:spcAft>
              <a:buFontTx/>
              <a:buChar char="-"/>
            </a:pPr>
            <a:r>
              <a:rPr lang="fr-FR" sz="1200" b="1" dirty="0">
                <a:latin typeface="Century Gothic" panose="020B0502020202020204" pitchFamily="34" charset="0"/>
                <a:cs typeface="Times New Roman" panose="02020603050405020304" pitchFamily="18" charset="0"/>
              </a:rPr>
              <a:t>d’ordre moral ou corporel </a:t>
            </a:r>
            <a:r>
              <a:rPr lang="fr-FR" sz="1200" dirty="0">
                <a:latin typeface="Century Gothic" panose="020B0502020202020204" pitchFamily="34" charset="0"/>
                <a:cs typeface="Times New Roman" panose="02020603050405020304" pitchFamily="18" charset="0"/>
              </a:rPr>
              <a:t>(indemnisation de la perte de son </a:t>
            </a:r>
            <a:r>
              <a:rPr lang="fr-FR" sz="1200" dirty="0" smtClean="0">
                <a:latin typeface="Century Gothic" panose="020B0502020202020204" pitchFamily="34" charset="0"/>
                <a:cs typeface="Times New Roman" panose="02020603050405020304" pitchFamily="18" charset="0"/>
              </a:rPr>
              <a:t>traitement) </a:t>
            </a:r>
            <a:r>
              <a:rPr lang="fr-FR" sz="1200" dirty="0">
                <a:latin typeface="Century Gothic" panose="020B0502020202020204" pitchFamily="34" charset="0"/>
                <a:cs typeface="Times New Roman" panose="02020603050405020304" pitchFamily="18" charset="0"/>
              </a:rPr>
              <a:t>dans le cadre de violences subies, droit à une assistance dans le dépôt de plainte pour dénonciation calomnieuse, préjudice moral en cas d’injures à caractère raciste</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Il s’agit pour l’administration </a:t>
            </a:r>
            <a:r>
              <a:rPr lang="fr-FR" sz="1200" b="1" dirty="0">
                <a:latin typeface="Century Gothic" panose="020B0502020202020204" pitchFamily="34" charset="0"/>
                <a:cs typeface="Times New Roman" panose="02020603050405020304" pitchFamily="18" charset="0"/>
              </a:rPr>
              <a:t>d’assurer une juste réparation de l’entier préjudice de l’agent</a:t>
            </a:r>
            <a:r>
              <a:rPr lang="fr-FR" sz="1200" dirty="0">
                <a:latin typeface="Century Gothic" panose="020B0502020202020204" pitchFamily="34" charset="0"/>
                <a:cs typeface="Times New Roman" panose="02020603050405020304" pitchFamily="18" charset="0"/>
              </a:rPr>
              <a:t>, sous le contrôle du </a:t>
            </a:r>
            <a:r>
              <a:rPr lang="fr-FR" sz="1200" dirty="0" smtClean="0">
                <a:latin typeface="Century Gothic" panose="020B0502020202020204" pitchFamily="34" charset="0"/>
                <a:cs typeface="Times New Roman" panose="02020603050405020304" pitchFamily="18" charset="0"/>
              </a:rPr>
              <a:t>juge. Cette </a:t>
            </a:r>
            <a:r>
              <a:rPr lang="fr-FR" sz="1200" dirty="0">
                <a:latin typeface="Century Gothic" panose="020B0502020202020204" pitchFamily="34" charset="0"/>
                <a:cs typeface="Times New Roman" panose="02020603050405020304" pitchFamily="18" charset="0"/>
              </a:rPr>
              <a:t>obligation cesse si le préjudice subi est réparé par son auteur. En outre, </a:t>
            </a:r>
            <a:r>
              <a:rPr lang="fr-FR" sz="1200" b="1" dirty="0">
                <a:latin typeface="Century Gothic" panose="020B0502020202020204" pitchFamily="34" charset="0"/>
                <a:cs typeface="Times New Roman" panose="02020603050405020304" pitchFamily="18" charset="0"/>
              </a:rPr>
              <a:t>la réparation ne peut excéder le montant du préjudice réel</a:t>
            </a:r>
            <a:r>
              <a:rPr lang="fr-FR" sz="1200" dirty="0">
                <a:latin typeface="Century Gothic" panose="020B0502020202020204" pitchFamily="34" charset="0"/>
                <a:cs typeface="Times New Roman" panose="02020603050405020304" pitchFamily="18" charset="0"/>
              </a:rPr>
              <a:t>.</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collectivité peut obtenir, dans la limite des sommes accordées à son agent, </a:t>
            </a:r>
            <a:r>
              <a:rPr lang="fr-FR" sz="1200" b="1" dirty="0" smtClean="0">
                <a:latin typeface="Century Gothic" panose="020B0502020202020204" pitchFamily="34" charset="0"/>
                <a:cs typeface="Times New Roman" panose="02020603050405020304" pitchFamily="18" charset="0"/>
              </a:rPr>
              <a:t>le versement de la somme mise à la charge de </a:t>
            </a:r>
            <a:r>
              <a:rPr lang="fr-FR" sz="1200" b="1" dirty="0">
                <a:latin typeface="Century Gothic" panose="020B0502020202020204" pitchFamily="34" charset="0"/>
                <a:cs typeface="Times New Roman" panose="02020603050405020304" pitchFamily="18" charset="0"/>
              </a:rPr>
              <a:t>l’auteur des dommages</a:t>
            </a:r>
            <a:r>
              <a:rPr lang="fr-FR" sz="1200" dirty="0">
                <a:latin typeface="Century Gothic" panose="020B0502020202020204" pitchFamily="34" charset="0"/>
                <a:cs typeface="Times New Roman" panose="02020603050405020304" pitchFamily="18" charset="0"/>
              </a:rPr>
              <a:t> </a:t>
            </a:r>
            <a:r>
              <a:rPr lang="fr-FR" sz="1200" dirty="0" smtClean="0">
                <a:latin typeface="Century Gothic" panose="020B0502020202020204" pitchFamily="34" charset="0"/>
                <a:cs typeface="Times New Roman" panose="02020603050405020304" pitchFamily="18" charset="0"/>
              </a:rPr>
              <a:t>soit </a:t>
            </a:r>
            <a:r>
              <a:rPr lang="fr-FR" sz="1200" dirty="0">
                <a:latin typeface="Century Gothic" panose="020B0502020202020204" pitchFamily="34" charset="0"/>
                <a:cs typeface="Times New Roman" panose="02020603050405020304" pitchFamily="18" charset="0"/>
              </a:rPr>
              <a:t>dans le cadre d'une action </a:t>
            </a:r>
            <a:r>
              <a:rPr lang="fr-FR" sz="1200" dirty="0" smtClean="0">
                <a:latin typeface="Century Gothic" panose="020B0502020202020204" pitchFamily="34" charset="0"/>
                <a:cs typeface="Times New Roman" panose="02020603050405020304" pitchFamily="18" charset="0"/>
              </a:rPr>
              <a:t>directe, soit </a:t>
            </a:r>
            <a:r>
              <a:rPr lang="fr-FR" sz="1200" dirty="0">
                <a:latin typeface="Century Gothic" panose="020B0502020202020204" pitchFamily="34" charset="0"/>
                <a:cs typeface="Times New Roman" panose="02020603050405020304" pitchFamily="18" charset="0"/>
              </a:rPr>
              <a:t>dans le cadre d'une action </a:t>
            </a:r>
            <a:r>
              <a:rPr lang="fr-FR" sz="1200" dirty="0" smtClean="0">
                <a:latin typeface="Century Gothic" panose="020B0502020202020204" pitchFamily="34" charset="0"/>
                <a:cs typeface="Times New Roman" panose="02020603050405020304" pitchFamily="18" charset="0"/>
              </a:rPr>
              <a:t>subrogatoire (la </a:t>
            </a:r>
            <a:r>
              <a:rPr lang="fr-FR" sz="1200" dirty="0">
                <a:latin typeface="Century Gothic" panose="020B0502020202020204" pitchFamily="34" charset="0"/>
                <a:cs typeface="Times New Roman" panose="02020603050405020304" pitchFamily="18" charset="0"/>
              </a:rPr>
              <a:t>collectivité se substitue alors à l'agent victime pour obtenir ce remboursement par la voie </a:t>
            </a:r>
            <a:r>
              <a:rPr lang="fr-FR" sz="1200" dirty="0" smtClean="0">
                <a:latin typeface="Century Gothic" panose="020B0502020202020204" pitchFamily="34" charset="0"/>
                <a:cs typeface="Times New Roman" panose="02020603050405020304" pitchFamily="18" charset="0"/>
              </a:rPr>
              <a:t>civile)</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L'action </a:t>
            </a:r>
            <a:r>
              <a:rPr lang="fr-FR" sz="1200" dirty="0">
                <a:latin typeface="Century Gothic" panose="020B0502020202020204" pitchFamily="34" charset="0"/>
                <a:cs typeface="Times New Roman" panose="02020603050405020304" pitchFamily="18" charset="0"/>
              </a:rPr>
              <a:t>de la collectivité n'est recevable que si elle a effectivement réparé le préjudice subi par l'agent et qu'elle demande </a:t>
            </a:r>
            <a:r>
              <a:rPr lang="fr-FR" sz="1200" b="1" dirty="0">
                <a:latin typeface="Century Gothic" panose="020B0502020202020204" pitchFamily="34" charset="0"/>
                <a:cs typeface="Times New Roman" panose="02020603050405020304" pitchFamily="18" charset="0"/>
              </a:rPr>
              <a:t>la restitution des sommes ainsi </a:t>
            </a:r>
            <a:r>
              <a:rPr lang="fr-FR" sz="1200" b="1" dirty="0" smtClean="0">
                <a:latin typeface="Century Gothic" panose="020B0502020202020204" pitchFamily="34" charset="0"/>
                <a:cs typeface="Times New Roman" panose="02020603050405020304" pitchFamily="18" charset="0"/>
              </a:rPr>
              <a:t>versées.</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96</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20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400" b="1" dirty="0" smtClean="0">
                <a:latin typeface="Century Gothic" panose="020B0502020202020204" pitchFamily="34" charset="0"/>
                <a:cs typeface="Times New Roman" panose="02020603050405020304" pitchFamily="18" charset="0"/>
              </a:rPr>
              <a:t>PROTECTION DE L’AGENT MIS EN CAUSE</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Cette protection s'applique lorsque l'agent est mis en cause en raison de faits liés à l'exercice de ses fonctions, </a:t>
            </a:r>
            <a:r>
              <a:rPr lang="fr-FR" sz="1200" b="1" dirty="0">
                <a:latin typeface="Century Gothic" panose="020B0502020202020204" pitchFamily="34" charset="0"/>
                <a:cs typeface="Times New Roman" panose="02020603050405020304" pitchFamily="18" charset="0"/>
              </a:rPr>
              <a:t>soit devant les juridictions civiles </a:t>
            </a:r>
            <a:r>
              <a:rPr lang="fr-FR" sz="1200" dirty="0" smtClean="0">
                <a:latin typeface="Century Gothic" panose="020B0502020202020204" pitchFamily="34" charset="0"/>
                <a:cs typeface="Times New Roman" panose="02020603050405020304" pitchFamily="18" charset="0"/>
              </a:rPr>
              <a:t>(elle règle </a:t>
            </a:r>
            <a:r>
              <a:rPr lang="fr-FR" sz="1200" dirty="0">
                <a:latin typeface="Century Gothic" panose="020B0502020202020204" pitchFamily="34" charset="0"/>
                <a:cs typeface="Times New Roman" panose="02020603050405020304" pitchFamily="18" charset="0"/>
              </a:rPr>
              <a:t>les différends entre </a:t>
            </a:r>
            <a:r>
              <a:rPr lang="fr-FR" sz="1200" dirty="0" smtClean="0">
                <a:latin typeface="Century Gothic" panose="020B0502020202020204" pitchFamily="34" charset="0"/>
                <a:cs typeface="Times New Roman" panose="02020603050405020304" pitchFamily="18" charset="0"/>
              </a:rPr>
              <a:t>particuliers)</a:t>
            </a:r>
            <a:r>
              <a:rPr lang="fr-FR" sz="1200" b="1" dirty="0" smtClean="0">
                <a:latin typeface="Century Gothic" panose="020B0502020202020204" pitchFamily="34" charset="0"/>
                <a:cs typeface="Times New Roman" panose="02020603050405020304" pitchFamily="18" charset="0"/>
              </a:rPr>
              <a:t>, </a:t>
            </a:r>
            <a:r>
              <a:rPr lang="fr-FR" sz="1200" b="1" dirty="0">
                <a:latin typeface="Century Gothic" panose="020B0502020202020204" pitchFamily="34" charset="0"/>
                <a:cs typeface="Times New Roman" panose="02020603050405020304" pitchFamily="18" charset="0"/>
              </a:rPr>
              <a:t>soit devant les juridictions </a:t>
            </a:r>
            <a:r>
              <a:rPr lang="fr-FR" sz="1200" b="1" dirty="0" smtClean="0">
                <a:latin typeface="Century Gothic" panose="020B0502020202020204" pitchFamily="34" charset="0"/>
                <a:cs typeface="Times New Roman" panose="02020603050405020304" pitchFamily="18" charset="0"/>
              </a:rPr>
              <a:t>pénales </a:t>
            </a:r>
            <a:r>
              <a:rPr lang="fr-FR" sz="1200" dirty="0" smtClean="0">
                <a:latin typeface="Century Gothic" panose="020B0502020202020204" pitchFamily="34" charset="0"/>
                <a:cs typeface="Times New Roman" panose="02020603050405020304" pitchFamily="18" charset="0"/>
              </a:rPr>
              <a:t>(elle condamne l’auteur d’une infraction). </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 </a:t>
            </a:r>
            <a:r>
              <a:rPr lang="fr-FR" sz="1200" b="1" dirty="0">
                <a:latin typeface="Century Gothic" panose="020B0502020202020204" pitchFamily="34" charset="0"/>
                <a:cs typeface="Times New Roman" panose="02020603050405020304" pitchFamily="18" charset="0"/>
              </a:rPr>
              <a:t>Procédures civiles</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Lorsque le fonctionnaire a été poursuivi par un tiers pour faute de service, la collectivité publique doit, dans la mesure où une faute personnelle détachable de l'exercice de ses fonctions n'est pas imputable au fonctionnaire, </a:t>
            </a:r>
            <a:r>
              <a:rPr lang="fr-FR" sz="1200" b="1" dirty="0">
                <a:latin typeface="Century Gothic" panose="020B0502020202020204" pitchFamily="34" charset="0"/>
                <a:cs typeface="Times New Roman" panose="02020603050405020304" pitchFamily="18" charset="0"/>
              </a:rPr>
              <a:t>le couvrir des condamnations civiles prononcées contre </a:t>
            </a:r>
            <a:r>
              <a:rPr lang="fr-FR" sz="1200" b="1" dirty="0" smtClean="0">
                <a:latin typeface="Century Gothic" panose="020B0502020202020204" pitchFamily="34" charset="0"/>
                <a:cs typeface="Times New Roman" panose="02020603050405020304" pitchFamily="18" charset="0"/>
              </a:rPr>
              <a:t>lui </a:t>
            </a:r>
            <a:r>
              <a:rPr lang="fr-FR" sz="1200" b="1" dirty="0">
                <a:latin typeface="Century Gothic" panose="020B0502020202020204" pitchFamily="34" charset="0"/>
                <a:cs typeface="Times New Roman" panose="02020603050405020304" pitchFamily="18" charset="0"/>
              </a:rPr>
              <a:t>et </a:t>
            </a:r>
            <a:r>
              <a:rPr lang="fr-FR" sz="1200" b="1" dirty="0" smtClean="0">
                <a:latin typeface="Century Gothic" panose="020B0502020202020204" pitchFamily="34" charset="0"/>
                <a:cs typeface="Times New Roman" panose="02020603050405020304" pitchFamily="18" charset="0"/>
              </a:rPr>
              <a:t>prendre </a:t>
            </a:r>
            <a:r>
              <a:rPr lang="fr-FR" sz="1200" b="1" dirty="0">
                <a:latin typeface="Century Gothic" panose="020B0502020202020204" pitchFamily="34" charset="0"/>
                <a:cs typeface="Times New Roman" panose="02020603050405020304" pitchFamily="18" charset="0"/>
              </a:rPr>
              <a:t>en charge l'ensemble des frais de cette </a:t>
            </a:r>
            <a:r>
              <a:rPr lang="fr-FR" sz="1200" b="1" dirty="0" smtClean="0">
                <a:latin typeface="Century Gothic" panose="020B0502020202020204" pitchFamily="34" charset="0"/>
                <a:cs typeface="Times New Roman" panose="02020603050405020304" pitchFamily="18" charset="0"/>
              </a:rPr>
              <a:t>instance </a:t>
            </a:r>
            <a:r>
              <a:rPr lang="fr-FR" sz="1200" dirty="0" smtClean="0">
                <a:latin typeface="Century Gothic" panose="020B0502020202020204" pitchFamily="34" charset="0"/>
                <a:cs typeface="Times New Roman" panose="02020603050405020304" pitchFamily="18" charset="0"/>
              </a:rPr>
              <a:t>(dommages </a:t>
            </a:r>
            <a:r>
              <a:rPr lang="fr-FR" sz="1200" dirty="0">
                <a:latin typeface="Century Gothic" panose="020B0502020202020204" pitchFamily="34" charset="0"/>
                <a:cs typeface="Times New Roman" panose="02020603050405020304" pitchFamily="18" charset="0"/>
              </a:rPr>
              <a:t>et intérêts, </a:t>
            </a:r>
            <a:r>
              <a:rPr lang="fr-FR" sz="1200" dirty="0" smtClean="0">
                <a:latin typeface="Century Gothic" panose="020B0502020202020204" pitchFamily="34" charset="0"/>
                <a:cs typeface="Times New Roman" panose="02020603050405020304" pitchFamily="18" charset="0"/>
              </a:rPr>
              <a:t>et toutes </a:t>
            </a:r>
            <a:r>
              <a:rPr lang="fr-FR" sz="1200" dirty="0">
                <a:latin typeface="Century Gothic" panose="020B0502020202020204" pitchFamily="34" charset="0"/>
                <a:cs typeface="Times New Roman" panose="02020603050405020304" pitchFamily="18" charset="0"/>
              </a:rPr>
              <a:t>les dépenses occasionnées par le </a:t>
            </a:r>
            <a:r>
              <a:rPr lang="fr-FR" sz="1200" dirty="0" smtClean="0">
                <a:latin typeface="Century Gothic" panose="020B0502020202020204" pitchFamily="34" charset="0"/>
                <a:cs typeface="Times New Roman" panose="02020603050405020304" pitchFamily="18" charset="0"/>
              </a:rPr>
              <a:t>procès).</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 </a:t>
            </a:r>
            <a:r>
              <a:rPr lang="fr-FR" sz="1200" b="1" dirty="0">
                <a:latin typeface="Century Gothic" panose="020B0502020202020204" pitchFamily="34" charset="0"/>
                <a:cs typeface="Times New Roman" panose="02020603050405020304" pitchFamily="18" charset="0"/>
              </a:rPr>
              <a:t>Procédures pénales</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Lorsque le fonctionnaire fait l'objet de poursuites pénales à raison de faits qui n'ont pas le caractère d'une faute personnelle détachable de l'exercice de ses fonctions, la collectivité publique </a:t>
            </a:r>
            <a:r>
              <a:rPr lang="fr-FR" sz="1200" b="1" dirty="0">
                <a:latin typeface="Century Gothic" panose="020B0502020202020204" pitchFamily="34" charset="0"/>
                <a:cs typeface="Times New Roman" panose="02020603050405020304" pitchFamily="18" charset="0"/>
              </a:rPr>
              <a:t>doit lui accorder sa protection</a:t>
            </a:r>
            <a:r>
              <a:rPr lang="fr-FR" sz="1200" dirty="0">
                <a:latin typeface="Century Gothic" panose="020B0502020202020204" pitchFamily="34" charset="0"/>
                <a:cs typeface="Times New Roman" panose="02020603050405020304" pitchFamily="18" charset="0"/>
              </a:rPr>
              <a:t>. </a:t>
            </a:r>
            <a:r>
              <a:rPr lang="fr-FR" sz="1200" dirty="0" smtClean="0">
                <a:latin typeface="Century Gothic" panose="020B0502020202020204" pitchFamily="34" charset="0"/>
                <a:cs typeface="Times New Roman" panose="02020603050405020304" pitchFamily="18" charset="0"/>
              </a:rPr>
              <a:t>Les </a:t>
            </a:r>
            <a:r>
              <a:rPr lang="fr-FR" sz="1200" dirty="0">
                <a:latin typeface="Century Gothic" panose="020B0502020202020204" pitchFamily="34" charset="0"/>
                <a:cs typeface="Times New Roman" panose="02020603050405020304" pitchFamily="18" charset="0"/>
              </a:rPr>
              <a:t>juridictions pénales jugent les personnes </a:t>
            </a:r>
            <a:r>
              <a:rPr lang="fr-FR" sz="1200" dirty="0" smtClean="0">
                <a:latin typeface="Century Gothic" panose="020B0502020202020204" pitchFamily="34" charset="0"/>
                <a:cs typeface="Times New Roman" panose="02020603050405020304" pitchFamily="18" charset="0"/>
              </a:rPr>
              <a:t>physiques ou morales soupçonnées </a:t>
            </a:r>
            <a:r>
              <a:rPr lang="fr-FR" sz="1200" dirty="0">
                <a:latin typeface="Century Gothic" panose="020B0502020202020204" pitchFamily="34" charset="0"/>
                <a:cs typeface="Times New Roman" panose="02020603050405020304" pitchFamily="18" charset="0"/>
              </a:rPr>
              <a:t>d'avoir commis une </a:t>
            </a:r>
            <a:r>
              <a:rPr lang="fr-FR" sz="1200" dirty="0" smtClean="0">
                <a:latin typeface="Century Gothic" panose="020B0502020202020204" pitchFamily="34" charset="0"/>
                <a:cs typeface="Times New Roman" panose="02020603050405020304" pitchFamily="18" charset="0"/>
              </a:rPr>
              <a:t>infraction.</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Le fonctionnaire entendu en qualité de témoin assisté pour de tels faits bénéficie de cette protection.</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 collectivité publique est également tenue de protéger le fonctionnaire qui, à raison de tels faits, est placé en garde à vue ou se voit proposer une mesure de composition pénale. </a:t>
            </a:r>
          </a:p>
          <a:p>
            <a:pPr marL="0" indent="0" algn="just">
              <a:lnSpc>
                <a:spcPct val="120000"/>
              </a:lnSpc>
              <a:spcBef>
                <a:spcPts val="600"/>
              </a:spcBef>
              <a:spcAft>
                <a:spcPts val="600"/>
              </a:spcAft>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97</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226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200" u="sng" dirty="0" smtClean="0">
                <a:latin typeface="Century Gothic" panose="020B0502020202020204" pitchFamily="34" charset="0"/>
                <a:cs typeface="Times New Roman" panose="02020603050405020304" pitchFamily="18" charset="0"/>
              </a:rPr>
              <a:t>1/ L’agent poursuivi par un tiers pour faute de service</a:t>
            </a:r>
            <a:r>
              <a:rPr lang="fr-FR" sz="1200" dirty="0" smtClean="0">
                <a:latin typeface="Century Gothic" panose="020B0502020202020204" pitchFamily="34" charset="0"/>
                <a:cs typeface="Times New Roman" panose="02020603050405020304" pitchFamily="18" charset="0"/>
              </a:rPr>
              <a:t> (procédure civile)</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Par principe, la responsabilité civile du fonctionnaire ne peut pas être engagée par un tiers devant les juridictions judiciaires pour une faute commise dans l'exercice de ses fonctions, sauf en cas de faute personnelle détachable de l'exercice des fonctions. </a:t>
            </a:r>
            <a:r>
              <a:rPr lang="fr-FR" sz="1200" b="1" dirty="0">
                <a:latin typeface="Century Gothic" panose="020B0502020202020204" pitchFamily="34" charset="0"/>
                <a:cs typeface="Times New Roman" panose="02020603050405020304" pitchFamily="18" charset="0"/>
              </a:rPr>
              <a:t>Une faute de service relève de la compétence du juge administratif, et non du juge judiciaire </a:t>
            </a:r>
            <a:r>
              <a:rPr lang="fr-FR" sz="1200" dirty="0">
                <a:latin typeface="Century Gothic" panose="020B0502020202020204" pitchFamily="34" charset="0"/>
                <a:cs typeface="Times New Roman" panose="02020603050405020304" pitchFamily="18" charset="0"/>
              </a:rPr>
              <a:t>: elle est imputable à l’administration, et non à l’agent. Si l’agent a fait l’objet de condamnations civiles devant une juridiction judiciaire, </a:t>
            </a:r>
            <a:r>
              <a:rPr lang="fr-FR" sz="1200" b="1" dirty="0">
                <a:latin typeface="Century Gothic" panose="020B0502020202020204" pitchFamily="34" charset="0"/>
                <a:cs typeface="Times New Roman" panose="02020603050405020304" pitchFamily="18" charset="0"/>
              </a:rPr>
              <a:t>l’autorité territoriale est alors tenue de se subroger à lui</a:t>
            </a:r>
            <a:r>
              <a:rPr lang="fr-FR" sz="1200" dirty="0">
                <a:latin typeface="Century Gothic" panose="020B0502020202020204" pitchFamily="34" charset="0"/>
                <a:cs typeface="Times New Roman" panose="02020603050405020304" pitchFamily="18" charset="0"/>
              </a:rPr>
              <a:t>. </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protection doit être accordée </a:t>
            </a:r>
            <a:r>
              <a:rPr lang="fr-FR" sz="1200" u="sng" dirty="0" smtClean="0">
                <a:latin typeface="Century Gothic" panose="020B0502020202020204" pitchFamily="34" charset="0"/>
                <a:cs typeface="Times New Roman" panose="02020603050405020304" pitchFamily="18" charset="0"/>
              </a:rPr>
              <a:t>en </a:t>
            </a:r>
            <a:r>
              <a:rPr lang="fr-FR" sz="1200" u="sng" dirty="0">
                <a:latin typeface="Century Gothic" panose="020B0502020202020204" pitchFamily="34" charset="0"/>
                <a:cs typeface="Times New Roman" panose="02020603050405020304" pitchFamily="18" charset="0"/>
              </a:rPr>
              <a:t>couvrant l'agent des condamnations civiles prononcées contre lui </a:t>
            </a:r>
            <a:r>
              <a:rPr lang="fr-FR" sz="1200" u="sng" dirty="0" smtClean="0">
                <a:latin typeface="Century Gothic" panose="020B0502020202020204" pitchFamily="34" charset="0"/>
                <a:cs typeface="Times New Roman" panose="02020603050405020304" pitchFamily="18" charset="0"/>
              </a:rPr>
              <a:t>et en </a:t>
            </a:r>
            <a:r>
              <a:rPr lang="fr-FR" sz="1200" u="sng" dirty="0">
                <a:latin typeface="Century Gothic" panose="020B0502020202020204" pitchFamily="34" charset="0"/>
                <a:cs typeface="Times New Roman" panose="02020603050405020304" pitchFamily="18" charset="0"/>
              </a:rPr>
              <a:t>prenant en charge l'ensemble des frais de cette instance</a:t>
            </a:r>
            <a:r>
              <a:rPr lang="fr-FR" sz="1200" dirty="0">
                <a:latin typeface="Century Gothic" panose="020B0502020202020204" pitchFamily="34" charset="0"/>
                <a:cs typeface="Times New Roman" panose="02020603050405020304" pitchFamily="18" charset="0"/>
              </a:rPr>
              <a:t>, dans la mesure où une faute personnelle détachable du service ne lui est pas </a:t>
            </a:r>
            <a:r>
              <a:rPr lang="fr-FR" sz="1200" dirty="0" smtClean="0">
                <a:latin typeface="Century Gothic" panose="020B0502020202020204" pitchFamily="34" charset="0"/>
                <a:cs typeface="Times New Roman" panose="02020603050405020304" pitchFamily="18" charset="0"/>
              </a:rPr>
              <a:t>imputable.</a:t>
            </a:r>
          </a:p>
          <a:p>
            <a:pPr marL="0" indent="0" algn="just">
              <a:lnSpc>
                <a:spcPct val="120000"/>
              </a:lnSpc>
              <a:spcBef>
                <a:spcPts val="600"/>
              </a:spcBef>
              <a:spcAft>
                <a:spcPts val="600"/>
              </a:spcAft>
              <a:buNone/>
            </a:pPr>
            <a:r>
              <a:rPr lang="fr-FR" sz="1200" b="1" dirty="0" smtClean="0">
                <a:latin typeface="Century Gothic" panose="020B0502020202020204" pitchFamily="34" charset="0"/>
                <a:cs typeface="Times New Roman" panose="02020603050405020304" pitchFamily="18" charset="0"/>
              </a:rPr>
              <a:t>3 cas:</a:t>
            </a:r>
            <a:endParaRPr lang="fr-FR" sz="1200" b="1"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 le dommage pour lequel l'agent a été condamné civilement trouve son origine exclusive dans une faute de service : </a:t>
            </a:r>
            <a:r>
              <a:rPr lang="fr-FR" sz="1200" u="sng" dirty="0">
                <a:latin typeface="Century Gothic" panose="020B0502020202020204" pitchFamily="34" charset="0"/>
                <a:cs typeface="Times New Roman" panose="02020603050405020304" pitchFamily="18" charset="0"/>
              </a:rPr>
              <a:t>l'administration est tenue de couvrir intégralement l'intéressé des condamnations civiles prononcées contre lui ;</a:t>
            </a: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 </a:t>
            </a:r>
            <a:r>
              <a:rPr lang="fr-FR" sz="1200" dirty="0">
                <a:latin typeface="Century Gothic" panose="020B0502020202020204" pitchFamily="34" charset="0"/>
                <a:cs typeface="Times New Roman" panose="02020603050405020304" pitchFamily="18" charset="0"/>
              </a:rPr>
              <a:t>le dommage provient exclusivement d'une faute personnelle détachable de l'exercice des </a:t>
            </a:r>
            <a:r>
              <a:rPr lang="fr-FR" sz="1200" dirty="0" smtClean="0">
                <a:latin typeface="Century Gothic" panose="020B0502020202020204" pitchFamily="34" charset="0"/>
                <a:cs typeface="Times New Roman" panose="02020603050405020304" pitchFamily="18" charset="0"/>
              </a:rPr>
              <a:t>fonctions (caractère </a:t>
            </a:r>
            <a:r>
              <a:rPr lang="fr-FR" sz="1200" dirty="0">
                <a:latin typeface="Century Gothic" panose="020B0502020202020204" pitchFamily="34" charset="0"/>
                <a:cs typeface="Times New Roman" panose="02020603050405020304" pitchFamily="18" charset="0"/>
              </a:rPr>
              <a:t>inexcusable et </a:t>
            </a:r>
            <a:r>
              <a:rPr lang="fr-FR" sz="1200" dirty="0" smtClean="0">
                <a:latin typeface="Century Gothic" panose="020B0502020202020204" pitchFamily="34" charset="0"/>
                <a:cs typeface="Times New Roman" panose="02020603050405020304" pitchFamily="18" charset="0"/>
              </a:rPr>
              <a:t>d'une </a:t>
            </a:r>
            <a:r>
              <a:rPr lang="fr-FR" sz="1200" dirty="0">
                <a:latin typeface="Century Gothic" panose="020B0502020202020204" pitchFamily="34" charset="0"/>
                <a:cs typeface="Times New Roman" panose="02020603050405020304" pitchFamily="18" charset="0"/>
              </a:rPr>
              <a:t>exceptionnelle </a:t>
            </a:r>
            <a:r>
              <a:rPr lang="fr-FR" sz="1200" dirty="0" smtClean="0">
                <a:latin typeface="Century Gothic" panose="020B0502020202020204" pitchFamily="34" charset="0"/>
                <a:cs typeface="Times New Roman" panose="02020603050405020304" pitchFamily="18" charset="0"/>
              </a:rPr>
              <a:t>gravité) </a:t>
            </a:r>
            <a:r>
              <a:rPr lang="fr-FR" sz="1200" dirty="0">
                <a:latin typeface="Century Gothic" panose="020B0502020202020204" pitchFamily="34" charset="0"/>
                <a:cs typeface="Times New Roman" panose="02020603050405020304" pitchFamily="18" charset="0"/>
              </a:rPr>
              <a:t>: </a:t>
            </a:r>
            <a:r>
              <a:rPr lang="fr-FR" sz="1200" u="sng" dirty="0">
                <a:latin typeface="Century Gothic" panose="020B0502020202020204" pitchFamily="34" charset="0"/>
                <a:cs typeface="Times New Roman" panose="02020603050405020304" pitchFamily="18" charset="0"/>
              </a:rPr>
              <a:t>l'agent qui l'a commise ne peut pas obtenir la garantie de l'administration, quel que soit le lien entre cette faute et le </a:t>
            </a:r>
            <a:r>
              <a:rPr lang="fr-FR" sz="1200" u="sng" dirty="0" smtClean="0">
                <a:latin typeface="Century Gothic" panose="020B0502020202020204" pitchFamily="34" charset="0"/>
                <a:cs typeface="Times New Roman" panose="02020603050405020304" pitchFamily="18" charset="0"/>
              </a:rPr>
              <a:t>service</a:t>
            </a:r>
            <a:endParaRPr lang="fr-FR" sz="1200" u="sng"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 une faute personnelle a, dans la réalisation du dommage, </a:t>
            </a:r>
            <a:r>
              <a:rPr lang="fr-FR" sz="1200" u="sng" dirty="0">
                <a:latin typeface="Century Gothic" panose="020B0502020202020204" pitchFamily="34" charset="0"/>
                <a:cs typeface="Times New Roman" panose="02020603050405020304" pitchFamily="18" charset="0"/>
              </a:rPr>
              <a:t>conjugué ses effets avec ceux d'une faute de service distincte </a:t>
            </a:r>
            <a:r>
              <a:rPr lang="fr-FR" sz="1200" dirty="0">
                <a:latin typeface="Century Gothic" panose="020B0502020202020204" pitchFamily="34" charset="0"/>
                <a:cs typeface="Times New Roman" panose="02020603050405020304" pitchFamily="18" charset="0"/>
              </a:rPr>
              <a:t>: l'administration n'est tenue de couvrir l'agent que pour la part imputable à cette faute de service. La contribution finale de l'agent et de l'administration à la charge des réparations est réglée compte tenu de l'existence et de la gravité des fautes respectives.</a:t>
            </a:r>
          </a:p>
          <a:p>
            <a:pPr marL="0" indent="0" algn="just">
              <a:lnSpc>
                <a:spcPct val="120000"/>
              </a:lnSpc>
              <a:spcBef>
                <a:spcPts val="600"/>
              </a:spcBef>
              <a:spcAft>
                <a:spcPts val="600"/>
              </a:spcAft>
              <a:buNone/>
            </a:pPr>
            <a:endParaRPr lang="fr-FR" sz="1200" dirty="0">
              <a:latin typeface="Century Gothic" panose="020B0502020202020204" pitchFamily="34" charset="0"/>
              <a:cs typeface="Times New Roman" panose="02020603050405020304" pitchFamily="18" charset="0"/>
            </a:endParaRP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98</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678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a:xfrm>
            <a:off x="-1" y="-1"/>
            <a:ext cx="6981713" cy="1690689"/>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b="1" dirty="0" smtClean="0">
                <a:solidFill>
                  <a:srgbClr val="C00000"/>
                </a:solidFill>
                <a:latin typeface="Century Gothic" panose="020B0502020202020204" pitchFamily="34" charset="0"/>
                <a:cs typeface="Times New Roman" panose="02020603050405020304" pitchFamily="18" charset="0"/>
              </a:rPr>
              <a:t>IV. </a:t>
            </a:r>
            <a:r>
              <a:rPr lang="fr-FR" sz="4000" b="1" dirty="0" smtClean="0">
                <a:solidFill>
                  <a:schemeClr val="accent5">
                    <a:lumMod val="50000"/>
                  </a:schemeClr>
                </a:solidFill>
                <a:latin typeface="Century Gothic" panose="020B0502020202020204" pitchFamily="34" charset="0"/>
                <a:cs typeface="Times New Roman" panose="02020603050405020304" pitchFamily="18" charset="0"/>
              </a:rPr>
              <a:t>La protection fonctionnelle</a:t>
            </a:r>
            <a:endParaRPr lang="fr-FR" sz="4000" b="1" dirty="0">
              <a:solidFill>
                <a:schemeClr val="accent5">
                  <a:lumMod val="50000"/>
                </a:schemeClr>
              </a:solidFill>
              <a:latin typeface="Century Gothic" panose="020B0502020202020204" pitchFamily="34" charset="0"/>
              <a:cs typeface="Times New Roman" panose="02020603050405020304" pitchFamily="18" charset="0"/>
            </a:endParaRPr>
          </a:p>
        </p:txBody>
      </p:sp>
      <p:sp>
        <p:nvSpPr>
          <p:cNvPr id="3" name="Espace réservé du contenu 2"/>
          <p:cNvSpPr>
            <a:spLocks noGrp="1"/>
          </p:cNvSpPr>
          <p:nvPr>
            <p:ph idx="1"/>
          </p:nvPr>
        </p:nvSpPr>
        <p:spPr>
          <a:xfrm>
            <a:off x="838199" y="1690687"/>
            <a:ext cx="10291355" cy="4527717"/>
          </a:xfrm>
        </p:spPr>
        <p:txBody>
          <a:bodyPr>
            <a:noAutofit/>
          </a:bodyPr>
          <a:lstStyle/>
          <a:p>
            <a:pPr marL="0" indent="0" algn="just">
              <a:lnSpc>
                <a:spcPct val="120000"/>
              </a:lnSpc>
              <a:spcBef>
                <a:spcPts val="600"/>
              </a:spcBef>
              <a:spcAft>
                <a:spcPts val="600"/>
              </a:spcAft>
              <a:buNone/>
            </a:pPr>
            <a:r>
              <a:rPr lang="fr-FR" sz="1200" u="sng" dirty="0">
                <a:latin typeface="Century Gothic" panose="020B0502020202020204" pitchFamily="34" charset="0"/>
                <a:cs typeface="Times New Roman" panose="02020603050405020304" pitchFamily="18" charset="0"/>
              </a:rPr>
              <a:t>2</a:t>
            </a:r>
            <a:r>
              <a:rPr lang="fr-FR" sz="1200" u="sng" dirty="0" smtClean="0">
                <a:latin typeface="Century Gothic" panose="020B0502020202020204" pitchFamily="34" charset="0"/>
                <a:cs typeface="Times New Roman" panose="02020603050405020304" pitchFamily="18" charset="0"/>
              </a:rPr>
              <a:t>/ L’agent faisant l’objet de poursuites pénales</a:t>
            </a:r>
            <a:r>
              <a:rPr lang="fr-FR" sz="1200" dirty="0" smtClean="0">
                <a:latin typeface="Century Gothic" panose="020B0502020202020204" pitchFamily="34" charset="0"/>
                <a:cs typeface="Times New Roman" panose="02020603050405020304" pitchFamily="18" charset="0"/>
              </a:rPr>
              <a:t> (procédure pénale)</a:t>
            </a: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La collectivité doit aussi accorder sa protection à l'agent </a:t>
            </a:r>
            <a:r>
              <a:rPr lang="fr-FR" sz="1200" b="1" dirty="0">
                <a:latin typeface="Century Gothic" panose="020B0502020202020204" pitchFamily="34" charset="0"/>
                <a:cs typeface="Times New Roman" panose="02020603050405020304" pitchFamily="18" charset="0"/>
              </a:rPr>
              <a:t>faisant l'objet de poursuites pénales à l'occasion de faits n'ayant pas le caractère d'une faute </a:t>
            </a:r>
            <a:r>
              <a:rPr lang="fr-FR" sz="1200" b="1" dirty="0" smtClean="0">
                <a:latin typeface="Century Gothic" panose="020B0502020202020204" pitchFamily="34" charset="0"/>
                <a:cs typeface="Times New Roman" panose="02020603050405020304" pitchFamily="18" charset="0"/>
              </a:rPr>
              <a:t>personnelle.</a:t>
            </a:r>
            <a:endParaRPr lang="fr-FR" sz="1200" b="1"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La </a:t>
            </a:r>
            <a:r>
              <a:rPr lang="fr-FR" sz="1200" dirty="0">
                <a:latin typeface="Century Gothic" panose="020B0502020202020204" pitchFamily="34" charset="0"/>
                <a:cs typeface="Times New Roman" panose="02020603050405020304" pitchFamily="18" charset="0"/>
              </a:rPr>
              <a:t>protection est également accordée à l'agent </a:t>
            </a:r>
            <a:r>
              <a:rPr lang="fr-FR" sz="1200" dirty="0" smtClean="0">
                <a:latin typeface="Century Gothic" panose="020B0502020202020204" pitchFamily="34" charset="0"/>
                <a:cs typeface="Times New Roman" panose="02020603050405020304" pitchFamily="18" charset="0"/>
              </a:rPr>
              <a:t>entendu </a:t>
            </a:r>
            <a:r>
              <a:rPr lang="fr-FR" sz="1200" dirty="0">
                <a:latin typeface="Century Gothic" panose="020B0502020202020204" pitchFamily="34" charset="0"/>
                <a:cs typeface="Times New Roman" panose="02020603050405020304" pitchFamily="18" charset="0"/>
              </a:rPr>
              <a:t>en qualité de témoin </a:t>
            </a:r>
            <a:r>
              <a:rPr lang="fr-FR" sz="1200" dirty="0" smtClean="0">
                <a:latin typeface="Century Gothic" panose="020B0502020202020204" pitchFamily="34" charset="0"/>
                <a:cs typeface="Times New Roman" panose="02020603050405020304" pitchFamily="18" charset="0"/>
              </a:rPr>
              <a:t>assisté, placé </a:t>
            </a:r>
            <a:r>
              <a:rPr lang="fr-FR" sz="1200" dirty="0">
                <a:latin typeface="Century Gothic" panose="020B0502020202020204" pitchFamily="34" charset="0"/>
                <a:cs typeface="Times New Roman" panose="02020603050405020304" pitchFamily="18" charset="0"/>
              </a:rPr>
              <a:t>en garde à vue </a:t>
            </a:r>
            <a:r>
              <a:rPr lang="fr-FR" sz="1200" dirty="0" smtClean="0">
                <a:latin typeface="Century Gothic" panose="020B0502020202020204" pitchFamily="34" charset="0"/>
                <a:cs typeface="Times New Roman" panose="02020603050405020304" pitchFamily="18" charset="0"/>
              </a:rPr>
              <a:t>ou qui </a:t>
            </a:r>
            <a:r>
              <a:rPr lang="fr-FR" sz="1200" dirty="0">
                <a:latin typeface="Century Gothic" panose="020B0502020202020204" pitchFamily="34" charset="0"/>
                <a:cs typeface="Times New Roman" panose="02020603050405020304" pitchFamily="18" charset="0"/>
              </a:rPr>
              <a:t>se voit proposer une mesure de composition pénale</a:t>
            </a:r>
            <a:r>
              <a:rPr lang="fr-FR" sz="1200" dirty="0" smtClean="0">
                <a:latin typeface="Century Gothic" panose="020B0502020202020204" pitchFamily="34" charset="0"/>
                <a:cs typeface="Times New Roman" panose="02020603050405020304" pitchFamily="18" charset="0"/>
              </a:rPr>
              <a:t>.</a:t>
            </a:r>
            <a:endParaRPr lang="fr-FR" sz="1200" dirty="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a:latin typeface="Century Gothic" panose="020B0502020202020204" pitchFamily="34" charset="0"/>
                <a:cs typeface="Times New Roman" panose="02020603050405020304" pitchFamily="18" charset="0"/>
              </a:rPr>
              <a:t>Pour accorder ou non la protection, l'autorité administrative se prononce au vu des éléments dont elle dispose à la date de sa décision, en se fondant le cas échéant sur ceux recueillis dans le cadre de la procédure pénale. </a:t>
            </a:r>
            <a:endParaRPr lang="fr-FR" sz="1200" dirty="0" smtClean="0">
              <a:latin typeface="Century Gothic" panose="020B0502020202020204" pitchFamily="34" charset="0"/>
              <a:cs typeface="Times New Roman" panose="02020603050405020304" pitchFamily="18" charset="0"/>
            </a:endParaRPr>
          </a:p>
          <a:p>
            <a:pPr marL="0" indent="0" algn="just">
              <a:lnSpc>
                <a:spcPct val="120000"/>
              </a:lnSpc>
              <a:spcBef>
                <a:spcPts val="600"/>
              </a:spcBef>
              <a:spcAft>
                <a:spcPts val="600"/>
              </a:spcAft>
              <a:buNone/>
            </a:pPr>
            <a:r>
              <a:rPr lang="fr-FR" sz="1200" dirty="0" smtClean="0">
                <a:latin typeface="Century Gothic" panose="020B0502020202020204" pitchFamily="34" charset="0"/>
                <a:cs typeface="Times New Roman" panose="02020603050405020304" pitchFamily="18" charset="0"/>
              </a:rPr>
              <a:t>Si </a:t>
            </a:r>
            <a:r>
              <a:rPr lang="fr-FR" sz="1200" dirty="0">
                <a:latin typeface="Century Gothic" panose="020B0502020202020204" pitchFamily="34" charset="0"/>
                <a:cs typeface="Times New Roman" panose="02020603050405020304" pitchFamily="18" charset="0"/>
              </a:rPr>
              <a:t>ces éléments la conduisent à décider d'accorder le bénéfice de la protection en l'absence de toute faute personnelle de l'agent, cette décision peut ultérieurement être abrogée s'il apparaît que celui-ci s'est rendu coupable d'une telle faute ; à l'inverse, le refus opposé à un agent au motif qu'il a commis une faute personnelle peut être abrogé s'il apparaît ultérieurement que cette faute revêt en réalité le caractère d'une faute de service. </a:t>
            </a:r>
          </a:p>
        </p:txBody>
      </p:sp>
      <p:sp>
        <p:nvSpPr>
          <p:cNvPr id="5" name="Espace réservé du numéro de diapositive 4"/>
          <p:cNvSpPr>
            <a:spLocks noGrp="1"/>
          </p:cNvSpPr>
          <p:nvPr>
            <p:ph type="sldNum" sz="quarter" idx="12"/>
          </p:nvPr>
        </p:nvSpPr>
        <p:spPr/>
        <p:txBody>
          <a:bodyPr/>
          <a:lstStyle/>
          <a:p>
            <a:fld id="{35CA00EC-326F-4234-9D5F-DAF858FD0017}" type="slidenum">
              <a:rPr lang="fr-FR" smtClean="0"/>
              <a:t>99</a:t>
            </a:fld>
            <a:endParaRPr lang="fr-FR" dirty="0"/>
          </a:p>
        </p:txBody>
      </p:sp>
      <p:sp>
        <p:nvSpPr>
          <p:cNvPr id="6" name="Triangle rectangle 5"/>
          <p:cNvSpPr/>
          <p:nvPr/>
        </p:nvSpPr>
        <p:spPr>
          <a:xfrm flipH="1">
            <a:off x="3644153" y="6354931"/>
            <a:ext cx="8547847" cy="503070"/>
          </a:xfrm>
          <a:prstGeom prst="r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802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ppt/theme/themeOverride2.xml><?xml version="1.0" encoding="utf-8"?>
<a:themeOverride xmlns:a="http://schemas.openxmlformats.org/drawingml/2006/main">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themeOverride>
</file>

<file path=docProps/app.xml><?xml version="1.0" encoding="utf-8"?>
<Properties xmlns="http://schemas.openxmlformats.org/officeDocument/2006/extended-properties" xmlns:vt="http://schemas.openxmlformats.org/officeDocument/2006/docPropsVTypes">
  <Template/>
  <TotalTime>3855</TotalTime>
  <Words>17742</Words>
  <Application>Microsoft Office PowerPoint</Application>
  <PresentationFormat>Grand écran</PresentationFormat>
  <Paragraphs>1641</Paragraphs>
  <Slides>129</Slides>
  <Notes>97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129</vt:i4>
      </vt:variant>
    </vt:vector>
  </HeadingPairs>
  <TitlesOfParts>
    <vt:vector size="138" baseType="lpstr">
      <vt:lpstr>Arial</vt:lpstr>
      <vt:lpstr>Calibri</vt:lpstr>
      <vt:lpstr>Century Gothic</vt:lpstr>
      <vt:lpstr>Times New Roman</vt:lpstr>
      <vt:lpstr>Trebuchet MS</vt:lpstr>
      <vt:lpstr>Webdings</vt:lpstr>
      <vt:lpstr>Wingdings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Promotion interne</vt:lpstr>
      <vt:lpstr>La promotion interne</vt:lpstr>
      <vt:lpstr>Les cadres d’emplois accessibles à la promotion interne (hors organisation CNFPT)</vt:lpstr>
      <vt:lpstr>Cadre réglementaire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l’appréciation de la valeur professionnelle</vt:lpstr>
      <vt:lpstr>Introduction </vt:lpstr>
      <vt:lpstr>Références juridiques </vt:lpstr>
      <vt:lpstr>Plan</vt:lpstr>
      <vt:lpstr>I. Le rôle de l’évaluation individuelle</vt:lpstr>
      <vt:lpstr>I. Le rôle de l’évaluation individuelle</vt:lpstr>
      <vt:lpstr>II. Les instruments de l’évaluation professionnelle</vt:lpstr>
      <vt:lpstr>II. Les instruments de l’évaluation professionnelle</vt:lpstr>
      <vt:lpstr>II. L’entretien annuel : modalités et procédure</vt:lpstr>
      <vt:lpstr>II. L’entretien annuel : modalités et procédure</vt:lpstr>
      <vt:lpstr>II. L’entretien annuel : modalités et procédure</vt:lpstr>
      <vt:lpstr>II. L’entretien annuel : modalités et procédure</vt:lpstr>
      <vt:lpstr>II. L’entretien annuel : modalités et procédure</vt:lpstr>
      <vt:lpstr>La gestion statutaire des conflits</vt:lpstr>
      <vt:lpstr>Références juridiques </vt:lpstr>
      <vt:lpstr>Plan</vt:lpstr>
      <vt:lpstr>I. Le dispositif de signalement</vt:lpstr>
      <vt:lpstr>I. Le dispositif de signalement</vt:lpstr>
      <vt:lpstr>I. Le dispositif de signalement</vt:lpstr>
      <vt:lpstr>I. Le dispositif de signalement</vt:lpstr>
      <vt:lpstr>I. Le dispositif de signalement</vt:lpstr>
      <vt:lpstr>I. Le dispositif de signalement</vt:lpstr>
      <vt:lpstr>I. Le dispositif de signalement</vt:lpstr>
      <vt:lpstr>I. Le dispositif de signalement</vt:lpstr>
      <vt:lpstr>I. Le dispositif de signalement</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 L’enquête administrative</vt:lpstr>
      <vt:lpstr>III. La médiation</vt:lpstr>
      <vt:lpstr>III. La médiation</vt:lpstr>
      <vt:lpstr>III. La médiation</vt:lpstr>
      <vt:lpstr>III. La médiation</vt:lpstr>
      <vt:lpstr>III. La médiation</vt:lpstr>
      <vt:lpstr>III. La médiation</vt:lpstr>
      <vt:lpstr>III. La médiation</vt:lpstr>
      <vt:lpstr>III. La médiation</vt:lpstr>
      <vt:lpstr>III. La médiation</vt:lpstr>
      <vt:lpstr>III. La médiation</vt:lpstr>
      <vt:lpstr>III. La médiation</vt:lpstr>
      <vt:lpstr>III. La médiation</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IV. La protection fonctionnelle</vt:lpstr>
      <vt:lpstr>V. La procédure disciplinaire</vt:lpstr>
      <vt:lpstr>V. La procédure disciplinaire</vt:lpstr>
      <vt:lpstr>V. La procédure disciplinaire</vt:lpstr>
      <vt:lpstr>V. La procédure disciplinaire</vt:lpstr>
      <vt:lpstr>V. La procédure disciplinaire</vt:lpstr>
      <vt:lpstr>V. La procédure disciplinaire</vt:lpstr>
      <vt:lpstr>V. La procédure disciplinaire</vt:lpstr>
      <vt:lpstr>V. La procédure disciplinaire</vt:lpstr>
      <vt:lpstr>V. La procédure disciplinaire</vt:lpstr>
      <vt:lpstr>ACTUALITE STATUTAIRE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La prime de pouvoir d’achat exceptionnelle</vt:lpstr>
      <vt:lpstr>Projets de loi sur la Fonction Publique</vt:lpstr>
      <vt:lpstr>Fin             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MERLAND</dc:creator>
  <cp:lastModifiedBy>Nathalie Arioli</cp:lastModifiedBy>
  <cp:revision>357</cp:revision>
  <cp:lastPrinted>2020-12-17T09:10:03Z</cp:lastPrinted>
  <dcterms:created xsi:type="dcterms:W3CDTF">2016-06-03T09:49:58Z</dcterms:created>
  <dcterms:modified xsi:type="dcterms:W3CDTF">2023-11-22T10:26:11Z</dcterms:modified>
</cp:coreProperties>
</file>