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610E98-B9C3-0D12-9CDB-7147B6889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D002E1-97C7-1785-E831-E7B9F2DEA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810669-FFFB-09EA-49E0-E54793DF4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F90BE3-FB3A-DEDC-E80D-6E3B799E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0766F4-30E9-0D75-3B27-E85F131E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40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05BFB-F307-94C9-A33E-5CFA3778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C0C440-FDF3-5EBF-31CF-CD30F3567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0FAFC8-FB56-1F39-285B-21450980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6B816-59CD-7264-F9F6-DB755001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24424E-01DD-386C-39DD-D9410486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8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51A62E-C0A0-7BD2-09FC-8B83DE966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D7321F-C732-525D-A22E-33C58264B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994D8A-40DA-FABF-00BD-DFC110BDA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83B975-C9F1-0DD9-903F-BB8A1BB77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CE8734-ADCB-5119-8171-932D0EA76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78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7B187-F99B-DF4F-1C5D-7E6B2EF65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D760DE-485E-E832-4C99-DA0187EAF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82DC9D-66C2-F1A0-AD1E-A62946CE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6B9161-9E41-6225-A99D-496F6419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515DA1-91C8-94D2-ABF9-C4570096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76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4ACBD-BFF7-5350-E639-9F2CBDD17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C366FF-673A-F248-D278-F6BA2CE36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40917-AAA3-CACE-9352-CD95D525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1400A8-6D00-B89A-E359-B83E4F2C1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94F42-B6D1-3E04-92FF-2D13BBB0A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89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A247D8-74DF-38E5-00AA-E7F7C56DA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A8505F-FC1D-3EAF-43E5-6B66D01BDB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D0197B-24D5-9596-12F8-D4EC249FD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AAB998-E69B-216C-C10E-AB81A6BA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B3DFA4-84D4-F7A7-2B89-DA1BB84F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888DFD-ABEB-59C5-EA34-9946B9343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71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F2CCE9-B973-5DAE-9256-E1A776C0D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F68D3E-F539-21EB-C641-448B38B0A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85A904-6F34-D2E2-62F2-1DCB813BA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EF73508-1F55-CF55-AA20-FA21C4B5E7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94C6A6F-5717-C2C1-1D3E-AD9163EA25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3994F8B-A921-A042-F0EF-9D965E89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50847C1-1F5A-30E9-030A-1C5BCD0B0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BAAFCC-0B45-9BAA-C9BE-1CBCAD8C0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36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895E5-842D-8F43-8BD2-0174D9F7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B8DE7D-4E0F-A94E-63F0-AC8F73D6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EC7B38-C1F6-5DF3-0CEF-FFEBEE6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E9A6AF-8791-6265-DC04-C94C4726D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62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619DF80-3FDA-8B6E-F358-17397AB5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5F1000-0688-F8EB-770C-D3AD5A76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FF029A-C5AA-8CDA-88F2-590F670B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11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586F4-B931-EFBD-4CBA-3EE1B0162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AFFDC2-B516-A4FF-8828-5FB171E8A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45C577-C264-B632-8A52-38F9662E4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287CF5-CAC6-34D6-6664-8BC606C54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1A55EB-553F-9509-C942-6FC3FF73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DE2DB3-2793-892C-6E90-D84E17F0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48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E72E7-7F63-882D-103E-23BED6B6E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4DD01CE-911B-C575-7ECA-13AF294A7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07BBDE-24E0-60DE-DFDB-043C9F9CD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6C8452-18DC-58B2-440C-38B7B35EF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709EB2-78EC-935B-3160-CCD3E253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21B8F9-F387-1C11-4902-67404160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5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28EC27D-C490-1588-D0E3-2B1FC1CBD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24F4CF-7510-AE2E-0DAE-39C99624E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68D1F6-4ED7-E381-C12C-F802A9CEF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98FE3-21A7-4CE3-B60A-033DFA2E09E4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282CD0-47A1-BE8A-7216-E7AFAE37C7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A0431B-9C2F-C0FE-AFEB-B32FB8A03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75916-35A9-43CC-845A-B6210793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D913E5-00EF-8105-006C-6B02EC72C6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Le complément indemnitaire annuel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B68325-CA35-65A1-70BC-3619B763D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45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74229-95A6-F05D-8AE2-4C3D59B5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Généralités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798FD-CAB4-EA7C-811A-F9AEA27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4278"/>
            <a:ext cx="10515600" cy="552372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29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partie du RIFSEEP (décret n° 2014-513 du 20 mai 2014 – art. 4)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Partie du régime indemnitaire qui vise à récompenser le mérite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CIA prend en compte l’engagement professionnel et la manière de servir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fait l’objet d’un versement annuel, en une ou deux fractions, non reconductible automatiquement d’une année sur l’autre.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principe de parité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(ex article 88 loi du 26 janvier 1984 -  L. 714-4 et L. 714-5 CGFP) :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CIA n’est pas reconductible d’une année sur l’autre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son obtention et son montant peuvent fluctuer (application du principe selon lequel il n’existe pas de droit acquis au maintien d’une prime).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revanche, dès lors que le RIFSEEP est mis en place, </a:t>
            </a:r>
            <a:r>
              <a:rPr lang="fr-FR" sz="29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l’intégration du CIA est obligatoire dans le régime indemnitaire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(Conseil constitutionnel QPC n° 2018-727 du 13 juillet 2018)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L’autorité territoriale décide de l’octroi et du montant </a:t>
            </a:r>
            <a:r>
              <a:rPr lang="fr-FR" sz="2900" b="1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</a:t>
            </a:r>
            <a:r>
              <a:rPr lang="fr-FR" sz="29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CIA.</a:t>
            </a:r>
            <a:endParaRPr lang="fr-FR" sz="2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Quelles sont les</a:t>
            </a:r>
            <a:r>
              <a:rPr lang="fr-FR" sz="29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marges de manœuvre de l’autorité?</a:t>
            </a:r>
            <a:endParaRPr lang="fr-FR" sz="2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22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74229-95A6-F05D-8AE2-4C3D59B5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Marges de manœuvre sur l’appréciation de l’engagement professionnel et la manière de servir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798FD-CAB4-EA7C-811A-F9AEA27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8" y="1623528"/>
            <a:ext cx="10515600" cy="493589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cadre est fixé par l’article 4 du décret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20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partie du cadre: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CIA est déterminé par groupe de fonctions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partie du cadre : le CIA qui « </a:t>
            </a:r>
            <a:r>
              <a:rPr lang="fr-F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tient compte de l’engagement professionnel et  de la manière de servir, </a:t>
            </a:r>
            <a:r>
              <a:rPr lang="fr-FR" sz="20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appréciée</a:t>
            </a:r>
            <a:r>
              <a:rPr lang="fr-F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dans les conditions fixées en application de  l’article 55 de la loi du 11 janvier 1984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décret fait le lien entre le CIA et les mentions du compte rendu de l’entretien d’évaluation individuelle de la valeur professionnelle (L. 521-1 et suivant)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nature de ce lien : tout dépend du sens du terme « </a:t>
            </a:r>
            <a:r>
              <a:rPr lang="fr-FR" sz="20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appréciée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Littéralement : « appréciée » implique que seule la manière de servir est liée à l’évaluation de la valeur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417286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74229-95A6-F05D-8AE2-4C3D59B5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Approche jurisprudentielle sur l’appréciation de l’engagement professionnel et la manière de servir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798FD-CAB4-EA7C-811A-F9AEA27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8" y="1623528"/>
            <a:ext cx="10515600" cy="493589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</a:t>
            </a:r>
            <a:r>
              <a:rPr lang="fr-F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Appréciée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devient « </a:t>
            </a:r>
            <a:r>
              <a:rPr lang="fr-FR" sz="20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appréciés</a:t>
            </a:r>
            <a:r>
              <a:rPr lang="fr-FR" sz="20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: 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l’engagement professionnel et la manière de servir qui sont appréhendés par l’intermédiaire du compte rendu.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l’instant, jurisprudence des TA. Aucun arrêt de CAA particulier, pas d’arrêt du Conseil d’Etat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Quelques décisions de TA s’écartent de la ligne qui se dessine (TA Martinique, 1</a:t>
            </a:r>
            <a:r>
              <a:rPr lang="fr-FR" sz="1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juillet 2022, n° 2100578)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Conséquences : attribution d’un pouvoir discrétionnaire sous contrôle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La décision d’abaisser ou d’augmenter dépendra des mentions du compte rendu d’entretien d’évaluation de la valeur professionnelle (quid en cas d’absence de compte rendu).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le problème de l’alignement des périodes (l’article 2 du décret  n° 2014-1526 du 16 décembre 2014: le risque des attributions à N-1)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7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74229-95A6-F05D-8AE2-4C3D59B5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/>
              <a:t>Les difficultés particulières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798FD-CAB4-EA7C-811A-F9AEA27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8" y="1623528"/>
            <a:ext cx="10515600" cy="493589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La question de l’absence du fonctionnaire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collectivité est contrainte par l’application du principe de parité.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 1</a:t>
            </a:r>
            <a:r>
              <a:rPr lang="fr-FR" sz="1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décret n° 2010-997 du 26 août 2010 applicable aux agents de l’Etat : « </a:t>
            </a:r>
            <a:r>
              <a:rPr lang="fr-FR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dispositions des régimes indemnitaires qui prévoient leur modulation en fonction des résultats et de la manière de servir de l’agent demeurent applicables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principe, l’autorité doit prendre en compte  la manière de servir et </a:t>
            </a:r>
            <a:r>
              <a:rPr lang="fr-FR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résultats professionnels (les obj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ectifs sont-ils atteints?). On interdit donc les simili prime d’assiduité (CAA Versailles 31/08/2020, 18VE04033)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Toutefois, l’examen de l’engagement professionnel n’est pas exempt de la prise en compte de l’absence.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La mutation en cours d’année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question contentieuse qui est pendante (les éléments de réponse : aucun droit acquis au CIA, pas de détermination du montant, pas de délibération donc pas de droit au versement par principe sauf cas particulier :fusion d’EPCI ou de syndicats mixtes, transfert de personnel vers un EPCI, des agents de l’Etat vers une collectivité territoriale)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7747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644</Words>
  <Application>Microsoft Office PowerPoint</Application>
  <PresentationFormat>Grand écran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Le complément indemnitaire annuel</vt:lpstr>
      <vt:lpstr>Généralités</vt:lpstr>
      <vt:lpstr>Marges de manœuvre sur l’appréciation de l’engagement professionnel et la manière de servir</vt:lpstr>
      <vt:lpstr>Approche jurisprudentielle sur l’appréciation de l’engagement professionnel et la manière de servir</vt:lpstr>
      <vt:lpstr>Les difficultés particulières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complément indemnitaire annuel</dc:title>
  <dc:creator>Nicolas Font</dc:creator>
  <cp:lastModifiedBy>Nicolas Font</cp:lastModifiedBy>
  <cp:revision>1</cp:revision>
  <dcterms:created xsi:type="dcterms:W3CDTF">2023-05-29T23:25:50Z</dcterms:created>
  <dcterms:modified xsi:type="dcterms:W3CDTF">2023-05-29T23:48:57Z</dcterms:modified>
</cp:coreProperties>
</file>