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4"/>
  </p:notesMasterIdLst>
  <p:sldIdLst>
    <p:sldId id="296" r:id="rId2"/>
    <p:sldId id="288" r:id="rId3"/>
    <p:sldId id="289" r:id="rId4"/>
    <p:sldId id="328" r:id="rId5"/>
    <p:sldId id="339" r:id="rId6"/>
    <p:sldId id="327" r:id="rId7"/>
    <p:sldId id="338" r:id="rId8"/>
    <p:sldId id="318" r:id="rId9"/>
    <p:sldId id="319" r:id="rId10"/>
    <p:sldId id="324" r:id="rId11"/>
    <p:sldId id="331" r:id="rId12"/>
    <p:sldId id="329" r:id="rId13"/>
    <p:sldId id="334" r:id="rId14"/>
    <p:sldId id="340" r:id="rId15"/>
    <p:sldId id="330" r:id="rId16"/>
    <p:sldId id="335" r:id="rId17"/>
    <p:sldId id="322" r:id="rId18"/>
    <p:sldId id="326" r:id="rId19"/>
    <p:sldId id="321" r:id="rId20"/>
    <p:sldId id="337" r:id="rId21"/>
    <p:sldId id="325" r:id="rId22"/>
    <p:sldId id="336" r:id="rId23"/>
    <p:sldId id="341" r:id="rId24"/>
    <p:sldId id="320" r:id="rId25"/>
    <p:sldId id="302" r:id="rId26"/>
    <p:sldId id="259" r:id="rId27"/>
    <p:sldId id="342" r:id="rId28"/>
    <p:sldId id="270" r:id="rId29"/>
    <p:sldId id="274" r:id="rId30"/>
    <p:sldId id="276" r:id="rId31"/>
    <p:sldId id="278" r:id="rId32"/>
    <p:sldId id="279" r:id="rId33"/>
    <p:sldId id="280" r:id="rId34"/>
    <p:sldId id="281" r:id="rId35"/>
    <p:sldId id="277" r:id="rId36"/>
    <p:sldId id="282" r:id="rId37"/>
    <p:sldId id="300" r:id="rId38"/>
    <p:sldId id="343" r:id="rId39"/>
    <p:sldId id="283" r:id="rId40"/>
    <p:sldId id="315" r:id="rId41"/>
    <p:sldId id="290" r:id="rId42"/>
    <p:sldId id="303" r:id="rId4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BEAU-THYARION" initials="KBT" lastIdx="23" clrIdx="0">
    <p:extLst>
      <p:ext uri="{19B8F6BF-5375-455C-9EA6-DF929625EA0E}">
        <p15:presenceInfo xmlns:p15="http://schemas.microsoft.com/office/powerpoint/2012/main" userId="S-1-5-21-2534333319-332211741-681138385-1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E6E6E"/>
    <a:srgbClr val="99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648" y="120"/>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10T11:42:43.340" idx="8">
    <p:pos x="6899" y="3246"/>
    <p:text>la preuve contraire doit être rapportée par écrit ou par témoignage cf les articles 431 et 537 du code de procédure pénale.</p:text>
    <p:extLst>
      <p:ext uri="{C676402C-5697-4E1C-873F-D02D1690AC5C}">
        <p15:threadingInfo xmlns:p15="http://schemas.microsoft.com/office/powerpoint/2012/main" timeZoneBias="-60"/>
      </p:ext>
    </p:extLst>
  </p:cm>
  <p:cm authorId="1" dt="2020-11-10T11:47:49.514" idx="9">
    <p:pos x="6533" y="1989"/>
    <p:text>Le maire commissionne les agents placés sous son autorité fonctionnelle. Il ne peut commissionner en urbanisme un agent rattaché fonctionnellement à un établissement intercommunal.</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0T12:04:47.811" idx="10">
    <p:pos x="5360" y="919"/>
    <p:text>Connaître et apprécier l’importance de l’infraction et sa gravité :
➢ Examiner le dossier (avec l’instructeur et ou la DDTM)
● historique sur le terrain,
● formalités nécessaires (PC, DP...),
● réglementation applicable (PLU, PPR…),
● existence d’une autorisation,
● contrevenant (propriétaire/locataire),
● date de l’infraction,
● autres enjeux (incendie, défrichement/ déboisement, déchets, pollution de
l’eau ou du sol, travail dissimulé, fabrication de produits alimentaires,
élevages…)
➢ Vérifier les possibilités de régularisation
Il peut être proposé d’adresser une mise en demeure pour demander la
régularisation des travaux réalisés, dans un délai qui ne peut excéder 6 mois (L.461-4 du CU) et programmer un nouveau contrôle à l’issue du délai</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0T16:44:16.881" idx="16">
    <p:pos x="6291" y="346"/>
    <p:text>Parfois l’établissement d’un procès-verbal d’infraction au code de l’urbanisme s’avère insuffisant pour faire cesser l’infraction et mettre un terme à ses effets dommageables. Cela peut être le cas si les travaux sont entrepris sans permis de construire, ou après le retrait de l’autorisation, ou non conformes à une autorisation délivrée. (CE 11 juin 1993, HLM Habitat Mutualité n° 89119, CE 1er octobre Marchal n° 129861) ou en exécution d’un permis périmé (CE 28 janvier 1983, Auclair).</p:text>
    <p:extLst>
      <p:ext uri="{C676402C-5697-4E1C-873F-D02D1690AC5C}">
        <p15:threadingInfo xmlns:p15="http://schemas.microsoft.com/office/powerpoint/2012/main" timeZoneBias="-60"/>
      </p:ext>
    </p:extLst>
  </p:cm>
  <p:cm authorId="1" dt="2020-11-10T16:44:38.995" idx="17">
    <p:pos x="6144" y="589"/>
    <p:text>en application de l’article L 480-2 du CU</p:text>
    <p:extLst>
      <p:ext uri="{C676402C-5697-4E1C-873F-D02D1690AC5C}">
        <p15:threadingInfo xmlns:p15="http://schemas.microsoft.com/office/powerpoint/2012/main" timeZoneBias="-60"/>
      </p:ext>
    </p:extLst>
  </p:cm>
  <p:cm authorId="1" dt="2020-11-10T16:50:06.377" idx="18">
    <p:pos x="5126" y="3501"/>
    <p:text>L’article L 480-2 du CU permet au maire de prendre toutes</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10T16:38:28.428" idx="14">
    <p:pos x="5324" y="1119"/>
    <p:text>prévue à l'article L 111-12 du code de l'urbanisme</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14:17:11.7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20,'40'21,"-18"-9,0-1,1-1,0-1,26 7,56 3,1-4,1-5,0-5,156-12,-139-8,-81 8,64-2,-38 9,-35 2,1-2,-1-1,1-1,-1-3,0 0,58-18,-62 13,0 3,0 0,61-4,-52 7,72-16,-81 11,-4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4T14:17:26.9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0,'72'5,"1"2,116 27,-131-22,7 12,-57-19,0-2,0 1,0-1,0 0,1-1,0 0,-1 0,16 1,-5-9,-7-3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5237" tIns="47619" rIns="95237" bIns="47619"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5237" tIns="47619" rIns="95237" bIns="47619" rtlCol="0"/>
          <a:lstStyle>
            <a:lvl1pPr algn="r">
              <a:defRPr sz="1200"/>
            </a:lvl1pPr>
          </a:lstStyle>
          <a:p>
            <a:fld id="{F28C04A1-0119-4B35-8F1A-A4441587840F}" type="datetimeFigureOut">
              <a:rPr lang="fr-FR" smtClean="0"/>
              <a:t>24/05/2023</a:t>
            </a:fld>
            <a:endParaRPr lang="fr-FR"/>
          </a:p>
        </p:txBody>
      </p:sp>
      <p:sp>
        <p:nvSpPr>
          <p:cNvPr id="4" name="Espace réservé de l'image des diapositives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5237" tIns="47619" rIns="95237" bIns="47619" rtlCol="0" anchor="ctr"/>
          <a:lstStyle/>
          <a:p>
            <a:endParaRPr lang="fr-FR"/>
          </a:p>
        </p:txBody>
      </p:sp>
      <p:sp>
        <p:nvSpPr>
          <p:cNvPr id="5" name="Espace réservé des notes 4"/>
          <p:cNvSpPr>
            <a:spLocks noGrp="1"/>
          </p:cNvSpPr>
          <p:nvPr>
            <p:ph type="body" sz="quarter" idx="3"/>
          </p:nvPr>
        </p:nvSpPr>
        <p:spPr>
          <a:xfrm>
            <a:off x="679768" y="4777196"/>
            <a:ext cx="5438140" cy="3908614"/>
          </a:xfrm>
          <a:prstGeom prst="rect">
            <a:avLst/>
          </a:prstGeom>
        </p:spPr>
        <p:txBody>
          <a:bodyPr vert="horz" lIns="95237" tIns="47619" rIns="95237" bIns="4761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428586"/>
            <a:ext cx="2945659" cy="498055"/>
          </a:xfrm>
          <a:prstGeom prst="rect">
            <a:avLst/>
          </a:prstGeom>
        </p:spPr>
        <p:txBody>
          <a:bodyPr vert="horz" lIns="95237" tIns="47619" rIns="95237" bIns="4761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6"/>
            <a:ext cx="2945659" cy="498055"/>
          </a:xfrm>
          <a:prstGeom prst="rect">
            <a:avLst/>
          </a:prstGeom>
        </p:spPr>
        <p:txBody>
          <a:bodyPr vert="horz" lIns="95237" tIns="47619" rIns="95237" bIns="47619" rtlCol="0" anchor="b"/>
          <a:lstStyle>
            <a:lvl1pPr algn="r">
              <a:defRPr sz="1200"/>
            </a:lvl1pPr>
          </a:lstStyle>
          <a:p>
            <a:fld id="{4F94C987-930A-4398-B1E3-0F6A54DECE2E}" type="slidenum">
              <a:rPr lang="fr-FR" smtClean="0"/>
              <a:t>‹N°›</a:t>
            </a:fld>
            <a:endParaRPr lang="fr-FR"/>
          </a:p>
        </p:txBody>
      </p:sp>
    </p:spTree>
    <p:extLst>
      <p:ext uri="{BB962C8B-B14F-4D97-AF65-F5344CB8AC3E}">
        <p14:creationId xmlns:p14="http://schemas.microsoft.com/office/powerpoint/2010/main" val="150296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94C987-930A-4398-B1E3-0F6A54DECE2E}" type="slidenum">
              <a:rPr lang="fr-FR" smtClean="0"/>
              <a:t>1</a:t>
            </a:fld>
            <a:endParaRPr lang="fr-FR" dirty="0"/>
          </a:p>
        </p:txBody>
      </p:sp>
    </p:spTree>
    <p:extLst>
      <p:ext uri="{BB962C8B-B14F-4D97-AF65-F5344CB8AC3E}">
        <p14:creationId xmlns:p14="http://schemas.microsoft.com/office/powerpoint/2010/main" val="234432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628433C-EDE0-4C2C-BC97-69E4A07FE8E5}" type="datetimeFigureOut">
              <a:rPr lang="fr-FR" smtClean="0"/>
              <a:t>24/05/2023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21774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28433C-EDE0-4C2C-BC97-69E4A07FE8E5}" type="datetimeFigureOut">
              <a:rPr lang="fr-FR" smtClean="0"/>
              <a:t>24/05/2023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187297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28433C-EDE0-4C2C-BC97-69E4A07FE8E5}" type="datetimeFigureOut">
              <a:rPr lang="fr-FR" smtClean="0"/>
              <a:t>24/05/2023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27738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628433C-EDE0-4C2C-BC97-69E4A07FE8E5}" type="datetimeFigureOut">
              <a:rPr lang="fr-FR" smtClean="0"/>
              <a:t>24/05/2023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207945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628433C-EDE0-4C2C-BC97-69E4A07FE8E5}" type="datetimeFigureOut">
              <a:rPr lang="fr-FR" smtClean="0"/>
              <a:t>24/05/2023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147623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628433C-EDE0-4C2C-BC97-69E4A07FE8E5}" type="datetimeFigureOut">
              <a:rPr lang="fr-FR" smtClean="0"/>
              <a:t>24/05/2023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49741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628433C-EDE0-4C2C-BC97-69E4A07FE8E5}" type="datetimeFigureOut">
              <a:rPr lang="fr-FR" smtClean="0"/>
              <a:t>24/05/2023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66319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628433C-EDE0-4C2C-BC97-69E4A07FE8E5}" type="datetimeFigureOut">
              <a:rPr lang="fr-FR" smtClean="0"/>
              <a:t>24/05/2023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13977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8433C-EDE0-4C2C-BC97-69E4A07FE8E5}" type="datetimeFigureOut">
              <a:rPr lang="fr-FR" smtClean="0"/>
              <a:t>24/05/2023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339001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628433C-EDE0-4C2C-BC97-69E4A07FE8E5}" type="datetimeFigureOut">
              <a:rPr lang="fr-FR" smtClean="0"/>
              <a:t>24/05/2023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427656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628433C-EDE0-4C2C-BC97-69E4A07FE8E5}" type="datetimeFigureOut">
              <a:rPr lang="fr-FR" smtClean="0"/>
              <a:t>24/05/2023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4487BAF-07EF-44B9-9370-583BD51B82E5}" type="slidenum">
              <a:rPr lang="fr-FR" smtClean="0"/>
              <a:t>‹N°›</a:t>
            </a:fld>
            <a:endParaRPr lang="fr-FR"/>
          </a:p>
        </p:txBody>
      </p:sp>
    </p:spTree>
    <p:extLst>
      <p:ext uri="{BB962C8B-B14F-4D97-AF65-F5344CB8AC3E}">
        <p14:creationId xmlns:p14="http://schemas.microsoft.com/office/powerpoint/2010/main" val="279628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8433C-EDE0-4C2C-BC97-69E4A07FE8E5}" type="datetimeFigureOut">
              <a:rPr lang="fr-FR" smtClean="0"/>
              <a:t>24/05/2023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87BAF-07EF-44B9-9370-583BD51B82E5}" type="slidenum">
              <a:rPr lang="fr-FR" smtClean="0"/>
              <a:t>‹N°›</a:t>
            </a:fld>
            <a:endParaRPr lang="fr-FR"/>
          </a:p>
        </p:txBody>
      </p:sp>
    </p:spTree>
    <p:extLst>
      <p:ext uri="{BB962C8B-B14F-4D97-AF65-F5344CB8AC3E}">
        <p14:creationId xmlns:p14="http://schemas.microsoft.com/office/powerpoint/2010/main" val="35597427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ard.gouv.fr/Actions-de-l-Etat/Amenagement-du-territoire-et-construction/Habitat/Habitat-indigne/Le-maire-le-president-d-intercommunalite-et-la-lutte-contre-l-habitat-indigne/GUI_guide_lutte_contre_habitat_indigne_AMF_ANIL_2018" TargetMode="External"/><Relationship Id="rId7" Type="http://schemas.openxmlformats.org/officeDocument/2006/relationships/customXml" Target="../ink/ink2.xml"/><Relationship Id="rId2" Type="http://schemas.openxmlformats.org/officeDocument/2006/relationships/hyperlink" Target="https://www.gard.gouv.fr/contenu/telechargement/28028/200088/file/RSD_Gard%20_int%C3%A9gral.pdf"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ard.gouv.fr/Actions-de-l-Etat/Securite-et-protection-de-la-population/Securite-civile/PCS" TargetMode="External"/><Relationship Id="rId2" Type="http://schemas.openxmlformats.org/officeDocument/2006/relationships/hyperlink" Target="https://noe.gard.f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ologie.gouv.fr/sites/default/files/Guide_secheresse.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legifrance.gouv.fr/codes/article_lc/LEGIARTI000041599292"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legifrance.gouv.fr/jorf/id/JORFTEXT00004517473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france.gouv.fr/codes/article_lc/LEGIARTI000045175802?isSuggest=true" TargetMode="External"/><Relationship Id="rId2" Type="http://schemas.openxmlformats.org/officeDocument/2006/relationships/hyperlink" Target="https://www.legifrance.gouv.fr/codes/article_lc/LEGIARTI000045175773?etatTexte=VIGUEUR" TargetMode="External"/><Relationship Id="rId1" Type="http://schemas.openxmlformats.org/officeDocument/2006/relationships/slideLayout" Target="../slideLayouts/slideLayout1.xml"/><Relationship Id="rId6" Type="http://schemas.openxmlformats.org/officeDocument/2006/relationships/hyperlink" Target="https://www.legifrance.gouv.fr/codes/article_lc/LEGIARTI000045176332/2022-02-17" TargetMode="External"/><Relationship Id="rId5" Type="http://schemas.openxmlformats.org/officeDocument/2006/relationships/hyperlink" Target="https://www.legifrance.gouv.fr/codes/article_lc/LEGIARTI000045175821/2022-02-23?etatTexte=VIGUEUR" TargetMode="External"/><Relationship Id="rId4" Type="http://schemas.openxmlformats.org/officeDocument/2006/relationships/hyperlink" Target="https://www.legifrance.gouv.fr/codes/article_lc/LEGIARTI000045175804/2022-02-23?etatTexte=VIGUEU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france.gouv.fr/codes/article_lc/LEGIARTI000006574933" TargetMode="External"/><Relationship Id="rId2" Type="http://schemas.openxmlformats.org/officeDocument/2006/relationships/hyperlink" Target="https://www.legifrance.gouv.fr/codes/article_lc/LEGIARTI000032655638"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legifrance.gouv.fr/codes/article_lc/LEGIARTI00000657484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re 26">
            <a:extLst>
              <a:ext uri="{FF2B5EF4-FFF2-40B4-BE49-F238E27FC236}">
                <a16:creationId xmlns:a16="http://schemas.microsoft.com/office/drawing/2014/main" id="{5FB8BE17-A52C-4C1C-8FD5-A088C24D94F6}"/>
              </a:ext>
            </a:extLst>
          </p:cNvPr>
          <p:cNvSpPr>
            <a:spLocks noGrp="1"/>
          </p:cNvSpPr>
          <p:nvPr>
            <p:ph type="title"/>
          </p:nvPr>
        </p:nvSpPr>
        <p:spPr>
          <a:xfrm>
            <a:off x="1050746" y="143923"/>
            <a:ext cx="10090503" cy="1302894"/>
          </a:xfrm>
        </p:spPr>
        <p:txBody>
          <a:bodyPr>
            <a:noAutofit/>
          </a:bodyPr>
          <a:lstStyle/>
          <a:p>
            <a:pPr algn="ctr"/>
            <a:r>
              <a:rPr lang="fr-FR" sz="2800" dirty="0">
                <a:solidFill>
                  <a:schemeClr val="bg1"/>
                </a:solidFill>
              </a:rPr>
              <a:t>Matinée </a:t>
            </a:r>
            <a:br>
              <a:rPr lang="fr-FR" sz="2800" dirty="0">
                <a:solidFill>
                  <a:schemeClr val="bg1"/>
                </a:solidFill>
              </a:rPr>
            </a:br>
            <a:r>
              <a:rPr lang="fr-FR" sz="2800" dirty="0">
                <a:solidFill>
                  <a:schemeClr val="bg1"/>
                </a:solidFill>
              </a:rPr>
              <a:t>30 mai 2023</a:t>
            </a:r>
            <a:br>
              <a:rPr lang="fr-FR" sz="2800" dirty="0">
                <a:solidFill>
                  <a:schemeClr val="bg1"/>
                </a:solidFill>
              </a:rPr>
            </a:br>
            <a:r>
              <a:rPr lang="fr-FR" sz="2800" dirty="0">
                <a:solidFill>
                  <a:schemeClr val="bg1"/>
                </a:solidFill>
              </a:rPr>
              <a:t>Archives départementales</a:t>
            </a:r>
          </a:p>
        </p:txBody>
      </p:sp>
      <p:sp>
        <p:nvSpPr>
          <p:cNvPr id="28" name="Espace réservé du contenu 27">
            <a:extLst>
              <a:ext uri="{FF2B5EF4-FFF2-40B4-BE49-F238E27FC236}">
                <a16:creationId xmlns:a16="http://schemas.microsoft.com/office/drawing/2014/main" id="{CA49D1D5-B50E-4849-8BED-32D7894E3AD9}"/>
              </a:ext>
            </a:extLst>
          </p:cNvPr>
          <p:cNvSpPr>
            <a:spLocks noGrp="1"/>
          </p:cNvSpPr>
          <p:nvPr>
            <p:ph idx="1"/>
          </p:nvPr>
        </p:nvSpPr>
        <p:spPr>
          <a:xfrm>
            <a:off x="750999" y="1631588"/>
            <a:ext cx="10689996" cy="3094597"/>
          </a:xfrm>
        </p:spPr>
        <p:txBody>
          <a:bodyPr anchor="ctr">
            <a:normAutofit lnSpcReduction="10000"/>
          </a:bodyPr>
          <a:lstStyle/>
          <a:p>
            <a:pPr marL="0" indent="0" algn="ctr">
              <a:buNone/>
            </a:pPr>
            <a:r>
              <a:rPr lang="fr-FR" sz="3600" b="1" dirty="0">
                <a:solidFill>
                  <a:schemeClr val="accent1">
                    <a:lumMod val="75000"/>
                  </a:schemeClr>
                </a:solidFill>
              </a:rPr>
              <a:t>Pouvoirs de police du maire : présentation et cadre général </a:t>
            </a:r>
          </a:p>
          <a:p>
            <a:pPr marL="0" indent="0" algn="ctr">
              <a:buNone/>
            </a:pPr>
            <a:endParaRPr lang="fr-FR" sz="4000" b="1" dirty="0">
              <a:solidFill>
                <a:schemeClr val="accent1">
                  <a:lumMod val="75000"/>
                </a:schemeClr>
              </a:solidFill>
            </a:endParaRPr>
          </a:p>
          <a:p>
            <a:pPr marL="0" indent="0" algn="ctr">
              <a:buNone/>
            </a:pPr>
            <a:endParaRPr lang="fr-FR" b="1" dirty="0"/>
          </a:p>
          <a:p>
            <a:pPr marL="0" indent="0" algn="ctr">
              <a:buNone/>
            </a:pPr>
            <a:r>
              <a:rPr lang="fr-FR" sz="2400" i="1" dirty="0"/>
              <a:t>Police administrative générale, police spéciale, police judiciaire</a:t>
            </a:r>
          </a:p>
          <a:p>
            <a:pPr marL="0" indent="0" algn="ctr">
              <a:buNone/>
            </a:pPr>
            <a:r>
              <a:rPr lang="fr-FR" sz="2400" i="1" dirty="0"/>
              <a:t>moyens d’actions du maire</a:t>
            </a:r>
          </a:p>
        </p:txBody>
      </p:sp>
      <p:pic>
        <p:nvPicPr>
          <p:cNvPr id="36" name="Image 35">
            <a:extLst>
              <a:ext uri="{FF2B5EF4-FFF2-40B4-BE49-F238E27FC236}">
                <a16:creationId xmlns:a16="http://schemas.microsoft.com/office/drawing/2014/main" id="{30A772B2-445A-4AAE-AA8F-A83A58158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9227" y="4876800"/>
            <a:ext cx="1152144" cy="1981200"/>
          </a:xfrm>
          <a:prstGeom prst="rect">
            <a:avLst/>
          </a:prstGeom>
        </p:spPr>
      </p:pic>
      <p:pic>
        <p:nvPicPr>
          <p:cNvPr id="1026" name="Picture 2">
            <a:extLst>
              <a:ext uri="{FF2B5EF4-FFF2-40B4-BE49-F238E27FC236}">
                <a16:creationId xmlns:a16="http://schemas.microsoft.com/office/drawing/2014/main" id="{9FCDE30F-60F9-7BE2-F4A6-0E9B3AF6A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388" y="5233869"/>
            <a:ext cx="1727811" cy="12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58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 police municipale comprend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notamment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1° Tout ce qui intéresse la sûreté et la commodité du passage dans les rues, quais, places et voies publiques, ce qui comprend le nettoiement, l'éclairage, l'enlèvement des encombrements, la démolition ou la réparation des édifices et monuments funéraires menaçant ruine, l'interdiction de rien exposer aux fenêtres ou autres parties des édifices qui puisse nuire par sa chute ou celle de rien jeter qui puisse endommager les passants ou causer des exhalaisons nuisibles ainsi que le soin de réprimer les dépôts, déversements, déjections, projections de toute matière ou objet de nature à nuire, en quelque manière que ce soit, à la sûreté ou à la commodité du passage ou à la propreté des voies susmentionnées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none" spc="0" normalizeH="0" baseline="0" noProof="0" dirty="0" err="1">
                <a:ln>
                  <a:noFill/>
                </a:ln>
                <a:solidFill>
                  <a:prstClr val="white"/>
                </a:solidFill>
                <a:effectLst/>
                <a:uLnTx/>
                <a:uFillTx/>
                <a:latin typeface="Calibri" panose="020F0502020204030204"/>
                <a:ea typeface="+mn-ea"/>
                <a:cs typeface="+mn-cs"/>
              </a:rPr>
              <a:t>administrativ</a:t>
            </a:r>
            <a:r>
              <a:rPr lang="fr-FR" sz="2000" b="1" dirty="0">
                <a:solidFill>
                  <a:prstClr val="white"/>
                </a:solidFill>
                <a:latin typeface="Calibri" panose="020F0502020204030204"/>
              </a:rPr>
              <a:t>e du 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38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a:t>
            </a: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2° Le soin de réprimer les atteintes à la tranquillité publique telles que les rixes et disputes accompagnées d'ameutement dans les rues, le tumulte excité dans les lieux d'assemblée publique, les attroupements, les bruits, les troubles de voisinage, les rassemblements nocturnes qui troublent le repos des habitants et tous actes de nature à compromettre la tranquillité publique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3° Le maintien du bon ordre dans les endroits où il se fait de grands rassemblements d'hommes, tels que les foires, marchés, réjouissances et cérémonies publiques, spectacles, jeux, cafés, églises et autres lieux publics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none" spc="0" normalizeH="0" baseline="0" noProof="0" dirty="0" err="1">
                <a:ln>
                  <a:noFill/>
                </a:ln>
                <a:solidFill>
                  <a:prstClr val="white"/>
                </a:solidFill>
                <a:effectLst/>
                <a:uLnTx/>
                <a:uFillTx/>
                <a:latin typeface="Calibri" panose="020F0502020204030204"/>
                <a:ea typeface="+mn-ea"/>
                <a:cs typeface="+mn-cs"/>
              </a:rPr>
              <a:t>administrativ</a:t>
            </a:r>
            <a:r>
              <a:rPr lang="fr-FR" sz="2000" b="1" dirty="0">
                <a:solidFill>
                  <a:prstClr val="white"/>
                </a:solidFill>
                <a:latin typeface="Calibri" panose="020F0502020204030204"/>
              </a:rPr>
              <a:t>e du 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1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fontScale="92500" lnSpcReduction="10000"/>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4° L'inspection sur la fidélité du débit des denrées qui se vendent au poids ou à la mesure et sur la salubrité des comestibles exposés en vue de la vente ;</a:t>
            </a:r>
          </a:p>
          <a:p>
            <a:pPr marL="0" marR="0" lvl="1" indent="0"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5° Le soin de prévenir, par des précautions convenables, et de faire cesser, par la distribution des secours nécessaires, les accidents et les fléaux calamiteux ainsi que les pollutions de toute nature, tels que les incendies, les inondations, les ruptures de digues,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les éboulements de terre ou de rochers</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les avalanches ou autres accidents naturels, les maladies épidémiques ou contagieuses, les épizooties, de pourvoir d'urgence à toutes les mesures d'assistance et de secours et, s'il y a lieu, de provoquer l'intervention de l'administration supérieure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6° Le soin de prendre provisoirement les mesures nécessaires contre les personnes atteintes de troubles mentaux dont l'état pourrait compromettre la morale publique, la sécurité des personnes ou la conservation des propriétés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7° Le soin d'obvier ou de remédier aux événements fâcheux qui pourraient être occasionnés par la divagation des animaux malfaisants ou féroces. </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none" spc="0" normalizeH="0" baseline="0" noProof="0" dirty="0" err="1">
                <a:ln>
                  <a:noFill/>
                </a:ln>
                <a:solidFill>
                  <a:prstClr val="white"/>
                </a:solidFill>
                <a:effectLst/>
                <a:uLnTx/>
                <a:uFillTx/>
                <a:latin typeface="Calibri" panose="020F0502020204030204"/>
                <a:ea typeface="+mn-ea"/>
                <a:cs typeface="+mn-cs"/>
              </a:rPr>
              <a:t>administrativ</a:t>
            </a:r>
            <a:r>
              <a:rPr lang="fr-FR" sz="2000" b="1" dirty="0">
                <a:solidFill>
                  <a:prstClr val="white"/>
                </a:solidFill>
                <a:latin typeface="Calibri" panose="020F0502020204030204"/>
              </a:rPr>
              <a:t>e du 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49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rme libre : forme 3">
            <a:extLst>
              <a:ext uri="{FF2B5EF4-FFF2-40B4-BE49-F238E27FC236}">
                <a16:creationId xmlns:a16="http://schemas.microsoft.com/office/drawing/2014/main" id="{CA2A84EC-E124-4706-B9A7-E0684D912452}"/>
              </a:ext>
            </a:extLst>
          </p:cNvPr>
          <p:cNvSpPr/>
          <p:nvPr/>
        </p:nvSpPr>
        <p:spPr>
          <a:xfrm>
            <a:off x="1137034" y="609597"/>
            <a:ext cx="9392421" cy="133084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lIns="91440" tIns="45720" rIns="91440" bIns="45720" numCol="1" spcCol="1270" rtlCol="0" anchor="ctr" anchorCtr="0">
            <a:normAutofit/>
          </a:bodyPr>
          <a:lstStyle/>
          <a:p>
            <a:pPr marL="0" marR="0" lvl="0" indent="0" defTabSz="914400" fontAlgn="auto">
              <a:lnSpc>
                <a:spcPct val="90000"/>
              </a:lnSpc>
              <a:spcBef>
                <a:spcPct val="0"/>
              </a:spcBef>
              <a:spcAft>
                <a:spcPct val="35000"/>
              </a:spcAft>
              <a:buClrTx/>
              <a:buSzTx/>
              <a:tabLst/>
              <a:defRPr/>
            </a:pPr>
            <a:r>
              <a:rPr kumimoji="0" lang="en-US" sz="4400" b="1" i="0" u="none" strike="noStrike" kern="1200" cap="all" spc="0" normalizeH="0" baseline="0" noProof="0">
                <a:ln>
                  <a:noFill/>
                </a:ln>
                <a:solidFill>
                  <a:schemeClr val="tx1"/>
                </a:solidFill>
                <a:effectLst/>
                <a:uLnTx/>
                <a:uFillTx/>
                <a:latin typeface="+mj-lt"/>
                <a:ea typeface="+mj-ea"/>
                <a:cs typeface="+mj-cs"/>
              </a:rPr>
              <a:t>Le REGLEMENt sanitaire départemental</a:t>
            </a:r>
            <a:endParaRPr kumimoji="0" lang="en-US" sz="4400" b="1" i="0" u="none" strike="noStrike" kern="1200" cap="all" spc="0" normalizeH="0" baseline="0" noProof="0" dirty="0">
              <a:ln>
                <a:noFill/>
              </a:ln>
              <a:solidFill>
                <a:schemeClr val="tx1"/>
              </a:solidFill>
              <a:effectLst/>
              <a:uLnTx/>
              <a:uFillTx/>
              <a:latin typeface="+mj-lt"/>
              <a:ea typeface="+mj-ea"/>
              <a:cs typeface="+mj-cs"/>
            </a:endParaRPr>
          </a:p>
        </p:txBody>
      </p:sp>
      <p:sp>
        <p:nvSpPr>
          <p:cNvPr id="17" name="Forme libre : forme 16">
            <a:extLst>
              <a:ext uri="{FF2B5EF4-FFF2-40B4-BE49-F238E27FC236}">
                <a16:creationId xmlns:a16="http://schemas.microsoft.com/office/drawing/2014/main" id="{375B1103-5335-48B5-BFB2-EC0A846BAEFA}"/>
              </a:ext>
            </a:extLst>
          </p:cNvPr>
          <p:cNvSpPr/>
          <p:nvPr/>
        </p:nvSpPr>
        <p:spPr>
          <a:xfrm>
            <a:off x="1137034" y="2198362"/>
            <a:ext cx="4958966" cy="391777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0">
            <a:normAutofit lnSpcReduction="10000"/>
          </a:bodyPr>
          <a:lstStyle/>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kumimoji="0" lang="en-US" sz="2000" b="1" i="0" u="none" strike="noStrike" cap="none" spc="0" normalizeH="0" baseline="0" noProof="0" dirty="0">
                <a:ln>
                  <a:noFill/>
                </a:ln>
                <a:solidFill>
                  <a:schemeClr val="tx1"/>
                </a:solidFill>
                <a:effectLst/>
                <a:uLnTx/>
                <a:uFillTx/>
              </a:rPr>
              <a:t>En pratique, la police de la </a:t>
            </a:r>
            <a:r>
              <a:rPr kumimoji="0" lang="en-US" sz="2000" b="1" i="0" u="none" strike="noStrike" cap="none" spc="0" normalizeH="0" baseline="0" noProof="0" dirty="0" err="1">
                <a:ln>
                  <a:noFill/>
                </a:ln>
                <a:solidFill>
                  <a:schemeClr val="tx1"/>
                </a:solidFill>
                <a:effectLst/>
                <a:uLnTx/>
                <a:uFillTx/>
              </a:rPr>
              <a:t>salubrité</a:t>
            </a:r>
            <a:r>
              <a:rPr kumimoji="0" lang="en-US" sz="2000" b="1" i="0" u="none" strike="noStrike" cap="none" spc="0" normalizeH="0" baseline="0" noProof="0" dirty="0">
                <a:ln>
                  <a:noFill/>
                </a:ln>
                <a:solidFill>
                  <a:schemeClr val="tx1"/>
                </a:solidFill>
                <a:effectLst/>
                <a:uLnTx/>
                <a:uFillTx/>
              </a:rPr>
              <a:t> </a:t>
            </a:r>
            <a:r>
              <a:rPr kumimoji="0" lang="en-US" sz="2000" b="1" i="0" u="none" strike="noStrike" cap="none" spc="0" normalizeH="0" baseline="0" noProof="0" dirty="0" err="1">
                <a:ln>
                  <a:noFill/>
                </a:ln>
                <a:solidFill>
                  <a:schemeClr val="tx1"/>
                </a:solidFill>
                <a:effectLst/>
                <a:uLnTx/>
                <a:uFillTx/>
              </a:rPr>
              <a:t>publique</a:t>
            </a:r>
            <a:r>
              <a:rPr kumimoji="0" lang="en-US" sz="2000" b="1" i="0" u="none" strike="noStrike" cap="none" spc="0" normalizeH="0" baseline="0" noProof="0" dirty="0">
                <a:ln>
                  <a:noFill/>
                </a:ln>
                <a:solidFill>
                  <a:schemeClr val="tx1"/>
                </a:solidFill>
                <a:effectLst/>
                <a:uLnTx/>
                <a:uFillTx/>
              </a:rPr>
              <a:t> du </a:t>
            </a:r>
            <a:r>
              <a:rPr lang="en-US" sz="2000" b="1" dirty="0">
                <a:solidFill>
                  <a:schemeClr val="tx1"/>
                </a:solidFill>
              </a:rPr>
              <a:t>maire </a:t>
            </a:r>
            <a:r>
              <a:rPr kumimoji="0" lang="en-US" sz="2000" b="1" i="0" u="none" strike="noStrike" cap="none" spc="0" normalizeH="0" baseline="0" noProof="0" dirty="0" err="1">
                <a:ln>
                  <a:noFill/>
                </a:ln>
                <a:solidFill>
                  <a:schemeClr val="tx1"/>
                </a:solidFill>
                <a:effectLst/>
                <a:uLnTx/>
                <a:uFillTx/>
              </a:rPr>
              <a:t>consiste</a:t>
            </a:r>
            <a:r>
              <a:rPr kumimoji="0" lang="en-US" sz="2000" b="1" i="0" u="none" strike="noStrike" cap="none" spc="0" normalizeH="0" baseline="0" noProof="0" dirty="0">
                <a:ln>
                  <a:noFill/>
                </a:ln>
                <a:solidFill>
                  <a:schemeClr val="tx1"/>
                </a:solidFill>
                <a:effectLst/>
                <a:uLnTx/>
                <a:uFillTx/>
              </a:rPr>
              <a:t> </a:t>
            </a:r>
            <a:r>
              <a:rPr kumimoji="0" lang="en-US" sz="2000" b="1" i="0" u="none" strike="noStrike" cap="none" spc="0" normalizeH="0" baseline="0" noProof="0" dirty="0" err="1">
                <a:ln>
                  <a:noFill/>
                </a:ln>
                <a:solidFill>
                  <a:schemeClr val="tx1"/>
                </a:solidFill>
                <a:effectLst/>
                <a:uLnTx/>
                <a:uFillTx/>
              </a:rPr>
              <a:t>notamment</a:t>
            </a:r>
            <a:r>
              <a:rPr kumimoji="0" lang="en-US" sz="2000" b="1" i="0" u="none" strike="noStrike" cap="none" spc="0" normalizeH="0" baseline="0" noProof="0" dirty="0">
                <a:ln>
                  <a:noFill/>
                </a:ln>
                <a:solidFill>
                  <a:schemeClr val="tx1"/>
                </a:solidFill>
                <a:effectLst/>
                <a:uLnTx/>
                <a:uFillTx/>
              </a:rPr>
              <a:t> à faire respecter le </a:t>
            </a:r>
            <a:r>
              <a:rPr kumimoji="0" lang="en-US" sz="2000" b="1" i="0" u="none" strike="noStrike" cap="none" spc="0" normalizeH="0" baseline="0" noProof="0" dirty="0" err="1">
                <a:ln>
                  <a:noFill/>
                </a:ln>
                <a:solidFill>
                  <a:schemeClr val="tx1"/>
                </a:solidFill>
                <a:effectLst/>
                <a:uLnTx/>
                <a:uFillTx/>
              </a:rPr>
              <a:t>règlement</a:t>
            </a:r>
            <a:r>
              <a:rPr kumimoji="0" lang="en-US" sz="2000" b="1" i="0" u="none" strike="noStrike" cap="none" spc="0" normalizeH="0" baseline="0" noProof="0" dirty="0">
                <a:ln>
                  <a:noFill/>
                </a:ln>
                <a:solidFill>
                  <a:schemeClr val="tx1"/>
                </a:solidFill>
                <a:effectLst/>
                <a:uLnTx/>
                <a:uFillTx/>
              </a:rPr>
              <a:t> sanitaire </a:t>
            </a:r>
            <a:r>
              <a:rPr kumimoji="0" lang="en-US" sz="2000" b="1" i="0" u="none" strike="noStrike" cap="none" spc="0" normalizeH="0" baseline="0" noProof="0" dirty="0" err="1">
                <a:ln>
                  <a:noFill/>
                </a:ln>
                <a:solidFill>
                  <a:schemeClr val="tx1"/>
                </a:solidFill>
                <a:effectLst/>
                <a:uLnTx/>
                <a:uFillTx/>
              </a:rPr>
              <a:t>départemental</a:t>
            </a: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kumimoji="0" lang="en-US" sz="2000" b="1" i="1" u="none" strike="noStrike" cap="none" spc="0" normalizeH="0" baseline="0" noProof="0" dirty="0">
                <a:ln>
                  <a:noFill/>
                </a:ln>
                <a:solidFill>
                  <a:schemeClr val="tx1"/>
                </a:solidFill>
                <a:effectLst/>
                <a:uLnTx/>
                <a:uFillTx/>
                <a:hlinkClick r:id="rId2"/>
              </a:rPr>
              <a:t>https://www.gard.gouv.fr/contenu/telechargement/28028/200088/file/RSD_Gard%20_int%C3%A9gral.pdf</a:t>
            </a:r>
            <a:endParaRPr kumimoji="0" lang="en-US" sz="2000" b="1" i="1"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1"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kumimoji="0" lang="en-US" sz="2000" b="1" i="1" u="none" strike="noStrike" cap="none" spc="0" normalizeH="0" baseline="0" noProof="0" dirty="0" err="1">
                <a:ln>
                  <a:noFill/>
                </a:ln>
                <a:solidFill>
                  <a:schemeClr val="tx1"/>
                </a:solidFill>
                <a:effectLst/>
                <a:uLnTx/>
                <a:uFillTx/>
              </a:rPr>
              <a:t>Lutte</a:t>
            </a:r>
            <a:r>
              <a:rPr kumimoji="0" lang="en-US" sz="2000" b="1" i="1" u="none" strike="noStrike" cap="none" spc="0" normalizeH="0" baseline="0" noProof="0" dirty="0">
                <a:ln>
                  <a:noFill/>
                </a:ln>
                <a:solidFill>
                  <a:schemeClr val="tx1"/>
                </a:solidFill>
                <a:effectLst/>
                <a:uLnTx/>
                <a:uFillTx/>
              </a:rPr>
              <a:t> </a:t>
            </a:r>
            <a:r>
              <a:rPr kumimoji="0" lang="en-US" sz="2000" b="1" i="1" u="none" strike="noStrike" cap="none" spc="0" normalizeH="0" baseline="0" noProof="0" dirty="0" err="1">
                <a:ln>
                  <a:noFill/>
                </a:ln>
                <a:solidFill>
                  <a:schemeClr val="tx1"/>
                </a:solidFill>
                <a:effectLst/>
                <a:uLnTx/>
                <a:uFillTx/>
              </a:rPr>
              <a:t>contre</a:t>
            </a:r>
            <a:r>
              <a:rPr kumimoji="0" lang="en-US" sz="2000" b="1" i="1" u="none" strike="noStrike" cap="none" spc="0" normalizeH="0" baseline="0" noProof="0" dirty="0">
                <a:ln>
                  <a:noFill/>
                </a:ln>
                <a:solidFill>
                  <a:schemeClr val="tx1"/>
                </a:solidFill>
                <a:effectLst/>
                <a:uLnTx/>
                <a:uFillTx/>
              </a:rPr>
              <a:t> </a:t>
            </a:r>
            <a:r>
              <a:rPr kumimoji="0" lang="en-US" sz="2000" b="1" i="1" u="none" strike="noStrike" cap="none" spc="0" normalizeH="0" baseline="0" noProof="0" dirty="0" err="1">
                <a:ln>
                  <a:noFill/>
                </a:ln>
                <a:solidFill>
                  <a:schemeClr val="tx1"/>
                </a:solidFill>
                <a:effectLst/>
                <a:uLnTx/>
                <a:uFillTx/>
              </a:rPr>
              <a:t>l’habitat</a:t>
            </a:r>
            <a:r>
              <a:rPr kumimoji="0" lang="en-US" sz="2000" b="1" i="1" u="none" strike="noStrike" cap="none" spc="0" normalizeH="0" baseline="0" noProof="0" dirty="0">
                <a:ln>
                  <a:noFill/>
                </a:ln>
                <a:solidFill>
                  <a:schemeClr val="tx1"/>
                </a:solidFill>
                <a:effectLst/>
                <a:uLnTx/>
                <a:uFillTx/>
              </a:rPr>
              <a:t> </a:t>
            </a:r>
            <a:r>
              <a:rPr kumimoji="0" lang="en-US" sz="2000" b="1" i="1" u="none" strike="noStrike" cap="none" spc="0" normalizeH="0" baseline="0" noProof="0" dirty="0" err="1">
                <a:ln>
                  <a:noFill/>
                </a:ln>
                <a:solidFill>
                  <a:schemeClr val="tx1"/>
                </a:solidFill>
                <a:effectLst/>
                <a:uLnTx/>
                <a:uFillTx/>
              </a:rPr>
              <a:t>indigne</a:t>
            </a:r>
            <a:r>
              <a:rPr lang="en-US" sz="2000" b="1" i="1" dirty="0">
                <a:solidFill>
                  <a:schemeClr val="tx1"/>
                </a:solidFill>
              </a:rPr>
              <a:t>…</a:t>
            </a: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lang="en-US" sz="1500" b="1" i="1" dirty="0">
                <a:solidFill>
                  <a:schemeClr val="tx1"/>
                </a:solidFill>
                <a:hlinkClick r:id="rId3"/>
              </a:rPr>
              <a:t>https://www.gard.gouv.fr/Actions-de-l-Etat/Amenagement-du-territoire-et-construction/Habitat/Habitat-indigne/Le-maire-le-president-d-intercommunalite-et-la-lutte-contre-l-habitat-indigne/GUI_guide_lutte_contre_habitat_indigne_AMF_ANIL_2018</a:t>
            </a:r>
            <a:r>
              <a:rPr lang="en-US" sz="1500" b="1" i="1" dirty="0">
                <a:solidFill>
                  <a:schemeClr val="tx1"/>
                </a:solidFill>
              </a:rPr>
              <a:t> </a:t>
            </a: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1" u="none" strike="noStrike" cap="none" spc="0" normalizeH="0" baseline="0" noProof="0" dirty="0">
              <a:ln>
                <a:noFill/>
              </a:ln>
              <a:solidFill>
                <a:schemeClr val="tx1"/>
              </a:solidFill>
              <a:effectLst/>
              <a:uLnTx/>
              <a:uFillTx/>
            </a:endParaRPr>
          </a:p>
        </p:txBody>
      </p:sp>
      <p:pic>
        <p:nvPicPr>
          <p:cNvPr id="3" name="Image 2">
            <a:extLst>
              <a:ext uri="{FF2B5EF4-FFF2-40B4-BE49-F238E27FC236}">
                <a16:creationId xmlns:a16="http://schemas.microsoft.com/office/drawing/2014/main" id="{03A7CEBD-E908-B03A-F386-D180BF0B00DA}"/>
              </a:ext>
            </a:extLst>
          </p:cNvPr>
          <p:cNvPicPr>
            <a:picLocks noChangeAspect="1"/>
          </p:cNvPicPr>
          <p:nvPr/>
        </p:nvPicPr>
        <p:blipFill>
          <a:blip r:embed="rId4"/>
          <a:stretch>
            <a:fillRect/>
          </a:stretch>
        </p:blipFill>
        <p:spPr>
          <a:xfrm>
            <a:off x="6719367" y="3302696"/>
            <a:ext cx="4788505" cy="1520350"/>
          </a:xfrm>
          <a:prstGeom prst="rect">
            <a:avLst/>
          </a:prstGeom>
          <a:solidFill>
            <a:srgbClr val="CCFF33"/>
          </a:solidFill>
          <a:ln>
            <a:solidFill>
              <a:srgbClr val="6E6E6E"/>
            </a:solidFill>
          </a:ln>
        </p:spPr>
      </p:pic>
      <p:sp>
        <p:nvSpPr>
          <p:cNvPr id="47" name="Freeform: Shape 4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mc:Choice xmlns:p14="http://schemas.microsoft.com/office/powerpoint/2010/main" Requires="p14">
          <p:contentPart p14:bwMode="auto" r:id="rId5">
            <p14:nvContentPartPr>
              <p14:cNvPr id="5" name="Encre 4">
                <a:extLst>
                  <a:ext uri="{FF2B5EF4-FFF2-40B4-BE49-F238E27FC236}">
                    <a16:creationId xmlns:a16="http://schemas.microsoft.com/office/drawing/2014/main" id="{D8BA1DC4-0533-6B6B-541C-64778B4119A8}"/>
                  </a:ext>
                </a:extLst>
              </p14:cNvPr>
              <p14:cNvContentPartPr/>
              <p14:nvPr/>
            </p14:nvContentPartPr>
            <p14:xfrm>
              <a:off x="9848858" y="3551170"/>
              <a:ext cx="682560" cy="53640"/>
            </p14:xfrm>
          </p:contentPart>
        </mc:Choice>
        <mc:Fallback>
          <p:pic>
            <p:nvPicPr>
              <p:cNvPr id="5" name="Encre 4">
                <a:extLst>
                  <a:ext uri="{FF2B5EF4-FFF2-40B4-BE49-F238E27FC236}">
                    <a16:creationId xmlns:a16="http://schemas.microsoft.com/office/drawing/2014/main" id="{D8BA1DC4-0533-6B6B-541C-64778B4119A8}"/>
                  </a:ext>
                </a:extLst>
              </p:cNvPr>
              <p:cNvPicPr/>
              <p:nvPr/>
            </p:nvPicPr>
            <p:blipFill>
              <a:blip r:embed="rId6"/>
              <a:stretch>
                <a:fillRect/>
              </a:stretch>
            </p:blipFill>
            <p:spPr>
              <a:xfrm>
                <a:off x="9795218" y="3443170"/>
                <a:ext cx="7902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Encre 5">
                <a:extLst>
                  <a:ext uri="{FF2B5EF4-FFF2-40B4-BE49-F238E27FC236}">
                    <a16:creationId xmlns:a16="http://schemas.microsoft.com/office/drawing/2014/main" id="{AB8BDDF4-2830-F812-B1AE-67C6AD1737D5}"/>
                  </a:ext>
                </a:extLst>
              </p14:cNvPr>
              <p14:cNvContentPartPr/>
              <p14:nvPr/>
            </p14:nvContentPartPr>
            <p14:xfrm>
              <a:off x="9694778" y="3601930"/>
              <a:ext cx="208440" cy="39240"/>
            </p14:xfrm>
          </p:contentPart>
        </mc:Choice>
        <mc:Fallback>
          <p:pic>
            <p:nvPicPr>
              <p:cNvPr id="6" name="Encre 5">
                <a:extLst>
                  <a:ext uri="{FF2B5EF4-FFF2-40B4-BE49-F238E27FC236}">
                    <a16:creationId xmlns:a16="http://schemas.microsoft.com/office/drawing/2014/main" id="{AB8BDDF4-2830-F812-B1AE-67C6AD1737D5}"/>
                  </a:ext>
                </a:extLst>
              </p:cNvPr>
              <p:cNvPicPr/>
              <p:nvPr/>
            </p:nvPicPr>
            <p:blipFill>
              <a:blip r:embed="rId8"/>
              <a:stretch>
                <a:fillRect/>
              </a:stretch>
            </p:blipFill>
            <p:spPr>
              <a:xfrm>
                <a:off x="9641138" y="3493930"/>
                <a:ext cx="316080" cy="254880"/>
              </a:xfrm>
              <a:prstGeom prst="rect">
                <a:avLst/>
              </a:prstGeom>
            </p:spPr>
          </p:pic>
        </mc:Fallback>
      </mc:AlternateContent>
    </p:spTree>
    <p:extLst>
      <p:ext uri="{BB962C8B-B14F-4D97-AF65-F5344CB8AC3E}">
        <p14:creationId xmlns:p14="http://schemas.microsoft.com/office/powerpoint/2010/main" val="402137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rme libre : forme 3">
            <a:extLst>
              <a:ext uri="{FF2B5EF4-FFF2-40B4-BE49-F238E27FC236}">
                <a16:creationId xmlns:a16="http://schemas.microsoft.com/office/drawing/2014/main" id="{CA2A84EC-E124-4706-B9A7-E0684D912452}"/>
              </a:ext>
            </a:extLst>
          </p:cNvPr>
          <p:cNvSpPr/>
          <p:nvPr/>
        </p:nvSpPr>
        <p:spPr>
          <a:xfrm>
            <a:off x="1137034" y="609597"/>
            <a:ext cx="9392421" cy="133084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lIns="91440" tIns="45720" rIns="91440" bIns="45720" numCol="1" spcCol="1270" rtlCol="0" anchor="ctr" anchorCtr="0">
            <a:normAutofit/>
          </a:bodyPr>
          <a:lstStyle/>
          <a:p>
            <a:pPr marL="0" marR="0" lvl="0" indent="0" defTabSz="914400" fontAlgn="auto">
              <a:lnSpc>
                <a:spcPct val="90000"/>
              </a:lnSpc>
              <a:spcBef>
                <a:spcPct val="0"/>
              </a:spcBef>
              <a:spcAft>
                <a:spcPct val="35000"/>
              </a:spcAft>
              <a:buClrTx/>
              <a:buSzTx/>
              <a:tabLst/>
              <a:defRPr/>
            </a:pPr>
            <a:r>
              <a:rPr kumimoji="0" lang="en-US" sz="4400" b="1" i="0" u="none" strike="noStrike" kern="1200" cap="all" spc="0" normalizeH="0" baseline="0" noProof="0" dirty="0">
                <a:ln>
                  <a:noFill/>
                </a:ln>
                <a:solidFill>
                  <a:schemeClr val="tx1"/>
                </a:solidFill>
                <a:effectLst/>
                <a:uLnTx/>
                <a:uFillTx/>
                <a:latin typeface="+mj-lt"/>
                <a:ea typeface="+mj-ea"/>
                <a:cs typeface="+mj-cs"/>
              </a:rPr>
              <a:t>Le Plan </a:t>
            </a:r>
            <a:r>
              <a:rPr kumimoji="0" lang="en-US" sz="4400" b="1" i="0" u="none" strike="noStrike" kern="1200" cap="all" spc="0" normalizeH="0" baseline="0" noProof="0" dirty="0" err="1">
                <a:ln>
                  <a:noFill/>
                </a:ln>
                <a:solidFill>
                  <a:schemeClr val="tx1"/>
                </a:solidFill>
                <a:effectLst/>
                <a:uLnTx/>
                <a:uFillTx/>
                <a:latin typeface="+mj-lt"/>
                <a:ea typeface="+mj-ea"/>
                <a:cs typeface="+mj-cs"/>
              </a:rPr>
              <a:t>ComMUNAL</a:t>
            </a:r>
            <a:r>
              <a:rPr kumimoji="0" lang="en-US" sz="4400" b="1" i="0" u="none" strike="noStrike" kern="1200" cap="all" spc="0" normalizeH="0" baseline="0" noProof="0" dirty="0">
                <a:ln>
                  <a:noFill/>
                </a:ln>
                <a:solidFill>
                  <a:schemeClr val="tx1"/>
                </a:solidFill>
                <a:effectLst/>
                <a:uLnTx/>
                <a:uFillTx/>
                <a:latin typeface="+mj-lt"/>
                <a:ea typeface="+mj-ea"/>
                <a:cs typeface="+mj-cs"/>
              </a:rPr>
              <a:t> de </a:t>
            </a:r>
            <a:r>
              <a:rPr kumimoji="0" lang="en-US" sz="4400" b="1" i="0" u="none" strike="noStrike" kern="1200" cap="all" spc="0" normalizeH="0" baseline="0" noProof="0" dirty="0" err="1">
                <a:ln>
                  <a:noFill/>
                </a:ln>
                <a:solidFill>
                  <a:schemeClr val="tx1"/>
                </a:solidFill>
                <a:effectLst/>
                <a:uLnTx/>
                <a:uFillTx/>
                <a:latin typeface="+mj-lt"/>
                <a:ea typeface="+mj-ea"/>
                <a:cs typeface="+mj-cs"/>
              </a:rPr>
              <a:t>SaUVEGARDe</a:t>
            </a:r>
            <a:endParaRPr kumimoji="0" lang="en-US" sz="4400" b="1" i="0" u="none" strike="noStrike" kern="1200" cap="all" spc="0" normalizeH="0" baseline="0" noProof="0" dirty="0">
              <a:ln>
                <a:noFill/>
              </a:ln>
              <a:solidFill>
                <a:schemeClr val="tx1"/>
              </a:solidFill>
              <a:effectLst/>
              <a:uLnTx/>
              <a:uFillTx/>
              <a:latin typeface="+mj-lt"/>
              <a:ea typeface="+mj-ea"/>
              <a:cs typeface="+mj-cs"/>
            </a:endParaRPr>
          </a:p>
        </p:txBody>
      </p:sp>
      <p:sp>
        <p:nvSpPr>
          <p:cNvPr id="17" name="Forme libre : forme 16">
            <a:extLst>
              <a:ext uri="{FF2B5EF4-FFF2-40B4-BE49-F238E27FC236}">
                <a16:creationId xmlns:a16="http://schemas.microsoft.com/office/drawing/2014/main" id="{375B1103-5335-48B5-BFB2-EC0A846BAEFA}"/>
              </a:ext>
            </a:extLst>
          </p:cNvPr>
          <p:cNvSpPr/>
          <p:nvPr/>
        </p:nvSpPr>
        <p:spPr>
          <a:xfrm>
            <a:off x="1137034" y="2198362"/>
            <a:ext cx="4958966" cy="391777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0">
            <a:normAutofit fontScale="92500" lnSpcReduction="10000"/>
          </a:bodyPr>
          <a:lstStyle/>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kumimoji="0" lang="en-US" sz="2000" b="1" i="0" u="none" strike="noStrike" cap="none" spc="0" normalizeH="0" baseline="0" noProof="0" dirty="0" err="1">
                <a:ln>
                  <a:noFill/>
                </a:ln>
                <a:solidFill>
                  <a:schemeClr val="tx1"/>
                </a:solidFill>
                <a:effectLst/>
                <a:uLnTx/>
                <a:uFillTx/>
              </a:rPr>
              <a:t>Créé</a:t>
            </a:r>
            <a:r>
              <a:rPr kumimoji="0" lang="en-US" sz="2000" b="1" i="0" u="none" strike="noStrike" cap="none" spc="0" normalizeH="0" baseline="0" noProof="0" dirty="0">
                <a:ln>
                  <a:noFill/>
                </a:ln>
                <a:solidFill>
                  <a:schemeClr val="tx1"/>
                </a:solidFill>
                <a:effectLst/>
                <a:uLnTx/>
                <a:uFillTx/>
              </a:rPr>
              <a:t> par la </a:t>
            </a:r>
            <a:r>
              <a:rPr kumimoji="0" lang="en-US" sz="2000" b="1" i="0" u="none" strike="noStrike" cap="none" spc="0" normalizeH="0" baseline="0" noProof="0" dirty="0" err="1">
                <a:ln>
                  <a:noFill/>
                </a:ln>
                <a:solidFill>
                  <a:schemeClr val="tx1"/>
                </a:solidFill>
                <a:effectLst/>
                <a:uLnTx/>
                <a:uFillTx/>
              </a:rPr>
              <a:t>loi</a:t>
            </a:r>
            <a:r>
              <a:rPr kumimoji="0" lang="en-US" sz="2000" b="1" i="0" u="none" strike="noStrike" cap="none" spc="0" normalizeH="0" baseline="0" noProof="0" dirty="0">
                <a:ln>
                  <a:noFill/>
                </a:ln>
                <a:solidFill>
                  <a:schemeClr val="tx1"/>
                </a:solidFill>
                <a:effectLst/>
                <a:uLnTx/>
                <a:uFillTx/>
              </a:rPr>
              <a:t> du 13 </a:t>
            </a:r>
            <a:r>
              <a:rPr kumimoji="0" lang="en-US" sz="2000" b="1" i="0" u="none" strike="noStrike" cap="none" spc="0" normalizeH="0" baseline="0" noProof="0" dirty="0" err="1">
                <a:ln>
                  <a:noFill/>
                </a:ln>
                <a:solidFill>
                  <a:schemeClr val="tx1"/>
                </a:solidFill>
                <a:effectLst/>
                <a:uLnTx/>
                <a:uFillTx/>
              </a:rPr>
              <a:t>août</a:t>
            </a:r>
            <a:r>
              <a:rPr kumimoji="0" lang="en-US" sz="2000" b="1" i="0" u="none" strike="noStrike" cap="none" spc="0" normalizeH="0" baseline="0" noProof="0" dirty="0">
                <a:ln>
                  <a:noFill/>
                </a:ln>
                <a:solidFill>
                  <a:schemeClr val="tx1"/>
                </a:solidFill>
                <a:effectLst/>
                <a:uLnTx/>
                <a:uFillTx/>
              </a:rPr>
              <a:t> 204 relative à la </a:t>
            </a:r>
            <a:r>
              <a:rPr kumimoji="0" lang="en-US" sz="2000" b="1" i="0" u="none" strike="noStrike" cap="none" spc="0" normalizeH="0" baseline="0" noProof="0" dirty="0" err="1">
                <a:ln>
                  <a:noFill/>
                </a:ln>
                <a:solidFill>
                  <a:schemeClr val="tx1"/>
                </a:solidFill>
                <a:effectLst/>
                <a:uLnTx/>
                <a:uFillTx/>
              </a:rPr>
              <a:t>modernisation</a:t>
            </a:r>
            <a:r>
              <a:rPr kumimoji="0" lang="en-US" sz="2000" b="1" i="0" u="none" strike="noStrike" cap="none" spc="0" normalizeH="0" baseline="0" noProof="0" dirty="0">
                <a:ln>
                  <a:noFill/>
                </a:ln>
                <a:solidFill>
                  <a:schemeClr val="tx1"/>
                </a:solidFill>
                <a:effectLst/>
                <a:uLnTx/>
                <a:uFillTx/>
              </a:rPr>
              <a:t> de la </a:t>
            </a:r>
            <a:r>
              <a:rPr kumimoji="0" lang="en-US" sz="2000" b="1" i="0" u="none" strike="noStrike" cap="none" spc="0" normalizeH="0" baseline="0" noProof="0" dirty="0" err="1">
                <a:ln>
                  <a:noFill/>
                </a:ln>
                <a:solidFill>
                  <a:schemeClr val="tx1"/>
                </a:solidFill>
                <a:effectLst/>
                <a:uLnTx/>
                <a:uFillTx/>
              </a:rPr>
              <a:t>sécurité</a:t>
            </a:r>
            <a:r>
              <a:rPr kumimoji="0" lang="en-US" sz="2000" b="1" i="0" u="none" strike="noStrike" cap="none" spc="0" normalizeH="0" baseline="0" noProof="0" dirty="0">
                <a:ln>
                  <a:noFill/>
                </a:ln>
                <a:solidFill>
                  <a:schemeClr val="tx1"/>
                </a:solidFill>
                <a:effectLst/>
                <a:uLnTx/>
                <a:uFillTx/>
              </a:rPr>
              <a:t> civile (art L,731-3 CSI)</a:t>
            </a: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lang="en-US" sz="2000" b="1" dirty="0" err="1">
                <a:solidFill>
                  <a:schemeClr val="tx1"/>
                </a:solidFill>
              </a:rPr>
              <a:t>Regroupe</a:t>
            </a:r>
            <a:r>
              <a:rPr lang="en-US" sz="2000" b="1" dirty="0">
                <a:solidFill>
                  <a:schemeClr val="tx1"/>
                </a:solidFill>
              </a:rPr>
              <a:t> </a:t>
            </a:r>
            <a:r>
              <a:rPr lang="en-US" sz="2000" b="1" dirty="0" err="1">
                <a:solidFill>
                  <a:schemeClr val="tx1"/>
                </a:solidFill>
              </a:rPr>
              <a:t>l’ensemble</a:t>
            </a:r>
            <a:r>
              <a:rPr lang="en-US" sz="2000" b="1" dirty="0">
                <a:solidFill>
                  <a:schemeClr val="tx1"/>
                </a:solidFill>
              </a:rPr>
              <a:t> des documents de </a:t>
            </a:r>
            <a:r>
              <a:rPr lang="en-US" sz="2000" b="1" dirty="0" err="1">
                <a:solidFill>
                  <a:schemeClr val="tx1"/>
                </a:solidFill>
              </a:rPr>
              <a:t>compétence</a:t>
            </a:r>
            <a:r>
              <a:rPr lang="en-US" sz="2000" b="1" dirty="0">
                <a:solidFill>
                  <a:schemeClr val="tx1"/>
                </a:solidFill>
              </a:rPr>
              <a:t> </a:t>
            </a:r>
            <a:r>
              <a:rPr lang="en-US" sz="2000" b="1" dirty="0" err="1">
                <a:solidFill>
                  <a:schemeClr val="tx1"/>
                </a:solidFill>
              </a:rPr>
              <a:t>communale</a:t>
            </a:r>
            <a:r>
              <a:rPr lang="en-US" sz="2000" b="1" dirty="0">
                <a:solidFill>
                  <a:schemeClr val="tx1"/>
                </a:solidFill>
              </a:rPr>
              <a:t> </a:t>
            </a:r>
            <a:r>
              <a:rPr lang="en-US" sz="2000" b="1" dirty="0" err="1">
                <a:solidFill>
                  <a:schemeClr val="tx1"/>
                </a:solidFill>
              </a:rPr>
              <a:t>contribuant</a:t>
            </a:r>
            <a:r>
              <a:rPr lang="en-US" sz="2000" b="1" dirty="0">
                <a:solidFill>
                  <a:schemeClr val="tx1"/>
                </a:solidFill>
              </a:rPr>
              <a:t> à </a:t>
            </a:r>
            <a:r>
              <a:rPr lang="en-US" sz="2000" b="1" dirty="0" err="1">
                <a:solidFill>
                  <a:schemeClr val="tx1"/>
                </a:solidFill>
              </a:rPr>
              <a:t>l’information</a:t>
            </a:r>
            <a:r>
              <a:rPr lang="en-US" sz="2000" b="1" dirty="0">
                <a:solidFill>
                  <a:schemeClr val="tx1"/>
                </a:solidFill>
              </a:rPr>
              <a:t> préventive et à la protection de la population</a:t>
            </a: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lang="en-US" sz="2000" b="1" dirty="0">
              <a:solidFill>
                <a:schemeClr val="tx1"/>
              </a:solidFill>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lang="en-US" sz="2000" b="1" dirty="0">
                <a:solidFill>
                  <a:schemeClr val="tx1"/>
                </a:solidFill>
              </a:rPr>
              <a:t>Vise à </a:t>
            </a:r>
            <a:r>
              <a:rPr lang="en-US" sz="2000" b="1" dirty="0" err="1">
                <a:solidFill>
                  <a:schemeClr val="tx1"/>
                </a:solidFill>
              </a:rPr>
              <a:t>améliorer</a:t>
            </a:r>
            <a:r>
              <a:rPr lang="en-US" sz="2000" b="1" dirty="0">
                <a:solidFill>
                  <a:schemeClr val="tx1"/>
                </a:solidFill>
              </a:rPr>
              <a:t> la </a:t>
            </a:r>
            <a:r>
              <a:rPr lang="en-US" sz="2000" b="1" dirty="0" err="1">
                <a:solidFill>
                  <a:schemeClr val="tx1"/>
                </a:solidFill>
              </a:rPr>
              <a:t>prévention</a:t>
            </a:r>
            <a:r>
              <a:rPr lang="en-US" sz="2000" b="1" dirty="0">
                <a:solidFill>
                  <a:schemeClr val="tx1"/>
                </a:solidFill>
              </a:rPr>
              <a:t> et la gestion des crises au </a:t>
            </a:r>
            <a:r>
              <a:rPr lang="en-US" sz="2000" b="1" dirty="0" err="1">
                <a:solidFill>
                  <a:schemeClr val="tx1"/>
                </a:solidFill>
              </a:rPr>
              <a:t>niveau</a:t>
            </a:r>
            <a:r>
              <a:rPr lang="en-US" sz="2000" b="1" dirty="0">
                <a:solidFill>
                  <a:schemeClr val="tx1"/>
                </a:solidFill>
              </a:rPr>
              <a:t> local</a:t>
            </a: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lang="en-US" sz="2000" b="1" dirty="0">
              <a:solidFill>
                <a:schemeClr val="tx1"/>
              </a:solidFill>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r>
              <a:rPr kumimoji="0" lang="en-US" sz="2000" b="1" i="0" u="none" strike="noStrike" cap="none" spc="0" normalizeH="0" baseline="0" noProof="0" dirty="0" err="1">
                <a:ln>
                  <a:noFill/>
                </a:ln>
                <a:solidFill>
                  <a:schemeClr val="tx1"/>
                </a:solidFill>
                <a:effectLst/>
                <a:uLnTx/>
                <a:uFillTx/>
              </a:rPr>
              <a:t>Obligatoire</a:t>
            </a:r>
            <a:r>
              <a:rPr kumimoji="0" lang="en-US" sz="2000" b="1" i="0" u="none" strike="noStrike" cap="none" spc="0" normalizeH="0" baseline="0" noProof="0" dirty="0">
                <a:ln>
                  <a:noFill/>
                </a:ln>
                <a:solidFill>
                  <a:schemeClr val="tx1"/>
                </a:solidFill>
                <a:effectLst/>
                <a:uLnTx/>
                <a:uFillTx/>
              </a:rPr>
              <a:t> dans les communes </a:t>
            </a:r>
            <a:r>
              <a:rPr kumimoji="0" lang="en-US" sz="2000" b="1" i="0" u="none" strike="noStrike" cap="none" spc="0" normalizeH="0" baseline="0" noProof="0" dirty="0" err="1">
                <a:ln>
                  <a:noFill/>
                </a:ln>
                <a:solidFill>
                  <a:schemeClr val="tx1"/>
                </a:solidFill>
                <a:effectLst/>
                <a:uLnTx/>
                <a:uFillTx/>
              </a:rPr>
              <a:t>dotées</a:t>
            </a:r>
            <a:r>
              <a:rPr kumimoji="0" lang="en-US" sz="2000" b="1" i="0" u="none" strike="noStrike" cap="none" spc="0" normalizeH="0" baseline="0" noProof="0" dirty="0">
                <a:ln>
                  <a:noFill/>
                </a:ln>
                <a:solidFill>
                  <a:schemeClr val="tx1"/>
                </a:solidFill>
                <a:effectLst/>
                <a:uLnTx/>
                <a:uFillTx/>
              </a:rPr>
              <a:t> d’un PPI </a:t>
            </a:r>
            <a:r>
              <a:rPr kumimoji="0" lang="en-US" sz="2000" b="1" i="0" u="none" strike="noStrike" cap="none" spc="0" normalizeH="0" baseline="0" noProof="0" dirty="0" err="1">
                <a:ln>
                  <a:noFill/>
                </a:ln>
                <a:solidFill>
                  <a:schemeClr val="tx1"/>
                </a:solidFill>
                <a:effectLst/>
                <a:uLnTx/>
                <a:uFillTx/>
              </a:rPr>
              <a:t>ou</a:t>
            </a:r>
            <a:r>
              <a:rPr kumimoji="0" lang="en-US" sz="2000" b="1" i="0" u="none" strike="noStrike" cap="none" spc="0" normalizeH="0" baseline="0" noProof="0" dirty="0">
                <a:ln>
                  <a:noFill/>
                </a:ln>
                <a:solidFill>
                  <a:schemeClr val="tx1"/>
                </a:solidFill>
                <a:effectLst/>
                <a:uLnTx/>
                <a:uFillTx/>
              </a:rPr>
              <a:t> PPRN</a:t>
            </a:r>
          </a:p>
          <a:p>
            <a:pPr marL="0" marR="0" lvl="1" defTabSz="914400" fontAlgn="auto">
              <a:lnSpc>
                <a:spcPct val="90000"/>
              </a:lnSpc>
              <a:spcBef>
                <a:spcPct val="0"/>
              </a:spcBef>
              <a:spcAft>
                <a:spcPct val="15000"/>
              </a:spcAft>
              <a:buClrTx/>
              <a:buSzTx/>
              <a:tabLst/>
              <a:defRPr/>
            </a:pPr>
            <a:endParaRPr kumimoji="0" lang="en-US" sz="2000" b="1" i="0" u="none" strike="noStrike" cap="none" spc="0" normalizeH="0" baseline="0" noProof="0" dirty="0">
              <a:ln>
                <a:noFill/>
              </a:ln>
              <a:solidFill>
                <a:schemeClr val="tx1"/>
              </a:solidFill>
              <a:effectLst/>
              <a:uLnTx/>
              <a:uFillTx/>
            </a:endParaRPr>
          </a:p>
          <a:p>
            <a:pPr marL="0" marR="0" lvl="1" indent="-228600" defTabSz="914400" fontAlgn="auto">
              <a:lnSpc>
                <a:spcPct val="90000"/>
              </a:lnSpc>
              <a:spcBef>
                <a:spcPct val="0"/>
              </a:spcBef>
              <a:spcAft>
                <a:spcPct val="15000"/>
              </a:spcAft>
              <a:buClrTx/>
              <a:buSzTx/>
              <a:buFont typeface="Arial" panose="020B0604020202020204" pitchFamily="34" charset="0"/>
              <a:buChar char="•"/>
              <a:tabLst/>
              <a:defRPr/>
            </a:pPr>
            <a:endParaRPr kumimoji="0" lang="en-US" sz="2000" b="1" i="1" u="none" strike="noStrike" cap="none" spc="0" normalizeH="0" baseline="0" noProof="0" dirty="0">
              <a:ln>
                <a:noFill/>
              </a:ln>
              <a:solidFill>
                <a:schemeClr val="tx1"/>
              </a:solidFill>
              <a:effectLst/>
              <a:uLnTx/>
              <a:uFillTx/>
            </a:endParaRPr>
          </a:p>
        </p:txBody>
      </p:sp>
      <p:sp>
        <p:nvSpPr>
          <p:cNvPr id="47" name="Freeform: Shape 4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ZoneTexte 1">
            <a:extLst>
              <a:ext uri="{FF2B5EF4-FFF2-40B4-BE49-F238E27FC236}">
                <a16:creationId xmlns:a16="http://schemas.microsoft.com/office/drawing/2014/main" id="{BDB02605-4CEB-DAD6-9E2D-34D39BC0FC56}"/>
              </a:ext>
            </a:extLst>
          </p:cNvPr>
          <p:cNvSpPr txBox="1"/>
          <p:nvPr/>
        </p:nvSpPr>
        <p:spPr>
          <a:xfrm>
            <a:off x="7181088" y="2155115"/>
            <a:ext cx="4210673" cy="4647426"/>
          </a:xfrm>
          <a:prstGeom prst="rect">
            <a:avLst/>
          </a:prstGeom>
          <a:noFill/>
        </p:spPr>
        <p:txBody>
          <a:bodyPr wrap="square" rtlCol="0">
            <a:spAutoFit/>
          </a:bodyPr>
          <a:lstStyle/>
          <a:p>
            <a:r>
              <a:rPr lang="fr-FR" sz="1600" dirty="0"/>
              <a:t>Le PCS est </a:t>
            </a:r>
            <a:r>
              <a:rPr lang="fr-FR" sz="1600" b="1" dirty="0"/>
              <a:t>obligatoire pour toutes les communes du Gard</a:t>
            </a:r>
            <a:r>
              <a:rPr lang="fr-FR" sz="1600" dirty="0"/>
              <a:t>, et doit être révisé tous les 5 ans. </a:t>
            </a:r>
            <a:br>
              <a:rPr lang="fr-FR" sz="1600" dirty="0"/>
            </a:br>
            <a:r>
              <a:rPr lang="fr-FR" sz="1600" dirty="0"/>
              <a:t>II est rédigé dans un délai de deux ans à compter de la date d'approbation par le préfet du département du plan particulier d'intervention ou du plan de prévention des risques naturels.</a:t>
            </a:r>
          </a:p>
          <a:p>
            <a:r>
              <a:rPr lang="fr-FR" sz="1600" dirty="0"/>
              <a:t>Le ministère de l'Intérieur et des outremers met à disposition des maires sur son site internet un memento PCS et un guide d'élaboration des PCS.</a:t>
            </a:r>
          </a:p>
          <a:p>
            <a:endParaRPr lang="fr-FR" sz="1600" dirty="0"/>
          </a:p>
          <a:p>
            <a:r>
              <a:rPr lang="fr-FR" sz="1600" dirty="0"/>
              <a:t>Le </a:t>
            </a:r>
            <a:r>
              <a:rPr lang="fr-FR" sz="1600" b="1" dirty="0"/>
              <a:t>Conseil Départemental du Gard </a:t>
            </a:r>
            <a:r>
              <a:rPr lang="fr-FR" sz="1600" dirty="0"/>
              <a:t>joue aussi un rôle important dans la mise en place des PCS et dans la politique d'information sur les risques, via</a:t>
            </a:r>
            <a:r>
              <a:rPr lang="fr-FR" sz="1600" b="1" dirty="0"/>
              <a:t> </a:t>
            </a:r>
            <a:r>
              <a:rPr lang="fr-FR" sz="1600" b="1" dirty="0">
                <a:hlinkClick r:id="rId2" tooltip="Visiter le site https://noe.gard.fr - nouvelle fenêtre"/>
              </a:rPr>
              <a:t>l'observatoire Noé</a:t>
            </a:r>
            <a:endParaRPr lang="fr-FR" sz="1600" b="1" dirty="0"/>
          </a:p>
          <a:p>
            <a:endParaRPr lang="fr-FR" sz="1600" b="1" dirty="0"/>
          </a:p>
          <a:p>
            <a:r>
              <a:rPr lang="fr-FR" sz="1200" b="1" dirty="0">
                <a:hlinkClick r:id="rId3"/>
              </a:rPr>
              <a:t>https://www.gard.gouv.fr/Actions-de-l-Etat/Securite-et-protection-de-la-population/Securite-civile/PCS</a:t>
            </a:r>
            <a:r>
              <a:rPr lang="fr-FR" sz="1200" b="1" dirty="0"/>
              <a:t> </a:t>
            </a:r>
          </a:p>
          <a:p>
            <a:endParaRPr lang="fr-FR" sz="1600" dirty="0"/>
          </a:p>
        </p:txBody>
      </p:sp>
    </p:spTree>
    <p:extLst>
      <p:ext uri="{BB962C8B-B14F-4D97-AF65-F5344CB8AC3E}">
        <p14:creationId xmlns:p14="http://schemas.microsoft.com/office/powerpoint/2010/main" val="199374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Articulation entre les différents niveaux d’autorité de police (« concours » de police)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t>
            </a:r>
          </a:p>
          <a:p>
            <a:pPr marL="0" lvl="1" algn="ctr">
              <a:lnSpc>
                <a:spcPct val="110000"/>
              </a:lnSpc>
              <a:spcBef>
                <a:spcPct val="0"/>
              </a:spcBef>
              <a:spcAft>
                <a:spcPct val="15000"/>
              </a:spcAf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Lorsqu’il décline sur sa commune une mesure de police générale ou spéciale prise par une autorité de police supérieure (Préfet), le maire ne peut que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l’aggraver </a:t>
            </a:r>
          </a:p>
          <a:p>
            <a:pPr marL="0" lvl="1" algn="ctr">
              <a:lnSpc>
                <a:spcPct val="110000"/>
              </a:lnSpc>
              <a:spcBef>
                <a:spcPct val="0"/>
              </a:spcBef>
              <a:spcAft>
                <a:spcPct val="15000"/>
              </a:spcAf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(cf. </a:t>
            </a:r>
            <a:r>
              <a:rPr lang="fr-FR" sz="2000" b="1" dirty="0">
                <a:solidFill>
                  <a:srgbClr val="A5300F">
                    <a:lumMod val="75000"/>
                  </a:srgbClr>
                </a:solidFill>
              </a:rPr>
              <a:t>CE 22 mars 1935 </a:t>
            </a:r>
            <a:r>
              <a:rPr lang="fr-FR" sz="2000" b="1" i="1" dirty="0">
                <a:solidFill>
                  <a:srgbClr val="A5300F">
                    <a:lumMod val="75000"/>
                  </a:srgbClr>
                </a:solidFill>
              </a:rPr>
              <a:t>Société Narbonne,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CE 18 décembre 1959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Société « Les films </a:t>
            </a:r>
            <a:r>
              <a:rPr kumimoji="0" lang="fr-FR" sz="2000" b="1" i="1" u="none" strike="noStrike" kern="1200" cap="none" spc="0" normalizeH="0" baseline="0" noProof="0" dirty="0" err="1">
                <a:ln>
                  <a:noFill/>
                </a:ln>
                <a:solidFill>
                  <a:srgbClr val="A5300F">
                    <a:lumMod val="75000"/>
                  </a:srgbClr>
                </a:solidFill>
                <a:effectLst/>
                <a:uLnTx/>
                <a:uFillTx/>
                <a:latin typeface="Calibri" panose="020F0502020204030204"/>
                <a:ea typeface="+mn-ea"/>
                <a:cs typeface="+mn-cs"/>
              </a:rPr>
              <a:t>Lutécia</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1" u="sng" strike="noStrike" kern="1200" cap="none" spc="0" normalizeH="0" baseline="0" noProof="0" dirty="0">
                <a:ln>
                  <a:noFill/>
                </a:ln>
                <a:solidFill>
                  <a:srgbClr val="A5300F">
                    <a:lumMod val="75000"/>
                  </a:srgbClr>
                </a:solidFill>
                <a:effectLst/>
                <a:uLnTx/>
                <a:uFillTx/>
                <a:latin typeface="Calibri" panose="020F0502020204030204"/>
                <a:ea typeface="+mn-ea"/>
                <a:cs typeface="+mn-cs"/>
              </a:rPr>
              <a:t>si les circonstances locales particulières le justifient </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all" spc="0" normalizeH="0" baseline="0" noProof="0" dirty="0">
                <a:ln>
                  <a:noFill/>
                </a:ln>
                <a:solidFill>
                  <a:prstClr val="white"/>
                </a:solidFill>
                <a:effectLst/>
                <a:uLnTx/>
                <a:uFillTx/>
                <a:latin typeface="Calibri" panose="020F0502020204030204"/>
                <a:ea typeface="+mn-ea"/>
                <a:cs typeface="+mn-cs"/>
              </a:rPr>
              <a:t>Le pouvoir de police administrative du maire : </a:t>
            </a:r>
          </a:p>
          <a:p>
            <a:pPr marL="0" marR="0" lvl="0" indent="0" algn="ctr" defTabSz="488950" rtl="0" eaLnBrk="1" fontAlgn="auto" latinLnBrk="0" hangingPunct="1">
              <a:lnSpc>
                <a:spcPct val="90000"/>
              </a:lnSpc>
              <a:spcBef>
                <a:spcPct val="0"/>
              </a:spcBef>
              <a:spcAft>
                <a:spcPct val="35000"/>
              </a:spcAft>
              <a:buClrTx/>
              <a:buSzTx/>
              <a:buFontTx/>
              <a:buNone/>
              <a:tabLst/>
              <a:defRPr/>
            </a:pPr>
            <a:r>
              <a:rPr lang="fr-FR" sz="2000" b="1" cap="all" dirty="0">
                <a:solidFill>
                  <a:prstClr val="white"/>
                </a:solidFill>
                <a:latin typeface="Calibri" panose="020F0502020204030204"/>
              </a:rPr>
              <a:t>ARTICULATION AVEC </a:t>
            </a:r>
            <a:r>
              <a:rPr lang="fr-FR" sz="2000" b="1" cap="all" dirty="0" err="1">
                <a:solidFill>
                  <a:prstClr val="white"/>
                </a:solidFill>
                <a:latin typeface="Calibri" panose="020F0502020204030204"/>
              </a:rPr>
              <a:t>leS</a:t>
            </a:r>
            <a:r>
              <a:rPr lang="fr-FR" sz="2000" b="1" cap="all" dirty="0">
                <a:solidFill>
                  <a:prstClr val="white"/>
                </a:solidFill>
                <a:latin typeface="Calibri" panose="020F0502020204030204"/>
              </a:rPr>
              <a:t> MESURES </a:t>
            </a:r>
            <a:r>
              <a:rPr lang="fr-FR" sz="2000" b="1" cap="all" dirty="0" err="1">
                <a:solidFill>
                  <a:prstClr val="white"/>
                </a:solidFill>
                <a:latin typeface="Calibri" panose="020F0502020204030204"/>
              </a:rPr>
              <a:t>sUPERIEURES</a:t>
            </a:r>
            <a:endParaRPr kumimoji="0" lang="fr-FR" sz="2000" b="1" i="0" u="none" strike="noStrike" kern="1200" cap="all"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41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07238"/>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Dès lors qu’un arrêté préfectoral de restriction a été pris, le maire d’une commune sous le périmètre d’action de ce même arrêté de restriction temporaire des usages, peut décider de prendre un arrêté municipal au moins aussi contraignant que l’arrêté préfectoral.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À tout moment, le maire peut ainsi prendre des mesures de police administrative générale adaptées à la situation localisée pour restreindre l’usage de l’eau, sur le fondement de la salubrité et de la sécurité (article L.2212-2 CGCT).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Les agents de la police municipale pourront réaliser des contrôles du respect des arrêtés municipaux.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Cf. </a:t>
            </a:r>
            <a:r>
              <a:rPr lang="fr-FR" sz="2000" b="1" dirty="0">
                <a:solidFill>
                  <a:srgbClr val="A5300F">
                    <a:lumMod val="75000"/>
                  </a:srgbClr>
                </a:solidFill>
                <a:latin typeface="Calibri" panose="020F0502020204030204"/>
                <a:hlinkClick r:id="rId2"/>
              </a:rPr>
              <a:t>https://www.ecologie.gouv.fr/sites/default/files/Guide_secheresse.pdf</a:t>
            </a:r>
            <a:r>
              <a:rPr lang="fr-FR" sz="2000" b="1" dirty="0">
                <a:solidFill>
                  <a:srgbClr val="A5300F">
                    <a:lumMod val="75000"/>
                  </a:srgbClr>
                </a:solidFill>
                <a:latin typeface="Calibri" panose="020F0502020204030204"/>
              </a:rPr>
              <a:t> </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lang="fr-FR" sz="2000" b="1" dirty="0">
                <a:solidFill>
                  <a:prstClr val="white"/>
                </a:solidFill>
                <a:latin typeface="Calibri" panose="020F0502020204030204"/>
              </a:rPr>
              <a:t>FOCUS : </a:t>
            </a: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lang="fr-FR" sz="2000" b="1" dirty="0">
                <a:solidFill>
                  <a:prstClr val="white"/>
                </a:solidFill>
                <a:latin typeface="Calibri" panose="020F0502020204030204"/>
              </a:rPr>
              <a:t>du maire en matière d’approvisionnement d’eau potable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004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fontScale="85000" lnSpcReduction="20000"/>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hlinkClick r:id="rId2"/>
              </a:rPr>
              <a:t>Article L2212-2-1-I CGCT Modifié par LOI n°2020-105 du 10 février 2020 - art. 93</a:t>
            </a: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Peut donner lieu à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une amende administrative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d'un montant maximal de 500 € tout manquement à un arrêté du maire présentant un risque pour la sécurité des personnes et ayant un caractère répétitif ou continu :</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1° En matière d'élagage et d'entretien des arbres et des haies donnant sur la voie ou le domaine public ;</a:t>
            </a:r>
          </a:p>
          <a:p>
            <a:pPr marL="0" marR="0" lvl="1" indent="0"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2° Ayant pour effet de bloquer ou d'entraver la voie ou le domaine public, en y installant ou en y laissant sans nécessité ou sans autorisation tout matériel ou objet, ou en y déversant toute substance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3° Consistant, au moyen d'un bien mobilier, à occuper à des fins commerciales la voie ou le domaine public soit sans droit ni titre, lorsque celui-ci est requis en application de l'article L. 2122-1 du code général de la propriété des personnes publiques, soit de façon non conforme au titre délivré en application du même article L. 2122-1, lorsque cette occupation constitue un usage privatif de ce domaine public excédant le droit d'usage appartenant à tous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4° En matière de non-respect d'un arrêté de restrictions horaires pour la vente d'alcool à emporter sur le territoire de la commune, pris en application de l'article L. 3332-13 du code de la santé publique.</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manquement à ces </a:t>
            </a:r>
            <a:r>
              <a:rPr kumimoji="0" lang="fr-FR" sz="2000" b="1" i="0" u="none" strike="noStrike" kern="1200" cap="none" spc="0" normalizeH="0" baseline="0" noProof="0" dirty="0" err="1">
                <a:ln>
                  <a:noFill/>
                </a:ln>
                <a:solidFill>
                  <a:srgbClr val="A5300F">
                    <a:lumMod val="75000"/>
                  </a:srgbClr>
                </a:solidFill>
                <a:effectLst/>
                <a:uLnTx/>
                <a:uFillTx/>
                <a:latin typeface="Calibri" panose="020F0502020204030204"/>
                <a:ea typeface="+mn-ea"/>
                <a:cs typeface="+mn-cs"/>
              </a:rPr>
              <a:t>arr</a:t>
            </a:r>
            <a:r>
              <a:rPr lang="fr-FR" sz="2000" b="1" dirty="0" err="1">
                <a:solidFill>
                  <a:srgbClr val="A5300F">
                    <a:lumMod val="75000"/>
                  </a:srgbClr>
                </a:solidFill>
                <a:latin typeface="Calibri" panose="020F0502020204030204"/>
              </a:rPr>
              <a:t>êtés</a:t>
            </a:r>
            <a:r>
              <a:rPr lang="fr-FR" sz="2000" b="1" dirty="0">
                <a:solidFill>
                  <a:srgbClr val="A5300F">
                    <a:lumMod val="75000"/>
                  </a:srgbClr>
                </a:solidFill>
                <a:latin typeface="Calibri" panose="020F0502020204030204"/>
              </a:rPr>
              <a:t>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est constaté par procès-verbal d'un officier de police judiciaire,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d'un agent de police judiciaire ou d'un agent de police judiciaire adjoint.</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none" spc="0" normalizeH="0" baseline="0" noProof="0" dirty="0" err="1">
                <a:ln>
                  <a:noFill/>
                </a:ln>
                <a:solidFill>
                  <a:prstClr val="white"/>
                </a:solidFill>
                <a:effectLst/>
                <a:uLnTx/>
                <a:uFillTx/>
                <a:latin typeface="Calibri" panose="020F0502020204030204"/>
                <a:ea typeface="+mn-ea"/>
                <a:cs typeface="+mn-cs"/>
              </a:rPr>
              <a:t>administrativ</a:t>
            </a:r>
            <a:r>
              <a:rPr lang="fr-FR" sz="2000" b="1" dirty="0">
                <a:solidFill>
                  <a:prstClr val="white"/>
                </a:solidFill>
                <a:latin typeface="Calibri" panose="020F0502020204030204"/>
              </a:rPr>
              <a:t>e du maire, récemment renforcé</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13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Article L2212-2-1 CGCT Modifié par LOI n°2020-105 du 10 février 2020 - art. 93</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Après avoir prononcé l'amende maximale de 500€,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maire peut, par une décision motivée qui indique les voies et délais de recours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faire procéder d'office, en lieu et place de la personne mise en demeure et à ses frais, à l'exécution des mesures prescrites (élagage et entretien des arbres et des haies donnant sur la </a:t>
            </a:r>
            <a:r>
              <a:rPr kumimoji="0" lang="fr-FR" sz="2000" b="1" i="0" u="none" strike="noStrike" kern="1200" cap="none" spc="0" normalizeH="0" baseline="0" noProof="0" dirty="0" err="1">
                <a:ln>
                  <a:noFill/>
                </a:ln>
                <a:solidFill>
                  <a:srgbClr val="A5300F">
                    <a:lumMod val="75000"/>
                  </a:srgbClr>
                </a:solidFill>
                <a:effectLst/>
                <a:uLnTx/>
                <a:uFillTx/>
                <a:latin typeface="Calibri" panose="020F0502020204030204"/>
                <a:ea typeface="+mn-ea"/>
                <a:cs typeface="+mn-cs"/>
              </a:rPr>
              <a:t>voi</a:t>
            </a:r>
            <a:r>
              <a:rPr lang="fr-FR" sz="2000" b="1" dirty="0">
                <a:solidFill>
                  <a:srgbClr val="A5300F">
                    <a:lumMod val="75000"/>
                  </a:srgbClr>
                </a:solidFill>
                <a:latin typeface="Calibri" panose="020F0502020204030204"/>
              </a:rPr>
              <a:t>e ou le domaine public…)</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none" spc="0" normalizeH="0" baseline="0" noProof="0" dirty="0" err="1">
                <a:ln>
                  <a:noFill/>
                </a:ln>
                <a:solidFill>
                  <a:prstClr val="white"/>
                </a:solidFill>
                <a:effectLst/>
                <a:uLnTx/>
                <a:uFillTx/>
                <a:latin typeface="Calibri" panose="020F0502020204030204"/>
                <a:ea typeface="+mn-ea"/>
                <a:cs typeface="+mn-cs"/>
              </a:rPr>
              <a:t>administrativ</a:t>
            </a:r>
            <a:r>
              <a:rPr lang="fr-FR" sz="2000" b="1" dirty="0">
                <a:solidFill>
                  <a:prstClr val="white"/>
                </a:solidFill>
                <a:latin typeface="Calibri" panose="020F0502020204030204"/>
              </a:rPr>
              <a:t>e du maire, récemment renforcé</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99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850834"/>
            <a:ext cx="11477765" cy="4785635"/>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L’aggravation des sanctions encourues pour violation des arrêtés de police du maire</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2"/>
              </a:rPr>
              <a:t>Le décret n° 2022-185 du 15 février 2022</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modifie la classe de contravention prévue à l’article R.610-5 du code pénal : « </a:t>
            </a:r>
            <a:r>
              <a:rPr kumimoji="0" lang="fr-FR" sz="2000" b="0"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La violation des interdictions ou le manquement aux obligations édictées par les décrets et arrêtés de police sont punis de l'amende prévue pour les contraventions de la</a:t>
            </a:r>
            <a:r>
              <a:rPr kumimoji="0" lang="fr-FR" sz="2000" b="1"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fr-FR" sz="2000" b="0"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a:t>
            </a:r>
            <a:r>
              <a:rPr kumimoji="0" lang="fr-FR" sz="2000" b="0" i="1"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ème</a:t>
            </a:r>
            <a:r>
              <a:rPr kumimoji="0" lang="fr-FR" sz="2000" b="0" i="1"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classe.</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Ainsi, </a:t>
            </a: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la violation des interdictions ou le manquement aux obligations édictées par les arrêtés de police du maire sont désormais punis de l’amende prévue pour les contraventions de 2</a:t>
            </a:r>
            <a:r>
              <a:rPr kumimoji="0" lang="fr-FR" sz="2000" b="1" i="0"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ème </a:t>
            </a: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classe (soit à ce jour 150 € maximum),</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et non plus de 1</a:t>
            </a:r>
            <a:r>
              <a:rPr kumimoji="0" lang="fr-FR" sz="2000" b="0" i="0"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ère</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classe (à ce jour, 38€ maximum).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Aggravation des sanctions</a:t>
            </a:r>
          </a:p>
        </p:txBody>
      </p:sp>
    </p:spTree>
    <p:extLst>
      <p:ext uri="{BB962C8B-B14F-4D97-AF65-F5344CB8AC3E}">
        <p14:creationId xmlns:p14="http://schemas.microsoft.com/office/powerpoint/2010/main" val="369369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550843" y="1609355"/>
            <a:ext cx="11211444" cy="4742807"/>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algn="ctr" fontAlgn="auto">
              <a:lnSpc>
                <a:spcPct val="90000"/>
              </a:lnSpc>
              <a:spcBef>
                <a:spcPct val="0"/>
              </a:spcBef>
              <a:spcAft>
                <a:spcPct val="15000"/>
              </a:spcAft>
              <a:buClrTx/>
              <a:buSzTx/>
              <a:tabLst/>
              <a:defRPr/>
            </a:pPr>
            <a:r>
              <a:rPr lang="fr-FR" sz="2000" b="1" cap="small" dirty="0">
                <a:solidFill>
                  <a:schemeClr val="accent1">
                    <a:lumMod val="75000"/>
                  </a:schemeClr>
                </a:solidFill>
              </a:rPr>
              <a:t>Objectifs</a:t>
            </a:r>
          </a:p>
          <a:p>
            <a:pPr marL="0" marR="0" lvl="1" algn="ctr" fontAlgn="auto">
              <a:lnSpc>
                <a:spcPct val="90000"/>
              </a:lnSpc>
              <a:spcBef>
                <a:spcPct val="0"/>
              </a:spcBef>
              <a:spcAft>
                <a:spcPct val="15000"/>
              </a:spcAft>
              <a:buClrTx/>
              <a:buSzTx/>
              <a:tabLst/>
              <a:defRPr/>
            </a:pPr>
            <a:endParaRPr lang="fr-FR" sz="2000" cap="small" dirty="0">
              <a:solidFill>
                <a:schemeClr val="accent1">
                  <a:lumMod val="75000"/>
                </a:schemeClr>
              </a:solidFill>
            </a:endParaRPr>
          </a:p>
          <a:p>
            <a:pPr marL="342900" marR="0" lvl="1" indent="-342900" algn="ctr" fontAlgn="auto">
              <a:lnSpc>
                <a:spcPct val="90000"/>
              </a:lnSpc>
              <a:spcBef>
                <a:spcPct val="0"/>
              </a:spcBef>
              <a:spcAft>
                <a:spcPts val="600"/>
              </a:spcAft>
              <a:buClrTx/>
              <a:buSzTx/>
              <a:buFont typeface="Arial" panose="020B0604020202020204" pitchFamily="34" charset="0"/>
              <a:buChar char="•"/>
              <a:tabLst/>
              <a:defRPr/>
            </a:pPr>
            <a:r>
              <a:rPr lang="fr-FR" sz="2000" dirty="0">
                <a:solidFill>
                  <a:schemeClr val="accent1">
                    <a:lumMod val="75000"/>
                  </a:schemeClr>
                </a:solidFill>
              </a:rPr>
              <a:t>Identifier les différents pouvoirs de police du maire, en lien avec les différents services concernés </a:t>
            </a:r>
          </a:p>
          <a:p>
            <a:pPr marL="342900" marR="0" lvl="1" indent="-342900" algn="ctr" fontAlgn="auto">
              <a:lnSpc>
                <a:spcPct val="90000"/>
              </a:lnSpc>
              <a:spcBef>
                <a:spcPct val="0"/>
              </a:spcBef>
              <a:spcAft>
                <a:spcPts val="600"/>
              </a:spcAft>
              <a:buClrTx/>
              <a:buSzTx/>
              <a:buFont typeface="Arial" panose="020B0604020202020204" pitchFamily="34" charset="0"/>
              <a:buChar char="•"/>
              <a:tabLst/>
              <a:defRPr/>
            </a:pPr>
            <a:endParaRPr lang="fr-FR" sz="2000" dirty="0">
              <a:solidFill>
                <a:schemeClr val="accent1">
                  <a:lumMod val="75000"/>
                </a:schemeClr>
              </a:solidFill>
            </a:endParaRPr>
          </a:p>
          <a:p>
            <a:pPr marL="342900" marR="0" lvl="1" indent="-342900" algn="ctr" fontAlgn="auto">
              <a:lnSpc>
                <a:spcPct val="90000"/>
              </a:lnSpc>
              <a:spcBef>
                <a:spcPct val="0"/>
              </a:spcBef>
              <a:spcAft>
                <a:spcPts val="600"/>
              </a:spcAft>
              <a:buClrTx/>
              <a:buSzTx/>
              <a:buFont typeface="Arial" panose="020B0604020202020204" pitchFamily="34" charset="0"/>
              <a:buChar char="•"/>
              <a:tabLst/>
              <a:defRPr/>
            </a:pPr>
            <a:r>
              <a:rPr lang="fr-FR" sz="2000" dirty="0">
                <a:solidFill>
                  <a:schemeClr val="accent1">
                    <a:lumMod val="75000"/>
                  </a:schemeClr>
                </a:solidFill>
              </a:rPr>
              <a:t>Distinguer prévention et traitement des infractions;</a:t>
            </a:r>
          </a:p>
          <a:p>
            <a:pPr marL="0" marR="0" lvl="1" algn="ctr" fontAlgn="auto">
              <a:lnSpc>
                <a:spcPct val="90000"/>
              </a:lnSpc>
              <a:spcBef>
                <a:spcPct val="0"/>
              </a:spcBef>
              <a:spcAft>
                <a:spcPts val="600"/>
              </a:spcAft>
              <a:buClrTx/>
              <a:buSzTx/>
              <a:tabLst/>
              <a:defRPr/>
            </a:pPr>
            <a:endParaRPr lang="fr-FR" sz="2000" b="1" dirty="0">
              <a:solidFill>
                <a:schemeClr val="accent1">
                  <a:lumMod val="75000"/>
                </a:schemeClr>
              </a:solidFill>
            </a:endParaRPr>
          </a:p>
          <a:p>
            <a:pPr marL="342900" marR="0" lvl="1" indent="-342900" algn="ctr" fontAlgn="auto">
              <a:lnSpc>
                <a:spcPct val="90000"/>
              </a:lnSpc>
              <a:spcBef>
                <a:spcPct val="0"/>
              </a:spcBef>
              <a:spcAft>
                <a:spcPts val="600"/>
              </a:spcAft>
              <a:buClrTx/>
              <a:buSzTx/>
              <a:buFont typeface="Arial" panose="020B0604020202020204" pitchFamily="34" charset="0"/>
              <a:buChar char="•"/>
              <a:tabLst/>
              <a:defRPr/>
            </a:pPr>
            <a:r>
              <a:rPr lang="fr-FR" sz="2000" b="1" dirty="0">
                <a:solidFill>
                  <a:schemeClr val="accent1">
                    <a:lumMod val="75000"/>
                  </a:schemeClr>
                </a:solidFill>
              </a:rPr>
              <a:t>connaître les moyens d’action à la disposition de l’autorité communale.</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795018" y="325034"/>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SENSIBILISATION</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83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850834"/>
            <a:ext cx="11477765" cy="4785635"/>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fontScale="85000" lnSpcReduction="10000"/>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Une </a:t>
            </a:r>
            <a:r>
              <a:rPr kumimoji="0" lang="fr-FR" sz="2000" b="1" i="0" u="none" strike="noStrike" kern="1200" cap="none" spc="0" normalizeH="0" baseline="0" noProof="0" dirty="0" err="1">
                <a:ln>
                  <a:noFill/>
                </a:ln>
                <a:solidFill>
                  <a:srgbClr val="A5300F">
                    <a:lumMod val="75000"/>
                  </a:srgbClr>
                </a:solidFill>
                <a:effectLst/>
                <a:uLnTx/>
                <a:uFillTx/>
                <a:latin typeface="Calibri" panose="020F0502020204030204"/>
                <a:ea typeface="+mn-ea"/>
                <a:cs typeface="+mn-cs"/>
              </a:rPr>
              <a:t>nouvell</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e infraction créée par la loi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Ce même décret institue, par ailleurs, </a:t>
            </a: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de nouvelles contraventions de 4</a:t>
            </a:r>
            <a:r>
              <a:rPr kumimoji="0" lang="fr-FR" sz="2000" b="1" i="0"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ème </a:t>
            </a:r>
            <a:r>
              <a:rPr kumimoji="0" lang="fr-FR" sz="20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classe</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Désormais, sont punis de l'amende prévue pour les contraventions de la 4e classe (750€ maximum)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1) - Le fait, par le titulaire d'une autorisation d'occupation temporaire du domaine public, de ne pas respecter les prescriptions de l'arrêté d'autorisation relatives à l'espace occupé ou aux périodes d'occupation, lorsque cette méconnaissance a pour effet de porter atteinte à la libre circulation sur la voie publique (</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2"/>
              </a:rPr>
              <a:t>article R. 644-2-1 du code pénal</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2) - La violation des interdictions et le manquement aux obligations édictées par des décrets et arrêtés pris sur le fondement des pouvoirs de police générale des autorités compétentes qui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à l'occasion d'événements comportant des risques d'atteinte à la sécurité publique réglementent : la consommation d'alcool sur la voie publique ; l’usage des artifices de divertissement sur la voie publique ; et le transport de récipients contenant du carburant. (</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3"/>
              </a:rPr>
              <a:t>article R. 644-5 du code pénal</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à la suite de troubles, réglementent la présence et la circulation des personnes en certains lieux et à certaines heures afin de prévenir la réitération d'atteintes graves à la sécurité publique. (</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4"/>
              </a:rPr>
              <a:t>article R. 644-5-1 du code pénal</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3) - Le fait de procéder, sans motif légitime, à l'ouverture d'un point d'eau incendie ayant pour effet d'entraîner un écoulement d'eau (</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5"/>
              </a:rPr>
              <a:t>article R. 644-6 du code pénal</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La procédure de l’amende forfaitaire est rendue applicable pour les contraventions de 4</a:t>
            </a:r>
            <a:r>
              <a:rPr kumimoji="0" lang="fr-FR" sz="2000" b="0" i="1" u="none" strike="noStrike" kern="1200" cap="none" spc="0" normalizeH="0" baseline="30000" noProof="0" dirty="0">
                <a:ln>
                  <a:noFill/>
                </a:ln>
                <a:solidFill>
                  <a:prstClr val="black">
                    <a:hueOff val="0"/>
                    <a:satOff val="0"/>
                    <a:lumOff val="0"/>
                    <a:alphaOff val="0"/>
                  </a:prstClr>
                </a:solidFill>
                <a:effectLst/>
                <a:uLnTx/>
                <a:uFillTx/>
                <a:latin typeface="Calibri" panose="020F0502020204030204"/>
                <a:ea typeface="+mn-ea"/>
                <a:cs typeface="+mn-cs"/>
              </a:rPr>
              <a:t>ème</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classe listées ci-dessus (</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hlinkClick r:id="rId6"/>
              </a:rPr>
              <a:t>article R.48-1 du code de procédure pénale</a:t>
            </a: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(135€).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Le texte est entré en vigueur le 17 février 2022.</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Aggravation des sanctions</a:t>
            </a:r>
          </a:p>
        </p:txBody>
      </p:sp>
    </p:spTree>
    <p:extLst>
      <p:ext uri="{BB962C8B-B14F-4D97-AF65-F5344CB8AC3E}">
        <p14:creationId xmlns:p14="http://schemas.microsoft.com/office/powerpoint/2010/main" val="12971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57117"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 fonction d’officier de police judiciaire du maire est attribuée légalement au maire</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Peu compatible avec sa situation d’élu local, cette fonction répressive a peu de portée pratique</a:t>
            </a: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judiciaire</a:t>
            </a:r>
            <a:r>
              <a:rPr lang="fr-FR" sz="2000" b="1" dirty="0">
                <a:solidFill>
                  <a:prstClr val="white"/>
                </a:solidFill>
                <a:latin typeface="Calibri" panose="020F0502020204030204"/>
              </a:rPr>
              <a:t> du 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9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rappel à l’ordre (RAO)</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 procédure de rappel à l’ordre (RAO) intervient </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à mi-chemin entre les périmètres des pouvoirs de police administrative et de police judiciaire du maire</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Il s’agit d’un outil, à disposition des maires, pour apporter une réponse aux incivilités et nuisances du quotidien (conflits de voisinage, absentéisme scolaire, tapage sur la voie publique, </a:t>
            </a:r>
            <a:r>
              <a:rPr kumimoji="0" lang="fr-FR" sz="2000" b="1" i="0" u="none" strike="noStrike" kern="1200" cap="none" spc="0" normalizeH="0" baseline="0" noProof="0" dirty="0" err="1">
                <a:ln>
                  <a:noFill/>
                </a:ln>
                <a:solidFill>
                  <a:srgbClr val="A5300F">
                    <a:lumMod val="75000"/>
                  </a:srgbClr>
                </a:solidFill>
                <a:effectLst/>
                <a:uLnTx/>
                <a:uFillTx/>
                <a:latin typeface="Calibri" panose="020F0502020204030204"/>
                <a:ea typeface="+mn-ea"/>
                <a:cs typeface="+mn-cs"/>
              </a:rPr>
              <a:t>etc</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Il permet, avec l’autorité qui est celle du maire, de convoquer en mairie les fauteurs de trouble, qu’ils soient majeurs ou mineurs, pour leur rappeler les droits et devoirs qui incombent aux citoyens.</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judiciaire du maire : à mi-chemin, le RAO</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51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Article L.132-7 CSI</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Lorsque des faits sont susceptibles de porter atteinte au bon ordre, à la sûreté, à la sécurité ou à la salubrité publiques,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maire ou son représentant désigné dans les conditions prévues à l'article L. 2122-18 du CGCT (adjoints) peut procéder verbalement à l'endroit de leur auteur</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au rappel des dispositions qui s'imposent à celui-ci pour se conformer à l'ordre et à la tranquillité publics,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cas échéant en le convoquant en mairie.</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rappel à l'ordre d'un mineur intervient, sauf impossibilité, en présence de ses parents, de ses représentants légaux ou, à défaut, d'une personne exerçant une responsabilité éducative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à l'égard de ce mineur</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judiciaire du maire : à mi-chemin, le RAO</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105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fontScale="92500" lnSpcReduction="10000"/>
          </a:bodyPr>
          <a:lstStyle/>
          <a:p>
            <a:pPr marL="0" lvl="1" algn="ctr">
              <a:lnSpc>
                <a:spcPct val="110000"/>
              </a:lnSpc>
              <a:spcBef>
                <a:spcPct val="0"/>
              </a:spcBef>
              <a:spcAft>
                <a:spcPct val="15000"/>
              </a:spcAft>
              <a:defRPr/>
            </a:pPr>
            <a:r>
              <a:rPr lang="fr-FR" sz="2000" b="1" dirty="0">
                <a:solidFill>
                  <a:srgbClr val="A5300F">
                    <a:lumMod val="75000"/>
                  </a:srgbClr>
                </a:solidFill>
              </a:rPr>
              <a:t>En qualité d’OPJ, le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maire et les adjoints, peuvent en théorie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Constater une infraction pénale en dressant procès-verbal,</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Recevoir des plaintes,</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Dresser des « rapports d’infractions » en cas de crimes ou délits,</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Préserver des éléments de preuve,</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Faire arrêter les auteurs d’une infraction,</a:t>
            </a: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Prononcer une amende forfaitaire.</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Les articles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hlinkClick r:id="rId2"/>
              </a:rPr>
              <a:t>19</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et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hlinkClick r:id="rId3"/>
              </a:rPr>
              <a:t>40</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du code de procédure pénale (CPP) obligent le maire à informer sans délai le procureur de la République des crimes, délits et contraventions dont il a connaissance (infractions au code de l’urbanisme, dépôt sauvage de déchets, bruits et tapages nocturnes, etc.…). L’article L.132-3 du Code de la sécurité intérieure (CSI) dispose que le parquet est tenu d’informer le maire qui le demande, des suites données à l’affaire.</a:t>
            </a:r>
          </a:p>
          <a:p>
            <a:pPr marL="0" marR="0" lvl="1" indent="0"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NB : Le maire ne peut pas déléguer ses fonctions d’officier de police judiciaire.</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Le pouvoir de police judiciaire</a:t>
            </a:r>
            <a:r>
              <a:rPr lang="fr-FR" sz="2000" b="1" dirty="0">
                <a:solidFill>
                  <a:prstClr val="white"/>
                </a:solidFill>
                <a:latin typeface="Calibri" panose="020F0502020204030204"/>
              </a:rPr>
              <a:t> du 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517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rme libre : forme 4">
            <a:extLst>
              <a:ext uri="{FF2B5EF4-FFF2-40B4-BE49-F238E27FC236}">
                <a16:creationId xmlns:a16="http://schemas.microsoft.com/office/drawing/2014/main" id="{DD7EBE72-E994-40DA-8F68-1CC08F15BCEA}"/>
              </a:ext>
            </a:extLst>
          </p:cNvPr>
          <p:cNvSpPr/>
          <p:nvPr/>
        </p:nvSpPr>
        <p:spPr>
          <a:xfrm>
            <a:off x="339365" y="116570"/>
            <a:ext cx="11468907" cy="705915"/>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57150" marR="0" lvl="1" indent="-57150" algn="r" fontAlgn="auto">
              <a:lnSpc>
                <a:spcPct val="90000"/>
              </a:lnSpc>
              <a:spcBef>
                <a:spcPct val="0"/>
              </a:spcBef>
              <a:spcAft>
                <a:spcPct val="15000"/>
              </a:spcAft>
              <a:buClrTx/>
              <a:buSzTx/>
              <a:tabLst/>
              <a:defRPr/>
            </a:pPr>
            <a:r>
              <a:rPr kumimoji="0" lang="en-US" sz="3600" b="1" i="0" strike="noStrike" cap="none" spc="0" normalizeH="0" baseline="0" noProof="0" dirty="0">
                <a:ln>
                  <a:noFill/>
                </a:ln>
                <a:solidFill>
                  <a:schemeClr val="bg1"/>
                </a:solidFill>
                <a:effectLst/>
                <a:uLnTx/>
                <a:uFillTx/>
                <a:latin typeface="+mj-lt"/>
                <a:ea typeface="+mj-ea"/>
                <a:cs typeface="+mj-cs"/>
              </a:rPr>
              <a:t>FOCUS</a:t>
            </a:r>
            <a:r>
              <a:rPr kumimoji="0" lang="en-US" sz="3600" b="1" i="0" strike="noStrike" cap="none" spc="0" normalizeH="0" noProof="0" dirty="0">
                <a:ln>
                  <a:noFill/>
                </a:ln>
                <a:solidFill>
                  <a:schemeClr val="bg1"/>
                </a:solidFill>
                <a:effectLst/>
                <a:uLnTx/>
                <a:uFillTx/>
                <a:latin typeface="+mj-lt"/>
                <a:ea typeface="+mj-ea"/>
                <a:cs typeface="+mj-cs"/>
              </a:rPr>
              <a:t> SUR LES INFRACTIONS AU DROIT DES SOLS</a:t>
            </a:r>
            <a:endParaRPr kumimoji="0" lang="en-US" sz="3600" b="1" i="0" strike="noStrike" cap="none" spc="0" normalizeH="0" baseline="0" noProof="0" dirty="0">
              <a:ln>
                <a:noFill/>
              </a:ln>
              <a:solidFill>
                <a:schemeClr val="bg1"/>
              </a:solidFill>
              <a:effectLst/>
              <a:uLnTx/>
              <a:uFillTx/>
              <a:latin typeface="+mj-lt"/>
              <a:ea typeface="+mj-ea"/>
              <a:cs typeface="+mj-cs"/>
            </a:endParaRPr>
          </a:p>
        </p:txBody>
      </p:sp>
      <p:sp>
        <p:nvSpPr>
          <p:cNvPr id="17" name="Forme libre : forme 16">
            <a:extLst>
              <a:ext uri="{FF2B5EF4-FFF2-40B4-BE49-F238E27FC236}">
                <a16:creationId xmlns:a16="http://schemas.microsoft.com/office/drawing/2014/main" id="{375B1103-5335-48B5-BFB2-EC0A846BAEFA}"/>
              </a:ext>
            </a:extLst>
          </p:cNvPr>
          <p:cNvSpPr/>
          <p:nvPr/>
        </p:nvSpPr>
        <p:spPr>
          <a:xfrm>
            <a:off x="339365" y="933254"/>
            <a:ext cx="11468907" cy="5674937"/>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marR="0" lvl="1" algn="just" fontAlgn="auto">
              <a:lnSpc>
                <a:spcPct val="90000"/>
              </a:lnSpc>
              <a:spcBef>
                <a:spcPct val="0"/>
              </a:spcBef>
              <a:spcAft>
                <a:spcPct val="15000"/>
              </a:spcAft>
              <a:buClrTx/>
              <a:buSzTx/>
              <a:tabLst/>
              <a:defRPr/>
            </a:pPr>
            <a:r>
              <a:rPr lang="fr-FR" sz="2000" dirty="0">
                <a:solidFill>
                  <a:schemeClr val="accent1">
                    <a:lumMod val="75000"/>
                  </a:schemeClr>
                </a:solidFill>
              </a:rPr>
              <a:t>La </a:t>
            </a:r>
            <a:r>
              <a:rPr lang="fr-FR" sz="2000" b="1" u="sng" dirty="0">
                <a:solidFill>
                  <a:schemeClr val="accent1">
                    <a:lumMod val="75000"/>
                  </a:schemeClr>
                </a:solidFill>
              </a:rPr>
              <a:t>délivrance</a:t>
            </a:r>
            <a:r>
              <a:rPr lang="fr-FR" sz="2000" dirty="0">
                <a:solidFill>
                  <a:schemeClr val="accent1">
                    <a:lumMod val="75000"/>
                  </a:schemeClr>
                </a:solidFill>
              </a:rPr>
              <a:t> de l’autorisation d’urbanisme : </a:t>
            </a:r>
          </a:p>
          <a:p>
            <a:pPr marL="0" marR="0" lvl="1" algn="just" fontAlgn="auto">
              <a:lnSpc>
                <a:spcPct val="90000"/>
              </a:lnSpc>
              <a:spcBef>
                <a:spcPct val="0"/>
              </a:spcBef>
              <a:spcAft>
                <a:spcPct val="15000"/>
              </a:spcAft>
              <a:buClrTx/>
              <a:buSzTx/>
              <a:tabLst/>
              <a:defRPr/>
            </a:pPr>
            <a:r>
              <a:rPr lang="fr-FR" sz="2000" dirty="0">
                <a:solidFill>
                  <a:schemeClr val="accent1">
                    <a:lumMod val="75000"/>
                  </a:schemeClr>
                </a:solidFill>
              </a:rPr>
              <a:t>une compétence dans sa très grande majorité communale</a:t>
            </a: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r"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r"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lvl="1" algn="r">
              <a:lnSpc>
                <a:spcPct val="90000"/>
              </a:lnSpc>
              <a:spcBef>
                <a:spcPct val="0"/>
              </a:spcBef>
              <a:spcAft>
                <a:spcPct val="15000"/>
              </a:spcAft>
              <a:defRPr/>
            </a:pPr>
            <a:r>
              <a:rPr lang="fr-FR" sz="2000" dirty="0">
                <a:solidFill>
                  <a:schemeClr val="accent1">
                    <a:lumMod val="75000"/>
                  </a:schemeClr>
                </a:solidFill>
              </a:rPr>
              <a:t>L’auto-instruction ou l’</a:t>
            </a:r>
            <a:r>
              <a:rPr lang="fr-FR" sz="2000" b="1" u="sng" dirty="0">
                <a:solidFill>
                  <a:schemeClr val="accent1">
                    <a:lumMod val="75000"/>
                  </a:schemeClr>
                </a:solidFill>
              </a:rPr>
              <a:t>instruction</a:t>
            </a:r>
            <a:r>
              <a:rPr lang="fr-FR" sz="2000" dirty="0">
                <a:solidFill>
                  <a:schemeClr val="accent1">
                    <a:lumMod val="75000"/>
                  </a:schemeClr>
                </a:solidFill>
              </a:rPr>
              <a:t> EPCI ou DDTM</a:t>
            </a:r>
          </a:p>
          <a:p>
            <a:pPr marL="0" lvl="1" algn="r">
              <a:lnSpc>
                <a:spcPct val="90000"/>
              </a:lnSpc>
              <a:spcBef>
                <a:spcPct val="0"/>
              </a:spcBef>
              <a:spcAft>
                <a:spcPct val="15000"/>
              </a:spcAft>
              <a:defRPr/>
            </a:pPr>
            <a:r>
              <a:rPr lang="fr-FR" sz="1600" i="1" dirty="0">
                <a:solidFill>
                  <a:schemeClr val="accent1">
                    <a:lumMod val="75000"/>
                  </a:schemeClr>
                </a:solidFill>
              </a:rPr>
              <a:t>(auto-instruction communale– zone en violet </a:t>
            </a:r>
          </a:p>
          <a:p>
            <a:pPr marL="0" lvl="1" algn="r">
              <a:lnSpc>
                <a:spcPct val="90000"/>
              </a:lnSpc>
              <a:spcBef>
                <a:spcPct val="0"/>
              </a:spcBef>
              <a:spcAft>
                <a:spcPct val="15000"/>
              </a:spcAft>
              <a:defRPr/>
            </a:pPr>
            <a:r>
              <a:rPr lang="fr-FR" sz="1600" i="1" dirty="0">
                <a:solidFill>
                  <a:schemeClr val="accent1">
                    <a:lumMod val="75000"/>
                  </a:schemeClr>
                </a:solidFill>
              </a:rPr>
              <a:t>       charge de l’instruction EPCI ou DDTM – autres couleurs)</a:t>
            </a: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lvl="1" algn="just">
              <a:spcBef>
                <a:spcPct val="0"/>
              </a:spcBef>
              <a:spcAft>
                <a:spcPct val="15000"/>
              </a:spcAft>
              <a:defRPr/>
            </a:pPr>
            <a:r>
              <a:rPr lang="fr-FR" sz="1600" i="1" dirty="0">
                <a:solidFill>
                  <a:schemeClr val="accent1">
                    <a:lumMod val="75000"/>
                  </a:schemeClr>
                </a:solidFill>
              </a:rPr>
              <a:t>(avis du maire et délivrance du Préfet – zone en orange </a:t>
            </a:r>
          </a:p>
          <a:p>
            <a:pPr marL="0" lvl="1" algn="just">
              <a:spcBef>
                <a:spcPct val="0"/>
              </a:spcBef>
              <a:spcAft>
                <a:spcPct val="15000"/>
              </a:spcAft>
              <a:defRPr/>
            </a:pPr>
            <a:r>
              <a:rPr lang="fr-FR" sz="1600" i="1" dirty="0">
                <a:solidFill>
                  <a:schemeClr val="accent1">
                    <a:lumMod val="75000"/>
                  </a:schemeClr>
                </a:solidFill>
              </a:rPr>
              <a:t>       délivrance par la commune – autres couleurs)</a:t>
            </a: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just" fontAlgn="auto">
              <a:lnSpc>
                <a:spcPct val="90000"/>
              </a:lnSpc>
              <a:spcBef>
                <a:spcPct val="0"/>
              </a:spcBef>
              <a:spcAft>
                <a:spcPct val="15000"/>
              </a:spcAft>
              <a:buClrTx/>
              <a:buSzTx/>
              <a:tabLst/>
              <a:defRPr/>
            </a:pPr>
            <a:r>
              <a:rPr lang="fr-FR" sz="2000" dirty="0">
                <a:solidFill>
                  <a:schemeClr val="accent1">
                    <a:lumMod val="75000"/>
                  </a:schemeClr>
                </a:solidFill>
              </a:rPr>
              <a:t> </a:t>
            </a: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a:p>
            <a:pPr marL="0" marR="0" lvl="1" algn="just" fontAlgn="auto">
              <a:lnSpc>
                <a:spcPct val="90000"/>
              </a:lnSpc>
              <a:spcBef>
                <a:spcPct val="0"/>
              </a:spcBef>
              <a:spcAft>
                <a:spcPct val="15000"/>
              </a:spcAft>
              <a:buClrTx/>
              <a:buSzTx/>
              <a:tabLst/>
              <a:defRPr/>
            </a:pPr>
            <a:endParaRPr lang="fr-FR" sz="2000" dirty="0">
              <a:solidFill>
                <a:schemeClr val="accent1">
                  <a:lumMod val="75000"/>
                </a:schemeClr>
              </a:solidFill>
            </a:endParaRPr>
          </a:p>
        </p:txBody>
      </p:sp>
      <p:pic>
        <p:nvPicPr>
          <p:cNvPr id="3" name="Image 2" descr="Une image contenant carte&#10;&#10;Description générée automatiquement">
            <a:extLst>
              <a:ext uri="{FF2B5EF4-FFF2-40B4-BE49-F238E27FC236}">
                <a16:creationId xmlns:a16="http://schemas.microsoft.com/office/drawing/2014/main" id="{D6369863-B197-4B14-94B4-4CB3864AF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790" y="3819712"/>
            <a:ext cx="4343351" cy="2708369"/>
          </a:xfrm>
          <a:prstGeom prst="rect">
            <a:avLst/>
          </a:prstGeom>
        </p:spPr>
      </p:pic>
      <p:pic>
        <p:nvPicPr>
          <p:cNvPr id="6" name="Image 5" descr="Une image contenant carte&#10;&#10;Description générée automatiquement">
            <a:extLst>
              <a:ext uri="{FF2B5EF4-FFF2-40B4-BE49-F238E27FC236}">
                <a16:creationId xmlns:a16="http://schemas.microsoft.com/office/drawing/2014/main" id="{103CEA61-A721-45F6-AD8F-1AD9B0520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859" y="1695618"/>
            <a:ext cx="4453804" cy="2750324"/>
          </a:xfrm>
          <a:prstGeom prst="rect">
            <a:avLst/>
          </a:prstGeom>
        </p:spPr>
      </p:pic>
      <p:sp>
        <p:nvSpPr>
          <p:cNvPr id="8" name="Forme libre : forme 7">
            <a:extLst>
              <a:ext uri="{FF2B5EF4-FFF2-40B4-BE49-F238E27FC236}">
                <a16:creationId xmlns:a16="http://schemas.microsoft.com/office/drawing/2014/main" id="{15DBE143-9194-4E5E-8A83-88FD28FD8772}"/>
              </a:ext>
            </a:extLst>
          </p:cNvPr>
          <p:cNvSpPr/>
          <p:nvPr/>
        </p:nvSpPr>
        <p:spPr>
          <a:xfrm>
            <a:off x="451169" y="5162382"/>
            <a:ext cx="6627921" cy="486890"/>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1">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57150" marR="0" lvl="1" indent="-57150" algn="ctr" fontAlgn="auto">
              <a:lnSpc>
                <a:spcPct val="90000"/>
              </a:lnSpc>
              <a:spcBef>
                <a:spcPct val="0"/>
              </a:spcBef>
              <a:spcAft>
                <a:spcPct val="15000"/>
              </a:spcAft>
              <a:buClrTx/>
              <a:buSzTx/>
              <a:tabLst/>
              <a:defRPr/>
            </a:pPr>
            <a:r>
              <a:rPr kumimoji="0" lang="en-US" sz="2000" b="1" i="0" u="none" strike="noStrike" cap="none" spc="0" normalizeH="0" baseline="0" noProof="0" dirty="0">
                <a:ln>
                  <a:noFill/>
                </a:ln>
                <a:solidFill>
                  <a:schemeClr val="bg1"/>
                </a:solidFill>
                <a:effectLst/>
                <a:uLnTx/>
                <a:uFillTx/>
                <a:latin typeface="+mj-lt"/>
                <a:ea typeface="+mj-ea"/>
                <a:cs typeface="+mj-cs"/>
              </a:rPr>
              <a:t>LE CONTRÔLE D’URBANISME : U</a:t>
            </a:r>
            <a:r>
              <a:rPr lang="en-US" sz="2000" b="1" dirty="0">
                <a:solidFill>
                  <a:schemeClr val="bg1"/>
                </a:solidFill>
                <a:latin typeface="+mj-lt"/>
                <a:ea typeface="+mj-ea"/>
                <a:cs typeface="+mj-cs"/>
              </a:rPr>
              <a:t>ne activité </a:t>
            </a:r>
            <a:r>
              <a:rPr lang="fr-FR" sz="2000" b="1" dirty="0">
                <a:solidFill>
                  <a:schemeClr val="bg1"/>
                </a:solidFill>
                <a:latin typeface="+mj-lt"/>
                <a:ea typeface="+mj-ea"/>
                <a:cs typeface="+mj-cs"/>
              </a:rPr>
              <a:t>communale</a:t>
            </a:r>
            <a:endParaRPr kumimoji="0" lang="fr-FR" sz="2000" b="1" i="0" u="none" strike="noStrike" cap="none" spc="0" normalizeH="0" baseline="0" dirty="0">
              <a:ln>
                <a:noFill/>
              </a:ln>
              <a:solidFill>
                <a:schemeClr val="bg1"/>
              </a:solidFill>
              <a:effectLst/>
              <a:uLnTx/>
              <a:uFillTx/>
              <a:latin typeface="+mj-lt"/>
              <a:ea typeface="+mj-ea"/>
              <a:cs typeface="+mj-cs"/>
            </a:endParaRPr>
          </a:p>
        </p:txBody>
      </p:sp>
      <p:sp>
        <p:nvSpPr>
          <p:cNvPr id="11" name="Forme libre : forme 10">
            <a:extLst>
              <a:ext uri="{FF2B5EF4-FFF2-40B4-BE49-F238E27FC236}">
                <a16:creationId xmlns:a16="http://schemas.microsoft.com/office/drawing/2014/main" id="{1D7BB8FB-C26E-4D3F-B03E-7A63DB000361}"/>
              </a:ext>
            </a:extLst>
          </p:cNvPr>
          <p:cNvSpPr/>
          <p:nvPr/>
        </p:nvSpPr>
        <p:spPr>
          <a:xfrm>
            <a:off x="451169" y="6026347"/>
            <a:ext cx="6627921" cy="501734"/>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1">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57150" marR="0" lvl="1" indent="-57150" algn="ctr" fontAlgn="auto">
              <a:lnSpc>
                <a:spcPct val="90000"/>
              </a:lnSpc>
              <a:spcBef>
                <a:spcPct val="0"/>
              </a:spcBef>
              <a:spcAft>
                <a:spcPct val="15000"/>
              </a:spcAft>
              <a:buClrTx/>
              <a:buSzTx/>
              <a:tabLst/>
              <a:defRPr/>
            </a:pPr>
            <a:r>
              <a:rPr lang="en-US" sz="2000" b="1" dirty="0">
                <a:solidFill>
                  <a:schemeClr val="bg1"/>
                </a:solidFill>
                <a:latin typeface="+mj-lt"/>
                <a:ea typeface="+mj-ea"/>
                <a:cs typeface="+mj-cs"/>
              </a:rPr>
              <a:t>LA POLICE DE L’URBANISME : Une charge </a:t>
            </a:r>
            <a:r>
              <a:rPr lang="fr-FR" sz="2000" b="1" dirty="0">
                <a:solidFill>
                  <a:schemeClr val="bg1"/>
                </a:solidFill>
                <a:latin typeface="+mj-lt"/>
                <a:ea typeface="+mj-ea"/>
                <a:cs typeface="+mj-cs"/>
              </a:rPr>
              <a:t>communale</a:t>
            </a:r>
            <a:endParaRPr kumimoji="0" lang="fr-FR" sz="2000" b="1" i="0" u="none" strike="noStrike" cap="none" spc="0" normalizeH="0" baseline="0" dirty="0">
              <a:ln>
                <a:noFill/>
              </a:ln>
              <a:solidFill>
                <a:schemeClr val="bg1"/>
              </a:solidFill>
              <a:effectLst/>
              <a:uLnTx/>
              <a:uFillTx/>
              <a:latin typeface="+mj-lt"/>
              <a:ea typeface="+mj-ea"/>
              <a:cs typeface="+mj-cs"/>
            </a:endParaRPr>
          </a:p>
        </p:txBody>
      </p:sp>
      <p:sp>
        <p:nvSpPr>
          <p:cNvPr id="13" name="Flèche : bas 12">
            <a:extLst>
              <a:ext uri="{FF2B5EF4-FFF2-40B4-BE49-F238E27FC236}">
                <a16:creationId xmlns:a16="http://schemas.microsoft.com/office/drawing/2014/main" id="{5B29ACC8-7D0C-456F-9A77-DDD2C4DFB9AB}"/>
              </a:ext>
            </a:extLst>
          </p:cNvPr>
          <p:cNvSpPr/>
          <p:nvPr/>
        </p:nvSpPr>
        <p:spPr>
          <a:xfrm>
            <a:off x="4959794" y="1695618"/>
            <a:ext cx="428271" cy="3418662"/>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bas 17">
            <a:extLst>
              <a:ext uri="{FF2B5EF4-FFF2-40B4-BE49-F238E27FC236}">
                <a16:creationId xmlns:a16="http://schemas.microsoft.com/office/drawing/2014/main" id="{27C53745-2432-4CA6-88D4-7694D1F36EF3}"/>
              </a:ext>
            </a:extLst>
          </p:cNvPr>
          <p:cNvSpPr/>
          <p:nvPr/>
        </p:nvSpPr>
        <p:spPr>
          <a:xfrm>
            <a:off x="6650819" y="3292645"/>
            <a:ext cx="428271" cy="1821635"/>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bas 18">
            <a:extLst>
              <a:ext uri="{FF2B5EF4-FFF2-40B4-BE49-F238E27FC236}">
                <a16:creationId xmlns:a16="http://schemas.microsoft.com/office/drawing/2014/main" id="{C7A9044F-1CCE-4268-A012-2969D7EA4C31}"/>
              </a:ext>
            </a:extLst>
          </p:cNvPr>
          <p:cNvSpPr/>
          <p:nvPr/>
        </p:nvSpPr>
        <p:spPr>
          <a:xfrm>
            <a:off x="3765129" y="5673323"/>
            <a:ext cx="348792" cy="32897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36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8" grpId="0" animBg="1"/>
      <p:bldP spid="11" grpId="0" animBg="1"/>
      <p:bldP spid="13"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4428071" y="2507904"/>
            <a:ext cx="3351695" cy="415705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marR="0" lvl="1" indent="-57150" algn="ctr" defTabSz="488950" rtl="0" eaLnBrk="1" fontAlgn="auto" latinLnBrk="0" hangingPunct="1">
              <a:lnSpc>
                <a:spcPct val="90000"/>
              </a:lnSpc>
              <a:spcBef>
                <a:spcPct val="0"/>
              </a:spcBef>
              <a:spcAft>
                <a:spcPct val="15000"/>
              </a:spcAft>
              <a:buClrTx/>
              <a:buSzTx/>
              <a:buFontTx/>
              <a:buNone/>
              <a:tabLst/>
              <a:defRPr/>
            </a:pPr>
            <a:endParaRPr kumimoji="0" lang="fr-FR" sz="1200" b="0" i="1" u="none" strike="noStrike" kern="1200" cap="none" spc="0" normalizeH="0" baseline="0" noProof="0" dirty="0">
              <a:ln>
                <a:noFill/>
              </a:ln>
              <a:solidFill>
                <a:srgbClr val="002060"/>
              </a:solidFill>
              <a:effectLst/>
              <a:uLnTx/>
              <a:uFillTx/>
              <a:latin typeface="Calibri" panose="020F0502020204030204"/>
              <a:ea typeface="+mn-ea"/>
              <a:cs typeface="+mn-cs"/>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0" i="1"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Essentiellement le titre VIII du livre IV et le livre VI du code de l’urbanisme</a:t>
            </a:r>
          </a:p>
          <a:p>
            <a:pPr marL="57150" marR="0" lvl="1" indent="-57150" algn="ctr" defTabSz="488950" rtl="0" eaLnBrk="1" fontAlgn="auto" latinLnBrk="0" hangingPunct="1">
              <a:lnSpc>
                <a:spcPct val="90000"/>
              </a:lnSpc>
              <a:spcBef>
                <a:spcPct val="0"/>
              </a:spcBef>
              <a:spcAft>
                <a:spcPct val="15000"/>
              </a:spcAft>
              <a:buClrTx/>
              <a:buSzTx/>
              <a:buFontTx/>
              <a:buNone/>
              <a:tabLst/>
              <a:defRPr/>
            </a:pPr>
            <a:endParaRPr lang="fr-FR" sz="1200" b="1" dirty="0">
              <a:solidFill>
                <a:schemeClr val="accent1">
                  <a:lumMod val="75000"/>
                </a:schemeClr>
              </a:solidFill>
              <a:latin typeface="Calibri" panose="020F0502020204030204"/>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endParaRPr lang="fr-FR" sz="1200" b="1" dirty="0">
              <a:solidFill>
                <a:schemeClr val="accent1">
                  <a:lumMod val="75000"/>
                </a:schemeClr>
              </a:solidFill>
              <a:latin typeface="Calibri" panose="020F0502020204030204"/>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Mission essentielle et complémentaire</a:t>
            </a: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1"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à la délivrance des autorisations d’urbanisme</a:t>
            </a:r>
          </a:p>
          <a:p>
            <a:pPr marL="57150" marR="0" lvl="1" indent="-57150" algn="ctr" defTabSz="488950" rtl="0" eaLnBrk="1" fontAlgn="auto" latinLnBrk="0" hangingPunct="1">
              <a:lnSpc>
                <a:spcPct val="90000"/>
              </a:lnSpc>
              <a:spcBef>
                <a:spcPct val="0"/>
              </a:spcBef>
              <a:spcAft>
                <a:spcPct val="15000"/>
              </a:spcAft>
              <a:buClrTx/>
              <a:buSzTx/>
              <a:buFontTx/>
              <a:buNone/>
              <a:tabLst/>
              <a:defRPr/>
            </a:pPr>
            <a:endParaRPr lang="fr-FR" sz="1200" dirty="0">
              <a:solidFill>
                <a:schemeClr val="accent1">
                  <a:lumMod val="75000"/>
                </a:schemeClr>
              </a:solidFill>
              <a:latin typeface="Calibri" panose="020F0502020204030204"/>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endParaRPr lang="fr-FR" sz="1200" dirty="0">
              <a:solidFill>
                <a:schemeClr val="accent1">
                  <a:lumMod val="75000"/>
                </a:schemeClr>
              </a:solidFill>
              <a:latin typeface="Calibri" panose="020F0502020204030204"/>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Elle consiste à vérifier in situ l’achèvement et la conformité des travaux autorisés et à constater le</a:t>
            </a: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cas échéant les constructions réalisées sans demande d’autorisation ou en violation de l’autorisation. </a:t>
            </a:r>
          </a:p>
          <a:p>
            <a:pPr marL="57150" marR="0" lvl="1" indent="-57150" algn="ctr" defTabSz="488950" rtl="0" eaLnBrk="1" fontAlgn="auto" latinLnBrk="0" hangingPunct="1">
              <a:lnSpc>
                <a:spcPct val="90000"/>
              </a:lnSpc>
              <a:spcBef>
                <a:spcPct val="0"/>
              </a:spcBef>
              <a:spcAft>
                <a:spcPct val="15000"/>
              </a:spcAft>
              <a:buClrTx/>
              <a:buSzTx/>
              <a:buFontTx/>
              <a:buNone/>
              <a:tabLst/>
              <a:defRPr/>
            </a:pPr>
            <a:endParaRPr lang="fr-FR" sz="1200" dirty="0">
              <a:solidFill>
                <a:schemeClr val="accent1">
                  <a:lumMod val="75000"/>
                </a:schemeClr>
              </a:solidFill>
              <a:latin typeface="Calibri" panose="020F0502020204030204"/>
            </a:endParaRP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Une attention particulière doit être apportée aux zones à risques (PPRI notamment…) ou à enjeux</a:t>
            </a:r>
          </a:p>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2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(zones littorales, périmètres patrimoniaux ou environnementaux).</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4420149" y="751840"/>
            <a:ext cx="3351696" cy="165966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b="1" i="0" u="none" strike="noStrike" kern="1200" cap="none" spc="0" normalizeH="0" baseline="0" noProof="0" dirty="0">
                <a:ln>
                  <a:noFill/>
                </a:ln>
                <a:solidFill>
                  <a:prstClr val="white"/>
                </a:solidFill>
                <a:effectLst/>
                <a:uLnTx/>
                <a:uFillTx/>
                <a:latin typeface="Calibri" panose="020F0502020204030204"/>
                <a:ea typeface="+mn-ea"/>
                <a:cs typeface="+mn-cs"/>
              </a:rPr>
              <a:t>LA POLICE DE L’URBANISME</a:t>
            </a:r>
            <a:br>
              <a:rPr kumimoji="0" lang="fr-FR"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FR" b="1" i="0" u="none" strike="noStrike" kern="1200" cap="none" spc="0" normalizeH="0" baseline="0" noProof="0" dirty="0">
                <a:ln>
                  <a:noFill/>
                </a:ln>
                <a:solidFill>
                  <a:prstClr val="white"/>
                </a:solidFill>
                <a:effectLst/>
                <a:uLnTx/>
                <a:uFillTx/>
                <a:latin typeface="Calibri" panose="020F0502020204030204"/>
                <a:ea typeface="+mn-ea"/>
                <a:cs typeface="+mn-cs"/>
              </a:rPr>
              <a:t>(Code de l’Urbanisme)</a:t>
            </a:r>
            <a:endParaRPr kumimoji="0" lang="fr-FR"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orme libre : forme 4">
            <a:extLst>
              <a:ext uri="{FF2B5EF4-FFF2-40B4-BE49-F238E27FC236}">
                <a16:creationId xmlns:a16="http://schemas.microsoft.com/office/drawing/2014/main" id="{DD7EBE72-E994-40DA-8F68-1CC08F15BCEA}"/>
              </a:ext>
            </a:extLst>
          </p:cNvPr>
          <p:cNvSpPr/>
          <p:nvPr/>
        </p:nvSpPr>
        <p:spPr>
          <a:xfrm>
            <a:off x="599216" y="307464"/>
            <a:ext cx="10993563" cy="35636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marR="0" lvl="1" indent="-57150" algn="ctr" defTabSz="488950" rtl="0" eaLnBrk="1" fontAlgn="auto" latinLnBrk="0" hangingPunct="1">
              <a:lnSpc>
                <a:spcPct val="90000"/>
              </a:lnSpc>
              <a:spcBef>
                <a:spcPct val="0"/>
              </a:spcBef>
              <a:spcAft>
                <a:spcPct val="1500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L’ADDITION DES DIFFERENTES POLICES</a:t>
            </a:r>
          </a:p>
        </p:txBody>
      </p:sp>
      <p:sp>
        <p:nvSpPr>
          <p:cNvPr id="2" name="Forme libre : forme 1">
            <a:extLst>
              <a:ext uri="{FF2B5EF4-FFF2-40B4-BE49-F238E27FC236}">
                <a16:creationId xmlns:a16="http://schemas.microsoft.com/office/drawing/2014/main" id="{8EE307DE-6FDB-4EDD-B26B-AE60F8117DAE}"/>
              </a:ext>
            </a:extLst>
          </p:cNvPr>
          <p:cNvSpPr/>
          <p:nvPr/>
        </p:nvSpPr>
        <p:spPr>
          <a:xfrm>
            <a:off x="615058" y="4796823"/>
            <a:ext cx="3351696" cy="1510109"/>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3">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LA POLICE DU DOMAINE</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4889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Calibri" panose="020F0502020204030204"/>
              </a:rPr>
              <a:t>Conservation et gestion</a:t>
            </a:r>
            <a:b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t>(CGCT, CG3P)</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Forme libre : forme 5">
            <a:extLst>
              <a:ext uri="{FF2B5EF4-FFF2-40B4-BE49-F238E27FC236}">
                <a16:creationId xmlns:a16="http://schemas.microsoft.com/office/drawing/2014/main" id="{1117185A-2747-43AE-AA8C-8AA61374609A}"/>
              </a:ext>
            </a:extLst>
          </p:cNvPr>
          <p:cNvSpPr/>
          <p:nvPr/>
        </p:nvSpPr>
        <p:spPr>
          <a:xfrm>
            <a:off x="8241076" y="2017336"/>
            <a:ext cx="3351696" cy="1572519"/>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6">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LA POLICE DE L’ENVIRONNEMENT</a:t>
            </a:r>
            <a:b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(Code de l’environnement)</a:t>
            </a:r>
          </a:p>
          <a:p>
            <a:pPr marL="0" marR="0" lvl="0" indent="0" algn="ctr" defTabSz="488950" rtl="0" eaLnBrk="1" fontAlgn="auto" latinLnBrk="0" hangingPunct="1">
              <a:lnSpc>
                <a:spcPct val="90000"/>
              </a:lnSpc>
              <a:spcBef>
                <a:spcPct val="0"/>
              </a:spcBef>
              <a:spcAft>
                <a:spcPct val="3500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lang="fr-FR" sz="1400" dirty="0">
                <a:solidFill>
                  <a:prstClr val="white"/>
                </a:solidFill>
                <a:latin typeface="Calibri" panose="020F0502020204030204"/>
              </a:rPr>
              <a:t>Eau et milieux aquatiques, pollution</a:t>
            </a:r>
            <a:endPar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orme libre : forme 13">
            <a:extLst>
              <a:ext uri="{FF2B5EF4-FFF2-40B4-BE49-F238E27FC236}">
                <a16:creationId xmlns:a16="http://schemas.microsoft.com/office/drawing/2014/main" id="{EE66B482-C767-4C99-A30D-377E59E8F013}"/>
              </a:ext>
            </a:extLst>
          </p:cNvPr>
          <p:cNvSpPr/>
          <p:nvPr/>
        </p:nvSpPr>
        <p:spPr>
          <a:xfrm>
            <a:off x="8225246" y="4796823"/>
            <a:ext cx="3351696" cy="1510109"/>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4">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lang="fr-FR" sz="1400" b="1" dirty="0">
                <a:solidFill>
                  <a:prstClr val="white"/>
                </a:solidFill>
                <a:latin typeface="Calibri" panose="020F0502020204030204"/>
              </a:rPr>
              <a:t>Et d’autres POLICES SPECIALES</a:t>
            </a:r>
            <a:br>
              <a:rPr lang="fr-FR" sz="1400" b="1" dirty="0">
                <a:solidFill>
                  <a:prstClr val="white"/>
                </a:solidFill>
                <a:latin typeface="Calibri" panose="020F0502020204030204"/>
              </a:rPr>
            </a:br>
            <a:r>
              <a:rPr lang="fr-FR" sz="1400" b="1" dirty="0">
                <a:solidFill>
                  <a:prstClr val="white"/>
                </a:solidFill>
                <a:latin typeface="Calibri" panose="020F0502020204030204"/>
              </a:rPr>
              <a:t>(Police des installations classées, etc.)</a:t>
            </a: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Forme libre : forme 2">
            <a:extLst>
              <a:ext uri="{FF2B5EF4-FFF2-40B4-BE49-F238E27FC236}">
                <a16:creationId xmlns:a16="http://schemas.microsoft.com/office/drawing/2014/main" id="{889612B7-8B25-42E3-8C1A-5B24891C218A}"/>
              </a:ext>
            </a:extLst>
          </p:cNvPr>
          <p:cNvSpPr/>
          <p:nvPr/>
        </p:nvSpPr>
        <p:spPr>
          <a:xfrm>
            <a:off x="599216" y="2017336"/>
            <a:ext cx="3351695" cy="1572519"/>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2">
              <a:lumMod val="75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LA POLICE </a:t>
            </a:r>
            <a:r>
              <a:rPr lang="fr-FR" sz="1400" b="1" dirty="0">
                <a:solidFill>
                  <a:prstClr val="white"/>
                </a:solidFill>
                <a:latin typeface="Calibri" panose="020F0502020204030204"/>
              </a:rPr>
              <a:t>ADMINISTRATIVE GENERALE</a:t>
            </a:r>
            <a:br>
              <a:rPr lang="fr-FR" sz="1400" b="1" dirty="0">
                <a:solidFill>
                  <a:prstClr val="white"/>
                </a:solidFill>
                <a:latin typeface="Calibri" panose="020F0502020204030204"/>
              </a:rPr>
            </a:br>
            <a:r>
              <a:rPr lang="fr-FR" sz="1400" dirty="0">
                <a:solidFill>
                  <a:prstClr val="white"/>
                </a:solidFill>
                <a:latin typeface="Calibri" panose="020F0502020204030204"/>
              </a:rPr>
              <a:t>(CGCT)</a:t>
            </a:r>
          </a:p>
          <a:p>
            <a:pPr marL="0" marR="0" lvl="0" indent="0" algn="ctr" defTabSz="488950" rtl="0" eaLnBrk="1" fontAlgn="auto" latinLnBrk="0" hangingPunct="1">
              <a:lnSpc>
                <a:spcPct val="90000"/>
              </a:lnSpc>
              <a:spcBef>
                <a:spcPct val="0"/>
              </a:spcBef>
              <a:spcAft>
                <a:spcPct val="35000"/>
              </a:spcAft>
              <a:buClrTx/>
              <a:buSzTx/>
              <a:buFontTx/>
              <a:buNone/>
              <a:tabLst/>
              <a:defRPr/>
            </a:pPr>
            <a:endParaRPr lang="fr-FR" sz="1400" dirty="0">
              <a:solidFill>
                <a:prstClr val="white"/>
              </a:solidFill>
              <a:latin typeface="Calibri" panose="020F0502020204030204"/>
            </a:endParaRPr>
          </a:p>
          <a:p>
            <a:pPr marL="0" marR="0" lvl="0" indent="0" algn="ctr" defTabSz="488950" rtl="0" eaLnBrk="1" fontAlgn="auto" latinLnBrk="0" hangingPunct="1">
              <a:lnSpc>
                <a:spcPct val="90000"/>
              </a:lnSpc>
              <a:spcBef>
                <a:spcPct val="0"/>
              </a:spcBef>
              <a:spcAft>
                <a:spcPct val="35000"/>
              </a:spcAft>
              <a:buClrTx/>
              <a:buSzTx/>
              <a:buFontTx/>
              <a:buNone/>
              <a:tabLst/>
              <a:defRPr/>
            </a:pPr>
            <a:r>
              <a:rPr lang="fr-FR" sz="1400" dirty="0">
                <a:solidFill>
                  <a:prstClr val="white"/>
                </a:solidFill>
                <a:latin typeface="Calibri" panose="020F0502020204030204"/>
              </a:rPr>
              <a:t>T</a:t>
            </a:r>
            <a:r>
              <a:rPr kumimoji="0" lang="fr-FR" sz="1400" i="0" u="none" strike="noStrike" kern="1200" cap="none" spc="0" normalizeH="0" baseline="0" noProof="0" dirty="0" err="1">
                <a:ln>
                  <a:noFill/>
                </a:ln>
                <a:solidFill>
                  <a:prstClr val="white"/>
                </a:solidFill>
                <a:effectLst/>
                <a:uLnTx/>
                <a:uFillTx/>
                <a:latin typeface="Calibri" panose="020F0502020204030204"/>
                <a:ea typeface="+mn-ea"/>
                <a:cs typeface="+mn-cs"/>
              </a:rPr>
              <a:t>ranquillité</a:t>
            </a:r>
            <a: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t>, sécurité, salubrité publiques ainsi que le respect de la dignité humaine </a:t>
            </a:r>
            <a:br>
              <a:rPr kumimoji="0" lang="fr-FR" sz="140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FR" sz="1050" i="0" u="none" strike="noStrike" kern="1200" cap="none" spc="0" normalizeH="0" baseline="0" noProof="0" dirty="0">
                <a:ln>
                  <a:noFill/>
                </a:ln>
                <a:solidFill>
                  <a:prstClr val="white"/>
                </a:solidFill>
                <a:effectLst/>
                <a:uLnTx/>
                <a:uFillTx/>
                <a:latin typeface="Calibri" panose="020F0502020204030204"/>
                <a:ea typeface="+mn-ea"/>
                <a:cs typeface="+mn-cs"/>
              </a:rPr>
              <a:t>(art L2212-2)</a:t>
            </a:r>
          </a:p>
        </p:txBody>
      </p:sp>
    </p:spTree>
    <p:extLst>
      <p:ext uri="{BB962C8B-B14F-4D97-AF65-F5344CB8AC3E}">
        <p14:creationId xmlns:p14="http://schemas.microsoft.com/office/powerpoint/2010/main" val="21956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P spid="5" grpId="0" animBg="1"/>
      <p:bldP spid="2" grpId="0" animBg="1"/>
      <p:bldP spid="6" grpId="0" animBg="1"/>
      <p:bldP spid="14"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Une construction irrégulière constitue un délit pénal donnant lieu à des poursuites pénales devant le Tribunal judiciaire compétent.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respect des règles du droit de l'urbanisme est sanctionné aux articles L 610-1 et L. 480-1 à -13 du code de l'urbanisme.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Les sanctions et peines encourues sont multiples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Amende, la prison dans l’hypothèse d’une récidive (article L 480-4 du code de l’urbanisme)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Mise en conformité ou démolition de la construction (article L 480-5 du code de l’urbanisme)</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lang="fr-FR" sz="2000" b="1" dirty="0">
                <a:solidFill>
                  <a:prstClr val="white"/>
                </a:solidFill>
                <a:latin typeface="Calibri" panose="020F0502020204030204"/>
              </a:rPr>
              <a:t>LES INFRACTIONS AUX REGLES D’URBANISME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75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B2D3ED9C-ABFE-446E-ADCD-9317E5FF7B54}"/>
              </a:ext>
            </a:extLst>
          </p:cNvPr>
          <p:cNvSpPr/>
          <p:nvPr/>
        </p:nvSpPr>
        <p:spPr>
          <a:xfrm>
            <a:off x="9522577" y="1790861"/>
            <a:ext cx="2109414" cy="79935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b="1" kern="1200" dirty="0"/>
              <a:t>LE PROCUREUR DE LA REPUBLIQUE</a:t>
            </a:r>
            <a:endParaRPr lang="fr-FR" sz="1100" kern="1200" dirty="0"/>
          </a:p>
        </p:txBody>
      </p:sp>
      <p:sp>
        <p:nvSpPr>
          <p:cNvPr id="10" name="Forme libre : forme 9">
            <a:extLst>
              <a:ext uri="{FF2B5EF4-FFF2-40B4-BE49-F238E27FC236}">
                <a16:creationId xmlns:a16="http://schemas.microsoft.com/office/drawing/2014/main" id="{1B08F03D-BBE5-4C11-8337-29624F6B59A8}"/>
              </a:ext>
            </a:extLst>
          </p:cNvPr>
          <p:cNvSpPr/>
          <p:nvPr/>
        </p:nvSpPr>
        <p:spPr>
          <a:xfrm>
            <a:off x="599216" y="1301060"/>
            <a:ext cx="3351696" cy="1234197"/>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b="1" dirty="0"/>
              <a:t>L’AUTORITE COMPETENTE</a:t>
            </a:r>
            <a:br>
              <a:rPr lang="fr-FR" sz="1100" b="1" dirty="0"/>
            </a:br>
            <a:r>
              <a:rPr lang="fr-FR" sz="1100" b="1" dirty="0"/>
              <a:t>POUR LA DELIVRANCE DES AUTORISATIONS D’URBANISME</a:t>
            </a:r>
            <a:endParaRPr lang="fr-FR" sz="1100" kern="1200" dirty="0"/>
          </a:p>
        </p:txBody>
      </p:sp>
      <p:sp>
        <p:nvSpPr>
          <p:cNvPr id="12" name="Forme libre : forme 11">
            <a:extLst>
              <a:ext uri="{FF2B5EF4-FFF2-40B4-BE49-F238E27FC236}">
                <a16:creationId xmlns:a16="http://schemas.microsoft.com/office/drawing/2014/main" id="{E4BFCF56-8AB7-4C35-8C9D-3ADAD425002D}"/>
              </a:ext>
            </a:extLst>
          </p:cNvPr>
          <p:cNvSpPr/>
          <p:nvPr/>
        </p:nvSpPr>
        <p:spPr>
          <a:xfrm>
            <a:off x="4484145" y="1345675"/>
            <a:ext cx="7147846" cy="302640"/>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a:ln>
            <a:gradFill>
              <a:gsLst>
                <a:gs pos="5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200" i="1" dirty="0"/>
              <a:t>LES SERVICES DE L’ETAT</a:t>
            </a:r>
            <a:endParaRPr lang="fr-FR" sz="1200" i="1" kern="1200" dirty="0"/>
          </a:p>
        </p:txBody>
      </p:sp>
      <p:sp>
        <p:nvSpPr>
          <p:cNvPr id="3" name="Forme libre : forme 2">
            <a:extLst>
              <a:ext uri="{FF2B5EF4-FFF2-40B4-BE49-F238E27FC236}">
                <a16:creationId xmlns:a16="http://schemas.microsoft.com/office/drawing/2014/main" id="{67A842DE-1CA7-41C4-9D8E-2D0E54056B4B}"/>
              </a:ext>
            </a:extLst>
          </p:cNvPr>
          <p:cNvSpPr/>
          <p:nvPr/>
        </p:nvSpPr>
        <p:spPr>
          <a:xfrm>
            <a:off x="4447945" y="5740668"/>
            <a:ext cx="7184046" cy="87669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1100" b="1" dirty="0">
                <a:solidFill>
                  <a:schemeClr val="accent1">
                    <a:lumMod val="50000"/>
                  </a:schemeClr>
                </a:solidFill>
              </a:rPr>
              <a:t>Protocole </a:t>
            </a:r>
            <a:r>
              <a:rPr lang="fr-FR" sz="1100" b="1" kern="1200" dirty="0">
                <a:solidFill>
                  <a:schemeClr val="accent1">
                    <a:lumMod val="50000"/>
                  </a:schemeClr>
                </a:solidFill>
              </a:rPr>
              <a:t>d’accord en matière de police de l’urbanisme entre la préfecture, les services de la DDTM et le parquet</a:t>
            </a:r>
            <a:br>
              <a:rPr lang="fr-FR" sz="1100" b="1" kern="1200" dirty="0">
                <a:solidFill>
                  <a:schemeClr val="accent1">
                    <a:lumMod val="50000"/>
                  </a:schemeClr>
                </a:solidFill>
              </a:rPr>
            </a:br>
            <a:r>
              <a:rPr lang="fr-FR" sz="1100" b="1" kern="1200" dirty="0">
                <a:solidFill>
                  <a:schemeClr val="accent1">
                    <a:lumMod val="50000"/>
                  </a:schemeClr>
                </a:solidFill>
              </a:rPr>
              <a:t>Dans le Gard, a priori </a:t>
            </a:r>
            <a:r>
              <a:rPr lang="fr-FR" sz="1100" b="1" dirty="0">
                <a:solidFill>
                  <a:schemeClr val="accent1">
                    <a:lumMod val="50000"/>
                  </a:schemeClr>
                </a:solidFill>
              </a:rPr>
              <a:t>contractualisation </a:t>
            </a:r>
            <a:r>
              <a:rPr lang="fr-FR" sz="1100" b="1" kern="1200" dirty="0">
                <a:solidFill>
                  <a:schemeClr val="accent1">
                    <a:lumMod val="50000"/>
                  </a:schemeClr>
                </a:solidFill>
              </a:rPr>
              <a:t>soit inexistante soit en cours d’élaboration</a:t>
            </a:r>
            <a:br>
              <a:rPr lang="fr-FR" sz="1100" b="1" kern="1200" dirty="0">
                <a:solidFill>
                  <a:schemeClr val="accent1">
                    <a:lumMod val="50000"/>
                  </a:schemeClr>
                </a:solidFill>
              </a:rPr>
            </a:br>
            <a:r>
              <a:rPr lang="fr-FR" sz="1100" i="1" kern="1200" dirty="0">
                <a:solidFill>
                  <a:schemeClr val="accent1">
                    <a:lumMod val="50000"/>
                  </a:schemeClr>
                </a:solidFill>
              </a:rPr>
              <a:t>La lutte contre la délinquance en urbanisme (constructions illicites) confiée au Groupement Local de Traitement de la Délinquance (GLTD) qui a pour mission, sous la présidence du Procureur de la République, de suivre les procédures en cours, jusqu'à la remise en l’état d'origine du site par les contrevenants.  </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4484145" y="1790860"/>
            <a:ext cx="2109414" cy="799352"/>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b="1" dirty="0"/>
              <a:t>LE PREFET ou LA DIRECTION DEPARTEMENTALE </a:t>
            </a:r>
            <a:br>
              <a:rPr lang="fr-FR" sz="1100" b="1" dirty="0"/>
            </a:br>
            <a:r>
              <a:rPr lang="fr-FR" sz="1100" b="1" dirty="0"/>
              <a:t>DES TERRITOIRES ET DE LA MER</a:t>
            </a:r>
            <a:br>
              <a:rPr lang="fr-FR" sz="1100" b="1" dirty="0"/>
            </a:br>
            <a:r>
              <a:rPr lang="fr-FR" sz="1100" i="1" dirty="0"/>
              <a:t>(Service d’aménagement territorial Sud et Urbanisme)</a:t>
            </a:r>
            <a:endParaRPr lang="fr-FR" sz="1100" i="1" kern="1200" dirty="0"/>
          </a:p>
        </p:txBody>
      </p:sp>
      <p:sp>
        <p:nvSpPr>
          <p:cNvPr id="5" name="Forme libre : forme 4">
            <a:extLst>
              <a:ext uri="{FF2B5EF4-FFF2-40B4-BE49-F238E27FC236}">
                <a16:creationId xmlns:a16="http://schemas.microsoft.com/office/drawing/2014/main" id="{DD7EBE72-E994-40DA-8F68-1CC08F15BCEA}"/>
              </a:ext>
            </a:extLst>
          </p:cNvPr>
          <p:cNvSpPr/>
          <p:nvPr/>
        </p:nvSpPr>
        <p:spPr>
          <a:xfrm>
            <a:off x="603315" y="288610"/>
            <a:ext cx="11028676" cy="87669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br>
              <a:rPr lang="fr-FR" sz="2800" b="1" dirty="0">
                <a:solidFill>
                  <a:schemeClr val="bg1"/>
                </a:solidFill>
              </a:rPr>
            </a:br>
            <a:r>
              <a:rPr lang="fr-FR" sz="2800" b="1" cap="small" dirty="0">
                <a:solidFill>
                  <a:schemeClr val="bg1"/>
                </a:solidFill>
              </a:rPr>
              <a:t>les principaux acteurs</a:t>
            </a:r>
            <a:endParaRPr lang="fr-FR" sz="2800" b="1" kern="1200" cap="small" dirty="0">
              <a:solidFill>
                <a:schemeClr val="bg1"/>
              </a:solidFill>
            </a:endParaRPr>
          </a:p>
        </p:txBody>
      </p:sp>
      <p:sp>
        <p:nvSpPr>
          <p:cNvPr id="2" name="Forme libre : forme 1">
            <a:extLst>
              <a:ext uri="{FF2B5EF4-FFF2-40B4-BE49-F238E27FC236}">
                <a16:creationId xmlns:a16="http://schemas.microsoft.com/office/drawing/2014/main" id="{3AFE535B-F8C9-4DBE-9541-046AAB8DF085}"/>
              </a:ext>
            </a:extLst>
          </p:cNvPr>
          <p:cNvSpPr/>
          <p:nvPr/>
        </p:nvSpPr>
        <p:spPr>
          <a:xfrm>
            <a:off x="7003361" y="1790860"/>
            <a:ext cx="2109414" cy="799352"/>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100" b="1" dirty="0"/>
              <a:t>LES SERVICES DE POLICE </a:t>
            </a:r>
            <a:br>
              <a:rPr lang="fr-FR" sz="1100" b="1" dirty="0"/>
            </a:br>
            <a:r>
              <a:rPr lang="fr-FR" sz="1100" b="1" dirty="0"/>
              <a:t>ou </a:t>
            </a:r>
            <a:br>
              <a:rPr lang="fr-FR" sz="1100" b="1" dirty="0"/>
            </a:br>
            <a:r>
              <a:rPr lang="fr-FR" sz="1100" b="1" dirty="0"/>
              <a:t>DE GENDARMERIE</a:t>
            </a:r>
            <a:endParaRPr lang="fr-FR" sz="1100" kern="1200" dirty="0"/>
          </a:p>
        </p:txBody>
      </p:sp>
      <p:sp>
        <p:nvSpPr>
          <p:cNvPr id="6" name="Forme libre : forme 5">
            <a:extLst>
              <a:ext uri="{FF2B5EF4-FFF2-40B4-BE49-F238E27FC236}">
                <a16:creationId xmlns:a16="http://schemas.microsoft.com/office/drawing/2014/main" id="{3179CE24-9388-4FB0-9FA0-B6226EC6DC69}"/>
              </a:ext>
            </a:extLst>
          </p:cNvPr>
          <p:cNvSpPr/>
          <p:nvPr/>
        </p:nvSpPr>
        <p:spPr>
          <a:xfrm>
            <a:off x="4484145" y="2736829"/>
            <a:ext cx="2109414" cy="2937012"/>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ctr" defTabSz="488950">
              <a:lnSpc>
                <a:spcPct val="90000"/>
              </a:lnSpc>
              <a:spcBef>
                <a:spcPct val="0"/>
              </a:spcBef>
              <a:spcAft>
                <a:spcPct val="15000"/>
              </a:spcAft>
            </a:pPr>
            <a:endParaRPr lang="fr-FR" sz="1100" b="1" dirty="0">
              <a:solidFill>
                <a:schemeClr val="accent1">
                  <a:lumMod val="75000"/>
                </a:schemeClr>
              </a:solidFill>
            </a:endParaRPr>
          </a:p>
          <a:p>
            <a:pPr marL="0" lvl="1" algn="ctr" defTabSz="488950">
              <a:lnSpc>
                <a:spcPct val="90000"/>
              </a:lnSpc>
              <a:spcBef>
                <a:spcPct val="0"/>
              </a:spcBef>
              <a:spcAft>
                <a:spcPct val="15000"/>
              </a:spcAft>
            </a:pPr>
            <a:r>
              <a:rPr lang="fr-FR" sz="1100" b="1" dirty="0">
                <a:solidFill>
                  <a:schemeClr val="accent1">
                    <a:lumMod val="75000"/>
                  </a:schemeClr>
                </a:solidFill>
              </a:rPr>
              <a:t>RÔLE</a:t>
            </a:r>
          </a:p>
          <a:p>
            <a:pPr marL="0" lvl="1" algn="ctr" defTabSz="488950">
              <a:lnSpc>
                <a:spcPct val="90000"/>
              </a:lnSpc>
              <a:spcBef>
                <a:spcPct val="0"/>
              </a:spcBef>
              <a:spcAft>
                <a:spcPct val="15000"/>
              </a:spcAft>
            </a:pPr>
            <a:endParaRPr lang="fr-FR" sz="1100" b="1" dirty="0">
              <a:solidFill>
                <a:schemeClr val="accent1">
                  <a:lumMod val="75000"/>
                </a:schemeClr>
              </a:solidFill>
            </a:endParaRP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établir les procès-verbaux :</a:t>
            </a:r>
          </a:p>
          <a:p>
            <a:pPr marL="457200" lvl="2" algn="just" defTabSz="488950">
              <a:lnSpc>
                <a:spcPct val="90000"/>
              </a:lnSpc>
              <a:spcBef>
                <a:spcPct val="0"/>
              </a:spcBef>
              <a:spcAft>
                <a:spcPct val="15000"/>
              </a:spcAft>
            </a:pPr>
            <a:r>
              <a:rPr lang="fr-FR" sz="1100" dirty="0">
                <a:solidFill>
                  <a:schemeClr val="accent1">
                    <a:lumMod val="75000"/>
                  </a:schemeClr>
                </a:solidFill>
              </a:rPr>
              <a:t>- dans les communes soumises au RNU,</a:t>
            </a:r>
          </a:p>
          <a:p>
            <a:pPr marL="457200" lvl="2" algn="just" defTabSz="488950">
              <a:lnSpc>
                <a:spcPct val="90000"/>
              </a:lnSpc>
              <a:spcBef>
                <a:spcPct val="0"/>
              </a:spcBef>
              <a:spcAft>
                <a:spcPct val="15000"/>
              </a:spcAft>
            </a:pPr>
            <a:r>
              <a:rPr lang="fr-FR" sz="1100" dirty="0">
                <a:solidFill>
                  <a:schemeClr val="accent1">
                    <a:lumMod val="75000"/>
                  </a:schemeClr>
                </a:solidFill>
              </a:rPr>
              <a:t>- sur les projets relevant de la compétence de l’État,</a:t>
            </a:r>
          </a:p>
          <a:p>
            <a:pPr marL="457200" lvl="2" algn="just" defTabSz="488950">
              <a:lnSpc>
                <a:spcPct val="90000"/>
              </a:lnSpc>
              <a:spcBef>
                <a:spcPct val="0"/>
              </a:spcBef>
              <a:spcAft>
                <a:spcPct val="15000"/>
              </a:spcAft>
            </a:pPr>
            <a:r>
              <a:rPr lang="fr-FR" sz="1100" dirty="0">
                <a:solidFill>
                  <a:schemeClr val="accent1">
                    <a:lumMod val="75000"/>
                  </a:schemeClr>
                </a:solidFill>
              </a:rPr>
              <a:t>- en cas de carence du maire ou après saisine du Préfet par un administré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s’assurer de l’effectivité de la police de l’urbanisme exercée par les collectivités locales et se positionner en conseil.</a:t>
            </a:r>
            <a:endParaRPr lang="fr-FR" sz="1100" kern="1200" dirty="0">
              <a:solidFill>
                <a:schemeClr val="accent1">
                  <a:lumMod val="75000"/>
                </a:schemeClr>
              </a:solidFill>
            </a:endParaRPr>
          </a:p>
        </p:txBody>
      </p:sp>
      <p:sp>
        <p:nvSpPr>
          <p:cNvPr id="9" name="Forme libre : forme 8">
            <a:extLst>
              <a:ext uri="{FF2B5EF4-FFF2-40B4-BE49-F238E27FC236}">
                <a16:creationId xmlns:a16="http://schemas.microsoft.com/office/drawing/2014/main" id="{A726C2A0-B920-4832-818F-54EDCE8FC4DE}"/>
              </a:ext>
            </a:extLst>
          </p:cNvPr>
          <p:cNvSpPr/>
          <p:nvPr/>
        </p:nvSpPr>
        <p:spPr>
          <a:xfrm>
            <a:off x="9522577" y="2736831"/>
            <a:ext cx="2109414" cy="2937010"/>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ctr" defTabSz="488950">
              <a:lnSpc>
                <a:spcPct val="90000"/>
              </a:lnSpc>
              <a:spcBef>
                <a:spcPct val="0"/>
              </a:spcBef>
              <a:spcAft>
                <a:spcPct val="15000"/>
              </a:spcAft>
            </a:pPr>
            <a:endParaRPr lang="fr-FR" sz="1100" b="1" dirty="0">
              <a:solidFill>
                <a:schemeClr val="accent1">
                  <a:lumMod val="50000"/>
                </a:schemeClr>
              </a:solidFill>
            </a:endParaRPr>
          </a:p>
          <a:p>
            <a:pPr marL="0" lvl="1" algn="ctr" defTabSz="488950">
              <a:lnSpc>
                <a:spcPct val="90000"/>
              </a:lnSpc>
              <a:spcBef>
                <a:spcPct val="0"/>
              </a:spcBef>
              <a:spcAft>
                <a:spcPct val="15000"/>
              </a:spcAft>
            </a:pPr>
            <a:r>
              <a:rPr lang="fr-FR" sz="1100" b="1" dirty="0">
                <a:solidFill>
                  <a:schemeClr val="accent1">
                    <a:lumMod val="75000"/>
                  </a:schemeClr>
                </a:solidFill>
              </a:rPr>
              <a:t>RÔLE</a:t>
            </a:r>
          </a:p>
          <a:p>
            <a:pPr marL="0" lvl="1" algn="ctr" defTabSz="488950">
              <a:lnSpc>
                <a:spcPct val="90000"/>
              </a:lnSpc>
              <a:spcBef>
                <a:spcPct val="0"/>
              </a:spcBef>
              <a:spcAft>
                <a:spcPct val="15000"/>
              </a:spcAft>
            </a:pPr>
            <a:endParaRPr lang="fr-FR" sz="1100" b="1" dirty="0">
              <a:solidFill>
                <a:schemeClr val="accent1">
                  <a:lumMod val="75000"/>
                </a:schemeClr>
              </a:solidFill>
            </a:endParaRP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défendre les intérêts de la société et à ce titre recevoir les plaintes et les dénonciations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mettre en mouvement l’action publique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diriger l’activité de la police judiciaire et veille à l’exécution des peines prononcées par les juridictions répressives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classer sans suite ou demander à la juridiction répressive de poursuivre l’auteur de l’infraction.</a:t>
            </a:r>
          </a:p>
        </p:txBody>
      </p:sp>
      <p:sp>
        <p:nvSpPr>
          <p:cNvPr id="16" name="Forme libre : forme 15">
            <a:extLst>
              <a:ext uri="{FF2B5EF4-FFF2-40B4-BE49-F238E27FC236}">
                <a16:creationId xmlns:a16="http://schemas.microsoft.com/office/drawing/2014/main" id="{3787E2F0-0338-415D-8AD8-8AD0C73C1736}"/>
              </a:ext>
            </a:extLst>
          </p:cNvPr>
          <p:cNvSpPr/>
          <p:nvPr/>
        </p:nvSpPr>
        <p:spPr>
          <a:xfrm>
            <a:off x="7003361" y="2736831"/>
            <a:ext cx="2109414" cy="2937010"/>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ctr" defTabSz="488950">
              <a:lnSpc>
                <a:spcPct val="90000"/>
              </a:lnSpc>
              <a:spcBef>
                <a:spcPct val="0"/>
              </a:spcBef>
              <a:spcAft>
                <a:spcPct val="15000"/>
              </a:spcAft>
            </a:pPr>
            <a:r>
              <a:rPr lang="fr-FR" sz="1100" b="1" dirty="0">
                <a:solidFill>
                  <a:schemeClr val="accent1">
                    <a:lumMod val="75000"/>
                  </a:schemeClr>
                </a:solidFill>
              </a:rPr>
              <a:t>RÔLE</a:t>
            </a:r>
          </a:p>
          <a:p>
            <a:pPr marL="171450" lvl="1" indent="-171450" algn="just" defTabSz="488950">
              <a:lnSpc>
                <a:spcPct val="90000"/>
              </a:lnSpc>
              <a:spcBef>
                <a:spcPct val="0"/>
              </a:spcBef>
              <a:spcAft>
                <a:spcPct val="15000"/>
              </a:spcAft>
              <a:buFont typeface="Arial" panose="020B0604020202020204" pitchFamily="34" charset="0"/>
              <a:buChar char="•"/>
            </a:pPr>
            <a:endParaRPr lang="fr-FR" sz="800" dirty="0">
              <a:solidFill>
                <a:schemeClr val="accent1">
                  <a:lumMod val="75000"/>
                </a:schemeClr>
              </a:solidFill>
            </a:endParaRPr>
          </a:p>
          <a:p>
            <a:pPr marL="171450" lvl="1" indent="-171450" algn="just" defTabSz="488950">
              <a:lnSpc>
                <a:spcPct val="90000"/>
              </a:lnSpc>
              <a:spcBef>
                <a:spcPct val="0"/>
              </a:spcBef>
              <a:spcAft>
                <a:spcPct val="15000"/>
              </a:spcAft>
              <a:buFontTx/>
              <a:buChar char="-"/>
            </a:pPr>
            <a:r>
              <a:rPr lang="fr-FR" sz="1100" dirty="0">
                <a:solidFill>
                  <a:schemeClr val="accent1">
                    <a:lumMod val="75000"/>
                  </a:schemeClr>
                </a:solidFill>
              </a:rPr>
              <a:t>Intervenir soit sur initiative dans le cadre d’enquête de flagrant délit ou en enquête préliminaire, soit sur instruction directe du parquet soit sur commission rogatoire sur sollicitation d’un juge d’instruction </a:t>
            </a:r>
          </a:p>
          <a:p>
            <a:pPr marL="171450" lvl="1" indent="-171450" algn="just" defTabSz="488950">
              <a:lnSpc>
                <a:spcPct val="90000"/>
              </a:lnSpc>
              <a:spcBef>
                <a:spcPct val="0"/>
              </a:spcBef>
              <a:spcAft>
                <a:spcPct val="15000"/>
              </a:spcAft>
              <a:buFontTx/>
              <a:buChar char="-"/>
            </a:pPr>
            <a:r>
              <a:rPr lang="fr-FR" sz="1100" dirty="0">
                <a:solidFill>
                  <a:schemeClr val="accent1">
                    <a:lumMod val="75000"/>
                  </a:schemeClr>
                </a:solidFill>
              </a:rPr>
              <a:t>Suivre les instructions du procureur et procèdent aux auditions et vérifications nécessaires;</a:t>
            </a:r>
          </a:p>
          <a:p>
            <a:pPr marL="171450" lvl="1" indent="-171450" algn="just" defTabSz="488950">
              <a:lnSpc>
                <a:spcPct val="90000"/>
              </a:lnSpc>
              <a:spcBef>
                <a:spcPct val="0"/>
              </a:spcBef>
              <a:spcAft>
                <a:spcPct val="15000"/>
              </a:spcAft>
              <a:buFontTx/>
              <a:buChar char="-"/>
            </a:pPr>
            <a:r>
              <a:rPr lang="fr-FR" sz="1100" dirty="0">
                <a:solidFill>
                  <a:schemeClr val="accent1">
                    <a:lumMod val="75000"/>
                  </a:schemeClr>
                </a:solidFill>
              </a:rPr>
              <a:t>constater les infractions aux règles d’urbanisme et transmettre au procureur de la République</a:t>
            </a:r>
          </a:p>
        </p:txBody>
      </p:sp>
      <p:sp>
        <p:nvSpPr>
          <p:cNvPr id="20" name="Forme libre : forme 19">
            <a:extLst>
              <a:ext uri="{FF2B5EF4-FFF2-40B4-BE49-F238E27FC236}">
                <a16:creationId xmlns:a16="http://schemas.microsoft.com/office/drawing/2014/main" id="{1270867E-5696-43A3-B447-41508AC07A00}"/>
              </a:ext>
            </a:extLst>
          </p:cNvPr>
          <p:cNvSpPr/>
          <p:nvPr/>
        </p:nvSpPr>
        <p:spPr>
          <a:xfrm>
            <a:off x="599216" y="2736829"/>
            <a:ext cx="3351695" cy="3880531"/>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0" lvl="1" algn="ctr" defTabSz="488950">
              <a:lnSpc>
                <a:spcPct val="90000"/>
              </a:lnSpc>
              <a:spcBef>
                <a:spcPct val="0"/>
              </a:spcBef>
              <a:spcAft>
                <a:spcPct val="15000"/>
              </a:spcAft>
            </a:pPr>
            <a:r>
              <a:rPr lang="fr-FR" sz="1100" b="1" dirty="0">
                <a:solidFill>
                  <a:schemeClr val="accent1">
                    <a:lumMod val="75000"/>
                  </a:schemeClr>
                </a:solidFill>
              </a:rPr>
              <a:t>RÔLE</a:t>
            </a:r>
          </a:p>
          <a:p>
            <a:pPr marL="0" lvl="1" algn="ctr" defTabSz="488950">
              <a:lnSpc>
                <a:spcPct val="90000"/>
              </a:lnSpc>
              <a:spcBef>
                <a:spcPct val="0"/>
              </a:spcBef>
              <a:spcAft>
                <a:spcPct val="15000"/>
              </a:spcAft>
            </a:pPr>
            <a:endParaRPr lang="fr-FR" sz="1100" b="1" dirty="0">
              <a:solidFill>
                <a:schemeClr val="accent1">
                  <a:lumMod val="75000"/>
                </a:schemeClr>
              </a:solidFill>
            </a:endParaRP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assurer le contrôle d’urbanisme par la délivrance des autorisations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établir les procès-verbaux (hors compétence du Préfet)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édicter les arrêtés interruptifs de travaux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si possible, permettre la régularisation de l’infraction en délivrant une autorisation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engager et mener la procédure administrative de lutte contre les constructions illégales (articles L481-1 à L481-3 CU)</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émettre des avis sur d’éventuelles mesures de restitution en tant qu’autorité compétente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se constituer partie civile au nom de la commune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procéder à l’exécution d’office d’une démolition ou d’une remise en état des lieux à moins de demander au préfet de se substituer à lui ;</a:t>
            </a:r>
          </a:p>
          <a:p>
            <a:pPr marL="171450" lvl="1" indent="-171450" algn="just" defTabSz="488950">
              <a:lnSpc>
                <a:spcPct val="90000"/>
              </a:lnSpc>
              <a:spcBef>
                <a:spcPct val="0"/>
              </a:spcBef>
              <a:spcAft>
                <a:spcPct val="15000"/>
              </a:spcAft>
              <a:buFont typeface="Arial" panose="020B0604020202020204" pitchFamily="34" charset="0"/>
              <a:buChar char="•"/>
            </a:pPr>
            <a:r>
              <a:rPr lang="fr-FR" sz="1100" dirty="0">
                <a:solidFill>
                  <a:schemeClr val="accent1">
                    <a:lumMod val="75000"/>
                  </a:schemeClr>
                </a:solidFill>
              </a:rPr>
              <a:t>demander la démolition d’une construction illégale à titre civil en application de l’article L 480-14 du CU.</a:t>
            </a:r>
            <a:endParaRPr lang="fr-FR" sz="1100" kern="1200" dirty="0">
              <a:solidFill>
                <a:schemeClr val="accent1">
                  <a:lumMod val="75000"/>
                </a:schemeClr>
              </a:solidFill>
              <a:highlight>
                <a:srgbClr val="FFFF00"/>
              </a:highlight>
            </a:endParaRPr>
          </a:p>
        </p:txBody>
      </p:sp>
    </p:spTree>
    <p:extLst>
      <p:ext uri="{BB962C8B-B14F-4D97-AF65-F5344CB8AC3E}">
        <p14:creationId xmlns:p14="http://schemas.microsoft.com/office/powerpoint/2010/main" val="16274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3" grpId="0" animBg="1"/>
      <p:bldP spid="4" grpId="0" animBg="1"/>
      <p:bldP spid="5" grpId="0" animBg="1"/>
      <p:bldP spid="2" grpId="0" animBg="1"/>
      <p:bldP spid="6" grpId="0" animBg="1"/>
      <p:bldP spid="9" grpId="0" animBg="1"/>
      <p:bldP spid="16"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863600" y="1740022"/>
            <a:ext cx="10643776" cy="4849380"/>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285750" lvl="1" indent="-285750" algn="ctr" defTabSz="488950">
              <a:lnSpc>
                <a:spcPct val="90000"/>
              </a:lnSpc>
              <a:spcBef>
                <a:spcPct val="0"/>
              </a:spcBef>
              <a:spcAft>
                <a:spcPct val="15000"/>
              </a:spcAft>
              <a:buFont typeface="Arial" panose="020B0604020202020204" pitchFamily="34" charset="0"/>
              <a:buChar char="•"/>
            </a:pPr>
            <a:r>
              <a:rPr lang="fr-FR" dirty="0">
                <a:solidFill>
                  <a:schemeClr val="accent1">
                    <a:lumMod val="50000"/>
                  </a:schemeClr>
                </a:solidFill>
              </a:rPr>
              <a:t>L’</a:t>
            </a:r>
            <a:r>
              <a:rPr lang="fr-FR" u="sng" dirty="0">
                <a:solidFill>
                  <a:schemeClr val="accent1">
                    <a:lumMod val="50000"/>
                  </a:schemeClr>
                </a:solidFill>
              </a:rPr>
              <a:t>officier de police judiciaire</a:t>
            </a:r>
            <a:r>
              <a:rPr lang="fr-FR" dirty="0">
                <a:solidFill>
                  <a:schemeClr val="accent1">
                    <a:lumMod val="50000"/>
                  </a:schemeClr>
                </a:solidFill>
              </a:rPr>
              <a:t> </a:t>
            </a:r>
            <a:r>
              <a:rPr lang="fr-FR" sz="1600" i="1" dirty="0">
                <a:solidFill>
                  <a:schemeClr val="accent1">
                    <a:lumMod val="50000"/>
                  </a:schemeClr>
                </a:solidFill>
              </a:rPr>
              <a:t>au sens de l’article 16 du code de procédure pénale </a:t>
            </a:r>
            <a:br>
              <a:rPr lang="fr-FR" dirty="0">
                <a:solidFill>
                  <a:schemeClr val="accent1">
                    <a:lumMod val="50000"/>
                  </a:schemeClr>
                </a:solidFill>
              </a:rPr>
            </a:br>
            <a:r>
              <a:rPr lang="fr-FR" dirty="0">
                <a:solidFill>
                  <a:schemeClr val="accent1">
                    <a:lumMod val="50000"/>
                  </a:schemeClr>
                </a:solidFill>
              </a:rPr>
              <a:t>c’est-à-dire, ici, le </a:t>
            </a:r>
            <a:r>
              <a:rPr lang="fr-FR" kern="1200" dirty="0">
                <a:solidFill>
                  <a:schemeClr val="accent1">
                    <a:lumMod val="50000"/>
                  </a:schemeClr>
                </a:solidFill>
              </a:rPr>
              <a:t>maire et ses adjoints ;</a:t>
            </a:r>
          </a:p>
          <a:p>
            <a:pPr marL="0" lvl="1" algn="ctr" defTabSz="488950">
              <a:lnSpc>
                <a:spcPct val="90000"/>
              </a:lnSpc>
              <a:spcBef>
                <a:spcPct val="0"/>
              </a:spcBef>
              <a:spcAft>
                <a:spcPct val="15000"/>
              </a:spcAft>
            </a:pPr>
            <a:endParaRPr lang="fr-FR" kern="1200" dirty="0">
              <a:solidFill>
                <a:schemeClr val="accent1">
                  <a:lumMod val="50000"/>
                </a:schemeClr>
              </a:solidFill>
            </a:endParaRPr>
          </a:p>
          <a:p>
            <a:pPr marL="285750" lvl="1" indent="-285750" algn="ctr" defTabSz="488950">
              <a:lnSpc>
                <a:spcPct val="90000"/>
              </a:lnSpc>
              <a:spcBef>
                <a:spcPct val="0"/>
              </a:spcBef>
              <a:spcAft>
                <a:spcPct val="15000"/>
              </a:spcAft>
              <a:buFont typeface="Arial" panose="020B0604020202020204" pitchFamily="34" charset="0"/>
              <a:buChar char="•"/>
            </a:pPr>
            <a:r>
              <a:rPr lang="fr-FR" dirty="0">
                <a:solidFill>
                  <a:schemeClr val="accent1">
                    <a:lumMod val="50000"/>
                  </a:schemeClr>
                </a:solidFill>
              </a:rPr>
              <a:t>les officiers et agents de police judiciaire de police ou de gendarmerie ;</a:t>
            </a:r>
          </a:p>
          <a:p>
            <a:pPr marL="285750" lvl="1" indent="-285750" algn="ctr" defTabSz="488950">
              <a:lnSpc>
                <a:spcPct val="90000"/>
              </a:lnSpc>
              <a:spcBef>
                <a:spcPct val="0"/>
              </a:spcBef>
              <a:spcAft>
                <a:spcPct val="15000"/>
              </a:spcAft>
              <a:buFont typeface="Arial" panose="020B0604020202020204" pitchFamily="34" charset="0"/>
              <a:buChar char="•"/>
            </a:pPr>
            <a:endParaRPr lang="fr-FR" kern="1200" dirty="0">
              <a:solidFill>
                <a:schemeClr val="accent1">
                  <a:lumMod val="50000"/>
                </a:schemeClr>
              </a:solidFill>
            </a:endParaRPr>
          </a:p>
          <a:p>
            <a:pPr marL="285750" lvl="1" indent="-285750" algn="ctr" defTabSz="488950">
              <a:lnSpc>
                <a:spcPct val="90000"/>
              </a:lnSpc>
              <a:spcBef>
                <a:spcPct val="0"/>
              </a:spcBef>
              <a:spcAft>
                <a:spcPct val="15000"/>
              </a:spcAft>
              <a:buFont typeface="Arial" panose="020B0604020202020204" pitchFamily="34" charset="0"/>
              <a:buChar char="•"/>
            </a:pPr>
            <a:r>
              <a:rPr lang="fr-FR" u="sng" dirty="0">
                <a:solidFill>
                  <a:schemeClr val="accent1">
                    <a:lumMod val="50000"/>
                  </a:schemeClr>
                </a:solidFill>
              </a:rPr>
              <a:t>L’</a:t>
            </a:r>
            <a:r>
              <a:rPr lang="fr-FR" u="sng" kern="1200" dirty="0">
                <a:solidFill>
                  <a:schemeClr val="accent1">
                    <a:lumMod val="50000"/>
                  </a:schemeClr>
                </a:solidFill>
              </a:rPr>
              <a:t>agent de police judiciaire</a:t>
            </a:r>
            <a:r>
              <a:rPr lang="fr-FR" dirty="0">
                <a:solidFill>
                  <a:schemeClr val="accent1">
                    <a:lumMod val="50000"/>
                  </a:schemeClr>
                </a:solidFill>
              </a:rPr>
              <a:t>, </a:t>
            </a:r>
            <a:r>
              <a:rPr lang="fr-FR" sz="1600" i="1" dirty="0">
                <a:solidFill>
                  <a:schemeClr val="accent1">
                    <a:lumMod val="50000"/>
                  </a:schemeClr>
                </a:solidFill>
              </a:rPr>
              <a:t>au sens de l’article 20 du même code</a:t>
            </a:r>
            <a:r>
              <a:rPr lang="fr-FR" dirty="0">
                <a:solidFill>
                  <a:schemeClr val="accent1">
                    <a:lumMod val="50000"/>
                  </a:schemeClr>
                </a:solidFill>
              </a:rPr>
              <a:t>, ou </a:t>
            </a:r>
            <a:r>
              <a:rPr lang="fr-FR" u="sng" dirty="0">
                <a:solidFill>
                  <a:schemeClr val="accent1">
                    <a:lumMod val="50000"/>
                  </a:schemeClr>
                </a:solidFill>
              </a:rPr>
              <a:t>l’agent de police judiciaire adjoint </a:t>
            </a:r>
            <a:r>
              <a:rPr lang="fr-FR" sz="1600" i="1" dirty="0">
                <a:solidFill>
                  <a:schemeClr val="accent1">
                    <a:lumMod val="50000"/>
                  </a:schemeClr>
                </a:solidFill>
              </a:rPr>
              <a:t>au sens de l’article 21 du même code </a:t>
            </a:r>
            <a:r>
              <a:rPr lang="fr-FR" dirty="0">
                <a:solidFill>
                  <a:schemeClr val="accent1">
                    <a:lumMod val="50000"/>
                  </a:schemeClr>
                </a:solidFill>
              </a:rPr>
              <a:t>tels que l’agent de police municipale</a:t>
            </a:r>
            <a:br>
              <a:rPr lang="fr-FR" dirty="0">
                <a:solidFill>
                  <a:schemeClr val="accent1">
                    <a:lumMod val="50000"/>
                  </a:schemeClr>
                </a:solidFill>
              </a:rPr>
            </a:br>
            <a:r>
              <a:rPr lang="fr-FR" sz="1600" i="1" dirty="0">
                <a:solidFill>
                  <a:schemeClr val="accent1">
                    <a:lumMod val="50000"/>
                  </a:schemeClr>
                </a:solidFill>
              </a:rPr>
              <a:t>(pas d’habilitation générale à dresser un procès-verbal pour constater l’infraction mais ils rendent classiquement compte de tous crimes, délits et contraventions dont ils ont connaissance sous forme de rapports adressés à leurs chefs hiérarchiques, ici OPJ qui informe le procureur)</a:t>
            </a:r>
            <a:r>
              <a:rPr lang="fr-FR" sz="1600" i="1" kern="1200" dirty="0">
                <a:solidFill>
                  <a:schemeClr val="accent1">
                    <a:lumMod val="50000"/>
                  </a:schemeClr>
                </a:solidFill>
              </a:rPr>
              <a:t>;</a:t>
            </a:r>
            <a:br>
              <a:rPr lang="fr-FR" kern="1200" dirty="0">
                <a:solidFill>
                  <a:schemeClr val="accent1">
                    <a:lumMod val="50000"/>
                  </a:schemeClr>
                </a:solidFill>
              </a:rPr>
            </a:br>
            <a:endParaRPr lang="fr-FR" kern="1200" dirty="0">
              <a:solidFill>
                <a:schemeClr val="accent1">
                  <a:lumMod val="50000"/>
                </a:schemeClr>
              </a:solidFill>
            </a:endParaRPr>
          </a:p>
          <a:p>
            <a:pPr marL="285750" lvl="1" indent="-285750" algn="ctr" defTabSz="488950">
              <a:lnSpc>
                <a:spcPct val="90000"/>
              </a:lnSpc>
              <a:spcBef>
                <a:spcPct val="0"/>
              </a:spcBef>
              <a:spcAft>
                <a:spcPct val="15000"/>
              </a:spcAft>
              <a:buFont typeface="Arial" panose="020B0604020202020204" pitchFamily="34" charset="0"/>
              <a:buChar char="•"/>
            </a:pPr>
            <a:r>
              <a:rPr lang="fr-FR" dirty="0">
                <a:solidFill>
                  <a:schemeClr val="accent1">
                    <a:lumMod val="50000"/>
                  </a:schemeClr>
                </a:solidFill>
              </a:rPr>
              <a:t>Le fonctionnaire dûment commissionnée et assermenté de la commune ou de la DDTM ;</a:t>
            </a:r>
            <a:endParaRPr lang="fr-FR" kern="1200" dirty="0">
              <a:solidFill>
                <a:schemeClr val="accent1">
                  <a:lumMod val="50000"/>
                </a:schemeClr>
              </a:solidFill>
            </a:endParaRPr>
          </a:p>
          <a:p>
            <a:pPr marL="0" lvl="1" algn="ctr" defTabSz="488950">
              <a:lnSpc>
                <a:spcPct val="90000"/>
              </a:lnSpc>
              <a:spcBef>
                <a:spcPct val="0"/>
              </a:spcBef>
              <a:spcAft>
                <a:spcPct val="15000"/>
              </a:spcAft>
            </a:pPr>
            <a:endParaRPr lang="fr-FR" kern="1200" dirty="0">
              <a:solidFill>
                <a:schemeClr val="accent1">
                  <a:lumMod val="50000"/>
                </a:schemeClr>
              </a:solidFill>
            </a:endParaRPr>
          </a:p>
          <a:p>
            <a:pPr marL="285750" lvl="1" indent="-285750" algn="ctr" defTabSz="488950">
              <a:lnSpc>
                <a:spcPct val="90000"/>
              </a:lnSpc>
              <a:spcBef>
                <a:spcPct val="0"/>
              </a:spcBef>
              <a:spcAft>
                <a:spcPct val="15000"/>
              </a:spcAft>
              <a:buFont typeface="Arial" panose="020B0604020202020204" pitchFamily="34" charset="0"/>
              <a:buChar char="•"/>
            </a:pPr>
            <a:r>
              <a:rPr lang="fr-FR" dirty="0">
                <a:solidFill>
                  <a:schemeClr val="accent1">
                    <a:lumMod val="50000"/>
                  </a:schemeClr>
                </a:solidFill>
              </a:rPr>
              <a:t>L’agent commissionné par le ministre chargé des Monuments historiques et des sites dans certains cas</a:t>
            </a:r>
            <a:r>
              <a:rPr lang="fr-FR" kern="1200" dirty="0">
                <a:solidFill>
                  <a:schemeClr val="accent1">
                    <a:lumMod val="50000"/>
                  </a:schemeClr>
                </a:solidFill>
              </a:rPr>
              <a:t>.</a:t>
            </a:r>
          </a:p>
          <a:p>
            <a:pPr marL="0" lvl="1" algn="ctr" defTabSz="488950">
              <a:lnSpc>
                <a:spcPct val="90000"/>
              </a:lnSpc>
              <a:spcBef>
                <a:spcPct val="0"/>
              </a:spcBef>
              <a:spcAft>
                <a:spcPct val="15000"/>
              </a:spcAft>
            </a:pPr>
            <a:endParaRPr lang="fr-FR" dirty="0">
              <a:solidFill>
                <a:schemeClr val="accent1">
                  <a:lumMod val="50000"/>
                </a:schemeClr>
              </a:solidFill>
            </a:endParaRPr>
          </a:p>
          <a:p>
            <a:pPr marL="0" lvl="1" algn="r" defTabSz="488950">
              <a:lnSpc>
                <a:spcPct val="90000"/>
              </a:lnSpc>
              <a:spcBef>
                <a:spcPct val="0"/>
              </a:spcBef>
              <a:spcAft>
                <a:spcPct val="15000"/>
              </a:spcAft>
            </a:pPr>
            <a:r>
              <a:rPr lang="fr-FR" b="1" dirty="0">
                <a:solidFill>
                  <a:schemeClr val="accent1">
                    <a:lumMod val="50000"/>
                  </a:schemeClr>
                </a:solidFill>
              </a:rPr>
              <a:t>NOTA BENE : Les procès-verbaux dressés par les agents cités à l’article L 480-1 font foi jusqu’à preuve contraire </a:t>
            </a:r>
            <a:br>
              <a:rPr lang="fr-FR" b="1" dirty="0">
                <a:solidFill>
                  <a:schemeClr val="accent1">
                    <a:lumMod val="50000"/>
                  </a:schemeClr>
                </a:solidFill>
              </a:rPr>
            </a:br>
            <a:r>
              <a:rPr lang="fr-FR" sz="1400" b="1" i="1" dirty="0">
                <a:solidFill>
                  <a:schemeClr val="accent1">
                    <a:lumMod val="50000"/>
                  </a:schemeClr>
                </a:solidFill>
              </a:rPr>
              <a:t>(CE Paris, 15 janvier 2004 - n° 2004-237957).</a:t>
            </a:r>
            <a:endParaRPr lang="fr-FR" b="1" kern="1200" dirty="0">
              <a:solidFill>
                <a:schemeClr val="accent1">
                  <a:lumMod val="50000"/>
                </a:schemeClr>
              </a:solidFill>
            </a:endParaRPr>
          </a:p>
        </p:txBody>
      </p:sp>
      <p:sp>
        <p:nvSpPr>
          <p:cNvPr id="2" name="Forme libre : forme 1">
            <a:extLst>
              <a:ext uri="{FF2B5EF4-FFF2-40B4-BE49-F238E27FC236}">
                <a16:creationId xmlns:a16="http://schemas.microsoft.com/office/drawing/2014/main" id="{9D6266EA-C7F6-4463-BCA5-42D9D1355304}"/>
              </a:ext>
            </a:extLst>
          </p:cNvPr>
          <p:cNvSpPr/>
          <p:nvPr/>
        </p:nvSpPr>
        <p:spPr>
          <a:xfrm>
            <a:off x="5654992" y="268598"/>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4" name="Forme libre : forme 3">
            <a:extLst>
              <a:ext uri="{FF2B5EF4-FFF2-40B4-BE49-F238E27FC236}">
                <a16:creationId xmlns:a16="http://schemas.microsoft.com/office/drawing/2014/main" id="{974DC39C-EBDE-4849-98A3-1C491B437CBF}"/>
              </a:ext>
            </a:extLst>
          </p:cNvPr>
          <p:cNvSpPr/>
          <p:nvPr/>
        </p:nvSpPr>
        <p:spPr>
          <a:xfrm>
            <a:off x="3730294" y="1126836"/>
            <a:ext cx="6421346" cy="42035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b="1" cap="small" dirty="0"/>
              <a:t>LES PERSONNES AUTORISEES à CONSTATER L’INFRACTION</a:t>
            </a:r>
            <a:endParaRPr lang="fr-FR" kern="1200" cap="small" dirty="0"/>
          </a:p>
        </p:txBody>
      </p:sp>
      <p:sp>
        <p:nvSpPr>
          <p:cNvPr id="6" name="ZoneTexte 5">
            <a:extLst>
              <a:ext uri="{FF2B5EF4-FFF2-40B4-BE49-F238E27FC236}">
                <a16:creationId xmlns:a16="http://schemas.microsoft.com/office/drawing/2014/main" id="{C764985E-7D69-4E28-8775-9E0A81984ED5}"/>
              </a:ext>
            </a:extLst>
          </p:cNvPr>
          <p:cNvSpPr txBox="1"/>
          <p:nvPr/>
        </p:nvSpPr>
        <p:spPr>
          <a:xfrm>
            <a:off x="109407" y="139393"/>
            <a:ext cx="584775" cy="6619535"/>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Tree>
    <p:extLst>
      <p:ext uri="{BB962C8B-B14F-4D97-AF65-F5344CB8AC3E}">
        <p14:creationId xmlns:p14="http://schemas.microsoft.com/office/powerpoint/2010/main" val="42034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Définitions</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Organisation des pouvoirs de police</a:t>
            </a:r>
          </a:p>
          <a:p>
            <a:pPr marL="0" lvl="1" algn="ctr">
              <a:lnSpc>
                <a:spcPct val="110000"/>
              </a:lnSpc>
              <a:spcBef>
                <a:spcPct val="0"/>
              </a:spcBef>
              <a:spcAft>
                <a:spcPct val="15000"/>
              </a:spcAft>
              <a:defRPr/>
            </a:pPr>
            <a:r>
              <a:rPr lang="fr-FR" sz="2000" b="1" dirty="0">
                <a:solidFill>
                  <a:srgbClr val="A5300F">
                    <a:lumMod val="75000"/>
                  </a:srgbClr>
                </a:solidFill>
              </a:rPr>
              <a:t>Police administrative  </a:t>
            </a:r>
            <a:r>
              <a:rPr lang="fr-FR" sz="2000" b="1" dirty="0">
                <a:solidFill>
                  <a:srgbClr val="A5300F">
                    <a:lumMod val="75000"/>
                  </a:srgbClr>
                </a:solidFill>
                <a:latin typeface="Calibri" panose="020F0502020204030204"/>
              </a:rPr>
              <a:t>générale / spéciale,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Police judiciaire</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endParaRPr>
          </a:p>
          <a:p>
            <a:pPr marL="0" marR="0" lvl="1" algn="r" fontAlgn="auto">
              <a:lnSpc>
                <a:spcPct val="110000"/>
              </a:lnSpc>
              <a:spcBef>
                <a:spcPct val="0"/>
              </a:spcBef>
              <a:spcAft>
                <a:spcPct val="15000"/>
              </a:spcAft>
              <a:buClrTx/>
              <a:buSzTx/>
              <a:tabLst/>
              <a:defRPr/>
            </a:pPr>
            <a:endParaRPr lang="fr-FR" sz="1400" i="1" dirty="0">
              <a:solidFill>
                <a:schemeClr val="accent1">
                  <a:lumMod val="75000"/>
                </a:schemeClr>
              </a:solidFill>
            </a:endParaRPr>
          </a:p>
          <a:p>
            <a:pPr marL="0" marR="0" lvl="1" algn="ctr" fontAlgn="auto">
              <a:lnSpc>
                <a:spcPct val="110000"/>
              </a:lnSpc>
              <a:spcBef>
                <a:spcPct val="0"/>
              </a:spcBef>
              <a:spcAft>
                <a:spcPct val="15000"/>
              </a:spcAft>
              <a:buClrTx/>
              <a:buSzTx/>
              <a:tabLst/>
              <a:defRPr/>
            </a:pPr>
            <a:r>
              <a:rPr lang="fr-FR" sz="2000" b="1" dirty="0">
                <a:solidFill>
                  <a:schemeClr val="accent1">
                    <a:lumMod val="75000"/>
                  </a:schemeClr>
                </a:solidFill>
              </a:rPr>
              <a:t>Focus sur :</a:t>
            </a:r>
          </a:p>
          <a:p>
            <a:pPr marL="0" marR="0" lvl="1" algn="ctr" fontAlgn="auto">
              <a:lnSpc>
                <a:spcPct val="110000"/>
              </a:lnSpc>
              <a:spcBef>
                <a:spcPct val="0"/>
              </a:spcBef>
              <a:spcAft>
                <a:spcPct val="15000"/>
              </a:spcAft>
              <a:buClrTx/>
              <a:buSzTx/>
              <a:tabLst/>
              <a:defRPr/>
            </a:pPr>
            <a:r>
              <a:rPr lang="fr-FR" sz="2000" b="1" dirty="0">
                <a:solidFill>
                  <a:schemeClr val="accent1">
                    <a:lumMod val="75000"/>
                  </a:schemeClr>
                </a:solidFill>
              </a:rPr>
              <a:t>La police de l’eau : l’approvisionnement en eau potable</a:t>
            </a:r>
          </a:p>
          <a:p>
            <a:pPr marL="0" marR="0" lvl="1" algn="ctr" fontAlgn="auto">
              <a:lnSpc>
                <a:spcPct val="110000"/>
              </a:lnSpc>
              <a:spcBef>
                <a:spcPct val="0"/>
              </a:spcBef>
              <a:spcAft>
                <a:spcPct val="15000"/>
              </a:spcAft>
              <a:buClrTx/>
              <a:buSzTx/>
              <a:tabLst/>
              <a:defRPr/>
            </a:pPr>
            <a:r>
              <a:rPr lang="fr-FR" sz="2000" b="1" dirty="0">
                <a:solidFill>
                  <a:schemeClr val="accent1">
                    <a:lumMod val="75000"/>
                  </a:schemeClr>
                </a:solidFill>
              </a:rPr>
              <a:t>La police de l’urbanisme comme police du droit des sols, ses acteurs, ses responsabilités</a:t>
            </a: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SOMMAIRE</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28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D6266EA-C7F6-4463-BCA5-42D9D1355304}"/>
              </a:ext>
            </a:extLst>
          </p:cNvPr>
          <p:cNvSpPr/>
          <p:nvPr/>
        </p:nvSpPr>
        <p:spPr>
          <a:xfrm>
            <a:off x="3697291" y="91614"/>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3" name="Forme libre : forme 2">
            <a:extLst>
              <a:ext uri="{FF2B5EF4-FFF2-40B4-BE49-F238E27FC236}">
                <a16:creationId xmlns:a16="http://schemas.microsoft.com/office/drawing/2014/main" id="{A7954C60-F86A-4FCB-9855-A2050218F270}"/>
              </a:ext>
            </a:extLst>
          </p:cNvPr>
          <p:cNvSpPr/>
          <p:nvPr/>
        </p:nvSpPr>
        <p:spPr>
          <a:xfrm>
            <a:off x="4732447" y="643533"/>
            <a:ext cx="6754506" cy="325524"/>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de l’incertitude quant à la légalité de la construction…</a:t>
            </a:r>
            <a:endParaRPr lang="fr-FR" sz="1400" kern="1200" dirty="0"/>
          </a:p>
        </p:txBody>
      </p:sp>
      <p:sp>
        <p:nvSpPr>
          <p:cNvPr id="4" name="Forme libre : forme 3">
            <a:extLst>
              <a:ext uri="{FF2B5EF4-FFF2-40B4-BE49-F238E27FC236}">
                <a16:creationId xmlns:a16="http://schemas.microsoft.com/office/drawing/2014/main" id="{974DC39C-EBDE-4849-98A3-1C491B437CBF}"/>
              </a:ext>
            </a:extLst>
          </p:cNvPr>
          <p:cNvSpPr/>
          <p:nvPr/>
        </p:nvSpPr>
        <p:spPr>
          <a:xfrm>
            <a:off x="8917757" y="2855185"/>
            <a:ext cx="2569196" cy="1388597"/>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b="1" cap="small" dirty="0"/>
              <a:t>La caractérisation de l’infraction</a:t>
            </a:r>
            <a:endParaRPr lang="fr-FR" kern="1200" cap="small" dirty="0"/>
          </a:p>
        </p:txBody>
      </p:sp>
      <p:sp>
        <p:nvSpPr>
          <p:cNvPr id="7" name="ZoneTexte 6">
            <a:extLst>
              <a:ext uri="{FF2B5EF4-FFF2-40B4-BE49-F238E27FC236}">
                <a16:creationId xmlns:a16="http://schemas.microsoft.com/office/drawing/2014/main" id="{760CE848-1674-4849-9A10-4912E0C0C71C}"/>
              </a:ext>
            </a:extLst>
          </p:cNvPr>
          <p:cNvSpPr txBox="1"/>
          <p:nvPr/>
        </p:nvSpPr>
        <p:spPr>
          <a:xfrm>
            <a:off x="109407" y="139393"/>
            <a:ext cx="584775" cy="6619535"/>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pic>
        <p:nvPicPr>
          <p:cNvPr id="11" name="Image 10">
            <a:extLst>
              <a:ext uri="{FF2B5EF4-FFF2-40B4-BE49-F238E27FC236}">
                <a16:creationId xmlns:a16="http://schemas.microsoft.com/office/drawing/2014/main" id="{5CC641F5-D8CD-4A4D-9751-6763EAF19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988" y="1301306"/>
            <a:ext cx="8131963" cy="4735238"/>
          </a:xfrm>
          <a:prstGeom prst="rect">
            <a:avLst/>
          </a:prstGeom>
        </p:spPr>
      </p:pic>
    </p:spTree>
    <p:extLst>
      <p:ext uri="{BB962C8B-B14F-4D97-AF65-F5344CB8AC3E}">
        <p14:creationId xmlns:p14="http://schemas.microsoft.com/office/powerpoint/2010/main" val="182243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938131-738E-4D2E-BBA9-C2B2A2D6DFF9}"/>
              </a:ext>
            </a:extLst>
          </p:cNvPr>
          <p:cNvPicPr>
            <a:picLocks noChangeAspect="1"/>
          </p:cNvPicPr>
          <p:nvPr/>
        </p:nvPicPr>
        <p:blipFill>
          <a:blip r:embed="rId2">
            <a:extLst>
              <a:ext uri="{28A0092B-C50C-407E-A947-70E740481C1C}">
                <a14:useLocalDpi xmlns:a14="http://schemas.microsoft.com/office/drawing/2010/main" val="0"/>
              </a:ext>
            </a:extLst>
          </a:blip>
          <a:srcRect l="623" r="623"/>
          <a:stretch/>
        </p:blipFill>
        <p:spPr>
          <a:xfrm>
            <a:off x="694182" y="990875"/>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Forme libre : forme 3">
            <a:extLst>
              <a:ext uri="{FF2B5EF4-FFF2-40B4-BE49-F238E27FC236}">
                <a16:creationId xmlns:a16="http://schemas.microsoft.com/office/drawing/2014/main" id="{DE2E7C26-053A-4BF7-A0AB-4BF4DDC14686}"/>
              </a:ext>
            </a:extLst>
          </p:cNvPr>
          <p:cNvSpPr/>
          <p:nvPr/>
        </p:nvSpPr>
        <p:spPr>
          <a:xfrm>
            <a:off x="6219427" y="172001"/>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4134450" y="744469"/>
            <a:ext cx="3775616" cy="325524"/>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de l’illégalité de la construction…</a:t>
            </a:r>
            <a:endParaRPr lang="fr-FR" sz="1400" kern="1200" dirty="0"/>
          </a:p>
        </p:txBody>
      </p:sp>
      <p:pic>
        <p:nvPicPr>
          <p:cNvPr id="7" name="Image 6" descr="Une image contenant ciel, extérieur, bâtiment, pierre&#10;&#10;Description générée automatiquement">
            <a:extLst>
              <a:ext uri="{FF2B5EF4-FFF2-40B4-BE49-F238E27FC236}">
                <a16:creationId xmlns:a16="http://schemas.microsoft.com/office/drawing/2014/main" id="{27C0D792-ACE8-4A66-B318-DB963BF04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742" y="1185212"/>
            <a:ext cx="3170195" cy="2591025"/>
          </a:xfrm>
          <a:prstGeom prst="rect">
            <a:avLst/>
          </a:prstGeom>
        </p:spPr>
      </p:pic>
      <p:pic>
        <p:nvPicPr>
          <p:cNvPr id="9" name="Image 8" descr="Une image contenant texte, bâtiment, fenêtre&#10;&#10;Description générée automatiquement">
            <a:extLst>
              <a:ext uri="{FF2B5EF4-FFF2-40B4-BE49-F238E27FC236}">
                <a16:creationId xmlns:a16="http://schemas.microsoft.com/office/drawing/2014/main" id="{F01CAF8C-D551-46B2-9E79-51D49E1F1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078" y="3891456"/>
            <a:ext cx="2979678" cy="2644369"/>
          </a:xfrm>
          <a:prstGeom prst="rect">
            <a:avLst/>
          </a:prstGeom>
        </p:spPr>
      </p:pic>
      <p:pic>
        <p:nvPicPr>
          <p:cNvPr id="11" name="Image 10" descr="Une image contenant texte, extérieur, signe&#10;&#10;Description générée automatiquement">
            <a:extLst>
              <a:ext uri="{FF2B5EF4-FFF2-40B4-BE49-F238E27FC236}">
                <a16:creationId xmlns:a16="http://schemas.microsoft.com/office/drawing/2014/main" id="{A0006E49-2B07-4FD3-B6D2-6245F0DE9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4728" y="4117836"/>
            <a:ext cx="3238781" cy="2568163"/>
          </a:xfrm>
          <a:prstGeom prst="rect">
            <a:avLst/>
          </a:prstGeom>
        </p:spPr>
      </p:pic>
      <p:sp>
        <p:nvSpPr>
          <p:cNvPr id="8" name="ZoneTexte 7">
            <a:extLst>
              <a:ext uri="{FF2B5EF4-FFF2-40B4-BE49-F238E27FC236}">
                <a16:creationId xmlns:a16="http://schemas.microsoft.com/office/drawing/2014/main" id="{03309F7B-4710-494F-B52A-AAF5F9D32645}"/>
              </a:ext>
            </a:extLst>
          </p:cNvPr>
          <p:cNvSpPr txBox="1"/>
          <p:nvPr/>
        </p:nvSpPr>
        <p:spPr>
          <a:xfrm>
            <a:off x="109407" y="172001"/>
            <a:ext cx="584775" cy="6586927"/>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Tree>
    <p:extLst>
      <p:ext uri="{BB962C8B-B14F-4D97-AF65-F5344CB8AC3E}">
        <p14:creationId xmlns:p14="http://schemas.microsoft.com/office/powerpoint/2010/main" val="22197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3759200" y="172000"/>
            <a:ext cx="8312611" cy="89479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br>
              <a:rPr lang="fr-FR" sz="2800" b="1" dirty="0">
                <a:solidFill>
                  <a:schemeClr val="bg1"/>
                </a:solidFill>
              </a:rPr>
            </a:br>
            <a:r>
              <a:rPr lang="fr-FR" sz="2800" b="1" dirty="0">
                <a:solidFill>
                  <a:schemeClr val="bg1"/>
                </a:solidFill>
              </a:rPr>
              <a:t>l’action du Maire engageant ou en cours de procédure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4838041" y="1102701"/>
            <a:ext cx="7233769" cy="49481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VERB</a:t>
            </a:r>
            <a:r>
              <a:rPr lang="fr-FR" sz="1400" b="1" dirty="0"/>
              <a:t>ALISATION… LA VISITE</a:t>
            </a:r>
            <a:endParaRPr lang="fr-FR" sz="1400" kern="1200" dirty="0"/>
          </a:p>
        </p:txBody>
      </p:sp>
      <p:sp>
        <p:nvSpPr>
          <p:cNvPr id="2" name="Forme libre : forme 1">
            <a:extLst>
              <a:ext uri="{FF2B5EF4-FFF2-40B4-BE49-F238E27FC236}">
                <a16:creationId xmlns:a16="http://schemas.microsoft.com/office/drawing/2014/main" id="{A85B078B-BF72-4BA8-BDAD-A616300A822D}"/>
              </a:ext>
            </a:extLst>
          </p:cNvPr>
          <p:cNvSpPr/>
          <p:nvPr/>
        </p:nvSpPr>
        <p:spPr>
          <a:xfrm>
            <a:off x="791852" y="1656014"/>
            <a:ext cx="11279958" cy="5052582"/>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2000" b="1" kern="1200" dirty="0">
                <a:solidFill>
                  <a:schemeClr val="accent1">
                    <a:lumMod val="75000"/>
                  </a:schemeClr>
                </a:solidFill>
              </a:rPr>
              <a:t>Formalités préalables :</a:t>
            </a:r>
          </a:p>
          <a:p>
            <a:pPr marL="342900" lvl="1" indent="-342900" algn="ctr" defTabSz="488950">
              <a:lnSpc>
                <a:spcPct val="90000"/>
              </a:lnSpc>
              <a:spcBef>
                <a:spcPct val="0"/>
              </a:spcBef>
              <a:spcAft>
                <a:spcPct val="15000"/>
              </a:spcAft>
              <a:buFont typeface="+mj-lt"/>
              <a:buAutoNum type="arabicPeriod"/>
            </a:pPr>
            <a:r>
              <a:rPr lang="fr-FR" sz="1600" kern="1200" dirty="0">
                <a:solidFill>
                  <a:schemeClr val="accent1">
                    <a:lumMod val="75000"/>
                  </a:schemeClr>
                </a:solidFill>
              </a:rPr>
              <a:t>Prévenir l’occupant du terrain de la date et de l’heure de la visite par courrier en RAR, sauf si le constat est fait depuis le domaine public (infraction « simple » ou contexte particulier tel que contrevenant non connu, risques de conflit, etc...)</a:t>
            </a:r>
            <a:br>
              <a:rPr lang="fr-FR" sz="1600" kern="1200" dirty="0">
                <a:solidFill>
                  <a:schemeClr val="accent1">
                    <a:lumMod val="75000"/>
                  </a:schemeClr>
                </a:solidFill>
              </a:rPr>
            </a:br>
            <a:endParaRPr lang="fr-FR" sz="1600" kern="1200" dirty="0">
              <a:solidFill>
                <a:schemeClr val="accent1">
                  <a:lumMod val="75000"/>
                </a:schemeClr>
              </a:solidFill>
            </a:endParaRPr>
          </a:p>
          <a:p>
            <a:pPr marL="342900" lvl="1" indent="-342900" algn="ctr" defTabSz="488950">
              <a:lnSpc>
                <a:spcPct val="90000"/>
              </a:lnSpc>
              <a:spcBef>
                <a:spcPct val="0"/>
              </a:spcBef>
              <a:spcAft>
                <a:spcPct val="15000"/>
              </a:spcAft>
              <a:buFont typeface="+mj-lt"/>
              <a:buAutoNum type="arabicPeriod"/>
            </a:pPr>
            <a:r>
              <a:rPr lang="fr-FR" sz="1600" kern="1200" dirty="0">
                <a:solidFill>
                  <a:schemeClr val="accent1">
                    <a:lumMod val="75000"/>
                  </a:schemeClr>
                </a:solidFill>
              </a:rPr>
              <a:t>S'assurer que la personne autorisant l'accès au terrain est bien habilitée à le faire (≠ employé de l'entreprise, enfant mineur, ouvrier…)</a:t>
            </a:r>
            <a:br>
              <a:rPr lang="fr-FR" sz="1600" kern="1200" dirty="0">
                <a:solidFill>
                  <a:schemeClr val="accent1">
                    <a:lumMod val="75000"/>
                  </a:schemeClr>
                </a:solidFill>
              </a:rPr>
            </a:br>
            <a:endParaRPr lang="fr-FR" sz="1600" kern="1200" dirty="0">
              <a:solidFill>
                <a:schemeClr val="accent1">
                  <a:lumMod val="75000"/>
                </a:schemeClr>
              </a:solidFill>
            </a:endParaRPr>
          </a:p>
          <a:p>
            <a:pPr marL="342900" lvl="1" indent="-342900" algn="ctr" defTabSz="488950">
              <a:lnSpc>
                <a:spcPct val="90000"/>
              </a:lnSpc>
              <a:spcBef>
                <a:spcPct val="0"/>
              </a:spcBef>
              <a:spcAft>
                <a:spcPct val="15000"/>
              </a:spcAft>
              <a:buFont typeface="+mj-lt"/>
              <a:buAutoNum type="arabicPeriod"/>
            </a:pPr>
            <a:r>
              <a:rPr lang="fr-FR" sz="1600" kern="1200" dirty="0">
                <a:solidFill>
                  <a:schemeClr val="accent1">
                    <a:lumMod val="75000"/>
                  </a:schemeClr>
                </a:solidFill>
              </a:rPr>
              <a:t>Organiser la visite conformément aux articles L.461-2 et L.461-3 du CU</a:t>
            </a:r>
          </a:p>
          <a:p>
            <a:pPr marL="0" lvl="1" algn="ctr" defTabSz="488950">
              <a:lnSpc>
                <a:spcPct val="90000"/>
              </a:lnSpc>
              <a:spcBef>
                <a:spcPct val="0"/>
              </a:spcBef>
              <a:spcAft>
                <a:spcPct val="15000"/>
              </a:spcAft>
            </a:pPr>
            <a:r>
              <a:rPr lang="fr-FR" sz="1600" kern="1200" dirty="0">
                <a:solidFill>
                  <a:schemeClr val="accent1">
                    <a:lumMod val="75000"/>
                  </a:schemeClr>
                </a:solidFill>
              </a:rPr>
              <a:t>Le droit de visite et de communication s'exerce entre 6 h et 21 h et, en dehors de ces heures, lorsque ces lieux sont ouverts au public. Les domiciles et les locaux comportant des parties à usage d'habitation ne peuvent cependant être visités qu'en présence de leur occupant et avec son assentiment.</a:t>
            </a:r>
          </a:p>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r>
              <a:rPr lang="fr-FR" b="1" kern="1200" dirty="0">
                <a:solidFill>
                  <a:schemeClr val="accent1">
                    <a:lumMod val="75000"/>
                  </a:schemeClr>
                </a:solidFill>
              </a:rPr>
              <a:t>Lors de la visite, l’agent en charge du contrôle, après s’être présenté, doit :</a:t>
            </a:r>
          </a:p>
          <a:p>
            <a:pPr marL="0" lvl="1" algn="ctr" defTabSz="488950">
              <a:lnSpc>
                <a:spcPct val="90000"/>
              </a:lnSpc>
              <a:spcBef>
                <a:spcPct val="0"/>
              </a:spcBef>
              <a:spcAft>
                <a:spcPct val="15000"/>
              </a:spcAft>
            </a:pPr>
            <a:r>
              <a:rPr lang="fr-FR" sz="1600" kern="1200" dirty="0">
                <a:solidFill>
                  <a:schemeClr val="accent1">
                    <a:lumMod val="75000"/>
                  </a:schemeClr>
                </a:solidFill>
              </a:rPr>
              <a:t>Expliquer la raison de la visite et son déroulement</a:t>
            </a:r>
          </a:p>
          <a:p>
            <a:pPr marL="0" lvl="1" algn="ctr" defTabSz="488950">
              <a:lnSpc>
                <a:spcPct val="90000"/>
              </a:lnSpc>
              <a:spcBef>
                <a:spcPct val="0"/>
              </a:spcBef>
              <a:spcAft>
                <a:spcPct val="15000"/>
              </a:spcAft>
            </a:pPr>
            <a:r>
              <a:rPr lang="fr-FR" sz="1600" kern="1200" dirty="0">
                <a:solidFill>
                  <a:schemeClr val="accent1">
                    <a:lumMod val="75000"/>
                  </a:schemeClr>
                </a:solidFill>
              </a:rPr>
              <a:t>Demander la présentation de toutes les personnes sur les lieux</a:t>
            </a:r>
          </a:p>
          <a:p>
            <a:pPr marL="0" lvl="1" algn="ctr" defTabSz="488950">
              <a:lnSpc>
                <a:spcPct val="90000"/>
              </a:lnSpc>
              <a:spcBef>
                <a:spcPct val="0"/>
              </a:spcBef>
              <a:spcAft>
                <a:spcPct val="15000"/>
              </a:spcAft>
            </a:pPr>
            <a:r>
              <a:rPr lang="fr-FR" sz="1600" kern="1200" dirty="0">
                <a:solidFill>
                  <a:schemeClr val="accent1">
                    <a:lumMod val="75000"/>
                  </a:schemeClr>
                </a:solidFill>
              </a:rPr>
              <a:t>Demander l’autorisation au propriétaire de pénétrer sur le terrain et de prendre des photos</a:t>
            </a:r>
          </a:p>
          <a:p>
            <a:pPr marL="0" lvl="1" algn="ctr" defTabSz="488950">
              <a:lnSpc>
                <a:spcPct val="90000"/>
              </a:lnSpc>
              <a:spcBef>
                <a:spcPct val="0"/>
              </a:spcBef>
              <a:spcAft>
                <a:spcPct val="15000"/>
              </a:spcAft>
            </a:pPr>
            <a:r>
              <a:rPr lang="fr-FR" sz="1600" kern="1200" dirty="0">
                <a:solidFill>
                  <a:schemeClr val="accent1">
                    <a:lumMod val="75000"/>
                  </a:schemeClr>
                </a:solidFill>
              </a:rPr>
              <a:t>Préciser les conséquences d’une opposition au droit de visite</a:t>
            </a:r>
          </a:p>
          <a:p>
            <a:pPr marL="0" lvl="1" algn="ctr" defTabSz="488950">
              <a:lnSpc>
                <a:spcPct val="90000"/>
              </a:lnSpc>
              <a:spcBef>
                <a:spcPct val="0"/>
              </a:spcBef>
              <a:spcAft>
                <a:spcPct val="15000"/>
              </a:spcAft>
            </a:pPr>
            <a:r>
              <a:rPr lang="fr-FR" sz="1600" kern="1200" dirty="0">
                <a:solidFill>
                  <a:schemeClr val="accent1">
                    <a:lumMod val="75000"/>
                  </a:schemeClr>
                </a:solidFill>
              </a:rPr>
              <a:t>Noter les explications fournies par les personnes présentes</a:t>
            </a:r>
          </a:p>
          <a:p>
            <a:pPr marL="0" lvl="1" algn="ctr" defTabSz="488950">
              <a:lnSpc>
                <a:spcPct val="90000"/>
              </a:lnSpc>
              <a:spcBef>
                <a:spcPct val="0"/>
              </a:spcBef>
              <a:spcAft>
                <a:spcPct val="15000"/>
              </a:spcAft>
            </a:pPr>
            <a:r>
              <a:rPr lang="fr-FR" sz="1600" kern="1200" dirty="0">
                <a:solidFill>
                  <a:schemeClr val="accent1">
                    <a:lumMod val="75000"/>
                  </a:schemeClr>
                </a:solidFill>
              </a:rPr>
              <a:t>Faire une copie des documents présentés</a:t>
            </a:r>
          </a:p>
        </p:txBody>
      </p:sp>
      <p:sp>
        <p:nvSpPr>
          <p:cNvPr id="5" name="ZoneTexte 4">
            <a:extLst>
              <a:ext uri="{FF2B5EF4-FFF2-40B4-BE49-F238E27FC236}">
                <a16:creationId xmlns:a16="http://schemas.microsoft.com/office/drawing/2014/main" id="{FFBBDE8E-F2E3-49F6-A640-5AB0A043A9FF}"/>
              </a:ext>
            </a:extLst>
          </p:cNvPr>
          <p:cNvSpPr txBox="1"/>
          <p:nvPr/>
        </p:nvSpPr>
        <p:spPr>
          <a:xfrm>
            <a:off x="109407" y="139393"/>
            <a:ext cx="584775" cy="6619535"/>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Tree>
    <p:extLst>
      <p:ext uri="{BB962C8B-B14F-4D97-AF65-F5344CB8AC3E}">
        <p14:creationId xmlns:p14="http://schemas.microsoft.com/office/powerpoint/2010/main" val="15447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3DC30754-AC87-4D86-9B68-20AE3FF2AB5E}"/>
              </a:ext>
            </a:extLst>
          </p:cNvPr>
          <p:cNvSpPr/>
          <p:nvPr/>
        </p:nvSpPr>
        <p:spPr>
          <a:xfrm>
            <a:off x="4838042" y="1059630"/>
            <a:ext cx="7233769" cy="49481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LA FORME DU </a:t>
            </a:r>
            <a:r>
              <a:rPr lang="fr-FR" sz="1400" b="1" kern="1200" dirty="0" err="1"/>
              <a:t>PROCèS</a:t>
            </a:r>
            <a:r>
              <a:rPr lang="fr-FR" sz="1400" b="1" kern="1200" dirty="0"/>
              <a:t> VERBAL</a:t>
            </a:r>
            <a:endParaRPr lang="fr-FR" sz="1400" kern="1200" dirty="0"/>
          </a:p>
        </p:txBody>
      </p:sp>
      <p:sp>
        <p:nvSpPr>
          <p:cNvPr id="2" name="Forme libre : forme 1">
            <a:extLst>
              <a:ext uri="{FF2B5EF4-FFF2-40B4-BE49-F238E27FC236}">
                <a16:creationId xmlns:a16="http://schemas.microsoft.com/office/drawing/2014/main" id="{BDDE6075-9E38-4B9F-8197-93CF1D031D2C}"/>
              </a:ext>
            </a:extLst>
          </p:cNvPr>
          <p:cNvSpPr/>
          <p:nvPr/>
        </p:nvSpPr>
        <p:spPr>
          <a:xfrm>
            <a:off x="2296160" y="168777"/>
            <a:ext cx="9775651" cy="806584"/>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br>
              <a:rPr lang="fr-FR" sz="2800" b="1" dirty="0">
                <a:solidFill>
                  <a:schemeClr val="bg1"/>
                </a:solidFill>
              </a:rPr>
            </a:br>
            <a:r>
              <a:rPr lang="fr-FR" sz="2800" b="1" dirty="0">
                <a:solidFill>
                  <a:schemeClr val="bg1"/>
                </a:solidFill>
              </a:rPr>
              <a:t>l’action du Maire engageant ou en cours de procédure</a:t>
            </a:r>
            <a:endParaRPr lang="fr-FR" sz="2800" b="1" kern="1200" cap="small" dirty="0">
              <a:solidFill>
                <a:schemeClr val="bg1"/>
              </a:solidFill>
            </a:endParaRPr>
          </a:p>
        </p:txBody>
      </p:sp>
      <p:sp>
        <p:nvSpPr>
          <p:cNvPr id="3" name="Forme libre : forme 2">
            <a:extLst>
              <a:ext uri="{FF2B5EF4-FFF2-40B4-BE49-F238E27FC236}">
                <a16:creationId xmlns:a16="http://schemas.microsoft.com/office/drawing/2014/main" id="{BC0A16CA-5158-4CAB-A2A6-01D85BEFE858}"/>
              </a:ext>
            </a:extLst>
          </p:cNvPr>
          <p:cNvSpPr/>
          <p:nvPr/>
        </p:nvSpPr>
        <p:spPr>
          <a:xfrm>
            <a:off x="820131" y="1638714"/>
            <a:ext cx="11251679" cy="5070710"/>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1371600" lvl="4" algn="ctr" defTabSz="488950">
              <a:lnSpc>
                <a:spcPct val="90000"/>
              </a:lnSpc>
              <a:spcBef>
                <a:spcPct val="0"/>
              </a:spcBef>
              <a:spcAft>
                <a:spcPct val="15000"/>
              </a:spcAft>
            </a:pPr>
            <a:r>
              <a:rPr lang="fr-FR" b="1" kern="1200" dirty="0">
                <a:solidFill>
                  <a:schemeClr val="accent1">
                    <a:lumMod val="75000"/>
                  </a:schemeClr>
                </a:solidFill>
              </a:rPr>
              <a:t>Le procès-verbal est un </a:t>
            </a:r>
            <a:r>
              <a:rPr lang="fr-FR" b="1" u="sng" kern="1200" dirty="0">
                <a:solidFill>
                  <a:schemeClr val="accent1">
                    <a:lumMod val="75000"/>
                  </a:schemeClr>
                </a:solidFill>
              </a:rPr>
              <a:t>acte de police judiciaire</a:t>
            </a:r>
            <a:r>
              <a:rPr lang="fr-FR" b="1" kern="1200" dirty="0">
                <a:solidFill>
                  <a:schemeClr val="accent1">
                    <a:lumMod val="75000"/>
                  </a:schemeClr>
                </a:solidFill>
              </a:rPr>
              <a:t> et il constitue le premier acte de procédure pénale.</a:t>
            </a:r>
          </a:p>
          <a:p>
            <a:pPr marL="0" lvl="1" algn="ctr" defTabSz="488950">
              <a:lnSpc>
                <a:spcPct val="90000"/>
              </a:lnSpc>
              <a:spcBef>
                <a:spcPct val="0"/>
              </a:spcBef>
              <a:spcAft>
                <a:spcPct val="15000"/>
              </a:spcAft>
            </a:pPr>
            <a:endParaRPr lang="fr-FR" b="1" kern="1200" dirty="0">
              <a:solidFill>
                <a:schemeClr val="accent1">
                  <a:lumMod val="75000"/>
                </a:schemeClr>
              </a:solidFill>
            </a:endParaRPr>
          </a:p>
          <a:p>
            <a:pPr marL="0" lvl="1" algn="ctr" defTabSz="488950">
              <a:lnSpc>
                <a:spcPct val="90000"/>
              </a:lnSpc>
              <a:spcBef>
                <a:spcPct val="0"/>
              </a:spcBef>
              <a:spcAft>
                <a:spcPct val="15000"/>
              </a:spcAft>
            </a:pPr>
            <a:r>
              <a:rPr lang="fr-FR" b="1" kern="1200" dirty="0">
                <a:solidFill>
                  <a:schemeClr val="accent1">
                    <a:lumMod val="75000"/>
                  </a:schemeClr>
                </a:solidFill>
              </a:rPr>
              <a:t>Conditions de forme :</a:t>
            </a:r>
          </a:p>
          <a:p>
            <a:pPr marL="0" lvl="1" algn="ctr" defTabSz="488950">
              <a:lnSpc>
                <a:spcPct val="90000"/>
              </a:lnSpc>
              <a:spcBef>
                <a:spcPct val="0"/>
              </a:spcBef>
              <a:spcAft>
                <a:spcPct val="15000"/>
              </a:spcAft>
            </a:pPr>
            <a:r>
              <a:rPr lang="fr-FR" sz="1600" kern="1200" dirty="0">
                <a:solidFill>
                  <a:schemeClr val="accent1">
                    <a:lumMod val="75000"/>
                  </a:schemeClr>
                </a:solidFill>
              </a:rPr>
              <a:t>➢ Rédigé, daté et signé par l’agent verbalisateur</a:t>
            </a:r>
          </a:p>
          <a:p>
            <a:pPr marL="0" lvl="1" algn="ctr" defTabSz="488950">
              <a:lnSpc>
                <a:spcPct val="90000"/>
              </a:lnSpc>
              <a:spcBef>
                <a:spcPct val="0"/>
              </a:spcBef>
              <a:spcAft>
                <a:spcPct val="15000"/>
              </a:spcAft>
            </a:pPr>
            <a:r>
              <a:rPr lang="fr-FR" sz="1600" kern="1200" dirty="0">
                <a:solidFill>
                  <a:schemeClr val="accent1">
                    <a:lumMod val="75000"/>
                  </a:schemeClr>
                </a:solidFill>
              </a:rPr>
              <a:t>➢ Mentionné en en-tête, l’heure et la date du constat</a:t>
            </a:r>
          </a:p>
          <a:p>
            <a:pPr marL="0" lvl="1" algn="ctr" defTabSz="488950">
              <a:lnSpc>
                <a:spcPct val="90000"/>
              </a:lnSpc>
              <a:spcBef>
                <a:spcPct val="0"/>
              </a:spcBef>
              <a:spcAft>
                <a:spcPct val="15000"/>
              </a:spcAft>
            </a:pPr>
            <a:r>
              <a:rPr lang="fr-FR" sz="1600" kern="1200" dirty="0">
                <a:solidFill>
                  <a:schemeClr val="accent1">
                    <a:lumMod val="75000"/>
                  </a:schemeClr>
                </a:solidFill>
              </a:rPr>
              <a:t>➢ Les feuillets doivent être paraphés et numérotés</a:t>
            </a:r>
          </a:p>
          <a:p>
            <a:pPr marL="0" lvl="1" algn="ctr" defTabSz="488950">
              <a:lnSpc>
                <a:spcPct val="90000"/>
              </a:lnSpc>
              <a:spcBef>
                <a:spcPct val="0"/>
              </a:spcBef>
              <a:spcAft>
                <a:spcPct val="15000"/>
              </a:spcAft>
            </a:pPr>
            <a:endParaRPr lang="fr-FR" sz="28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Sont joints en annexe l’accord manuscrit de l’occupant du </a:t>
            </a:r>
            <a:r>
              <a:rPr lang="fr-FR" sz="1600" dirty="0">
                <a:solidFill>
                  <a:schemeClr val="accent1">
                    <a:lumMod val="75000"/>
                  </a:schemeClr>
                </a:solidFill>
              </a:rPr>
              <a:t>t</a:t>
            </a:r>
            <a:r>
              <a:rPr lang="fr-FR" sz="1600" kern="1200" dirty="0">
                <a:solidFill>
                  <a:schemeClr val="accent1">
                    <a:lumMod val="75000"/>
                  </a:schemeClr>
                </a:solidFill>
              </a:rPr>
              <a:t>errain ainsi que toutes pièces utiles à la compréhension du dossier :</a:t>
            </a:r>
          </a:p>
          <a:p>
            <a:pPr marL="0" lvl="1" algn="ctr" defTabSz="488950">
              <a:lnSpc>
                <a:spcPct val="90000"/>
              </a:lnSpc>
              <a:spcBef>
                <a:spcPct val="0"/>
              </a:spcBef>
              <a:spcAft>
                <a:spcPct val="15000"/>
              </a:spcAft>
            </a:pPr>
            <a:r>
              <a:rPr lang="fr-FR" sz="1600" kern="1200" dirty="0">
                <a:solidFill>
                  <a:schemeClr val="accent1">
                    <a:lumMod val="75000"/>
                  </a:schemeClr>
                </a:solidFill>
              </a:rPr>
              <a:t>➢ plan de situation et/ou du terrain, plan de masse ou schéma avec angles des prises de vue,</a:t>
            </a:r>
          </a:p>
          <a:p>
            <a:pPr marL="0" lvl="1" algn="ctr" defTabSz="488950">
              <a:lnSpc>
                <a:spcPct val="90000"/>
              </a:lnSpc>
              <a:spcBef>
                <a:spcPct val="0"/>
              </a:spcBef>
              <a:spcAft>
                <a:spcPct val="15000"/>
              </a:spcAft>
            </a:pPr>
            <a:r>
              <a:rPr lang="fr-FR" sz="1600" kern="1200" dirty="0">
                <a:solidFill>
                  <a:schemeClr val="accent1">
                    <a:lumMod val="75000"/>
                  </a:schemeClr>
                </a:solidFill>
              </a:rPr>
              <a:t>➢ photographies numérotées,</a:t>
            </a:r>
          </a:p>
          <a:p>
            <a:pPr marL="0" lvl="1" algn="ctr" defTabSz="488950">
              <a:lnSpc>
                <a:spcPct val="90000"/>
              </a:lnSpc>
              <a:spcBef>
                <a:spcPct val="0"/>
              </a:spcBef>
              <a:spcAft>
                <a:spcPct val="15000"/>
              </a:spcAft>
            </a:pPr>
            <a:r>
              <a:rPr lang="fr-FR" sz="1600" kern="1200" dirty="0">
                <a:solidFill>
                  <a:schemeClr val="accent1">
                    <a:lumMod val="75000"/>
                  </a:schemeClr>
                </a:solidFill>
              </a:rPr>
              <a:t>➢ extraits du PLU, du PPR, de la carte communale, etc. (règlement et plan de zonage...)</a:t>
            </a:r>
          </a:p>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endParaRPr lang="fr-FR" sz="1600" kern="1200" dirty="0">
              <a:solidFill>
                <a:schemeClr val="accent1">
                  <a:lumMod val="75000"/>
                </a:schemeClr>
              </a:solidFill>
            </a:endParaRPr>
          </a:p>
        </p:txBody>
      </p:sp>
      <p:sp>
        <p:nvSpPr>
          <p:cNvPr id="4" name="Forme libre : forme 3">
            <a:extLst>
              <a:ext uri="{FF2B5EF4-FFF2-40B4-BE49-F238E27FC236}">
                <a16:creationId xmlns:a16="http://schemas.microsoft.com/office/drawing/2014/main" id="{08C1E796-786D-4EC8-8478-88CD42F2C2C5}"/>
              </a:ext>
            </a:extLst>
          </p:cNvPr>
          <p:cNvSpPr/>
          <p:nvPr/>
        </p:nvSpPr>
        <p:spPr>
          <a:xfrm>
            <a:off x="5548827" y="4683940"/>
            <a:ext cx="6447934" cy="192405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1">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400" b="1" kern="1200" dirty="0">
                <a:solidFill>
                  <a:schemeClr val="bg1"/>
                </a:solidFill>
              </a:rPr>
              <a:t>Transmission de l’original du PV</a:t>
            </a:r>
          </a:p>
          <a:p>
            <a:pPr marL="0" lvl="1" algn="ctr" defTabSz="488950">
              <a:lnSpc>
                <a:spcPct val="90000"/>
              </a:lnSpc>
              <a:spcBef>
                <a:spcPct val="0"/>
              </a:spcBef>
              <a:spcAft>
                <a:spcPct val="15000"/>
              </a:spcAft>
            </a:pPr>
            <a:r>
              <a:rPr lang="fr-FR" sz="1400" kern="1200" dirty="0">
                <a:solidFill>
                  <a:schemeClr val="bg1"/>
                </a:solidFill>
              </a:rPr>
              <a:t>(+ 3 copies), accompagné d’un avis du service instructeur permettant de préciser le contexte du dossier.</a:t>
            </a:r>
          </a:p>
          <a:p>
            <a:pPr marL="0" lvl="1" algn="ctr" defTabSz="488950">
              <a:lnSpc>
                <a:spcPct val="90000"/>
              </a:lnSpc>
              <a:spcBef>
                <a:spcPct val="0"/>
              </a:spcBef>
              <a:spcAft>
                <a:spcPct val="15000"/>
              </a:spcAft>
            </a:pPr>
            <a:r>
              <a:rPr lang="fr-FR" sz="1400" kern="1200" dirty="0">
                <a:solidFill>
                  <a:schemeClr val="bg1"/>
                </a:solidFill>
              </a:rPr>
              <a:t>L’avis est composé de trois parties :</a:t>
            </a:r>
          </a:p>
          <a:p>
            <a:pPr marL="0" lvl="1" algn="ctr" defTabSz="488950">
              <a:lnSpc>
                <a:spcPct val="90000"/>
              </a:lnSpc>
              <a:spcBef>
                <a:spcPct val="0"/>
              </a:spcBef>
              <a:spcAft>
                <a:spcPct val="15000"/>
              </a:spcAft>
            </a:pPr>
            <a:r>
              <a:rPr lang="fr-FR" sz="1400" kern="1200" dirty="0">
                <a:solidFill>
                  <a:schemeClr val="bg1"/>
                </a:solidFill>
              </a:rPr>
              <a:t>➢ L’historique des faits</a:t>
            </a:r>
          </a:p>
          <a:p>
            <a:pPr marL="0" lvl="1" algn="ctr" defTabSz="488950">
              <a:lnSpc>
                <a:spcPct val="90000"/>
              </a:lnSpc>
              <a:spcBef>
                <a:spcPct val="0"/>
              </a:spcBef>
              <a:spcAft>
                <a:spcPct val="15000"/>
              </a:spcAft>
            </a:pPr>
            <a:r>
              <a:rPr lang="fr-FR" sz="1400" kern="1200" dirty="0">
                <a:solidFill>
                  <a:schemeClr val="bg1"/>
                </a:solidFill>
              </a:rPr>
              <a:t>➢ L’analyse des infractions</a:t>
            </a:r>
          </a:p>
          <a:p>
            <a:pPr marL="0" lvl="1" algn="ctr" defTabSz="488950">
              <a:lnSpc>
                <a:spcPct val="90000"/>
              </a:lnSpc>
              <a:spcBef>
                <a:spcPct val="0"/>
              </a:spcBef>
              <a:spcAft>
                <a:spcPct val="15000"/>
              </a:spcAft>
            </a:pPr>
            <a:r>
              <a:rPr lang="fr-FR" sz="1400" kern="1200" dirty="0">
                <a:solidFill>
                  <a:schemeClr val="bg1"/>
                </a:solidFill>
              </a:rPr>
              <a:t>➢ Préciser les possibilités de régularisation de l’infraction (mise en</a:t>
            </a:r>
          </a:p>
          <a:p>
            <a:pPr marL="0" lvl="1" algn="ctr" defTabSz="488950">
              <a:lnSpc>
                <a:spcPct val="90000"/>
              </a:lnSpc>
              <a:spcBef>
                <a:spcPct val="0"/>
              </a:spcBef>
              <a:spcAft>
                <a:spcPct val="15000"/>
              </a:spcAft>
            </a:pPr>
            <a:r>
              <a:rPr lang="fr-FR" sz="1400" kern="1200" dirty="0">
                <a:solidFill>
                  <a:schemeClr val="bg1"/>
                </a:solidFill>
              </a:rPr>
              <a:t>conformité des lieux, permis de régularisation, etc.)</a:t>
            </a:r>
          </a:p>
        </p:txBody>
      </p:sp>
      <p:sp>
        <p:nvSpPr>
          <p:cNvPr id="7" name="ZoneTexte 6">
            <a:extLst>
              <a:ext uri="{FF2B5EF4-FFF2-40B4-BE49-F238E27FC236}">
                <a16:creationId xmlns:a16="http://schemas.microsoft.com/office/drawing/2014/main" id="{65BE28B9-C904-4A88-AC9F-D644ACC61AAC}"/>
              </a:ext>
            </a:extLst>
          </p:cNvPr>
          <p:cNvSpPr txBox="1"/>
          <p:nvPr/>
        </p:nvSpPr>
        <p:spPr>
          <a:xfrm>
            <a:off x="109407" y="139393"/>
            <a:ext cx="584775" cy="6619535"/>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
        <p:nvSpPr>
          <p:cNvPr id="8" name="Ellipse 7">
            <a:extLst>
              <a:ext uri="{FF2B5EF4-FFF2-40B4-BE49-F238E27FC236}">
                <a16:creationId xmlns:a16="http://schemas.microsoft.com/office/drawing/2014/main" id="{019C4D77-8622-482D-8599-A1A1A04C20EE}"/>
              </a:ext>
            </a:extLst>
          </p:cNvPr>
          <p:cNvSpPr/>
          <p:nvPr/>
        </p:nvSpPr>
        <p:spPr>
          <a:xfrm>
            <a:off x="109407" y="1638714"/>
            <a:ext cx="3007806" cy="1932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u="sng" dirty="0"/>
              <a:t>Article 429 du code de procédure pénale </a:t>
            </a:r>
            <a:r>
              <a:rPr lang="fr-FR" sz="1100" dirty="0"/>
              <a:t>:</a:t>
            </a:r>
          </a:p>
          <a:p>
            <a:pPr algn="ctr"/>
            <a:r>
              <a:rPr lang="fr-FR" sz="1100" dirty="0"/>
              <a:t>Le procès-verbal n’est valable que :</a:t>
            </a:r>
          </a:p>
          <a:p>
            <a:pPr algn="ctr"/>
            <a:r>
              <a:rPr lang="fr-FR" sz="1100" dirty="0"/>
              <a:t>• s’il est régulier en la forme ;</a:t>
            </a:r>
          </a:p>
          <a:p>
            <a:pPr algn="ctr"/>
            <a:r>
              <a:rPr lang="fr-FR" sz="1100" dirty="0"/>
              <a:t>• son auteur a agi dans l’exercice de ses fonctions ;</a:t>
            </a:r>
          </a:p>
          <a:p>
            <a:pPr algn="ctr"/>
            <a:r>
              <a:rPr lang="fr-FR" sz="1100" dirty="0"/>
              <a:t>• si son auteur ne rapporte que </a:t>
            </a:r>
            <a:r>
              <a:rPr lang="fr-FR" sz="1100" b="1" dirty="0"/>
              <a:t>ce qu’il a vu, entendu ou </a:t>
            </a:r>
          </a:p>
          <a:p>
            <a:pPr algn="ctr"/>
            <a:r>
              <a:rPr lang="fr-FR" sz="1100" b="1" dirty="0"/>
              <a:t>constaté personnellement</a:t>
            </a:r>
            <a:r>
              <a:rPr lang="fr-FR" sz="1100" dirty="0"/>
              <a:t>.</a:t>
            </a:r>
            <a:endParaRPr lang="fr-FR" dirty="0"/>
          </a:p>
        </p:txBody>
      </p:sp>
    </p:spTree>
    <p:extLst>
      <p:ext uri="{BB962C8B-B14F-4D97-AF65-F5344CB8AC3E}">
        <p14:creationId xmlns:p14="http://schemas.microsoft.com/office/powerpoint/2010/main" val="5361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animBg="1"/>
      <p:bldP spid="4"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6219427" y="172001"/>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4838041" y="907230"/>
            <a:ext cx="7233769" cy="49481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LES ELEMENTS DE FAIT ET DE DROIT DU PROCES VERBAL</a:t>
            </a:r>
            <a:endParaRPr lang="fr-FR" sz="1400" kern="1200" dirty="0"/>
          </a:p>
        </p:txBody>
      </p:sp>
      <p:sp>
        <p:nvSpPr>
          <p:cNvPr id="2" name="Forme libre : forme 1">
            <a:extLst>
              <a:ext uri="{FF2B5EF4-FFF2-40B4-BE49-F238E27FC236}">
                <a16:creationId xmlns:a16="http://schemas.microsoft.com/office/drawing/2014/main" id="{352800E5-E184-44BE-B0C1-2605DF530EF0}"/>
              </a:ext>
            </a:extLst>
          </p:cNvPr>
          <p:cNvSpPr/>
          <p:nvPr/>
        </p:nvSpPr>
        <p:spPr>
          <a:xfrm>
            <a:off x="896568" y="1570656"/>
            <a:ext cx="3326640" cy="5098441"/>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600" b="1" kern="1200" dirty="0">
                <a:solidFill>
                  <a:schemeClr val="accent1">
                    <a:lumMod val="75000"/>
                  </a:schemeClr>
                </a:solidFill>
              </a:rPr>
              <a:t>Les éléments d’identification</a:t>
            </a:r>
          </a:p>
          <a:p>
            <a:pPr marL="0" lvl="1" algn="ctr" defTabSz="488950">
              <a:lnSpc>
                <a:spcPct val="90000"/>
              </a:lnSpc>
              <a:spcBef>
                <a:spcPct val="0"/>
              </a:spcBef>
              <a:spcAft>
                <a:spcPct val="15000"/>
              </a:spcAft>
            </a:pPr>
            <a:endParaRPr lang="fr-FR" sz="1600" b="1"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Date, lieu et nature de l’infraction</a:t>
            </a:r>
          </a:p>
          <a:p>
            <a:pPr marL="0" lvl="1" algn="ctr" defTabSz="488950">
              <a:lnSpc>
                <a:spcPct val="90000"/>
              </a:lnSpc>
              <a:spcBef>
                <a:spcPct val="0"/>
              </a:spcBef>
              <a:spcAft>
                <a:spcPct val="15000"/>
              </a:spcAft>
            </a:pPr>
            <a:r>
              <a:rPr lang="fr-FR" sz="1600" kern="1200" dirty="0">
                <a:solidFill>
                  <a:schemeClr val="accent1">
                    <a:lumMod val="75000"/>
                  </a:schemeClr>
                </a:solidFill>
              </a:rPr>
              <a:t>Lieu du constat </a:t>
            </a:r>
            <a:r>
              <a:rPr lang="fr-FR" sz="1400" i="1" kern="1200" dirty="0">
                <a:solidFill>
                  <a:schemeClr val="accent1">
                    <a:lumMod val="75000"/>
                  </a:schemeClr>
                </a:solidFill>
              </a:rPr>
              <a:t>(hors ou dans la</a:t>
            </a:r>
          </a:p>
          <a:p>
            <a:pPr marL="0" lvl="1" algn="ctr" defTabSz="488950">
              <a:lnSpc>
                <a:spcPct val="90000"/>
              </a:lnSpc>
              <a:spcBef>
                <a:spcPct val="0"/>
              </a:spcBef>
              <a:spcAft>
                <a:spcPct val="15000"/>
              </a:spcAft>
            </a:pPr>
            <a:r>
              <a:rPr lang="fr-FR" sz="1400" i="1" kern="1200" dirty="0">
                <a:solidFill>
                  <a:schemeClr val="accent1">
                    <a:lumMod val="75000"/>
                  </a:schemeClr>
                </a:solidFill>
              </a:rPr>
              <a:t>propriété)</a:t>
            </a:r>
          </a:p>
          <a:p>
            <a:pPr marL="0" lvl="1" algn="ctr" defTabSz="488950">
              <a:lnSpc>
                <a:spcPct val="90000"/>
              </a:lnSpc>
              <a:spcBef>
                <a:spcPct val="0"/>
              </a:spcBef>
              <a:spcAft>
                <a:spcPct val="15000"/>
              </a:spcAft>
            </a:pPr>
            <a:r>
              <a:rPr lang="fr-FR" sz="1600" kern="1200" dirty="0">
                <a:solidFill>
                  <a:schemeClr val="accent1">
                    <a:lumMod val="75000"/>
                  </a:schemeClr>
                </a:solidFill>
              </a:rPr>
              <a:t>Nom, prénom, qualité et adresse administrative de l’agent verbalisateur</a:t>
            </a:r>
          </a:p>
          <a:p>
            <a:pPr marL="0" lvl="1" algn="ctr" defTabSz="488950">
              <a:lnSpc>
                <a:spcPct val="90000"/>
              </a:lnSpc>
              <a:spcBef>
                <a:spcPct val="0"/>
              </a:spcBef>
              <a:spcAft>
                <a:spcPct val="15000"/>
              </a:spcAft>
            </a:pPr>
            <a:r>
              <a:rPr lang="fr-FR" sz="1600" kern="1200" dirty="0">
                <a:solidFill>
                  <a:schemeClr val="accent1">
                    <a:lumMod val="75000"/>
                  </a:schemeClr>
                </a:solidFill>
              </a:rPr>
              <a:t>Identité et qualité des personnes présentes, autres que le contrevenant </a:t>
            </a:r>
            <a:r>
              <a:rPr lang="fr-FR" sz="1400" i="1" kern="1200" dirty="0">
                <a:solidFill>
                  <a:schemeClr val="accent1">
                    <a:lumMod val="75000"/>
                  </a:schemeClr>
                </a:solidFill>
              </a:rPr>
              <a:t>(maire, adjoint, technicien…)</a:t>
            </a:r>
          </a:p>
          <a:p>
            <a:pPr marL="0" lvl="1" algn="ctr" defTabSz="488950">
              <a:lnSpc>
                <a:spcPct val="90000"/>
              </a:lnSpc>
              <a:spcBef>
                <a:spcPct val="0"/>
              </a:spcBef>
              <a:spcAft>
                <a:spcPct val="15000"/>
              </a:spcAft>
            </a:pPr>
            <a:r>
              <a:rPr lang="fr-FR" sz="1600" kern="1200" dirty="0">
                <a:solidFill>
                  <a:schemeClr val="accent1">
                    <a:lumMod val="75000"/>
                  </a:schemeClr>
                </a:solidFill>
              </a:rPr>
              <a:t>Nom, date et lieu de naissance du</a:t>
            </a:r>
          </a:p>
          <a:p>
            <a:pPr marL="0" lvl="1" algn="ctr" defTabSz="488950">
              <a:lnSpc>
                <a:spcPct val="90000"/>
              </a:lnSpc>
              <a:spcBef>
                <a:spcPct val="0"/>
              </a:spcBef>
              <a:spcAft>
                <a:spcPct val="15000"/>
              </a:spcAft>
            </a:pPr>
            <a:r>
              <a:rPr lang="fr-FR" sz="1600" kern="1200" dirty="0">
                <a:solidFill>
                  <a:schemeClr val="accent1">
                    <a:lumMod val="75000"/>
                  </a:schemeClr>
                </a:solidFill>
              </a:rPr>
              <a:t>contrevenant</a:t>
            </a:r>
          </a:p>
          <a:p>
            <a:pPr marL="0" lvl="1" algn="ctr" defTabSz="488950">
              <a:lnSpc>
                <a:spcPct val="90000"/>
              </a:lnSpc>
              <a:spcBef>
                <a:spcPct val="0"/>
              </a:spcBef>
              <a:spcAft>
                <a:spcPct val="15000"/>
              </a:spcAft>
            </a:pPr>
            <a:r>
              <a:rPr lang="fr-FR" sz="1600" kern="1200" dirty="0">
                <a:solidFill>
                  <a:schemeClr val="accent1">
                    <a:lumMod val="75000"/>
                  </a:schemeClr>
                </a:solidFill>
              </a:rPr>
              <a:t>Qualité du contrevenant </a:t>
            </a:r>
            <a:r>
              <a:rPr lang="fr-FR" sz="1400" i="1" kern="1200" dirty="0">
                <a:solidFill>
                  <a:schemeClr val="accent1">
                    <a:lumMod val="75000"/>
                  </a:schemeClr>
                </a:solidFill>
              </a:rPr>
              <a:t>(propriétaire, locataire/ Nom du propriétaire du terrain s’il n’est pas le contrevenant)</a:t>
            </a:r>
          </a:p>
        </p:txBody>
      </p:sp>
      <p:sp>
        <p:nvSpPr>
          <p:cNvPr id="3" name="Forme libre : forme 2">
            <a:extLst>
              <a:ext uri="{FF2B5EF4-FFF2-40B4-BE49-F238E27FC236}">
                <a16:creationId xmlns:a16="http://schemas.microsoft.com/office/drawing/2014/main" id="{F0A263CC-0C9C-4E9F-BD08-A5DB08EDF2CB}"/>
              </a:ext>
            </a:extLst>
          </p:cNvPr>
          <p:cNvSpPr/>
          <p:nvPr/>
        </p:nvSpPr>
        <p:spPr>
          <a:xfrm>
            <a:off x="4555709" y="1553752"/>
            <a:ext cx="3605340" cy="511534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600" b="1" kern="1200" dirty="0">
                <a:solidFill>
                  <a:schemeClr val="accent1">
                    <a:lumMod val="75000"/>
                  </a:schemeClr>
                </a:solidFill>
              </a:rPr>
              <a:t>Les éléments particuliers</a:t>
            </a:r>
            <a:br>
              <a:rPr lang="fr-FR" sz="1600" b="1" dirty="0">
                <a:solidFill>
                  <a:schemeClr val="accent1">
                    <a:lumMod val="75000"/>
                  </a:schemeClr>
                </a:solidFill>
              </a:rPr>
            </a:br>
            <a:br>
              <a:rPr lang="fr-FR" sz="1600" b="1" dirty="0">
                <a:solidFill>
                  <a:schemeClr val="accent1">
                    <a:lumMod val="75000"/>
                  </a:schemeClr>
                </a:solidFill>
              </a:rPr>
            </a:br>
            <a:r>
              <a:rPr lang="fr-FR" sz="1600" kern="1200" dirty="0">
                <a:solidFill>
                  <a:schemeClr val="accent1">
                    <a:lumMod val="75000"/>
                  </a:schemeClr>
                </a:solidFill>
              </a:rPr>
              <a:t>La description précise des faits</a:t>
            </a:r>
          </a:p>
          <a:p>
            <a:pPr marL="0" lvl="1" algn="ctr" defTabSz="488950">
              <a:lnSpc>
                <a:spcPct val="90000"/>
              </a:lnSpc>
              <a:spcBef>
                <a:spcPct val="0"/>
              </a:spcBef>
              <a:spcAft>
                <a:spcPct val="15000"/>
              </a:spcAft>
            </a:pPr>
            <a:r>
              <a:rPr lang="fr-FR" sz="1600" kern="1200" dirty="0">
                <a:solidFill>
                  <a:schemeClr val="accent1">
                    <a:lumMod val="75000"/>
                  </a:schemeClr>
                </a:solidFill>
              </a:rPr>
              <a:t>constitutifs de l’infraction :</a:t>
            </a:r>
          </a:p>
          <a:p>
            <a:pPr marL="0" lvl="1" algn="ctr" defTabSz="488950">
              <a:lnSpc>
                <a:spcPct val="90000"/>
              </a:lnSpc>
              <a:spcBef>
                <a:spcPct val="0"/>
              </a:spcBef>
              <a:spcAft>
                <a:spcPct val="15000"/>
              </a:spcAft>
            </a:pPr>
            <a:r>
              <a:rPr lang="fr-FR" sz="1600" kern="1200" dirty="0">
                <a:solidFill>
                  <a:schemeClr val="accent1">
                    <a:lumMod val="75000"/>
                  </a:schemeClr>
                </a:solidFill>
              </a:rPr>
              <a:t>destination </a:t>
            </a:r>
            <a:r>
              <a:rPr lang="fr-FR" sz="1400" i="1" kern="1200" dirty="0">
                <a:solidFill>
                  <a:schemeClr val="accent1">
                    <a:lumMod val="75000"/>
                  </a:schemeClr>
                </a:solidFill>
              </a:rPr>
              <a:t>(agricole, commercial,</a:t>
            </a:r>
          </a:p>
          <a:p>
            <a:pPr marL="0" lvl="1" algn="ctr" defTabSz="488950">
              <a:lnSpc>
                <a:spcPct val="90000"/>
              </a:lnSpc>
              <a:spcBef>
                <a:spcPct val="0"/>
              </a:spcBef>
              <a:spcAft>
                <a:spcPct val="15000"/>
              </a:spcAft>
            </a:pPr>
            <a:r>
              <a:rPr lang="fr-FR" sz="1400" i="1" kern="1200" dirty="0">
                <a:solidFill>
                  <a:schemeClr val="accent1">
                    <a:lumMod val="75000"/>
                  </a:schemeClr>
                </a:solidFill>
              </a:rPr>
              <a:t>habitation principale ou secondaire,</a:t>
            </a:r>
          </a:p>
          <a:p>
            <a:pPr marL="0" lvl="1" algn="ctr" defTabSz="488950">
              <a:lnSpc>
                <a:spcPct val="90000"/>
              </a:lnSpc>
              <a:spcBef>
                <a:spcPct val="0"/>
              </a:spcBef>
              <a:spcAft>
                <a:spcPct val="15000"/>
              </a:spcAft>
            </a:pPr>
            <a:r>
              <a:rPr lang="fr-FR" sz="1400" i="1" kern="1200" dirty="0">
                <a:solidFill>
                  <a:schemeClr val="accent1">
                    <a:lumMod val="75000"/>
                  </a:schemeClr>
                </a:solidFill>
              </a:rPr>
              <a:t>garage, abris… ), </a:t>
            </a:r>
            <a:r>
              <a:rPr lang="fr-FR" sz="1600" kern="1200" dirty="0">
                <a:solidFill>
                  <a:schemeClr val="accent1">
                    <a:lumMod val="75000"/>
                  </a:schemeClr>
                </a:solidFill>
              </a:rPr>
              <a:t>matériaux, surfaces</a:t>
            </a:r>
          </a:p>
          <a:p>
            <a:pPr marL="0" lvl="1" algn="ctr" defTabSz="488950">
              <a:lnSpc>
                <a:spcPct val="90000"/>
              </a:lnSpc>
              <a:spcBef>
                <a:spcPct val="0"/>
              </a:spcBef>
              <a:spcAft>
                <a:spcPct val="15000"/>
              </a:spcAft>
            </a:pPr>
            <a:r>
              <a:rPr lang="fr-FR" sz="1600" kern="1200" dirty="0">
                <a:solidFill>
                  <a:schemeClr val="accent1">
                    <a:lumMod val="75000"/>
                  </a:schemeClr>
                </a:solidFill>
              </a:rPr>
              <a:t>créées </a:t>
            </a:r>
            <a:r>
              <a:rPr lang="fr-FR" sz="1400" i="1" kern="1200" dirty="0">
                <a:solidFill>
                  <a:schemeClr val="accent1">
                    <a:lumMod val="75000"/>
                  </a:schemeClr>
                </a:solidFill>
              </a:rPr>
              <a:t>(plancher/emprise), </a:t>
            </a:r>
            <a:r>
              <a:rPr lang="fr-FR" sz="1600" kern="1200" dirty="0">
                <a:solidFill>
                  <a:schemeClr val="accent1">
                    <a:lumMod val="75000"/>
                  </a:schemeClr>
                </a:solidFill>
              </a:rPr>
              <a:t>surfaces</a:t>
            </a:r>
          </a:p>
          <a:p>
            <a:pPr marL="0" lvl="1" algn="ctr" defTabSz="488950">
              <a:lnSpc>
                <a:spcPct val="90000"/>
              </a:lnSpc>
              <a:spcBef>
                <a:spcPct val="0"/>
              </a:spcBef>
              <a:spcAft>
                <a:spcPct val="15000"/>
              </a:spcAft>
            </a:pPr>
            <a:r>
              <a:rPr lang="fr-FR" sz="1600" kern="1200" dirty="0">
                <a:solidFill>
                  <a:schemeClr val="accent1">
                    <a:lumMod val="75000"/>
                  </a:schemeClr>
                </a:solidFill>
              </a:rPr>
              <a:t>existantes avant l’infraction, hauteur des constructions,</a:t>
            </a:r>
            <a:br>
              <a:rPr lang="fr-FR" sz="1600" kern="1200" dirty="0">
                <a:solidFill>
                  <a:schemeClr val="accent1">
                    <a:lumMod val="75000"/>
                  </a:schemeClr>
                </a:solidFill>
              </a:rPr>
            </a:b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Si le constat est fait à l’intérieur</a:t>
            </a:r>
          </a:p>
          <a:p>
            <a:pPr marL="0" lvl="1" algn="ctr" defTabSz="488950">
              <a:lnSpc>
                <a:spcPct val="90000"/>
              </a:lnSpc>
              <a:spcBef>
                <a:spcPct val="0"/>
              </a:spcBef>
              <a:spcAft>
                <a:spcPct val="15000"/>
              </a:spcAft>
            </a:pPr>
            <a:r>
              <a:rPr lang="fr-FR" sz="1600" kern="1200" dirty="0">
                <a:solidFill>
                  <a:schemeClr val="accent1">
                    <a:lumMod val="75000"/>
                  </a:schemeClr>
                </a:solidFill>
              </a:rPr>
              <a:t>d’une propriété : la mention du</a:t>
            </a:r>
          </a:p>
          <a:p>
            <a:pPr marL="0" lvl="1" algn="ctr" defTabSz="488950">
              <a:lnSpc>
                <a:spcPct val="90000"/>
              </a:lnSpc>
              <a:spcBef>
                <a:spcPct val="0"/>
              </a:spcBef>
              <a:spcAft>
                <a:spcPct val="15000"/>
              </a:spcAft>
            </a:pPr>
            <a:r>
              <a:rPr lang="fr-FR" sz="1600" kern="1200" dirty="0">
                <a:solidFill>
                  <a:schemeClr val="accent1">
                    <a:lumMod val="75000"/>
                  </a:schemeClr>
                </a:solidFill>
              </a:rPr>
              <a:t>consentement du propriétaire et de</a:t>
            </a:r>
          </a:p>
          <a:p>
            <a:pPr marL="0" lvl="1" algn="ctr" defTabSz="488950">
              <a:lnSpc>
                <a:spcPct val="90000"/>
              </a:lnSpc>
              <a:spcBef>
                <a:spcPct val="0"/>
              </a:spcBef>
              <a:spcAft>
                <a:spcPct val="15000"/>
              </a:spcAft>
            </a:pPr>
            <a:r>
              <a:rPr lang="fr-FR" sz="1600" kern="1200" dirty="0">
                <a:solidFill>
                  <a:schemeClr val="accent1">
                    <a:lumMod val="75000"/>
                  </a:schemeClr>
                </a:solidFill>
              </a:rPr>
              <a:t>l’occupant si différent</a:t>
            </a:r>
            <a:br>
              <a:rPr lang="fr-FR" sz="1600" kern="1200" dirty="0">
                <a:solidFill>
                  <a:schemeClr val="accent1">
                    <a:lumMod val="75000"/>
                  </a:schemeClr>
                </a:solidFill>
              </a:rPr>
            </a:b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Les déclarations éventuelles des</a:t>
            </a:r>
          </a:p>
          <a:p>
            <a:pPr marL="0" lvl="1" algn="ctr" defTabSz="488950">
              <a:lnSpc>
                <a:spcPct val="90000"/>
              </a:lnSpc>
              <a:spcBef>
                <a:spcPct val="0"/>
              </a:spcBef>
              <a:spcAft>
                <a:spcPct val="15000"/>
              </a:spcAft>
            </a:pPr>
            <a:r>
              <a:rPr lang="fr-FR" sz="1600" kern="1200" dirty="0">
                <a:solidFill>
                  <a:schemeClr val="accent1">
                    <a:lumMod val="75000"/>
                  </a:schemeClr>
                </a:solidFill>
              </a:rPr>
              <a:t>personnes présentes</a:t>
            </a:r>
          </a:p>
          <a:p>
            <a:pPr marL="0" lvl="1" algn="ctr" defTabSz="488950">
              <a:lnSpc>
                <a:spcPct val="90000"/>
              </a:lnSpc>
              <a:spcBef>
                <a:spcPct val="0"/>
              </a:spcBef>
              <a:spcAft>
                <a:spcPct val="15000"/>
              </a:spcAft>
            </a:pPr>
            <a:r>
              <a:rPr lang="fr-FR" sz="1600" kern="1200" dirty="0">
                <a:solidFill>
                  <a:schemeClr val="accent1">
                    <a:lumMod val="75000"/>
                  </a:schemeClr>
                </a:solidFill>
              </a:rPr>
              <a:t>Si le constat fait suite à une</a:t>
            </a:r>
          </a:p>
          <a:p>
            <a:pPr marL="0" lvl="1" algn="ctr" defTabSz="488950">
              <a:lnSpc>
                <a:spcPct val="90000"/>
              </a:lnSpc>
              <a:spcBef>
                <a:spcPct val="0"/>
              </a:spcBef>
              <a:spcAft>
                <a:spcPct val="15000"/>
              </a:spcAft>
            </a:pPr>
            <a:r>
              <a:rPr lang="fr-FR" sz="1600" kern="1200" dirty="0">
                <a:solidFill>
                  <a:schemeClr val="accent1">
                    <a:lumMod val="75000"/>
                  </a:schemeClr>
                </a:solidFill>
              </a:rPr>
              <a:t>intervention du maire ou d’un tiers (voisin...)</a:t>
            </a:r>
            <a:endParaRPr lang="fr-FR" sz="1600" i="1" kern="1200" dirty="0">
              <a:solidFill>
                <a:schemeClr val="accent1">
                  <a:lumMod val="75000"/>
                </a:schemeClr>
              </a:solidFill>
            </a:endParaRPr>
          </a:p>
        </p:txBody>
      </p:sp>
      <p:sp>
        <p:nvSpPr>
          <p:cNvPr id="5" name="Forme libre : forme 4">
            <a:extLst>
              <a:ext uri="{FF2B5EF4-FFF2-40B4-BE49-F238E27FC236}">
                <a16:creationId xmlns:a16="http://schemas.microsoft.com/office/drawing/2014/main" id="{F228D857-0927-404B-842A-37F5CDD98590}"/>
              </a:ext>
            </a:extLst>
          </p:cNvPr>
          <p:cNvSpPr/>
          <p:nvPr/>
        </p:nvSpPr>
        <p:spPr>
          <a:xfrm>
            <a:off x="8493550" y="1570656"/>
            <a:ext cx="3578259" cy="509843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600" b="1" kern="1200" dirty="0">
                <a:solidFill>
                  <a:schemeClr val="accent1">
                    <a:lumMod val="75000"/>
                  </a:schemeClr>
                </a:solidFill>
              </a:rPr>
              <a:t>Les éléments de droit</a:t>
            </a:r>
          </a:p>
          <a:p>
            <a:pPr marL="0" lvl="1" algn="ctr" defTabSz="488950">
              <a:lnSpc>
                <a:spcPct val="90000"/>
              </a:lnSpc>
              <a:spcBef>
                <a:spcPct val="0"/>
              </a:spcBef>
              <a:spcAft>
                <a:spcPct val="15000"/>
              </a:spcAft>
            </a:pPr>
            <a:endParaRPr lang="fr-FR" sz="1600" b="1"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Relever les infractions les unes après les autres en les classant par nature (infraction de procédure, infraction à une règle de fond).</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Pour chaque infraction, il sera indiqué :</a:t>
            </a:r>
          </a:p>
          <a:p>
            <a:pPr marL="285750" lvl="1" indent="-285750" algn="ctr" defTabSz="488950">
              <a:lnSpc>
                <a:spcPct val="90000"/>
              </a:lnSpc>
              <a:spcBef>
                <a:spcPct val="0"/>
              </a:spcBef>
              <a:spcAft>
                <a:spcPct val="15000"/>
              </a:spcAft>
              <a:buFont typeface="Arial" panose="020B0604020202020204" pitchFamily="34" charset="0"/>
              <a:buChar char="•"/>
            </a:pPr>
            <a:r>
              <a:rPr lang="fr-FR" sz="1600" kern="1200" dirty="0">
                <a:solidFill>
                  <a:schemeClr val="accent1">
                    <a:lumMod val="75000"/>
                  </a:schemeClr>
                </a:solidFill>
              </a:rPr>
              <a:t>Le ou les éléments de fait</a:t>
            </a:r>
          </a:p>
          <a:p>
            <a:pPr marL="285750" lvl="1" indent="-285750" algn="ctr" defTabSz="488950">
              <a:lnSpc>
                <a:spcPct val="90000"/>
              </a:lnSpc>
              <a:spcBef>
                <a:spcPct val="0"/>
              </a:spcBef>
              <a:spcAft>
                <a:spcPct val="15000"/>
              </a:spcAft>
              <a:buFont typeface="Arial" panose="020B0604020202020204" pitchFamily="34" charset="0"/>
              <a:buChar char="•"/>
            </a:pPr>
            <a:r>
              <a:rPr lang="fr-FR" sz="1600" kern="1200" dirty="0">
                <a:solidFill>
                  <a:schemeClr val="accent1">
                    <a:lumMod val="75000"/>
                  </a:schemeClr>
                </a:solidFill>
              </a:rPr>
              <a:t>Le non respect des prescriptions</a:t>
            </a:r>
          </a:p>
          <a:p>
            <a:pPr marL="285750" lvl="1" indent="-285750" algn="ctr" defTabSz="488950">
              <a:lnSpc>
                <a:spcPct val="90000"/>
              </a:lnSpc>
              <a:spcBef>
                <a:spcPct val="0"/>
              </a:spcBef>
              <a:spcAft>
                <a:spcPct val="15000"/>
              </a:spcAft>
              <a:buFont typeface="Arial" panose="020B0604020202020204" pitchFamily="34" charset="0"/>
              <a:buChar char="•"/>
            </a:pPr>
            <a:r>
              <a:rPr lang="fr-FR" sz="1600" kern="1200" dirty="0">
                <a:solidFill>
                  <a:schemeClr val="accent1">
                    <a:lumMod val="75000"/>
                  </a:schemeClr>
                </a:solidFill>
              </a:rPr>
              <a:t>Le texte violé </a:t>
            </a:r>
            <a:r>
              <a:rPr lang="fr-FR" sz="1400" i="1" kern="1200" dirty="0">
                <a:solidFill>
                  <a:schemeClr val="accent1">
                    <a:lumMod val="75000"/>
                  </a:schemeClr>
                </a:solidFill>
              </a:rPr>
              <a:t>(exemple: article A2 du règlement du PLU de la commune...)</a:t>
            </a:r>
          </a:p>
          <a:p>
            <a:pPr marL="285750" lvl="1" indent="-285750" algn="ctr" defTabSz="488950">
              <a:lnSpc>
                <a:spcPct val="90000"/>
              </a:lnSpc>
              <a:spcBef>
                <a:spcPct val="0"/>
              </a:spcBef>
              <a:spcAft>
                <a:spcPct val="15000"/>
              </a:spcAft>
              <a:buFont typeface="Arial" panose="020B0604020202020204" pitchFamily="34" charset="0"/>
              <a:buChar char="•"/>
            </a:pPr>
            <a:r>
              <a:rPr lang="fr-FR" sz="1600" kern="1200" dirty="0">
                <a:solidFill>
                  <a:schemeClr val="accent1">
                    <a:lumMod val="75000"/>
                  </a:schemeClr>
                </a:solidFill>
              </a:rPr>
              <a:t>Le(s) texte(s) d’incrimination ouvrant les poursuites </a:t>
            </a:r>
            <a:r>
              <a:rPr lang="fr-FR" sz="1400" i="1" kern="1200" dirty="0">
                <a:solidFill>
                  <a:schemeClr val="accent1">
                    <a:lumMod val="75000"/>
                  </a:schemeClr>
                </a:solidFill>
              </a:rPr>
              <a:t>(articles L 480-4 et/ou L 610-1 du code de l’urbanisme)</a:t>
            </a:r>
          </a:p>
          <a:p>
            <a:pPr marL="285750" lvl="1" indent="-285750" algn="ctr" defTabSz="488950">
              <a:lnSpc>
                <a:spcPct val="90000"/>
              </a:lnSpc>
              <a:spcBef>
                <a:spcPct val="0"/>
              </a:spcBef>
              <a:spcAft>
                <a:spcPct val="15000"/>
              </a:spcAft>
              <a:buFont typeface="Arial" panose="020B0604020202020204" pitchFamily="34" charset="0"/>
              <a:buChar char="•"/>
            </a:pPr>
            <a:r>
              <a:rPr lang="fr-FR" sz="1600" kern="1200" dirty="0">
                <a:solidFill>
                  <a:schemeClr val="accent1">
                    <a:lumMod val="75000"/>
                  </a:schemeClr>
                </a:solidFill>
              </a:rPr>
              <a:t>Le code NATINF</a:t>
            </a:r>
          </a:p>
        </p:txBody>
      </p:sp>
      <p:sp>
        <p:nvSpPr>
          <p:cNvPr id="7" name="ZoneTexte 6">
            <a:extLst>
              <a:ext uri="{FF2B5EF4-FFF2-40B4-BE49-F238E27FC236}">
                <a16:creationId xmlns:a16="http://schemas.microsoft.com/office/drawing/2014/main" id="{62FE7066-4B72-4CD2-851B-34ACFD6B6D15}"/>
              </a:ext>
            </a:extLst>
          </p:cNvPr>
          <p:cNvSpPr txBox="1"/>
          <p:nvPr/>
        </p:nvSpPr>
        <p:spPr>
          <a:xfrm>
            <a:off x="109407" y="172000"/>
            <a:ext cx="584775" cy="6497095"/>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
        <p:nvSpPr>
          <p:cNvPr id="9" name="Rectangle : avec coins rognés en diagonale 8">
            <a:extLst>
              <a:ext uri="{FF2B5EF4-FFF2-40B4-BE49-F238E27FC236}">
                <a16:creationId xmlns:a16="http://schemas.microsoft.com/office/drawing/2014/main" id="{4B1EB1E4-EFDA-4261-AAC2-8B09B58019B3}"/>
              </a:ext>
            </a:extLst>
          </p:cNvPr>
          <p:cNvSpPr/>
          <p:nvPr/>
        </p:nvSpPr>
        <p:spPr>
          <a:xfrm>
            <a:off x="9174480" y="6055360"/>
            <a:ext cx="3017520" cy="80264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La Cour de cassation considère que le PV constatant l’infraction n’a pas à être signé par l’intéressé et ne doit pas être envoyé à l’auteur de l’infraction (secret d’instruction) </a:t>
            </a:r>
            <a:r>
              <a:rPr lang="fr-FR" sz="1000" i="1" dirty="0"/>
              <a:t>(Cass. </a:t>
            </a:r>
            <a:r>
              <a:rPr lang="fr-FR" sz="1000" i="1" dirty="0" err="1"/>
              <a:t>crim</a:t>
            </a:r>
            <a:r>
              <a:rPr lang="fr-FR" sz="1000" i="1" dirty="0"/>
              <a:t>., 10 </a:t>
            </a:r>
            <a:r>
              <a:rPr lang="fr-FR" sz="1000" i="1" dirty="0" err="1"/>
              <a:t>oct</a:t>
            </a:r>
            <a:r>
              <a:rPr lang="fr-FR" sz="1000" i="1" dirty="0"/>
              <a:t> 2006).</a:t>
            </a:r>
          </a:p>
        </p:txBody>
      </p:sp>
    </p:spTree>
    <p:extLst>
      <p:ext uri="{BB962C8B-B14F-4D97-AF65-F5344CB8AC3E}">
        <p14:creationId xmlns:p14="http://schemas.microsoft.com/office/powerpoint/2010/main" val="164943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3" grpId="0" animBg="1"/>
      <p:bldP spid="5" grpId="0" animBg="1"/>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0938131-738E-4D2E-BBA9-C2B2A2D6DFF9}"/>
              </a:ext>
            </a:extLst>
          </p:cNvPr>
          <p:cNvPicPr>
            <a:picLocks noChangeAspect="1"/>
          </p:cNvPicPr>
          <p:nvPr/>
        </p:nvPicPr>
        <p:blipFill>
          <a:blip r:embed="rId2">
            <a:extLst>
              <a:ext uri="{28A0092B-C50C-407E-A947-70E740481C1C}">
                <a14:useLocalDpi xmlns:a14="http://schemas.microsoft.com/office/drawing/2010/main" val="0"/>
              </a:ext>
            </a:extLst>
          </a:blip>
          <a:srcRect l="623" r="623"/>
          <a:stretch/>
        </p:blipFill>
        <p:spPr>
          <a:xfrm>
            <a:off x="694182" y="1695190"/>
            <a:ext cx="4545633" cy="499080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Forme libre : forme 3">
            <a:extLst>
              <a:ext uri="{FF2B5EF4-FFF2-40B4-BE49-F238E27FC236}">
                <a16:creationId xmlns:a16="http://schemas.microsoft.com/office/drawing/2014/main" id="{DE2E7C26-053A-4BF7-A0AB-4BF4DDC14686}"/>
              </a:ext>
            </a:extLst>
          </p:cNvPr>
          <p:cNvSpPr/>
          <p:nvPr/>
        </p:nvSpPr>
        <p:spPr>
          <a:xfrm>
            <a:off x="2316480" y="172000"/>
            <a:ext cx="9755331" cy="99639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 </a:t>
            </a:r>
          </a:p>
          <a:p>
            <a:pPr marL="57150" lvl="1" indent="-57150" algn="ctr" defTabSz="488950">
              <a:lnSpc>
                <a:spcPct val="90000"/>
              </a:lnSpc>
              <a:spcBef>
                <a:spcPct val="0"/>
              </a:spcBef>
              <a:spcAft>
                <a:spcPct val="15000"/>
              </a:spcAft>
              <a:buNone/>
            </a:pPr>
            <a:r>
              <a:rPr lang="fr-FR" sz="2800" b="1" dirty="0">
                <a:solidFill>
                  <a:schemeClr val="bg1"/>
                </a:solidFill>
              </a:rPr>
              <a:t> Synthèse des procédures judiciaires</a:t>
            </a:r>
            <a:endParaRPr lang="fr-FR" sz="2800" b="1" kern="1200" cap="small" dirty="0">
              <a:solidFill>
                <a:schemeClr val="bg1"/>
              </a:solidFill>
            </a:endParaRPr>
          </a:p>
        </p:txBody>
      </p:sp>
      <p:pic>
        <p:nvPicPr>
          <p:cNvPr id="14" name="Image 13">
            <a:extLst>
              <a:ext uri="{FF2B5EF4-FFF2-40B4-BE49-F238E27FC236}">
                <a16:creationId xmlns:a16="http://schemas.microsoft.com/office/drawing/2014/main" id="{3844F282-14D2-4DFE-AC42-4D384CC23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535" y="1285037"/>
            <a:ext cx="6809276" cy="5400961"/>
          </a:xfrm>
          <a:prstGeom prst="rect">
            <a:avLst/>
          </a:prstGeom>
        </p:spPr>
      </p:pic>
      <p:sp>
        <p:nvSpPr>
          <p:cNvPr id="5" name="ZoneTexte 4">
            <a:extLst>
              <a:ext uri="{FF2B5EF4-FFF2-40B4-BE49-F238E27FC236}">
                <a16:creationId xmlns:a16="http://schemas.microsoft.com/office/drawing/2014/main" id="{F78CACF2-6124-49A8-9731-1078094659D2}"/>
              </a:ext>
            </a:extLst>
          </p:cNvPr>
          <p:cNvSpPr txBox="1"/>
          <p:nvPr/>
        </p:nvSpPr>
        <p:spPr>
          <a:xfrm>
            <a:off x="109407" y="172000"/>
            <a:ext cx="584775" cy="6513998"/>
          </a:xfrm>
          <a:prstGeom prst="rect">
            <a:avLst/>
          </a:prstGeom>
          <a:solidFill>
            <a:schemeClr val="accent2">
              <a:lumMod val="40000"/>
              <a:lumOff val="60000"/>
            </a:schemeClr>
          </a:solidFill>
        </p:spPr>
        <p:txBody>
          <a:bodyPr vert="vert270" wrap="square" rtlCol="0">
            <a:spAutoFit/>
          </a:bodyPr>
          <a:lstStyle/>
          <a:p>
            <a:r>
              <a:rPr lang="fr-FR" sz="2600" b="1" cap="small" dirty="0">
                <a:solidFill>
                  <a:schemeClr val="bg1"/>
                </a:solidFill>
              </a:rPr>
              <a:t>La procédure judiciaire</a:t>
            </a:r>
          </a:p>
        </p:txBody>
      </p:sp>
    </p:spTree>
    <p:extLst>
      <p:ext uri="{BB962C8B-B14F-4D97-AF65-F5344CB8AC3E}">
        <p14:creationId xmlns:p14="http://schemas.microsoft.com/office/powerpoint/2010/main" val="260287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6231118" y="90616"/>
            <a:ext cx="5840693" cy="48787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r" defTabSz="488950">
              <a:lnSpc>
                <a:spcPct val="90000"/>
              </a:lnSpc>
              <a:spcBef>
                <a:spcPct val="0"/>
              </a:spcBef>
              <a:spcAft>
                <a:spcPct val="15000"/>
              </a:spcAft>
              <a:buNone/>
            </a:pPr>
            <a:r>
              <a:rPr lang="fr-FR" sz="2800" b="1" dirty="0">
                <a:solidFill>
                  <a:schemeClr val="bg1"/>
                </a:solidFill>
              </a:rPr>
              <a:t>LA POLICE DE L’URBANISME</a:t>
            </a:r>
          </a:p>
        </p:txBody>
      </p:sp>
      <p:sp>
        <p:nvSpPr>
          <p:cNvPr id="2" name="Forme libre : forme 1">
            <a:extLst>
              <a:ext uri="{FF2B5EF4-FFF2-40B4-BE49-F238E27FC236}">
                <a16:creationId xmlns:a16="http://schemas.microsoft.com/office/drawing/2014/main" id="{317B7251-C290-4F7F-AC62-FF784E993812}"/>
              </a:ext>
            </a:extLst>
          </p:cNvPr>
          <p:cNvSpPr/>
          <p:nvPr/>
        </p:nvSpPr>
        <p:spPr>
          <a:xfrm>
            <a:off x="774412" y="987331"/>
            <a:ext cx="11261106" cy="5771598"/>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600" kern="1200" dirty="0">
                <a:solidFill>
                  <a:schemeClr val="accent1">
                    <a:lumMod val="75000"/>
                  </a:schemeClr>
                </a:solidFill>
              </a:rPr>
              <a:t>La sanction des violations du code de l'urbanisme prévues aux articles L. 480-4 et suivants, relève exclusivement de la juridiction judiciaire. </a:t>
            </a:r>
          </a:p>
          <a:p>
            <a:pPr marL="0" lvl="1" algn="ctr" defTabSz="488950">
              <a:lnSpc>
                <a:spcPct val="90000"/>
              </a:lnSpc>
              <a:spcBef>
                <a:spcPct val="0"/>
              </a:spcBef>
              <a:spcAft>
                <a:spcPct val="15000"/>
              </a:spcAft>
            </a:pPr>
            <a:r>
              <a:rPr lang="fr-FR" sz="1600" kern="1200" dirty="0">
                <a:solidFill>
                  <a:schemeClr val="accent1">
                    <a:lumMod val="75000"/>
                  </a:schemeClr>
                </a:solidFill>
              </a:rPr>
              <a:t>Son efficacité dépend donc de l'intervention effective de l'ensemble des acteurs de la chaîne pénale (agents publics, services de police et de gendarmerie, maires, procureurs et tribunaux). Le procureur de la République a la responsabilité du déclenchement de l'action publique, conformément aux principes généraux de la procédure pénale. </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b="1" kern="1200" dirty="0">
                <a:solidFill>
                  <a:schemeClr val="accent1">
                    <a:lumMod val="75000"/>
                  </a:schemeClr>
                </a:solidFill>
              </a:rPr>
              <a:t>Toutefois, d’autres outils juridiques, plus rapides à mettre en œuvre, </a:t>
            </a:r>
            <a:r>
              <a:rPr lang="fr-FR" sz="1600" b="1" u="sng" kern="1200" dirty="0">
                <a:solidFill>
                  <a:schemeClr val="accent1">
                    <a:lumMod val="75000"/>
                  </a:schemeClr>
                </a:solidFill>
              </a:rPr>
              <a:t>complètent la répression pénale</a:t>
            </a:r>
            <a:r>
              <a:rPr lang="fr-FR" sz="1600" b="1" kern="1200" dirty="0">
                <a:solidFill>
                  <a:schemeClr val="accent1">
                    <a:lumMod val="75000"/>
                  </a:schemeClr>
                </a:solidFill>
              </a:rPr>
              <a:t>. </a:t>
            </a:r>
            <a:br>
              <a:rPr lang="fr-FR" sz="1600" kern="1200" dirty="0">
                <a:solidFill>
                  <a:schemeClr val="accent1">
                    <a:lumMod val="75000"/>
                  </a:schemeClr>
                </a:solidFill>
              </a:rPr>
            </a:br>
            <a:r>
              <a:rPr lang="fr-FR" sz="1600" kern="1200" dirty="0">
                <a:solidFill>
                  <a:schemeClr val="accent1">
                    <a:lumMod val="75000"/>
                  </a:schemeClr>
                </a:solidFill>
              </a:rPr>
              <a:t>La loi n° 2019 -1461 du 27 décembre 2019 relative à l’engagement dans la vie locale et à la proximité de l’action publique met à disposition des autorités compétentes en droit des sols </a:t>
            </a:r>
            <a:br>
              <a:rPr lang="fr-FR" sz="1600" dirty="0">
                <a:solidFill>
                  <a:schemeClr val="accent1">
                    <a:lumMod val="75000"/>
                  </a:schemeClr>
                </a:solidFill>
              </a:rPr>
            </a:br>
            <a:r>
              <a:rPr lang="fr-FR" sz="1600" b="1" kern="1200" dirty="0">
                <a:solidFill>
                  <a:schemeClr val="accent1">
                    <a:lumMod val="75000"/>
                  </a:schemeClr>
                </a:solidFill>
              </a:rPr>
              <a:t>un dispositif juridique permettant d’agir plus efficacement contre les constructions illégales.</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Ce dispositif, encadré par les nouveaux </a:t>
            </a:r>
            <a:r>
              <a:rPr lang="fr-FR" sz="1600" b="1" kern="1200" dirty="0">
                <a:solidFill>
                  <a:schemeClr val="accent1">
                    <a:lumMod val="75000"/>
                  </a:schemeClr>
                </a:solidFill>
              </a:rPr>
              <a:t>articles L.481-1 à L.481-3 du code de l’urbanisme </a:t>
            </a:r>
            <a:r>
              <a:rPr lang="fr-FR" sz="1600" kern="1200" dirty="0">
                <a:solidFill>
                  <a:schemeClr val="accent1">
                    <a:lumMod val="75000"/>
                  </a:schemeClr>
                </a:solidFill>
              </a:rPr>
              <a:t>, vient compléter, en amont, les dispositions pénales du droit de l’urbanisme existantes qui s’inscrivent dans un temps plus long. </a:t>
            </a:r>
          </a:p>
          <a:p>
            <a:pPr marL="0" lvl="1" algn="ctr" defTabSz="488950">
              <a:lnSpc>
                <a:spcPct val="90000"/>
              </a:lnSpc>
              <a:spcBef>
                <a:spcPct val="0"/>
              </a:spcBef>
              <a:spcAft>
                <a:spcPct val="15000"/>
              </a:spcAft>
            </a:pPr>
            <a:r>
              <a:rPr lang="fr-FR" sz="1600" kern="1200" dirty="0">
                <a:solidFill>
                  <a:schemeClr val="accent1">
                    <a:lumMod val="75000"/>
                  </a:schemeClr>
                </a:solidFill>
              </a:rPr>
              <a:t>Il s’agit en l’occurrence de donner la possibilité à </a:t>
            </a:r>
            <a:r>
              <a:rPr lang="fr-FR" sz="1600" u="sng" kern="1200" dirty="0">
                <a:solidFill>
                  <a:schemeClr val="accent1">
                    <a:lumMod val="75000"/>
                  </a:schemeClr>
                </a:solidFill>
              </a:rPr>
              <a:t>l’autorité compétente en matière de délivrance des autorisations d’urbanisme </a:t>
            </a:r>
            <a:r>
              <a:rPr lang="fr-FR" sz="1600" kern="1200" dirty="0">
                <a:solidFill>
                  <a:schemeClr val="accent1">
                    <a:lumMod val="75000"/>
                  </a:schemeClr>
                </a:solidFill>
              </a:rPr>
              <a:t>d’agir plus rapidement </a:t>
            </a:r>
            <a:r>
              <a:rPr lang="fr-FR" sz="1600" b="1" kern="1200" dirty="0">
                <a:solidFill>
                  <a:schemeClr val="accent1">
                    <a:lumMod val="75000"/>
                  </a:schemeClr>
                </a:solidFill>
              </a:rPr>
              <a:t>face aux situations qui seraient régularisables</a:t>
            </a:r>
            <a:r>
              <a:rPr lang="fr-FR" sz="1600" kern="1200" dirty="0">
                <a:solidFill>
                  <a:schemeClr val="accent1">
                    <a:lumMod val="75000"/>
                  </a:schemeClr>
                </a:solidFill>
              </a:rPr>
              <a:t>. Ce dispositif couvre les différentes étapes du processus, du lancement de la procédure contradictoire à initiative de l’autorité compétente jusqu’à la liquidation puis le recouvrement des sommes exigibles en passant par l’éventualité d’une consignation.</a:t>
            </a:r>
            <a:endParaRPr lang="fr-FR" sz="1600" i="1" kern="1200" dirty="0">
              <a:solidFill>
                <a:schemeClr val="accent1">
                  <a:lumMod val="75000"/>
                </a:schemeClr>
              </a:solidFill>
            </a:endParaRPr>
          </a:p>
        </p:txBody>
      </p:sp>
      <p:sp>
        <p:nvSpPr>
          <p:cNvPr id="5" name="Forme libre : forme 4">
            <a:extLst>
              <a:ext uri="{FF2B5EF4-FFF2-40B4-BE49-F238E27FC236}">
                <a16:creationId xmlns:a16="http://schemas.microsoft.com/office/drawing/2014/main" id="{D09E57BD-90D2-406F-B91D-A50A0D57ACCE}"/>
              </a:ext>
            </a:extLst>
          </p:cNvPr>
          <p:cNvSpPr/>
          <p:nvPr/>
        </p:nvSpPr>
        <p:spPr>
          <a:xfrm>
            <a:off x="4581427" y="659878"/>
            <a:ext cx="7491802" cy="254522"/>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57150" marR="0" lvl="1" indent="-57150" algn="r" defTabSz="488950" rtl="0" eaLnBrk="1" fontAlgn="auto" latinLnBrk="0" hangingPunct="1">
              <a:lnSpc>
                <a:spcPct val="90000"/>
              </a:lnSpc>
              <a:spcBef>
                <a:spcPct val="0"/>
              </a:spcBef>
              <a:spcAft>
                <a:spcPct val="15000"/>
              </a:spcAft>
              <a:buClrTx/>
              <a:buSzTx/>
              <a:buFontTx/>
              <a:buNone/>
              <a:tabLst/>
              <a:defRPr/>
            </a:pPr>
            <a:r>
              <a:rPr kumimoji="0" lang="fr-FR" sz="2000" b="1" i="0" u="none" strike="noStrike" kern="1200" cap="small" spc="0" normalizeH="0" baseline="0" noProof="0" dirty="0">
                <a:ln>
                  <a:noFill/>
                </a:ln>
                <a:solidFill>
                  <a:prstClr val="white"/>
                </a:solidFill>
                <a:effectLst/>
                <a:uLnTx/>
                <a:uFillTx/>
                <a:latin typeface="Calibri" panose="020F0502020204030204"/>
                <a:ea typeface="+mn-ea"/>
                <a:cs typeface="+mn-cs"/>
              </a:rPr>
              <a:t>Sa composante administrative </a:t>
            </a:r>
            <a:r>
              <a:rPr kumimoji="0" lang="fr-FR" sz="1200" b="1" i="1" u="none" strike="noStrike" kern="1200" cap="small" spc="0" normalizeH="0" baseline="0" noProof="0" dirty="0">
                <a:ln>
                  <a:noFill/>
                </a:ln>
                <a:solidFill>
                  <a:prstClr val="white"/>
                </a:solidFill>
                <a:effectLst/>
                <a:uLnTx/>
                <a:uFillTx/>
                <a:latin typeface="Calibri" panose="020F0502020204030204"/>
                <a:ea typeface="+mn-ea"/>
                <a:cs typeface="+mn-cs"/>
              </a:rPr>
              <a:t>les articles l481-1 à l481-3 du CU</a:t>
            </a:r>
          </a:p>
        </p:txBody>
      </p:sp>
      <p:sp>
        <p:nvSpPr>
          <p:cNvPr id="6" name="ZoneTexte 5">
            <a:extLst>
              <a:ext uri="{FF2B5EF4-FFF2-40B4-BE49-F238E27FC236}">
                <a16:creationId xmlns:a16="http://schemas.microsoft.com/office/drawing/2014/main" id="{A4A2C012-79F5-4302-B9D9-5AE460E63AA5}"/>
              </a:ext>
            </a:extLst>
          </p:cNvPr>
          <p:cNvSpPr txBox="1"/>
          <p:nvPr/>
        </p:nvSpPr>
        <p:spPr>
          <a:xfrm>
            <a:off x="109407" y="90617"/>
            <a:ext cx="584775" cy="6668312"/>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spTree>
    <p:extLst>
      <p:ext uri="{BB962C8B-B14F-4D97-AF65-F5344CB8AC3E}">
        <p14:creationId xmlns:p14="http://schemas.microsoft.com/office/powerpoint/2010/main" val="68994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1310328" y="89256"/>
            <a:ext cx="10761484" cy="46692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r" defTabSz="488950">
              <a:lnSpc>
                <a:spcPct val="90000"/>
              </a:lnSpc>
              <a:spcBef>
                <a:spcPct val="0"/>
              </a:spcBef>
              <a:spcAft>
                <a:spcPct val="15000"/>
              </a:spcAft>
              <a:buNone/>
            </a:pPr>
            <a:r>
              <a:rPr lang="fr-FR" sz="2800" b="1" dirty="0">
                <a:solidFill>
                  <a:schemeClr val="bg1"/>
                </a:solidFill>
              </a:rPr>
              <a:t>LA POLICE DE L’URBANISME</a:t>
            </a:r>
          </a:p>
        </p:txBody>
      </p:sp>
      <p:sp>
        <p:nvSpPr>
          <p:cNvPr id="2" name="Forme libre : forme 1">
            <a:extLst>
              <a:ext uri="{FF2B5EF4-FFF2-40B4-BE49-F238E27FC236}">
                <a16:creationId xmlns:a16="http://schemas.microsoft.com/office/drawing/2014/main" id="{317B7251-C290-4F7F-AC62-FF784E993812}"/>
              </a:ext>
            </a:extLst>
          </p:cNvPr>
          <p:cNvSpPr/>
          <p:nvPr/>
        </p:nvSpPr>
        <p:spPr>
          <a:xfrm>
            <a:off x="810705" y="678730"/>
            <a:ext cx="11261106" cy="608019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600" dirty="0">
                <a:solidFill>
                  <a:schemeClr val="accent1">
                    <a:lumMod val="75000"/>
                  </a:schemeClr>
                </a:solidFill>
              </a:rPr>
              <a:t>L</a:t>
            </a:r>
            <a:r>
              <a:rPr lang="fr-FR" sz="1600" kern="1200" dirty="0">
                <a:solidFill>
                  <a:schemeClr val="accent1">
                    <a:lumMod val="75000"/>
                  </a:schemeClr>
                </a:solidFill>
              </a:rPr>
              <a:t>’autorité compétente </a:t>
            </a:r>
            <a:r>
              <a:rPr lang="fr-FR" sz="1600" dirty="0">
                <a:solidFill>
                  <a:schemeClr val="accent1">
                    <a:lumMod val="75000"/>
                  </a:schemeClr>
                </a:solidFill>
              </a:rPr>
              <a:t>en matière de police d’urbanisme </a:t>
            </a:r>
            <a:r>
              <a:rPr lang="fr-FR" sz="1600" kern="1200" dirty="0">
                <a:solidFill>
                  <a:schemeClr val="accent1">
                    <a:lumMod val="75000"/>
                  </a:schemeClr>
                </a:solidFill>
              </a:rPr>
              <a:t>pourra ainsi mettre en demeure l’intéressé :</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285750" lvl="1" indent="-285750" algn="ctr" defTabSz="488950">
              <a:lnSpc>
                <a:spcPct val="90000"/>
              </a:lnSpc>
              <a:spcBef>
                <a:spcPct val="0"/>
              </a:spcBef>
              <a:spcAft>
                <a:spcPct val="15000"/>
              </a:spcAft>
              <a:buFontTx/>
              <a:buChar char="-"/>
            </a:pPr>
            <a:r>
              <a:rPr lang="fr-FR" sz="1600" kern="1200" dirty="0">
                <a:solidFill>
                  <a:schemeClr val="accent1">
                    <a:lumMod val="75000"/>
                  </a:schemeClr>
                </a:solidFill>
              </a:rPr>
              <a:t>SOIT de </a:t>
            </a:r>
            <a:r>
              <a:rPr lang="fr-FR" sz="1600" b="1" kern="1200" dirty="0">
                <a:solidFill>
                  <a:schemeClr val="accent1">
                    <a:lumMod val="75000"/>
                  </a:schemeClr>
                </a:solidFill>
              </a:rPr>
              <a:t>procéder aux opérations nécessaires à la mise en conformité </a:t>
            </a:r>
            <a:r>
              <a:rPr lang="fr-FR" sz="1600" kern="1200" dirty="0">
                <a:solidFill>
                  <a:schemeClr val="accent1">
                    <a:lumMod val="75000"/>
                  </a:schemeClr>
                </a:solidFill>
              </a:rPr>
              <a:t>de la construction, </a:t>
            </a:r>
            <a:br>
              <a:rPr lang="fr-FR" sz="1600" kern="1200" dirty="0">
                <a:solidFill>
                  <a:schemeClr val="accent1">
                    <a:lumMod val="75000"/>
                  </a:schemeClr>
                </a:solidFill>
              </a:rPr>
            </a:br>
            <a:r>
              <a:rPr lang="fr-FR" sz="1600" kern="1200" dirty="0">
                <a:solidFill>
                  <a:schemeClr val="accent1">
                    <a:lumMod val="75000"/>
                  </a:schemeClr>
                </a:solidFill>
              </a:rPr>
              <a:t>de l’aménagement, de l’installation ou des travaux</a:t>
            </a:r>
            <a:br>
              <a:rPr lang="fr-FR" sz="1600" kern="1200" dirty="0">
                <a:solidFill>
                  <a:schemeClr val="accent1">
                    <a:lumMod val="75000"/>
                  </a:schemeClr>
                </a:solidFill>
              </a:rPr>
            </a:br>
            <a:r>
              <a:rPr lang="fr-FR" sz="1600" kern="1200" dirty="0">
                <a:solidFill>
                  <a:schemeClr val="accent1">
                    <a:lumMod val="75000"/>
                  </a:schemeClr>
                </a:solidFill>
              </a:rPr>
              <a:t> qui ne respectent pas les règles en vigueur en matière d’urbanisme, </a:t>
            </a:r>
          </a:p>
          <a:p>
            <a:pPr marL="285750" lvl="1" indent="-285750" algn="ctr" defTabSz="488950">
              <a:lnSpc>
                <a:spcPct val="90000"/>
              </a:lnSpc>
              <a:spcBef>
                <a:spcPct val="0"/>
              </a:spcBef>
              <a:spcAft>
                <a:spcPct val="15000"/>
              </a:spcAft>
              <a:buFontTx/>
              <a:buChar char="-"/>
            </a:pPr>
            <a:endParaRPr lang="fr-FR" sz="1600" dirty="0">
              <a:solidFill>
                <a:schemeClr val="accent1">
                  <a:lumMod val="75000"/>
                </a:schemeClr>
              </a:solidFill>
            </a:endParaRPr>
          </a:p>
          <a:p>
            <a:pPr marL="285750" lvl="1" indent="-285750" algn="ctr" defTabSz="488950">
              <a:lnSpc>
                <a:spcPct val="90000"/>
              </a:lnSpc>
              <a:spcBef>
                <a:spcPct val="0"/>
              </a:spcBef>
              <a:spcAft>
                <a:spcPct val="15000"/>
              </a:spcAft>
              <a:buFontTx/>
              <a:buChar char="-"/>
            </a:pPr>
            <a:endParaRPr lang="fr-FR" sz="1600" kern="1200" dirty="0">
              <a:solidFill>
                <a:schemeClr val="accent1">
                  <a:lumMod val="75000"/>
                </a:schemeClr>
              </a:solidFill>
            </a:endParaRPr>
          </a:p>
          <a:p>
            <a:pPr marL="285750" lvl="1" indent="-285750" algn="ctr" defTabSz="488950">
              <a:lnSpc>
                <a:spcPct val="90000"/>
              </a:lnSpc>
              <a:spcBef>
                <a:spcPct val="0"/>
              </a:spcBef>
              <a:spcAft>
                <a:spcPct val="15000"/>
              </a:spcAft>
              <a:buFontTx/>
              <a:buChar char="-"/>
            </a:pPr>
            <a:r>
              <a:rPr lang="fr-FR" sz="1600" dirty="0">
                <a:solidFill>
                  <a:schemeClr val="accent1">
                    <a:lumMod val="75000"/>
                  </a:schemeClr>
                </a:solidFill>
              </a:rPr>
              <a:t>SOIT </a:t>
            </a:r>
            <a:r>
              <a:rPr lang="fr-FR" sz="1600" kern="1200" dirty="0">
                <a:solidFill>
                  <a:schemeClr val="accent1">
                    <a:lumMod val="75000"/>
                  </a:schemeClr>
                </a:solidFill>
              </a:rPr>
              <a:t>de </a:t>
            </a:r>
            <a:r>
              <a:rPr lang="fr-FR" sz="1600" b="1" kern="1200" dirty="0">
                <a:solidFill>
                  <a:schemeClr val="accent1">
                    <a:lumMod val="75000"/>
                  </a:schemeClr>
                </a:solidFill>
              </a:rPr>
              <a:t>déposer une demande d’autorisation ou une déclaration préalable </a:t>
            </a:r>
          </a:p>
          <a:p>
            <a:pPr marL="0" lvl="1" algn="ctr" defTabSz="488950">
              <a:lnSpc>
                <a:spcPct val="90000"/>
              </a:lnSpc>
              <a:spcBef>
                <a:spcPct val="0"/>
              </a:spcBef>
              <a:spcAft>
                <a:spcPct val="15000"/>
              </a:spcAft>
            </a:pPr>
            <a:r>
              <a:rPr lang="fr-FR" sz="1600" kern="1200" dirty="0">
                <a:solidFill>
                  <a:schemeClr val="accent1">
                    <a:lumMod val="75000"/>
                  </a:schemeClr>
                </a:solidFill>
              </a:rPr>
              <a:t>afin de les régulariser si cela s’avère possible.</a:t>
            </a:r>
          </a:p>
        </p:txBody>
      </p:sp>
      <p:sp>
        <p:nvSpPr>
          <p:cNvPr id="7" name="ZoneTexte 6">
            <a:extLst>
              <a:ext uri="{FF2B5EF4-FFF2-40B4-BE49-F238E27FC236}">
                <a16:creationId xmlns:a16="http://schemas.microsoft.com/office/drawing/2014/main" id="{DDF34518-206B-4189-A0C9-9CF5F171077D}"/>
              </a:ext>
            </a:extLst>
          </p:cNvPr>
          <p:cNvSpPr txBox="1"/>
          <p:nvPr/>
        </p:nvSpPr>
        <p:spPr>
          <a:xfrm>
            <a:off x="109407" y="89256"/>
            <a:ext cx="584775" cy="6669673"/>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spTree>
    <p:extLst>
      <p:ext uri="{BB962C8B-B14F-4D97-AF65-F5344CB8AC3E}">
        <p14:creationId xmlns:p14="http://schemas.microsoft.com/office/powerpoint/2010/main" val="67011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1310328" y="89256"/>
            <a:ext cx="10761484" cy="46692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r" defTabSz="488950">
              <a:lnSpc>
                <a:spcPct val="90000"/>
              </a:lnSpc>
              <a:spcBef>
                <a:spcPct val="0"/>
              </a:spcBef>
              <a:spcAft>
                <a:spcPct val="15000"/>
              </a:spcAft>
              <a:buNone/>
            </a:pPr>
            <a:r>
              <a:rPr lang="fr-FR" sz="2800" b="1" dirty="0">
                <a:solidFill>
                  <a:schemeClr val="bg1"/>
                </a:solidFill>
              </a:rPr>
              <a:t>LA POLICE DE L’URBANISME</a:t>
            </a:r>
          </a:p>
        </p:txBody>
      </p:sp>
      <p:sp>
        <p:nvSpPr>
          <p:cNvPr id="2" name="Forme libre : forme 1">
            <a:extLst>
              <a:ext uri="{FF2B5EF4-FFF2-40B4-BE49-F238E27FC236}">
                <a16:creationId xmlns:a16="http://schemas.microsoft.com/office/drawing/2014/main" id="{317B7251-C290-4F7F-AC62-FF784E993812}"/>
              </a:ext>
            </a:extLst>
          </p:cNvPr>
          <p:cNvSpPr/>
          <p:nvPr/>
        </p:nvSpPr>
        <p:spPr>
          <a:xfrm>
            <a:off x="810705" y="678730"/>
            <a:ext cx="11261106" cy="608019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endParaRPr lang="fr-FR" sz="1600" dirty="0">
              <a:solidFill>
                <a:schemeClr val="accent1">
                  <a:lumMod val="75000"/>
                </a:schemeClr>
              </a:solidFill>
            </a:endParaRP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Une procédure contradictoire, </a:t>
            </a:r>
            <a:r>
              <a:rPr lang="fr-FR" sz="1600" u="sng" kern="1200" dirty="0">
                <a:solidFill>
                  <a:schemeClr val="accent1">
                    <a:lumMod val="75000"/>
                  </a:schemeClr>
                </a:solidFill>
              </a:rPr>
              <a:t>préalable à la mise en demeure</a:t>
            </a:r>
            <a:r>
              <a:rPr lang="fr-FR" sz="1600" kern="1200" dirty="0">
                <a:solidFill>
                  <a:schemeClr val="accent1">
                    <a:lumMod val="75000"/>
                  </a:schemeClr>
                </a:solidFill>
              </a:rPr>
              <a:t>, est prévue afin de donner l’opportunité à l’intéressé de présenter, dans les délais prévus, ses observations à l’administration.</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De plus, une astreinte, prononcée par arrêté, pourra assortir dans un premier temps la mise en demeure et son montant ne pourra pas dépasser 500 € par jour de retard et 25 000€ au total.</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En fixant le montant des astreintes, l’autorité compétente doit à la fois tenir compte </a:t>
            </a:r>
            <a:r>
              <a:rPr lang="fr-FR" sz="1600" b="1" kern="1200" dirty="0">
                <a:solidFill>
                  <a:schemeClr val="accent1">
                    <a:lumMod val="75000"/>
                  </a:schemeClr>
                </a:solidFill>
              </a:rPr>
              <a:t>de l’ampleur des mesures édictées et des travaux prescrits </a:t>
            </a:r>
            <a:r>
              <a:rPr lang="fr-FR" sz="1600" b="1" u="sng" kern="1200" dirty="0">
                <a:solidFill>
                  <a:schemeClr val="accent1">
                    <a:lumMod val="75000"/>
                  </a:schemeClr>
                </a:solidFill>
              </a:rPr>
              <a:t>mais aussi</a:t>
            </a:r>
            <a:r>
              <a:rPr lang="fr-FR" sz="1600" b="1" kern="1200" dirty="0">
                <a:solidFill>
                  <a:schemeClr val="accent1">
                    <a:lumMod val="75000"/>
                  </a:schemeClr>
                </a:solidFill>
              </a:rPr>
              <a:t> des conséquences de leur non-exécution</a:t>
            </a:r>
            <a:r>
              <a:rPr lang="fr-FR" sz="1600" kern="1200" dirty="0">
                <a:solidFill>
                  <a:schemeClr val="accent1">
                    <a:lumMod val="75000"/>
                  </a:schemeClr>
                </a:solidFill>
              </a:rPr>
              <a:t>.</a:t>
            </a:r>
          </a:p>
          <a:p>
            <a:pPr marL="0" lvl="1" algn="ctr" defTabSz="488950">
              <a:lnSpc>
                <a:spcPct val="90000"/>
              </a:lnSpc>
              <a:spcBef>
                <a:spcPct val="0"/>
              </a:spcBef>
              <a:spcAft>
                <a:spcPct val="15000"/>
              </a:spcAft>
            </a:pPr>
            <a:r>
              <a:rPr lang="fr-FR" sz="1600" kern="1200" dirty="0">
                <a:solidFill>
                  <a:schemeClr val="accent1">
                    <a:lumMod val="75000"/>
                  </a:schemeClr>
                </a:solidFill>
              </a:rPr>
              <a:t>Les sommes dues au titre de l’astreinte sont liquidées puis recouvrées trimestriellement - hormis dans les cas ayant fait l’objet d’une exonération partielle ou totale - et sont au bénéfice de l’autorité compétente ayant pris l’arrêté fixant l’astreinte.</a:t>
            </a:r>
          </a:p>
          <a:p>
            <a:pPr marL="0" lvl="1" algn="ctr" defTabSz="488950">
              <a:lnSpc>
                <a:spcPct val="90000"/>
              </a:lnSpc>
              <a:spcBef>
                <a:spcPct val="0"/>
              </a:spcBef>
              <a:spcAft>
                <a:spcPct val="15000"/>
              </a:spcAft>
            </a:pPr>
            <a:endParaRPr lang="fr-FR" sz="1600" kern="1200" dirty="0">
              <a:solidFill>
                <a:schemeClr val="accent1">
                  <a:lumMod val="75000"/>
                </a:schemeClr>
              </a:solidFill>
            </a:endParaRPr>
          </a:p>
          <a:p>
            <a:pPr marL="0" lvl="1" algn="ctr" defTabSz="488950">
              <a:lnSpc>
                <a:spcPct val="90000"/>
              </a:lnSpc>
              <a:spcBef>
                <a:spcPct val="0"/>
              </a:spcBef>
              <a:spcAft>
                <a:spcPct val="15000"/>
              </a:spcAft>
            </a:pPr>
            <a:r>
              <a:rPr lang="fr-FR" sz="1600" kern="1200" dirty="0">
                <a:solidFill>
                  <a:schemeClr val="accent1">
                    <a:lumMod val="75000"/>
                  </a:schemeClr>
                </a:solidFill>
              </a:rPr>
              <a:t>Enfin, en cas d’inexécution par l’intéressé des injonctions de la mise en demeure, l’autorité compétente pourra obliger l’intéressé à </a:t>
            </a:r>
            <a:r>
              <a:rPr lang="fr-FR" sz="1600" b="1" kern="1200" dirty="0">
                <a:solidFill>
                  <a:schemeClr val="accent1">
                    <a:lumMod val="75000"/>
                  </a:schemeClr>
                </a:solidFill>
              </a:rPr>
              <a:t>consigner, auprès d’un comptable public, une somme équivalant au montant des travaux à réaliser</a:t>
            </a:r>
            <a:r>
              <a:rPr lang="fr-FR" sz="1600" kern="1200" dirty="0">
                <a:solidFill>
                  <a:schemeClr val="accent1">
                    <a:lumMod val="75000"/>
                  </a:schemeClr>
                </a:solidFill>
              </a:rPr>
              <a:t>.</a:t>
            </a:r>
          </a:p>
          <a:p>
            <a:pPr marL="0" lvl="1" algn="ctr" defTabSz="488950">
              <a:lnSpc>
                <a:spcPct val="90000"/>
              </a:lnSpc>
              <a:spcBef>
                <a:spcPct val="0"/>
              </a:spcBef>
              <a:spcAft>
                <a:spcPct val="15000"/>
              </a:spcAft>
            </a:pPr>
            <a:r>
              <a:rPr lang="fr-FR" sz="1600" kern="1200" dirty="0">
                <a:solidFill>
                  <a:schemeClr val="accent1">
                    <a:lumMod val="75000"/>
                  </a:schemeClr>
                </a:solidFill>
              </a:rPr>
              <a:t>Sa restitution sera fonction de l’exécution des mesures prescrites.</a:t>
            </a:r>
          </a:p>
        </p:txBody>
      </p:sp>
      <p:sp>
        <p:nvSpPr>
          <p:cNvPr id="7" name="ZoneTexte 6">
            <a:extLst>
              <a:ext uri="{FF2B5EF4-FFF2-40B4-BE49-F238E27FC236}">
                <a16:creationId xmlns:a16="http://schemas.microsoft.com/office/drawing/2014/main" id="{DDF34518-206B-4189-A0C9-9CF5F171077D}"/>
              </a:ext>
            </a:extLst>
          </p:cNvPr>
          <p:cNvSpPr txBox="1"/>
          <p:nvPr/>
        </p:nvSpPr>
        <p:spPr>
          <a:xfrm>
            <a:off x="109407" y="89256"/>
            <a:ext cx="584775" cy="6669673"/>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spTree>
    <p:extLst>
      <p:ext uri="{BB962C8B-B14F-4D97-AF65-F5344CB8AC3E}">
        <p14:creationId xmlns:p14="http://schemas.microsoft.com/office/powerpoint/2010/main" val="341793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6219426" y="-7815"/>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1911849" y="464943"/>
            <a:ext cx="7233769" cy="353606"/>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L’INTERRUPTION DES TRAVAUX et autres mesures conservatoires – L’article L480-2 du CU</a:t>
            </a:r>
            <a:endParaRPr lang="fr-FR" sz="1400" kern="1200" dirty="0"/>
          </a:p>
        </p:txBody>
      </p:sp>
      <p:sp>
        <p:nvSpPr>
          <p:cNvPr id="2" name="Forme libre : forme 1">
            <a:extLst>
              <a:ext uri="{FF2B5EF4-FFF2-40B4-BE49-F238E27FC236}">
                <a16:creationId xmlns:a16="http://schemas.microsoft.com/office/drawing/2014/main" id="{8C21BAEC-92CF-4E65-93ED-5066A1B70994}"/>
              </a:ext>
            </a:extLst>
          </p:cNvPr>
          <p:cNvSpPr/>
          <p:nvPr/>
        </p:nvSpPr>
        <p:spPr>
          <a:xfrm>
            <a:off x="782320" y="959759"/>
            <a:ext cx="11289491" cy="5764451"/>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ln>
            <a:no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1400" dirty="0">
                <a:solidFill>
                  <a:schemeClr val="accent1">
                    <a:lumMod val="75000"/>
                  </a:schemeClr>
                </a:solidFill>
              </a:rPr>
              <a:t>Plusieurs autorités peuvent intervenir pour interrompre les travaux en cours dont le maire.</a:t>
            </a:r>
          </a:p>
          <a:p>
            <a:pPr marL="0" lvl="1" algn="ctr" defTabSz="488950">
              <a:lnSpc>
                <a:spcPct val="90000"/>
              </a:lnSpc>
              <a:spcBef>
                <a:spcPct val="0"/>
              </a:spcBef>
              <a:spcAft>
                <a:spcPct val="15000"/>
              </a:spcAft>
            </a:pPr>
            <a:r>
              <a:rPr lang="fr-FR" sz="1600" b="1" cap="small" dirty="0">
                <a:solidFill>
                  <a:schemeClr val="accent1">
                    <a:lumMod val="75000"/>
                  </a:schemeClr>
                </a:solidFill>
              </a:rPr>
              <a:t>L’arrêté interruptif de travaux (AIT)</a:t>
            </a:r>
          </a:p>
          <a:p>
            <a:pPr marL="0" lvl="1" algn="ctr" defTabSz="488950">
              <a:lnSpc>
                <a:spcPct val="90000"/>
              </a:lnSpc>
              <a:spcBef>
                <a:spcPct val="0"/>
              </a:spcBef>
              <a:spcAft>
                <a:spcPct val="15000"/>
              </a:spcAft>
            </a:pPr>
            <a:r>
              <a:rPr lang="fr-FR" sz="1400" dirty="0">
                <a:solidFill>
                  <a:schemeClr val="accent1">
                    <a:lumMod val="75000"/>
                  </a:schemeClr>
                </a:solidFill>
              </a:rPr>
              <a:t>La prise d’un arrêté interruptif de travaux permet </a:t>
            </a:r>
          </a:p>
          <a:p>
            <a:pPr marL="285750" lvl="1" indent="-285750" algn="ctr" defTabSz="488950">
              <a:lnSpc>
                <a:spcPct val="90000"/>
              </a:lnSpc>
              <a:spcBef>
                <a:spcPct val="0"/>
              </a:spcBef>
              <a:spcAft>
                <a:spcPct val="15000"/>
              </a:spcAft>
              <a:buFont typeface="Arial" panose="020B0604020202020204" pitchFamily="34" charset="0"/>
              <a:buChar char="•"/>
            </a:pPr>
            <a:r>
              <a:rPr lang="fr-FR" sz="1400" dirty="0">
                <a:solidFill>
                  <a:schemeClr val="accent1">
                    <a:lumMod val="75000"/>
                  </a:schemeClr>
                </a:solidFill>
              </a:rPr>
              <a:t>soit de prévenir, même partiellement, le préjudice causé à l’intérêt général, </a:t>
            </a:r>
          </a:p>
          <a:p>
            <a:pPr marL="285750" lvl="1" indent="-285750" algn="ctr" defTabSz="488950">
              <a:lnSpc>
                <a:spcPct val="90000"/>
              </a:lnSpc>
              <a:spcBef>
                <a:spcPct val="0"/>
              </a:spcBef>
              <a:spcAft>
                <a:spcPct val="15000"/>
              </a:spcAft>
              <a:buFont typeface="Arial" panose="020B0604020202020204" pitchFamily="34" charset="0"/>
              <a:buChar char="•"/>
            </a:pPr>
            <a:r>
              <a:rPr lang="fr-FR" sz="1400" dirty="0">
                <a:solidFill>
                  <a:schemeClr val="accent1">
                    <a:lumMod val="75000"/>
                  </a:schemeClr>
                </a:solidFill>
              </a:rPr>
              <a:t>soit d’éviter une condamnation à démolition, mesure de restitution délicate à mettre en œuvre. </a:t>
            </a:r>
          </a:p>
          <a:p>
            <a:pPr marL="0" lvl="1" algn="ctr" defTabSz="488950">
              <a:lnSpc>
                <a:spcPct val="90000"/>
              </a:lnSpc>
              <a:spcBef>
                <a:spcPct val="0"/>
              </a:spcBef>
              <a:spcAft>
                <a:spcPct val="15000"/>
              </a:spcAft>
            </a:pPr>
            <a:endParaRPr lang="fr-FR" sz="1400" dirty="0">
              <a:solidFill>
                <a:schemeClr val="accent1">
                  <a:lumMod val="75000"/>
                </a:schemeClr>
              </a:solidFill>
            </a:endParaRPr>
          </a:p>
          <a:p>
            <a:pPr marL="0" lvl="1" algn="ctr" defTabSz="488950">
              <a:lnSpc>
                <a:spcPct val="90000"/>
              </a:lnSpc>
              <a:spcBef>
                <a:spcPct val="0"/>
              </a:spcBef>
              <a:spcAft>
                <a:spcPct val="15000"/>
              </a:spcAft>
            </a:pPr>
            <a:r>
              <a:rPr lang="fr-FR" sz="1400" dirty="0">
                <a:solidFill>
                  <a:schemeClr val="accent1">
                    <a:lumMod val="75000"/>
                  </a:schemeClr>
                </a:solidFill>
              </a:rPr>
              <a:t>L’arrêté interruptif de travaux intervient :</a:t>
            </a:r>
          </a:p>
          <a:p>
            <a:pPr marL="285750" lvl="1" indent="-285750" algn="ctr" defTabSz="488950">
              <a:lnSpc>
                <a:spcPct val="90000"/>
              </a:lnSpc>
              <a:spcBef>
                <a:spcPct val="0"/>
              </a:spcBef>
              <a:spcAft>
                <a:spcPct val="15000"/>
              </a:spcAft>
              <a:buFont typeface="Arial" panose="020B0604020202020204" pitchFamily="34" charset="0"/>
              <a:buChar char="•"/>
            </a:pPr>
            <a:r>
              <a:rPr lang="fr-FR" sz="1400" dirty="0">
                <a:solidFill>
                  <a:schemeClr val="accent1">
                    <a:lumMod val="75000"/>
                  </a:schemeClr>
                </a:solidFill>
              </a:rPr>
              <a:t>si les travaux ne sont pas achevés, </a:t>
            </a:r>
          </a:p>
          <a:p>
            <a:pPr marL="285750" lvl="1" indent="-285750" algn="ctr" defTabSz="488950">
              <a:lnSpc>
                <a:spcPct val="90000"/>
              </a:lnSpc>
              <a:spcBef>
                <a:spcPct val="0"/>
              </a:spcBef>
              <a:spcAft>
                <a:spcPct val="15000"/>
              </a:spcAft>
              <a:buFont typeface="Arial" panose="020B0604020202020204" pitchFamily="34" charset="0"/>
              <a:buChar char="•"/>
            </a:pPr>
            <a:r>
              <a:rPr lang="fr-FR" sz="1400" dirty="0">
                <a:solidFill>
                  <a:schemeClr val="accent1">
                    <a:lumMod val="75000"/>
                  </a:schemeClr>
                </a:solidFill>
              </a:rPr>
              <a:t>si ces travaux constituent une infraction visée par l’article L 480-4 du CU et visée par l’AIT, </a:t>
            </a:r>
          </a:p>
          <a:p>
            <a:pPr marL="285750" lvl="1" indent="-285750" algn="ctr" defTabSz="488950">
              <a:lnSpc>
                <a:spcPct val="90000"/>
              </a:lnSpc>
              <a:spcBef>
                <a:spcPct val="0"/>
              </a:spcBef>
              <a:spcAft>
                <a:spcPct val="15000"/>
              </a:spcAft>
              <a:buFont typeface="Arial" panose="020B0604020202020204" pitchFamily="34" charset="0"/>
              <a:buChar char="•"/>
            </a:pPr>
            <a:r>
              <a:rPr lang="fr-FR" sz="1400" dirty="0">
                <a:solidFill>
                  <a:schemeClr val="accent1">
                    <a:lumMod val="75000"/>
                  </a:schemeClr>
                </a:solidFill>
              </a:rPr>
              <a:t>et si le juge pénal ne s’est pas encore prononcé.</a:t>
            </a:r>
          </a:p>
          <a:p>
            <a:pPr marL="0" lvl="1" algn="ctr" defTabSz="488950">
              <a:lnSpc>
                <a:spcPct val="90000"/>
              </a:lnSpc>
              <a:spcBef>
                <a:spcPct val="0"/>
              </a:spcBef>
              <a:spcAft>
                <a:spcPct val="15000"/>
              </a:spcAft>
            </a:pPr>
            <a:endParaRPr lang="fr-FR" sz="1400" dirty="0">
              <a:solidFill>
                <a:schemeClr val="accent1">
                  <a:lumMod val="75000"/>
                </a:schemeClr>
              </a:solidFill>
            </a:endParaRPr>
          </a:p>
          <a:p>
            <a:pPr marL="0" lvl="1" algn="ctr" defTabSz="488950">
              <a:lnSpc>
                <a:spcPct val="90000"/>
              </a:lnSpc>
              <a:spcBef>
                <a:spcPct val="0"/>
              </a:spcBef>
              <a:spcAft>
                <a:spcPct val="15000"/>
              </a:spcAft>
            </a:pPr>
            <a:r>
              <a:rPr lang="fr-FR" sz="1400" dirty="0">
                <a:solidFill>
                  <a:schemeClr val="accent1">
                    <a:lumMod val="75000"/>
                  </a:schemeClr>
                </a:solidFill>
              </a:rPr>
              <a:t>Dans tous les cas l’arrêté interruptif est établi sur la base d’un procès-verbal et doit être motivé. </a:t>
            </a:r>
            <a:r>
              <a:rPr lang="fr-FR" sz="1200" i="1" dirty="0">
                <a:solidFill>
                  <a:schemeClr val="accent1">
                    <a:lumMod val="75000"/>
                  </a:schemeClr>
                </a:solidFill>
              </a:rPr>
              <a:t>(CE 13 février 1970, Société </a:t>
            </a:r>
            <a:r>
              <a:rPr lang="fr-FR" sz="1200" i="1" dirty="0" err="1">
                <a:solidFill>
                  <a:schemeClr val="accent1">
                    <a:lumMod val="75000"/>
                  </a:schemeClr>
                </a:solidFill>
              </a:rPr>
              <a:t>Neully</a:t>
            </a:r>
            <a:r>
              <a:rPr lang="fr-FR" sz="1200" i="1" dirty="0">
                <a:solidFill>
                  <a:schemeClr val="accent1">
                    <a:lumMod val="75000"/>
                  </a:schemeClr>
                </a:solidFill>
              </a:rPr>
              <a:t> ). </a:t>
            </a:r>
          </a:p>
          <a:p>
            <a:pPr marL="0" lvl="1" algn="ctr" defTabSz="488950">
              <a:lnSpc>
                <a:spcPct val="90000"/>
              </a:lnSpc>
              <a:spcBef>
                <a:spcPct val="0"/>
              </a:spcBef>
              <a:spcAft>
                <a:spcPct val="15000"/>
              </a:spcAft>
            </a:pPr>
            <a:endParaRPr lang="fr-FR" sz="1200" i="1" dirty="0">
              <a:solidFill>
                <a:schemeClr val="accent1">
                  <a:lumMod val="75000"/>
                </a:schemeClr>
              </a:solidFill>
            </a:endParaRPr>
          </a:p>
          <a:p>
            <a:pPr marL="0" lvl="1" algn="ctr" defTabSz="488950">
              <a:lnSpc>
                <a:spcPct val="90000"/>
              </a:lnSpc>
              <a:spcBef>
                <a:spcPct val="0"/>
              </a:spcBef>
              <a:spcAft>
                <a:spcPct val="15000"/>
              </a:spcAft>
            </a:pPr>
            <a:endParaRPr lang="fr-FR" sz="1200" i="1" dirty="0">
              <a:solidFill>
                <a:schemeClr val="accent1">
                  <a:lumMod val="75000"/>
                </a:schemeClr>
              </a:solidFill>
            </a:endParaRPr>
          </a:p>
          <a:p>
            <a:pPr marL="0" lvl="1" algn="ctr" defTabSz="488950">
              <a:lnSpc>
                <a:spcPct val="90000"/>
              </a:lnSpc>
              <a:spcBef>
                <a:spcPct val="0"/>
              </a:spcBef>
              <a:spcAft>
                <a:spcPct val="15000"/>
              </a:spcAft>
            </a:pPr>
            <a:endParaRPr lang="fr-FR" sz="1200" i="1" dirty="0">
              <a:solidFill>
                <a:schemeClr val="accent1">
                  <a:lumMod val="75000"/>
                </a:schemeClr>
              </a:solidFill>
            </a:endParaRPr>
          </a:p>
          <a:p>
            <a:pPr marL="0" lvl="1" algn="ctr" defTabSz="488950">
              <a:lnSpc>
                <a:spcPct val="90000"/>
              </a:lnSpc>
              <a:spcBef>
                <a:spcPct val="0"/>
              </a:spcBef>
              <a:spcAft>
                <a:spcPct val="15000"/>
              </a:spcAft>
            </a:pPr>
            <a:r>
              <a:rPr lang="fr-FR" sz="1600" b="1" cap="small" dirty="0">
                <a:solidFill>
                  <a:schemeClr val="accent1">
                    <a:lumMod val="75000"/>
                  </a:schemeClr>
                </a:solidFill>
              </a:rPr>
              <a:t>Mesures conservatoires avant le jugement </a:t>
            </a:r>
          </a:p>
          <a:p>
            <a:pPr marL="0" lvl="1" algn="ctr" defTabSz="488950">
              <a:lnSpc>
                <a:spcPct val="90000"/>
              </a:lnSpc>
              <a:spcBef>
                <a:spcPct val="0"/>
              </a:spcBef>
              <a:spcAft>
                <a:spcPct val="15000"/>
              </a:spcAft>
            </a:pPr>
            <a:r>
              <a:rPr lang="fr-FR" sz="1400" dirty="0">
                <a:solidFill>
                  <a:schemeClr val="accent1">
                    <a:lumMod val="75000"/>
                  </a:schemeClr>
                </a:solidFill>
              </a:rPr>
              <a:t>Mesures de coercition nécessaires pour assurer l’application immédiate de la décision judiciaire ou de l’arrêté interruptif de travaux, en procédant notamment à la saisie des matériaux approvisionnés ou du matériel de chantier. La saisie et, s’il y a lieu, l’apposition de scellés sont effectuées par l’un des agents visés à l’article L 480-1 du CU. </a:t>
            </a:r>
          </a:p>
          <a:p>
            <a:pPr marL="0" lvl="1" algn="ctr" defTabSz="488950">
              <a:lnSpc>
                <a:spcPct val="90000"/>
              </a:lnSpc>
              <a:spcBef>
                <a:spcPct val="0"/>
              </a:spcBef>
              <a:spcAft>
                <a:spcPct val="15000"/>
              </a:spcAft>
            </a:pPr>
            <a:r>
              <a:rPr lang="fr-FR" sz="1400" b="1" dirty="0">
                <a:solidFill>
                  <a:schemeClr val="accent1">
                    <a:lumMod val="75000"/>
                  </a:schemeClr>
                </a:solidFill>
              </a:rPr>
              <a:t>Pour cette opération il est vivement recommandé de prendre contact auprès de la gendarmerie ou du Procureur de la République</a:t>
            </a:r>
            <a:r>
              <a:rPr lang="fr-FR" sz="1400" dirty="0">
                <a:solidFill>
                  <a:schemeClr val="accent1">
                    <a:lumMod val="75000"/>
                  </a:schemeClr>
                </a:solidFill>
              </a:rPr>
              <a:t>. </a:t>
            </a:r>
            <a:endParaRPr lang="fr-FR" sz="1400" kern="1200" dirty="0">
              <a:solidFill>
                <a:schemeClr val="accent1">
                  <a:lumMod val="75000"/>
                </a:schemeClr>
              </a:solidFill>
            </a:endParaRPr>
          </a:p>
        </p:txBody>
      </p:sp>
      <p:sp>
        <p:nvSpPr>
          <p:cNvPr id="5" name="ZoneTexte 4">
            <a:extLst>
              <a:ext uri="{FF2B5EF4-FFF2-40B4-BE49-F238E27FC236}">
                <a16:creationId xmlns:a16="http://schemas.microsoft.com/office/drawing/2014/main" id="{762CD7CE-1274-449D-93FC-69AC09F06D05}"/>
              </a:ext>
            </a:extLst>
          </p:cNvPr>
          <p:cNvSpPr txBox="1"/>
          <p:nvPr/>
        </p:nvSpPr>
        <p:spPr>
          <a:xfrm>
            <a:off x="109407" y="19497"/>
            <a:ext cx="584775" cy="6668312"/>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pic>
        <p:nvPicPr>
          <p:cNvPr id="8" name="Image 7">
            <a:extLst>
              <a:ext uri="{FF2B5EF4-FFF2-40B4-BE49-F238E27FC236}">
                <a16:creationId xmlns:a16="http://schemas.microsoft.com/office/drawing/2014/main" id="{B3BBE9C1-E2A3-416A-9D96-892B6ED12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2848" y="4416764"/>
            <a:ext cx="6229810" cy="539499"/>
          </a:xfrm>
          <a:prstGeom prst="rect">
            <a:avLst/>
          </a:prstGeom>
        </p:spPr>
      </p:pic>
    </p:spTree>
    <p:extLst>
      <p:ext uri="{BB962C8B-B14F-4D97-AF65-F5344CB8AC3E}">
        <p14:creationId xmlns:p14="http://schemas.microsoft.com/office/powerpoint/2010/main" val="45826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Quelques définitions…</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La police est à la fois l’ensemble des règles imposées aux citoyens en vue de faire régner l’ordre et la sécurité publics, mais c’est aussi la force publique chargée de faire respecter ces règles</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Traditionnellement, on distingue :</a:t>
            </a:r>
          </a:p>
          <a:p>
            <a:pPr marL="914400" lvl="3">
              <a:lnSpc>
                <a:spcPct val="110000"/>
              </a:lnSpc>
              <a:spcBef>
                <a:spcPct val="0"/>
              </a:spcBef>
              <a:spcAft>
                <a:spcPct val="15000"/>
              </a:spcAft>
              <a:defRPr/>
            </a:pPr>
            <a:r>
              <a:rPr lang="fr-FR" sz="2000" b="1" dirty="0">
                <a:solidFill>
                  <a:srgbClr val="A5300F">
                    <a:lumMod val="75000"/>
                  </a:srgbClr>
                </a:solidFill>
                <a:latin typeface="Calibri" panose="020F0502020204030204"/>
              </a:rPr>
              <a:t>- </a:t>
            </a:r>
            <a:r>
              <a:rPr lang="fr-FR" sz="2000" b="1" i="1" dirty="0">
                <a:solidFill>
                  <a:srgbClr val="A5300F">
                    <a:lumMod val="75000"/>
                  </a:srgbClr>
                </a:solidFill>
                <a:latin typeface="Calibri" panose="020F0502020204030204"/>
              </a:rPr>
              <a:t>la police administrative </a:t>
            </a:r>
            <a:r>
              <a:rPr lang="fr-FR" sz="2000" b="1" dirty="0">
                <a:solidFill>
                  <a:srgbClr val="A5300F">
                    <a:lumMod val="75000"/>
                  </a:srgbClr>
                </a:solidFill>
                <a:latin typeface="Calibri" panose="020F0502020204030204"/>
              </a:rPr>
              <a:t>dont le rôle est essentiellement préventif </a:t>
            </a:r>
          </a:p>
          <a:p>
            <a:pPr marL="914400" lvl="3">
              <a:lnSpc>
                <a:spcPct val="110000"/>
              </a:lnSpc>
              <a:spcBef>
                <a:spcPct val="0"/>
              </a:spcBef>
              <a:spcAft>
                <a:spcPct val="15000"/>
              </a:spcAft>
              <a:defRPr/>
            </a:pPr>
            <a:r>
              <a:rPr lang="fr-FR" sz="2000" b="1" dirty="0">
                <a:solidFill>
                  <a:srgbClr val="A5300F">
                    <a:lumMod val="75000"/>
                  </a:srgbClr>
                </a:solidFill>
                <a:latin typeface="Calibri" panose="020F0502020204030204"/>
              </a:rPr>
              <a:t>- </a:t>
            </a:r>
            <a:r>
              <a:rPr lang="fr-FR" sz="2000" b="1" i="1" dirty="0">
                <a:solidFill>
                  <a:srgbClr val="A5300F">
                    <a:lumMod val="75000"/>
                  </a:srgbClr>
                </a:solidFill>
                <a:latin typeface="Calibri" panose="020F0502020204030204"/>
              </a:rPr>
              <a:t>la police judiciaire </a:t>
            </a:r>
            <a:r>
              <a:rPr lang="fr-FR" sz="2000" b="1" dirty="0">
                <a:solidFill>
                  <a:srgbClr val="A5300F">
                    <a:lumMod val="75000"/>
                  </a:srgbClr>
                </a:solidFill>
                <a:latin typeface="Calibri" panose="020F0502020204030204"/>
              </a:rPr>
              <a:t>qui est d’essence répressive,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bien que les fonctionnaires chargés de l’une et de l’autre soient souvent les mêmes,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1600" b="1" dirty="0">
                <a:solidFill>
                  <a:srgbClr val="A5300F">
                    <a:lumMod val="75000"/>
                  </a:srgbClr>
                </a:solidFill>
                <a:latin typeface="Calibri" panose="020F0502020204030204"/>
              </a:rPr>
              <a:t>Cette distinction, parfois complexe, a notamment des conséquences sur la compétence contentieuse et le régime de responsabilité</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1600" b="1" dirty="0">
                <a:solidFill>
                  <a:srgbClr val="A5300F">
                    <a:lumMod val="75000"/>
                  </a:srgbClr>
                </a:solidFill>
                <a:latin typeface="Calibri" panose="020F0502020204030204"/>
              </a:rPr>
              <a:t>(cf. grands arrêts CE 24/ juin 1949 Consorts Lecomte, 11 mai 1951 Consorts Baud et le TC 7 juin 1951 Dame Noualek)</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1500" i="1" dirty="0">
              <a:solidFill>
                <a:schemeClr val="accent1">
                  <a:lumMod val="75000"/>
                </a:schemeClr>
              </a:solidFill>
            </a:endParaRP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DEFINITIONS</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50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6219426" y="73465"/>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4034536" y="723026"/>
            <a:ext cx="7233769" cy="353606"/>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L’INTERRUPTION DES TRAVAUX – Schéma</a:t>
            </a:r>
            <a:endParaRPr lang="fr-FR" sz="1400" kern="1200" dirty="0"/>
          </a:p>
        </p:txBody>
      </p:sp>
      <p:sp>
        <p:nvSpPr>
          <p:cNvPr id="5" name="ZoneTexte 4">
            <a:extLst>
              <a:ext uri="{FF2B5EF4-FFF2-40B4-BE49-F238E27FC236}">
                <a16:creationId xmlns:a16="http://schemas.microsoft.com/office/drawing/2014/main" id="{762CD7CE-1274-449D-93FC-69AC09F06D05}"/>
              </a:ext>
            </a:extLst>
          </p:cNvPr>
          <p:cNvSpPr txBox="1"/>
          <p:nvPr/>
        </p:nvSpPr>
        <p:spPr>
          <a:xfrm>
            <a:off x="109407" y="19497"/>
            <a:ext cx="584775" cy="6668312"/>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pic>
        <p:nvPicPr>
          <p:cNvPr id="9" name="Image 8">
            <a:extLst>
              <a:ext uri="{FF2B5EF4-FFF2-40B4-BE49-F238E27FC236}">
                <a16:creationId xmlns:a16="http://schemas.microsoft.com/office/drawing/2014/main" id="{E9969709-0924-418D-805A-14568794A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1552" y="1068818"/>
            <a:ext cx="5405080" cy="5715718"/>
          </a:xfrm>
          <a:prstGeom prst="rect">
            <a:avLst/>
          </a:prstGeom>
        </p:spPr>
      </p:pic>
    </p:spTree>
    <p:extLst>
      <p:ext uri="{BB962C8B-B14F-4D97-AF65-F5344CB8AC3E}">
        <p14:creationId xmlns:p14="http://schemas.microsoft.com/office/powerpoint/2010/main" val="171506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6219427" y="172001"/>
            <a:ext cx="5852384" cy="494816"/>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2">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LA POLICE DE L’URBANISME</a:t>
            </a:r>
            <a:endParaRPr lang="fr-FR" sz="2800" b="1" kern="1200" cap="small" dirty="0">
              <a:solidFill>
                <a:schemeClr val="bg1"/>
              </a:solidFill>
            </a:endParaRPr>
          </a:p>
        </p:txBody>
      </p:sp>
      <p:sp>
        <p:nvSpPr>
          <p:cNvPr id="6" name="Forme libre : forme 5">
            <a:extLst>
              <a:ext uri="{FF2B5EF4-FFF2-40B4-BE49-F238E27FC236}">
                <a16:creationId xmlns:a16="http://schemas.microsoft.com/office/drawing/2014/main" id="{3DC30754-AC87-4D86-9B68-20AE3FF2AB5E}"/>
              </a:ext>
            </a:extLst>
          </p:cNvPr>
          <p:cNvSpPr/>
          <p:nvPr/>
        </p:nvSpPr>
        <p:spPr>
          <a:xfrm>
            <a:off x="4838041" y="907230"/>
            <a:ext cx="7233769" cy="494815"/>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a:solidFill>
            <a:schemeClr val="accent1">
              <a:lumMod val="60000"/>
              <a:lumOff val="4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b="1" kern="1200" dirty="0"/>
              <a:t>LE RACCORDEMENT DES RESEAUX</a:t>
            </a:r>
            <a:endParaRPr lang="fr-FR" sz="1400" kern="1200" dirty="0"/>
          </a:p>
        </p:txBody>
      </p:sp>
      <p:sp>
        <p:nvSpPr>
          <p:cNvPr id="2" name="Forme libre : forme 1">
            <a:extLst>
              <a:ext uri="{FF2B5EF4-FFF2-40B4-BE49-F238E27FC236}">
                <a16:creationId xmlns:a16="http://schemas.microsoft.com/office/drawing/2014/main" id="{2FCB1A40-F2C2-4393-A847-476C7A0DC4C2}"/>
              </a:ext>
            </a:extLst>
          </p:cNvPr>
          <p:cNvSpPr/>
          <p:nvPr/>
        </p:nvSpPr>
        <p:spPr>
          <a:xfrm>
            <a:off x="904973" y="1696085"/>
            <a:ext cx="11166837" cy="498991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b="1" dirty="0">
                <a:solidFill>
                  <a:schemeClr val="accent1">
                    <a:lumMod val="75000"/>
                  </a:schemeClr>
                </a:solidFill>
              </a:rPr>
              <a:t>L’opposition au raccordement définitif </a:t>
            </a:r>
          </a:p>
          <a:p>
            <a:pPr marL="0" lvl="1" algn="ctr" defTabSz="488950">
              <a:lnSpc>
                <a:spcPct val="90000"/>
              </a:lnSpc>
              <a:spcBef>
                <a:spcPct val="0"/>
              </a:spcBef>
              <a:spcAft>
                <a:spcPct val="15000"/>
              </a:spcAft>
            </a:pPr>
            <a:r>
              <a:rPr lang="fr-FR" dirty="0">
                <a:solidFill>
                  <a:schemeClr val="accent1">
                    <a:lumMod val="75000"/>
                  </a:schemeClr>
                </a:solidFill>
              </a:rPr>
              <a:t>Mesure de police de l’urbanisme. </a:t>
            </a:r>
            <a:br>
              <a:rPr lang="fr-FR" dirty="0">
                <a:solidFill>
                  <a:schemeClr val="accent1">
                    <a:lumMod val="75000"/>
                  </a:schemeClr>
                </a:solidFill>
              </a:rPr>
            </a:br>
            <a:r>
              <a:rPr lang="fr-FR" dirty="0">
                <a:solidFill>
                  <a:schemeClr val="accent1">
                    <a:lumMod val="75000"/>
                  </a:schemeClr>
                </a:solidFill>
              </a:rPr>
              <a:t>Les bâtiments locaux ou installations soumises à permis de construire, permis d’aménager ou déclaration préalable, qui ont été illégalement réalisés, ne peuvent pas être raccordés aux réseaux publics</a:t>
            </a:r>
            <a:br>
              <a:rPr lang="fr-FR" dirty="0">
                <a:solidFill>
                  <a:schemeClr val="accent1">
                    <a:lumMod val="75000"/>
                  </a:schemeClr>
                </a:solidFill>
              </a:rPr>
            </a:br>
            <a:r>
              <a:rPr lang="fr-FR" sz="1400" i="1" dirty="0">
                <a:solidFill>
                  <a:schemeClr val="accent1">
                    <a:lumMod val="75000"/>
                  </a:schemeClr>
                </a:solidFill>
              </a:rPr>
              <a:t>(CAA Paris 19 mars 2009 n° 07PA00251) </a:t>
            </a:r>
            <a:br>
              <a:rPr lang="fr-FR" dirty="0">
                <a:solidFill>
                  <a:schemeClr val="accent1">
                    <a:lumMod val="75000"/>
                  </a:schemeClr>
                </a:solidFill>
              </a:rPr>
            </a:br>
            <a:r>
              <a:rPr lang="fr-FR" dirty="0">
                <a:solidFill>
                  <a:schemeClr val="accent1">
                    <a:lumMod val="75000"/>
                  </a:schemeClr>
                </a:solidFill>
              </a:rPr>
              <a:t>Lorsqu’une construction a été édifiée ou transformée sans autorisation, le maire doit s’opposer à son raccordement définitif aux réseaux d’électricité, d’eau, de gaz ou de téléphone.</a:t>
            </a:r>
          </a:p>
          <a:p>
            <a:pPr marL="0" lvl="1" algn="ctr" defTabSz="488950">
              <a:lnSpc>
                <a:spcPct val="90000"/>
              </a:lnSpc>
              <a:spcBef>
                <a:spcPct val="0"/>
              </a:spcBef>
              <a:spcAft>
                <a:spcPct val="15000"/>
              </a:spcAft>
            </a:pPr>
            <a:endParaRPr lang="fr-FR" dirty="0">
              <a:solidFill>
                <a:schemeClr val="accent1">
                  <a:lumMod val="75000"/>
                </a:schemeClr>
              </a:solidFill>
            </a:endParaRPr>
          </a:p>
          <a:p>
            <a:pPr marL="0" lvl="1" algn="ctr" defTabSz="488950">
              <a:lnSpc>
                <a:spcPct val="90000"/>
              </a:lnSpc>
              <a:spcBef>
                <a:spcPct val="0"/>
              </a:spcBef>
              <a:spcAft>
                <a:spcPct val="15000"/>
              </a:spcAft>
            </a:pPr>
            <a:endParaRPr lang="fr-FR" dirty="0">
              <a:solidFill>
                <a:schemeClr val="accent1">
                  <a:lumMod val="75000"/>
                </a:schemeClr>
              </a:solidFill>
            </a:endParaRPr>
          </a:p>
          <a:p>
            <a:pPr marL="0" lvl="1" algn="ctr" defTabSz="488950">
              <a:lnSpc>
                <a:spcPct val="90000"/>
              </a:lnSpc>
              <a:spcBef>
                <a:spcPct val="0"/>
              </a:spcBef>
              <a:spcAft>
                <a:spcPct val="15000"/>
              </a:spcAft>
            </a:pPr>
            <a:r>
              <a:rPr lang="fr-FR" b="1" dirty="0">
                <a:solidFill>
                  <a:schemeClr val="accent1">
                    <a:lumMod val="75000"/>
                  </a:schemeClr>
                </a:solidFill>
              </a:rPr>
              <a:t>En présence d’un raccordement provisoire </a:t>
            </a:r>
          </a:p>
          <a:p>
            <a:pPr marL="0" lvl="1" algn="ctr" defTabSz="488950">
              <a:lnSpc>
                <a:spcPct val="90000"/>
              </a:lnSpc>
              <a:spcBef>
                <a:spcPct val="0"/>
              </a:spcBef>
              <a:spcAft>
                <a:spcPct val="15000"/>
              </a:spcAft>
            </a:pPr>
            <a:r>
              <a:rPr lang="fr-FR" dirty="0">
                <a:solidFill>
                  <a:schemeClr val="accent1">
                    <a:lumMod val="75000"/>
                  </a:schemeClr>
                </a:solidFill>
              </a:rPr>
              <a:t>La situation doit être examinée au cas par cas. </a:t>
            </a:r>
            <a:br>
              <a:rPr lang="fr-FR" dirty="0">
                <a:solidFill>
                  <a:schemeClr val="accent1">
                    <a:lumMod val="75000"/>
                  </a:schemeClr>
                </a:solidFill>
              </a:rPr>
            </a:br>
            <a:r>
              <a:rPr lang="fr-FR" dirty="0">
                <a:solidFill>
                  <a:schemeClr val="accent1">
                    <a:lumMod val="75000"/>
                  </a:schemeClr>
                </a:solidFill>
              </a:rPr>
              <a:t>Le maire n’est pas compétent pour s’opposer à un raccordement provisoire </a:t>
            </a:r>
            <a:r>
              <a:rPr lang="fr-FR" sz="1400" i="1" dirty="0">
                <a:solidFill>
                  <a:schemeClr val="accent1">
                    <a:lumMod val="75000"/>
                  </a:schemeClr>
                </a:solidFill>
              </a:rPr>
              <a:t>(ex : compteur de chantier lié à la durée du chantier). </a:t>
            </a:r>
            <a:br>
              <a:rPr lang="fr-FR" dirty="0">
                <a:solidFill>
                  <a:schemeClr val="accent1">
                    <a:lumMod val="75000"/>
                  </a:schemeClr>
                </a:solidFill>
              </a:rPr>
            </a:br>
            <a:r>
              <a:rPr lang="fr-FR" dirty="0">
                <a:solidFill>
                  <a:schemeClr val="accent1">
                    <a:lumMod val="75000"/>
                  </a:schemeClr>
                </a:solidFill>
              </a:rPr>
              <a:t>Le raccordement provisoire ne fait pas obstacle à un refus d’autorisation de branchement définitif. </a:t>
            </a:r>
            <a:br>
              <a:rPr lang="fr-FR" dirty="0">
                <a:solidFill>
                  <a:schemeClr val="accent1">
                    <a:lumMod val="75000"/>
                  </a:schemeClr>
                </a:solidFill>
              </a:rPr>
            </a:br>
            <a:r>
              <a:rPr lang="fr-FR" dirty="0">
                <a:solidFill>
                  <a:schemeClr val="accent1">
                    <a:lumMod val="75000"/>
                  </a:schemeClr>
                </a:solidFill>
              </a:rPr>
              <a:t>L’injonction du maire aux concessionnaires peut être faite ou maintenue, même si l’infraction est prescrite ou classée sans suite par le parquet.</a:t>
            </a:r>
            <a:endParaRPr lang="fr-FR" kern="1200" dirty="0">
              <a:solidFill>
                <a:schemeClr val="accent1">
                  <a:lumMod val="75000"/>
                </a:schemeClr>
              </a:solidFill>
            </a:endParaRPr>
          </a:p>
        </p:txBody>
      </p:sp>
      <p:sp>
        <p:nvSpPr>
          <p:cNvPr id="5" name="ZoneTexte 4">
            <a:extLst>
              <a:ext uri="{FF2B5EF4-FFF2-40B4-BE49-F238E27FC236}">
                <a16:creationId xmlns:a16="http://schemas.microsoft.com/office/drawing/2014/main" id="{E0A50EF7-2835-44D8-A146-B0010D7E78F2}"/>
              </a:ext>
            </a:extLst>
          </p:cNvPr>
          <p:cNvSpPr txBox="1"/>
          <p:nvPr/>
        </p:nvSpPr>
        <p:spPr>
          <a:xfrm>
            <a:off x="109407" y="172001"/>
            <a:ext cx="584775" cy="6513997"/>
          </a:xfrm>
          <a:prstGeom prst="rect">
            <a:avLst/>
          </a:prstGeom>
          <a:solidFill>
            <a:schemeClr val="accent5">
              <a:lumMod val="60000"/>
              <a:lumOff val="40000"/>
            </a:schemeClr>
          </a:solidFill>
        </p:spPr>
        <p:txBody>
          <a:bodyPr vert="vert270" wrap="square" rtlCol="0">
            <a:spAutoFit/>
          </a:bodyPr>
          <a:lstStyle/>
          <a:p>
            <a:r>
              <a:rPr lang="fr-FR" sz="2600" b="1" cap="small" dirty="0">
                <a:solidFill>
                  <a:schemeClr val="bg1"/>
                </a:solidFill>
              </a:rPr>
              <a:t>La procédure ADMINISTRATIVE</a:t>
            </a:r>
          </a:p>
        </p:txBody>
      </p:sp>
    </p:spTree>
    <p:extLst>
      <p:ext uri="{BB962C8B-B14F-4D97-AF65-F5344CB8AC3E}">
        <p14:creationId xmlns:p14="http://schemas.microsoft.com/office/powerpoint/2010/main" val="39251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rme libre : forme 3">
            <a:extLst>
              <a:ext uri="{FF2B5EF4-FFF2-40B4-BE49-F238E27FC236}">
                <a16:creationId xmlns:a16="http://schemas.microsoft.com/office/drawing/2014/main" id="{DE2E7C26-053A-4BF7-A0AB-4BF4DDC14686}"/>
              </a:ext>
            </a:extLst>
          </p:cNvPr>
          <p:cNvSpPr/>
          <p:nvPr/>
        </p:nvSpPr>
        <p:spPr>
          <a:xfrm>
            <a:off x="4449453" y="181427"/>
            <a:ext cx="7575224" cy="564297"/>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a:solidFill>
            <a:schemeClr val="accent5">
              <a:lumMod val="75000"/>
              <a:alpha val="90000"/>
            </a:schemeClr>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74" tIns="58674" rIns="78232" bIns="88011" numCol="1" spcCol="1270" anchor="t" anchorCtr="0">
            <a:noAutofit/>
          </a:bodyPr>
          <a:lstStyle/>
          <a:p>
            <a:pPr marL="57150" lvl="1" indent="-57150" algn="ctr" defTabSz="488950">
              <a:lnSpc>
                <a:spcPct val="90000"/>
              </a:lnSpc>
              <a:spcBef>
                <a:spcPct val="0"/>
              </a:spcBef>
              <a:spcAft>
                <a:spcPct val="15000"/>
              </a:spcAft>
              <a:buNone/>
            </a:pPr>
            <a:r>
              <a:rPr lang="fr-FR" sz="2800" b="1" dirty="0">
                <a:solidFill>
                  <a:schemeClr val="bg1"/>
                </a:solidFill>
              </a:rPr>
              <a:t>En synthèse… la POLICE DE L’URBANISME</a:t>
            </a:r>
            <a:endParaRPr lang="fr-FR" sz="2800" b="1" kern="1200" cap="small" dirty="0">
              <a:solidFill>
                <a:schemeClr val="bg1"/>
              </a:solidFill>
            </a:endParaRPr>
          </a:p>
        </p:txBody>
      </p:sp>
      <p:sp>
        <p:nvSpPr>
          <p:cNvPr id="5" name="Forme libre : forme 4">
            <a:extLst>
              <a:ext uri="{FF2B5EF4-FFF2-40B4-BE49-F238E27FC236}">
                <a16:creationId xmlns:a16="http://schemas.microsoft.com/office/drawing/2014/main" id="{F6589D7C-A989-4F05-A435-B9B4FACCA019}"/>
              </a:ext>
            </a:extLst>
          </p:cNvPr>
          <p:cNvSpPr/>
          <p:nvPr/>
        </p:nvSpPr>
        <p:spPr>
          <a:xfrm>
            <a:off x="5140171" y="896645"/>
            <a:ext cx="6884505" cy="5673837"/>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Autofit/>
          </a:bodyPr>
          <a:lstStyle/>
          <a:p>
            <a:pPr marL="0" lvl="1" algn="ctr" defTabSz="488950">
              <a:lnSpc>
                <a:spcPct val="90000"/>
              </a:lnSpc>
              <a:spcBef>
                <a:spcPct val="0"/>
              </a:spcBef>
              <a:spcAft>
                <a:spcPct val="15000"/>
              </a:spcAft>
            </a:pPr>
            <a:r>
              <a:rPr lang="fr-FR" sz="6000" b="1" dirty="0">
                <a:solidFill>
                  <a:schemeClr val="accent1">
                    <a:lumMod val="75000"/>
                  </a:schemeClr>
                </a:solidFill>
              </a:rPr>
              <a:t>+</a:t>
            </a:r>
          </a:p>
          <a:p>
            <a:pPr marL="0" lvl="1" algn="ctr" defTabSz="488950">
              <a:lnSpc>
                <a:spcPct val="90000"/>
              </a:lnSpc>
              <a:spcBef>
                <a:spcPct val="0"/>
              </a:spcBef>
              <a:spcAft>
                <a:spcPct val="15000"/>
              </a:spcAft>
            </a:pPr>
            <a:r>
              <a:rPr lang="fr-FR" sz="3600" kern="1200" dirty="0">
                <a:solidFill>
                  <a:schemeClr val="accent1">
                    <a:lumMod val="75000"/>
                  </a:schemeClr>
                </a:solidFill>
              </a:rPr>
              <a:t>Arrêté interruptif de travaux </a:t>
            </a:r>
          </a:p>
          <a:p>
            <a:pPr marL="0" lvl="1" algn="ctr" defTabSz="488950">
              <a:lnSpc>
                <a:spcPct val="90000"/>
              </a:lnSpc>
              <a:spcBef>
                <a:spcPct val="0"/>
              </a:spcBef>
              <a:spcAft>
                <a:spcPct val="15000"/>
              </a:spcAft>
            </a:pPr>
            <a:endParaRPr lang="fr-FR" b="1" dirty="0">
              <a:solidFill>
                <a:schemeClr val="accent1">
                  <a:lumMod val="75000"/>
                </a:schemeClr>
              </a:solidFill>
            </a:endParaRPr>
          </a:p>
          <a:p>
            <a:pPr marL="0" lvl="1" algn="ctr" defTabSz="488950">
              <a:lnSpc>
                <a:spcPct val="90000"/>
              </a:lnSpc>
              <a:spcBef>
                <a:spcPct val="0"/>
              </a:spcBef>
              <a:spcAft>
                <a:spcPct val="15000"/>
              </a:spcAft>
            </a:pPr>
            <a:r>
              <a:rPr lang="fr-FR" sz="6000" b="1" kern="1200" dirty="0">
                <a:solidFill>
                  <a:schemeClr val="accent1">
                    <a:lumMod val="75000"/>
                  </a:schemeClr>
                </a:solidFill>
              </a:rPr>
              <a:t>+</a:t>
            </a:r>
          </a:p>
          <a:p>
            <a:pPr marL="0" lvl="1" algn="ctr" defTabSz="488950">
              <a:lnSpc>
                <a:spcPct val="90000"/>
              </a:lnSpc>
              <a:spcBef>
                <a:spcPct val="0"/>
              </a:spcBef>
              <a:spcAft>
                <a:spcPct val="15000"/>
              </a:spcAft>
            </a:pPr>
            <a:r>
              <a:rPr lang="fr-FR" sz="3600" kern="1200" dirty="0">
                <a:solidFill>
                  <a:schemeClr val="accent1">
                    <a:lumMod val="75000"/>
                  </a:schemeClr>
                </a:solidFill>
              </a:rPr>
              <a:t>Refus de raccordement définitif</a:t>
            </a:r>
          </a:p>
          <a:p>
            <a:pPr marL="0" lvl="1" algn="ctr" defTabSz="488950">
              <a:lnSpc>
                <a:spcPct val="90000"/>
              </a:lnSpc>
              <a:spcBef>
                <a:spcPct val="0"/>
              </a:spcBef>
              <a:spcAft>
                <a:spcPct val="15000"/>
              </a:spcAft>
            </a:pPr>
            <a:endParaRPr lang="fr-FR" dirty="0">
              <a:solidFill>
                <a:schemeClr val="accent1">
                  <a:lumMod val="75000"/>
                </a:schemeClr>
              </a:solidFill>
            </a:endParaRPr>
          </a:p>
          <a:p>
            <a:pPr marL="0" lvl="1" algn="ctr" defTabSz="488950">
              <a:lnSpc>
                <a:spcPct val="90000"/>
              </a:lnSpc>
              <a:spcBef>
                <a:spcPct val="0"/>
              </a:spcBef>
              <a:spcAft>
                <a:spcPct val="15000"/>
              </a:spcAft>
            </a:pPr>
            <a:r>
              <a:rPr lang="fr-FR" sz="6000" b="1" kern="1200" dirty="0">
                <a:solidFill>
                  <a:schemeClr val="accent1">
                    <a:lumMod val="75000"/>
                  </a:schemeClr>
                </a:solidFill>
              </a:rPr>
              <a:t>+ </a:t>
            </a:r>
          </a:p>
          <a:p>
            <a:pPr marL="0" lvl="1" algn="ctr" defTabSz="488950">
              <a:lnSpc>
                <a:spcPct val="90000"/>
              </a:lnSpc>
              <a:spcBef>
                <a:spcPct val="0"/>
              </a:spcBef>
              <a:spcAft>
                <a:spcPct val="15000"/>
              </a:spcAft>
            </a:pPr>
            <a:r>
              <a:rPr lang="fr-FR" sz="3600" dirty="0">
                <a:solidFill>
                  <a:schemeClr val="accent1">
                    <a:lumMod val="75000"/>
                  </a:schemeClr>
                </a:solidFill>
              </a:rPr>
              <a:t>Infraction fiscale</a:t>
            </a:r>
            <a:endParaRPr lang="fr-FR" sz="3600" kern="1200" dirty="0">
              <a:solidFill>
                <a:schemeClr val="accent1">
                  <a:lumMod val="75000"/>
                </a:schemeClr>
              </a:solidFill>
            </a:endParaRPr>
          </a:p>
        </p:txBody>
      </p:sp>
      <p:pic>
        <p:nvPicPr>
          <p:cNvPr id="8" name="Image 7">
            <a:extLst>
              <a:ext uri="{FF2B5EF4-FFF2-40B4-BE49-F238E27FC236}">
                <a16:creationId xmlns:a16="http://schemas.microsoft.com/office/drawing/2014/main" id="{67FB6F62-837D-4B35-BECC-A73B42B077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2" y="0"/>
            <a:ext cx="4752160" cy="6799839"/>
          </a:xfrm>
          <a:prstGeom prst="rect">
            <a:avLst/>
          </a:prstGeom>
        </p:spPr>
      </p:pic>
    </p:spTree>
    <p:extLst>
      <p:ext uri="{BB962C8B-B14F-4D97-AF65-F5344CB8AC3E}">
        <p14:creationId xmlns:p14="http://schemas.microsoft.com/office/powerpoint/2010/main" val="250482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u="sng" dirty="0">
                <a:solidFill>
                  <a:srgbClr val="A5300F">
                    <a:lumMod val="75000"/>
                  </a:srgbClr>
                </a:solidFill>
                <a:latin typeface="Calibri" panose="020F0502020204030204"/>
              </a:rPr>
              <a:t>La police administrative</a:t>
            </a:r>
            <a:r>
              <a:rPr lang="fr-FR" sz="2000" b="1" dirty="0">
                <a:solidFill>
                  <a:srgbClr val="A5300F">
                    <a:lumMod val="75000"/>
                  </a:srgbClr>
                </a:solidFill>
                <a:latin typeface="Calibri" panose="020F0502020204030204"/>
              </a:rPr>
              <a:t>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a pour objet de </a:t>
            </a:r>
            <a:r>
              <a:rPr lang="fr-FR" sz="2000" b="1" i="1" dirty="0">
                <a:solidFill>
                  <a:srgbClr val="A5300F">
                    <a:lumMod val="75000"/>
                  </a:srgbClr>
                </a:solidFill>
                <a:latin typeface="Calibri" panose="020F0502020204030204"/>
              </a:rPr>
              <a:t>prévenir</a:t>
            </a:r>
            <a:r>
              <a:rPr lang="fr-FR" sz="2000" b="1" dirty="0">
                <a:solidFill>
                  <a:srgbClr val="A5300F">
                    <a:lumMod val="75000"/>
                  </a:srgbClr>
                </a:solidFill>
                <a:latin typeface="Calibri" panose="020F0502020204030204"/>
              </a:rPr>
              <a:t> les atteintes à l’ordre public</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 </a:t>
            </a:r>
            <a:r>
              <a:rPr lang="fr-FR" sz="2000" b="1" i="1" dirty="0">
                <a:solidFill>
                  <a:srgbClr val="A5300F">
                    <a:lumMod val="75000"/>
                  </a:srgbClr>
                </a:solidFill>
                <a:latin typeface="Calibri" panose="020F0502020204030204"/>
              </a:rPr>
              <a:t>par des mesures propres à assurer son respect</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i="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i="1" dirty="0">
                <a:solidFill>
                  <a:srgbClr val="A5300F">
                    <a:lumMod val="75000"/>
                  </a:srgbClr>
                </a:solidFill>
                <a:latin typeface="Calibri" panose="020F0502020204030204"/>
              </a:rPr>
              <a:t>Ces mesures doivent répondre à 3 conditions strictement contrôlées par le Conseil d’Etat :</a:t>
            </a:r>
          </a:p>
          <a:p>
            <a:pPr marL="914400" lvl="3">
              <a:lnSpc>
                <a:spcPct val="110000"/>
              </a:lnSpc>
              <a:spcBef>
                <a:spcPct val="0"/>
              </a:spcBef>
              <a:spcAft>
                <a:spcPct val="15000"/>
              </a:spcAft>
              <a:defRPr/>
            </a:pPr>
            <a:r>
              <a:rPr lang="fr-FR" sz="2000" b="1" i="1" u="sng" dirty="0">
                <a:solidFill>
                  <a:srgbClr val="A5300F">
                    <a:lumMod val="75000"/>
                  </a:srgbClr>
                </a:solidFill>
                <a:latin typeface="Calibri" panose="020F0502020204030204"/>
              </a:rPr>
              <a:t>Être nécessaire </a:t>
            </a:r>
            <a:r>
              <a:rPr lang="fr-FR" sz="2000" b="1" i="1" dirty="0">
                <a:solidFill>
                  <a:srgbClr val="A5300F">
                    <a:lumMod val="75000"/>
                  </a:srgbClr>
                </a:solidFill>
                <a:latin typeface="Calibri" panose="020F0502020204030204"/>
              </a:rPr>
              <a:t>: existence d’un trouble</a:t>
            </a:r>
          </a:p>
          <a:p>
            <a:pPr marL="914400" lvl="3">
              <a:lnSpc>
                <a:spcPct val="110000"/>
              </a:lnSpc>
              <a:spcBef>
                <a:spcPct val="0"/>
              </a:spcBef>
              <a:spcAft>
                <a:spcPct val="15000"/>
              </a:spcAft>
              <a:defRPr/>
            </a:pPr>
            <a:r>
              <a:rPr lang="fr-FR" sz="2000" b="1" i="1" u="sng" dirty="0">
                <a:solidFill>
                  <a:srgbClr val="A5300F">
                    <a:lumMod val="75000"/>
                  </a:srgbClr>
                </a:solidFill>
                <a:latin typeface="Calibri" panose="020F0502020204030204"/>
              </a:rPr>
              <a:t>Être adaptée </a:t>
            </a:r>
            <a:r>
              <a:rPr lang="fr-FR" sz="2000" b="1" i="1" dirty="0">
                <a:solidFill>
                  <a:srgbClr val="A5300F">
                    <a:lumMod val="75000"/>
                  </a:srgbClr>
                </a:solidFill>
                <a:latin typeface="Calibri" panose="020F0502020204030204"/>
              </a:rPr>
              <a:t>: en fonction des circonstances de temps et de lieu (pas de mesures absolues ou illimitées)</a:t>
            </a:r>
          </a:p>
          <a:p>
            <a:pPr marL="914400" lvl="3">
              <a:lnSpc>
                <a:spcPct val="110000"/>
              </a:lnSpc>
              <a:spcBef>
                <a:spcPct val="0"/>
              </a:spcBef>
              <a:spcAft>
                <a:spcPct val="15000"/>
              </a:spcAft>
              <a:defRPr/>
            </a:pPr>
            <a:r>
              <a:rPr lang="fr-FR" sz="2000" b="1" i="1" u="sng" dirty="0">
                <a:solidFill>
                  <a:srgbClr val="A5300F">
                    <a:lumMod val="75000"/>
                  </a:srgbClr>
                </a:solidFill>
                <a:latin typeface="Calibri" panose="020F0502020204030204"/>
              </a:rPr>
              <a:t>Être proportionnée </a:t>
            </a:r>
            <a:r>
              <a:rPr lang="fr-FR" sz="2000" b="1" i="1" dirty="0">
                <a:solidFill>
                  <a:srgbClr val="A5300F">
                    <a:lumMod val="75000"/>
                  </a:srgbClr>
                </a:solidFill>
                <a:latin typeface="Calibri" panose="020F0502020204030204"/>
              </a:rPr>
              <a:t>: choisir la mesure la moins restrictive des libertés </a:t>
            </a:r>
            <a:r>
              <a:rPr lang="fr-FR" sz="2000" b="1" dirty="0">
                <a:solidFill>
                  <a:srgbClr val="A5300F">
                    <a:lumMod val="75000"/>
                  </a:srgbClr>
                </a:solidFill>
                <a:latin typeface="Calibri" panose="020F0502020204030204"/>
              </a:rPr>
              <a:t>(CE 19 mai 1933</a:t>
            </a:r>
            <a:r>
              <a:rPr lang="fr-FR" sz="2000" b="1" i="1" dirty="0">
                <a:solidFill>
                  <a:srgbClr val="A5300F">
                    <a:lumMod val="75000"/>
                  </a:srgbClr>
                </a:solidFill>
                <a:latin typeface="Calibri" panose="020F0502020204030204"/>
              </a:rPr>
              <a:t>, Benjamin</a:t>
            </a:r>
            <a:r>
              <a:rPr lang="fr-FR" sz="2000" b="1" dirty="0">
                <a:solidFill>
                  <a:srgbClr val="A5300F">
                    <a:lumMod val="75000"/>
                  </a:srgbClr>
                </a:solidFill>
                <a:latin typeface="Calibri" panose="020F0502020204030204"/>
              </a:rPr>
              <a:t>)</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i="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1500" i="1" dirty="0">
              <a:solidFill>
                <a:schemeClr val="accent1">
                  <a:lumMod val="75000"/>
                </a:schemeClr>
              </a:solidFill>
            </a:endParaRP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DEFINITIONS</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1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u="sng" dirty="0">
                <a:solidFill>
                  <a:srgbClr val="A5300F">
                    <a:lumMod val="75000"/>
                  </a:srgbClr>
                </a:solidFill>
                <a:latin typeface="Calibri" panose="020F0502020204030204"/>
              </a:rPr>
              <a:t>La police administrative</a:t>
            </a:r>
            <a:r>
              <a:rPr lang="fr-FR" sz="2000" b="1" dirty="0">
                <a:solidFill>
                  <a:srgbClr val="A5300F">
                    <a:lumMod val="75000"/>
                  </a:srgbClr>
                </a:solidFill>
                <a:latin typeface="Calibri" panose="020F0502020204030204"/>
              </a:rPr>
              <a:t> se décompose entre : </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	</a:t>
            </a:r>
            <a:r>
              <a:rPr lang="fr-FR" sz="2000" b="1" u="sng" dirty="0">
                <a:solidFill>
                  <a:srgbClr val="A5300F">
                    <a:lumMod val="75000"/>
                  </a:srgbClr>
                </a:solidFill>
                <a:latin typeface="Calibri" panose="020F0502020204030204"/>
              </a:rPr>
              <a:t>La police générale</a:t>
            </a:r>
            <a:r>
              <a:rPr lang="fr-FR" sz="2000" b="1" dirty="0">
                <a:solidFill>
                  <a:srgbClr val="A5300F">
                    <a:lumMod val="75000"/>
                  </a:srgbClr>
                </a:solidFill>
                <a:latin typeface="Calibri" panose="020F0502020204030204"/>
              </a:rPr>
              <a:t> : pouvoirs confiés dans une circonscription territoriale donnée à une autorité 	administrative qui peut les exercer à l’égard </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i="1" dirty="0">
                <a:solidFill>
                  <a:srgbClr val="A5300F">
                    <a:lumMod val="75000"/>
                  </a:srgbClr>
                </a:solidFill>
                <a:latin typeface="Calibri" panose="020F0502020204030204"/>
              </a:rPr>
              <a:t>	- de la généralité des activités des citoyens</a:t>
            </a:r>
            <a:r>
              <a:rPr lang="fr-FR" sz="2000" b="1" dirty="0">
                <a:solidFill>
                  <a:srgbClr val="A5300F">
                    <a:lumMod val="75000"/>
                  </a:srgbClr>
                </a:solidFill>
                <a:latin typeface="Calibri" panose="020F0502020204030204"/>
              </a:rPr>
              <a:t>,  </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i="1" dirty="0">
                <a:solidFill>
                  <a:srgbClr val="A5300F">
                    <a:lumMod val="75000"/>
                  </a:srgbClr>
                </a:solidFill>
                <a:latin typeface="Calibri" panose="020F0502020204030204"/>
              </a:rPr>
              <a:t>	- pour assurer l’ordre public</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i="1" dirty="0">
                <a:solidFill>
                  <a:srgbClr val="A5300F">
                    <a:lumMod val="75000"/>
                  </a:srgbClr>
                </a:solidFill>
                <a:latin typeface="Calibri" panose="020F0502020204030204"/>
              </a:rPr>
              <a:t>	</a:t>
            </a:r>
            <a:r>
              <a:rPr lang="fr-FR" sz="2000" b="1" u="sng" dirty="0">
                <a:solidFill>
                  <a:srgbClr val="A5300F">
                    <a:lumMod val="75000"/>
                  </a:srgbClr>
                </a:solidFill>
                <a:latin typeface="Calibri" panose="020F0502020204030204"/>
              </a:rPr>
              <a:t>Les polices spéciales</a:t>
            </a:r>
            <a:r>
              <a:rPr lang="fr-FR" sz="2000" b="1" dirty="0">
                <a:solidFill>
                  <a:srgbClr val="A5300F">
                    <a:lumMod val="75000"/>
                  </a:srgbClr>
                </a:solidFill>
                <a:latin typeface="Calibri" panose="020F0502020204030204"/>
              </a:rPr>
              <a:t> : pouvoirs confiés à des autorités déterminées par des </a:t>
            </a:r>
            <a:r>
              <a:rPr lang="fr-FR" sz="2000" b="1" i="1" dirty="0">
                <a:solidFill>
                  <a:srgbClr val="A5300F">
                    <a:lumMod val="75000"/>
                  </a:srgbClr>
                </a:solidFill>
                <a:latin typeface="Calibri" panose="020F0502020204030204"/>
              </a:rPr>
              <a:t>textes spécifiques,</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	- concernant  </a:t>
            </a:r>
            <a:r>
              <a:rPr lang="fr-FR" sz="2000" b="1" i="1" dirty="0">
                <a:solidFill>
                  <a:srgbClr val="A5300F">
                    <a:lumMod val="75000"/>
                  </a:srgbClr>
                </a:solidFill>
                <a:latin typeface="Calibri" panose="020F0502020204030204"/>
              </a:rPr>
              <a:t>des domaines particuliers d’activités</a:t>
            </a:r>
            <a:r>
              <a:rPr lang="fr-FR" sz="2000" b="1" dirty="0">
                <a:solidFill>
                  <a:srgbClr val="A5300F">
                    <a:lumMod val="75000"/>
                  </a:srgbClr>
                </a:solidFill>
                <a:latin typeface="Calibri" panose="020F0502020204030204"/>
              </a:rPr>
              <a:t> </a:t>
            </a:r>
          </a:p>
          <a:p>
            <a:pPr marL="0" marR="0" lvl="1" indent="0"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	- ou visant des buts autres que la sécurité, la tranquillité ou la salubrité publique (exemple : police des 	étrangers)</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i="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1500" i="1" dirty="0">
              <a:solidFill>
                <a:schemeClr val="accent1">
                  <a:lumMod val="75000"/>
                </a:schemeClr>
              </a:solidFill>
            </a:endParaRP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DEFINITIONS</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92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u="sng" dirty="0">
                <a:solidFill>
                  <a:srgbClr val="A5300F">
                    <a:lumMod val="75000"/>
                  </a:srgbClr>
                </a:solidFill>
                <a:latin typeface="Calibri" panose="020F0502020204030204"/>
              </a:rPr>
              <a:t>La police judiciaire</a:t>
            </a:r>
            <a:r>
              <a:rPr lang="fr-FR" sz="2000" b="1" dirty="0">
                <a:solidFill>
                  <a:srgbClr val="A5300F">
                    <a:lumMod val="75000"/>
                  </a:srgbClr>
                </a:solidFill>
                <a:latin typeface="Calibri" panose="020F0502020204030204"/>
              </a:rPr>
              <a:t> : </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Est chargée de </a:t>
            </a:r>
            <a:r>
              <a:rPr lang="fr-FR" sz="2000" b="1" i="1" dirty="0">
                <a:solidFill>
                  <a:srgbClr val="A5300F">
                    <a:lumMod val="75000"/>
                  </a:srgbClr>
                </a:solidFill>
                <a:latin typeface="Calibri" panose="020F0502020204030204"/>
              </a:rPr>
              <a:t>constater les infractions à la loi pénale,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i="1" dirty="0">
                <a:solidFill>
                  <a:srgbClr val="A5300F">
                    <a:lumMod val="75000"/>
                  </a:srgbClr>
                </a:solidFill>
                <a:latin typeface="Calibri" panose="020F0502020204030204"/>
              </a:rPr>
              <a:t>d’en rassembler les preuves et d’en rechercher les auteurs </a:t>
            </a:r>
            <a:r>
              <a:rPr lang="fr-FR" sz="2000" b="1" dirty="0">
                <a:solidFill>
                  <a:srgbClr val="A5300F">
                    <a:lumMod val="75000"/>
                  </a:srgbClr>
                </a:solidFill>
                <a:latin typeface="Calibri" panose="020F0502020204030204"/>
              </a:rPr>
              <a:t>(Code de procédure pénale, article 14)</a:t>
            </a: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2000" b="1" i="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endParaRPr lang="fr-FR" sz="1500" i="1" dirty="0">
              <a:solidFill>
                <a:schemeClr val="accent1">
                  <a:lumMod val="75000"/>
                </a:schemeClr>
              </a:solidFill>
            </a:endParaRP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DEFINITIONS</a:t>
            </a:r>
            <a:endParaRPr kumimoji="0" lang="fr-FR" sz="2000" b="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559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21176"/>
            <a:ext cx="11477765" cy="5215293"/>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La police judiciaire est exercée sous la direction du procureur de la République, par les officiers, fonctionnaires et agents désignés (</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hlinkClick r:id="rId2"/>
              </a:rPr>
              <a:t>article 12 CPP</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a:t>
            </a:r>
          </a:p>
          <a:p>
            <a:pPr marL="0" lvl="1" algn="ctr">
              <a:lnSpc>
                <a:spcPct val="110000"/>
              </a:lnSpc>
              <a:spcBef>
                <a:spcPct val="0"/>
              </a:spcBef>
              <a:spcAft>
                <a:spcPct val="15000"/>
              </a:spcAft>
              <a:defRPr/>
            </a:pPr>
            <a:endParaRPr lang="fr-FR" sz="2000" b="1" dirty="0">
              <a:solidFill>
                <a:srgbClr val="A5300F">
                  <a:lumMod val="75000"/>
                </a:srgbClr>
              </a:solidFill>
              <a:latin typeface="Calibri" panose="020F0502020204030204"/>
            </a:endParaRPr>
          </a:p>
          <a:p>
            <a:pPr marL="0" lvl="1" algn="ctr">
              <a:lnSpc>
                <a:spcPct val="110000"/>
              </a:lnSpc>
              <a:spcBef>
                <a:spcPct val="0"/>
              </a:spcBef>
              <a:spcAft>
                <a:spcPct val="15000"/>
              </a:spcAft>
              <a:defRPr/>
            </a:pPr>
            <a:r>
              <a:rPr lang="fr-FR" sz="2000" b="1" dirty="0">
                <a:solidFill>
                  <a:srgbClr val="A5300F">
                    <a:lumMod val="75000"/>
                  </a:srgbClr>
                </a:solidFill>
                <a:latin typeface="Calibri" panose="020F0502020204030204"/>
              </a:rPr>
              <a:t>Le Préfet, </a:t>
            </a:r>
            <a:r>
              <a:rPr lang="fr-FR" sz="2000" b="1" dirty="0">
                <a:solidFill>
                  <a:srgbClr val="A5300F">
                    <a:lumMod val="75000"/>
                  </a:srgbClr>
                </a:solidFill>
              </a:rPr>
              <a:t>autorité supérieure de police administrative dans le département, </a:t>
            </a:r>
            <a:r>
              <a:rPr lang="fr-FR" sz="2000" b="1" dirty="0">
                <a:solidFill>
                  <a:srgbClr val="A5300F">
                    <a:lumMod val="75000"/>
                  </a:srgbClr>
                </a:solidFill>
                <a:latin typeface="Calibri" panose="020F0502020204030204"/>
              </a:rPr>
              <a:t>«a la charge de l'ordre public et de la sécurité des populations » (décret n°2004-374 du 29 avril 2004), il anime et coordonne l’ensemble du dispositif de sécurité intérieure (article L.122-1 code de la sécurité intérieure)</a:t>
            </a:r>
          </a:p>
          <a:p>
            <a:pPr marL="0" lvl="1" algn="ctr">
              <a:lnSpc>
                <a:spcPct val="110000"/>
              </a:lnSpc>
              <a:spcBef>
                <a:spcPct val="0"/>
              </a:spcBef>
              <a:spcAft>
                <a:spcPct val="15000"/>
              </a:spcAft>
              <a:defRPr/>
            </a:pPr>
            <a:endParaRPr lang="fr-FR" sz="2000" b="1" dirty="0">
              <a:solidFill>
                <a:srgbClr val="A5300F">
                  <a:lumMod val="75000"/>
                </a:srgbClr>
              </a:solidFill>
              <a:latin typeface="Calibri" panose="020F0502020204030204"/>
            </a:endParaRP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Le maire est ainsi autorité de police administrative (</a:t>
            </a:r>
            <a:r>
              <a:rPr lang="fr-FR" sz="2000" b="1" i="1" dirty="0">
                <a:solidFill>
                  <a:srgbClr val="A5300F">
                    <a:lumMod val="75000"/>
                  </a:srgbClr>
                </a:solidFill>
                <a:latin typeface="Calibri" panose="020F0502020204030204"/>
              </a:rPr>
              <a:t>à finalité préventive</a:t>
            </a:r>
            <a:r>
              <a:rPr lang="fr-FR" sz="2000" b="1" dirty="0">
                <a:solidFill>
                  <a:srgbClr val="A5300F">
                    <a:lumMod val="75000"/>
                  </a:srgbClr>
                </a:solidFill>
                <a:latin typeface="Calibri" panose="020F0502020204030204"/>
              </a:rPr>
              <a:t>) au nom de la commune </a:t>
            </a:r>
            <a:r>
              <a:rPr lang="fr-FR" sz="2000" b="1" i="1" dirty="0">
                <a:solidFill>
                  <a:srgbClr val="A5300F">
                    <a:lumMod val="75000"/>
                  </a:srgbClr>
                </a:solidFill>
                <a:latin typeface="Calibri" panose="020F0502020204030204"/>
              </a:rPr>
              <a:t>sous le contrôle </a:t>
            </a:r>
            <a:r>
              <a:rPr lang="fr-FR" sz="2000" b="1" dirty="0">
                <a:solidFill>
                  <a:srgbClr val="A5300F">
                    <a:lumMod val="75000"/>
                  </a:srgbClr>
                </a:solidFill>
                <a:latin typeface="Calibri" panose="020F0502020204030204"/>
              </a:rPr>
              <a:t>du préfet, mais aussi officier de police judiciaire (</a:t>
            </a:r>
            <a:r>
              <a:rPr lang="fr-FR" sz="2000" b="1" i="1" dirty="0">
                <a:solidFill>
                  <a:srgbClr val="A5300F">
                    <a:lumMod val="75000"/>
                  </a:srgbClr>
                </a:solidFill>
                <a:latin typeface="Calibri" panose="020F0502020204030204"/>
              </a:rPr>
              <a:t>à finalité répressive</a:t>
            </a:r>
            <a:r>
              <a:rPr lang="fr-FR" sz="2000" b="1" dirty="0">
                <a:solidFill>
                  <a:srgbClr val="A5300F">
                    <a:lumMod val="75000"/>
                  </a:srgbClr>
                </a:solidFill>
                <a:latin typeface="Calibri" panose="020F0502020204030204"/>
              </a:rPr>
              <a:t>)</a:t>
            </a:r>
            <a:r>
              <a:rPr lang="fr-FR" sz="2000" b="1" i="1" dirty="0">
                <a:solidFill>
                  <a:srgbClr val="A5300F">
                    <a:lumMod val="75000"/>
                  </a:srgbClr>
                </a:solidFill>
                <a:latin typeface="Calibri" panose="020F0502020204030204"/>
              </a:rPr>
              <a:t>, sous la direction </a:t>
            </a:r>
            <a:r>
              <a:rPr lang="fr-FR" sz="2000" b="1" dirty="0">
                <a:solidFill>
                  <a:srgbClr val="A5300F">
                    <a:lumMod val="75000"/>
                  </a:srgbClr>
                </a:solidFill>
                <a:latin typeface="Calibri" panose="020F0502020204030204"/>
              </a:rPr>
              <a:t>du procureur de la République. </a:t>
            </a:r>
          </a:p>
          <a:p>
            <a:pPr marL="0" marR="0" lvl="1" indent="0" algn="ctr" defTabSz="457200" rtl="0" eaLnBrk="1" fontAlgn="auto" latinLnBrk="0" hangingPunct="1">
              <a:lnSpc>
                <a:spcPct val="110000"/>
              </a:lnSpc>
              <a:spcBef>
                <a:spcPct val="0"/>
              </a:spcBef>
              <a:spcAft>
                <a:spcPct val="15000"/>
              </a:spcAft>
              <a:buClrTx/>
              <a:buSzTx/>
              <a:buFontTx/>
              <a:buNone/>
              <a:tabLst/>
              <a:defRPr/>
            </a:pPr>
            <a:r>
              <a:rPr lang="fr-FR" sz="2000" b="1" dirty="0">
                <a:solidFill>
                  <a:srgbClr val="A5300F">
                    <a:lumMod val="75000"/>
                  </a:srgbClr>
                </a:solidFill>
                <a:latin typeface="Calibri" panose="020F0502020204030204"/>
              </a:rPr>
              <a:t>Il concourt par son pouvoir de police à l’exercice des missions de sécurité publique et de prévention de la délinquance (articles L.132-1 CSI et L.2211-1 CGCT)</a:t>
            </a:r>
          </a:p>
          <a:p>
            <a:pPr marL="0" marR="0" lvl="1" algn="r" fontAlgn="auto">
              <a:lnSpc>
                <a:spcPct val="110000"/>
              </a:lnSpc>
              <a:spcBef>
                <a:spcPct val="0"/>
              </a:spcBef>
              <a:spcAft>
                <a:spcPct val="15000"/>
              </a:spcAft>
              <a:buClrTx/>
              <a:buSzTx/>
              <a:tabLst/>
              <a:defRPr/>
            </a:pPr>
            <a:endParaRPr lang="fr-FR" sz="1500" i="1" dirty="0">
              <a:solidFill>
                <a:schemeClr val="accent1">
                  <a:lumMod val="75000"/>
                </a:schemeClr>
              </a:solidFill>
            </a:endParaRP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all" spc="0" normalizeH="0" noProof="0" dirty="0">
                <a:ln>
                  <a:noFill/>
                </a:ln>
                <a:solidFill>
                  <a:prstClr val="white"/>
                </a:solidFill>
                <a:effectLst/>
                <a:uLnTx/>
                <a:uFillTx/>
                <a:latin typeface="Calibri" panose="020F0502020204030204"/>
                <a:ea typeface="+mn-ea"/>
                <a:cs typeface="+mn-cs"/>
              </a:rPr>
              <a:t>Organisation des pouvoirs de police</a:t>
            </a:r>
            <a:endParaRPr kumimoji="0" lang="fr-FR" sz="2000" b="1" u="none" strike="noStrike" kern="1200" cap="all" spc="0" normalizeH="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3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375B1103-5335-48B5-BFB2-EC0A846BAEFA}"/>
              </a:ext>
            </a:extLst>
          </p:cNvPr>
          <p:cNvSpPr/>
          <p:nvPr/>
        </p:nvSpPr>
        <p:spPr>
          <a:xfrm>
            <a:off x="330506" y="1498860"/>
            <a:ext cx="11477765" cy="5137609"/>
          </a:xfrm>
          <a:custGeom>
            <a:avLst/>
            <a:gdLst>
              <a:gd name="connsiteX0" fmla="*/ 0 w 2476500"/>
              <a:gd name="connsiteY0" fmla="*/ 0 h 1781504"/>
              <a:gd name="connsiteX1" fmla="*/ 2476500 w 2476500"/>
              <a:gd name="connsiteY1" fmla="*/ 0 h 1781504"/>
              <a:gd name="connsiteX2" fmla="*/ 2476500 w 2476500"/>
              <a:gd name="connsiteY2" fmla="*/ 1781504 h 1781504"/>
              <a:gd name="connsiteX3" fmla="*/ 0 w 2476500"/>
              <a:gd name="connsiteY3" fmla="*/ 1781504 h 1781504"/>
              <a:gd name="connsiteX4" fmla="*/ 0 w 2476500"/>
              <a:gd name="connsiteY4" fmla="*/ 0 h 178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1781504">
                <a:moveTo>
                  <a:pt x="0" y="0"/>
                </a:moveTo>
                <a:lnTo>
                  <a:pt x="2476500" y="0"/>
                </a:lnTo>
                <a:lnTo>
                  <a:pt x="2476500" y="1781504"/>
                </a:lnTo>
                <a:lnTo>
                  <a:pt x="0" y="1781504"/>
                </a:lnTo>
                <a:lnTo>
                  <a:pt x="0" y="0"/>
                </a:lnTo>
                <a:close/>
              </a:path>
            </a:pathLst>
          </a:cu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Les pouvoirs de police générale du maire (</a:t>
            </a:r>
            <a:r>
              <a:rPr lang="fr-FR" sz="2000" b="1" i="1" dirty="0">
                <a:solidFill>
                  <a:srgbClr val="A5300F">
                    <a:lumMod val="75000"/>
                  </a:srgbClr>
                </a:solidFill>
                <a:latin typeface="Calibri" panose="020F0502020204030204"/>
              </a:rPr>
              <a:t>ou</a:t>
            </a:r>
            <a:r>
              <a:rPr kumimoji="0" lang="fr-FR" sz="2000" b="1" i="1"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police municipale</a:t>
            </a: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ont pour objet d’assurer </a:t>
            </a:r>
          </a:p>
          <a:p>
            <a:pPr marL="0" lvl="1" algn="ctr">
              <a:lnSpc>
                <a:spcPct val="110000"/>
              </a:lnSpc>
              <a:spcBef>
                <a:spcPct val="0"/>
              </a:spcBef>
              <a:spcAft>
                <a:spcPct val="15000"/>
              </a:spcAf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bon ordre, la sûreté, la sécurité et la salubrité publiques (L.2212-2 CGCT)</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 </a:t>
            </a:r>
          </a:p>
          <a:p>
            <a:pPr marL="0" marR="0" lvl="1" indent="0" algn="ctr" defTabSz="457200" rtl="0" eaLnBrk="1" fontAlgn="auto" latinLnBrk="0" hangingPunct="1">
              <a:lnSpc>
                <a:spcPct val="110000"/>
              </a:lnSpc>
              <a:spcBef>
                <a:spcPct val="0"/>
              </a:spcBef>
              <a:spcAft>
                <a:spcPct val="15000"/>
              </a:spcAft>
              <a:buClrTx/>
              <a:buSzTx/>
              <a:buFontTx/>
              <a:buNone/>
              <a:tabLst/>
              <a:defRPr/>
            </a:pPr>
            <a:r>
              <a:rPr kumimoji="0" lang="fr-FR" sz="2000" b="1" i="0" u="none" strike="noStrike" kern="1200" cap="none" spc="0" normalizeH="0" baseline="0" noProof="0" dirty="0">
                <a:ln>
                  <a:noFill/>
                </a:ln>
                <a:solidFill>
                  <a:srgbClr val="A5300F">
                    <a:lumMod val="75000"/>
                  </a:srgbClr>
                </a:solidFill>
                <a:effectLst/>
                <a:uLnTx/>
                <a:uFillTx/>
                <a:latin typeface="Calibri" panose="020F0502020204030204"/>
                <a:ea typeface="+mn-ea"/>
                <a:cs typeface="+mn-cs"/>
              </a:rPr>
              <a:t>Le pouvoir de police administrative du maire est un pouvoir normatif qui permet au maire d’édicter des mesures réglementaires et individuelles, habituellement sous forme d’arrêtés</a:t>
            </a:r>
          </a:p>
        </p:txBody>
      </p:sp>
      <p:sp>
        <p:nvSpPr>
          <p:cNvPr id="4" name="Forme libre : forme 3">
            <a:extLst>
              <a:ext uri="{FF2B5EF4-FFF2-40B4-BE49-F238E27FC236}">
                <a16:creationId xmlns:a16="http://schemas.microsoft.com/office/drawing/2014/main" id="{CA2A84EC-E124-4706-B9A7-E0684D912452}"/>
              </a:ext>
            </a:extLst>
          </p:cNvPr>
          <p:cNvSpPr/>
          <p:nvPr/>
        </p:nvSpPr>
        <p:spPr>
          <a:xfrm>
            <a:off x="5841002" y="313153"/>
            <a:ext cx="5967269" cy="809081"/>
          </a:xfrm>
          <a:custGeom>
            <a:avLst/>
            <a:gdLst>
              <a:gd name="connsiteX0" fmla="*/ 0 w 2476500"/>
              <a:gd name="connsiteY0" fmla="*/ 0 h 927431"/>
              <a:gd name="connsiteX1" fmla="*/ 2476500 w 2476500"/>
              <a:gd name="connsiteY1" fmla="*/ 0 h 927431"/>
              <a:gd name="connsiteX2" fmla="*/ 2476500 w 2476500"/>
              <a:gd name="connsiteY2" fmla="*/ 927431 h 927431"/>
              <a:gd name="connsiteX3" fmla="*/ 0 w 2476500"/>
              <a:gd name="connsiteY3" fmla="*/ 927431 h 927431"/>
              <a:gd name="connsiteX4" fmla="*/ 0 w 2476500"/>
              <a:gd name="connsiteY4" fmla="*/ 0 h 927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927431">
                <a:moveTo>
                  <a:pt x="0" y="0"/>
                </a:moveTo>
                <a:lnTo>
                  <a:pt x="2476500" y="0"/>
                </a:lnTo>
                <a:lnTo>
                  <a:pt x="2476500" y="927431"/>
                </a:lnTo>
                <a:lnTo>
                  <a:pt x="0" y="927431"/>
                </a:lnTo>
                <a:lnTo>
                  <a:pt x="0" y="0"/>
                </a:lnTo>
                <a:close/>
              </a:path>
            </a:pathLst>
          </a:cu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78232" tIns="44704" rIns="78232" bIns="44704"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fr-FR" sz="2000" b="1" i="0" u="none" strike="noStrike" kern="1200" cap="all" spc="0" normalizeH="0" baseline="0" noProof="0" dirty="0">
                <a:ln>
                  <a:noFill/>
                </a:ln>
                <a:solidFill>
                  <a:prstClr val="white"/>
                </a:solidFill>
                <a:effectLst/>
                <a:uLnTx/>
                <a:uFillTx/>
                <a:latin typeface="Calibri" panose="020F0502020204030204"/>
                <a:ea typeface="+mn-ea"/>
                <a:cs typeface="+mn-cs"/>
              </a:rPr>
              <a:t>Le pouvoir de police </a:t>
            </a:r>
            <a:r>
              <a:rPr kumimoji="0" lang="fr-FR" sz="2000" b="1" i="0" u="none" strike="noStrike" kern="1200" cap="all" spc="0" normalizeH="0" baseline="0" noProof="0" dirty="0" err="1">
                <a:ln>
                  <a:noFill/>
                </a:ln>
                <a:solidFill>
                  <a:prstClr val="white"/>
                </a:solidFill>
                <a:effectLst/>
                <a:uLnTx/>
                <a:uFillTx/>
                <a:latin typeface="Calibri" panose="020F0502020204030204"/>
                <a:ea typeface="+mn-ea"/>
                <a:cs typeface="+mn-cs"/>
              </a:rPr>
              <a:t>administrativ</a:t>
            </a:r>
            <a:r>
              <a:rPr lang="fr-FR" sz="2000" b="1" cap="all" dirty="0">
                <a:solidFill>
                  <a:prstClr val="white"/>
                </a:solidFill>
                <a:latin typeface="Calibri" panose="020F0502020204030204"/>
              </a:rPr>
              <a:t>e du maire</a:t>
            </a:r>
            <a:endParaRPr kumimoji="0" lang="fr-FR" sz="2000" b="1" u="none" strike="noStrike" kern="1200" cap="all"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498588"/>
      </p:ext>
    </p:extLst>
  </p:cSld>
  <p:clrMapOvr>
    <a:masterClrMapping/>
  </p:clrMapOvr>
</p:sld>
</file>

<file path=ppt/theme/theme1.xml><?xml version="1.0" encoding="utf-8"?>
<a:theme xmlns:a="http://schemas.openxmlformats.org/drawingml/2006/main" name="Office Theme">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4831</TotalTime>
  <Words>5751</Words>
  <Application>Microsoft Office PowerPoint</Application>
  <PresentationFormat>Grand écran</PresentationFormat>
  <Paragraphs>473</Paragraphs>
  <Slides>42</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Calibri Light</vt:lpstr>
      <vt:lpstr>Office Theme</vt:lpstr>
      <vt:lpstr>Matinée  30 mai 2023 Archives départementales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du droit des sols - Sensibilisation</dc:title>
  <dc:creator>Karine BEAU-THYARION</dc:creator>
  <cp:lastModifiedBy>Jean-Christophe Burgat</cp:lastModifiedBy>
  <cp:revision>208</cp:revision>
  <cp:lastPrinted>2023-05-24T14:10:55Z</cp:lastPrinted>
  <dcterms:created xsi:type="dcterms:W3CDTF">2020-11-09T15:23:05Z</dcterms:created>
  <dcterms:modified xsi:type="dcterms:W3CDTF">2023-05-24T15:11:00Z</dcterms:modified>
</cp:coreProperties>
</file>