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3" r:id="rId4"/>
    <p:sldId id="311" r:id="rId5"/>
    <p:sldId id="326" r:id="rId6"/>
    <p:sldId id="327" r:id="rId7"/>
    <p:sldId id="328" r:id="rId8"/>
    <p:sldId id="329" r:id="rId9"/>
    <p:sldId id="332" r:id="rId10"/>
    <p:sldId id="331" r:id="rId11"/>
    <p:sldId id="333" r:id="rId12"/>
    <p:sldId id="334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Émilie Pla" initials="ÉP" lastIdx="4" clrIdx="0">
    <p:extLst>
      <p:ext uri="{19B8F6BF-5375-455C-9EA6-DF929625EA0E}">
        <p15:presenceInfo xmlns:p15="http://schemas.microsoft.com/office/powerpoint/2012/main" userId="S-1-5-21-3617273343-3379707052-1393298401-17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EC873-016B-473C-9045-086ED369064B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29A76-7DBA-4265-97D9-A7A19E0533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32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5BE83-4EB5-4B8C-91B5-C271BD94AB47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81CD8-B093-46ED-ACE4-4CE192B979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8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697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128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511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194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309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761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808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454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924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746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764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581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947-330A-4088-B0F0-FCD2C5485657}" type="datetime1">
              <a:rPr lang="fr-FR" smtClean="0"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46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A4CF-D1B1-454E-B84E-D00EA75676E4}" type="datetime1">
              <a:rPr lang="fr-FR" smtClean="0"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13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EB3C-56C4-45A7-B16D-C9F4139572C5}" type="datetime1">
              <a:rPr lang="fr-FR" smtClean="0"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74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59C1-DEBE-44BD-B9CA-B91EABF7D6FB}" type="datetime1">
              <a:rPr lang="fr-FR" smtClean="0"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82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341C-2D54-4D01-A54B-AA09C53D4704}" type="datetime1">
              <a:rPr lang="fr-FR" smtClean="0"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08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31D5-6048-40B9-9E0F-146930E21A14}" type="datetime1">
              <a:rPr lang="fr-FR" smtClean="0"/>
              <a:t>17/03/2022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60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980B-6E08-4178-AC25-901321E915D5}" type="datetime1">
              <a:rPr lang="fr-FR" smtClean="0"/>
              <a:t>17/03/2022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9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A9CD-752B-4800-9CCB-FF1133CCE1E0}" type="datetime1">
              <a:rPr lang="fr-FR" smtClean="0"/>
              <a:t>17/03/2022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2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90EE-198D-4DD8-ACB0-C7477D0E4B89}" type="datetime1">
              <a:rPr lang="fr-FR" smtClean="0"/>
              <a:t>17/03/2022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10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A6F4-8AD9-467D-A97E-6C66A3C046A7}" type="datetime1">
              <a:rPr lang="fr-FR" smtClean="0"/>
              <a:t>17/03/2022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51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6052-0331-4BAB-89BA-12A35A770197}" type="datetime1">
              <a:rPr lang="fr-FR" smtClean="0"/>
              <a:t>17/03/2022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204F-D34F-4326-8A20-A3225A130B49}" type="datetime1">
              <a:rPr lang="fr-FR" smtClean="0"/>
              <a:t>17/03/2022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7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0" y="0"/>
            <a:ext cx="12192000" cy="685799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94909" y="1993732"/>
            <a:ext cx="9144000" cy="2387600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Réforme des règles de publicité, d’entrée en vigueur et de conservation des actes pris par les collectivités territoriales et leurs groupements</a:t>
            </a:r>
            <a:endParaRPr lang="fr-FR" sz="32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93863" y="5349515"/>
            <a:ext cx="4604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Réforme à compter du 1</a:t>
            </a:r>
            <a:r>
              <a:rPr lang="fr-FR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er</a:t>
            </a:r>
            <a:r>
              <a:rPr lang="fr-FR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juillet 2022</a:t>
            </a:r>
            <a:endParaRPr lang="fr-FR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12354"/>
            <a:ext cx="2123417" cy="159256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3" y="18713"/>
            <a:ext cx="6771159" cy="168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nouvelles règles de publicité des actes administratifs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Pour les communes et établissements publics non-soumis à l’obligation de publication en ligne</a:t>
            </a:r>
            <a:endParaRPr lang="fr-FR" sz="3200" b="1" u="sng" dirty="0" smtClean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publication se fera sous forme électronique </a:t>
            </a:r>
            <a:r>
              <a:rPr lang="fr-FR" sz="20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par défaut</a:t>
            </a:r>
            <a:endParaRPr lang="fr-FR" sz="20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Une délibération sera nécessaire si la commune ou l’établissement public souhaite effectuer une publication papier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Cette délibération ne vaudra que « </a:t>
            </a:r>
            <a:r>
              <a:rPr lang="fr-FR" sz="1600" i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pour la durée du mandat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 »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Pour les communes franchissant le seuil des 3 500 habitants, </a:t>
            </a:r>
            <a:r>
              <a:rPr lang="fr-FR" sz="20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un délai de 6 mois</a:t>
            </a: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est prévu pour s’adapter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Cela ne vaut 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que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lors de la création d’une commune nouvelle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simple évolution démographique n’a pas été prévue par le texte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10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648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nouvelles règles de publicité des actes administratifs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6392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télétransmission des actes au contrôle de légalité</a:t>
            </a:r>
            <a:endParaRPr lang="fr-FR" sz="3200" b="1" u="sng" dirty="0" smtClean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Obligatoire dès 50 000 habitants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11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33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2755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Fin</a:t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						</a:t>
            </a:r>
            <a:r>
              <a:rPr lang="fr-FR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Merci pour votre attention</a:t>
            </a:r>
            <a:endParaRPr lang="fr-FR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12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12354"/>
            <a:ext cx="2123417" cy="159256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3" y="5541051"/>
            <a:ext cx="489585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8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Références juridiques 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Ordonnances</a:t>
            </a:r>
            <a:endParaRPr lang="fr-FR" sz="1800" b="1" dirty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Ordonnance n° 2021-1310 du 7 octobre 2021 portant réforme des règles de publicité, d'entrée en vigueur et de conservation des actes pris par les collectivités territoriales et leurs groupements</a:t>
            </a:r>
            <a:endParaRPr lang="fr-FR" sz="1200" dirty="0" smtClean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Décrets</a:t>
            </a:r>
          </a:p>
          <a:p>
            <a:pPr lvl="1" algn="just"/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Décret n° 2021-1311 du 7 octobre 2021 portant réforme des règles de publicité, d'entrée en vigueur et de conservation des actes pris par les collectivités territoriales et leurs groupements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2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3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Plan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AutoNum type="romanUcPeriod"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réforme des procès-verbaux et comptes rendus de séance</a:t>
            </a:r>
          </a:p>
          <a:p>
            <a:pPr marL="514350" indent="-514350">
              <a:buClr>
                <a:srgbClr val="C00000"/>
              </a:buClr>
              <a:buAutoNum type="romanUcPeriod"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nouvelles règles de publicité des actes administratifs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3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0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909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réforme des procès-verbaux et comptes rendus de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séance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 procès-verbal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procès-verbal gagne un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corps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 un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contenu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 une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obligation d’adoption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et même une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périodicité</a:t>
            </a:r>
            <a:endParaRPr lang="fr-FR" sz="2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Il contient :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date et l’heure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de la séance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noms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du président, des membres du conseil présents ou représentés et du (ou des) secrétaire(s) de séance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quorum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L’ordre du jour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de la séance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délibérations adoptées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et les rapports au vu desquels elles ont été adoptées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demandes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de scrutin particulier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résultat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des scrutins précisant le nom des votants et le sens de leur vote (sauf scrutin non-publics)</a:t>
            </a:r>
          </a:p>
          <a:p>
            <a:pPr lvl="2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teneur des discussions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au cours de la séance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4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94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réforme des procès-verbaux et comptes rendus de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séance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 procès-verbal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procès-verbal gagne un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corps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 un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contenu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 une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obligation d’adoption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et même une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périodicité</a:t>
            </a:r>
            <a:endParaRPr lang="fr-FR" sz="2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Il est </a:t>
            </a:r>
            <a:r>
              <a:rPr lang="fr-FR" sz="20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arrêté à la séance suivante</a:t>
            </a: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et signé par l’autorité territoriale et le(s) secrétaire(s) de séance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Dans la semaine suivant la séance au cours de laquelle il a été arrêté :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Il est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publié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sous forme électronique de manière permanente et gratuite sur le site internet de la commune/de l’établissement (lorsqu’il existe)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Un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exemplaire papier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est mis à la disposition du public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L’exemplaire original (papier ou numérique) est conservé dans des conditions « </a:t>
            </a:r>
            <a:r>
              <a:rPr lang="fr-FR" sz="1600" i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propres à en assurer la pérennité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 »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5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33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réforme des procès-verbaux et comptes rendus de </a:t>
            </a:r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séance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 compte-rendu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compte-rendu de séance est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supprimé</a:t>
            </a:r>
            <a:endParaRPr lang="fr-FR" sz="2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Remplacé par </a:t>
            </a:r>
            <a:r>
              <a:rPr lang="fr-FR" sz="20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liste des délibérations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Liste à publier </a:t>
            </a:r>
            <a:r>
              <a:rPr lang="fr-FR" sz="16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sous une semaine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sur le site internet de la commune/de l’établissement public (lorsqu’il existe) 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et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par voie d’affichage papier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6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334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nouvelles règles de publicité des actes administratifs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 recueil des actes administratifs est </a:t>
            </a:r>
            <a:r>
              <a:rPr lang="fr-FR" sz="3200" b="1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supprimé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principe est désormais celui d’un </a:t>
            </a:r>
            <a:r>
              <a:rPr lang="fr-FR" sz="2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publication dématérialisée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des actes administratifs (hors actes individuels) pris par les collectivités territoriales et leurs groupements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publication doit se faire sur le </a:t>
            </a:r>
            <a:r>
              <a:rPr lang="fr-FR" sz="20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site internet</a:t>
            </a: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de la collectivité ou de l’établissement public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Fin de la publication papier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Toutefois, une copie papier doit pouvoir être demandée par un administré à tout moment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7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54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nouvelles règles de publicité des actes administratifs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8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28600" y="3177596"/>
            <a:ext cx="1581912" cy="715089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entury Gothic" panose="020B0502020202020204" pitchFamily="34" charset="0"/>
              </a:rPr>
              <a:t>L’acte est-il individuel ?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810512" y="1772248"/>
            <a:ext cx="808975" cy="408623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entury Gothic" panose="020B0502020202020204" pitchFamily="34" charset="0"/>
              </a:rPr>
              <a:t>OUI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10512" y="4850327"/>
            <a:ext cx="808975" cy="408623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entury Gothic" panose="020B0502020202020204" pitchFamily="34" charset="0"/>
              </a:rPr>
              <a:t>NON</a:t>
            </a:r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455664" y="1831838"/>
            <a:ext cx="5001768" cy="289441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100" dirty="0" smtClean="0">
                <a:latin typeface="Century Gothic" panose="020B0502020202020204" pitchFamily="34" charset="0"/>
              </a:rPr>
              <a:t>L’acte entre en vigueur </a:t>
            </a:r>
            <a:r>
              <a:rPr lang="fr-FR" sz="1100" b="1" dirty="0" smtClean="0">
                <a:latin typeface="Century Gothic" panose="020B0502020202020204" pitchFamily="34" charset="0"/>
              </a:rPr>
              <a:t>via sa notification</a:t>
            </a:r>
            <a:r>
              <a:rPr lang="fr-FR" sz="1100" dirty="0" smtClean="0">
                <a:latin typeface="Century Gothic" panose="020B0502020202020204" pitchFamily="34" charset="0"/>
              </a:rPr>
              <a:t> à la personne concernée</a:t>
            </a:r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052212" y="3348275"/>
            <a:ext cx="2662787" cy="919401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 panose="020B0502020202020204" pitchFamily="34" charset="0"/>
              </a:rPr>
              <a:t>Région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 panose="020B0502020202020204" pitchFamily="34" charset="0"/>
              </a:rPr>
              <a:t>Département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 panose="020B0502020202020204" pitchFamily="34" charset="0"/>
              </a:rPr>
              <a:t>EPCI à fiscalité propre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 panose="020B0502020202020204" pitchFamily="34" charset="0"/>
              </a:rPr>
              <a:t>Commune de + de 3 500 </a:t>
            </a:r>
            <a:r>
              <a:rPr lang="fr-FR" sz="1200" dirty="0" err="1" smtClean="0">
                <a:latin typeface="Century Gothic" panose="020B0502020202020204" pitchFamily="34" charset="0"/>
              </a:rPr>
              <a:t>hab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052212" y="5727970"/>
            <a:ext cx="2662786" cy="715089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>
                <a:latin typeface="Century Gothic" panose="020B0502020202020204" pitchFamily="34" charset="0"/>
              </a:rPr>
              <a:t>Commune de </a:t>
            </a:r>
            <a:r>
              <a:rPr lang="fr-FR" sz="1200" dirty="0" smtClean="0">
                <a:latin typeface="Century Gothic" panose="020B0502020202020204" pitchFamily="34" charset="0"/>
              </a:rPr>
              <a:t>- </a:t>
            </a:r>
            <a:r>
              <a:rPr lang="fr-FR" sz="1200" dirty="0">
                <a:latin typeface="Century Gothic" panose="020B0502020202020204" pitchFamily="34" charset="0"/>
              </a:rPr>
              <a:t>de 3 500 </a:t>
            </a:r>
            <a:r>
              <a:rPr lang="fr-FR" sz="1200" dirty="0" err="1" smtClean="0">
                <a:latin typeface="Century Gothic" panose="020B0502020202020204" pitchFamily="34" charset="0"/>
              </a:rPr>
              <a:t>hab</a:t>
            </a:r>
            <a:endParaRPr lang="fr-FR" sz="12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 panose="020B0502020202020204" pitchFamily="34" charset="0"/>
              </a:rPr>
              <a:t>Syndicat mixte fermé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 panose="020B0502020202020204" pitchFamily="34" charset="0"/>
              </a:rPr>
              <a:t>Syndicat intercommunal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455664" y="3288684"/>
            <a:ext cx="5001768" cy="1038582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100" b="1" dirty="0" smtClean="0">
                <a:latin typeface="Century Gothic" panose="020B0502020202020204" pitchFamily="34" charset="0"/>
              </a:rPr>
              <a:t>Publication électronique</a:t>
            </a:r>
            <a:r>
              <a:rPr lang="fr-FR" sz="1100" dirty="0" smtClean="0">
                <a:latin typeface="Century Gothic" panose="020B0502020202020204" pitchFamily="34" charset="0"/>
              </a:rPr>
              <a:t> sur le site internet de la collectivité « </a:t>
            </a:r>
            <a:r>
              <a:rPr lang="fr-FR" sz="1100" i="1" dirty="0" smtClean="0">
                <a:latin typeface="Century Gothic" panose="020B0502020202020204" pitchFamily="34" charset="0"/>
              </a:rPr>
              <a:t>dans leur intégralité, sous un format non modifiable, et dans des conditions propres à en assurer la conservation, à en garantir l’intégrité et à en effectuer le téléchargement</a:t>
            </a:r>
            <a:r>
              <a:rPr lang="fr-FR" sz="1100" dirty="0" smtClean="0">
                <a:latin typeface="Century Gothic" panose="020B0502020202020204" pitchFamily="34" charset="0"/>
              </a:rPr>
              <a:t> » pendant une durée minimale de </a:t>
            </a:r>
            <a:r>
              <a:rPr lang="fr-FR" sz="1100" u="sng" dirty="0" smtClean="0">
                <a:latin typeface="Century Gothic" panose="020B0502020202020204" pitchFamily="34" charset="0"/>
              </a:rPr>
              <a:t>2 mois</a:t>
            </a:r>
            <a:r>
              <a:rPr lang="fr-FR" sz="1100" dirty="0">
                <a:latin typeface="Century Gothic" panose="020B0502020202020204" pitchFamily="34" charset="0"/>
              </a:rPr>
              <a:t> </a:t>
            </a:r>
            <a:r>
              <a:rPr lang="fr-FR" sz="1100" dirty="0" smtClean="0">
                <a:latin typeface="Century Gothic" panose="020B0502020202020204" pitchFamily="34" charset="0"/>
              </a:rPr>
              <a:t>(mais avec une mise à disposition permanente et gratuite)</a:t>
            </a:r>
            <a:endParaRPr lang="fr-FR" sz="1100" b="1" dirty="0">
              <a:latin typeface="Century Gothic" panose="020B0502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455664" y="5405961"/>
            <a:ext cx="5001768" cy="289441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100" dirty="0" smtClean="0">
                <a:latin typeface="Century Gothic" panose="020B0502020202020204" pitchFamily="34" charset="0"/>
              </a:rPr>
              <a:t>Soit par voie </a:t>
            </a:r>
            <a:r>
              <a:rPr lang="fr-FR" sz="1100" b="1" dirty="0" smtClean="0">
                <a:latin typeface="Century Gothic" panose="020B0502020202020204" pitchFamily="34" charset="0"/>
              </a:rPr>
              <a:t>d’affichage</a:t>
            </a:r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455664" y="5840832"/>
            <a:ext cx="5001768" cy="476726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100" dirty="0" smtClean="0">
                <a:latin typeface="Century Gothic" panose="020B0502020202020204" pitchFamily="34" charset="0"/>
              </a:rPr>
              <a:t>Soit par voie </a:t>
            </a:r>
            <a:r>
              <a:rPr lang="fr-FR" sz="1100" b="1" dirty="0" smtClean="0">
                <a:latin typeface="Century Gothic" panose="020B0502020202020204" pitchFamily="34" charset="0"/>
              </a:rPr>
              <a:t>de publication papier</a:t>
            </a:r>
            <a:r>
              <a:rPr lang="fr-FR" sz="1100" dirty="0" smtClean="0">
                <a:latin typeface="Century Gothic" panose="020B0502020202020204" pitchFamily="34" charset="0"/>
              </a:rPr>
              <a:t> (sous réserve de tenir ces actes à la disposition du public de manière « </a:t>
            </a:r>
            <a:r>
              <a:rPr lang="fr-FR" sz="1100" i="1" dirty="0" smtClean="0">
                <a:latin typeface="Century Gothic" panose="020B0502020202020204" pitchFamily="34" charset="0"/>
              </a:rPr>
              <a:t>permanente et gratuite</a:t>
            </a:r>
            <a:r>
              <a:rPr lang="fr-FR" sz="1100" dirty="0" smtClean="0">
                <a:latin typeface="Century Gothic" panose="020B0502020202020204" pitchFamily="34" charset="0"/>
              </a:rPr>
              <a:t> »</a:t>
            </a:r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455664" y="6443059"/>
            <a:ext cx="5001768" cy="289441"/>
          </a:xfrm>
          <a:prstGeom prst="roundRect">
            <a:avLst/>
          </a:prstGeom>
          <a:solidFill>
            <a:srgbClr val="EDEFF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100" dirty="0" smtClean="0">
                <a:latin typeface="Century Gothic" panose="020B0502020202020204" pitchFamily="34" charset="0"/>
              </a:rPr>
              <a:t>Soit par </a:t>
            </a:r>
            <a:r>
              <a:rPr lang="fr-FR" sz="1100" b="1" dirty="0" smtClean="0">
                <a:latin typeface="Century Gothic" panose="020B0502020202020204" pitchFamily="34" charset="0"/>
              </a:rPr>
              <a:t>affichage électronique</a:t>
            </a:r>
            <a:r>
              <a:rPr lang="fr-FR" sz="1100" dirty="0" smtClean="0">
                <a:latin typeface="Century Gothic" panose="020B0502020202020204" pitchFamily="34" charset="0"/>
              </a:rPr>
              <a:t> (solution par défaut)</a:t>
            </a:r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18" name="Flèche droite 17"/>
          <p:cNvSpPr/>
          <p:nvPr/>
        </p:nvSpPr>
        <p:spPr>
          <a:xfrm rot="17703369">
            <a:off x="1440097" y="2607902"/>
            <a:ext cx="918578" cy="142662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 rot="3896631" flipV="1">
            <a:off x="1440096" y="4278474"/>
            <a:ext cx="918578" cy="142662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>
            <a:off x="2790114" y="1923622"/>
            <a:ext cx="3528389" cy="127649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droite 22"/>
          <p:cNvSpPr/>
          <p:nvPr/>
        </p:nvSpPr>
        <p:spPr>
          <a:xfrm rot="18640476">
            <a:off x="2610441" y="4496330"/>
            <a:ext cx="577481" cy="129862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 rot="2959524" flipV="1">
            <a:off x="2572794" y="5417433"/>
            <a:ext cx="577481" cy="129862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5850701" y="3745001"/>
            <a:ext cx="513918" cy="120123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droite 25"/>
          <p:cNvSpPr/>
          <p:nvPr/>
        </p:nvSpPr>
        <p:spPr>
          <a:xfrm>
            <a:off x="5850701" y="6022492"/>
            <a:ext cx="513918" cy="120123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 droite 26"/>
          <p:cNvSpPr/>
          <p:nvPr/>
        </p:nvSpPr>
        <p:spPr>
          <a:xfrm rot="19876169">
            <a:off x="5846365" y="5733685"/>
            <a:ext cx="577481" cy="129862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 droite 27"/>
          <p:cNvSpPr/>
          <p:nvPr/>
        </p:nvSpPr>
        <p:spPr>
          <a:xfrm rot="1723831" flipV="1">
            <a:off x="5836996" y="6301270"/>
            <a:ext cx="577481" cy="129862"/>
          </a:xfrm>
          <a:prstGeom prst="rightArrow">
            <a:avLst>
              <a:gd name="adj1" fmla="val 42857"/>
              <a:gd name="adj2" fmla="val 142858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38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nouvelles règles de publicité des actes administratifs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version électronique du document</a:t>
            </a:r>
            <a:endParaRPr lang="fr-FR" sz="3200" b="1" u="sng" dirty="0" smtClean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Doit préciser </a:t>
            </a:r>
            <a:r>
              <a:rPr lang="fr-FR" sz="20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son auteur</a:t>
            </a: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et </a:t>
            </a:r>
            <a:r>
              <a:rPr lang="fr-FR" sz="20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date de mise en ligne</a:t>
            </a:r>
            <a:endParaRPr lang="fr-FR" sz="20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Doit donner lieu à une </a:t>
            </a:r>
            <a:r>
              <a:rPr lang="fr-FR" sz="20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durée de publicité minimale de </a:t>
            </a:r>
            <a:r>
              <a:rPr lang="fr-FR" sz="2000" b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2 mois</a:t>
            </a:r>
            <a:endParaRPr lang="fr-FR" sz="20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Cependant, l’acte doit « </a:t>
            </a:r>
            <a:r>
              <a:rPr lang="fr-FR" sz="1600" i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être mis à disposition du public de manière permanente et gratuite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 »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3200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En cas d’urgence (ou d’impossibilité de recourir à une solution numérique)</a:t>
            </a:r>
            <a:endParaRPr lang="fr-FR" sz="3200" b="1" u="sng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L’affichage peut suffire temporairement</a:t>
            </a: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Les délais de recours ne courent </a:t>
            </a:r>
            <a:r>
              <a:rPr lang="fr-FR" sz="16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qu’à compter de la mise à disposition en ligne</a:t>
            </a: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9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596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13110</TotalTime>
  <Words>703</Words>
  <Application>Microsoft Office PowerPoint</Application>
  <PresentationFormat>Grand écran</PresentationFormat>
  <Paragraphs>100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Times New Roman</vt:lpstr>
      <vt:lpstr>Wingdings</vt:lpstr>
      <vt:lpstr>Thème Office</vt:lpstr>
      <vt:lpstr>Réforme des règles de publicité, d’entrée en vigueur et de conservation des actes pris par les collectivités territoriales et leurs groupements</vt:lpstr>
      <vt:lpstr>Références juridiques </vt:lpstr>
      <vt:lpstr>Plan</vt:lpstr>
      <vt:lpstr>I. La réforme des procès-verbaux et comptes rendus de séance</vt:lpstr>
      <vt:lpstr>I. La réforme des procès-verbaux et comptes rendus de séance</vt:lpstr>
      <vt:lpstr>I. La réforme des procès-verbaux et comptes rendus de séance</vt:lpstr>
      <vt:lpstr>II. Les nouvelles règles de publicité des actes administratifs</vt:lpstr>
      <vt:lpstr>II. Les nouvelles règles de publicité des actes administratifs</vt:lpstr>
      <vt:lpstr>II. Les nouvelles règles de publicité des actes administratifs</vt:lpstr>
      <vt:lpstr>II. Les nouvelles règles de publicité des actes administratifs</vt:lpstr>
      <vt:lpstr>II. Les nouvelles règles de publicité des actes administratifs</vt:lpstr>
      <vt:lpstr>Fin             Merci pour votre attention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Dispositif de signalement des actes de violence, de discrimination, de harcèlement et d’agissements sexistes</dc:title>
  <dc:creator>Émilie Pla</dc:creator>
  <cp:lastModifiedBy>Pierre Bonanni</cp:lastModifiedBy>
  <cp:revision>143</cp:revision>
  <cp:lastPrinted>2021-05-06T13:51:11Z</cp:lastPrinted>
  <dcterms:created xsi:type="dcterms:W3CDTF">2021-01-07T14:13:57Z</dcterms:created>
  <dcterms:modified xsi:type="dcterms:W3CDTF">2022-03-17T15:41:28Z</dcterms:modified>
</cp:coreProperties>
</file>