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3" r:id="rId4"/>
    <p:sldId id="311" r:id="rId5"/>
    <p:sldId id="326" r:id="rId6"/>
    <p:sldId id="335" r:id="rId7"/>
    <p:sldId id="336" r:id="rId8"/>
    <p:sldId id="328" r:id="rId9"/>
    <p:sldId id="337" r:id="rId10"/>
    <p:sldId id="338" r:id="rId11"/>
    <p:sldId id="334" r:id="rId1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Émilie Pla" initials="ÉP" lastIdx="4" clrIdx="0">
    <p:extLst>
      <p:ext uri="{19B8F6BF-5375-455C-9EA6-DF929625EA0E}">
        <p15:presenceInfo xmlns:p15="http://schemas.microsoft.com/office/powerpoint/2012/main" userId="S-1-5-21-3617273343-3379707052-1393298401-17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47" y="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EC873-016B-473C-9045-086ED369064B}" type="datetimeFigureOut">
              <a:rPr lang="fr-FR" smtClean="0"/>
              <a:t>28/11/2022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29A76-7DBA-4265-97D9-A7A19E0533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324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5BE83-4EB5-4B8C-91B5-C271BD94AB47}" type="datetimeFigureOut">
              <a:rPr lang="fr-FR" smtClean="0"/>
              <a:t>28/11/2022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81CD8-B093-46ED-ACE4-4CE192B979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68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697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121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194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309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761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808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454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40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837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746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46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947-330A-4088-B0F0-FCD2C5485657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46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A4CF-D1B1-454E-B84E-D00EA75676E4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13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EB3C-56C4-45A7-B16D-C9F4139572C5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74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59C1-DEBE-44BD-B9CA-B91EABF7D6FB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82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341C-2D54-4D01-A54B-AA09C53D4704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08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31D5-6048-40B9-9E0F-146930E21A14}" type="datetime1">
              <a:rPr lang="fr-FR" smtClean="0"/>
              <a:t>28/11/2022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60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980B-6E08-4178-AC25-901321E915D5}" type="datetime1">
              <a:rPr lang="fr-FR" smtClean="0"/>
              <a:t>28/11/2022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79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A9CD-752B-4800-9CCB-FF1133CCE1E0}" type="datetime1">
              <a:rPr lang="fr-FR" smtClean="0"/>
              <a:t>28/11/2022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2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90EE-198D-4DD8-ACB0-C7477D0E4B89}" type="datetime1">
              <a:rPr lang="fr-FR" smtClean="0"/>
              <a:t>28/11/2022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10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A6F4-8AD9-467D-A97E-6C66A3C046A7}" type="datetime1">
              <a:rPr lang="fr-FR" smtClean="0"/>
              <a:t>28/11/2022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51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6052-0331-4BAB-89BA-12A35A770197}" type="datetime1">
              <a:rPr lang="fr-FR" smtClean="0"/>
              <a:t>28/11/2022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8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204F-D34F-4326-8A20-A3225A130B49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70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0" y="0"/>
            <a:ext cx="12192000" cy="685799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94909" y="1993732"/>
            <a:ext cx="9144000" cy="1894777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Revalorisation des carrières des fonctionnaires de catégorie B</a:t>
            </a:r>
            <a:endParaRPr lang="fr-FR" sz="32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05659" y="5349515"/>
            <a:ext cx="4980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Réforme à compter du 1</a:t>
            </a:r>
            <a:r>
              <a:rPr lang="fr-FR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septembre 2022</a:t>
            </a:r>
            <a:endParaRPr lang="fr-FR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12354"/>
            <a:ext cx="2123417" cy="159256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3" y="18713"/>
            <a:ext cx="6771159" cy="168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règles transitoires d’avancement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Exemple</a:t>
            </a:r>
            <a:endParaRPr lang="fr-FR" sz="2000" b="1" u="sng" dirty="0" smtClean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10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957614"/>
              </p:ext>
            </p:extLst>
          </p:nvPr>
        </p:nvGraphicFramePr>
        <p:xfrm>
          <a:off x="838200" y="2055814"/>
          <a:ext cx="10515600" cy="4498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92663591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26534411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b="0" dirty="0" smtClean="0"/>
                        <a:t>Un</a:t>
                      </a:r>
                      <a:r>
                        <a:rPr lang="fr-FR" b="0" baseline="0" dirty="0" smtClean="0"/>
                        <a:t> rédacteur territorial avance vers le grade de rédacteur principal de 2</a:t>
                      </a:r>
                      <a:r>
                        <a:rPr lang="fr-FR" b="0" baseline="30000" dirty="0" smtClean="0"/>
                        <a:t>ème</a:t>
                      </a:r>
                      <a:r>
                        <a:rPr lang="fr-FR" b="0" baseline="0" dirty="0" smtClean="0"/>
                        <a:t> classe </a:t>
                      </a:r>
                      <a:r>
                        <a:rPr lang="fr-FR" b="1" baseline="0" dirty="0" smtClean="0"/>
                        <a:t>avec examen professionnel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013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/>
                        <a:t>Carrière</a:t>
                      </a:r>
                      <a:r>
                        <a:rPr lang="fr-FR" sz="1400" b="0" baseline="0" dirty="0" smtClean="0"/>
                        <a:t> </a:t>
                      </a:r>
                      <a:r>
                        <a:rPr lang="fr-FR" sz="1400" b="1" baseline="0" dirty="0" smtClean="0"/>
                        <a:t>fictive</a:t>
                      </a:r>
                    </a:p>
                    <a:p>
                      <a:pPr algn="ctr"/>
                      <a:r>
                        <a:rPr lang="fr-FR" sz="1050" b="0" baseline="0" dirty="0" smtClean="0"/>
                        <a:t>(qui ne servira qu’à calculer classement de l’agent  - sans tenir compte du nouveau décret)</a:t>
                      </a:r>
                      <a:endParaRPr lang="fr-FR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Carrière </a:t>
                      </a:r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réelle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(sur laquelle l’agent est rémunéré - en tenant compte du nouveau décret)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42215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01/09/2022</a:t>
                      </a:r>
                    </a:p>
                    <a:p>
                      <a:pPr algn="ctr"/>
                      <a:r>
                        <a:rPr lang="fr-FR" sz="1200" dirty="0" smtClean="0"/>
                        <a:t>L’agent est rédacteur territorial – échelle B1</a:t>
                      </a:r>
                    </a:p>
                    <a:p>
                      <a:pPr algn="ctr"/>
                      <a:r>
                        <a:rPr lang="fr-FR" sz="1200" dirty="0" smtClean="0"/>
                        <a:t>4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échelon – ancienneté de 1 an 10 mois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971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01/09/2022</a:t>
                      </a:r>
                    </a:p>
                    <a:p>
                      <a:pPr algn="ctr"/>
                      <a:r>
                        <a:rPr lang="fr-FR" sz="1200" dirty="0" smtClean="0"/>
                        <a:t>4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échelon </a:t>
                      </a:r>
                      <a:r>
                        <a:rPr lang="fr-FR" sz="1200" i="1" dirty="0" smtClean="0"/>
                        <a:t>(lequel dure alors 2 ans)</a:t>
                      </a:r>
                      <a:r>
                        <a:rPr lang="fr-FR" sz="1200" dirty="0" smtClean="0"/>
                        <a:t> – ancienneté de 1 an 10 mois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01/09/2022 - </a:t>
                      </a:r>
                      <a:r>
                        <a:rPr lang="fr-FR" sz="1200" b="1" dirty="0" smtClean="0"/>
                        <a:t>reclassement</a:t>
                      </a:r>
                      <a:endParaRPr lang="fr-FR" sz="1200" dirty="0" smtClean="0"/>
                    </a:p>
                    <a:p>
                      <a:pPr algn="ctr"/>
                      <a:r>
                        <a:rPr lang="fr-FR" sz="1200" dirty="0" smtClean="0"/>
                        <a:t>4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échelon </a:t>
                      </a:r>
                      <a:r>
                        <a:rPr lang="fr-FR" sz="1200" i="1" dirty="0" smtClean="0"/>
                        <a:t>(lequel</a:t>
                      </a:r>
                      <a:r>
                        <a:rPr lang="fr-FR" sz="1200" i="1" baseline="0" dirty="0" smtClean="0"/>
                        <a:t> dure désormais 1 an</a:t>
                      </a:r>
                      <a:r>
                        <a:rPr lang="fr-FR" sz="1200" i="1" dirty="0" smtClean="0"/>
                        <a:t>)</a:t>
                      </a:r>
                      <a:r>
                        <a:rPr lang="fr-FR" sz="1200" dirty="0" smtClean="0"/>
                        <a:t> – ancienneté de 11 mois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963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01/11/2022 – </a:t>
                      </a:r>
                      <a:r>
                        <a:rPr lang="fr-FR" sz="1200" b="1" dirty="0" smtClean="0"/>
                        <a:t>avancement d’échelon</a:t>
                      </a:r>
                      <a:endParaRPr lang="fr-FR" sz="1200" dirty="0" smtClean="0"/>
                    </a:p>
                    <a:p>
                      <a:pPr algn="ctr"/>
                      <a:r>
                        <a:rPr lang="fr-FR" sz="1200" dirty="0" smtClean="0"/>
                        <a:t>5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échelon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– sans ancienneté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01/10/2022 – </a:t>
                      </a:r>
                      <a:r>
                        <a:rPr lang="fr-FR" sz="1200" b="1" dirty="0" smtClean="0"/>
                        <a:t>avancement d’échelon</a:t>
                      </a:r>
                      <a:endParaRPr lang="fr-FR" sz="1200" dirty="0" smtClean="0"/>
                    </a:p>
                    <a:p>
                      <a:pPr algn="ctr"/>
                      <a:r>
                        <a:rPr lang="fr-FR" sz="1200" dirty="0" smtClean="0"/>
                        <a:t>5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échelon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– sans ancienneté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74818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200" dirty="0" smtClean="0"/>
                        <a:t>01/12/2022 – </a:t>
                      </a:r>
                      <a:r>
                        <a:rPr lang="fr-FR" sz="1200" b="1" dirty="0" smtClean="0"/>
                        <a:t>date à laquelle l’autorité souhaite faire avancer l’agent</a:t>
                      </a:r>
                      <a:endParaRPr lang="fr-FR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244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L’agent est</a:t>
                      </a:r>
                      <a:r>
                        <a:rPr lang="fr-FR" sz="1200" baseline="0" dirty="0" smtClean="0"/>
                        <a:t> alors </a:t>
                      </a:r>
                      <a:r>
                        <a:rPr lang="fr-FR" sz="1200" b="1" baseline="0" dirty="0" smtClean="0"/>
                        <a:t>fictivement</a:t>
                      </a:r>
                      <a:r>
                        <a:rPr lang="fr-FR" sz="1200" dirty="0" smtClean="0"/>
                        <a:t> rédacteur territorial</a:t>
                      </a:r>
                    </a:p>
                    <a:p>
                      <a:pPr algn="ctr"/>
                      <a:r>
                        <a:rPr lang="fr-FR" sz="1200" dirty="0" smtClean="0"/>
                        <a:t>5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échelon – ancienneté de 1 mois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L’agent est</a:t>
                      </a:r>
                      <a:r>
                        <a:rPr lang="fr-FR" sz="1200" baseline="0" dirty="0" smtClean="0"/>
                        <a:t> alors </a:t>
                      </a:r>
                      <a:r>
                        <a:rPr lang="fr-FR" sz="1200" b="1" baseline="0" dirty="0" smtClean="0"/>
                        <a:t>réellement</a:t>
                      </a:r>
                      <a:r>
                        <a:rPr lang="fr-FR" sz="1200" dirty="0" smtClean="0"/>
                        <a:t> rédacteur territorial</a:t>
                      </a:r>
                    </a:p>
                    <a:p>
                      <a:pPr algn="ctr"/>
                      <a:r>
                        <a:rPr lang="fr-FR" sz="1200" dirty="0" smtClean="0"/>
                        <a:t>5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échelon – ancienneté de 2 mois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25115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C00000"/>
                          </a:solidFill>
                        </a:rPr>
                        <a:t>Il faut alors calculer le classement de l’agent</a:t>
                      </a:r>
                      <a:r>
                        <a:rPr lang="fr-FR" sz="12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sz="1200" b="1" baseline="0" dirty="0" smtClean="0">
                          <a:solidFill>
                            <a:srgbClr val="C00000"/>
                          </a:solidFill>
                        </a:rPr>
                        <a:t>en fonction de sa carrière fictive et selon les anciennes dispositions statutaires</a:t>
                      </a:r>
                      <a:endParaRPr lang="fr-FR" sz="1200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fr-FR" sz="1200" dirty="0" smtClean="0"/>
                        <a:t>01/12/2022 – </a:t>
                      </a:r>
                      <a:r>
                        <a:rPr lang="fr-FR" sz="1200" b="1" dirty="0" smtClean="0"/>
                        <a:t>avancement de grade</a:t>
                      </a:r>
                      <a:endParaRPr lang="fr-FR" sz="1200" b="0" dirty="0" smtClean="0"/>
                    </a:p>
                    <a:p>
                      <a:pPr algn="ctr"/>
                      <a:r>
                        <a:rPr lang="fr-FR" sz="1200" b="0" dirty="0" smtClean="0"/>
                        <a:t>Rédacteur principal</a:t>
                      </a:r>
                      <a:r>
                        <a:rPr lang="fr-FR" sz="1200" b="0" baseline="0" dirty="0" smtClean="0"/>
                        <a:t> de 2</a:t>
                      </a:r>
                      <a:r>
                        <a:rPr lang="fr-FR" sz="1200" b="0" baseline="30000" dirty="0" smtClean="0"/>
                        <a:t>ème</a:t>
                      </a:r>
                      <a:r>
                        <a:rPr lang="fr-FR" sz="1200" b="0" baseline="0" dirty="0" smtClean="0"/>
                        <a:t> classe - </a:t>
                      </a:r>
                      <a:r>
                        <a:rPr lang="fr-FR" sz="1200" dirty="0" smtClean="0"/>
                        <a:t>4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échelon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– ancienneté de 1 an 23 jours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58387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C00000"/>
                          </a:solidFill>
                        </a:rPr>
                        <a:t>Puis</a:t>
                      </a:r>
                      <a:r>
                        <a:rPr lang="fr-FR" sz="1200" b="0" dirty="0" smtClean="0">
                          <a:solidFill>
                            <a:srgbClr val="C00000"/>
                          </a:solidFill>
                        </a:rPr>
                        <a:t>, Il </a:t>
                      </a:r>
                      <a:r>
                        <a:rPr lang="fr-FR" sz="1200" dirty="0" smtClean="0">
                          <a:solidFill>
                            <a:srgbClr val="C00000"/>
                          </a:solidFill>
                        </a:rPr>
                        <a:t>faut </a:t>
                      </a:r>
                      <a:r>
                        <a:rPr lang="fr-FR" sz="1200" b="1" dirty="0" smtClean="0">
                          <a:solidFill>
                            <a:srgbClr val="C00000"/>
                          </a:solidFill>
                        </a:rPr>
                        <a:t>reclasser l’agent</a:t>
                      </a:r>
                      <a:r>
                        <a:rPr lang="fr-FR" sz="1200" b="0" dirty="0" smtClean="0">
                          <a:solidFill>
                            <a:srgbClr val="C00000"/>
                          </a:solidFill>
                        </a:rPr>
                        <a:t> en tenant compte des dispositions du décret n°2022-1200</a:t>
                      </a:r>
                      <a:r>
                        <a:rPr lang="fr-FR" sz="1200" b="0" baseline="0" dirty="0" smtClean="0">
                          <a:solidFill>
                            <a:srgbClr val="C00000"/>
                          </a:solidFill>
                        </a:rPr>
                        <a:t> du 31 août 2022</a:t>
                      </a:r>
                      <a:endParaRPr lang="fr-FR" sz="12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fr-FR" sz="1200" dirty="0" smtClean="0"/>
                        <a:t>01/12/2022 – </a:t>
                      </a:r>
                      <a:r>
                        <a:rPr lang="fr-FR" sz="1200" b="1" dirty="0" smtClean="0"/>
                        <a:t>reclassement</a:t>
                      </a:r>
                      <a:endParaRPr lang="fr-FR" sz="1200" b="0" dirty="0" smtClean="0"/>
                    </a:p>
                    <a:p>
                      <a:pPr algn="ctr"/>
                      <a:r>
                        <a:rPr lang="fr-FR" sz="1200" b="0" dirty="0" smtClean="0"/>
                        <a:t>Rédacteur principal</a:t>
                      </a:r>
                      <a:r>
                        <a:rPr lang="fr-FR" sz="1200" b="0" baseline="0" dirty="0" smtClean="0"/>
                        <a:t> de 2</a:t>
                      </a:r>
                      <a:r>
                        <a:rPr lang="fr-FR" sz="1200" b="0" baseline="30000" dirty="0" smtClean="0"/>
                        <a:t>ème</a:t>
                      </a:r>
                      <a:r>
                        <a:rPr lang="fr-FR" sz="1200" b="0" baseline="0" dirty="0" smtClean="0"/>
                        <a:t> classe - 3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échelon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– ancienneté de 1 an 23 jours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795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33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32755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Fin</a:t>
            </a:r>
            <a:b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						</a:t>
            </a:r>
            <a:r>
              <a:rPr lang="fr-FR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Merci pour votre attention</a:t>
            </a:r>
            <a:endParaRPr lang="fr-FR" b="1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11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12354"/>
            <a:ext cx="2123417" cy="159256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3" y="5541051"/>
            <a:ext cx="489585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8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Références juridiques 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Décrets</a:t>
            </a:r>
          </a:p>
          <a:p>
            <a:pPr lvl="1" algn="just">
              <a:lnSpc>
                <a:spcPct val="120000"/>
              </a:lnSpc>
            </a:pPr>
            <a:r>
              <a:rPr lang="fr-FR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Décret n° 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2022-1200 du 31 août 2022 modifiant l’organisation des carrières des fonctionnaires de catégorie B de la fonction publique territoriale</a:t>
            </a:r>
          </a:p>
          <a:p>
            <a:pPr lvl="1" algn="just">
              <a:lnSpc>
                <a:spcPct val="120000"/>
              </a:lnSpc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Décret n°2022-1201 du 31 août 2022 modifiant les dispositions indiciaires applicables aux fonctionnaires de catégorie B de la fonction publique territoriale</a:t>
            </a:r>
            <a:endParaRPr lang="fr-FR" sz="12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2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Plan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49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C00000"/>
              </a:buClr>
              <a:buAutoNum type="romanUcPeriod"/>
            </a:pP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revalorisation des carrières</a:t>
            </a:r>
          </a:p>
          <a:p>
            <a:pPr marL="514350" indent="-514350">
              <a:buClr>
                <a:srgbClr val="C00000"/>
              </a:buClr>
              <a:buAutoNum type="romanUcPeriod"/>
            </a:pP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règles transitoires d’avancement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3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0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90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revalorisation des carrières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6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Cadres d’emploi concernés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Cadres d’emplois du NES (décret n°2010-329)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Rédacteur territorial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Technicien territorial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Animateur territorial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Educateur territorial des activités physiques et sportives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Assistant territorial d’enseignement artistique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Assistant territorial de conservation du patrimoine et des bibliothèques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Chef de service de Police municipale</a:t>
            </a:r>
            <a:endParaRPr lang="fr-FR" sz="12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Technicien paramédical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Moniteur-éducateur et intervenant familial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Aides-soignants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Auxiliaires de puériculture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4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9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revalorisation des carrières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Modification de la durée de certains échelons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Exemple pour le NES :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Réduction de la durée de certains échelons 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de 2 ans à 1 an</a:t>
            </a:r>
            <a:endParaRPr lang="fr-FR" sz="16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4 premiers échelons du 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1</a:t>
            </a:r>
            <a:r>
              <a:rPr lang="fr-FR" sz="1400" b="1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grade</a:t>
            </a:r>
            <a:endParaRPr lang="fr-FR" sz="1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2 premiers échelons du 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2</a:t>
            </a:r>
            <a:r>
              <a:rPr lang="fr-FR" sz="1400" b="1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ème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grade</a:t>
            </a:r>
            <a:endParaRPr lang="fr-FR" sz="1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Réduction du nombre d’échelons de 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13 à 12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pour le 2</a:t>
            </a:r>
            <a:r>
              <a:rPr lang="fr-FR" sz="1600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ème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grade</a:t>
            </a:r>
          </a:p>
          <a:p>
            <a:pPr lvl="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Fusion des deux premiers échelons du 2</a:t>
            </a:r>
            <a:r>
              <a:rPr lang="fr-FR" sz="1400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ème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grade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Reclassement effectué en conséquence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5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3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revalorisation des carrières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Revalorisation indiciaire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Objectif : plus aucun grade de catégorie B avec un indice majoré inférieur à l’indice de rémunération minimal de la fonction publique (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IM 352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)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Nouvel indice majoré le plus faible en catégorie B : IM 356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6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9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revalorisation des carrières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601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Nouvelles règles de nomination en catégorie B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Afin d’adapter le classement des agents de catégorie C lors de leur nomination en catégorie B, les tableaux de correspondances ont évolués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Changements pour les échelles C1 et C2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classement en catégorie B depuis l’échelle C3 ne change pas</a:t>
            </a:r>
          </a:p>
          <a:p>
            <a:pPr lv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Nouvelles règles </a:t>
            </a:r>
            <a:r>
              <a:rPr lang="fr-FR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d’avancement de grade</a:t>
            </a:r>
            <a:endParaRPr lang="fr-FR" sz="2400" b="1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Afin d’adapter le classement </a:t>
            </a:r>
            <a:r>
              <a:rPr lang="fr-FR" sz="1600" dirty="0" smtClean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des agents vis-à-vis des nouvelles échelles, les règles de classement évoluent (de même que les conditions pour avancer de grade)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u="sng" dirty="0" smtClean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règle des quotas de promotion de </a:t>
            </a:r>
            <a:r>
              <a:rPr lang="fr-FR" sz="1200" u="sng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change pas :</a:t>
            </a:r>
            <a:r>
              <a:rPr lang="fr-FR" sz="1200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le nombre de promotions via l’une ou l’autre des voies ne peut être inférieur au quart du nombre total de promotion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dirty="0" smtClean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Des règles transitoires sont néanmoins prévues pour les avancements en fin 2022 et en 2023 !</a:t>
            </a:r>
            <a:endParaRPr lang="fr-FR" sz="1200" dirty="0">
              <a:solidFill>
                <a:prstClr val="black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fr-FR" sz="12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7</a:t>
            </a:fld>
            <a:endParaRPr lang="fr-FR" dirty="0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7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règles transitoires d’avancement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Agents remplissant les anciennes conditions d’avancement </a:t>
            </a:r>
            <a:r>
              <a:rPr lang="fr-FR" sz="2400" b="1" u="sng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après</a:t>
            </a:r>
            <a:r>
              <a:rPr lang="fr-FR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le 1</a:t>
            </a:r>
            <a:r>
              <a:rPr lang="fr-FR" sz="2400" b="1" baseline="30000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septembre 2022 ou au titre de l’année 2023</a:t>
            </a:r>
            <a:endParaRPr lang="fr-FR" sz="2400" b="1" u="sng" dirty="0" smtClean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agents </a:t>
            </a:r>
            <a:r>
              <a:rPr lang="fr-FR" sz="1600" u="sng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qui </a:t>
            </a:r>
            <a:r>
              <a:rPr lang="fr-FR" sz="1600" u="sng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auraient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réuni les anciennes conditions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pour une promotion au grade supérieur 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après le 1</a:t>
            </a:r>
            <a:r>
              <a:rPr lang="fr-FR" sz="1600" b="1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septembre 2022 ET au titre de l’année 2023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(mais qui </a:t>
            </a:r>
            <a:r>
              <a:rPr lang="fr-FR" sz="1600" i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ne remplissaient pas encore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ces conditions au 1</a:t>
            </a:r>
            <a:r>
              <a:rPr lang="fr-FR" sz="1600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septembre 2022) sont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réputés remplir les conditions</a:t>
            </a:r>
            <a:endParaRPr lang="fr-FR" sz="16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Classement automatique selon le grade :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i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Promotion au 2</a:t>
            </a:r>
            <a:r>
              <a:rPr lang="fr-FR" sz="1200" i="1" u="sng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ème</a:t>
            </a:r>
            <a:r>
              <a:rPr lang="fr-FR" sz="1200" i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grade </a:t>
            </a:r>
            <a:r>
              <a:rPr lang="fr-FR" sz="12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: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4</a:t>
            </a:r>
            <a:r>
              <a:rPr lang="fr-FR" sz="1200" b="1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ème</a:t>
            </a:r>
            <a:r>
              <a:rPr lang="fr-FR" sz="1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échelon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du nouveau grade, </a:t>
            </a:r>
            <a:r>
              <a:rPr lang="fr-FR" sz="1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sans ancienneté</a:t>
            </a:r>
            <a:endParaRPr lang="fr-FR" sz="12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i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Promotion au 3</a:t>
            </a:r>
            <a:r>
              <a:rPr lang="fr-FR" sz="1200" i="1" u="sng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ème</a:t>
            </a:r>
            <a:r>
              <a:rPr lang="fr-FR" sz="1200" i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grade </a:t>
            </a:r>
            <a:r>
              <a:rPr lang="fr-FR" sz="12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: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2</a:t>
            </a:r>
            <a:r>
              <a:rPr lang="fr-FR" sz="1200" b="1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ème</a:t>
            </a:r>
            <a:r>
              <a:rPr lang="fr-FR" sz="1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échelon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du nouveau grade, </a:t>
            </a:r>
            <a:r>
              <a:rPr lang="fr-FR" sz="1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sans ancienneté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Si l’échelon d’accueil bénéficie d’un indice brut inférieur à celui détenu par l’agent, ce dernier bénéficie du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maintien de son ancien indice brut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à titre personnel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8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54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règles transitoires d’avancement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Agents remplissant les anciennes conditions d’avancement </a:t>
            </a:r>
            <a:r>
              <a:rPr lang="fr-FR" sz="2000" b="1" u="sng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avant</a:t>
            </a:r>
            <a:r>
              <a:rPr lang="fr-FR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le                    1</a:t>
            </a:r>
            <a:r>
              <a:rPr lang="fr-FR" sz="2000" b="1" baseline="30000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septembre 2022 mais </a:t>
            </a:r>
            <a:r>
              <a:rPr lang="fr-FR" sz="2000" b="1" u="sng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nommés entre le 1</a:t>
            </a:r>
            <a:r>
              <a:rPr lang="fr-FR" sz="2000" b="1" u="sng" baseline="30000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sz="2000" b="1" u="sng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septembre et le 31 décembre 2022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tableaux d’avancement de grade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déjà établis restent valables</a:t>
            </a:r>
            <a:endParaRPr lang="fr-FR" sz="16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agents sont classés selon un déroulement de carrière fictif ne tenant pas compte du reclassement du 1</a:t>
            </a:r>
            <a:r>
              <a:rPr lang="fr-FR" sz="1600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septembre 2022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Au jour de sa promotion, le classement de l’agent sera calculé en tenant compte, dans l’ordre, de :</a:t>
            </a:r>
          </a:p>
          <a:p>
            <a:pPr lvl="3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situation qui aurait été la sienne s’il n’avait pas été reclassé au 1</a:t>
            </a:r>
            <a:r>
              <a:rPr lang="fr-FR" sz="1200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septembre 2022 (et si sa carrière avait continuée sans les modifications apportées par ce reclassement)</a:t>
            </a:r>
          </a:p>
          <a:p>
            <a:pPr lvl="3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Des dispositions antérieures prévues pour l’avancement de grade (tableaux de correspondances en vigueur avant le 1</a:t>
            </a:r>
            <a:r>
              <a:rPr lang="fr-FR" sz="1200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septembre 2022)</a:t>
            </a:r>
          </a:p>
          <a:p>
            <a:pPr lvl="3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Et enfin, du reclassement dans les nouvelles échelles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9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20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13438</TotalTime>
  <Words>917</Words>
  <Application>Microsoft Office PowerPoint</Application>
  <PresentationFormat>Grand écran</PresentationFormat>
  <Paragraphs>111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Times New Roman</vt:lpstr>
      <vt:lpstr>Wingdings</vt:lpstr>
      <vt:lpstr>Thème Office</vt:lpstr>
      <vt:lpstr>Revalorisation des carrières des fonctionnaires de catégorie B</vt:lpstr>
      <vt:lpstr>Références juridiques </vt:lpstr>
      <vt:lpstr>Plan</vt:lpstr>
      <vt:lpstr>I. La revalorisation des carrières</vt:lpstr>
      <vt:lpstr>I. La revalorisation des carrières</vt:lpstr>
      <vt:lpstr>I. La revalorisation des carrières</vt:lpstr>
      <vt:lpstr>I. La revalorisation des carrières</vt:lpstr>
      <vt:lpstr>II. Les règles transitoires d’avancement</vt:lpstr>
      <vt:lpstr>II. Les règles transitoires d’avancement</vt:lpstr>
      <vt:lpstr>II. Les règles transitoires d’avancement</vt:lpstr>
      <vt:lpstr>Fin             Merci pour votre attention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Dispositif de signalement des actes de violence, de discrimination, de harcèlement et d’agissements sexistes</dc:title>
  <dc:creator>Émilie Pla</dc:creator>
  <cp:lastModifiedBy>Pierre Bonanni</cp:lastModifiedBy>
  <cp:revision>154</cp:revision>
  <cp:lastPrinted>2021-05-06T13:51:11Z</cp:lastPrinted>
  <dcterms:created xsi:type="dcterms:W3CDTF">2021-01-07T14:13:57Z</dcterms:created>
  <dcterms:modified xsi:type="dcterms:W3CDTF">2022-11-28T10:40:39Z</dcterms:modified>
</cp:coreProperties>
</file>