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66" r:id="rId7"/>
    <p:sldId id="267"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3C8CED7-07B6-4828-B38D-FE48142E0201}" type="datetimeFigureOut">
              <a:rPr lang="fr-FR" smtClean="0"/>
              <a:t>08/10/2018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8C2032-BA75-4D24-81B6-3E0EF5E43FE3}" type="slidenum">
              <a:rPr lang="fr-FR" smtClean="0"/>
              <a:t>‹N°›</a:t>
            </a:fld>
            <a:endParaRPr lang="fr-FR"/>
          </a:p>
        </p:txBody>
      </p:sp>
    </p:spTree>
    <p:extLst>
      <p:ext uri="{BB962C8B-B14F-4D97-AF65-F5344CB8AC3E}">
        <p14:creationId xmlns:p14="http://schemas.microsoft.com/office/powerpoint/2010/main" val="611371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3C8CED7-07B6-4828-B38D-FE48142E0201}" type="datetimeFigureOut">
              <a:rPr lang="fr-FR" smtClean="0"/>
              <a:t>08/10/2018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8C2032-BA75-4D24-81B6-3E0EF5E43FE3}" type="slidenum">
              <a:rPr lang="fr-FR" smtClean="0"/>
              <a:t>‹N°›</a:t>
            </a:fld>
            <a:endParaRPr lang="fr-FR"/>
          </a:p>
        </p:txBody>
      </p:sp>
    </p:spTree>
    <p:extLst>
      <p:ext uri="{BB962C8B-B14F-4D97-AF65-F5344CB8AC3E}">
        <p14:creationId xmlns:p14="http://schemas.microsoft.com/office/powerpoint/2010/main" val="1442004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3C8CED7-07B6-4828-B38D-FE48142E0201}" type="datetimeFigureOut">
              <a:rPr lang="fr-FR" smtClean="0"/>
              <a:t>08/10/2018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8C2032-BA75-4D24-81B6-3E0EF5E43FE3}" type="slidenum">
              <a:rPr lang="fr-FR" smtClean="0"/>
              <a:t>‹N°›</a:t>
            </a:fld>
            <a:endParaRPr lang="fr-FR"/>
          </a:p>
        </p:txBody>
      </p:sp>
    </p:spTree>
    <p:extLst>
      <p:ext uri="{BB962C8B-B14F-4D97-AF65-F5344CB8AC3E}">
        <p14:creationId xmlns:p14="http://schemas.microsoft.com/office/powerpoint/2010/main" val="1660562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3C8CED7-07B6-4828-B38D-FE48142E0201}" type="datetimeFigureOut">
              <a:rPr lang="fr-FR" smtClean="0"/>
              <a:t>08/10/2018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8C2032-BA75-4D24-81B6-3E0EF5E43FE3}" type="slidenum">
              <a:rPr lang="fr-FR" smtClean="0"/>
              <a:t>‹N°›</a:t>
            </a:fld>
            <a:endParaRPr lang="fr-FR"/>
          </a:p>
        </p:txBody>
      </p:sp>
    </p:spTree>
    <p:extLst>
      <p:ext uri="{BB962C8B-B14F-4D97-AF65-F5344CB8AC3E}">
        <p14:creationId xmlns:p14="http://schemas.microsoft.com/office/powerpoint/2010/main" val="325711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3C8CED7-07B6-4828-B38D-FE48142E0201}" type="datetimeFigureOut">
              <a:rPr lang="fr-FR" smtClean="0"/>
              <a:t>08/10/2018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8C2032-BA75-4D24-81B6-3E0EF5E43FE3}" type="slidenum">
              <a:rPr lang="fr-FR" smtClean="0"/>
              <a:t>‹N°›</a:t>
            </a:fld>
            <a:endParaRPr lang="fr-FR"/>
          </a:p>
        </p:txBody>
      </p:sp>
    </p:spTree>
    <p:extLst>
      <p:ext uri="{BB962C8B-B14F-4D97-AF65-F5344CB8AC3E}">
        <p14:creationId xmlns:p14="http://schemas.microsoft.com/office/powerpoint/2010/main" val="3252897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3C8CED7-07B6-4828-B38D-FE48142E0201}" type="datetimeFigureOut">
              <a:rPr lang="fr-FR" smtClean="0"/>
              <a:t>08/10/2018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8C2032-BA75-4D24-81B6-3E0EF5E43FE3}" type="slidenum">
              <a:rPr lang="fr-FR" smtClean="0"/>
              <a:t>‹N°›</a:t>
            </a:fld>
            <a:endParaRPr lang="fr-FR"/>
          </a:p>
        </p:txBody>
      </p:sp>
    </p:spTree>
    <p:extLst>
      <p:ext uri="{BB962C8B-B14F-4D97-AF65-F5344CB8AC3E}">
        <p14:creationId xmlns:p14="http://schemas.microsoft.com/office/powerpoint/2010/main" val="4026247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3C8CED7-07B6-4828-B38D-FE48142E0201}" type="datetimeFigureOut">
              <a:rPr lang="fr-FR" smtClean="0"/>
              <a:t>08/10/2018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A8C2032-BA75-4D24-81B6-3E0EF5E43FE3}" type="slidenum">
              <a:rPr lang="fr-FR" smtClean="0"/>
              <a:t>‹N°›</a:t>
            </a:fld>
            <a:endParaRPr lang="fr-FR"/>
          </a:p>
        </p:txBody>
      </p:sp>
    </p:spTree>
    <p:extLst>
      <p:ext uri="{BB962C8B-B14F-4D97-AF65-F5344CB8AC3E}">
        <p14:creationId xmlns:p14="http://schemas.microsoft.com/office/powerpoint/2010/main" val="4225834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3C8CED7-07B6-4828-B38D-FE48142E0201}" type="datetimeFigureOut">
              <a:rPr lang="fr-FR" smtClean="0"/>
              <a:t>08/10/2018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A8C2032-BA75-4D24-81B6-3E0EF5E43FE3}" type="slidenum">
              <a:rPr lang="fr-FR" smtClean="0"/>
              <a:t>‹N°›</a:t>
            </a:fld>
            <a:endParaRPr lang="fr-FR"/>
          </a:p>
        </p:txBody>
      </p:sp>
    </p:spTree>
    <p:extLst>
      <p:ext uri="{BB962C8B-B14F-4D97-AF65-F5344CB8AC3E}">
        <p14:creationId xmlns:p14="http://schemas.microsoft.com/office/powerpoint/2010/main" val="1402917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3C8CED7-07B6-4828-B38D-FE48142E0201}" type="datetimeFigureOut">
              <a:rPr lang="fr-FR" smtClean="0"/>
              <a:t>08/10/2018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A8C2032-BA75-4D24-81B6-3E0EF5E43FE3}" type="slidenum">
              <a:rPr lang="fr-FR" smtClean="0"/>
              <a:t>‹N°›</a:t>
            </a:fld>
            <a:endParaRPr lang="fr-FR"/>
          </a:p>
        </p:txBody>
      </p:sp>
    </p:spTree>
    <p:extLst>
      <p:ext uri="{BB962C8B-B14F-4D97-AF65-F5344CB8AC3E}">
        <p14:creationId xmlns:p14="http://schemas.microsoft.com/office/powerpoint/2010/main" val="2961719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3C8CED7-07B6-4828-B38D-FE48142E0201}" type="datetimeFigureOut">
              <a:rPr lang="fr-FR" smtClean="0"/>
              <a:t>08/10/2018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8C2032-BA75-4D24-81B6-3E0EF5E43FE3}" type="slidenum">
              <a:rPr lang="fr-FR" smtClean="0"/>
              <a:t>‹N°›</a:t>
            </a:fld>
            <a:endParaRPr lang="fr-FR"/>
          </a:p>
        </p:txBody>
      </p:sp>
    </p:spTree>
    <p:extLst>
      <p:ext uri="{BB962C8B-B14F-4D97-AF65-F5344CB8AC3E}">
        <p14:creationId xmlns:p14="http://schemas.microsoft.com/office/powerpoint/2010/main" val="55170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3C8CED7-07B6-4828-B38D-FE48142E0201}" type="datetimeFigureOut">
              <a:rPr lang="fr-FR" smtClean="0"/>
              <a:t>08/10/2018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8C2032-BA75-4D24-81B6-3E0EF5E43FE3}" type="slidenum">
              <a:rPr lang="fr-FR" smtClean="0"/>
              <a:t>‹N°›</a:t>
            </a:fld>
            <a:endParaRPr lang="fr-FR"/>
          </a:p>
        </p:txBody>
      </p:sp>
    </p:spTree>
    <p:extLst>
      <p:ext uri="{BB962C8B-B14F-4D97-AF65-F5344CB8AC3E}">
        <p14:creationId xmlns:p14="http://schemas.microsoft.com/office/powerpoint/2010/main" val="3634061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C8CED7-07B6-4828-B38D-FE48142E0201}" type="datetimeFigureOut">
              <a:rPr lang="fr-FR" smtClean="0"/>
              <a:t>08/10/2018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C2032-BA75-4D24-81B6-3E0EF5E43FE3}" type="slidenum">
              <a:rPr lang="fr-FR" smtClean="0"/>
              <a:t>‹N°›</a:t>
            </a:fld>
            <a:endParaRPr lang="fr-FR"/>
          </a:p>
        </p:txBody>
      </p:sp>
    </p:spTree>
    <p:extLst>
      <p:ext uri="{BB962C8B-B14F-4D97-AF65-F5344CB8AC3E}">
        <p14:creationId xmlns:p14="http://schemas.microsoft.com/office/powerpoint/2010/main" val="3998907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500" dirty="0" smtClean="0">
                <a:latin typeface="Century Gothic" panose="020B0502020202020204" pitchFamily="34" charset="0"/>
              </a:rPr>
              <a:t>L’expérimentation de la médiation préalable obligatoire</a:t>
            </a:r>
            <a:endParaRPr lang="fr-FR" sz="4500" dirty="0">
              <a:latin typeface="Century Gothic" panose="020B0502020202020204" pitchFamily="34" charset="0"/>
            </a:endParaRPr>
          </a:p>
        </p:txBody>
      </p:sp>
      <p:sp>
        <p:nvSpPr>
          <p:cNvPr id="3" name="Sous-titre 2"/>
          <p:cNvSpPr>
            <a:spLocks noGrp="1"/>
          </p:cNvSpPr>
          <p:nvPr>
            <p:ph type="subTitle" idx="1"/>
          </p:nvPr>
        </p:nvSpPr>
        <p:spPr>
          <a:xfrm>
            <a:off x="1524000" y="4623954"/>
            <a:ext cx="9144000" cy="633845"/>
          </a:xfrm>
        </p:spPr>
        <p:txBody>
          <a:bodyPr/>
          <a:lstStyle/>
          <a:p>
            <a:r>
              <a:rPr lang="fr-FR" dirty="0" smtClean="0">
                <a:latin typeface="Century Gothic" panose="020B0502020202020204" pitchFamily="34" charset="0"/>
              </a:rPr>
              <a:t>Mardi 9 octobre 2018</a:t>
            </a:r>
            <a:endParaRPr lang="fr-FR" dirty="0">
              <a:latin typeface="Century Gothic" panose="020B0502020202020204" pitchFamily="34" charset="0"/>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92595" cy="983134"/>
          </a:xfrm>
          <a:prstGeom prst="rect">
            <a:avLst/>
          </a:prstGeom>
        </p:spPr>
      </p:pic>
    </p:spTree>
    <p:extLst>
      <p:ext uri="{BB962C8B-B14F-4D97-AF65-F5344CB8AC3E}">
        <p14:creationId xmlns:p14="http://schemas.microsoft.com/office/powerpoint/2010/main" val="1359436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96105" y="165933"/>
            <a:ext cx="9233795" cy="1169551"/>
          </a:xfrm>
          <a:prstGeom prst="rect">
            <a:avLst/>
          </a:prstGeom>
          <a:noFill/>
        </p:spPr>
        <p:txBody>
          <a:bodyPr wrap="square" rtlCol="0">
            <a:spAutoFit/>
          </a:bodyPr>
          <a:lstStyle/>
          <a:p>
            <a:pPr algn="ctr"/>
            <a:endParaRPr lang="fr-FR" sz="2000" dirty="0" smtClean="0">
              <a:latin typeface="Century Gothic" panose="020B0502020202020204" pitchFamily="34" charset="0"/>
            </a:endParaRPr>
          </a:p>
          <a:p>
            <a:pPr algn="ctr"/>
            <a:r>
              <a:rPr lang="fr-FR" sz="5000" dirty="0" smtClean="0">
                <a:latin typeface="Century Gothic" panose="020B0502020202020204" pitchFamily="34" charset="0"/>
              </a:rPr>
              <a:t>Foire Aux Questions</a:t>
            </a:r>
            <a:endParaRPr lang="fr-FR" sz="5000" dirty="0">
              <a:latin typeface="Century Gothic" panose="020B0502020202020204" pitchFamily="34" charset="0"/>
            </a:endParaRPr>
          </a:p>
        </p:txBody>
      </p:sp>
      <p:pic>
        <p:nvPicPr>
          <p:cNvPr id="3" name="Image 2"/>
          <p:cNvPicPr>
            <a:picLocks noChangeAspect="1"/>
          </p:cNvPicPr>
          <p:nvPr/>
        </p:nvPicPr>
        <p:blipFill>
          <a:blip r:embed="rId2"/>
          <a:stretch>
            <a:fillRect/>
          </a:stretch>
        </p:blipFill>
        <p:spPr>
          <a:xfrm>
            <a:off x="0" y="0"/>
            <a:ext cx="1396105" cy="981541"/>
          </a:xfrm>
          <a:prstGeom prst="rect">
            <a:avLst/>
          </a:prstGeom>
        </p:spPr>
      </p:pic>
      <p:sp>
        <p:nvSpPr>
          <p:cNvPr id="5" name="ZoneTexte 4"/>
          <p:cNvSpPr txBox="1"/>
          <p:nvPr/>
        </p:nvSpPr>
        <p:spPr>
          <a:xfrm>
            <a:off x="698052" y="1335484"/>
            <a:ext cx="11045537" cy="4975208"/>
          </a:xfrm>
          <a:prstGeom prst="rect">
            <a:avLst/>
          </a:prstGeom>
          <a:noFill/>
        </p:spPr>
        <p:txBody>
          <a:bodyPr wrap="square" rtlCol="0">
            <a:spAutoFit/>
          </a:bodyPr>
          <a:lstStyle/>
          <a:p>
            <a:pPr algn="just">
              <a:lnSpc>
                <a:spcPct val="107000"/>
              </a:lnSpc>
              <a:spcAft>
                <a:spcPts val="800"/>
              </a:spcAft>
            </a:pPr>
            <a:endParaRPr lang="fr-FR" dirty="0" smtClean="0">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Quels sont les objectifs </a:t>
            </a:r>
            <a:r>
              <a:rPr lang="fr-FR" sz="1600" b="1" dirty="0">
                <a:latin typeface="Century Gothic" panose="020B0502020202020204" pitchFamily="34" charset="0"/>
                <a:ea typeface="Calibri" panose="020F0502020204030204" pitchFamily="34" charset="0"/>
                <a:cs typeface="Times New Roman" panose="02020603050405020304" pitchFamily="18" charset="0"/>
              </a:rPr>
              <a:t>de la MPO ?</a:t>
            </a:r>
            <a:r>
              <a:rPr lang="fr-FR" sz="1600" dirty="0">
                <a:latin typeface="Century Gothic" panose="020B0502020202020204" pitchFamily="34" charset="0"/>
                <a:ea typeface="Calibri" panose="020F0502020204030204" pitchFamily="34" charset="0"/>
                <a:cs typeface="Times New Roman" panose="02020603050405020304" pitchFamily="18" charset="0"/>
              </a:rPr>
              <a:t> </a:t>
            </a:r>
            <a:endParaRPr lang="fr-FR" sz="1600" dirty="0" smtClean="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a:latin typeface="Century Gothic" panose="020B0502020202020204" pitchFamily="34" charset="0"/>
                <a:ea typeface="Calibri" panose="020F0502020204030204" pitchFamily="34" charset="0"/>
                <a:cs typeface="Times New Roman" panose="02020603050405020304" pitchFamily="18" charset="0"/>
              </a:rPr>
              <a:t>	</a:t>
            </a:r>
            <a:r>
              <a:rPr lang="fr-FR" sz="1600" dirty="0" smtClean="0">
                <a:latin typeface="David" panose="020E0502060401010101" pitchFamily="34" charset="-79"/>
                <a:ea typeface="Calibri" panose="020F0502020204030204" pitchFamily="34" charset="0"/>
                <a:cs typeface="David" panose="020E0502060401010101" pitchFamily="34" charset="-79"/>
              </a:rPr>
              <a:t>Mettre </a:t>
            </a:r>
            <a:r>
              <a:rPr lang="fr-FR" sz="1600" dirty="0">
                <a:latin typeface="David" panose="020E0502060401010101" pitchFamily="34" charset="-79"/>
                <a:ea typeface="Calibri" panose="020F0502020204030204" pitchFamily="34" charset="0"/>
                <a:cs typeface="David" panose="020E0502060401010101" pitchFamily="34" charset="-79"/>
              </a:rPr>
              <a:t>un filtre au contentieux </a:t>
            </a:r>
            <a:r>
              <a:rPr lang="fr-FR" sz="1600" dirty="0" smtClean="0">
                <a:latin typeface="David" panose="020E0502060401010101" pitchFamily="34" charset="-79"/>
                <a:ea typeface="Calibri" panose="020F0502020204030204" pitchFamily="34" charset="0"/>
                <a:cs typeface="David" panose="020E0502060401010101" pitchFamily="34" charset="-79"/>
              </a:rPr>
              <a:t>administratif et dénouer des conflits en amont par le dialogue</a:t>
            </a:r>
            <a:r>
              <a:rPr lang="fr-FR" sz="1600" dirty="0" smtClean="0">
                <a:latin typeface="Century Gothic" panose="020B0502020202020204" pitchFamily="34" charset="0"/>
                <a:ea typeface="Calibri" panose="020F0502020204030204" pitchFamily="34" charset="0"/>
                <a:cs typeface="Times New Roman" panose="02020603050405020304" pitchFamily="18" charset="0"/>
              </a:rPr>
              <a:t>.</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600" dirty="0">
                <a:latin typeface="Century Gothic" panose="020B0502020202020204" pitchFamily="34" charset="0"/>
                <a:ea typeface="Calibri" panose="020F0502020204030204" pitchFamily="34" charset="0"/>
                <a:cs typeface="Times New Roman" panose="02020603050405020304" pitchFamily="18" charset="0"/>
              </a:rPr>
              <a:t> </a:t>
            </a:r>
            <a:endParaRPr lang="fr-FR" sz="14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sym typeface="Wingdings" panose="05000000000000000000" pitchFamily="2" charset="2"/>
              </a:rPr>
              <a:t>J</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usqu’à </a:t>
            </a:r>
            <a:r>
              <a:rPr lang="fr-FR" sz="1600" b="1" dirty="0">
                <a:latin typeface="Century Gothic" panose="020B0502020202020204" pitchFamily="34" charset="0"/>
                <a:ea typeface="Calibri" panose="020F0502020204030204" pitchFamily="34" charset="0"/>
                <a:cs typeface="Times New Roman" panose="02020603050405020304" pitchFamily="18" charset="0"/>
              </a:rPr>
              <a:t>quand les collectivités peuvent-elles conventionner ?</a:t>
            </a:r>
            <a:r>
              <a:rPr lang="fr-FR" sz="1600" dirty="0">
                <a:latin typeface="Century Gothic" panose="020B0502020202020204" pitchFamily="34" charset="0"/>
                <a:ea typeface="Calibri" panose="020F0502020204030204" pitchFamily="34" charset="0"/>
                <a:cs typeface="Times New Roman" panose="02020603050405020304" pitchFamily="18" charset="0"/>
              </a:rPr>
              <a:t> </a:t>
            </a:r>
            <a:endParaRPr lang="fr-FR" sz="1600" dirty="0" smtClean="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a:latin typeface="Century Gothic" panose="020B0502020202020204" pitchFamily="34" charset="0"/>
                <a:ea typeface="Calibri" panose="020F0502020204030204" pitchFamily="34" charset="0"/>
                <a:cs typeface="Times New Roman" panose="02020603050405020304" pitchFamily="18" charset="0"/>
              </a:rPr>
              <a:t>	</a:t>
            </a:r>
            <a:r>
              <a:rPr lang="fr-FR" sz="1600" dirty="0" smtClean="0">
                <a:latin typeface="David" panose="020E0502060401010101" pitchFamily="34" charset="-79"/>
                <a:ea typeface="Calibri" panose="020F0502020204030204" pitchFamily="34" charset="0"/>
                <a:cs typeface="David" panose="020E0502060401010101" pitchFamily="34" charset="-79"/>
              </a:rPr>
              <a:t>Jusqu’au </a:t>
            </a:r>
            <a:r>
              <a:rPr lang="fr-FR" sz="1600" dirty="0">
                <a:latin typeface="David" panose="020E0502060401010101" pitchFamily="34" charset="-79"/>
                <a:ea typeface="Calibri" panose="020F0502020204030204" pitchFamily="34" charset="0"/>
                <a:cs typeface="David" panose="020E0502060401010101" pitchFamily="34" charset="-79"/>
              </a:rPr>
              <a:t>31 décembre 2018</a:t>
            </a:r>
            <a:r>
              <a:rPr lang="fr-FR" sz="1600" dirty="0" smtClean="0">
                <a:latin typeface="David" panose="020E0502060401010101" pitchFamily="34" charset="-79"/>
                <a:ea typeface="Calibri" panose="020F0502020204030204" pitchFamily="34" charset="0"/>
                <a:cs typeface="David" panose="020E0502060401010101" pitchFamily="34" charset="-79"/>
              </a:rPr>
              <a:t>.</a:t>
            </a:r>
          </a:p>
          <a:p>
            <a:pPr algn="just">
              <a:lnSpc>
                <a:spcPct val="107000"/>
              </a:lnSpc>
              <a:spcAft>
                <a:spcPts val="800"/>
              </a:spcAft>
            </a:pPr>
            <a:endParaRPr lang="fr-FR" sz="1000" dirty="0" smtClean="0">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Qui </a:t>
            </a:r>
            <a:r>
              <a:rPr lang="fr-FR" sz="1600" b="1" dirty="0">
                <a:latin typeface="Century Gothic" panose="020B0502020202020204" pitchFamily="34" charset="0"/>
                <a:ea typeface="Calibri" panose="020F0502020204030204" pitchFamily="34" charset="0"/>
                <a:cs typeface="Times New Roman" panose="02020603050405020304" pitchFamily="18" charset="0"/>
              </a:rPr>
              <a:t>saisit ?</a:t>
            </a:r>
            <a:r>
              <a:rPr lang="fr-FR" sz="1600" dirty="0">
                <a:latin typeface="Century Gothic" panose="020B0502020202020204" pitchFamily="34" charset="0"/>
                <a:ea typeface="Calibri" panose="020F0502020204030204" pitchFamily="34" charset="0"/>
                <a:cs typeface="Times New Roman" panose="02020603050405020304" pitchFamily="18" charset="0"/>
              </a:rPr>
              <a:t> </a:t>
            </a:r>
            <a:endParaRPr lang="fr-FR" sz="1600" dirty="0" smtClean="0">
              <a:latin typeface="Century Gothic" panose="020B0502020202020204" pitchFamily="34" charset="0"/>
              <a:ea typeface="Calibri" panose="020F0502020204030204" pitchFamily="34" charset="0"/>
              <a:cs typeface="Times New Roman" panose="02020603050405020304" pitchFamily="18" charset="0"/>
            </a:endParaRPr>
          </a:p>
          <a:p>
            <a:pPr lvl="1" algn="just">
              <a:lnSpc>
                <a:spcPct val="107000"/>
              </a:lnSpc>
              <a:spcAft>
                <a:spcPts val="800"/>
              </a:spcAft>
            </a:pPr>
            <a:r>
              <a:rPr lang="fr-FR" sz="1600" dirty="0">
                <a:latin typeface="Century Gothic" panose="020B0502020202020204" pitchFamily="34" charset="0"/>
                <a:ea typeface="Calibri" panose="020F0502020204030204" pitchFamily="34" charset="0"/>
                <a:cs typeface="Times New Roman" panose="02020603050405020304" pitchFamily="18" charset="0"/>
              </a:rPr>
              <a:t>	</a:t>
            </a:r>
            <a:r>
              <a:rPr lang="fr-FR" sz="1600" dirty="0" smtClean="0">
                <a:latin typeface="David" panose="020E0502060401010101" pitchFamily="34" charset="-79"/>
                <a:ea typeface="Calibri" panose="020F0502020204030204" pitchFamily="34" charset="0"/>
                <a:cs typeface="David" panose="020E0502060401010101" pitchFamily="34" charset="-79"/>
              </a:rPr>
              <a:t>L’agent. </a:t>
            </a:r>
          </a:p>
          <a:p>
            <a:pPr lvl="1" algn="just">
              <a:lnSpc>
                <a:spcPct val="107000"/>
              </a:lnSpc>
              <a:spcAft>
                <a:spcPts val="800"/>
              </a:spcAft>
            </a:pPr>
            <a:endParaRPr lang="fr-FR"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Comment</a:t>
            </a:r>
            <a:r>
              <a:rPr lang="fr-FR" sz="1600" b="1" dirty="0">
                <a:latin typeface="Century Gothic" panose="020B0502020202020204" pitchFamily="34" charset="0"/>
                <a:ea typeface="Calibri" panose="020F0502020204030204" pitchFamily="34" charset="0"/>
                <a:cs typeface="Times New Roman" panose="02020603050405020304" pitchFamily="18" charset="0"/>
              </a:rPr>
              <a:t> </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fr-FR" sz="1600" b="1" dirty="0">
                <a:latin typeface="Century Gothic" panose="020B0502020202020204" pitchFamily="34" charset="0"/>
                <a:ea typeface="Calibri" panose="020F0502020204030204" pitchFamily="34" charset="0"/>
                <a:cs typeface="Times New Roman" panose="02020603050405020304" pitchFamily="18" charset="0"/>
              </a:rPr>
              <a:t>	</a:t>
            </a:r>
            <a:r>
              <a:rPr lang="fr-FR" sz="1600" dirty="0" smtClean="0">
                <a:latin typeface="David" panose="020E0502060401010101" pitchFamily="34" charset="-79"/>
                <a:ea typeface="Calibri" panose="020F0502020204030204" pitchFamily="34" charset="0"/>
                <a:cs typeface="David" panose="020E0502060401010101" pitchFamily="34" charset="-79"/>
              </a:rPr>
              <a:t>Par </a:t>
            </a:r>
            <a:r>
              <a:rPr lang="fr-FR" sz="1600" dirty="0">
                <a:latin typeface="David" panose="020E0502060401010101" pitchFamily="34" charset="-79"/>
                <a:ea typeface="Calibri" panose="020F0502020204030204" pitchFamily="34" charset="0"/>
                <a:cs typeface="David" panose="020E0502060401010101" pitchFamily="34" charset="-79"/>
              </a:rPr>
              <a:t>courrier ou mail, accompagné de la décision </a:t>
            </a:r>
            <a:r>
              <a:rPr lang="fr-FR" sz="1600" dirty="0" smtClean="0">
                <a:latin typeface="David" panose="020E0502060401010101" pitchFamily="34" charset="-79"/>
                <a:ea typeface="Calibri" panose="020F0502020204030204" pitchFamily="34" charset="0"/>
                <a:cs typeface="David" panose="020E0502060401010101" pitchFamily="34" charset="-79"/>
              </a:rPr>
              <a:t>contestée.</a:t>
            </a:r>
            <a:endParaRPr lang="fr-FR" sz="1600" dirty="0">
              <a:latin typeface="David" panose="020E0502060401010101" pitchFamily="34" charset="-79"/>
              <a:ea typeface="Calibri" panose="020F0502020204030204" pitchFamily="34" charset="0"/>
              <a:cs typeface="David" panose="020E0502060401010101" pitchFamily="34" charset="-79"/>
            </a:endParaRPr>
          </a:p>
          <a:p>
            <a:pPr>
              <a:lnSpc>
                <a:spcPct val="107000"/>
              </a:lnSpc>
              <a:spcAft>
                <a:spcPts val="0"/>
              </a:spcAft>
            </a:pPr>
            <a:endParaRPr lang="fr-FR" sz="1000" dirty="0" smtClean="0">
              <a:latin typeface="Century Gothic" panose="020B0502020202020204" pitchFamily="34" charset="0"/>
              <a:ea typeface="Calibri" panose="020F0502020204030204" pitchFamily="34" charset="0"/>
              <a:cs typeface="Times New Roman" panose="02020603050405020304" pitchFamily="18" charset="0"/>
            </a:endParaRPr>
          </a:p>
          <a:p>
            <a:pPr marL="285750" indent="-285750">
              <a:lnSpc>
                <a:spcPct val="107000"/>
              </a:lnSpc>
              <a:spcAft>
                <a:spcPts val="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Quand</a:t>
            </a:r>
            <a:r>
              <a:rPr lang="fr-FR" sz="1600" b="1" dirty="0">
                <a:latin typeface="Century Gothic" panose="020B0502020202020204" pitchFamily="34" charset="0"/>
                <a:ea typeface="Calibri" panose="020F0502020204030204" pitchFamily="34" charset="0"/>
                <a:cs typeface="Times New Roman" panose="02020603050405020304" pitchFamily="18" charset="0"/>
              </a:rPr>
              <a:t> </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a:t>
            </a:r>
          </a:p>
          <a:p>
            <a:pPr>
              <a:lnSpc>
                <a:spcPct val="107000"/>
              </a:lnSpc>
              <a:spcAft>
                <a:spcPts val="0"/>
              </a:spcAft>
            </a:pPr>
            <a:r>
              <a:rPr lang="fr-FR" sz="1600" dirty="0" smtClean="0">
                <a:latin typeface="Century Gothic" panose="020B0502020202020204" pitchFamily="34" charset="0"/>
                <a:ea typeface="Calibri" panose="020F0502020204030204" pitchFamily="34" charset="0"/>
                <a:cs typeface="ErasITC-Light"/>
              </a:rPr>
              <a:t>	</a:t>
            </a:r>
            <a:r>
              <a:rPr lang="fr-FR" sz="1600" dirty="0" smtClean="0">
                <a:latin typeface="David" panose="020E0502060401010101" pitchFamily="34" charset="-79"/>
                <a:ea typeface="Calibri" panose="020F0502020204030204" pitchFamily="34" charset="0"/>
                <a:cs typeface="David" panose="020E0502060401010101" pitchFamily="34" charset="-79"/>
              </a:rPr>
              <a:t>Dans </a:t>
            </a:r>
            <a:r>
              <a:rPr lang="fr-FR" sz="1600" dirty="0">
                <a:latin typeface="David" panose="020E0502060401010101" pitchFamily="34" charset="-79"/>
                <a:ea typeface="Calibri" panose="020F0502020204030204" pitchFamily="34" charset="0"/>
                <a:cs typeface="David" panose="020E0502060401010101" pitchFamily="34" charset="-79"/>
              </a:rPr>
              <a:t>le délai de recours contentieux de 2 </a:t>
            </a:r>
            <a:r>
              <a:rPr lang="fr-FR" sz="1600" dirty="0" smtClean="0">
                <a:latin typeface="David" panose="020E0502060401010101" pitchFamily="34" charset="-79"/>
                <a:ea typeface="Calibri" panose="020F0502020204030204" pitchFamily="34" charset="0"/>
                <a:cs typeface="David" panose="020E0502060401010101" pitchFamily="34" charset="-79"/>
              </a:rPr>
              <a:t>mois.</a:t>
            </a:r>
            <a:r>
              <a:rPr lang="fr-FR" sz="1600" dirty="0">
                <a:latin typeface="David" panose="020E0502060401010101" pitchFamily="34" charset="-79"/>
                <a:ea typeface="Calibri" panose="020F0502020204030204" pitchFamily="34" charset="0"/>
                <a:cs typeface="David" panose="020E0502060401010101" pitchFamily="34" charset="-79"/>
              </a:rPr>
              <a:t> </a:t>
            </a:r>
          </a:p>
        </p:txBody>
      </p:sp>
    </p:spTree>
    <p:extLst>
      <p:ext uri="{BB962C8B-B14F-4D97-AF65-F5344CB8AC3E}">
        <p14:creationId xmlns:p14="http://schemas.microsoft.com/office/powerpoint/2010/main" val="1505154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06583" y="176645"/>
            <a:ext cx="11139054" cy="6505307"/>
          </a:xfrm>
          <a:prstGeom prst="rect">
            <a:avLst/>
          </a:prstGeom>
          <a:noFill/>
        </p:spPr>
        <p:txBody>
          <a:bodyPr wrap="square" rtlCol="0">
            <a:spAutoFit/>
          </a:bodyPr>
          <a:lstStyle/>
          <a:p>
            <a:pPr algn="just">
              <a:lnSpc>
                <a:spcPct val="107000"/>
              </a:lnSpc>
              <a:spcAft>
                <a:spcPts val="800"/>
              </a:spcAft>
            </a:pPr>
            <a:endParaRPr lang="fr-FR" sz="1400" dirty="0" smtClean="0">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endParaRPr lang="fr-FR" sz="1600" b="1" dirty="0" smtClean="0">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endParaRPr lang="fr-FR" sz="800" b="1" dirty="0">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Que </a:t>
            </a:r>
            <a:r>
              <a:rPr lang="fr-FR" sz="1600" b="1" dirty="0">
                <a:latin typeface="Century Gothic" panose="020B0502020202020204" pitchFamily="34" charset="0"/>
                <a:ea typeface="Calibri" panose="020F0502020204030204" pitchFamily="34" charset="0"/>
                <a:cs typeface="Times New Roman" panose="02020603050405020304" pitchFamily="18" charset="0"/>
              </a:rPr>
              <a:t>se passe-t-il si l’agent saisit directement le juge ?</a:t>
            </a:r>
            <a:r>
              <a:rPr lang="fr-FR" sz="1600" dirty="0">
                <a:latin typeface="Century Gothic" panose="020B050202020202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fr-FR" sz="1600" dirty="0">
                <a:latin typeface="David" panose="020E0502060401010101" pitchFamily="34" charset="-79"/>
                <a:ea typeface="Calibri" panose="020F0502020204030204" pitchFamily="34" charset="0"/>
                <a:cs typeface="David" panose="020E0502060401010101" pitchFamily="34" charset="-79"/>
              </a:rPr>
              <a:t>	</a:t>
            </a:r>
            <a:r>
              <a:rPr lang="fr-FR" sz="1600" dirty="0" smtClean="0">
                <a:latin typeface="David" panose="020E0502060401010101" pitchFamily="34" charset="-79"/>
                <a:ea typeface="Calibri" panose="020F0502020204030204" pitchFamily="34" charset="0"/>
                <a:cs typeface="David" panose="020E0502060401010101" pitchFamily="34" charset="-79"/>
              </a:rPr>
              <a:t>Le </a:t>
            </a:r>
            <a:r>
              <a:rPr lang="fr-FR" sz="1600" dirty="0">
                <a:latin typeface="David" panose="020E0502060401010101" pitchFamily="34" charset="-79"/>
                <a:ea typeface="Calibri" panose="020F0502020204030204" pitchFamily="34" charset="0"/>
                <a:cs typeface="David" panose="020E0502060401010101" pitchFamily="34" charset="-79"/>
              </a:rPr>
              <a:t>juge rejettera la demande par ordonnance et la transmettra au médiateur après avoir vérifié que la collectivité ait bien conventionné avec le CDG. C’est la raison pour laquelle le CDG transmet régulièrement la liste des collectivités conventionnées au TA</a:t>
            </a:r>
            <a:r>
              <a:rPr lang="fr-FR" sz="1600" dirty="0" smtClean="0">
                <a:latin typeface="David" panose="020E0502060401010101" pitchFamily="34" charset="-79"/>
                <a:ea typeface="Calibri" panose="020F0502020204030204" pitchFamily="34" charset="0"/>
                <a:cs typeface="David" panose="020E0502060401010101" pitchFamily="34" charset="-79"/>
              </a:rPr>
              <a:t>.</a:t>
            </a:r>
            <a:endParaRPr lang="fr-FR" sz="1600" b="1" dirty="0">
              <a:latin typeface="David" panose="020E0502060401010101" pitchFamily="34" charset="-79"/>
              <a:ea typeface="Calibri" panose="020F0502020204030204" pitchFamily="34" charset="0"/>
              <a:cs typeface="David" panose="020E0502060401010101" pitchFamily="34" charset="-79"/>
            </a:endParaRPr>
          </a:p>
          <a:p>
            <a:pPr>
              <a:lnSpc>
                <a:spcPct val="107000"/>
              </a:lnSpc>
              <a:spcAft>
                <a:spcPts val="0"/>
              </a:spcAft>
            </a:pPr>
            <a:r>
              <a:rPr lang="fr-FR" sz="1600" dirty="0">
                <a:latin typeface="Century Gothic" panose="020B0502020202020204" pitchFamily="34" charset="0"/>
                <a:ea typeface="Calibri" panose="020F0502020204030204" pitchFamily="34" charset="0"/>
                <a:cs typeface="Times New Roman" panose="02020603050405020304" pitchFamily="18" charset="0"/>
              </a:rPr>
              <a:t>	 </a:t>
            </a: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Les </a:t>
            </a:r>
            <a:r>
              <a:rPr lang="fr-FR" sz="1600" b="1" dirty="0">
                <a:latin typeface="Century Gothic" panose="020B0502020202020204" pitchFamily="34" charset="0"/>
                <a:ea typeface="Calibri" panose="020F0502020204030204" pitchFamily="34" charset="0"/>
                <a:cs typeface="Times New Roman" panose="02020603050405020304" pitchFamily="18" charset="0"/>
              </a:rPr>
              <a:t>avis médicaux peuvent-ils être contestés ?</a:t>
            </a:r>
            <a:r>
              <a:rPr lang="fr-FR" sz="1600" dirty="0">
                <a:latin typeface="Century Gothic" panose="020B0502020202020204" pitchFamily="34" charset="0"/>
                <a:ea typeface="Calibri" panose="020F0502020204030204" pitchFamily="34" charset="0"/>
                <a:cs typeface="Times New Roman" panose="02020603050405020304" pitchFamily="18" charset="0"/>
              </a:rPr>
              <a:t> </a:t>
            </a:r>
            <a:endParaRPr lang="fr-FR" sz="1600" dirty="0" smtClean="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a:latin typeface="Century Gothic" panose="020B0502020202020204" pitchFamily="34" charset="0"/>
                <a:ea typeface="Calibri" panose="020F0502020204030204" pitchFamily="34" charset="0"/>
                <a:cs typeface="Times New Roman" panose="02020603050405020304" pitchFamily="18" charset="0"/>
              </a:rPr>
              <a:t>	</a:t>
            </a:r>
            <a:r>
              <a:rPr lang="fr-FR" sz="1600" dirty="0" smtClean="0">
                <a:latin typeface="David" panose="020E0502060401010101" pitchFamily="34" charset="-79"/>
                <a:ea typeface="Calibri" panose="020F0502020204030204" pitchFamily="34" charset="0"/>
                <a:cs typeface="David" panose="020E0502060401010101" pitchFamily="34" charset="-79"/>
              </a:rPr>
              <a:t>Non</a:t>
            </a:r>
            <a:r>
              <a:rPr lang="fr-FR" sz="1600" dirty="0">
                <a:latin typeface="David" panose="020E0502060401010101" pitchFamily="34" charset="-79"/>
                <a:ea typeface="Calibri" panose="020F0502020204030204" pitchFamily="34" charset="0"/>
                <a:cs typeface="David" panose="020E0502060401010101" pitchFamily="34" charset="-79"/>
              </a:rPr>
              <a:t>, 7 domaines sont concernés par la </a:t>
            </a:r>
            <a:r>
              <a:rPr lang="fr-FR" sz="1600" dirty="0" smtClean="0">
                <a:latin typeface="David" panose="020E0502060401010101" pitchFamily="34" charset="-79"/>
                <a:ea typeface="Calibri" panose="020F0502020204030204" pitchFamily="34" charset="0"/>
                <a:cs typeface="David" panose="020E0502060401010101" pitchFamily="34" charset="-79"/>
              </a:rPr>
              <a:t>médiation.</a:t>
            </a:r>
          </a:p>
          <a:p>
            <a:pPr algn="just">
              <a:lnSpc>
                <a:spcPct val="107000"/>
              </a:lnSpc>
              <a:spcAft>
                <a:spcPts val="800"/>
              </a:spcAft>
            </a:pPr>
            <a:endParaRPr lang="fr-FR" sz="1000" dirty="0" smtClean="0">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sym typeface="Wingdings" panose="05000000000000000000" pitchFamily="2" charset="2"/>
              </a:rPr>
              <a:t>P</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eut-on </a:t>
            </a:r>
            <a:r>
              <a:rPr lang="fr-FR" sz="1600" b="1" dirty="0">
                <a:latin typeface="Century Gothic" panose="020B0502020202020204" pitchFamily="34" charset="0"/>
                <a:ea typeface="Calibri" panose="020F0502020204030204" pitchFamily="34" charset="0"/>
                <a:cs typeface="Times New Roman" panose="02020603050405020304" pitchFamily="18" charset="0"/>
              </a:rPr>
              <a:t>contester une décision collective ?</a:t>
            </a:r>
            <a:r>
              <a:rPr lang="fr-FR" sz="1600" dirty="0">
                <a:latin typeface="Century Gothic" panose="020B0502020202020204" pitchFamily="34" charset="0"/>
                <a:ea typeface="Calibri" panose="020F0502020204030204" pitchFamily="34" charset="0"/>
                <a:cs typeface="Times New Roman" panose="02020603050405020304" pitchFamily="18" charset="0"/>
              </a:rPr>
              <a:t> </a:t>
            </a:r>
            <a:endParaRPr lang="fr-FR" sz="1600" dirty="0" smtClean="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smtClean="0">
                <a:latin typeface="Century Gothic" panose="020B0502020202020204" pitchFamily="34" charset="0"/>
                <a:ea typeface="Calibri" panose="020F0502020204030204" pitchFamily="34" charset="0"/>
                <a:cs typeface="Times New Roman" panose="02020603050405020304" pitchFamily="18" charset="0"/>
              </a:rPr>
              <a:t>	</a:t>
            </a:r>
            <a:r>
              <a:rPr lang="fr-FR" sz="1600" dirty="0" smtClean="0">
                <a:latin typeface="David" panose="020E0502060401010101" pitchFamily="34" charset="-79"/>
                <a:ea typeface="Calibri" panose="020F0502020204030204" pitchFamily="34" charset="0"/>
                <a:cs typeface="David" panose="020E0502060401010101" pitchFamily="34" charset="-79"/>
              </a:rPr>
              <a:t>Non</a:t>
            </a:r>
            <a:r>
              <a:rPr lang="fr-FR" sz="1600" dirty="0">
                <a:latin typeface="David" panose="020E0502060401010101" pitchFamily="34" charset="-79"/>
                <a:ea typeface="Calibri" panose="020F0502020204030204" pitchFamily="34" charset="0"/>
                <a:cs typeface="David" panose="020E0502060401010101" pitchFamily="34" charset="-79"/>
              </a:rPr>
              <a:t>, </a:t>
            </a:r>
            <a:r>
              <a:rPr lang="fr-FR" sz="1600" dirty="0" smtClean="0">
                <a:latin typeface="David" panose="020E0502060401010101" pitchFamily="34" charset="-79"/>
                <a:ea typeface="Calibri" panose="020F0502020204030204" pitchFamily="34" charset="0"/>
                <a:cs typeface="David" panose="020E0502060401010101" pitchFamily="34" charset="-79"/>
              </a:rPr>
              <a:t>seules </a:t>
            </a:r>
            <a:r>
              <a:rPr lang="fr-FR" sz="1600" dirty="0">
                <a:latin typeface="David" panose="020E0502060401010101" pitchFamily="34" charset="-79"/>
                <a:ea typeface="Calibri" panose="020F0502020204030204" pitchFamily="34" charset="0"/>
                <a:cs typeface="David" panose="020E0502060401010101" pitchFamily="34" charset="-79"/>
              </a:rPr>
              <a:t>les décisions individuelles sont concernées.</a:t>
            </a:r>
            <a:endParaRPr lang="fr-FR" sz="1400" dirty="0">
              <a:latin typeface="David" panose="020E0502060401010101" pitchFamily="34" charset="-79"/>
              <a:ea typeface="Calibri" panose="020F0502020204030204" pitchFamily="34" charset="0"/>
              <a:cs typeface="David" panose="020E0502060401010101" pitchFamily="34" charset="-79"/>
            </a:endParaRPr>
          </a:p>
          <a:p>
            <a:pPr algn="just">
              <a:lnSpc>
                <a:spcPct val="107000"/>
              </a:lnSpc>
              <a:spcAft>
                <a:spcPts val="800"/>
              </a:spcAft>
            </a:pPr>
            <a:endParaRPr lang="fr-FR" sz="1000" dirty="0" smtClean="0">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sym typeface="Wingdings" panose="05000000000000000000" pitchFamily="2" charset="2"/>
              </a:rPr>
              <a:t>E</a:t>
            </a:r>
            <a:r>
              <a:rPr lang="fr-FR" sz="1600" b="1" dirty="0">
                <a:latin typeface="Century Gothic" panose="020B0502020202020204" pitchFamily="34" charset="0"/>
                <a:ea typeface="Calibri" panose="020F0502020204030204" pitchFamily="34" charset="0"/>
                <a:cs typeface="Times New Roman" panose="02020603050405020304" pitchFamily="18" charset="0"/>
                <a:sym typeface="Wingdings" panose="05000000000000000000" pitchFamily="2" charset="2"/>
              </a:rPr>
              <a:t>xiste-t-il une</a:t>
            </a:r>
            <a:r>
              <a:rPr lang="fr-FR" sz="1600" b="1" dirty="0">
                <a:latin typeface="Century Gothic" panose="020B0502020202020204" pitchFamily="34" charset="0"/>
                <a:ea typeface="Calibri" panose="020F0502020204030204" pitchFamily="34" charset="0"/>
                <a:cs typeface="Times New Roman" panose="02020603050405020304" pitchFamily="18" charset="0"/>
              </a:rPr>
              <a:t> obligation de résultat ?</a:t>
            </a:r>
          </a:p>
          <a:p>
            <a:pPr algn="just">
              <a:lnSpc>
                <a:spcPct val="107000"/>
              </a:lnSpc>
              <a:spcAft>
                <a:spcPts val="800"/>
              </a:spcAft>
            </a:pPr>
            <a:r>
              <a:rPr lang="fr-FR" sz="1600" dirty="0">
                <a:latin typeface="David" panose="020E0502060401010101" pitchFamily="34" charset="-79"/>
                <a:ea typeface="Calibri" panose="020F0502020204030204" pitchFamily="34" charset="0"/>
                <a:cs typeface="David" panose="020E0502060401010101" pitchFamily="34" charset="-79"/>
              </a:rPr>
              <a:t>	</a:t>
            </a:r>
            <a:r>
              <a:rPr lang="fr-FR" sz="1600" dirty="0" smtClean="0">
                <a:latin typeface="David" panose="020E0502060401010101" pitchFamily="34" charset="-79"/>
                <a:ea typeface="Calibri" panose="020F0502020204030204" pitchFamily="34" charset="0"/>
                <a:cs typeface="David" panose="020E0502060401010101" pitchFamily="34" charset="-79"/>
              </a:rPr>
              <a:t>Non</a:t>
            </a:r>
            <a:r>
              <a:rPr lang="fr-FR" sz="1600" dirty="0">
                <a:latin typeface="David" panose="020E0502060401010101" pitchFamily="34" charset="-79"/>
                <a:ea typeface="Calibri" panose="020F0502020204030204" pitchFamily="34" charset="0"/>
                <a:cs typeface="David" panose="020E0502060401010101" pitchFamily="34" charset="-79"/>
              </a:rPr>
              <a:t>, le médiateur est le garant du déroulement apaisé du processus</a:t>
            </a:r>
            <a:r>
              <a:rPr lang="fr-FR" sz="1600" dirty="0" smtClean="0">
                <a:latin typeface="David" panose="020E0502060401010101" pitchFamily="34" charset="-79"/>
                <a:ea typeface="Calibri" panose="020F0502020204030204" pitchFamily="34" charset="0"/>
                <a:cs typeface="David" panose="020E0502060401010101" pitchFamily="34" charset="-79"/>
              </a:rPr>
              <a:t>.</a:t>
            </a:r>
          </a:p>
          <a:p>
            <a:pPr algn="just">
              <a:lnSpc>
                <a:spcPct val="107000"/>
              </a:lnSpc>
              <a:spcAft>
                <a:spcPts val="800"/>
              </a:spcAft>
            </a:pPr>
            <a:endParaRPr lang="fr-FR" sz="1000" dirty="0">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r>
              <a:rPr lang="fr-FR" sz="1600" b="1" dirty="0">
                <a:latin typeface="Century Gothic" panose="020B0502020202020204" pitchFamily="34" charset="0"/>
                <a:ea typeface="Calibri" panose="020F0502020204030204" pitchFamily="34" charset="0"/>
                <a:cs typeface="ErasITC-Light"/>
              </a:rPr>
              <a:t>Les parties peuvent-elles être accompagnées ?</a:t>
            </a:r>
            <a:r>
              <a:rPr lang="fr-FR" sz="1600" dirty="0">
                <a:latin typeface="Century Gothic" panose="020B0502020202020204" pitchFamily="34" charset="0"/>
                <a:ea typeface="Calibri" panose="020F0502020204030204" pitchFamily="34" charset="0"/>
                <a:cs typeface="ErasITC-Light"/>
              </a:rPr>
              <a:t> </a:t>
            </a:r>
            <a:r>
              <a:rPr lang="fr-FR" sz="1600" dirty="0" smtClean="0">
                <a:latin typeface="Century Gothic" panose="020B0502020202020204" pitchFamily="34" charset="0"/>
                <a:ea typeface="Calibri" panose="020F0502020204030204" pitchFamily="34" charset="0"/>
                <a:cs typeface="Times New Roman" panose="02020603050405020304" pitchFamily="18" charset="0"/>
              </a:rPr>
              <a:t> </a:t>
            </a:r>
            <a:endParaRPr lang="fr-FR" sz="1600" dirty="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a:latin typeface="Century Gothic" panose="020B0502020202020204" pitchFamily="34" charset="0"/>
                <a:ea typeface="Calibri" panose="020F0502020204030204" pitchFamily="34" charset="0"/>
                <a:cs typeface="Times New Roman" panose="02020603050405020304" pitchFamily="18" charset="0"/>
              </a:rPr>
              <a:t>	</a:t>
            </a:r>
            <a:r>
              <a:rPr lang="fr-FR" sz="1600" dirty="0" smtClean="0">
                <a:latin typeface="David" panose="020E0502060401010101" pitchFamily="34" charset="-79"/>
                <a:ea typeface="Calibri" panose="020F0502020204030204" pitchFamily="34" charset="0"/>
                <a:cs typeface="David" panose="020E0502060401010101" pitchFamily="34" charset="-79"/>
              </a:rPr>
              <a:t>Oui</a:t>
            </a:r>
            <a:r>
              <a:rPr lang="fr-FR" sz="1600" dirty="0">
                <a:latin typeface="David" panose="020E0502060401010101" pitchFamily="34" charset="-79"/>
                <a:ea typeface="Calibri" panose="020F0502020204030204" pitchFamily="34" charset="0"/>
                <a:cs typeface="David" panose="020E0502060401010101" pitchFamily="34" charset="-79"/>
              </a:rPr>
              <a:t>, elles peuvent se faire représenter ou assister par un tiers de leur choix à tous les stades du processus de médiation. Des cocus peuvent être </a:t>
            </a:r>
            <a:r>
              <a:rPr lang="fr-FR" sz="1600" dirty="0" smtClean="0">
                <a:latin typeface="David" panose="020E0502060401010101" pitchFamily="34" charset="-79"/>
                <a:ea typeface="Calibri" panose="020F0502020204030204" pitchFamily="34" charset="0"/>
                <a:cs typeface="David" panose="020E0502060401010101" pitchFamily="34" charset="-79"/>
              </a:rPr>
              <a:t>organisés en cours de médiation.</a:t>
            </a:r>
            <a:endParaRPr lang="fr-FR" sz="1600" dirty="0">
              <a:latin typeface="David" panose="020E0502060401010101" pitchFamily="34" charset="-79"/>
              <a:ea typeface="Calibri" panose="020F0502020204030204" pitchFamily="34" charset="0"/>
              <a:cs typeface="David" panose="020E0502060401010101" pitchFamily="34" charset="-79"/>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92595" cy="983134"/>
          </a:xfrm>
          <a:prstGeom prst="rect">
            <a:avLst/>
          </a:prstGeom>
        </p:spPr>
      </p:pic>
    </p:spTree>
    <p:extLst>
      <p:ext uri="{BB962C8B-B14F-4D97-AF65-F5344CB8AC3E}">
        <p14:creationId xmlns:p14="http://schemas.microsoft.com/office/powerpoint/2010/main" val="3286269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06583" y="176645"/>
            <a:ext cx="11139054" cy="6908110"/>
          </a:xfrm>
          <a:prstGeom prst="rect">
            <a:avLst/>
          </a:prstGeom>
          <a:noFill/>
        </p:spPr>
        <p:txBody>
          <a:bodyPr wrap="square" rtlCol="0">
            <a:spAutoFit/>
          </a:bodyPr>
          <a:lstStyle/>
          <a:p>
            <a:pPr algn="just">
              <a:lnSpc>
                <a:spcPct val="107000"/>
              </a:lnSpc>
              <a:spcAft>
                <a:spcPts val="800"/>
              </a:spcAft>
            </a:pPr>
            <a:endParaRPr lang="fr-FR" sz="1400" dirty="0" smtClean="0">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endParaRPr lang="fr-FR" sz="1600" b="1" dirty="0" smtClean="0">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endParaRPr lang="fr-FR" sz="1000" b="1" dirty="0">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Faut-il </a:t>
            </a:r>
            <a:r>
              <a:rPr lang="fr-FR" sz="1600" b="1" dirty="0">
                <a:latin typeface="Century Gothic" panose="020B0502020202020204" pitchFamily="34" charset="0"/>
                <a:ea typeface="Calibri" panose="020F0502020204030204" pitchFamily="34" charset="0"/>
                <a:cs typeface="Times New Roman" panose="02020603050405020304" pitchFamily="18" charset="0"/>
              </a:rPr>
              <a:t>obligatoirement </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avoir conventionné avec </a:t>
            </a:r>
            <a:r>
              <a:rPr lang="fr-FR" sz="1600" b="1" dirty="0">
                <a:latin typeface="Century Gothic" panose="020B0502020202020204" pitchFamily="34" charset="0"/>
                <a:ea typeface="Calibri" panose="020F0502020204030204" pitchFamily="34" charset="0"/>
                <a:cs typeface="Times New Roman" panose="02020603050405020304" pitchFamily="18" charset="0"/>
              </a:rPr>
              <a:t>le </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CDG pour avoir recours à la médiation</a:t>
            </a:r>
            <a:r>
              <a:rPr lang="fr-FR" sz="1600" b="1" dirty="0">
                <a:latin typeface="Century Gothic" panose="020B0502020202020204" pitchFamily="34" charset="0"/>
                <a:ea typeface="Calibri" panose="020F0502020204030204" pitchFamily="34" charset="0"/>
                <a:cs typeface="Times New Roman" panose="02020603050405020304" pitchFamily="18" charset="0"/>
              </a:rPr>
              <a:t> ?</a:t>
            </a:r>
            <a:r>
              <a:rPr lang="fr-FR" sz="1600" dirty="0">
                <a:latin typeface="Century Gothic" panose="020B0502020202020204" pitchFamily="34" charset="0"/>
                <a:ea typeface="Calibri" panose="020F0502020204030204" pitchFamily="34" charset="0"/>
                <a:cs typeface="Times New Roman" panose="02020603050405020304" pitchFamily="18" charset="0"/>
              </a:rPr>
              <a:t> </a:t>
            </a:r>
            <a:endParaRPr lang="fr-FR" sz="1600" dirty="0" smtClean="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a:latin typeface="Century Gothic" panose="020B0502020202020204" pitchFamily="34" charset="0"/>
                <a:ea typeface="Calibri" panose="020F0502020204030204" pitchFamily="34" charset="0"/>
                <a:cs typeface="Times New Roman" panose="02020603050405020304" pitchFamily="18" charset="0"/>
              </a:rPr>
              <a:t>	</a:t>
            </a:r>
            <a:r>
              <a:rPr lang="fr-FR" sz="1600" dirty="0" smtClean="0">
                <a:latin typeface="David" panose="020E0502060401010101" pitchFamily="34" charset="-79"/>
                <a:ea typeface="Calibri" panose="020F0502020204030204" pitchFamily="34" charset="0"/>
                <a:cs typeface="David" panose="020E0502060401010101" pitchFamily="34" charset="-79"/>
              </a:rPr>
              <a:t>Oui, il s’agit d’une obligation.</a:t>
            </a:r>
          </a:p>
          <a:p>
            <a:pPr algn="just">
              <a:lnSpc>
                <a:spcPct val="107000"/>
              </a:lnSpc>
              <a:spcAft>
                <a:spcPts val="800"/>
              </a:spcAft>
            </a:pPr>
            <a:endParaRPr lang="fr-FR"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 Pourquoi </a:t>
            </a:r>
            <a:r>
              <a:rPr lang="fr-FR" sz="1600" b="1" dirty="0">
                <a:latin typeface="Century Gothic" panose="020B0502020202020204" pitchFamily="34" charset="0"/>
                <a:ea typeface="Calibri" panose="020F0502020204030204" pitchFamily="34" charset="0"/>
                <a:cs typeface="Times New Roman" panose="02020603050405020304" pitchFamily="18" charset="0"/>
              </a:rPr>
              <a:t>le CDG s’est-il positionné </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sur </a:t>
            </a:r>
            <a:r>
              <a:rPr lang="fr-FR" sz="1600" b="1" dirty="0">
                <a:latin typeface="Century Gothic" panose="020B0502020202020204" pitchFamily="34" charset="0"/>
                <a:ea typeface="Calibri" panose="020F0502020204030204" pitchFamily="34" charset="0"/>
                <a:cs typeface="Times New Roman" panose="02020603050405020304" pitchFamily="18" charset="0"/>
              </a:rPr>
              <a:t>cette nouvelle mission et </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non pas </a:t>
            </a:r>
            <a:r>
              <a:rPr lang="fr-FR" sz="1600" b="1" dirty="0">
                <a:latin typeface="Century Gothic" panose="020B0502020202020204" pitchFamily="34" charset="0"/>
                <a:ea typeface="Calibri" panose="020F0502020204030204" pitchFamily="34" charset="0"/>
                <a:cs typeface="Times New Roman" panose="02020603050405020304" pitchFamily="18" charset="0"/>
              </a:rPr>
              <a:t>un avocat médiateur ?</a:t>
            </a:r>
            <a:r>
              <a:rPr lang="fr-FR" sz="1600" dirty="0">
                <a:latin typeface="Century Gothic" panose="020B0502020202020204" pitchFamily="34" charset="0"/>
                <a:ea typeface="Calibri" panose="020F0502020204030204" pitchFamily="34" charset="0"/>
                <a:cs typeface="Times New Roman" panose="02020603050405020304" pitchFamily="18" charset="0"/>
              </a:rPr>
              <a:t> </a:t>
            </a:r>
            <a:endParaRPr lang="fr-FR" sz="1600" dirty="0" smtClean="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a:latin typeface="Century Gothic" panose="020B0502020202020204" pitchFamily="34" charset="0"/>
                <a:ea typeface="Calibri" panose="020F0502020204030204" pitchFamily="34" charset="0"/>
                <a:cs typeface="Times New Roman" panose="02020603050405020304" pitchFamily="18" charset="0"/>
              </a:rPr>
              <a:t>	</a:t>
            </a:r>
            <a:r>
              <a:rPr lang="fr-FR" sz="1600" dirty="0" smtClean="0">
                <a:latin typeface="David" panose="020E0502060401010101" pitchFamily="34" charset="-79"/>
                <a:ea typeface="Calibri" panose="020F0502020204030204" pitchFamily="34" charset="0"/>
                <a:cs typeface="David" panose="020E0502060401010101" pitchFamily="34" charset="-79"/>
              </a:rPr>
              <a:t>Le </a:t>
            </a:r>
            <a:r>
              <a:rPr lang="fr-FR" sz="1600" dirty="0">
                <a:latin typeface="David" panose="020E0502060401010101" pitchFamily="34" charset="-79"/>
                <a:ea typeface="Calibri" panose="020F0502020204030204" pitchFamily="34" charset="0"/>
                <a:cs typeface="David" panose="020E0502060401010101" pitchFamily="34" charset="-79"/>
              </a:rPr>
              <a:t>CDG </a:t>
            </a:r>
            <a:r>
              <a:rPr lang="fr-FR" sz="1600" dirty="0" smtClean="0">
                <a:latin typeface="David" panose="020E0502060401010101" pitchFamily="34" charset="-79"/>
                <a:ea typeface="Calibri" panose="020F0502020204030204" pitchFamily="34" charset="0"/>
                <a:cs typeface="David" panose="020E0502060401010101" pitchFamily="34" charset="-79"/>
              </a:rPr>
              <a:t>a fait le choix de participer à cette nouvelle mission en qualité de </a:t>
            </a:r>
            <a:r>
              <a:rPr lang="fr-FR" sz="1600" dirty="0">
                <a:latin typeface="David" panose="020E0502060401010101" pitchFamily="34" charset="-79"/>
                <a:ea typeface="Calibri" panose="020F0502020204030204" pitchFamily="34" charset="0"/>
                <a:cs typeface="David" panose="020E0502060401010101" pitchFamily="34" charset="-79"/>
              </a:rPr>
              <a:t>tiers de confiance, dans la continuité de ses </a:t>
            </a:r>
            <a:r>
              <a:rPr lang="fr-FR" sz="1600" dirty="0" smtClean="0">
                <a:latin typeface="David" panose="020E0502060401010101" pitchFamily="34" charset="-79"/>
                <a:ea typeface="Calibri" panose="020F0502020204030204" pitchFamily="34" charset="0"/>
                <a:cs typeface="David" panose="020E0502060401010101" pitchFamily="34" charset="-79"/>
              </a:rPr>
              <a:t>missions auprès des collectivités</a:t>
            </a:r>
          </a:p>
          <a:p>
            <a:pPr algn="just">
              <a:lnSpc>
                <a:spcPct val="107000"/>
              </a:lnSpc>
              <a:spcAft>
                <a:spcPts val="800"/>
              </a:spcAft>
            </a:pPr>
            <a:endParaRPr lang="fr-FR" sz="1000" dirty="0" smtClean="0">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sym typeface="Wingdings" panose="05000000000000000000" pitchFamily="2" charset="2"/>
              </a:rPr>
              <a:t>P</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eut-on </a:t>
            </a:r>
            <a:r>
              <a:rPr lang="fr-FR" sz="1600" b="1" dirty="0">
                <a:latin typeface="Century Gothic" panose="020B0502020202020204" pitchFamily="34" charset="0"/>
                <a:ea typeface="Calibri" panose="020F0502020204030204" pitchFamily="34" charset="0"/>
                <a:cs typeface="Times New Roman" panose="02020603050405020304" pitchFamily="18" charset="0"/>
              </a:rPr>
              <a:t>interrompre la MPO ?</a:t>
            </a:r>
            <a:r>
              <a:rPr lang="fr-FR" sz="1600" dirty="0">
                <a:latin typeface="Century Gothic" panose="020B0502020202020204" pitchFamily="34" charset="0"/>
                <a:ea typeface="Calibri" panose="020F0502020204030204" pitchFamily="34" charset="0"/>
                <a:cs typeface="Times New Roman" panose="02020603050405020304" pitchFamily="18" charset="0"/>
              </a:rPr>
              <a:t> </a:t>
            </a:r>
            <a:endParaRPr lang="fr-FR" sz="1600" dirty="0" smtClean="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smtClean="0">
                <a:latin typeface="David" panose="020E0502060401010101" pitchFamily="34" charset="-79"/>
                <a:ea typeface="Calibri" panose="020F0502020204030204" pitchFamily="34" charset="0"/>
                <a:cs typeface="David" panose="020E0502060401010101" pitchFamily="34" charset="-79"/>
              </a:rPr>
              <a:t>	Oui</a:t>
            </a:r>
            <a:r>
              <a:rPr lang="fr-FR" sz="1600" dirty="0">
                <a:latin typeface="David" panose="020E0502060401010101" pitchFamily="34" charset="-79"/>
                <a:ea typeface="Calibri" panose="020F0502020204030204" pitchFamily="34" charset="0"/>
                <a:cs typeface="David" panose="020E0502060401010101" pitchFamily="34" charset="-79"/>
              </a:rPr>
              <a:t>, si le médiateur constate une irrégularité (déséquilibre de </a:t>
            </a:r>
            <a:r>
              <a:rPr lang="fr-FR" sz="1600" dirty="0" smtClean="0">
                <a:latin typeface="David" panose="020E0502060401010101" pitchFamily="34" charset="-79"/>
                <a:ea typeface="Calibri" panose="020F0502020204030204" pitchFamily="34" charset="0"/>
                <a:cs typeface="David" panose="020E0502060401010101" pitchFamily="34" charset="-79"/>
              </a:rPr>
              <a:t>forces </a:t>
            </a:r>
            <a:r>
              <a:rPr lang="fr-FR" sz="1600" dirty="0">
                <a:latin typeface="David" panose="020E0502060401010101" pitchFamily="34" charset="-79"/>
                <a:ea typeface="Calibri" panose="020F0502020204030204" pitchFamily="34" charset="0"/>
                <a:cs typeface="David" panose="020E0502060401010101" pitchFamily="34" charset="-79"/>
              </a:rPr>
              <a:t>entre les parties, violation des règles d’ordre public, manque de diligence des parties) ou si une partie se désiste. </a:t>
            </a:r>
            <a:endParaRPr lang="fr-FR" sz="1600" dirty="0" smtClean="0">
              <a:latin typeface="David" panose="020E0502060401010101" pitchFamily="34" charset="-79"/>
              <a:ea typeface="Calibri" panose="020F0502020204030204" pitchFamily="34" charset="0"/>
              <a:cs typeface="David" panose="020E0502060401010101" pitchFamily="34" charset="-79"/>
            </a:endParaRPr>
          </a:p>
          <a:p>
            <a:pPr algn="just">
              <a:lnSpc>
                <a:spcPct val="107000"/>
              </a:lnSpc>
              <a:spcAft>
                <a:spcPts val="800"/>
              </a:spcAft>
            </a:pPr>
            <a:endParaRPr lang="fr-FR"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sym typeface="Wingdings" panose="05000000000000000000" pitchFamily="2" charset="2"/>
              </a:rPr>
              <a:t>F</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aut-il </a:t>
            </a:r>
            <a:r>
              <a:rPr lang="fr-FR" sz="1600" b="1" dirty="0">
                <a:latin typeface="Century Gothic" panose="020B0502020202020204" pitchFamily="34" charset="0"/>
                <a:ea typeface="Calibri" panose="020F0502020204030204" pitchFamily="34" charset="0"/>
                <a:cs typeface="Times New Roman" panose="02020603050405020304" pitchFamily="18" charset="0"/>
              </a:rPr>
              <a:t>obligatoirement la présence d’une personne qui a une délégation de signature </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fr-FR" sz="1600" dirty="0" smtClean="0">
                <a:latin typeface="David" panose="020E0502060401010101" pitchFamily="34" charset="-79"/>
                <a:ea typeface="Calibri" panose="020F0502020204030204" pitchFamily="34" charset="0"/>
                <a:cs typeface="David" panose="020E0502060401010101" pitchFamily="34" charset="-79"/>
              </a:rPr>
              <a:t>	Lors </a:t>
            </a:r>
            <a:r>
              <a:rPr lang="fr-FR" sz="1600" dirty="0">
                <a:latin typeface="David" panose="020E0502060401010101" pitchFamily="34" charset="-79"/>
                <a:ea typeface="Calibri" panose="020F0502020204030204" pitchFamily="34" charset="0"/>
                <a:cs typeface="David" panose="020E0502060401010101" pitchFamily="34" charset="-79"/>
              </a:rPr>
              <a:t>de la première </a:t>
            </a:r>
            <a:r>
              <a:rPr lang="fr-FR" sz="1600" dirty="0" smtClean="0">
                <a:latin typeface="David" panose="020E0502060401010101" pitchFamily="34" charset="-79"/>
                <a:ea typeface="Calibri" panose="020F0502020204030204" pitchFamily="34" charset="0"/>
                <a:cs typeface="David" panose="020E0502060401010101" pitchFamily="34" charset="-79"/>
              </a:rPr>
              <a:t>rencontre, </a:t>
            </a:r>
            <a:r>
              <a:rPr lang="fr-FR" sz="1600" dirty="0" smtClean="0">
                <a:latin typeface="David" panose="020E0502060401010101" pitchFamily="34" charset="-79"/>
                <a:ea typeface="Calibri" panose="020F0502020204030204" pitchFamily="34" charset="0"/>
                <a:cs typeface="David" panose="020E0502060401010101" pitchFamily="34" charset="-79"/>
              </a:rPr>
              <a:t>il peut y </a:t>
            </a:r>
            <a:r>
              <a:rPr lang="fr-FR" sz="1600" dirty="0">
                <a:latin typeface="David" panose="020E0502060401010101" pitchFamily="34" charset="-79"/>
                <a:ea typeface="Calibri" panose="020F0502020204030204" pitchFamily="34" charset="0"/>
                <a:cs typeface="David" panose="020E0502060401010101" pitchFamily="34" charset="-79"/>
              </a:rPr>
              <a:t>avoir un compromis de </a:t>
            </a:r>
            <a:r>
              <a:rPr lang="fr-FR" sz="1600" dirty="0" smtClean="0">
                <a:latin typeface="David" panose="020E0502060401010101" pitchFamily="34" charset="-79"/>
                <a:ea typeface="Calibri" panose="020F0502020204030204" pitchFamily="34" charset="0"/>
                <a:cs typeface="David" panose="020E0502060401010101" pitchFamily="34" charset="-79"/>
              </a:rPr>
              <a:t>principe qui est décidé </a:t>
            </a:r>
            <a:r>
              <a:rPr lang="fr-FR" sz="1600" dirty="0">
                <a:latin typeface="David" panose="020E0502060401010101" pitchFamily="34" charset="-79"/>
                <a:ea typeface="Calibri" panose="020F0502020204030204" pitchFamily="34" charset="0"/>
                <a:cs typeface="David" panose="020E0502060401010101" pitchFamily="34" charset="-79"/>
              </a:rPr>
              <a:t>puis on peut se revoir une deuxième fois pour que le décideur soit présent</a:t>
            </a:r>
            <a:r>
              <a:rPr lang="fr-FR" sz="1600" dirty="0" smtClean="0">
                <a:latin typeface="David" panose="020E0502060401010101" pitchFamily="34" charset="-79"/>
                <a:ea typeface="Calibri" panose="020F0502020204030204" pitchFamily="34" charset="0"/>
                <a:cs typeface="David" panose="020E0502060401010101" pitchFamily="34" charset="-79"/>
              </a:rPr>
              <a:t>.</a:t>
            </a:r>
          </a:p>
          <a:p>
            <a:pPr marL="285750" indent="-285750" algn="just">
              <a:lnSpc>
                <a:spcPct val="107000"/>
              </a:lnSpc>
              <a:spcAft>
                <a:spcPts val="800"/>
              </a:spcAft>
              <a:buFont typeface="Wingdings" panose="05000000000000000000" pitchFamily="2" charset="2"/>
              <a:buChar char="Ä"/>
            </a:pPr>
            <a:endParaRPr lang="fr-FR" sz="1000" dirty="0" smtClean="0">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sym typeface="Wingdings" panose="05000000000000000000" pitchFamily="2" charset="2"/>
              </a:rPr>
              <a:t>D</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oit-on </a:t>
            </a:r>
            <a:r>
              <a:rPr lang="fr-FR" sz="1600" b="1" dirty="0">
                <a:latin typeface="Century Gothic" panose="020B0502020202020204" pitchFamily="34" charset="0"/>
                <a:ea typeface="Calibri" panose="020F0502020204030204" pitchFamily="34" charset="0"/>
                <a:cs typeface="Times New Roman" panose="02020603050405020304" pitchFamily="18" charset="0"/>
              </a:rPr>
              <a:t>transmettre au médiateur des documents avant la rencontre ?</a:t>
            </a:r>
            <a:r>
              <a:rPr lang="fr-FR" sz="1600" dirty="0">
                <a:latin typeface="Century Gothic" panose="020B0502020202020204" pitchFamily="34" charset="0"/>
                <a:ea typeface="Calibri" panose="020F0502020204030204" pitchFamily="34" charset="0"/>
                <a:cs typeface="Times New Roman" panose="02020603050405020304" pitchFamily="18" charset="0"/>
              </a:rPr>
              <a:t> </a:t>
            </a:r>
            <a:endParaRPr lang="fr-FR" sz="1600" dirty="0" smtClean="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a:latin typeface="David" panose="020E0502060401010101" pitchFamily="34" charset="-79"/>
                <a:ea typeface="Calibri" panose="020F0502020204030204" pitchFamily="34" charset="0"/>
                <a:cs typeface="David" panose="020E0502060401010101" pitchFamily="34" charset="-79"/>
              </a:rPr>
              <a:t>	N</a:t>
            </a:r>
            <a:r>
              <a:rPr lang="fr-FR" sz="1600" dirty="0" smtClean="0">
                <a:latin typeface="David" panose="020E0502060401010101" pitchFamily="34" charset="-79"/>
                <a:ea typeface="Calibri" panose="020F0502020204030204" pitchFamily="34" charset="0"/>
                <a:cs typeface="David" panose="020E0502060401010101" pitchFamily="34" charset="-79"/>
              </a:rPr>
              <a:t>on </a:t>
            </a:r>
            <a:r>
              <a:rPr lang="fr-FR" sz="1600" dirty="0">
                <a:latin typeface="David" panose="020E0502060401010101" pitchFamily="34" charset="-79"/>
                <a:ea typeface="Calibri" panose="020F0502020204030204" pitchFamily="34" charset="0"/>
                <a:cs typeface="David" panose="020E0502060401010101" pitchFamily="34" charset="-79"/>
              </a:rPr>
              <a:t>il ne s’agit pas d’une </a:t>
            </a:r>
            <a:r>
              <a:rPr lang="fr-FR" sz="1600" dirty="0" smtClean="0">
                <a:latin typeface="David" panose="020E0502060401010101" pitchFamily="34" charset="-79"/>
                <a:ea typeface="Calibri" panose="020F0502020204030204" pitchFamily="34" charset="0"/>
                <a:cs typeface="David" panose="020E0502060401010101" pitchFamily="34" charset="-79"/>
              </a:rPr>
              <a:t>plaidoirie et le médiateur doit rester neutre.</a:t>
            </a:r>
            <a:endParaRPr lang="fr-FR" sz="1400" dirty="0">
              <a:latin typeface="David" panose="020E0502060401010101" pitchFamily="34" charset="-79"/>
              <a:ea typeface="Calibri" panose="020F0502020204030204" pitchFamily="34" charset="0"/>
              <a:cs typeface="David" panose="020E0502060401010101" pitchFamily="34" charset="-79"/>
            </a:endParaRPr>
          </a:p>
          <a:p>
            <a:pPr marL="285750" indent="-285750" algn="just">
              <a:lnSpc>
                <a:spcPct val="107000"/>
              </a:lnSpc>
              <a:spcAft>
                <a:spcPts val="800"/>
              </a:spcAft>
              <a:buFont typeface="Wingdings" panose="05000000000000000000" pitchFamily="2" charset="2"/>
              <a:buChar char="Ä"/>
            </a:pPr>
            <a:endParaRPr lang="fr-FR" sz="1600" dirty="0" smtClean="0">
              <a:latin typeface="Century Gothic" panose="020B0502020202020204" pitchFamily="34" charset="0"/>
              <a:ea typeface="Calibri" panose="020F0502020204030204" pitchFamily="34" charset="0"/>
              <a:cs typeface="Times New Roman" panose="02020603050405020304" pitchFamily="18" charset="0"/>
            </a:endParaRPr>
          </a:p>
        </p:txBody>
      </p:sp>
      <p:pic>
        <p:nvPicPr>
          <p:cNvPr id="3" name="Imag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92595" cy="983134"/>
          </a:xfrm>
          <a:prstGeom prst="rect">
            <a:avLst/>
          </a:prstGeom>
        </p:spPr>
      </p:pic>
    </p:spTree>
    <p:extLst>
      <p:ext uri="{BB962C8B-B14F-4D97-AF65-F5344CB8AC3E}">
        <p14:creationId xmlns:p14="http://schemas.microsoft.com/office/powerpoint/2010/main" val="32931001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96297" y="197428"/>
            <a:ext cx="11139054" cy="6179769"/>
          </a:xfrm>
          <a:prstGeom prst="rect">
            <a:avLst/>
          </a:prstGeom>
          <a:noFill/>
        </p:spPr>
        <p:txBody>
          <a:bodyPr wrap="square" rtlCol="0">
            <a:spAutoFit/>
          </a:bodyPr>
          <a:lstStyle/>
          <a:p>
            <a:pPr algn="just">
              <a:lnSpc>
                <a:spcPct val="107000"/>
              </a:lnSpc>
              <a:spcAft>
                <a:spcPts val="800"/>
              </a:spcAft>
            </a:pPr>
            <a:endParaRPr lang="fr-FR" sz="1400" dirty="0" smtClean="0">
              <a:latin typeface="Century Gothic" panose="020B0502020202020204" pitchFamily="34" charset="0"/>
              <a:ea typeface="Calibri" panose="020F0502020204030204" pitchFamily="34" charset="0"/>
              <a:cs typeface="Times New Roman" panose="02020603050405020304" pitchFamily="18" charset="0"/>
            </a:endParaRPr>
          </a:p>
          <a:p>
            <a:pPr marL="285750" lvl="0" indent="-285750" algn="just">
              <a:lnSpc>
                <a:spcPct val="107000"/>
              </a:lnSpc>
              <a:spcAft>
                <a:spcPts val="800"/>
              </a:spcAft>
              <a:buFont typeface="Wingdings" panose="05000000000000000000" pitchFamily="2" charset="2"/>
              <a:buChar char="Ä"/>
            </a:pPr>
            <a:endParaRPr lang="fr-FR" sz="1600" b="1" dirty="0" smtClean="0">
              <a:solidFill>
                <a:prstClr val="black"/>
              </a:solidFill>
              <a:latin typeface="Century Gothic" panose="020B0502020202020204" pitchFamily="34" charset="0"/>
              <a:ea typeface="Calibri" panose="020F0502020204030204" pitchFamily="34" charset="0"/>
              <a:cs typeface="ErasITC-Light"/>
              <a:sym typeface="Wingdings" panose="05000000000000000000" pitchFamily="2" charset="2"/>
            </a:endParaRPr>
          </a:p>
          <a:p>
            <a:pPr marL="285750" lvl="0" indent="-285750" algn="just">
              <a:lnSpc>
                <a:spcPct val="107000"/>
              </a:lnSpc>
              <a:spcAft>
                <a:spcPts val="800"/>
              </a:spcAft>
              <a:buFont typeface="Wingdings" panose="05000000000000000000" pitchFamily="2" charset="2"/>
              <a:buChar char="Ä"/>
            </a:pPr>
            <a:endParaRPr lang="fr-FR" sz="800" b="1" dirty="0">
              <a:solidFill>
                <a:prstClr val="black"/>
              </a:solidFill>
              <a:latin typeface="Century Gothic" panose="020B0502020202020204" pitchFamily="34" charset="0"/>
              <a:ea typeface="Calibri" panose="020F0502020204030204" pitchFamily="34" charset="0"/>
              <a:cs typeface="ErasITC-Light"/>
              <a:sym typeface="Wingdings" panose="05000000000000000000" pitchFamily="2" charset="2"/>
            </a:endParaRPr>
          </a:p>
          <a:p>
            <a:pPr marL="285750" lvl="0" indent="-285750" algn="just">
              <a:lnSpc>
                <a:spcPct val="107000"/>
              </a:lnSpc>
              <a:spcAft>
                <a:spcPts val="800"/>
              </a:spcAft>
              <a:buFont typeface="Wingdings" panose="05000000000000000000" pitchFamily="2" charset="2"/>
              <a:buChar char="Ä"/>
            </a:pPr>
            <a:r>
              <a:rPr lang="fr-FR" sz="1600" b="1" dirty="0" smtClean="0">
                <a:solidFill>
                  <a:prstClr val="black"/>
                </a:solidFill>
                <a:latin typeface="Century Gothic" panose="020B0502020202020204" pitchFamily="34" charset="0"/>
                <a:ea typeface="Calibri" panose="020F0502020204030204" pitchFamily="34" charset="0"/>
                <a:cs typeface="ErasITC-Light"/>
                <a:sym typeface="Wingdings" panose="05000000000000000000" pitchFamily="2" charset="2"/>
              </a:rPr>
              <a:t>L</a:t>
            </a:r>
            <a:r>
              <a:rPr lang="fr-FR" sz="1600" b="1" dirty="0" smtClean="0">
                <a:solidFill>
                  <a:prstClr val="black"/>
                </a:solidFill>
                <a:latin typeface="Century Gothic" panose="020B0502020202020204" pitchFamily="34" charset="0"/>
                <a:ea typeface="Calibri" panose="020F0502020204030204" pitchFamily="34" charset="0"/>
                <a:cs typeface="ErasITC-Light"/>
              </a:rPr>
              <a:t>’assureur </a:t>
            </a:r>
            <a:r>
              <a:rPr lang="fr-FR" sz="1600" b="1" dirty="0">
                <a:solidFill>
                  <a:prstClr val="black"/>
                </a:solidFill>
                <a:latin typeface="Century Gothic" panose="020B0502020202020204" pitchFamily="34" charset="0"/>
                <a:ea typeface="Calibri" panose="020F0502020204030204" pitchFamily="34" charset="0"/>
                <a:cs typeface="ErasITC-Light"/>
              </a:rPr>
              <a:t>de la collectivité peut-il y assister ? </a:t>
            </a:r>
            <a:endParaRPr lang="fr-FR" sz="1600" b="1" dirty="0">
              <a:solidFill>
                <a:prstClr val="black"/>
              </a:solidFill>
              <a:latin typeface="Century Gothic" panose="020B050202020202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r>
              <a:rPr lang="fr-FR" sz="1600" dirty="0">
                <a:solidFill>
                  <a:prstClr val="black"/>
                </a:solidFill>
                <a:latin typeface="David" panose="020E0502060401010101" pitchFamily="34" charset="-79"/>
                <a:ea typeface="Calibri" panose="020F0502020204030204" pitchFamily="34" charset="0"/>
                <a:cs typeface="David" panose="020E0502060401010101" pitchFamily="34" charset="-79"/>
              </a:rPr>
              <a:t>	Oui, à condition que les parties soient d’accord. Il peut être présent par rapport aux indemnisations annexes qui peuvent être </a:t>
            </a:r>
            <a:r>
              <a:rPr lang="fr-FR" sz="1600" dirty="0" smtClean="0">
                <a:solidFill>
                  <a:prstClr val="black"/>
                </a:solidFill>
                <a:latin typeface="David" panose="020E0502060401010101" pitchFamily="34" charset="-79"/>
                <a:ea typeface="Calibri" panose="020F0502020204030204" pitchFamily="34" charset="0"/>
                <a:cs typeface="David" panose="020E0502060401010101" pitchFamily="34" charset="-79"/>
              </a:rPr>
              <a:t>engagées.</a:t>
            </a:r>
          </a:p>
          <a:p>
            <a:pPr lvl="0" algn="just">
              <a:lnSpc>
                <a:spcPct val="107000"/>
              </a:lnSpc>
              <a:spcAft>
                <a:spcPts val="800"/>
              </a:spcAft>
            </a:pPr>
            <a:endParaRPr lang="fr-FR" sz="1000" dirty="0">
              <a:solidFill>
                <a:prstClr val="black"/>
              </a:solidFill>
              <a:latin typeface="Century Gothic" panose="020B0502020202020204" pitchFamily="34" charset="0"/>
              <a:ea typeface="Calibri" panose="020F0502020204030204" pitchFamily="34" charset="0"/>
              <a:cs typeface="ErasITC-Light"/>
            </a:endParaRPr>
          </a:p>
          <a:p>
            <a:pPr marL="285750" indent="-285750" algn="just">
              <a:lnSpc>
                <a:spcPct val="107000"/>
              </a:lnSpc>
              <a:spcAft>
                <a:spcPts val="800"/>
              </a:spcAft>
              <a:buFont typeface="Wingdings" panose="05000000000000000000" pitchFamily="2" charset="2"/>
              <a:buChar char="Ä"/>
            </a:pPr>
            <a:r>
              <a:rPr lang="fr-FR" sz="1600" dirty="0" smtClean="0">
                <a:latin typeface="Century Gothic" panose="020B0502020202020204" pitchFamily="34" charset="0"/>
                <a:ea typeface="Calibri" panose="020F0502020204030204" pitchFamily="34" charset="0"/>
                <a:cs typeface="Times New Roman" panose="02020603050405020304" pitchFamily="18" charset="0"/>
              </a:rPr>
              <a:t>L</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a </a:t>
            </a:r>
            <a:r>
              <a:rPr lang="fr-FR" sz="1600" b="1" dirty="0">
                <a:latin typeface="Century Gothic" panose="020B0502020202020204" pitchFamily="34" charset="0"/>
                <a:ea typeface="Calibri" panose="020F0502020204030204" pitchFamily="34" charset="0"/>
                <a:cs typeface="Times New Roman" panose="02020603050405020304" pitchFamily="18" charset="0"/>
              </a:rPr>
              <a:t>MPO est-elle gratuite pour l’agent ?</a:t>
            </a:r>
            <a:r>
              <a:rPr lang="fr-FR" sz="1600" dirty="0">
                <a:latin typeface="Century Gothic" panose="020B0502020202020204" pitchFamily="34" charset="0"/>
                <a:ea typeface="Calibri" panose="020F0502020204030204" pitchFamily="34" charset="0"/>
                <a:cs typeface="Times New Roman" panose="02020603050405020304" pitchFamily="18" charset="0"/>
              </a:rPr>
              <a:t> </a:t>
            </a:r>
            <a:endParaRPr lang="fr-FR" sz="1600" dirty="0" smtClean="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a:latin typeface="David" panose="020E0502060401010101" pitchFamily="34" charset="-79"/>
                <a:ea typeface="Calibri" panose="020F0502020204030204" pitchFamily="34" charset="0"/>
                <a:cs typeface="David" panose="020E0502060401010101" pitchFamily="34" charset="-79"/>
              </a:rPr>
              <a:t>	</a:t>
            </a:r>
            <a:r>
              <a:rPr lang="fr-FR" sz="1600" dirty="0" smtClean="0">
                <a:latin typeface="David" panose="020E0502060401010101" pitchFamily="34" charset="-79"/>
                <a:ea typeface="Calibri" panose="020F0502020204030204" pitchFamily="34" charset="0"/>
                <a:cs typeface="David" panose="020E0502060401010101" pitchFamily="34" charset="-79"/>
              </a:rPr>
              <a:t>Oui.</a:t>
            </a:r>
            <a:endParaRPr lang="fr-FR" sz="1400" dirty="0" smtClean="0">
              <a:latin typeface="David" panose="020E0502060401010101" pitchFamily="34" charset="-79"/>
              <a:ea typeface="Calibri" panose="020F0502020204030204" pitchFamily="34" charset="0"/>
              <a:cs typeface="David" panose="020E0502060401010101" pitchFamily="34" charset="-79"/>
            </a:endParaRPr>
          </a:p>
          <a:p>
            <a:pPr algn="just">
              <a:lnSpc>
                <a:spcPct val="107000"/>
              </a:lnSpc>
              <a:spcAft>
                <a:spcPts val="800"/>
              </a:spcAft>
            </a:pPr>
            <a:endParaRPr lang="fr-FR"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sym typeface="Wingdings" panose="05000000000000000000" pitchFamily="2" charset="2"/>
              </a:rPr>
              <a:t>P</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eut-on </a:t>
            </a:r>
            <a:r>
              <a:rPr lang="fr-FR" sz="1600" b="1" dirty="0">
                <a:latin typeface="Century Gothic" panose="020B0502020202020204" pitchFamily="34" charset="0"/>
                <a:ea typeface="Calibri" panose="020F0502020204030204" pitchFamily="34" charset="0"/>
                <a:cs typeface="Times New Roman" panose="02020603050405020304" pitchFamily="18" charset="0"/>
              </a:rPr>
              <a:t>faire un recours gracieux avant de passer par la MPO ?</a:t>
            </a:r>
            <a:r>
              <a:rPr lang="fr-FR" sz="1600" dirty="0">
                <a:latin typeface="Century Gothic" panose="020B0502020202020204" pitchFamily="34" charset="0"/>
                <a:ea typeface="Calibri" panose="020F0502020204030204" pitchFamily="34" charset="0"/>
                <a:cs typeface="Times New Roman" panose="02020603050405020304" pitchFamily="18" charset="0"/>
              </a:rPr>
              <a:t> </a:t>
            </a:r>
            <a:endParaRPr lang="fr-FR" sz="1600" dirty="0" smtClean="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a:latin typeface="Century Gothic" panose="020B0502020202020204" pitchFamily="34" charset="0"/>
                <a:ea typeface="Calibri" panose="020F0502020204030204" pitchFamily="34" charset="0"/>
                <a:cs typeface="Times New Roman" panose="02020603050405020304" pitchFamily="18" charset="0"/>
              </a:rPr>
              <a:t>	</a:t>
            </a:r>
            <a:r>
              <a:rPr lang="fr-FR" sz="1600" dirty="0" smtClean="0">
                <a:latin typeface="David" panose="020E0502060401010101" pitchFamily="34" charset="-79"/>
                <a:ea typeface="Calibri" panose="020F0502020204030204" pitchFamily="34" charset="0"/>
                <a:cs typeface="David" panose="020E0502060401010101" pitchFamily="34" charset="-79"/>
              </a:rPr>
              <a:t>Oui, le recours gracieux existait déjà et peut toujours être utilisé.</a:t>
            </a:r>
          </a:p>
          <a:p>
            <a:pPr algn="just">
              <a:lnSpc>
                <a:spcPct val="107000"/>
              </a:lnSpc>
              <a:spcAft>
                <a:spcPts val="800"/>
              </a:spcAft>
            </a:pPr>
            <a:endParaRPr lang="fr-FR" sz="1000" dirty="0">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Peut-on </a:t>
            </a:r>
            <a:r>
              <a:rPr lang="fr-FR" sz="1600" b="1" dirty="0">
                <a:latin typeface="Century Gothic" panose="020B0502020202020204" pitchFamily="34" charset="0"/>
                <a:ea typeface="Calibri" panose="020F0502020204030204" pitchFamily="34" charset="0"/>
                <a:cs typeface="Times New Roman" panose="02020603050405020304" pitchFamily="18" charset="0"/>
              </a:rPr>
              <a:t>divulguer ce qui se </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passe en </a:t>
            </a:r>
            <a:r>
              <a:rPr lang="fr-FR" sz="1600" b="1" dirty="0">
                <a:latin typeface="Century Gothic" panose="020B0502020202020204" pitchFamily="34" charset="0"/>
                <a:ea typeface="Calibri" panose="020F0502020204030204" pitchFamily="34" charset="0"/>
                <a:cs typeface="Times New Roman" panose="02020603050405020304" pitchFamily="18" charset="0"/>
              </a:rPr>
              <a:t>MPO ?</a:t>
            </a:r>
            <a:r>
              <a:rPr lang="fr-FR" sz="1600" dirty="0">
                <a:latin typeface="Century Gothic" panose="020B050202020202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fr-FR" sz="1600" dirty="0" smtClean="0">
                <a:latin typeface="David" panose="020E0502060401010101" pitchFamily="34" charset="-79"/>
                <a:ea typeface="Calibri" panose="020F0502020204030204" pitchFamily="34" charset="0"/>
                <a:cs typeface="David" panose="020E0502060401010101" pitchFamily="34" charset="-79"/>
              </a:rPr>
              <a:t>	Non, la confidentialité est étendue à l’ensemble des personnes présentes.</a:t>
            </a:r>
          </a:p>
          <a:p>
            <a:pPr algn="just">
              <a:lnSpc>
                <a:spcPct val="107000"/>
              </a:lnSpc>
              <a:spcAft>
                <a:spcPts val="800"/>
              </a:spcAft>
            </a:pPr>
            <a:endParaRPr lang="fr-FR" sz="1000" dirty="0" smtClean="0">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sym typeface="Wingdings" panose="05000000000000000000" pitchFamily="2" charset="2"/>
              </a:rPr>
              <a:t>C</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ombien </a:t>
            </a:r>
            <a:r>
              <a:rPr lang="fr-FR" sz="1600" b="1" dirty="0">
                <a:latin typeface="Century Gothic" panose="020B0502020202020204" pitchFamily="34" charset="0"/>
                <a:ea typeface="Calibri" panose="020F0502020204030204" pitchFamily="34" charset="0"/>
                <a:cs typeface="Times New Roman" panose="02020603050405020304" pitchFamily="18" charset="0"/>
              </a:rPr>
              <a:t>de temps dure une médiation </a:t>
            </a:r>
            <a:r>
              <a:rPr lang="fr-FR" sz="1600" b="1" dirty="0" smtClean="0">
                <a:latin typeface="Century Gothic" panose="020B0502020202020204" pitchFamily="34" charset="0"/>
                <a:ea typeface="Calibri" panose="020F0502020204030204" pitchFamily="34" charset="0"/>
                <a:cs typeface="David" panose="020E0502060401010101" pitchFamily="34" charset="-79"/>
                <a:sym typeface="Wingdings" panose="05000000000000000000" pitchFamily="2" charset="2"/>
              </a:rPr>
              <a:t>et c</a:t>
            </a:r>
            <a:r>
              <a:rPr lang="fr-FR" sz="1600" b="1" dirty="0" smtClean="0">
                <a:latin typeface="Century Gothic" panose="020B0502020202020204" pitchFamily="34" charset="0"/>
              </a:rPr>
              <a:t>ombien </a:t>
            </a:r>
            <a:r>
              <a:rPr lang="fr-FR" sz="1600" b="1" dirty="0">
                <a:latin typeface="Century Gothic" panose="020B0502020202020204" pitchFamily="34" charset="0"/>
              </a:rPr>
              <a:t>de séances de médiation sont nécessaires</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a:t>
            </a:r>
            <a:r>
              <a:rPr lang="fr-FR" sz="1600" dirty="0" smtClean="0">
                <a:latin typeface="Century Gothic" panose="020B050202020202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fr-FR" sz="1600" dirty="0" smtClean="0">
                <a:latin typeface="Century Gothic" panose="020B0502020202020204" pitchFamily="34" charset="0"/>
                <a:ea typeface="Calibri" panose="020F0502020204030204" pitchFamily="34" charset="0"/>
                <a:cs typeface="Times New Roman" panose="02020603050405020304" pitchFamily="18" charset="0"/>
              </a:rPr>
              <a:t>	</a:t>
            </a:r>
            <a:r>
              <a:rPr lang="fr-FR" sz="1600" dirty="0" smtClean="0">
                <a:latin typeface="David" panose="020E0502060401010101" pitchFamily="34" charset="-79"/>
                <a:ea typeface="Calibri" panose="020F0502020204030204" pitchFamily="34" charset="0"/>
                <a:cs typeface="David" panose="020E0502060401010101" pitchFamily="34" charset="-79"/>
              </a:rPr>
              <a:t>La durée de chaque séance est variable en fonction de la problématique, mais en général 2-3h. Quant aux séances, elles sont au nombre de 2 ou 3.</a:t>
            </a:r>
            <a:endParaRPr lang="fr-FR" sz="1400" dirty="0">
              <a:latin typeface="David" panose="020E0502060401010101" pitchFamily="34" charset="-79"/>
              <a:cs typeface="David" panose="020E0502060401010101" pitchFamily="34" charset="-79"/>
            </a:endParaRPr>
          </a:p>
        </p:txBody>
      </p:sp>
      <p:pic>
        <p:nvPicPr>
          <p:cNvPr id="3" name="Imag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92595" cy="983134"/>
          </a:xfrm>
          <a:prstGeom prst="rect">
            <a:avLst/>
          </a:prstGeom>
        </p:spPr>
      </p:pic>
    </p:spTree>
    <p:extLst>
      <p:ext uri="{BB962C8B-B14F-4D97-AF65-F5344CB8AC3E}">
        <p14:creationId xmlns:p14="http://schemas.microsoft.com/office/powerpoint/2010/main" val="1921270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27365" y="103909"/>
            <a:ext cx="11139054" cy="6040436"/>
          </a:xfrm>
          <a:prstGeom prst="rect">
            <a:avLst/>
          </a:prstGeom>
          <a:noFill/>
        </p:spPr>
        <p:txBody>
          <a:bodyPr wrap="square" rtlCol="0">
            <a:spAutoFit/>
          </a:bodyPr>
          <a:lstStyle/>
          <a:p>
            <a:pPr algn="just">
              <a:lnSpc>
                <a:spcPct val="107000"/>
              </a:lnSpc>
              <a:spcAft>
                <a:spcPts val="800"/>
              </a:spcAft>
            </a:pPr>
            <a:endParaRPr lang="fr-FR" sz="1400" dirty="0" smtClean="0">
              <a:latin typeface="Century Gothic" panose="020B0502020202020204" pitchFamily="34" charset="0"/>
              <a:ea typeface="Calibri" panose="020F0502020204030204" pitchFamily="34" charset="0"/>
              <a:cs typeface="Times New Roman" panose="02020603050405020304" pitchFamily="18" charset="0"/>
            </a:endParaRPr>
          </a:p>
          <a:p>
            <a:pPr marL="285750" lvl="0" indent="-285750" algn="just">
              <a:lnSpc>
                <a:spcPct val="107000"/>
              </a:lnSpc>
              <a:spcAft>
                <a:spcPts val="800"/>
              </a:spcAft>
              <a:buFont typeface="Wingdings" panose="05000000000000000000" pitchFamily="2" charset="2"/>
              <a:buChar char="Ä"/>
            </a:pPr>
            <a:endParaRPr lang="fr-FR" sz="1600" b="1" dirty="0" smtClean="0">
              <a:solidFill>
                <a:prstClr val="black"/>
              </a:solidFill>
              <a:latin typeface="Century Gothic" panose="020B0502020202020204" pitchFamily="34" charset="0"/>
              <a:ea typeface="Calibri" panose="020F0502020204030204" pitchFamily="34" charset="0"/>
              <a:cs typeface="ErasITC-Light"/>
              <a:sym typeface="Wingdings" panose="05000000000000000000" pitchFamily="2" charset="2"/>
            </a:endParaRPr>
          </a:p>
          <a:p>
            <a:pPr marL="285750" lvl="0" indent="-285750" algn="just">
              <a:lnSpc>
                <a:spcPct val="107000"/>
              </a:lnSpc>
              <a:spcAft>
                <a:spcPts val="800"/>
              </a:spcAft>
              <a:buFont typeface="Wingdings" panose="05000000000000000000" pitchFamily="2" charset="2"/>
              <a:buChar char="Ä"/>
            </a:pPr>
            <a:endParaRPr lang="fr-FR" sz="1000" b="1" dirty="0">
              <a:solidFill>
                <a:prstClr val="black"/>
              </a:solidFill>
              <a:latin typeface="Century Gothic" panose="020B0502020202020204" pitchFamily="34" charset="0"/>
              <a:ea typeface="Calibri" panose="020F0502020204030204" pitchFamily="34" charset="0"/>
              <a:cs typeface="ErasITC-Light"/>
              <a:sym typeface="Wingdings" panose="05000000000000000000" pitchFamily="2" charset="2"/>
            </a:endParaRPr>
          </a:p>
          <a:p>
            <a:pPr marL="285750" lvl="0" indent="-285750" algn="just">
              <a:lnSpc>
                <a:spcPct val="107000"/>
              </a:lnSpc>
              <a:spcAft>
                <a:spcPts val="800"/>
              </a:spcAft>
              <a:buFont typeface="Wingdings" panose="05000000000000000000" pitchFamily="2" charset="2"/>
              <a:buChar char="Ä"/>
            </a:pPr>
            <a:r>
              <a:rPr lang="fr-FR" sz="1600" b="1" dirty="0" smtClean="0">
                <a:solidFill>
                  <a:prstClr val="black"/>
                </a:solidFill>
                <a:latin typeface="Century Gothic" panose="020B0502020202020204" pitchFamily="34" charset="0"/>
                <a:ea typeface="Calibri" panose="020F0502020204030204" pitchFamily="34" charset="0"/>
                <a:cs typeface="ErasITC-Light"/>
                <a:sym typeface="Wingdings" panose="05000000000000000000" pitchFamily="2" charset="2"/>
              </a:rPr>
              <a:t>P</a:t>
            </a:r>
            <a:r>
              <a:rPr lang="fr-FR" sz="1600" b="1" dirty="0" smtClean="0">
                <a:solidFill>
                  <a:prstClr val="black"/>
                </a:solidFill>
                <a:latin typeface="Century Gothic" panose="020B0502020202020204" pitchFamily="34" charset="0"/>
                <a:ea typeface="Calibri" panose="020F0502020204030204" pitchFamily="34" charset="0"/>
                <a:cs typeface="ErasITC-Light"/>
              </a:rPr>
              <a:t>eut-on </a:t>
            </a:r>
            <a:r>
              <a:rPr lang="fr-FR" sz="1600" b="1" dirty="0">
                <a:solidFill>
                  <a:prstClr val="black"/>
                </a:solidFill>
                <a:latin typeface="Century Gothic" panose="020B0502020202020204" pitchFamily="34" charset="0"/>
                <a:ea typeface="Calibri" panose="020F0502020204030204" pitchFamily="34" charset="0"/>
                <a:cs typeface="ErasITC-Light"/>
              </a:rPr>
              <a:t>tout dire en médiation ? </a:t>
            </a:r>
            <a:endParaRPr lang="fr-FR" sz="1600" b="1" dirty="0" smtClean="0">
              <a:solidFill>
                <a:prstClr val="black"/>
              </a:solidFill>
              <a:latin typeface="Century Gothic" panose="020B0502020202020204" pitchFamily="34" charset="0"/>
              <a:ea typeface="Calibri" panose="020F0502020204030204" pitchFamily="34" charset="0"/>
              <a:cs typeface="ErasITC-Light"/>
            </a:endParaRPr>
          </a:p>
          <a:p>
            <a:pPr lvl="0" algn="just">
              <a:lnSpc>
                <a:spcPct val="107000"/>
              </a:lnSpc>
              <a:spcAft>
                <a:spcPts val="800"/>
              </a:spcAft>
            </a:pPr>
            <a:r>
              <a:rPr lang="fr-FR" sz="1600" b="1" dirty="0">
                <a:solidFill>
                  <a:prstClr val="black"/>
                </a:solidFill>
                <a:latin typeface="Century Gothic" panose="020B0502020202020204" pitchFamily="34" charset="0"/>
                <a:ea typeface="Calibri" panose="020F0502020204030204" pitchFamily="34" charset="0"/>
                <a:cs typeface="ErasITC-Light"/>
              </a:rPr>
              <a:t>	</a:t>
            </a:r>
            <a:r>
              <a:rPr lang="fr-FR" sz="1600" dirty="0">
                <a:solidFill>
                  <a:prstClr val="black"/>
                </a:solidFill>
                <a:latin typeface="David" panose="020E0502060401010101" pitchFamily="34" charset="-79"/>
                <a:ea typeface="Calibri" panose="020F0502020204030204" pitchFamily="34" charset="0"/>
                <a:cs typeface="David" panose="020E0502060401010101" pitchFamily="34" charset="-79"/>
              </a:rPr>
              <a:t>I</a:t>
            </a:r>
            <a:r>
              <a:rPr lang="fr-FR" sz="1600" dirty="0" smtClean="0">
                <a:solidFill>
                  <a:prstClr val="black"/>
                </a:solidFill>
                <a:latin typeface="David" panose="020E0502060401010101" pitchFamily="34" charset="-79"/>
                <a:ea typeface="Calibri" panose="020F0502020204030204" pitchFamily="34" charset="0"/>
                <a:cs typeface="David" panose="020E0502060401010101" pitchFamily="34" charset="-79"/>
              </a:rPr>
              <a:t>l </a:t>
            </a:r>
            <a:r>
              <a:rPr lang="fr-FR" sz="1600" dirty="0">
                <a:solidFill>
                  <a:prstClr val="black"/>
                </a:solidFill>
                <a:latin typeface="David" panose="020E0502060401010101" pitchFamily="34" charset="-79"/>
                <a:ea typeface="Calibri" panose="020F0502020204030204" pitchFamily="34" charset="0"/>
                <a:cs typeface="David" panose="020E0502060401010101" pitchFamily="34" charset="-79"/>
              </a:rPr>
              <a:t>convient de respecter </a:t>
            </a:r>
            <a:r>
              <a:rPr lang="fr-FR" sz="1600" dirty="0" smtClean="0">
                <a:solidFill>
                  <a:prstClr val="black"/>
                </a:solidFill>
                <a:latin typeface="David" panose="020E0502060401010101" pitchFamily="34" charset="-79"/>
                <a:ea typeface="Calibri" panose="020F0502020204030204" pitchFamily="34" charset="0"/>
                <a:cs typeface="David" panose="020E0502060401010101" pitchFamily="34" charset="-79"/>
              </a:rPr>
              <a:t>les règles fixées </a:t>
            </a:r>
            <a:r>
              <a:rPr lang="fr-FR" sz="1600" dirty="0">
                <a:solidFill>
                  <a:prstClr val="black"/>
                </a:solidFill>
                <a:latin typeface="David" panose="020E0502060401010101" pitchFamily="34" charset="-79"/>
                <a:ea typeface="Calibri" panose="020F0502020204030204" pitchFamily="34" charset="0"/>
                <a:cs typeface="David" panose="020E0502060401010101" pitchFamily="34" charset="-79"/>
              </a:rPr>
              <a:t>en </a:t>
            </a:r>
            <a:r>
              <a:rPr lang="fr-FR" sz="1600" dirty="0" smtClean="0">
                <a:solidFill>
                  <a:prstClr val="black"/>
                </a:solidFill>
                <a:latin typeface="David" panose="020E0502060401010101" pitchFamily="34" charset="-79"/>
                <a:ea typeface="Calibri" panose="020F0502020204030204" pitchFamily="34" charset="0"/>
                <a:cs typeface="David" panose="020E0502060401010101" pitchFamily="34" charset="-79"/>
              </a:rPr>
              <a:t>amont ainsi que les principes de la médiation, tout en s’assurant de conserver un cadre de courtoisie. </a:t>
            </a:r>
          </a:p>
          <a:p>
            <a:pPr lvl="0" algn="just">
              <a:lnSpc>
                <a:spcPct val="107000"/>
              </a:lnSpc>
              <a:spcAft>
                <a:spcPts val="800"/>
              </a:spcAft>
            </a:pPr>
            <a:endParaRPr lang="fr-FR" sz="1400" b="1" dirty="0">
              <a:solidFill>
                <a:prstClr val="black"/>
              </a:solidFill>
              <a:latin typeface="Century Gothic" panose="020B0502020202020204" pitchFamily="34" charset="0"/>
              <a:ea typeface="Calibri" panose="020F0502020204030204" pitchFamily="34" charset="0"/>
              <a:cs typeface="ErasITC-Light"/>
            </a:endParaRPr>
          </a:p>
          <a:p>
            <a:pPr marL="285750" lvl="0" indent="-285750" algn="just">
              <a:lnSpc>
                <a:spcPct val="107000"/>
              </a:lnSpc>
              <a:spcAft>
                <a:spcPts val="800"/>
              </a:spcAft>
              <a:buFont typeface="Wingdings" panose="05000000000000000000" pitchFamily="2" charset="2"/>
              <a:buChar char="Ä"/>
            </a:pPr>
            <a:r>
              <a:rPr lang="fr-FR" sz="1600" b="1" dirty="0">
                <a:solidFill>
                  <a:prstClr val="black"/>
                </a:solidFill>
                <a:latin typeface="Century Gothic" panose="020B0502020202020204" pitchFamily="34" charset="0"/>
                <a:ea typeface="Calibri" panose="020F0502020204030204" pitchFamily="34" charset="0"/>
                <a:cs typeface="ErasITC-Light"/>
              </a:rPr>
              <a:t>O</a:t>
            </a:r>
            <a:r>
              <a:rPr lang="fr-FR" sz="1600" b="1" dirty="0" smtClean="0">
                <a:solidFill>
                  <a:prstClr val="black"/>
                </a:solidFill>
                <a:latin typeface="Century Gothic" panose="020B0502020202020204" pitchFamily="34" charset="0"/>
                <a:ea typeface="Calibri" panose="020F0502020204030204" pitchFamily="34" charset="0"/>
                <a:cs typeface="ErasITC-Light"/>
              </a:rPr>
              <a:t>ù </a:t>
            </a:r>
            <a:r>
              <a:rPr lang="fr-FR" sz="1600" b="1" dirty="0">
                <a:solidFill>
                  <a:prstClr val="black"/>
                </a:solidFill>
                <a:latin typeface="Century Gothic" panose="020B0502020202020204" pitchFamily="34" charset="0"/>
                <a:ea typeface="Calibri" panose="020F0502020204030204" pitchFamily="34" charset="0"/>
                <a:cs typeface="ErasITC-Light"/>
              </a:rPr>
              <a:t>la réunion </a:t>
            </a:r>
            <a:r>
              <a:rPr lang="fr-FR" sz="1600" b="1" dirty="0" err="1">
                <a:solidFill>
                  <a:prstClr val="black"/>
                </a:solidFill>
                <a:latin typeface="Century Gothic" panose="020B0502020202020204" pitchFamily="34" charset="0"/>
                <a:ea typeface="Calibri" panose="020F0502020204030204" pitchFamily="34" charset="0"/>
                <a:cs typeface="ErasITC-Light"/>
              </a:rPr>
              <a:t>doit-elle</a:t>
            </a:r>
            <a:r>
              <a:rPr lang="fr-FR" sz="1600" b="1" dirty="0">
                <a:solidFill>
                  <a:prstClr val="black"/>
                </a:solidFill>
                <a:latin typeface="Century Gothic" panose="020B0502020202020204" pitchFamily="34" charset="0"/>
                <a:ea typeface="Calibri" panose="020F0502020204030204" pitchFamily="34" charset="0"/>
                <a:cs typeface="ErasITC-Light"/>
              </a:rPr>
              <a:t> se tenir ? </a:t>
            </a:r>
            <a:endParaRPr lang="fr-FR" sz="1600" b="1" dirty="0" smtClean="0">
              <a:solidFill>
                <a:prstClr val="black"/>
              </a:solidFill>
              <a:latin typeface="Century Gothic" panose="020B0502020202020204" pitchFamily="34" charset="0"/>
              <a:ea typeface="Calibri" panose="020F0502020204030204" pitchFamily="34" charset="0"/>
              <a:cs typeface="ErasITC-Light"/>
            </a:endParaRPr>
          </a:p>
          <a:p>
            <a:pPr lvl="0" algn="just">
              <a:lnSpc>
                <a:spcPct val="107000"/>
              </a:lnSpc>
              <a:spcAft>
                <a:spcPts val="800"/>
              </a:spcAft>
            </a:pPr>
            <a:r>
              <a:rPr lang="fr-FR" sz="1600" dirty="0">
                <a:solidFill>
                  <a:prstClr val="black"/>
                </a:solidFill>
                <a:latin typeface="David" panose="020E0502060401010101" pitchFamily="34" charset="-79"/>
                <a:ea typeface="Calibri" panose="020F0502020204030204" pitchFamily="34" charset="0"/>
                <a:cs typeface="David" panose="020E0502060401010101" pitchFamily="34" charset="-79"/>
              </a:rPr>
              <a:t>	</a:t>
            </a:r>
            <a:r>
              <a:rPr lang="fr-FR" sz="1600" dirty="0" smtClean="0">
                <a:solidFill>
                  <a:prstClr val="black"/>
                </a:solidFill>
                <a:latin typeface="David" panose="020E0502060401010101" pitchFamily="34" charset="-79"/>
                <a:ea typeface="Calibri" panose="020F0502020204030204" pitchFamily="34" charset="0"/>
                <a:cs typeface="David" panose="020E0502060401010101" pitchFamily="34" charset="-79"/>
              </a:rPr>
              <a:t>Dans un lieu neutre pour les deux parties, le CDG semble le plus approprié.</a:t>
            </a:r>
          </a:p>
          <a:p>
            <a:pPr lvl="0" algn="just">
              <a:lnSpc>
                <a:spcPct val="107000"/>
              </a:lnSpc>
              <a:spcAft>
                <a:spcPts val="800"/>
              </a:spcAft>
            </a:pPr>
            <a:endParaRPr lang="fr-FR" sz="1400" b="1" dirty="0">
              <a:solidFill>
                <a:prstClr val="black"/>
              </a:solidFill>
              <a:latin typeface="Century Gothic" panose="020B0502020202020204" pitchFamily="34" charset="0"/>
              <a:ea typeface="Calibri" panose="020F0502020204030204" pitchFamily="34" charset="0"/>
              <a:cs typeface="ErasITC-Light"/>
            </a:endParaRPr>
          </a:p>
          <a:p>
            <a:pPr marL="285750" lvl="0" indent="-285750" algn="just">
              <a:lnSpc>
                <a:spcPct val="107000"/>
              </a:lnSpc>
              <a:spcAft>
                <a:spcPts val="800"/>
              </a:spcAft>
              <a:buFont typeface="Wingdings" panose="05000000000000000000" pitchFamily="2" charset="2"/>
              <a:buChar char="Ä"/>
            </a:pPr>
            <a:r>
              <a:rPr lang="fr-FR" sz="1600" b="1" dirty="0" smtClean="0">
                <a:solidFill>
                  <a:prstClr val="black"/>
                </a:solidFill>
                <a:latin typeface="Century Gothic" panose="020B0502020202020204" pitchFamily="34" charset="0"/>
                <a:ea typeface="Calibri" panose="020F0502020204030204" pitchFamily="34" charset="0"/>
                <a:cs typeface="ErasITC-Light"/>
              </a:rPr>
              <a:t>La </a:t>
            </a:r>
            <a:r>
              <a:rPr lang="fr-FR" sz="1600" b="1" dirty="0">
                <a:solidFill>
                  <a:prstClr val="black"/>
                </a:solidFill>
                <a:latin typeface="Century Gothic" panose="020B0502020202020204" pitchFamily="34" charset="0"/>
                <a:ea typeface="Calibri" panose="020F0502020204030204" pitchFamily="34" charset="0"/>
                <a:cs typeface="ErasITC-Light"/>
              </a:rPr>
              <a:t>collectivité ou l’agent peuvent-ils refuser de venir ? </a:t>
            </a:r>
            <a:endParaRPr lang="fr-FR" sz="1600" b="1" dirty="0" smtClean="0">
              <a:solidFill>
                <a:prstClr val="black"/>
              </a:solidFill>
              <a:latin typeface="Century Gothic" panose="020B0502020202020204" pitchFamily="34" charset="0"/>
              <a:ea typeface="Calibri" panose="020F0502020204030204" pitchFamily="34" charset="0"/>
              <a:cs typeface="ErasITC-Light"/>
            </a:endParaRPr>
          </a:p>
          <a:p>
            <a:pPr lvl="0" algn="just">
              <a:lnSpc>
                <a:spcPct val="107000"/>
              </a:lnSpc>
              <a:spcAft>
                <a:spcPts val="800"/>
              </a:spcAft>
            </a:pPr>
            <a:r>
              <a:rPr lang="fr-FR" sz="1600" b="1" dirty="0">
                <a:solidFill>
                  <a:prstClr val="black"/>
                </a:solidFill>
                <a:latin typeface="Century Gothic" panose="020B0502020202020204" pitchFamily="34" charset="0"/>
                <a:ea typeface="Calibri" panose="020F0502020204030204" pitchFamily="34" charset="0"/>
                <a:cs typeface="ErasITC-Light"/>
              </a:rPr>
              <a:t>	</a:t>
            </a:r>
            <a:r>
              <a:rPr lang="fr-FR" sz="1600" dirty="0" smtClean="0">
                <a:solidFill>
                  <a:prstClr val="black"/>
                </a:solidFill>
                <a:latin typeface="David" panose="020E0502060401010101" pitchFamily="34" charset="-79"/>
                <a:ea typeface="Calibri" panose="020F0502020204030204" pitchFamily="34" charset="0"/>
                <a:cs typeface="David" panose="020E0502060401010101" pitchFamily="34" charset="-79"/>
              </a:rPr>
              <a:t>Oui, la médiation doit être une démarche volontaire. Le rôle du médiateur est de les convaincre à venir en médiation afin que chaque partie exprime son ressenti, pour </a:t>
            </a:r>
            <a:r>
              <a:rPr lang="fr-FR" sz="1600" dirty="0">
                <a:solidFill>
                  <a:prstClr val="black"/>
                </a:solidFill>
                <a:latin typeface="David" panose="020E0502060401010101" pitchFamily="34" charset="-79"/>
                <a:ea typeface="Calibri" panose="020F0502020204030204" pitchFamily="34" charset="0"/>
                <a:cs typeface="David" panose="020E0502060401010101" pitchFamily="34" charset="-79"/>
              </a:rPr>
              <a:t>faire émerger </a:t>
            </a:r>
            <a:r>
              <a:rPr lang="fr-FR" sz="1600" dirty="0" smtClean="0">
                <a:solidFill>
                  <a:prstClr val="black"/>
                </a:solidFill>
                <a:latin typeface="David" panose="020E0502060401010101" pitchFamily="34" charset="-79"/>
                <a:ea typeface="Calibri" panose="020F0502020204030204" pitchFamily="34" charset="0"/>
                <a:cs typeface="David" panose="020E0502060401010101" pitchFamily="34" charset="-79"/>
              </a:rPr>
              <a:t>peut être d’autres </a:t>
            </a:r>
            <a:r>
              <a:rPr lang="fr-FR" sz="1600" dirty="0">
                <a:solidFill>
                  <a:prstClr val="black"/>
                </a:solidFill>
                <a:latin typeface="David" panose="020E0502060401010101" pitchFamily="34" charset="-79"/>
                <a:ea typeface="Calibri" panose="020F0502020204030204" pitchFamily="34" charset="0"/>
                <a:cs typeface="David" panose="020E0502060401010101" pitchFamily="34" charset="-79"/>
              </a:rPr>
              <a:t>problématiques </a:t>
            </a:r>
            <a:r>
              <a:rPr lang="fr-FR" sz="1600" dirty="0" smtClean="0">
                <a:solidFill>
                  <a:prstClr val="black"/>
                </a:solidFill>
                <a:latin typeface="David" panose="020E0502060401010101" pitchFamily="34" charset="-79"/>
                <a:ea typeface="Calibri" panose="020F0502020204030204" pitchFamily="34" charset="0"/>
                <a:cs typeface="David" panose="020E0502060401010101" pitchFamily="34" charset="-79"/>
              </a:rPr>
              <a:t>et tenter de parvenir à un accord.</a:t>
            </a:r>
          </a:p>
          <a:p>
            <a:pPr lvl="0" algn="just">
              <a:lnSpc>
                <a:spcPct val="107000"/>
              </a:lnSpc>
              <a:spcAft>
                <a:spcPts val="800"/>
              </a:spcAft>
            </a:pPr>
            <a:endParaRPr lang="fr-FR" sz="1400" b="1" dirty="0">
              <a:solidFill>
                <a:prstClr val="black"/>
              </a:solidFill>
              <a:latin typeface="Century Gothic" panose="020B0502020202020204" pitchFamily="34" charset="0"/>
              <a:ea typeface="Calibri" panose="020F0502020204030204" pitchFamily="34" charset="0"/>
              <a:cs typeface="ErasITC-Light"/>
            </a:endParaRPr>
          </a:p>
          <a:p>
            <a:pPr marL="285750" lvl="0" indent="-285750" algn="just">
              <a:lnSpc>
                <a:spcPct val="107000"/>
              </a:lnSpc>
              <a:spcAft>
                <a:spcPts val="800"/>
              </a:spcAft>
              <a:buFont typeface="Wingdings" panose="05000000000000000000" pitchFamily="2" charset="2"/>
              <a:buChar char="Ä"/>
            </a:pPr>
            <a:r>
              <a:rPr lang="fr-FR" sz="1600" b="1" dirty="0" smtClean="0">
                <a:solidFill>
                  <a:prstClr val="black"/>
                </a:solidFill>
                <a:latin typeface="Century Gothic" panose="020B0502020202020204" pitchFamily="34" charset="0"/>
                <a:ea typeface="Calibri" panose="020F0502020204030204" pitchFamily="34" charset="0"/>
                <a:cs typeface="ErasITC-Light"/>
              </a:rPr>
              <a:t>Quel </a:t>
            </a:r>
            <a:r>
              <a:rPr lang="fr-FR" sz="1600" b="1" dirty="0">
                <a:solidFill>
                  <a:prstClr val="black"/>
                </a:solidFill>
                <a:latin typeface="Century Gothic" panose="020B0502020202020204" pitchFamily="34" charset="0"/>
                <a:ea typeface="Calibri" panose="020F0502020204030204" pitchFamily="34" charset="0"/>
                <a:cs typeface="ErasITC-Light"/>
              </a:rPr>
              <a:t>est le positionnement du médiateur ? </a:t>
            </a:r>
            <a:endParaRPr lang="fr-FR" sz="1600" b="1" dirty="0" smtClean="0">
              <a:solidFill>
                <a:prstClr val="black"/>
              </a:solidFill>
              <a:latin typeface="Century Gothic" panose="020B0502020202020204" pitchFamily="34" charset="0"/>
              <a:ea typeface="Calibri" panose="020F0502020204030204" pitchFamily="34" charset="0"/>
              <a:cs typeface="ErasITC-Light"/>
            </a:endParaRPr>
          </a:p>
          <a:p>
            <a:pPr lvl="0" algn="just">
              <a:lnSpc>
                <a:spcPct val="107000"/>
              </a:lnSpc>
              <a:spcAft>
                <a:spcPts val="800"/>
              </a:spcAft>
            </a:pPr>
            <a:r>
              <a:rPr lang="fr-FR" sz="1600" b="1" dirty="0">
                <a:solidFill>
                  <a:prstClr val="black"/>
                </a:solidFill>
                <a:latin typeface="Century Gothic" panose="020B0502020202020204" pitchFamily="34" charset="0"/>
                <a:ea typeface="Calibri" panose="020F0502020204030204" pitchFamily="34" charset="0"/>
                <a:cs typeface="ErasITC-Light"/>
              </a:rPr>
              <a:t>	</a:t>
            </a:r>
            <a:r>
              <a:rPr lang="fr-FR" sz="1600" dirty="0" smtClean="0">
                <a:solidFill>
                  <a:prstClr val="black"/>
                </a:solidFill>
                <a:latin typeface="David" panose="020E0502060401010101" pitchFamily="34" charset="-79"/>
                <a:ea typeface="Calibri" panose="020F0502020204030204" pitchFamily="34" charset="0"/>
                <a:cs typeface="David" panose="020E0502060401010101" pitchFamily="34" charset="-79"/>
              </a:rPr>
              <a:t>Il est là </a:t>
            </a:r>
            <a:r>
              <a:rPr lang="fr-FR" sz="1600" dirty="0">
                <a:solidFill>
                  <a:prstClr val="black"/>
                </a:solidFill>
                <a:latin typeface="David" panose="020E0502060401010101" pitchFamily="34" charset="-79"/>
                <a:ea typeface="Calibri" panose="020F0502020204030204" pitchFamily="34" charset="0"/>
                <a:cs typeface="David" panose="020E0502060401010101" pitchFamily="34" charset="-79"/>
              </a:rPr>
              <a:t>pour </a:t>
            </a:r>
            <a:r>
              <a:rPr lang="fr-FR" sz="1600" dirty="0" smtClean="0">
                <a:solidFill>
                  <a:prstClr val="black"/>
                </a:solidFill>
                <a:latin typeface="David" panose="020E0502060401010101" pitchFamily="34" charset="-79"/>
                <a:ea typeface="Calibri" panose="020F0502020204030204" pitchFamily="34" charset="0"/>
                <a:cs typeface="David" panose="020E0502060401010101" pitchFamily="34" charset="-79"/>
              </a:rPr>
              <a:t>faire en sorte que </a:t>
            </a:r>
            <a:r>
              <a:rPr lang="fr-FR" sz="1600" dirty="0">
                <a:solidFill>
                  <a:prstClr val="black"/>
                </a:solidFill>
                <a:latin typeface="David" panose="020E0502060401010101" pitchFamily="34" charset="-79"/>
                <a:ea typeface="Calibri" panose="020F0502020204030204" pitchFamily="34" charset="0"/>
                <a:cs typeface="David" panose="020E0502060401010101" pitchFamily="34" charset="-79"/>
              </a:rPr>
              <a:t>les parties s’expriment </a:t>
            </a:r>
            <a:r>
              <a:rPr lang="fr-FR" sz="1600" dirty="0" smtClean="0">
                <a:solidFill>
                  <a:prstClr val="black"/>
                </a:solidFill>
                <a:latin typeface="David" panose="020E0502060401010101" pitchFamily="34" charset="-79"/>
                <a:ea typeface="Calibri" panose="020F0502020204030204" pitchFamily="34" charset="0"/>
                <a:cs typeface="David" panose="020E0502060401010101" pitchFamily="34" charset="-79"/>
              </a:rPr>
              <a:t>librement </a:t>
            </a:r>
            <a:r>
              <a:rPr lang="fr-FR" sz="1600" dirty="0">
                <a:solidFill>
                  <a:prstClr val="black"/>
                </a:solidFill>
                <a:latin typeface="David" panose="020E0502060401010101" pitchFamily="34" charset="-79"/>
                <a:ea typeface="Calibri" panose="020F0502020204030204" pitchFamily="34" charset="0"/>
                <a:cs typeface="David" panose="020E0502060401010101" pitchFamily="34" charset="-79"/>
              </a:rPr>
              <a:t>dans un lieu </a:t>
            </a:r>
            <a:r>
              <a:rPr lang="fr-FR" sz="1600" dirty="0" smtClean="0">
                <a:solidFill>
                  <a:prstClr val="black"/>
                </a:solidFill>
                <a:latin typeface="David" panose="020E0502060401010101" pitchFamily="34" charset="-79"/>
                <a:ea typeface="Calibri" panose="020F0502020204030204" pitchFamily="34" charset="0"/>
                <a:cs typeface="David" panose="020E0502060401010101" pitchFamily="34" charset="-79"/>
              </a:rPr>
              <a:t>apaisé et </a:t>
            </a:r>
            <a:r>
              <a:rPr lang="fr-FR" sz="1600" dirty="0">
                <a:solidFill>
                  <a:prstClr val="black"/>
                </a:solidFill>
                <a:latin typeface="David" panose="020E0502060401010101" pitchFamily="34" charset="-79"/>
                <a:ea typeface="Calibri" panose="020F0502020204030204" pitchFamily="34" charset="0"/>
                <a:cs typeface="David" panose="020E0502060401010101" pitchFamily="34" charset="-79"/>
              </a:rPr>
              <a:t>en tant que facilitateur, </a:t>
            </a:r>
            <a:r>
              <a:rPr lang="fr-FR" sz="1600" dirty="0" smtClean="0">
                <a:solidFill>
                  <a:prstClr val="black"/>
                </a:solidFill>
                <a:latin typeface="David" panose="020E0502060401010101" pitchFamily="34" charset="-79"/>
                <a:ea typeface="Calibri" panose="020F0502020204030204" pitchFamily="34" charset="0"/>
                <a:cs typeface="David" panose="020E0502060401010101" pitchFamily="34" charset="-79"/>
              </a:rPr>
              <a:t>permettre </a:t>
            </a:r>
            <a:r>
              <a:rPr lang="fr-FR" sz="1600" dirty="0">
                <a:solidFill>
                  <a:prstClr val="black"/>
                </a:solidFill>
                <a:latin typeface="David" panose="020E0502060401010101" pitchFamily="34" charset="-79"/>
                <a:ea typeface="Calibri" panose="020F0502020204030204" pitchFamily="34" charset="0"/>
                <a:cs typeface="David" panose="020E0502060401010101" pitchFamily="34" charset="-79"/>
              </a:rPr>
              <a:t>qu’une solution émerge en toute </a:t>
            </a:r>
            <a:r>
              <a:rPr lang="fr-FR" sz="1600" dirty="0" smtClean="0">
                <a:solidFill>
                  <a:prstClr val="black"/>
                </a:solidFill>
                <a:latin typeface="David" panose="020E0502060401010101" pitchFamily="34" charset="-79"/>
                <a:ea typeface="Calibri" panose="020F0502020204030204" pitchFamily="34" charset="0"/>
                <a:cs typeface="David" panose="020E0502060401010101" pitchFamily="34" charset="-79"/>
              </a:rPr>
              <a:t>légalité. Ce n’est pas lui qui trouve l’accord.</a:t>
            </a:r>
            <a:endParaRPr lang="fr-FR" sz="1600" dirty="0">
              <a:solidFill>
                <a:prstClr val="black"/>
              </a:solidFill>
              <a:latin typeface="David" panose="020E0502060401010101" pitchFamily="34" charset="-79"/>
              <a:ea typeface="Calibri" panose="020F0502020204030204" pitchFamily="34" charset="0"/>
              <a:cs typeface="David" panose="020E0502060401010101" pitchFamily="34" charset="-79"/>
            </a:endParaRPr>
          </a:p>
          <a:p>
            <a:pPr marL="285750" lvl="0" indent="-285750" algn="just">
              <a:lnSpc>
                <a:spcPct val="107000"/>
              </a:lnSpc>
              <a:spcAft>
                <a:spcPts val="800"/>
              </a:spcAft>
              <a:buFont typeface="Wingdings" panose="05000000000000000000" pitchFamily="2" charset="2"/>
              <a:buChar char="Ä"/>
            </a:pPr>
            <a:endParaRPr lang="fr-FR" sz="1600" b="1" dirty="0" smtClean="0">
              <a:solidFill>
                <a:prstClr val="black"/>
              </a:solidFill>
              <a:latin typeface="Century Gothic" panose="020B0502020202020204" pitchFamily="34" charset="0"/>
              <a:ea typeface="Calibri" panose="020F0502020204030204" pitchFamily="34" charset="0"/>
              <a:cs typeface="ErasITC-Light"/>
            </a:endParaRPr>
          </a:p>
        </p:txBody>
      </p:sp>
      <p:pic>
        <p:nvPicPr>
          <p:cNvPr id="3" name="Imag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92595" cy="983134"/>
          </a:xfrm>
          <a:prstGeom prst="rect">
            <a:avLst/>
          </a:prstGeom>
        </p:spPr>
      </p:pic>
    </p:spTree>
    <p:extLst>
      <p:ext uri="{BB962C8B-B14F-4D97-AF65-F5344CB8AC3E}">
        <p14:creationId xmlns:p14="http://schemas.microsoft.com/office/powerpoint/2010/main" val="4150007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27365" y="103909"/>
            <a:ext cx="11139054" cy="6015108"/>
          </a:xfrm>
          <a:prstGeom prst="rect">
            <a:avLst/>
          </a:prstGeom>
          <a:noFill/>
        </p:spPr>
        <p:txBody>
          <a:bodyPr wrap="square" rtlCol="0">
            <a:spAutoFit/>
          </a:bodyPr>
          <a:lstStyle/>
          <a:p>
            <a:pPr algn="just">
              <a:lnSpc>
                <a:spcPct val="107000"/>
              </a:lnSpc>
              <a:spcAft>
                <a:spcPts val="800"/>
              </a:spcAft>
            </a:pPr>
            <a:endParaRPr lang="fr-FR" sz="1400" dirty="0" smtClean="0">
              <a:latin typeface="Century Gothic" panose="020B0502020202020204" pitchFamily="34" charset="0"/>
              <a:ea typeface="Calibri" panose="020F0502020204030204" pitchFamily="34" charset="0"/>
              <a:cs typeface="Times New Roman" panose="02020603050405020304" pitchFamily="18" charset="0"/>
            </a:endParaRPr>
          </a:p>
          <a:p>
            <a:pPr marL="285750" lvl="0" indent="-285750" algn="just">
              <a:lnSpc>
                <a:spcPct val="107000"/>
              </a:lnSpc>
              <a:spcAft>
                <a:spcPts val="800"/>
              </a:spcAft>
              <a:buFont typeface="Wingdings" panose="05000000000000000000" pitchFamily="2" charset="2"/>
              <a:buChar char="Ä"/>
            </a:pPr>
            <a:endParaRPr lang="fr-FR" sz="1600" b="1" dirty="0" smtClean="0">
              <a:solidFill>
                <a:prstClr val="black"/>
              </a:solidFill>
              <a:latin typeface="Century Gothic" panose="020B0502020202020204" pitchFamily="34" charset="0"/>
              <a:ea typeface="Calibri" panose="020F0502020204030204" pitchFamily="34" charset="0"/>
              <a:cs typeface="ErasITC-Light"/>
              <a:sym typeface="Wingdings" panose="05000000000000000000" pitchFamily="2" charset="2"/>
            </a:endParaRPr>
          </a:p>
          <a:p>
            <a:pPr marL="285750" lvl="0" indent="-285750" algn="just">
              <a:lnSpc>
                <a:spcPct val="107000"/>
              </a:lnSpc>
              <a:spcAft>
                <a:spcPts val="800"/>
              </a:spcAft>
              <a:buFont typeface="Wingdings" panose="05000000000000000000" pitchFamily="2" charset="2"/>
              <a:buChar char="Ä"/>
            </a:pPr>
            <a:endParaRPr lang="fr-FR" sz="1000" b="1" dirty="0">
              <a:solidFill>
                <a:prstClr val="black"/>
              </a:solidFill>
              <a:latin typeface="Century Gothic" panose="020B0502020202020204" pitchFamily="34" charset="0"/>
              <a:ea typeface="Calibri" panose="020F0502020204030204" pitchFamily="34" charset="0"/>
              <a:cs typeface="ErasITC-Light"/>
              <a:sym typeface="Wingdings" panose="05000000000000000000" pitchFamily="2" charset="2"/>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sym typeface="Wingdings" panose="05000000000000000000" pitchFamily="2" charset="2"/>
              </a:rPr>
              <a:t>L</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e </a:t>
            </a:r>
            <a:r>
              <a:rPr lang="fr-FR" sz="1600" b="1" dirty="0">
                <a:latin typeface="Century Gothic" panose="020B0502020202020204" pitchFamily="34" charset="0"/>
                <a:ea typeface="Calibri" panose="020F0502020204030204" pitchFamily="34" charset="0"/>
                <a:cs typeface="Times New Roman" panose="02020603050405020304" pitchFamily="18" charset="0"/>
              </a:rPr>
              <a:t>médiateur </a:t>
            </a:r>
            <a:r>
              <a:rPr lang="fr-FR" sz="1600" b="1" dirty="0" err="1">
                <a:latin typeface="Century Gothic" panose="020B0502020202020204" pitchFamily="34" charset="0"/>
                <a:ea typeface="Calibri" panose="020F0502020204030204" pitchFamily="34" charset="0"/>
                <a:cs typeface="Times New Roman" panose="02020603050405020304" pitchFamily="18" charset="0"/>
              </a:rPr>
              <a:t>a-t-il</a:t>
            </a:r>
            <a:r>
              <a:rPr lang="fr-FR" sz="1600" b="1" dirty="0">
                <a:latin typeface="Century Gothic" panose="020B0502020202020204" pitchFamily="34" charset="0"/>
                <a:ea typeface="Calibri" panose="020F0502020204030204" pitchFamily="34" charset="0"/>
                <a:cs typeface="Times New Roman" panose="02020603050405020304" pitchFamily="18" charset="0"/>
              </a:rPr>
              <a:t> eu une formation spécifique ?</a:t>
            </a:r>
            <a:r>
              <a:rPr lang="fr-FR" sz="1600" dirty="0">
                <a:latin typeface="Century Gothic" panose="020B0502020202020204" pitchFamily="34" charset="0"/>
                <a:ea typeface="Calibri" panose="020F0502020204030204" pitchFamily="34" charset="0"/>
                <a:cs typeface="Times New Roman" panose="02020603050405020304" pitchFamily="18" charset="0"/>
              </a:rPr>
              <a:t> </a:t>
            </a:r>
            <a:endParaRPr lang="fr-FR" sz="1600" dirty="0" smtClean="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a:latin typeface="Century Gothic" panose="020B0502020202020204" pitchFamily="34" charset="0"/>
                <a:ea typeface="Calibri" panose="020F0502020204030204" pitchFamily="34" charset="0"/>
                <a:cs typeface="Times New Roman" panose="02020603050405020304" pitchFamily="18" charset="0"/>
              </a:rPr>
              <a:t>	</a:t>
            </a:r>
            <a:r>
              <a:rPr lang="fr-FR" sz="1600" dirty="0" smtClean="0">
                <a:latin typeface="David" panose="020E0502060401010101" pitchFamily="34" charset="-79"/>
                <a:ea typeface="Calibri" panose="020F0502020204030204" pitchFamily="34" charset="0"/>
                <a:cs typeface="David" panose="020E0502060401010101" pitchFamily="34" charset="-79"/>
              </a:rPr>
              <a:t>Oui</a:t>
            </a:r>
            <a:r>
              <a:rPr lang="fr-FR" sz="1600" dirty="0">
                <a:latin typeface="David" panose="020E0502060401010101" pitchFamily="34" charset="-79"/>
                <a:ea typeface="Calibri" panose="020F0502020204030204" pitchFamily="34" charset="0"/>
                <a:cs typeface="David" panose="020E0502060401010101" pitchFamily="34" charset="-79"/>
              </a:rPr>
              <a:t>, d’une centaine d’heures théoriques et de mises en </a:t>
            </a:r>
            <a:r>
              <a:rPr lang="fr-FR" sz="1600" dirty="0" smtClean="0">
                <a:latin typeface="David" panose="020E0502060401010101" pitchFamily="34" charset="-79"/>
                <a:ea typeface="Calibri" panose="020F0502020204030204" pitchFamily="34" charset="0"/>
                <a:cs typeface="David" panose="020E0502060401010101" pitchFamily="34" charset="-79"/>
              </a:rPr>
              <a:t>situation.</a:t>
            </a:r>
          </a:p>
          <a:p>
            <a:pPr algn="just">
              <a:lnSpc>
                <a:spcPct val="107000"/>
              </a:lnSpc>
              <a:spcAft>
                <a:spcPts val="800"/>
              </a:spcAft>
            </a:pPr>
            <a:endParaRPr lang="fr-FR" sz="1000" dirty="0" smtClean="0">
              <a:latin typeface="David" panose="020E0502060401010101" pitchFamily="34" charset="-79"/>
              <a:ea typeface="Calibri" panose="020F0502020204030204" pitchFamily="34" charset="0"/>
              <a:cs typeface="David" panose="020E0502060401010101" pitchFamily="34" charset="-79"/>
            </a:endParaRPr>
          </a:p>
          <a:p>
            <a:pPr algn="just">
              <a:lnSpc>
                <a:spcPct val="107000"/>
              </a:lnSpc>
              <a:spcAft>
                <a:spcPts val="800"/>
              </a:spcAft>
            </a:pPr>
            <a:r>
              <a:rPr lang="fr-FR" sz="1600" dirty="0" smtClean="0">
                <a:latin typeface="David" panose="020E0502060401010101" pitchFamily="34" charset="-79"/>
                <a:ea typeface="Calibri" panose="020F0502020204030204" pitchFamily="34" charset="0"/>
                <a:cs typeface="David" panose="020E0502060401010101" pitchFamily="34" charset="-79"/>
                <a:sym typeface="Wingdings" panose="05000000000000000000" pitchFamily="2" charset="2"/>
              </a:rPr>
              <a:t></a:t>
            </a:r>
            <a:r>
              <a:rPr lang="fr-FR" sz="1600" b="1" dirty="0" smtClean="0">
                <a:latin typeface="Century Gothic" panose="020B0502020202020204" pitchFamily="34" charset="0"/>
                <a:ea typeface="Calibri" panose="020F0502020204030204" pitchFamily="34" charset="0"/>
                <a:cs typeface="Times New Roman" panose="02020603050405020304" pitchFamily="18" charset="0"/>
                <a:sym typeface="Wingdings" panose="05000000000000000000" pitchFamily="2" charset="2"/>
              </a:rPr>
              <a:t>Q</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uels </a:t>
            </a:r>
            <a:r>
              <a:rPr lang="fr-FR" sz="1600" b="1" dirty="0">
                <a:latin typeface="Century Gothic" panose="020B0502020202020204" pitchFamily="34" charset="0"/>
                <a:ea typeface="Calibri" panose="020F0502020204030204" pitchFamily="34" charset="0"/>
                <a:cs typeface="Times New Roman" panose="02020603050405020304" pitchFamily="18" charset="0"/>
              </a:rPr>
              <a:t>sont les outils du médiateur ?</a:t>
            </a:r>
            <a:r>
              <a:rPr lang="fr-FR" sz="1600" dirty="0">
                <a:latin typeface="Century Gothic" panose="020B0502020202020204" pitchFamily="34" charset="0"/>
                <a:ea typeface="Calibri" panose="020F0502020204030204" pitchFamily="34" charset="0"/>
                <a:cs typeface="Times New Roman" panose="02020603050405020304" pitchFamily="18" charset="0"/>
              </a:rPr>
              <a:t> </a:t>
            </a:r>
            <a:endParaRPr lang="fr-FR" sz="1600" dirty="0" smtClean="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a:latin typeface="Century Gothic" panose="020B0502020202020204" pitchFamily="34" charset="0"/>
                <a:ea typeface="Calibri" panose="020F0502020204030204" pitchFamily="34" charset="0"/>
                <a:cs typeface="Times New Roman" panose="02020603050405020304" pitchFamily="18" charset="0"/>
              </a:rPr>
              <a:t>	</a:t>
            </a:r>
            <a:r>
              <a:rPr lang="fr-FR" sz="1600" dirty="0" smtClean="0">
                <a:latin typeface="David" panose="020E0502060401010101" pitchFamily="34" charset="-79"/>
                <a:ea typeface="Calibri" panose="020F0502020204030204" pitchFamily="34" charset="0"/>
                <a:cs typeface="David" panose="020E0502060401010101" pitchFamily="34" charset="-79"/>
              </a:rPr>
              <a:t>Le </a:t>
            </a:r>
            <a:r>
              <a:rPr lang="fr-FR" sz="1600" dirty="0">
                <a:latin typeface="David" panose="020E0502060401010101" pitchFamily="34" charset="-79"/>
                <a:ea typeface="Calibri" panose="020F0502020204030204" pitchFamily="34" charset="0"/>
                <a:cs typeface="David" panose="020E0502060401010101" pitchFamily="34" charset="-79"/>
              </a:rPr>
              <a:t>questionnement, l’écoute, la </a:t>
            </a:r>
            <a:r>
              <a:rPr lang="fr-FR" sz="1600" dirty="0" smtClean="0">
                <a:latin typeface="David" panose="020E0502060401010101" pitchFamily="34" charset="-79"/>
                <a:ea typeface="Calibri" panose="020F0502020204030204" pitchFamily="34" charset="0"/>
                <a:cs typeface="David" panose="020E0502060401010101" pitchFamily="34" charset="-79"/>
              </a:rPr>
              <a:t>reformulation. Il </a:t>
            </a:r>
            <a:r>
              <a:rPr lang="fr-FR" sz="1600" dirty="0">
                <a:latin typeface="David" panose="020E0502060401010101" pitchFamily="34" charset="-79"/>
                <a:ea typeface="Calibri" panose="020F0502020204030204" pitchFamily="34" charset="0"/>
                <a:cs typeface="David" panose="020E0502060401010101" pitchFamily="34" charset="-79"/>
              </a:rPr>
              <a:t>peut utiliser des outils simples comme le </a:t>
            </a:r>
            <a:r>
              <a:rPr lang="fr-FR" sz="1600" dirty="0" err="1">
                <a:latin typeface="David" panose="020E0502060401010101" pitchFamily="34" charset="-79"/>
                <a:ea typeface="Calibri" panose="020F0502020204030204" pitchFamily="34" charset="0"/>
                <a:cs typeface="David" panose="020E0502060401010101" pitchFamily="34" charset="-79"/>
              </a:rPr>
              <a:t>paperboard</a:t>
            </a:r>
            <a:r>
              <a:rPr lang="fr-FR" sz="1600" dirty="0">
                <a:latin typeface="David" panose="020E0502060401010101" pitchFamily="34" charset="-79"/>
                <a:ea typeface="Calibri" panose="020F0502020204030204" pitchFamily="34" charset="0"/>
                <a:cs typeface="David" panose="020E0502060401010101" pitchFamily="34" charset="-79"/>
              </a:rPr>
              <a:t> pour que la ou les solutions évoquées lors de la séance soient claires pour </a:t>
            </a:r>
            <a:r>
              <a:rPr lang="fr-FR" sz="1600" dirty="0" smtClean="0">
                <a:latin typeface="David" panose="020E0502060401010101" pitchFamily="34" charset="-79"/>
                <a:ea typeface="Calibri" panose="020F0502020204030204" pitchFamily="34" charset="0"/>
                <a:cs typeface="David" panose="020E0502060401010101" pitchFamily="34" charset="-79"/>
              </a:rPr>
              <a:t>chacun. </a:t>
            </a:r>
          </a:p>
          <a:p>
            <a:pPr algn="just">
              <a:lnSpc>
                <a:spcPct val="107000"/>
              </a:lnSpc>
              <a:spcAft>
                <a:spcPts val="800"/>
              </a:spcAft>
            </a:pPr>
            <a:endParaRPr lang="fr-FR" sz="1000" dirty="0" smtClean="0">
              <a:latin typeface="David" panose="020E0502060401010101" pitchFamily="34" charset="-79"/>
              <a:ea typeface="Calibri" panose="020F0502020204030204" pitchFamily="34" charset="0"/>
              <a:cs typeface="David" panose="020E0502060401010101" pitchFamily="34" charset="-79"/>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David" panose="020E0502060401010101" pitchFamily="34" charset="-79"/>
                <a:sym typeface="Wingdings" panose="05000000000000000000" pitchFamily="2" charset="2"/>
              </a:rPr>
              <a:t>L</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a </a:t>
            </a:r>
            <a:r>
              <a:rPr lang="fr-FR" sz="1600" b="1" dirty="0">
                <a:latin typeface="Century Gothic" panose="020B0502020202020204" pitchFamily="34" charset="0"/>
                <a:ea typeface="Calibri" panose="020F0502020204030204" pitchFamily="34" charset="0"/>
                <a:cs typeface="Times New Roman" panose="02020603050405020304" pitchFamily="18" charset="0"/>
              </a:rPr>
              <a:t>collectivité peut-elle communiquer en interne sur la formalisation du recours au médiateur ?</a:t>
            </a:r>
            <a:r>
              <a:rPr lang="fr-FR" sz="1600" dirty="0">
                <a:latin typeface="Century Gothic" panose="020B0502020202020204" pitchFamily="34" charset="0"/>
                <a:ea typeface="Calibri" panose="020F0502020204030204" pitchFamily="34" charset="0"/>
                <a:cs typeface="Times New Roman" panose="02020603050405020304" pitchFamily="18" charset="0"/>
              </a:rPr>
              <a:t> </a:t>
            </a:r>
            <a:endParaRPr lang="fr-FR" sz="1600" dirty="0" smtClean="0">
              <a:latin typeface="Century Gothic" panose="020B0502020202020204" pitchFamily="34" charset="0"/>
              <a:ea typeface="Calibri" panose="020F0502020204030204" pitchFamily="34" charset="0"/>
              <a:cs typeface="Times New Roman" panose="02020603050405020304" pitchFamily="18" charset="0"/>
            </a:endParaRPr>
          </a:p>
          <a:p>
            <a:pPr lvl="1" algn="just">
              <a:lnSpc>
                <a:spcPct val="107000"/>
              </a:lnSpc>
              <a:spcAft>
                <a:spcPts val="800"/>
              </a:spcAft>
            </a:pPr>
            <a:r>
              <a:rPr lang="fr-FR" sz="1600" dirty="0">
                <a:latin typeface="David" panose="020E0502060401010101" pitchFamily="34" charset="-79"/>
                <a:ea typeface="Calibri" panose="020F0502020204030204" pitchFamily="34" charset="0"/>
                <a:cs typeface="David" panose="020E0502060401010101" pitchFamily="34" charset="-79"/>
              </a:rPr>
              <a:t>	</a:t>
            </a:r>
            <a:r>
              <a:rPr lang="fr-FR" sz="1600" dirty="0" smtClean="0">
                <a:latin typeface="David" panose="020E0502060401010101" pitchFamily="34" charset="-79"/>
                <a:ea typeface="Calibri" panose="020F0502020204030204" pitchFamily="34" charset="0"/>
                <a:cs typeface="David" panose="020E0502060401010101" pitchFamily="34" charset="-79"/>
              </a:rPr>
              <a:t>Oui, </a:t>
            </a:r>
            <a:r>
              <a:rPr lang="fr-FR" sz="1600" dirty="0">
                <a:latin typeface="David" panose="020E0502060401010101" pitchFamily="34" charset="-79"/>
                <a:ea typeface="Calibri" panose="020F0502020204030204" pitchFamily="34" charset="0"/>
                <a:cs typeface="David" panose="020E0502060401010101" pitchFamily="34" charset="-79"/>
              </a:rPr>
              <a:t>en expliquant </a:t>
            </a:r>
            <a:r>
              <a:rPr lang="fr-FR" sz="1600" dirty="0" smtClean="0">
                <a:latin typeface="David" panose="020E0502060401010101" pitchFamily="34" charset="-79"/>
                <a:ea typeface="Calibri" panose="020F0502020204030204" pitchFamily="34" charset="0"/>
                <a:cs typeface="David" panose="020E0502060401010101" pitchFamily="34" charset="-79"/>
              </a:rPr>
              <a:t>le rôle du médiateur lorsqu’elle </a:t>
            </a:r>
            <a:r>
              <a:rPr lang="fr-FR" sz="1600" dirty="0">
                <a:latin typeface="David" panose="020E0502060401010101" pitchFamily="34" charset="-79"/>
                <a:ea typeface="Calibri" panose="020F0502020204030204" pitchFamily="34" charset="0"/>
                <a:cs typeface="David" panose="020E0502060401010101" pitchFamily="34" charset="-79"/>
              </a:rPr>
              <a:t>remet l’arrêté à l’agent, en </a:t>
            </a:r>
            <a:r>
              <a:rPr lang="fr-FR" sz="1600" dirty="0" smtClean="0">
                <a:latin typeface="David" panose="020E0502060401010101" pitchFamily="34" charset="-79"/>
                <a:ea typeface="Calibri" panose="020F0502020204030204" pitchFamily="34" charset="0"/>
                <a:cs typeface="David" panose="020E0502060401010101" pitchFamily="34" charset="-79"/>
              </a:rPr>
              <a:t>formalisant une </a:t>
            </a:r>
            <a:r>
              <a:rPr lang="fr-FR" sz="1600" dirty="0">
                <a:latin typeface="David" panose="020E0502060401010101" pitchFamily="34" charset="-79"/>
                <a:ea typeface="Calibri" panose="020F0502020204030204" pitchFamily="34" charset="0"/>
                <a:cs typeface="David" panose="020E0502060401010101" pitchFamily="34" charset="-79"/>
              </a:rPr>
              <a:t>note de service</a:t>
            </a:r>
            <a:r>
              <a:rPr lang="fr-FR" sz="1600" dirty="0" smtClean="0">
                <a:latin typeface="David" panose="020E0502060401010101" pitchFamily="34" charset="-79"/>
                <a:ea typeface="Calibri" panose="020F0502020204030204" pitchFamily="34" charset="0"/>
                <a:cs typeface="David" panose="020E0502060401010101" pitchFamily="34" charset="-79"/>
              </a:rPr>
              <a:t>…</a:t>
            </a:r>
          </a:p>
          <a:p>
            <a:pPr lvl="1" algn="just">
              <a:lnSpc>
                <a:spcPct val="107000"/>
              </a:lnSpc>
              <a:spcAft>
                <a:spcPts val="800"/>
              </a:spcAft>
            </a:pPr>
            <a:endParaRPr lang="fr-FR" sz="1000" dirty="0">
              <a:latin typeface="David" panose="020E0502060401010101" pitchFamily="34" charset="-79"/>
              <a:ea typeface="Calibri" panose="020F0502020204030204" pitchFamily="34" charset="0"/>
              <a:cs typeface="David" panose="020E0502060401010101" pitchFamily="34" charset="-79"/>
            </a:endParaRP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Les </a:t>
            </a:r>
            <a:r>
              <a:rPr lang="fr-FR" sz="1600" b="1" dirty="0">
                <a:latin typeface="Century Gothic" panose="020B0502020202020204" pitchFamily="34" charset="0"/>
                <a:ea typeface="Calibri" panose="020F0502020204030204" pitchFamily="34" charset="0"/>
                <a:cs typeface="Times New Roman" panose="02020603050405020304" pitchFamily="18" charset="0"/>
              </a:rPr>
              <a:t>parties doivent-elles forcément être d’accord sur une solution ?</a:t>
            </a:r>
            <a:r>
              <a:rPr lang="fr-FR" sz="1600" dirty="0">
                <a:latin typeface="Century Gothic" panose="020B0502020202020204" pitchFamily="34" charset="0"/>
                <a:ea typeface="Calibri" panose="020F0502020204030204" pitchFamily="34" charset="0"/>
                <a:cs typeface="Times New Roman" panose="02020603050405020304" pitchFamily="18" charset="0"/>
              </a:rPr>
              <a:t> </a:t>
            </a:r>
            <a:endParaRPr lang="fr-FR" sz="1600" dirty="0" smtClean="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a:latin typeface="Century Gothic" panose="020B0502020202020204" pitchFamily="34" charset="0"/>
                <a:ea typeface="Calibri" panose="020F0502020204030204" pitchFamily="34" charset="0"/>
                <a:cs typeface="Times New Roman" panose="02020603050405020304" pitchFamily="18" charset="0"/>
              </a:rPr>
              <a:t>	</a:t>
            </a:r>
            <a:r>
              <a:rPr lang="fr-FR" sz="1600" dirty="0">
                <a:latin typeface="David" panose="020E0502060401010101" pitchFamily="34" charset="-79"/>
                <a:ea typeface="Calibri" panose="020F0502020204030204" pitchFamily="34" charset="0"/>
                <a:cs typeface="David" panose="020E0502060401010101" pitchFamily="34" charset="-79"/>
              </a:rPr>
              <a:t>N</a:t>
            </a:r>
            <a:r>
              <a:rPr lang="fr-FR" sz="1600" dirty="0" smtClean="0">
                <a:latin typeface="David" panose="020E0502060401010101" pitchFamily="34" charset="-79"/>
                <a:ea typeface="Calibri" panose="020F0502020204030204" pitchFamily="34" charset="0"/>
                <a:cs typeface="David" panose="020E0502060401010101" pitchFamily="34" charset="-79"/>
              </a:rPr>
              <a:t>on</a:t>
            </a:r>
            <a:r>
              <a:rPr lang="fr-FR" sz="1600" dirty="0">
                <a:latin typeface="David" panose="020E0502060401010101" pitchFamily="34" charset="-79"/>
                <a:ea typeface="Calibri" panose="020F0502020204030204" pitchFamily="34" charset="0"/>
                <a:cs typeface="David" panose="020E0502060401010101" pitchFamily="34" charset="-79"/>
              </a:rPr>
              <a:t>, il n’y a pas d’obligation de </a:t>
            </a:r>
            <a:r>
              <a:rPr lang="fr-FR" sz="1600" dirty="0" smtClean="0">
                <a:latin typeface="David" panose="020E0502060401010101" pitchFamily="34" charset="-79"/>
                <a:ea typeface="Calibri" panose="020F0502020204030204" pitchFamily="34" charset="0"/>
                <a:cs typeface="David" panose="020E0502060401010101" pitchFamily="34" charset="-79"/>
              </a:rPr>
              <a:t>résultats</a:t>
            </a:r>
          </a:p>
          <a:p>
            <a:pPr marL="285750" indent="-285750" algn="just">
              <a:lnSpc>
                <a:spcPct val="107000"/>
              </a:lnSpc>
              <a:spcAft>
                <a:spcPts val="800"/>
              </a:spcAft>
              <a:buFont typeface="Wingdings" panose="05000000000000000000" pitchFamily="2" charset="2"/>
              <a:buChar char="Ä"/>
            </a:pPr>
            <a:r>
              <a:rPr lang="fr-FR" sz="1600" b="1" dirty="0" smtClean="0">
                <a:latin typeface="Century Gothic" panose="020B0502020202020204" pitchFamily="34" charset="0"/>
                <a:ea typeface="Calibri" panose="020F0502020204030204" pitchFamily="34" charset="0"/>
                <a:cs typeface="David" panose="020E0502060401010101" pitchFamily="34" charset="-79"/>
                <a:sym typeface="Wingdings" panose="05000000000000000000" pitchFamily="2" charset="2"/>
              </a:rPr>
              <a:t>Q</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ui </a:t>
            </a:r>
            <a:r>
              <a:rPr lang="fr-FR" sz="1600" b="1" dirty="0">
                <a:latin typeface="Century Gothic" panose="020B0502020202020204" pitchFamily="34" charset="0"/>
                <a:ea typeface="Calibri" panose="020F0502020204030204" pitchFamily="34" charset="0"/>
                <a:cs typeface="Times New Roman" panose="02020603050405020304" pitchFamily="18" charset="0"/>
              </a:rPr>
              <a:t>réunit-on </a:t>
            </a:r>
            <a:r>
              <a:rPr lang="fr-FR" sz="1600" b="1" dirty="0" smtClean="0">
                <a:latin typeface="Century Gothic" panose="020B0502020202020204" pitchFamily="34" charset="0"/>
                <a:ea typeface="Calibri" panose="020F0502020204030204" pitchFamily="34" charset="0"/>
                <a:cs typeface="Times New Roman" panose="02020603050405020304" pitchFamily="18" charset="0"/>
              </a:rPr>
              <a:t>lors d’une séance de médiation?</a:t>
            </a:r>
          </a:p>
          <a:p>
            <a:pPr algn="just">
              <a:lnSpc>
                <a:spcPct val="107000"/>
              </a:lnSpc>
              <a:spcAft>
                <a:spcPts val="800"/>
              </a:spcAft>
            </a:pPr>
            <a:r>
              <a:rPr lang="fr-FR" sz="1600" dirty="0" smtClean="0">
                <a:latin typeface="Century Gothic" panose="020B0502020202020204" pitchFamily="34" charset="0"/>
                <a:ea typeface="Calibri" panose="020F0502020204030204" pitchFamily="34" charset="0"/>
                <a:cs typeface="Times New Roman" panose="02020603050405020304" pitchFamily="18" charset="0"/>
              </a:rPr>
              <a:t>	</a:t>
            </a:r>
            <a:r>
              <a:rPr lang="fr-FR" sz="1600" dirty="0" smtClean="0">
                <a:latin typeface="David" panose="020E0502060401010101" pitchFamily="34" charset="-79"/>
                <a:ea typeface="Calibri" panose="020F0502020204030204" pitchFamily="34" charset="0"/>
                <a:cs typeface="David" panose="020E0502060401010101" pitchFamily="34" charset="-79"/>
              </a:rPr>
              <a:t>Les </a:t>
            </a:r>
            <a:r>
              <a:rPr lang="fr-FR" sz="1600" dirty="0">
                <a:latin typeface="David" panose="020E0502060401010101" pitchFamily="34" charset="-79"/>
                <a:ea typeface="Calibri" panose="020F0502020204030204" pitchFamily="34" charset="0"/>
                <a:cs typeface="David" panose="020E0502060401010101" pitchFamily="34" charset="-79"/>
              </a:rPr>
              <a:t>personnes directement concernées par l’affaire.</a:t>
            </a:r>
            <a:endParaRPr lang="fr-FR" sz="1400" dirty="0">
              <a:latin typeface="David" panose="020E0502060401010101" pitchFamily="34" charset="-79"/>
              <a:ea typeface="Calibri" panose="020F0502020204030204" pitchFamily="34" charset="0"/>
              <a:cs typeface="David" panose="020E0502060401010101" pitchFamily="34" charset="-79"/>
            </a:endParaRPr>
          </a:p>
          <a:p>
            <a:pPr lvl="0" algn="just">
              <a:lnSpc>
                <a:spcPct val="107000"/>
              </a:lnSpc>
              <a:spcAft>
                <a:spcPts val="800"/>
              </a:spcAft>
            </a:pPr>
            <a:endParaRPr lang="fr-FR" sz="1400" b="1" dirty="0">
              <a:solidFill>
                <a:prstClr val="black"/>
              </a:solidFill>
              <a:latin typeface="Century Gothic" panose="020B0502020202020204" pitchFamily="34" charset="0"/>
              <a:ea typeface="Calibri" panose="020F0502020204030204" pitchFamily="34" charset="0"/>
              <a:cs typeface="ErasITC-Light"/>
            </a:endParaRPr>
          </a:p>
        </p:txBody>
      </p:sp>
      <p:pic>
        <p:nvPicPr>
          <p:cNvPr id="3" name="Imag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92595" cy="983134"/>
          </a:xfrm>
          <a:prstGeom prst="rect">
            <a:avLst/>
          </a:prstGeom>
        </p:spPr>
      </p:pic>
    </p:spTree>
    <p:extLst>
      <p:ext uri="{BB962C8B-B14F-4D97-AF65-F5344CB8AC3E}">
        <p14:creationId xmlns:p14="http://schemas.microsoft.com/office/powerpoint/2010/main" val="308348591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3934</TotalTime>
  <Words>62</Words>
  <Application>Microsoft Office PowerPoint</Application>
  <PresentationFormat>Grand écran</PresentationFormat>
  <Paragraphs>100</Paragraphs>
  <Slides>7</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7</vt:i4>
      </vt:variant>
    </vt:vector>
  </HeadingPairs>
  <TitlesOfParts>
    <vt:vector size="16" baseType="lpstr">
      <vt:lpstr>Arial</vt:lpstr>
      <vt:lpstr>Calibri</vt:lpstr>
      <vt:lpstr>Calibri Light</vt:lpstr>
      <vt:lpstr>Century Gothic</vt:lpstr>
      <vt:lpstr>David</vt:lpstr>
      <vt:lpstr>ErasITC-Light</vt:lpstr>
      <vt:lpstr>Times New Roman</vt:lpstr>
      <vt:lpstr>Wingdings</vt:lpstr>
      <vt:lpstr>Thème Office</vt:lpstr>
      <vt:lpstr>L’expérimentation de la médiation préalable obligatoire</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L’expérimentation de la médiation préalable obligatoire</dc:title>
  <dc:creator>Berangere PICARD</dc:creator>
  <cp:lastModifiedBy>Nathalie NA. ARIOLI</cp:lastModifiedBy>
  <cp:revision>92</cp:revision>
  <dcterms:created xsi:type="dcterms:W3CDTF">2018-04-06T11:50:26Z</dcterms:created>
  <dcterms:modified xsi:type="dcterms:W3CDTF">2018-10-08T14:53:34Z</dcterms:modified>
</cp:coreProperties>
</file>