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5" r:id="rId4"/>
    <p:sldId id="275" r:id="rId5"/>
    <p:sldId id="266" r:id="rId6"/>
    <p:sldId id="277" r:id="rId7"/>
    <p:sldId id="267" r:id="rId8"/>
    <p:sldId id="268" r:id="rId9"/>
    <p:sldId id="269" r:id="rId10"/>
    <p:sldId id="258" r:id="rId11"/>
    <p:sldId id="273" r:id="rId12"/>
    <p:sldId id="279" r:id="rId13"/>
    <p:sldId id="276" r:id="rId14"/>
    <p:sldId id="280" r:id="rId15"/>
    <p:sldId id="259" r:id="rId16"/>
    <p:sldId id="272" r:id="rId17"/>
    <p:sldId id="270" r:id="rId18"/>
    <p:sldId id="271" r:id="rId19"/>
    <p:sldId id="262" r:id="rId20"/>
    <p:sldId id="281" r:id="rId21"/>
    <p:sldId id="282" r:id="rId22"/>
    <p:sldId id="260" r:id="rId23"/>
    <p:sldId id="263" r:id="rId24"/>
    <p:sldId id="264" r:id="rId25"/>
    <p:sldId id="274" r:id="rId26"/>
    <p:sldId id="278" r:id="rId2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58" d="100"/>
          <a:sy n="58" d="100"/>
        </p:scale>
        <p:origin x="-102"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550C6F6-A891-4E83-A5C8-1F938C19FE8A}" type="datetimeFigureOut">
              <a:rPr lang="fr-FR" smtClean="0"/>
              <a:t>02/07/2019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F22000-68F6-4743-9302-E12AAAA39E50}" type="slidenum">
              <a:rPr lang="fr-FR" smtClean="0"/>
              <a:t>‹N°›</a:t>
            </a:fld>
            <a:endParaRPr lang="fr-FR"/>
          </a:p>
        </p:txBody>
      </p:sp>
    </p:spTree>
    <p:extLst>
      <p:ext uri="{BB962C8B-B14F-4D97-AF65-F5344CB8AC3E}">
        <p14:creationId xmlns:p14="http://schemas.microsoft.com/office/powerpoint/2010/main" val="123390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4F22000-68F6-4743-9302-E12AAAA39E50}" type="slidenum">
              <a:rPr lang="fr-FR" smtClean="0"/>
              <a:t>13</a:t>
            </a:fld>
            <a:endParaRPr lang="fr-FR"/>
          </a:p>
        </p:txBody>
      </p:sp>
    </p:spTree>
    <p:extLst>
      <p:ext uri="{BB962C8B-B14F-4D97-AF65-F5344CB8AC3E}">
        <p14:creationId xmlns:p14="http://schemas.microsoft.com/office/powerpoint/2010/main" val="394697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B64B2DE2-E5AD-403E-9BD3-C12EE2336D10}" type="datetimeFigureOut">
              <a:rPr lang="fr-FR" smtClean="0"/>
              <a:t>02/07/2019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D5DC27-D25C-4A70-A5B4-96DDB2206AF6}" type="slidenum">
              <a:rPr lang="fr-FR" smtClean="0"/>
              <a:t>‹N°›</a:t>
            </a:fld>
            <a:endParaRPr lang="fr-FR"/>
          </a:p>
        </p:txBody>
      </p:sp>
    </p:spTree>
    <p:extLst>
      <p:ext uri="{BB962C8B-B14F-4D97-AF65-F5344CB8AC3E}">
        <p14:creationId xmlns:p14="http://schemas.microsoft.com/office/powerpoint/2010/main" val="319639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4B2DE2-E5AD-403E-9BD3-C12EE2336D10}" type="datetimeFigureOut">
              <a:rPr lang="fr-FR" smtClean="0"/>
              <a:t>02/07/2019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D5DC27-D25C-4A70-A5B4-96DDB2206AF6}" type="slidenum">
              <a:rPr lang="fr-FR" smtClean="0"/>
              <a:t>‹N°›</a:t>
            </a:fld>
            <a:endParaRPr lang="fr-FR"/>
          </a:p>
        </p:txBody>
      </p:sp>
    </p:spTree>
    <p:extLst>
      <p:ext uri="{BB962C8B-B14F-4D97-AF65-F5344CB8AC3E}">
        <p14:creationId xmlns:p14="http://schemas.microsoft.com/office/powerpoint/2010/main" val="87072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4B2DE2-E5AD-403E-9BD3-C12EE2336D10}" type="datetimeFigureOut">
              <a:rPr lang="fr-FR" smtClean="0"/>
              <a:t>02/07/2019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D5DC27-D25C-4A70-A5B4-96DDB2206AF6}" type="slidenum">
              <a:rPr lang="fr-FR" smtClean="0"/>
              <a:t>‹N°›</a:t>
            </a:fld>
            <a:endParaRPr lang="fr-FR"/>
          </a:p>
        </p:txBody>
      </p:sp>
    </p:spTree>
    <p:extLst>
      <p:ext uri="{BB962C8B-B14F-4D97-AF65-F5344CB8AC3E}">
        <p14:creationId xmlns:p14="http://schemas.microsoft.com/office/powerpoint/2010/main" val="52174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4B2DE2-E5AD-403E-9BD3-C12EE2336D10}" type="datetimeFigureOut">
              <a:rPr lang="fr-FR" smtClean="0"/>
              <a:t>02/07/2019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D5DC27-D25C-4A70-A5B4-96DDB2206AF6}" type="slidenum">
              <a:rPr lang="fr-FR" smtClean="0"/>
              <a:t>‹N°›</a:t>
            </a:fld>
            <a:endParaRPr lang="fr-FR"/>
          </a:p>
        </p:txBody>
      </p:sp>
    </p:spTree>
    <p:extLst>
      <p:ext uri="{BB962C8B-B14F-4D97-AF65-F5344CB8AC3E}">
        <p14:creationId xmlns:p14="http://schemas.microsoft.com/office/powerpoint/2010/main" val="118277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B64B2DE2-E5AD-403E-9BD3-C12EE2336D10}" type="datetimeFigureOut">
              <a:rPr lang="fr-FR" smtClean="0"/>
              <a:t>02/07/2019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D5DC27-D25C-4A70-A5B4-96DDB2206AF6}" type="slidenum">
              <a:rPr lang="fr-FR" smtClean="0"/>
              <a:t>‹N°›</a:t>
            </a:fld>
            <a:endParaRPr lang="fr-FR"/>
          </a:p>
        </p:txBody>
      </p:sp>
    </p:spTree>
    <p:extLst>
      <p:ext uri="{BB962C8B-B14F-4D97-AF65-F5344CB8AC3E}">
        <p14:creationId xmlns:p14="http://schemas.microsoft.com/office/powerpoint/2010/main" val="120937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4B2DE2-E5AD-403E-9BD3-C12EE2336D10}" type="datetimeFigureOut">
              <a:rPr lang="fr-FR" smtClean="0"/>
              <a:t>02/07/2019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D5DC27-D25C-4A70-A5B4-96DDB2206AF6}" type="slidenum">
              <a:rPr lang="fr-FR" smtClean="0"/>
              <a:t>‹N°›</a:t>
            </a:fld>
            <a:endParaRPr lang="fr-FR"/>
          </a:p>
        </p:txBody>
      </p:sp>
    </p:spTree>
    <p:extLst>
      <p:ext uri="{BB962C8B-B14F-4D97-AF65-F5344CB8AC3E}">
        <p14:creationId xmlns:p14="http://schemas.microsoft.com/office/powerpoint/2010/main" val="157732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4B2DE2-E5AD-403E-9BD3-C12EE2336D10}" type="datetimeFigureOut">
              <a:rPr lang="fr-FR" smtClean="0"/>
              <a:t>02/07/2019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DD5DC27-D25C-4A70-A5B4-96DDB2206AF6}" type="slidenum">
              <a:rPr lang="fr-FR" smtClean="0"/>
              <a:t>‹N°›</a:t>
            </a:fld>
            <a:endParaRPr lang="fr-FR"/>
          </a:p>
        </p:txBody>
      </p:sp>
    </p:spTree>
    <p:extLst>
      <p:ext uri="{BB962C8B-B14F-4D97-AF65-F5344CB8AC3E}">
        <p14:creationId xmlns:p14="http://schemas.microsoft.com/office/powerpoint/2010/main" val="42965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64B2DE2-E5AD-403E-9BD3-C12EE2336D10}" type="datetimeFigureOut">
              <a:rPr lang="fr-FR" smtClean="0"/>
              <a:t>02/07/2019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DD5DC27-D25C-4A70-A5B4-96DDB2206AF6}" type="slidenum">
              <a:rPr lang="fr-FR" smtClean="0"/>
              <a:t>‹N°›</a:t>
            </a:fld>
            <a:endParaRPr lang="fr-FR"/>
          </a:p>
        </p:txBody>
      </p:sp>
    </p:spTree>
    <p:extLst>
      <p:ext uri="{BB962C8B-B14F-4D97-AF65-F5344CB8AC3E}">
        <p14:creationId xmlns:p14="http://schemas.microsoft.com/office/powerpoint/2010/main" val="339707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4B2DE2-E5AD-403E-9BD3-C12EE2336D10}" type="datetimeFigureOut">
              <a:rPr lang="fr-FR" smtClean="0"/>
              <a:t>02/07/2019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DD5DC27-D25C-4A70-A5B4-96DDB2206AF6}" type="slidenum">
              <a:rPr lang="fr-FR" smtClean="0"/>
              <a:t>‹N°›</a:t>
            </a:fld>
            <a:endParaRPr lang="fr-FR"/>
          </a:p>
        </p:txBody>
      </p:sp>
    </p:spTree>
    <p:extLst>
      <p:ext uri="{BB962C8B-B14F-4D97-AF65-F5344CB8AC3E}">
        <p14:creationId xmlns:p14="http://schemas.microsoft.com/office/powerpoint/2010/main" val="51975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64B2DE2-E5AD-403E-9BD3-C12EE2336D10}" type="datetimeFigureOut">
              <a:rPr lang="fr-FR" smtClean="0"/>
              <a:t>02/07/2019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D5DC27-D25C-4A70-A5B4-96DDB2206AF6}" type="slidenum">
              <a:rPr lang="fr-FR" smtClean="0"/>
              <a:t>‹N°›</a:t>
            </a:fld>
            <a:endParaRPr lang="fr-FR"/>
          </a:p>
        </p:txBody>
      </p:sp>
    </p:spTree>
    <p:extLst>
      <p:ext uri="{BB962C8B-B14F-4D97-AF65-F5344CB8AC3E}">
        <p14:creationId xmlns:p14="http://schemas.microsoft.com/office/powerpoint/2010/main" val="70716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64B2DE2-E5AD-403E-9BD3-C12EE2336D10}" type="datetimeFigureOut">
              <a:rPr lang="fr-FR" smtClean="0"/>
              <a:t>02/07/2019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D5DC27-D25C-4A70-A5B4-96DDB2206AF6}" type="slidenum">
              <a:rPr lang="fr-FR" smtClean="0"/>
              <a:t>‹N°›</a:t>
            </a:fld>
            <a:endParaRPr lang="fr-FR"/>
          </a:p>
        </p:txBody>
      </p:sp>
    </p:spTree>
    <p:extLst>
      <p:ext uri="{BB962C8B-B14F-4D97-AF65-F5344CB8AC3E}">
        <p14:creationId xmlns:p14="http://schemas.microsoft.com/office/powerpoint/2010/main" val="314415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B2DE2-E5AD-403E-9BD3-C12EE2336D10}" type="datetimeFigureOut">
              <a:rPr lang="fr-FR" smtClean="0"/>
              <a:t>02/07/2019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5DC27-D25C-4A70-A5B4-96DDB2206AF6}" type="slidenum">
              <a:rPr lang="fr-FR" smtClean="0"/>
              <a:t>‹N°›</a:t>
            </a:fld>
            <a:endParaRPr lang="fr-FR"/>
          </a:p>
        </p:txBody>
      </p:sp>
    </p:spTree>
    <p:extLst>
      <p:ext uri="{BB962C8B-B14F-4D97-AF65-F5344CB8AC3E}">
        <p14:creationId xmlns:p14="http://schemas.microsoft.com/office/powerpoint/2010/main" val="3133913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faq_cpf_2018.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odele_deliberation_cpf.docx" TargetMode="External"/><Relationship Id="rId2" Type="http://schemas.openxmlformats.org/officeDocument/2006/relationships/hyperlink" Target="Tableau%20de%20bord%20de%20gestion%20du%20CPF.docx" TargetMode="External"/><Relationship Id="rId1" Type="http://schemas.openxmlformats.org/officeDocument/2006/relationships/slideLayout" Target="../slideLayouts/slideLayout2.xml"/><Relationship Id="rId4" Type="http://schemas.openxmlformats.org/officeDocument/2006/relationships/hyperlink" Target="fascicule3-guide-cpf.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Compte Personnel de Formation</a:t>
            </a:r>
            <a:endParaRPr lang="fr-FR" dirty="0"/>
          </a:p>
        </p:txBody>
      </p:sp>
      <p:sp>
        <p:nvSpPr>
          <p:cNvPr id="3" name="Sous-titre 2"/>
          <p:cNvSpPr>
            <a:spLocks noGrp="1"/>
          </p:cNvSpPr>
          <p:nvPr>
            <p:ph type="subTitle" idx="1"/>
          </p:nvPr>
        </p:nvSpPr>
        <p:spPr/>
        <p:txBody>
          <a:bodyPr/>
          <a:lstStyle/>
          <a:p>
            <a:r>
              <a:rPr lang="fr-FR" dirty="0"/>
              <a:t>Matinale d’actualité statutaire </a:t>
            </a:r>
            <a:r>
              <a:rPr lang="fr-FR"/>
              <a:t>du </a:t>
            </a:r>
            <a:r>
              <a:rPr lang="fr-FR" smtClean="0"/>
              <a:t>mardi 2 </a:t>
            </a:r>
            <a:r>
              <a:rPr lang="fr-FR" dirty="0" smtClean="0"/>
              <a:t>juillet </a:t>
            </a:r>
            <a:r>
              <a:rPr lang="fr-FR" dirty="0"/>
              <a:t>2019</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7" y="166177"/>
            <a:ext cx="4756982" cy="1427095"/>
          </a:xfrm>
          <a:prstGeom prst="rect">
            <a:avLst/>
          </a:prstGeom>
        </p:spPr>
      </p:pic>
    </p:spTree>
    <p:extLst>
      <p:ext uri="{BB962C8B-B14F-4D97-AF65-F5344CB8AC3E}">
        <p14:creationId xmlns:p14="http://schemas.microsoft.com/office/powerpoint/2010/main" val="1233078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L’alimentation du CPF </a:t>
            </a:r>
            <a:endParaRPr lang="fr-FR" dirty="0"/>
          </a:p>
        </p:txBody>
      </p:sp>
      <p:sp>
        <p:nvSpPr>
          <p:cNvPr id="3" name="Espace réservé du contenu 2"/>
          <p:cNvSpPr>
            <a:spLocks noGrp="1"/>
          </p:cNvSpPr>
          <p:nvPr>
            <p:ph idx="1"/>
          </p:nvPr>
        </p:nvSpPr>
        <p:spPr/>
        <p:txBody>
          <a:bodyPr>
            <a:normAutofit/>
          </a:bodyPr>
          <a:lstStyle/>
          <a:p>
            <a:r>
              <a:rPr lang="fr-FR" dirty="0" smtClean="0"/>
              <a:t>Alimentation en heures de formation au 31 décembre de chaque année (art 3 du décret n°2017-928)</a:t>
            </a:r>
          </a:p>
          <a:p>
            <a:endParaRPr lang="fr-FR" dirty="0" smtClean="0"/>
          </a:p>
          <a:p>
            <a:r>
              <a:rPr lang="fr-FR" dirty="0" smtClean="0"/>
              <a:t>À hauteur de 24h maxi par année de travail </a:t>
            </a:r>
            <a:r>
              <a:rPr lang="fr-FR" dirty="0"/>
              <a:t>jusqu’à </a:t>
            </a:r>
            <a:r>
              <a:rPr lang="fr-FR" dirty="0" smtClean="0"/>
              <a:t>un crédit de 120h</a:t>
            </a:r>
          </a:p>
          <a:p>
            <a:pPr marL="0" indent="0">
              <a:buNone/>
            </a:pPr>
            <a:r>
              <a:rPr lang="fr-FR" dirty="0" smtClean="0"/>
              <a:t> </a:t>
            </a:r>
          </a:p>
          <a:p>
            <a:r>
              <a:rPr lang="fr-FR" dirty="0" smtClean="0"/>
              <a:t>Puis </a:t>
            </a:r>
            <a:r>
              <a:rPr lang="fr-FR" dirty="0"/>
              <a:t>12h/an jusqu’à </a:t>
            </a:r>
            <a:r>
              <a:rPr lang="fr-FR" dirty="0" smtClean="0"/>
              <a:t>un plafond total de </a:t>
            </a:r>
            <a:r>
              <a:rPr lang="fr-FR" b="1" dirty="0" smtClean="0"/>
              <a:t>150h (limite)</a:t>
            </a:r>
          </a:p>
          <a:p>
            <a:endParaRPr lang="fr-FR" b="1" dirty="0"/>
          </a:p>
          <a:p>
            <a:endParaRPr lang="fr-FR" dirty="0" smtClean="0"/>
          </a:p>
        </p:txBody>
      </p:sp>
    </p:spTree>
    <p:extLst>
      <p:ext uri="{BB962C8B-B14F-4D97-AF65-F5344CB8AC3E}">
        <p14:creationId xmlns:p14="http://schemas.microsoft.com/office/powerpoint/2010/main" val="3004211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Particularités</a:t>
            </a:r>
          </a:p>
        </p:txBody>
      </p:sp>
      <p:sp>
        <p:nvSpPr>
          <p:cNvPr id="3" name="Espace réservé du contenu 2"/>
          <p:cNvSpPr>
            <a:spLocks noGrp="1"/>
          </p:cNvSpPr>
          <p:nvPr>
            <p:ph idx="1"/>
          </p:nvPr>
        </p:nvSpPr>
        <p:spPr/>
        <p:txBody>
          <a:bodyPr>
            <a:normAutofit fontScale="92500" lnSpcReduction="10000"/>
          </a:bodyPr>
          <a:lstStyle/>
          <a:p>
            <a:r>
              <a:rPr lang="fr-FR" u="sng" dirty="0" smtClean="0"/>
              <a:t>Des majorations prévues:</a:t>
            </a:r>
          </a:p>
          <a:p>
            <a:pPr lvl="1">
              <a:buFont typeface="Wingdings" panose="05000000000000000000" pitchFamily="2" charset="2"/>
              <a:buChar char="Ø"/>
            </a:pPr>
            <a:r>
              <a:rPr lang="fr-FR" dirty="0" smtClean="0"/>
              <a:t>pour les catégories C ou ceux d’un niveau équivalent à la catégorie C et qui n’ont pas atteint un niveau de formation sanctionné par un diplôme ou un titre professionnel enregistré et classé au niveau V du RNCP (CAP): bénéficient de 48h par an et dans la limite de 400h</a:t>
            </a:r>
          </a:p>
          <a:p>
            <a:pPr marL="457200" lvl="1" indent="0">
              <a:buNone/>
            </a:pPr>
            <a:endParaRPr lang="fr-FR" dirty="0" smtClean="0"/>
          </a:p>
          <a:p>
            <a:pPr lvl="1">
              <a:buFont typeface="Wingdings" panose="05000000000000000000" pitchFamily="2" charset="2"/>
              <a:buChar char="Ø"/>
            </a:pPr>
            <a:r>
              <a:rPr lang="fr-FR" dirty="0" smtClean="0"/>
              <a:t>Pour la prévention à l’inaptitude physique: l’agent bénéficie de 150h en complément des droits acquis (donc peut avoir 150h+150h ou 400h+150h)</a:t>
            </a:r>
          </a:p>
          <a:p>
            <a:pPr marL="457200" lvl="1" indent="0">
              <a:buNone/>
            </a:pPr>
            <a:r>
              <a:rPr lang="fr-FR" dirty="0"/>
              <a:t> </a:t>
            </a:r>
            <a:r>
              <a:rPr lang="fr-FR" dirty="0" smtClean="0"/>
              <a:t>Nécessité d’un avis du médecin de prévention</a:t>
            </a:r>
          </a:p>
          <a:p>
            <a:pPr marL="457200" lvl="1" indent="0">
              <a:buNone/>
            </a:pPr>
            <a:endParaRPr lang="fr-FR" sz="3000" dirty="0"/>
          </a:p>
          <a:p>
            <a:r>
              <a:rPr lang="fr-FR" u="sng" dirty="0" smtClean="0"/>
              <a:t>Attention </a:t>
            </a:r>
            <a:r>
              <a:rPr lang="fr-FR" u="sng" dirty="0"/>
              <a:t>à la date d’expiration du contrat pour les CDD</a:t>
            </a:r>
            <a:r>
              <a:rPr lang="fr-FR" dirty="0"/>
              <a:t>: il ne peut utiliser des droits supérieurs à ceux qu’il peut acquérir jusqu’à la date d’expiration de son contrat.</a:t>
            </a:r>
          </a:p>
          <a:p>
            <a:pPr marL="457200" lvl="1" indent="0">
              <a:buNone/>
            </a:pPr>
            <a:endParaRPr lang="fr-FR" dirty="0" smtClean="0"/>
          </a:p>
        </p:txBody>
      </p:sp>
    </p:spTree>
    <p:extLst>
      <p:ext uri="{BB962C8B-B14F-4D97-AF65-F5344CB8AC3E}">
        <p14:creationId xmlns:p14="http://schemas.microsoft.com/office/powerpoint/2010/main" val="2695363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L’anticipation des droits</a:t>
            </a:r>
            <a:endParaRPr lang="fr-FR" dirty="0"/>
          </a:p>
        </p:txBody>
      </p:sp>
      <p:sp>
        <p:nvSpPr>
          <p:cNvPr id="3" name="Espace réservé du contenu 2"/>
          <p:cNvSpPr>
            <a:spLocks noGrp="1"/>
          </p:cNvSpPr>
          <p:nvPr>
            <p:ph idx="1"/>
          </p:nvPr>
        </p:nvSpPr>
        <p:spPr/>
        <p:txBody>
          <a:bodyPr>
            <a:normAutofit/>
          </a:bodyPr>
          <a:lstStyle/>
          <a:p>
            <a:r>
              <a:rPr lang="fr-FR" dirty="0" smtClean="0"/>
              <a:t>Avec l’accord de l’autorité territoriale</a:t>
            </a:r>
          </a:p>
          <a:p>
            <a:r>
              <a:rPr lang="fr-FR" dirty="0" smtClean="0"/>
              <a:t>Lorsque </a:t>
            </a:r>
            <a:r>
              <a:rPr lang="fr-FR" dirty="0"/>
              <a:t>la durée de la formation est supérieure aux droits acquis au titre du CPF</a:t>
            </a:r>
            <a:r>
              <a:rPr lang="fr-FR" dirty="0" smtClean="0"/>
              <a:t>.</a:t>
            </a:r>
            <a:r>
              <a:rPr lang="fr-FR" dirty="0"/>
              <a:t> </a:t>
            </a:r>
            <a:endParaRPr lang="fr-FR" dirty="0" smtClean="0"/>
          </a:p>
          <a:p>
            <a:r>
              <a:rPr lang="fr-FR" dirty="0" smtClean="0"/>
              <a:t>Limite est celle des droits qu’il est susceptible d’acquérir au cours des 2 années civiles qui suivent celle au cours de laquelle il effectue la demande : 48 heures.</a:t>
            </a:r>
            <a:endParaRPr lang="fr-FR" dirty="0"/>
          </a:p>
          <a:p>
            <a:pPr marL="0" indent="0">
              <a:buNone/>
            </a:pPr>
            <a:endParaRPr lang="fr-FR" dirty="0"/>
          </a:p>
          <a:p>
            <a:endParaRPr lang="fr-FR" dirty="0"/>
          </a:p>
        </p:txBody>
      </p:sp>
    </p:spTree>
    <p:extLst>
      <p:ext uri="{BB962C8B-B14F-4D97-AF65-F5344CB8AC3E}">
        <p14:creationId xmlns:p14="http://schemas.microsoft.com/office/powerpoint/2010/main" val="2666999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Calcul</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La référence c’est la durée légale annuelle de travail de 1607h</a:t>
            </a:r>
          </a:p>
          <a:p>
            <a:r>
              <a:rPr lang="fr-FR" dirty="0" smtClean="0"/>
              <a:t>Le temps partiel est assimilé à du temps plein dans l’acquisition des droits à formation</a:t>
            </a:r>
          </a:p>
          <a:p>
            <a:r>
              <a:rPr lang="fr-FR" dirty="0" smtClean="0"/>
              <a:t>Temps non complet: au prorata du temps travaillé</a:t>
            </a:r>
          </a:p>
          <a:p>
            <a:pPr marL="0" indent="0">
              <a:buNone/>
            </a:pPr>
            <a:r>
              <a:rPr lang="fr-FR" dirty="0" smtClean="0"/>
              <a:t>Si l’agent effectue 110% d’un temps complet, il n’y a pas de dérogations, c’est comme un temps complet (24h puis 12h jusqu’à 150h)</a:t>
            </a:r>
          </a:p>
          <a:p>
            <a:r>
              <a:rPr lang="fr-FR" dirty="0" smtClean="0"/>
              <a:t>Si le calcul aboutit à un nombre d’heures de formation comportant une décimale, on arrondit au nombre entier supérieur (art 3 al3 du décret n°2017-928)</a:t>
            </a:r>
          </a:p>
        </p:txBody>
      </p:sp>
    </p:spTree>
    <p:extLst>
      <p:ext uri="{BB962C8B-B14F-4D97-AF65-F5344CB8AC3E}">
        <p14:creationId xmlns:p14="http://schemas.microsoft.com/office/powerpoint/2010/main" val="4012595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Périodes prises en compte</a:t>
            </a:r>
            <a:endParaRPr lang="fr-FR" dirty="0"/>
          </a:p>
        </p:txBody>
      </p:sp>
      <p:sp>
        <p:nvSpPr>
          <p:cNvPr id="3" name="Espace réservé du contenu 2"/>
          <p:cNvSpPr>
            <a:spLocks noGrp="1"/>
          </p:cNvSpPr>
          <p:nvPr>
            <p:ph idx="1"/>
          </p:nvPr>
        </p:nvSpPr>
        <p:spPr/>
        <p:txBody>
          <a:bodyPr/>
          <a:lstStyle/>
          <a:p>
            <a:r>
              <a:rPr lang="fr-FR" dirty="0" smtClean="0"/>
              <a:t>des </a:t>
            </a:r>
            <a:r>
              <a:rPr lang="fr-FR" dirty="0"/>
              <a:t>périodes d’absences dues aux congés des fonctionnaires de l’article 57 de la loi n°84-53 du 26 janvier 1984 prise en compte dans le calcul de l’alimentation</a:t>
            </a:r>
          </a:p>
          <a:p>
            <a:r>
              <a:rPr lang="fr-FR" dirty="0"/>
              <a:t>Les périodes de congés des agents contractuels visés au décret du 15 février 1988</a:t>
            </a:r>
          </a:p>
          <a:p>
            <a:r>
              <a:rPr lang="fr-FR" dirty="0"/>
              <a:t>Période de congé parental prise en compte</a:t>
            </a:r>
          </a:p>
          <a:p>
            <a:r>
              <a:rPr lang="fr-FR" dirty="0"/>
              <a:t>du crédit de temps syndical</a:t>
            </a:r>
          </a:p>
          <a:p>
            <a:endParaRPr lang="fr-FR" dirty="0"/>
          </a:p>
        </p:txBody>
      </p:sp>
    </p:spTree>
    <p:extLst>
      <p:ext uri="{BB962C8B-B14F-4D97-AF65-F5344CB8AC3E}">
        <p14:creationId xmlns:p14="http://schemas.microsoft.com/office/powerpoint/2010/main" val="348597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a:t>
            </a:r>
            <a:r>
              <a:rPr lang="fr-FR" dirty="0" smtClean="0"/>
              <a:t>es formations concernées</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Accès à une offre </a:t>
            </a:r>
            <a:r>
              <a:rPr lang="fr-FR" b="1" dirty="0" smtClean="0"/>
              <a:t>plus large que le DIF</a:t>
            </a:r>
          </a:p>
          <a:p>
            <a:r>
              <a:rPr lang="fr-FR" dirty="0" smtClean="0"/>
              <a:t>Peut être sans lien avec le contexte professionnel car le but est de réaliser un projet d’évolution professionnelle</a:t>
            </a:r>
          </a:p>
          <a:p>
            <a:r>
              <a:rPr lang="fr-FR" dirty="0" smtClean="0"/>
              <a:t>Pas forcément une formation diplômante ou certifiante</a:t>
            </a:r>
          </a:p>
          <a:p>
            <a:r>
              <a:rPr lang="fr-FR" dirty="0" smtClean="0"/>
              <a:t>Donc toutes actions de formation qui ont pour objet l’acquisition d’un diplôme, titre, d’un certificat de qualification professionnelle ou le développement de compétences nécessaires à la mise en œuvre du projet d’évolution professionnelle (art 2 al 1 du décret n°2017-928)</a:t>
            </a:r>
          </a:p>
          <a:p>
            <a:pPr marL="0" indent="0">
              <a:buNone/>
            </a:pPr>
            <a:r>
              <a:rPr lang="fr-FR" dirty="0" smtClean="0"/>
              <a:t>		→ répertorié sur le répertoire national des certifications professionnelles (RNCP) ou à l’inventaire mentionné à l’art L335-6 du code de l’éducation nationale</a:t>
            </a:r>
          </a:p>
          <a:p>
            <a:pPr marL="0" indent="0">
              <a:buNone/>
            </a:pPr>
            <a:r>
              <a:rPr lang="fr-FR" dirty="0" smtClean="0"/>
              <a:t>		→ une action inscrite au plan de formation ou dans l’offre de formation d’un employeur public, y compris lorsqu’il s’agit d’un autre employeur que le sien</a:t>
            </a:r>
          </a:p>
          <a:p>
            <a:pPr marL="0" indent="0">
              <a:buNone/>
            </a:pPr>
            <a:r>
              <a:rPr lang="fr-FR" dirty="0" smtClean="0"/>
              <a:t>		→une formation proposée par un organisme de formation ayant souscrit aux obligations de déclaration prévues par le code du travail</a:t>
            </a:r>
          </a:p>
        </p:txBody>
      </p:sp>
    </p:spTree>
    <p:extLst>
      <p:ext uri="{BB962C8B-B14F-4D97-AF65-F5344CB8AC3E}">
        <p14:creationId xmlns:p14="http://schemas.microsoft.com/office/powerpoint/2010/main" val="1140695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Priorités de certaines formations (article 8)</a:t>
            </a:r>
            <a:endParaRPr lang="fr-FR" dirty="0"/>
          </a:p>
        </p:txBody>
      </p:sp>
      <p:sp>
        <p:nvSpPr>
          <p:cNvPr id="3" name="Espace réservé du contenu 2"/>
          <p:cNvSpPr>
            <a:spLocks noGrp="1"/>
          </p:cNvSpPr>
          <p:nvPr>
            <p:ph idx="1"/>
          </p:nvPr>
        </p:nvSpPr>
        <p:spPr/>
        <p:txBody>
          <a:bodyPr/>
          <a:lstStyle/>
          <a:p>
            <a:r>
              <a:rPr lang="fr-FR" dirty="0" smtClean="0"/>
              <a:t>Suivre une action de formation, un accompagnement ou bénéficier d’un bilan de compétences, permettant de prévenir une situation d’inaptitude à l’exercice des fonctions</a:t>
            </a:r>
          </a:p>
          <a:p>
            <a:r>
              <a:rPr lang="fr-FR" dirty="0" smtClean="0"/>
              <a:t>Suivre une action de formation ou un accompagnement à la validation des acquis de l’expérience par un diplôme, un titre ou un certification inscrite au répertoire national des certifications professionnelles</a:t>
            </a:r>
          </a:p>
          <a:p>
            <a:r>
              <a:rPr lang="fr-FR" dirty="0" smtClean="0"/>
              <a:t>Suivre une action de formation de préparation au concours</a:t>
            </a:r>
            <a:endParaRPr lang="fr-FR" dirty="0"/>
          </a:p>
        </p:txBody>
      </p:sp>
    </p:spTree>
    <p:extLst>
      <p:ext uri="{BB962C8B-B14F-4D97-AF65-F5344CB8AC3E}">
        <p14:creationId xmlns:p14="http://schemas.microsoft.com/office/powerpoint/2010/main" val="2116851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Exemples de formations</a:t>
            </a:r>
            <a:endParaRPr lang="fr-FR" dirty="0"/>
          </a:p>
        </p:txBody>
      </p:sp>
      <p:sp>
        <p:nvSpPr>
          <p:cNvPr id="3" name="Espace réservé du contenu 2"/>
          <p:cNvSpPr>
            <a:spLocks noGrp="1"/>
          </p:cNvSpPr>
          <p:nvPr>
            <p:ph idx="1"/>
          </p:nvPr>
        </p:nvSpPr>
        <p:spPr/>
        <p:txBody>
          <a:bodyPr/>
          <a:lstStyle/>
          <a:p>
            <a:r>
              <a:rPr lang="fr-FR" dirty="0"/>
              <a:t>P</a:t>
            </a:r>
            <a:r>
              <a:rPr lang="fr-FR" dirty="0" smtClean="0"/>
              <a:t>our </a:t>
            </a:r>
            <a:r>
              <a:rPr lang="fr-FR" dirty="0"/>
              <a:t>accéder à de nouvelles responsabilités (management</a:t>
            </a:r>
            <a:r>
              <a:rPr lang="fr-FR" dirty="0" smtClean="0"/>
              <a:t>)</a:t>
            </a:r>
          </a:p>
          <a:p>
            <a:r>
              <a:rPr lang="fr-FR" dirty="0" smtClean="0"/>
              <a:t>Changer de cadre d’emplois ou de grade (préparation au concours et examens)</a:t>
            </a:r>
          </a:p>
          <a:p>
            <a:r>
              <a:rPr lang="fr-FR" dirty="0" smtClean="0"/>
              <a:t>Effectuer une mobilité professionnelle (changer de domaine de compétence en passant d’un poste budgétaire à un poste juridique)</a:t>
            </a:r>
          </a:p>
          <a:p>
            <a:r>
              <a:rPr lang="fr-FR" dirty="0" smtClean="0"/>
              <a:t>S’inscrire dans une démarche de reconversion professionnelle dans la fonction publique ou dans le secteur privé (pour reprendre une entreprise par exemple)</a:t>
            </a:r>
            <a:endParaRPr lang="fr-FR" dirty="0"/>
          </a:p>
          <a:p>
            <a:endParaRPr lang="fr-FR" dirty="0"/>
          </a:p>
        </p:txBody>
      </p:sp>
    </p:spTree>
    <p:extLst>
      <p:ext uri="{BB962C8B-B14F-4D97-AF65-F5344CB8AC3E}">
        <p14:creationId xmlns:p14="http://schemas.microsoft.com/office/powerpoint/2010/main" val="342768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Formations exclues</a:t>
            </a:r>
            <a:endParaRPr lang="fr-FR" dirty="0"/>
          </a:p>
        </p:txBody>
      </p:sp>
      <p:sp>
        <p:nvSpPr>
          <p:cNvPr id="3" name="Espace réservé du contenu 2"/>
          <p:cNvSpPr>
            <a:spLocks noGrp="1"/>
          </p:cNvSpPr>
          <p:nvPr>
            <p:ph idx="1"/>
          </p:nvPr>
        </p:nvSpPr>
        <p:spPr/>
        <p:txBody>
          <a:bodyPr/>
          <a:lstStyle/>
          <a:p>
            <a:r>
              <a:rPr lang="fr-FR" dirty="0"/>
              <a:t>les formations </a:t>
            </a:r>
            <a:r>
              <a:rPr lang="fr-FR" dirty="0" smtClean="0"/>
              <a:t>obligatoires </a:t>
            </a:r>
          </a:p>
          <a:p>
            <a:r>
              <a:rPr lang="fr-FR" dirty="0" smtClean="0"/>
              <a:t>Les formations de perfectionnement </a:t>
            </a:r>
          </a:p>
          <a:p>
            <a:r>
              <a:rPr lang="fr-FR" dirty="0" smtClean="0"/>
              <a:t>Les formations de professionnalisation</a:t>
            </a:r>
            <a:endParaRPr lang="fr-FR" dirty="0"/>
          </a:p>
          <a:p>
            <a:endParaRPr lang="fr-FR" dirty="0"/>
          </a:p>
        </p:txBody>
      </p:sp>
    </p:spTree>
    <p:extLst>
      <p:ext uri="{BB962C8B-B14F-4D97-AF65-F5344CB8AC3E}">
        <p14:creationId xmlns:p14="http://schemas.microsoft.com/office/powerpoint/2010/main" val="4172062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Procédure: la demande de l’agent</a:t>
            </a:r>
            <a:endParaRPr lang="fr-FR" dirty="0"/>
          </a:p>
        </p:txBody>
      </p:sp>
      <p:sp>
        <p:nvSpPr>
          <p:cNvPr id="3" name="Espace réservé du contenu 2"/>
          <p:cNvSpPr>
            <a:spLocks noGrp="1"/>
          </p:cNvSpPr>
          <p:nvPr>
            <p:ph idx="1"/>
          </p:nvPr>
        </p:nvSpPr>
        <p:spPr>
          <a:xfrm>
            <a:off x="838200" y="2018371"/>
            <a:ext cx="10515600" cy="4527394"/>
          </a:xfrm>
        </p:spPr>
        <p:txBody>
          <a:bodyPr>
            <a:normAutofit/>
          </a:bodyPr>
          <a:lstStyle/>
          <a:p>
            <a:pPr marL="0" indent="0">
              <a:buNone/>
            </a:pPr>
            <a:r>
              <a:rPr lang="fr-FR" dirty="0" smtClean="0"/>
              <a:t>L’agent sollicite l’accord écrit de son employeur sur la nature, calendrier, le financement de la formation souhaitée</a:t>
            </a:r>
          </a:p>
          <a:p>
            <a:pPr marL="0" indent="0">
              <a:buNone/>
            </a:pPr>
            <a:r>
              <a:rPr lang="fr-FR" dirty="0" smtClean="0"/>
              <a:t>Il précise le projet d’évolution professionnelle qui fonde sa demande</a:t>
            </a:r>
          </a:p>
          <a:p>
            <a:pPr marL="0" indent="0">
              <a:buNone/>
            </a:pPr>
            <a:r>
              <a:rPr lang="fr-FR" u="sng" dirty="0" smtClean="0"/>
              <a:t>Particularité:</a:t>
            </a:r>
            <a:r>
              <a:rPr lang="fr-FR" dirty="0" smtClean="0"/>
              <a:t> si plusieurs formations peuvent satisfaire la demande: priorité aux actions de formations assurées par l’employeur</a:t>
            </a:r>
          </a:p>
          <a:p>
            <a:pPr marL="0" indent="0">
              <a:buNone/>
            </a:pPr>
            <a:r>
              <a:rPr lang="fr-FR" dirty="0"/>
              <a:t>L’agent préalablement au dépôt de sa demande peut demander un accompagnement via un conseiller au sein de sa collectivité ou de son établissement, ou au sein du CDG</a:t>
            </a:r>
          </a:p>
          <a:p>
            <a:pPr marL="0" indent="0">
              <a:buNone/>
            </a:pPr>
            <a:endParaRPr lang="fr-FR" dirty="0" smtClean="0"/>
          </a:p>
          <a:p>
            <a:pPr marL="0" indent="0">
              <a:buNone/>
            </a:pPr>
            <a:endParaRPr lang="fr-FR" dirty="0" smtClean="0"/>
          </a:p>
        </p:txBody>
      </p:sp>
    </p:spTree>
    <p:extLst>
      <p:ext uri="{BB962C8B-B14F-4D97-AF65-F5344CB8AC3E}">
        <p14:creationId xmlns:p14="http://schemas.microsoft.com/office/powerpoint/2010/main" val="69635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Références règlementaires</a:t>
            </a: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smtClean="0"/>
              <a:t>-Loi n°84-594 du 12 juillet 1984 relative à la formation des agents de la fonction publique territoriale</a:t>
            </a:r>
          </a:p>
          <a:p>
            <a:pPr marL="0" indent="0">
              <a:buNone/>
            </a:pPr>
            <a:r>
              <a:rPr lang="fr-FR" dirty="0" smtClean="0"/>
              <a:t>-Loi du 17 août 2015 relative au dialogue social et à l’emploi: le CPA concerne l’ensemble des actifs du secteur privé et public, titulaires, contractuels, travailleurs indépendants et demandeurs d’emploi</a:t>
            </a:r>
          </a:p>
          <a:p>
            <a:pPr marL="0" indent="0">
              <a:buNone/>
            </a:pPr>
            <a:r>
              <a:rPr lang="fr-FR" dirty="0" smtClean="0"/>
              <a:t>-Loi n°2016-1088 du 8 août 2016 relative au travail, à la modernisation du dialogue social et à la sécurisation des parcours professionnel (loi dite « Travail »)</a:t>
            </a:r>
          </a:p>
          <a:p>
            <a:pPr marL="0" indent="0">
              <a:buNone/>
            </a:pPr>
            <a:r>
              <a:rPr lang="fr-FR" dirty="0" smtClean="0"/>
              <a:t>-Ordonnance n°2017-53 du 19 janvier 2017 portant diverses dispositions relatives au compte personnel d’activité, à la formation, à la santé et à la sécurité au travail dans la fonction publique</a:t>
            </a:r>
            <a:endParaRPr lang="fr-FR" dirty="0"/>
          </a:p>
          <a:p>
            <a:pPr marL="0" indent="0">
              <a:buNone/>
            </a:pPr>
            <a:r>
              <a:rPr lang="fr-FR" dirty="0" smtClean="0"/>
              <a:t>-Décret n°2017-928 du 6 mai 2017 relatif à la mise en œuvre du compte personnel d’activité dans la fonction publique et à la formation professionnelle tout au long de la vie</a:t>
            </a:r>
          </a:p>
          <a:p>
            <a:pPr marL="0" indent="0">
              <a:buNone/>
            </a:pPr>
            <a:r>
              <a:rPr lang="fr-FR" dirty="0" smtClean="0"/>
              <a:t>-Circulaire du ministère de la Fonction Publique du 10 mai 2017</a:t>
            </a:r>
            <a:endParaRPr lang="fr-FR" dirty="0"/>
          </a:p>
        </p:txBody>
      </p:sp>
    </p:spTree>
    <p:extLst>
      <p:ext uri="{BB962C8B-B14F-4D97-AF65-F5344CB8AC3E}">
        <p14:creationId xmlns:p14="http://schemas.microsoft.com/office/powerpoint/2010/main" val="1338054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L’instruction par la collectivité</a:t>
            </a:r>
            <a:br>
              <a:rPr lang="fr-FR" dirty="0"/>
            </a:b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dirty="0" smtClean="0"/>
              <a:t>Une </a:t>
            </a:r>
            <a:r>
              <a:rPr lang="fr-FR" dirty="0"/>
              <a:t>réponse doit être apportée à l’agent dans le délai de 2 mois suivant le dépôt de la demande </a:t>
            </a:r>
          </a:p>
          <a:p>
            <a:pPr marL="0" indent="0">
              <a:buNone/>
            </a:pPr>
            <a:r>
              <a:rPr lang="fr-FR" dirty="0"/>
              <a:t>Les requêtes prioritaires</a:t>
            </a:r>
          </a:p>
          <a:p>
            <a:pPr marL="0" indent="0">
              <a:buNone/>
            </a:pPr>
            <a:r>
              <a:rPr lang="fr-FR" dirty="0"/>
              <a:t>Agent à temps non complet auprès de plusieurs employeurs : l’employeur principal auprès duquel il effectue le nombre d’heures le plus élevé.</a:t>
            </a:r>
          </a:p>
          <a:p>
            <a:pPr marL="0" indent="0">
              <a:buNone/>
            </a:pPr>
            <a:r>
              <a:rPr lang="fr-FR" dirty="0"/>
              <a:t>-agent en </a:t>
            </a:r>
            <a:r>
              <a:rPr lang="fr-FR" dirty="0" smtClean="0"/>
              <a:t>congé parental</a:t>
            </a:r>
            <a:r>
              <a:rPr lang="fr-FR" dirty="0"/>
              <a:t> : peut accéder aux formations relevant de la formation continue, vae, bilan de compétence. Pas de rémunération mais couvert si accident </a:t>
            </a:r>
            <a:endParaRPr lang="fr-FR" dirty="0" smtClean="0"/>
          </a:p>
          <a:p>
            <a:pPr marL="0" indent="0">
              <a:buNone/>
            </a:pPr>
            <a:r>
              <a:rPr lang="fr-FR" dirty="0" smtClean="0"/>
              <a:t>-</a:t>
            </a:r>
            <a:r>
              <a:rPr lang="fr-FR" dirty="0"/>
              <a:t>si agent exerce aucune activité : employeur d’origine </a:t>
            </a:r>
          </a:p>
          <a:p>
            <a:endParaRPr lang="fr-FR" dirty="0"/>
          </a:p>
        </p:txBody>
      </p:sp>
    </p:spTree>
    <p:extLst>
      <p:ext uri="{BB962C8B-B14F-4D97-AF65-F5344CB8AC3E}">
        <p14:creationId xmlns:p14="http://schemas.microsoft.com/office/powerpoint/2010/main" val="501767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 </a:t>
            </a:r>
            <a:r>
              <a:rPr lang="fr-FR" dirty="0" smtClean="0"/>
              <a:t>refus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Toute </a:t>
            </a:r>
            <a:r>
              <a:rPr lang="fr-FR" dirty="0"/>
              <a:t>décision de refus doit être motivée et peut être contestée devant l’instance paritaire compétente CAP ou CCP </a:t>
            </a:r>
          </a:p>
          <a:p>
            <a:r>
              <a:rPr lang="fr-FR" dirty="0"/>
              <a:t>Divers motifs de refus : le calendrier est incompatible avec les nécessités de service, le coût de la formation excède le plafond de prise en charge définis par délibération </a:t>
            </a:r>
          </a:p>
          <a:p>
            <a:r>
              <a:rPr lang="fr-FR" dirty="0"/>
              <a:t>Sauf: la formation relevant du socle de connaissance et de compétences (communication en français) qui ne peut être refusée mais peut être différée d’une année pour nécessité de service</a:t>
            </a:r>
          </a:p>
          <a:p>
            <a:r>
              <a:rPr lang="fr-FR" dirty="0"/>
              <a:t>Refus pendant 2 années consécutives: rejet une troisième demande de même nature ne peut être prononcée qu’après avis de la CAP ou de la CCP</a:t>
            </a:r>
          </a:p>
          <a:p>
            <a:endParaRPr lang="fr-FR" dirty="0"/>
          </a:p>
        </p:txBody>
      </p:sp>
    </p:spTree>
    <p:extLst>
      <p:ext uri="{BB962C8B-B14F-4D97-AF65-F5344CB8AC3E}">
        <p14:creationId xmlns:p14="http://schemas.microsoft.com/office/powerpoint/2010/main" val="2554300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Situation de l’agent</a:t>
            </a:r>
            <a:endParaRPr lang="fr-FR" dirty="0"/>
          </a:p>
        </p:txBody>
      </p:sp>
      <p:sp>
        <p:nvSpPr>
          <p:cNvPr id="3" name="Espace réservé du contenu 2"/>
          <p:cNvSpPr>
            <a:spLocks noGrp="1"/>
          </p:cNvSpPr>
          <p:nvPr>
            <p:ph idx="1"/>
          </p:nvPr>
        </p:nvSpPr>
        <p:spPr/>
        <p:txBody>
          <a:bodyPr>
            <a:normAutofit fontScale="85000" lnSpcReduction="20000"/>
          </a:bodyPr>
          <a:lstStyle/>
          <a:p>
            <a:r>
              <a:rPr lang="fr-FR" u="sng" dirty="0" smtClean="0"/>
              <a:t>Durant le temps de travail: </a:t>
            </a:r>
            <a:r>
              <a:rPr lang="fr-FR" dirty="0" smtClean="0"/>
              <a:t>les formations ont lieu en priorité sur le temps de travail et sous réserves des nécessités de services</a:t>
            </a:r>
          </a:p>
          <a:p>
            <a:pPr marL="0" indent="0">
              <a:buNone/>
            </a:pPr>
            <a:r>
              <a:rPr lang="fr-FR" dirty="0" smtClean="0"/>
              <a:t>L’agent </a:t>
            </a:r>
            <a:r>
              <a:rPr lang="fr-FR" dirty="0"/>
              <a:t>en formation reste rémunéré par son employeur dans les mêmes conditions que s’il avait exercé ses fonctions</a:t>
            </a:r>
            <a:r>
              <a:rPr lang="fr-FR" dirty="0" smtClean="0"/>
              <a:t>. C’est du temps de </a:t>
            </a:r>
            <a:r>
              <a:rPr lang="fr-FR" b="1" dirty="0" smtClean="0"/>
              <a:t>travail effectif</a:t>
            </a:r>
            <a:r>
              <a:rPr lang="fr-FR" dirty="0" smtClean="0"/>
              <a:t>.</a:t>
            </a:r>
          </a:p>
          <a:p>
            <a:pPr>
              <a:buFont typeface="Wingdings" panose="05000000000000000000" pitchFamily="2" charset="2"/>
              <a:buChar char="Ø"/>
            </a:pPr>
            <a:r>
              <a:rPr lang="fr-FR" dirty="0" smtClean="0"/>
              <a:t>Pris en compte dans la constitution des droits à pensions (art 5 du code des pensions civiles et militaires)</a:t>
            </a:r>
          </a:p>
          <a:p>
            <a:pPr>
              <a:buFont typeface="Wingdings" panose="05000000000000000000" pitchFamily="2" charset="2"/>
              <a:buChar char="Ø"/>
            </a:pPr>
            <a:r>
              <a:rPr lang="fr-FR" dirty="0" smtClean="0"/>
              <a:t>L’agent est couvert par son régime de protection sociale en cas d’accident ou maladie professionnelle</a:t>
            </a:r>
          </a:p>
          <a:p>
            <a:pPr>
              <a:buFont typeface="Wingdings" panose="05000000000000000000" pitchFamily="2" charset="2"/>
              <a:buChar char="Ø"/>
            </a:pPr>
            <a:endParaRPr lang="fr-FR" dirty="0" smtClean="0"/>
          </a:p>
          <a:p>
            <a:r>
              <a:rPr lang="fr-FR" u="sng" dirty="0" smtClean="0"/>
              <a:t>Hors temps de travail: </a:t>
            </a:r>
            <a:r>
              <a:rPr lang="fr-FR" dirty="0" smtClean="0"/>
              <a:t>l’agent </a:t>
            </a:r>
            <a:r>
              <a:rPr lang="fr-FR" dirty="0"/>
              <a:t>n’est pas rémunéré par son </a:t>
            </a:r>
            <a:r>
              <a:rPr lang="fr-FR" dirty="0" smtClean="0"/>
              <a:t>employeur </a:t>
            </a:r>
          </a:p>
          <a:p>
            <a:pPr>
              <a:buFont typeface="Wingdings" panose="05000000000000000000" pitchFamily="2" charset="2"/>
              <a:buChar char="Ø"/>
            </a:pPr>
            <a:r>
              <a:rPr lang="fr-FR" dirty="0" smtClean="0"/>
              <a:t>Non prise en </a:t>
            </a:r>
            <a:r>
              <a:rPr lang="fr-FR" dirty="0"/>
              <a:t>compte dans la constitution des droits à pensions (art 5 du code des pensions civiles et militaires)</a:t>
            </a:r>
            <a:endParaRPr lang="fr-FR" dirty="0" smtClean="0"/>
          </a:p>
          <a:p>
            <a:pPr lvl="0"/>
            <a:r>
              <a:rPr lang="fr-FR" dirty="0"/>
              <a:t>L’agent bénéficie de la législation de la sécurité sociale</a:t>
            </a:r>
          </a:p>
          <a:p>
            <a:endParaRPr lang="fr-FR" dirty="0"/>
          </a:p>
        </p:txBody>
      </p:sp>
    </p:spTree>
    <p:extLst>
      <p:ext uri="{BB962C8B-B14F-4D97-AF65-F5344CB8AC3E}">
        <p14:creationId xmlns:p14="http://schemas.microsoft.com/office/powerpoint/2010/main" val="2425756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prise en charge</a:t>
            </a:r>
            <a:endParaRPr lang="fr-FR" dirty="0"/>
          </a:p>
        </p:txBody>
      </p:sp>
      <p:sp>
        <p:nvSpPr>
          <p:cNvPr id="3" name="Espace réservé du contenu 2"/>
          <p:cNvSpPr>
            <a:spLocks noGrp="1"/>
          </p:cNvSpPr>
          <p:nvPr>
            <p:ph idx="1"/>
          </p:nvPr>
        </p:nvSpPr>
        <p:spPr>
          <a:xfrm>
            <a:off x="838200" y="1825625"/>
            <a:ext cx="10515600" cy="4764746"/>
          </a:xfrm>
        </p:spPr>
        <p:txBody>
          <a:bodyPr>
            <a:normAutofit fontScale="85000" lnSpcReduction="10000"/>
          </a:bodyPr>
          <a:lstStyle/>
          <a:p>
            <a:r>
              <a:rPr lang="fr-FR" dirty="0" smtClean="0"/>
              <a:t>Les </a:t>
            </a:r>
            <a:r>
              <a:rPr lang="fr-FR" b="1" dirty="0" smtClean="0"/>
              <a:t>frais pédagogiques </a:t>
            </a:r>
            <a:r>
              <a:rPr lang="fr-FR" dirty="0"/>
              <a:t>(frais de supports et de travaux préparatoires) </a:t>
            </a:r>
            <a:r>
              <a:rPr lang="fr-FR" dirty="0" smtClean="0"/>
              <a:t>rattachés à la formation suivie au titre du CPF: l’employeur les prend en charge</a:t>
            </a:r>
          </a:p>
          <a:p>
            <a:r>
              <a:rPr lang="fr-FR" dirty="0" smtClean="0"/>
              <a:t>Les frais de </a:t>
            </a:r>
            <a:r>
              <a:rPr lang="fr-FR" b="1" dirty="0" smtClean="0"/>
              <a:t>déplacements</a:t>
            </a:r>
            <a:r>
              <a:rPr lang="fr-FR" dirty="0" smtClean="0"/>
              <a:t> peuvent être pris en charge</a:t>
            </a:r>
          </a:p>
          <a:p>
            <a:r>
              <a:rPr lang="fr-FR" dirty="0"/>
              <a:t>D</a:t>
            </a:r>
            <a:r>
              <a:rPr lang="fr-FR" dirty="0" smtClean="0"/>
              <a:t>es </a:t>
            </a:r>
            <a:r>
              <a:rPr lang="fr-FR" b="1" dirty="0" smtClean="0"/>
              <a:t>plafonds</a:t>
            </a:r>
            <a:r>
              <a:rPr lang="fr-FR" dirty="0" smtClean="0"/>
              <a:t> de prise en charge des frais peuvent être fixés par délibération</a:t>
            </a:r>
          </a:p>
          <a:p>
            <a:pPr marL="0" indent="0">
              <a:buNone/>
            </a:pPr>
            <a:r>
              <a:rPr lang="fr-FR" dirty="0" smtClean="0">
                <a:hlinkClick r:id="rId2" action="ppaction://hlinkfile"/>
              </a:rPr>
              <a:t>Exemple </a:t>
            </a:r>
            <a:r>
              <a:rPr lang="fr-FR" dirty="0" smtClean="0"/>
              <a:t>: plafond horaire une heure de CPF égale X euros maximum</a:t>
            </a:r>
          </a:p>
          <a:p>
            <a:pPr marL="0" indent="0">
              <a:buNone/>
            </a:pPr>
            <a:endParaRPr lang="fr-FR" dirty="0" smtClean="0"/>
          </a:p>
          <a:p>
            <a:r>
              <a:rPr lang="fr-FR" dirty="0" smtClean="0"/>
              <a:t>Si l’agent ne suit pas tout ou partie de la formation sans motif valable, il y a </a:t>
            </a:r>
            <a:r>
              <a:rPr lang="fr-FR" b="1" dirty="0" smtClean="0"/>
              <a:t>remboursement </a:t>
            </a:r>
            <a:r>
              <a:rPr lang="fr-FR" dirty="0" smtClean="0"/>
              <a:t>des frais pédagogiques et de déplacements (art 9 du décret n°2017-928)</a:t>
            </a:r>
          </a:p>
          <a:p>
            <a:r>
              <a:rPr lang="fr-FR" dirty="0" smtClean="0"/>
              <a:t>Agent involontairement privé d’emploi: s’il fait une demande d’utilisation du CPF durant la période d’indemnisation et qu’il est sans emploi, c’est l’employeur public qui assure la charge de l’allocation d’assurance qui prend en charge les frais de formation de l’agent (art </a:t>
            </a:r>
            <a:r>
              <a:rPr lang="fr-FR" dirty="0"/>
              <a:t>10 décret n°2017-928)</a:t>
            </a:r>
            <a:endParaRPr lang="fr-FR" dirty="0" smtClean="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739025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combinaison avec d’autres dispositifs</a:t>
            </a:r>
            <a:endParaRPr lang="fr-FR" dirty="0"/>
          </a:p>
        </p:txBody>
      </p:sp>
      <p:sp>
        <p:nvSpPr>
          <p:cNvPr id="3" name="Espace réservé du contenu 2"/>
          <p:cNvSpPr>
            <a:spLocks noGrp="1"/>
          </p:cNvSpPr>
          <p:nvPr>
            <p:ph idx="1"/>
          </p:nvPr>
        </p:nvSpPr>
        <p:spPr/>
        <p:txBody>
          <a:bodyPr>
            <a:normAutofit/>
          </a:bodyPr>
          <a:lstStyle/>
          <a:p>
            <a:r>
              <a:rPr lang="fr-FR" dirty="0" smtClean="0"/>
              <a:t>Bilan de compétence (24h)</a:t>
            </a:r>
          </a:p>
          <a:p>
            <a:r>
              <a:rPr lang="fr-FR" dirty="0" smtClean="0"/>
              <a:t>Vae (24h)</a:t>
            </a:r>
          </a:p>
          <a:p>
            <a:r>
              <a:rPr lang="fr-FR" dirty="0" smtClean="0"/>
              <a:t>Le congé de formation professionnelle (CFP): si les droits à CPF ne sont pas suffisants</a:t>
            </a:r>
          </a:p>
          <a:p>
            <a:r>
              <a:rPr lang="fr-FR" dirty="0" smtClean="0"/>
              <a:t>Avec le CET dans la limite de 5 jours par année civile, pour permettre à l’agent </a:t>
            </a:r>
            <a:r>
              <a:rPr lang="fr-FR" u="sng" dirty="0" smtClean="0"/>
              <a:t>inscrit</a:t>
            </a:r>
            <a:r>
              <a:rPr lang="fr-FR" dirty="0" smtClean="0"/>
              <a:t> à un concours ou à un examen professionnel d’avoir un temps de préparation </a:t>
            </a:r>
          </a:p>
          <a:p>
            <a:r>
              <a:rPr lang="fr-FR" dirty="0" smtClean="0"/>
              <a:t>Avec le CEC même s’ils s’agit de comptes et des plafonds distincts, les droits peuvent être utilisés pour compléter les droits relevant du CPF </a:t>
            </a:r>
            <a:endParaRPr lang="fr-FR" dirty="0"/>
          </a:p>
        </p:txBody>
      </p:sp>
    </p:spTree>
    <p:extLst>
      <p:ext uri="{BB962C8B-B14F-4D97-AF65-F5344CB8AC3E}">
        <p14:creationId xmlns:p14="http://schemas.microsoft.com/office/powerpoint/2010/main" val="1601644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Outils</a:t>
            </a:r>
            <a:endParaRPr lang="fr-FR" dirty="0"/>
          </a:p>
        </p:txBody>
      </p:sp>
      <p:sp>
        <p:nvSpPr>
          <p:cNvPr id="3" name="Espace réservé du contenu 2"/>
          <p:cNvSpPr>
            <a:spLocks noGrp="1"/>
          </p:cNvSpPr>
          <p:nvPr>
            <p:ph idx="1"/>
          </p:nvPr>
        </p:nvSpPr>
        <p:spPr>
          <a:xfrm>
            <a:off x="838200" y="1382751"/>
            <a:ext cx="10515600" cy="5174166"/>
          </a:xfrm>
        </p:spPr>
        <p:txBody>
          <a:bodyPr>
            <a:normAutofit fontScale="92500" lnSpcReduction="10000"/>
          </a:bodyPr>
          <a:lstStyle/>
          <a:p>
            <a:r>
              <a:rPr lang="fr-FR" dirty="0" smtClean="0"/>
              <a:t>Créer un formulaire de demande adapté</a:t>
            </a:r>
          </a:p>
          <a:p>
            <a:r>
              <a:rPr lang="fr-FR" dirty="0" smtClean="0"/>
              <a:t>Un </a:t>
            </a:r>
            <a:r>
              <a:rPr lang="fr-FR" dirty="0" smtClean="0">
                <a:hlinkClick r:id="rId2" action="ppaction://hlinkfile"/>
              </a:rPr>
              <a:t>tableau de bord de gestion</a:t>
            </a:r>
            <a:endParaRPr lang="fr-FR" dirty="0" smtClean="0"/>
          </a:p>
          <a:p>
            <a:r>
              <a:rPr lang="fr-FR" dirty="0" smtClean="0"/>
              <a:t>Un calendrier de traitement des demandes: demandes traitées au cas par cas ou par « campagne » au cours de l’année en informant l’agent des dates d’examens</a:t>
            </a:r>
          </a:p>
          <a:p>
            <a:r>
              <a:rPr lang="fr-FR" dirty="0" smtClean="0"/>
              <a:t>À la disposition de l’employeur public: des guides pratiques DGAFP</a:t>
            </a:r>
          </a:p>
          <a:p>
            <a:r>
              <a:rPr lang="fr-FR" dirty="0"/>
              <a:t>Transformation des heures CPF en jours :</a:t>
            </a:r>
          </a:p>
          <a:p>
            <a:pPr marL="0" indent="0">
              <a:buNone/>
            </a:pPr>
            <a:r>
              <a:rPr lang="fr-FR" dirty="0"/>
              <a:t>Une journée = 6h de droits acquis</a:t>
            </a:r>
          </a:p>
          <a:p>
            <a:pPr marL="0" indent="0">
              <a:buNone/>
            </a:pPr>
            <a:r>
              <a:rPr lang="fr-FR" dirty="0"/>
              <a:t>Une demi-journée= 3h </a:t>
            </a:r>
            <a:endParaRPr lang="fr-FR" dirty="0" smtClean="0"/>
          </a:p>
          <a:p>
            <a:r>
              <a:rPr lang="fr-FR" dirty="0" smtClean="0">
                <a:hlinkClick r:id="rId3" action="ppaction://hlinkfile"/>
              </a:rPr>
              <a:t>Délibération</a:t>
            </a:r>
            <a:r>
              <a:rPr lang="fr-FR" dirty="0" smtClean="0"/>
              <a:t> </a:t>
            </a:r>
          </a:p>
          <a:p>
            <a:r>
              <a:rPr lang="fr-FR" dirty="0" smtClean="0"/>
              <a:t>Espace gestionnaire CPF permet de déduire les droits utilisés (</a:t>
            </a:r>
            <a:r>
              <a:rPr lang="fr-FR" dirty="0" smtClean="0">
                <a:hlinkClick r:id="rId4" action="ppaction://hlinkfile"/>
              </a:rPr>
              <a:t>guide de la DGAFP</a:t>
            </a:r>
            <a:r>
              <a:rPr lang="fr-FR" dirty="0" smtClean="0"/>
              <a:t>)</a:t>
            </a:r>
            <a:endParaRPr lang="fr-FR" dirty="0"/>
          </a:p>
          <a:p>
            <a:endParaRPr lang="fr-FR" dirty="0"/>
          </a:p>
        </p:txBody>
      </p:sp>
    </p:spTree>
    <p:extLst>
      <p:ext uri="{BB962C8B-B14F-4D97-AF65-F5344CB8AC3E}">
        <p14:creationId xmlns:p14="http://schemas.microsoft.com/office/powerpoint/2010/main" val="1486958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Suivi et bilan du CPF</a:t>
            </a:r>
            <a:endParaRPr lang="fr-FR" dirty="0"/>
          </a:p>
        </p:txBody>
      </p:sp>
      <p:sp>
        <p:nvSpPr>
          <p:cNvPr id="3" name="Espace réservé du contenu 2"/>
          <p:cNvSpPr>
            <a:spLocks noGrp="1"/>
          </p:cNvSpPr>
          <p:nvPr>
            <p:ph idx="1"/>
          </p:nvPr>
        </p:nvSpPr>
        <p:spPr/>
        <p:txBody>
          <a:bodyPr/>
          <a:lstStyle/>
          <a:p>
            <a:r>
              <a:rPr lang="fr-FR" dirty="0" smtClean="0"/>
              <a:t>Des modalités de suivi doivent être mises en place par les employeurs pour faciliter l’information des agents et permettre l’établissement du bilan social</a:t>
            </a:r>
          </a:p>
          <a:p>
            <a:r>
              <a:rPr lang="fr-FR" dirty="0" smtClean="0"/>
              <a:t>Tous les 2 ans les employeurs publics doivent effectuer un bilan de l’utilisation du CPF par leurs agents, qui sera présenté en CT et au conseil commun de la FP dans le cadre du rapport annuel sur l’état de la FP </a:t>
            </a:r>
            <a:endParaRPr lang="fr-FR" dirty="0"/>
          </a:p>
        </p:txBody>
      </p:sp>
    </p:spTree>
    <p:extLst>
      <p:ext uri="{BB962C8B-B14F-4D97-AF65-F5344CB8AC3E}">
        <p14:creationId xmlns:p14="http://schemas.microsoft.com/office/powerpoint/2010/main" val="3000467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Préambule</a:t>
            </a:r>
            <a:endParaRPr lang="fr-FR" dirty="0"/>
          </a:p>
        </p:txBody>
      </p:sp>
      <p:sp>
        <p:nvSpPr>
          <p:cNvPr id="3" name="Espace réservé du contenu 2"/>
          <p:cNvSpPr>
            <a:spLocks noGrp="1"/>
          </p:cNvSpPr>
          <p:nvPr>
            <p:ph idx="1"/>
          </p:nvPr>
        </p:nvSpPr>
        <p:spPr/>
        <p:txBody>
          <a:bodyPr>
            <a:normAutofit/>
          </a:bodyPr>
          <a:lstStyle/>
          <a:p>
            <a:r>
              <a:rPr lang="fr-FR" dirty="0" smtClean="0"/>
              <a:t>La loi Travail de 2016 et l’ordonnance du 19 janvier 2017 ont instauré un nouveau dispositif le compte personnel d’activité (CPA) destiné à favoriser l’évolution et la mobilité professionnelle</a:t>
            </a:r>
          </a:p>
          <a:p>
            <a:r>
              <a:rPr lang="fr-FR" dirty="0" smtClean="0"/>
              <a:t>Dans la FP, le CPA comporte deux comptes: le compte d’engagement citoyen (CEC) et le compte personnel de formation (CPF)</a:t>
            </a:r>
          </a:p>
          <a:p>
            <a:r>
              <a:rPr lang="fr-FR" dirty="0" smtClean="0"/>
              <a:t>Le CPF se substitue au droit individuel à la formation (DIF) : abrogation du DIF par le décret de 2017</a:t>
            </a:r>
          </a:p>
          <a:p>
            <a:r>
              <a:rPr lang="fr-FR" dirty="0"/>
              <a:t>U</a:t>
            </a:r>
            <a:r>
              <a:rPr lang="fr-FR" dirty="0" smtClean="0"/>
              <a:t>n nouveau dispositif pour acquérir des droits à la formation au regard du temps de travail accompli</a:t>
            </a:r>
          </a:p>
        </p:txBody>
      </p:sp>
    </p:spTree>
    <p:extLst>
      <p:ext uri="{BB962C8B-B14F-4D97-AF65-F5344CB8AC3E}">
        <p14:creationId xmlns:p14="http://schemas.microsoft.com/office/powerpoint/2010/main" val="4216701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Objectifs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p</a:t>
            </a:r>
            <a:r>
              <a:rPr lang="fr-FR" dirty="0" smtClean="0"/>
              <a:t>ermettre </a:t>
            </a:r>
            <a:r>
              <a:rPr lang="fr-FR" dirty="0"/>
              <a:t>au fonctionnaire d’accéder à une qualification ou de développer des compétences dans le cadre d’un projet d’évolution </a:t>
            </a:r>
            <a:r>
              <a:rPr lang="fr-FR" dirty="0" smtClean="0"/>
              <a:t>professionnelle</a:t>
            </a:r>
          </a:p>
          <a:p>
            <a:r>
              <a:rPr lang="fr-FR" dirty="0" smtClean="0"/>
              <a:t>Un droit d’accès à une formation </a:t>
            </a:r>
            <a:r>
              <a:rPr lang="fr-FR" b="1" dirty="0" smtClean="0"/>
              <a:t>élargie</a:t>
            </a:r>
            <a:r>
              <a:rPr lang="fr-FR" dirty="0" smtClean="0"/>
              <a:t> et de </a:t>
            </a:r>
            <a:r>
              <a:rPr lang="fr-FR" b="1" dirty="0" smtClean="0"/>
              <a:t>qualité</a:t>
            </a:r>
          </a:p>
          <a:p>
            <a:r>
              <a:rPr lang="fr-FR" dirty="0" smtClean="0"/>
              <a:t>Un droit universel, portable dans le cadre de la </a:t>
            </a:r>
            <a:r>
              <a:rPr lang="fr-FR" b="1" dirty="0" smtClean="0"/>
              <a:t>construction d’un projet professionnel</a:t>
            </a:r>
          </a:p>
          <a:p>
            <a:r>
              <a:rPr lang="fr-FR" dirty="0" smtClean="0"/>
              <a:t>Pour que les employeurs publics : </a:t>
            </a:r>
          </a:p>
          <a:p>
            <a:pPr>
              <a:buFont typeface="Wingdings" panose="05000000000000000000" pitchFamily="2" charset="2"/>
              <a:buChar char="Ø"/>
            </a:pPr>
            <a:r>
              <a:rPr lang="fr-FR" dirty="0" smtClean="0"/>
              <a:t>développent des collaborations au sein des différents versants de la FP et entre eux</a:t>
            </a:r>
          </a:p>
          <a:p>
            <a:pPr>
              <a:buFont typeface="Wingdings" panose="05000000000000000000" pitchFamily="2" charset="2"/>
              <a:buChar char="Ø"/>
            </a:pPr>
            <a:r>
              <a:rPr lang="fr-FR" dirty="0" smtClean="0"/>
              <a:t>Nouent des partenariats avec les universités et autres organismes de formation pour faciliter l’accès à l’offre de formation diplômante ou certifiante</a:t>
            </a:r>
            <a:r>
              <a:rPr lang="fr-FR" dirty="0"/>
              <a:t> </a:t>
            </a:r>
            <a:endParaRPr lang="fr-FR" dirty="0" smtClean="0"/>
          </a:p>
          <a:p>
            <a:pPr marL="0" indent="0">
              <a:buNone/>
            </a:pPr>
            <a:endParaRPr lang="fr-FR" dirty="0" smtClean="0"/>
          </a:p>
          <a:p>
            <a:endParaRPr lang="fr-FR" dirty="0"/>
          </a:p>
          <a:p>
            <a:endParaRPr lang="fr-FR" dirty="0"/>
          </a:p>
        </p:txBody>
      </p:sp>
    </p:spTree>
    <p:extLst>
      <p:ext uri="{BB962C8B-B14F-4D97-AF65-F5344CB8AC3E}">
        <p14:creationId xmlns:p14="http://schemas.microsoft.com/office/powerpoint/2010/main" val="4124784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B</a:t>
            </a:r>
            <a:r>
              <a:rPr lang="fr-FR" dirty="0" smtClean="0"/>
              <a:t>énéficiaires</a:t>
            </a:r>
            <a:endParaRPr lang="fr-FR" dirty="0"/>
          </a:p>
        </p:txBody>
      </p:sp>
      <p:sp>
        <p:nvSpPr>
          <p:cNvPr id="3" name="Espace réservé du contenu 2"/>
          <p:cNvSpPr>
            <a:spLocks noGrp="1"/>
          </p:cNvSpPr>
          <p:nvPr>
            <p:ph idx="1"/>
          </p:nvPr>
        </p:nvSpPr>
        <p:spPr>
          <a:xfrm>
            <a:off x="838200" y="1485900"/>
            <a:ext cx="10515600" cy="5048715"/>
          </a:xfrm>
        </p:spPr>
        <p:txBody>
          <a:bodyPr>
            <a:normAutofit fontScale="62500" lnSpcReduction="20000"/>
          </a:bodyPr>
          <a:lstStyle/>
          <a:p>
            <a:r>
              <a:rPr lang="fr-FR" u="sng" dirty="0" smtClean="0"/>
              <a:t>L’ensemble des agents publics:</a:t>
            </a:r>
          </a:p>
          <a:p>
            <a:pPr>
              <a:buFont typeface="Wingdings" panose="05000000000000000000" pitchFamily="2" charset="2"/>
              <a:buChar char="Ø"/>
            </a:pPr>
            <a:r>
              <a:rPr lang="fr-FR" dirty="0" smtClean="0"/>
              <a:t>Fonctionnaires</a:t>
            </a:r>
          </a:p>
          <a:p>
            <a:pPr>
              <a:buFont typeface="Wingdings" panose="05000000000000000000" pitchFamily="2" charset="2"/>
              <a:buChar char="Ø"/>
            </a:pPr>
            <a:r>
              <a:rPr lang="fr-FR" dirty="0" smtClean="0"/>
              <a:t>Contractuels: CDD ou CDI</a:t>
            </a:r>
          </a:p>
          <a:p>
            <a:pPr marL="0" indent="0">
              <a:buNone/>
            </a:pPr>
            <a:r>
              <a:rPr lang="fr-FR" dirty="0"/>
              <a:t>P</a:t>
            </a:r>
            <a:r>
              <a:rPr lang="fr-FR" dirty="0" smtClean="0"/>
              <a:t>as de référence ni au contrat, ni à son type de recrutement, ni à sa durée, ni à une ancienneté</a:t>
            </a:r>
          </a:p>
          <a:p>
            <a:pPr marL="0" indent="0">
              <a:buNone/>
            </a:pPr>
            <a:endParaRPr lang="fr-FR" dirty="0"/>
          </a:p>
          <a:p>
            <a:pPr marL="0" indent="0">
              <a:buNone/>
            </a:pPr>
            <a:r>
              <a:rPr lang="fr-FR" dirty="0" smtClean="0"/>
              <a:t>Pas de conditions d’ancienneté de service pour constituer ou utiliser les droits CPF.</a:t>
            </a:r>
          </a:p>
          <a:p>
            <a:pPr marL="0" indent="0">
              <a:buNone/>
            </a:pPr>
            <a:endParaRPr lang="fr-FR" dirty="0" smtClean="0"/>
          </a:p>
          <a:p>
            <a:r>
              <a:rPr lang="fr-FR" u="sng" dirty="0"/>
              <a:t>Particularités</a:t>
            </a:r>
            <a:r>
              <a:rPr lang="fr-FR" u="sng" dirty="0" smtClean="0"/>
              <a:t>:</a:t>
            </a:r>
            <a:endParaRPr lang="fr-FR" u="sng" dirty="0"/>
          </a:p>
          <a:p>
            <a:pPr lvl="0">
              <a:buFont typeface="Wingdings" panose="05000000000000000000" pitchFamily="2" charset="2"/>
              <a:buChar char="Ø"/>
            </a:pPr>
            <a:r>
              <a:rPr lang="fr-FR" dirty="0" smtClean="0"/>
              <a:t>Contrats droit privé (</a:t>
            </a:r>
            <a:r>
              <a:rPr lang="fr-FR" dirty="0"/>
              <a:t>apprentis, contrats aidés) : </a:t>
            </a:r>
            <a:r>
              <a:rPr lang="fr-FR" dirty="0" smtClean="0"/>
              <a:t>application du code </a:t>
            </a:r>
            <a:r>
              <a:rPr lang="fr-FR" dirty="0"/>
              <a:t>du </a:t>
            </a:r>
            <a:r>
              <a:rPr lang="fr-FR" dirty="0" smtClean="0"/>
              <a:t>travail </a:t>
            </a:r>
          </a:p>
          <a:p>
            <a:pPr lvl="0">
              <a:buFont typeface="Wingdings" panose="05000000000000000000" pitchFamily="2" charset="2"/>
              <a:buChar char="Ø"/>
            </a:pPr>
            <a:r>
              <a:rPr lang="fr-FR" dirty="0" smtClean="0"/>
              <a:t>agent </a:t>
            </a:r>
            <a:r>
              <a:rPr lang="fr-FR" dirty="0"/>
              <a:t>en </a:t>
            </a:r>
            <a:r>
              <a:rPr lang="fr-FR" dirty="0" smtClean="0"/>
              <a:t>détachement: c’est </a:t>
            </a:r>
            <a:r>
              <a:rPr lang="fr-FR" dirty="0"/>
              <a:t>l’organisme de détachement qui gère alimentation, l’instruction et le financement selon son statut</a:t>
            </a:r>
            <a:endParaRPr lang="fr-FR" dirty="0" smtClean="0"/>
          </a:p>
          <a:p>
            <a:pPr lvl="0">
              <a:buFont typeface="Wingdings" panose="05000000000000000000" pitchFamily="2" charset="2"/>
              <a:buChar char="Ø"/>
            </a:pPr>
            <a:r>
              <a:rPr lang="fr-FR" dirty="0"/>
              <a:t>mis à </a:t>
            </a:r>
            <a:r>
              <a:rPr lang="fr-FR" dirty="0" smtClean="0"/>
              <a:t>disposition : alimentation</a:t>
            </a:r>
            <a:r>
              <a:rPr lang="fr-FR" dirty="0"/>
              <a:t>, l’instruction et le financement incombe à la </a:t>
            </a:r>
            <a:r>
              <a:rPr lang="fr-FR" dirty="0" smtClean="0"/>
              <a:t>collectivité </a:t>
            </a:r>
            <a:r>
              <a:rPr lang="fr-FR" dirty="0"/>
              <a:t>d’origine sauf disposition contraire prévue à la </a:t>
            </a:r>
            <a:r>
              <a:rPr lang="fr-FR" dirty="0" smtClean="0"/>
              <a:t>convention</a:t>
            </a:r>
          </a:p>
          <a:p>
            <a:pPr lvl="0">
              <a:buFont typeface="Wingdings" panose="05000000000000000000" pitchFamily="2" charset="2"/>
              <a:buChar char="Ø"/>
            </a:pPr>
            <a:endParaRPr lang="fr-FR" dirty="0"/>
          </a:p>
          <a:p>
            <a:r>
              <a:rPr lang="fr-FR" u="sng" dirty="0" smtClean="0"/>
              <a:t>Portabilité : </a:t>
            </a:r>
          </a:p>
          <a:p>
            <a:pPr marL="0" lvl="0" indent="0">
              <a:buNone/>
            </a:pPr>
            <a:r>
              <a:rPr lang="fr-FR" dirty="0" smtClean="0"/>
              <a:t>Les agents publics peuvent faire valoir auprès de leur nouvel employeur, les droits préalablement acquis auprès d’autres employeurs (privés ou publics)</a:t>
            </a:r>
            <a:endParaRPr lang="fr-FR" dirty="0"/>
          </a:p>
          <a:p>
            <a:pPr>
              <a:buFont typeface="Wingdings" panose="05000000000000000000" pitchFamily="2" charset="2"/>
              <a:buChar char="Ø"/>
            </a:pPr>
            <a:endParaRPr lang="fr-FR" dirty="0" smtClean="0"/>
          </a:p>
        </p:txBody>
      </p:sp>
    </p:spTree>
    <p:extLst>
      <p:ext uri="{BB962C8B-B14F-4D97-AF65-F5344CB8AC3E}">
        <p14:creationId xmlns:p14="http://schemas.microsoft.com/office/powerpoint/2010/main" val="2645889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 transfert des droits DIF</a:t>
            </a:r>
          </a:p>
        </p:txBody>
      </p:sp>
      <p:sp>
        <p:nvSpPr>
          <p:cNvPr id="3" name="Espace réservé du contenu 2"/>
          <p:cNvSpPr>
            <a:spLocks noGrp="1"/>
          </p:cNvSpPr>
          <p:nvPr>
            <p:ph idx="1"/>
          </p:nvPr>
        </p:nvSpPr>
        <p:spPr/>
        <p:txBody>
          <a:bodyPr/>
          <a:lstStyle/>
          <a:p>
            <a:r>
              <a:rPr lang="fr-FR" dirty="0" smtClean="0"/>
              <a:t>Substitution </a:t>
            </a:r>
            <a:r>
              <a:rPr lang="fr-FR" dirty="0"/>
              <a:t>du CPF au </a:t>
            </a:r>
            <a:r>
              <a:rPr lang="fr-FR" dirty="0" smtClean="0"/>
              <a:t>DIF</a:t>
            </a:r>
          </a:p>
          <a:p>
            <a:endParaRPr lang="fr-FR" dirty="0"/>
          </a:p>
          <a:p>
            <a:r>
              <a:rPr lang="fr-FR" dirty="0" smtClean="0"/>
              <a:t>Conversion des heures DIF automatique en heures CPF</a:t>
            </a:r>
          </a:p>
          <a:p>
            <a:endParaRPr lang="fr-FR" dirty="0"/>
          </a:p>
          <a:p>
            <a:r>
              <a:rPr lang="fr-FR" dirty="0"/>
              <a:t>Ouverture du CPA : </a:t>
            </a:r>
            <a:r>
              <a:rPr lang="fr-FR" dirty="0" smtClean="0"/>
              <a:t>moncompteactivite.gouv.fr (diapos suivantes)</a:t>
            </a:r>
          </a:p>
          <a:p>
            <a:endParaRPr lang="fr-FR" dirty="0"/>
          </a:p>
          <a:p>
            <a:endParaRPr lang="fr-FR" dirty="0"/>
          </a:p>
          <a:p>
            <a:endParaRPr lang="fr-FR" dirty="0"/>
          </a:p>
        </p:txBody>
      </p:sp>
    </p:spTree>
    <p:extLst>
      <p:ext uri="{BB962C8B-B14F-4D97-AF65-F5344CB8AC3E}">
        <p14:creationId xmlns:p14="http://schemas.microsoft.com/office/powerpoint/2010/main" val="2725354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43038" y="-314325"/>
            <a:ext cx="15078075" cy="7486650"/>
          </a:xfrm>
          <a:prstGeom prst="rect">
            <a:avLst/>
          </a:prstGeom>
        </p:spPr>
      </p:pic>
    </p:spTree>
    <p:extLst>
      <p:ext uri="{BB962C8B-B14F-4D97-AF65-F5344CB8AC3E}">
        <p14:creationId xmlns:p14="http://schemas.microsoft.com/office/powerpoint/2010/main" val="527157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43038" y="-314325"/>
            <a:ext cx="15078075" cy="7486650"/>
          </a:xfrm>
          <a:prstGeom prst="rect">
            <a:avLst/>
          </a:prstGeom>
        </p:spPr>
      </p:pic>
    </p:spTree>
    <p:extLst>
      <p:ext uri="{BB962C8B-B14F-4D97-AF65-F5344CB8AC3E}">
        <p14:creationId xmlns:p14="http://schemas.microsoft.com/office/powerpoint/2010/main" val="3947441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43038" y="-314325"/>
            <a:ext cx="15078075" cy="7486650"/>
          </a:xfrm>
          <a:prstGeom prst="rect">
            <a:avLst/>
          </a:prstGeom>
        </p:spPr>
      </p:pic>
    </p:spTree>
    <p:extLst>
      <p:ext uri="{BB962C8B-B14F-4D97-AF65-F5344CB8AC3E}">
        <p14:creationId xmlns:p14="http://schemas.microsoft.com/office/powerpoint/2010/main" val="2584520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2562</TotalTime>
  <Words>1680</Words>
  <Application>Microsoft Office PowerPoint</Application>
  <PresentationFormat>Personnalisé</PresentationFormat>
  <Paragraphs>147</Paragraphs>
  <Slides>26</Slides>
  <Notes>1</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Compte Personnel de Formation</vt:lpstr>
      <vt:lpstr>Références règlementaires</vt:lpstr>
      <vt:lpstr>Préambule</vt:lpstr>
      <vt:lpstr>Objectifs</vt:lpstr>
      <vt:lpstr>Bénéficiaires</vt:lpstr>
      <vt:lpstr>Le transfert des droits DIF</vt:lpstr>
      <vt:lpstr>Présentation PowerPoint</vt:lpstr>
      <vt:lpstr>Présentation PowerPoint</vt:lpstr>
      <vt:lpstr>Présentation PowerPoint</vt:lpstr>
      <vt:lpstr>L’alimentation du CPF </vt:lpstr>
      <vt:lpstr>Particularités</vt:lpstr>
      <vt:lpstr>L’anticipation des droits</vt:lpstr>
      <vt:lpstr>Calcul</vt:lpstr>
      <vt:lpstr>Périodes prises en compte</vt:lpstr>
      <vt:lpstr>Les formations concernées</vt:lpstr>
      <vt:lpstr>Priorités de certaines formations (article 8)</vt:lpstr>
      <vt:lpstr>Exemples de formations</vt:lpstr>
      <vt:lpstr>Formations exclues</vt:lpstr>
      <vt:lpstr>Procédure: la demande de l’agent</vt:lpstr>
      <vt:lpstr>L’instruction par la collectivité </vt:lpstr>
      <vt:lpstr>Le refus</vt:lpstr>
      <vt:lpstr>Situation de l’agent</vt:lpstr>
      <vt:lpstr>La prise en charge</vt:lpstr>
      <vt:lpstr>La combinaison avec d’autres dispositifs</vt:lpstr>
      <vt:lpstr>Outils</vt:lpstr>
      <vt:lpstr>Suivi et bilan du CPF</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CPF</dc:title>
  <dc:creator>Bérangère Picard</dc:creator>
  <cp:lastModifiedBy>Bérangère Picard</cp:lastModifiedBy>
  <cp:revision>86</cp:revision>
  <cp:lastPrinted>2019-06-18T10:36:59Z</cp:lastPrinted>
  <dcterms:created xsi:type="dcterms:W3CDTF">2019-05-17T14:45:59Z</dcterms:created>
  <dcterms:modified xsi:type="dcterms:W3CDTF">2019-07-02T06:17:55Z</dcterms:modified>
</cp:coreProperties>
</file>