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80" r:id="rId4"/>
    <p:sldId id="260" r:id="rId5"/>
    <p:sldId id="262" r:id="rId6"/>
    <p:sldId id="269" r:id="rId7"/>
    <p:sldId id="267" r:id="rId8"/>
    <p:sldId id="263" r:id="rId9"/>
    <p:sldId id="265" r:id="rId10"/>
    <p:sldId id="270" r:id="rId11"/>
    <p:sldId id="279" r:id="rId12"/>
    <p:sldId id="274" r:id="rId13"/>
    <p:sldId id="266" r:id="rId14"/>
    <p:sldId id="278" r:id="rId15"/>
    <p:sldId id="271" r:id="rId16"/>
    <p:sldId id="275" r:id="rId17"/>
    <p:sldId id="277" r:id="rId18"/>
    <p:sldId id="283" r:id="rId19"/>
    <p:sldId id="287" r:id="rId2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Émilie Pla" initials="ÉP" lastIdx="1" clrIdx="0">
    <p:extLst>
      <p:ext uri="{19B8F6BF-5375-455C-9EA6-DF929625EA0E}">
        <p15:presenceInfo xmlns:p15="http://schemas.microsoft.com/office/powerpoint/2012/main" userId="S-1-5-21-3617273343-3379707052-1393298401-17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4601" autoAdjust="0"/>
  </p:normalViewPr>
  <p:slideViewPr>
    <p:cSldViewPr snapToGrid="0">
      <p:cViewPr varScale="1">
        <p:scale>
          <a:sx n="69" d="100"/>
          <a:sy n="69" d="100"/>
        </p:scale>
        <p:origin x="12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F4708-1E9D-4112-8FED-F578620CF889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93C74-508F-493E-BAD7-E733AD2809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45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67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997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5083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649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610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965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2190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870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9872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fr-FR" sz="1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387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05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355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423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2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873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845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474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173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93C74-508F-493E-BAD7-E733AD28098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27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16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36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19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65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81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13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64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06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44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26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1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6920B-DE85-4CEA-99F4-10A4DC11B747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619D8-E251-4679-A9D9-93D7ED18EC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1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affichTexte.do?cidTexte=JORFTEXT000000320434&amp;categorieLien=cid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40385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La période de préparation au reclassement</a:t>
            </a:r>
            <a:endParaRPr lang="fr-FR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045384"/>
            <a:ext cx="9144000" cy="1655762"/>
          </a:xfrm>
        </p:spPr>
        <p:txBody>
          <a:bodyPr/>
          <a:lstStyle/>
          <a:p>
            <a:r>
              <a:rPr lang="fr-FR" dirty="0" smtClean="0"/>
              <a:t>Matinale d’actualité statutaire du vendredi 21 juin 2019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7" y="166177"/>
            <a:ext cx="4756982" cy="142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rocédure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6" y="1639526"/>
            <a:ext cx="11035147" cy="49829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/>
              <a:t>3</a:t>
            </a:r>
            <a:r>
              <a:rPr lang="fr-FR" b="1" dirty="0" smtClean="0"/>
              <a:t>. L’élaboration du projet de préparation au reclassement : La convention</a:t>
            </a:r>
          </a:p>
          <a:p>
            <a:pPr marL="0" indent="0">
              <a:buNone/>
            </a:pPr>
            <a:endParaRPr lang="fr-FR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L’autorité territoriale </a:t>
            </a:r>
            <a:r>
              <a:rPr lang="fr-FR" sz="2400" u="sng" dirty="0" smtClean="0"/>
              <a:t>conjointement</a:t>
            </a:r>
            <a:r>
              <a:rPr lang="fr-FR" sz="2400" dirty="0" smtClean="0"/>
              <a:t> avec le président du CDG ou du CNFPT (selon le cadre d’emploi de l’agent) établissent avec l’agent un </a:t>
            </a:r>
            <a:r>
              <a:rPr lang="fr-FR" sz="2400" b="1" dirty="0" smtClean="0"/>
              <a:t>projet par voie de convention</a:t>
            </a:r>
            <a:r>
              <a:rPr lang="fr-FR" sz="2400" dirty="0" smtClean="0"/>
              <a:t>, elle définit :</a:t>
            </a:r>
          </a:p>
          <a:p>
            <a:pPr>
              <a:buFontTx/>
              <a:buChar char="-"/>
            </a:pPr>
            <a:r>
              <a:rPr lang="fr-FR" sz="2400" dirty="0" smtClean="0"/>
              <a:t>Le contenu de la préparation au reclassement</a:t>
            </a:r>
          </a:p>
          <a:p>
            <a:pPr>
              <a:buFontTx/>
              <a:buChar char="-"/>
            </a:pPr>
            <a:r>
              <a:rPr lang="fr-FR" sz="2400" dirty="0" smtClean="0"/>
              <a:t>Les modalités de sa mise en œuvre</a:t>
            </a:r>
          </a:p>
          <a:p>
            <a:pPr>
              <a:buFontTx/>
              <a:buChar char="-"/>
            </a:pPr>
            <a:r>
              <a:rPr lang="fr-FR" sz="2400" dirty="0" smtClean="0"/>
              <a:t>La durée au terme de laquelle l’agent présente sa demande de reclassement</a:t>
            </a:r>
          </a:p>
          <a:p>
            <a:pPr>
              <a:buFontTx/>
              <a:buChar char="-"/>
            </a:pPr>
            <a:r>
              <a:rPr lang="fr-FR" sz="2400" dirty="0" smtClean="0"/>
              <a:t>Les modalités de son évaluation</a:t>
            </a:r>
          </a:p>
          <a:p>
            <a:pPr>
              <a:buFontTx/>
              <a:buChar char="-"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/>
              <a:t>Le </a:t>
            </a:r>
            <a:r>
              <a:rPr lang="fr-FR" sz="2400" b="1" dirty="0"/>
              <a:t>projet de convention est communiqué au service de </a:t>
            </a:r>
            <a:r>
              <a:rPr lang="fr-FR" sz="2400" b="1" dirty="0" smtClean="0"/>
              <a:t>médecine </a:t>
            </a:r>
            <a:r>
              <a:rPr lang="fr-FR" sz="2400" b="1" dirty="0"/>
              <a:t>professionnelle et de prévention </a:t>
            </a:r>
            <a:r>
              <a:rPr lang="fr-FR" sz="2400" dirty="0"/>
              <a:t>pour information, avant sa notification </a:t>
            </a:r>
            <a:r>
              <a:rPr lang="fr-FR" sz="2400" dirty="0" smtClean="0"/>
              <a:t>à l’agent. </a:t>
            </a:r>
            <a:endParaRPr lang="fr-FR" sz="2400" dirty="0"/>
          </a:p>
          <a:p>
            <a:pPr>
              <a:buFontTx/>
              <a:buChar char="-"/>
            </a:pPr>
            <a:endParaRPr lang="fr-FR" sz="2400" dirty="0" smtClean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159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rocédure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6" y="1639526"/>
            <a:ext cx="11035147" cy="4982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3</a:t>
            </a:r>
            <a:r>
              <a:rPr lang="fr-FR" b="1" dirty="0" smtClean="0"/>
              <a:t>. L’élaboration du projet de préparation au reclassement : La convention</a:t>
            </a:r>
          </a:p>
          <a:p>
            <a:pPr marL="0" indent="0">
              <a:buNone/>
            </a:pPr>
            <a:endParaRPr lang="fr-FR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Si la période de préparation au reclassement à lieu, en tout ou partie en dehors de sa collectivité, </a:t>
            </a:r>
            <a:r>
              <a:rPr lang="fr-FR" sz="2400" b="1" dirty="0" smtClean="0"/>
              <a:t>l’administration d’accueil </a:t>
            </a:r>
            <a:r>
              <a:rPr lang="fr-FR" sz="2400" dirty="0" smtClean="0"/>
              <a:t>est associée à l’élaboration de la convention, pour ce qui concerne </a:t>
            </a:r>
            <a:r>
              <a:rPr lang="fr-FR" sz="2400" b="1" dirty="0" smtClean="0"/>
              <a:t>les conditions d’accueil</a:t>
            </a:r>
            <a:r>
              <a:rPr lang="fr-FR" sz="2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400" dirty="0"/>
          </a:p>
          <a:p>
            <a:pPr marL="0" indent="0">
              <a:buNone/>
            </a:pPr>
            <a:r>
              <a:rPr lang="fr-FR" sz="2400" u="sng" dirty="0" smtClean="0"/>
              <a:t>Pendant l’élaboration du projet </a:t>
            </a:r>
            <a:r>
              <a:rPr lang="fr-FR" sz="2400" dirty="0" smtClean="0"/>
              <a:t>:</a:t>
            </a:r>
          </a:p>
          <a:p>
            <a:pPr>
              <a:buFontTx/>
              <a:buChar char="-"/>
            </a:pPr>
            <a:r>
              <a:rPr lang="fr-FR" sz="2400" dirty="0" smtClean="0"/>
              <a:t>l’agent peut déjà bénéficier des modalités de préparation au reclassement (formation, observation, mise en situation)</a:t>
            </a:r>
          </a:p>
          <a:p>
            <a:pPr>
              <a:buFontTx/>
              <a:buChar char="-"/>
            </a:pPr>
            <a:r>
              <a:rPr lang="fr-FR" sz="2400" dirty="0" smtClean="0"/>
              <a:t>L’autorité, le président du CDG/CNFPT et l’agent amorcent la recherche d’emploi</a:t>
            </a:r>
            <a:endParaRPr lang="fr-FR" sz="2400" dirty="0"/>
          </a:p>
          <a:p>
            <a:pPr>
              <a:buFontTx/>
              <a:buChar char="-"/>
            </a:pPr>
            <a:endParaRPr lang="fr-FR" sz="2400" dirty="0" smtClean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3588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rocédure 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6" y="1639526"/>
            <a:ext cx="11035147" cy="4982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4</a:t>
            </a:r>
            <a:r>
              <a:rPr lang="fr-FR" b="1" dirty="0" smtClean="0"/>
              <a:t>. Notification du projet de convention</a:t>
            </a: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Notification à l’agent pour signature au plus tard deux mois après le début de la PPR.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L’agent dispose d’un délai de </a:t>
            </a:r>
            <a:r>
              <a:rPr lang="fr-FR" sz="2400" b="1" dirty="0" smtClean="0"/>
              <a:t>15 jours pour signer </a:t>
            </a:r>
            <a:r>
              <a:rPr lang="fr-FR" sz="2400" dirty="0" smtClean="0"/>
              <a:t>la convention.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cs typeface="Arial" panose="020B0604020202020204" pitchFamily="34" charset="0"/>
              </a:rPr>
              <a:t>Le fonctionnaire qui ne signe pas cette convention dans un délai de quinze jours à compter de la date de sa notification est réputé refuser la période de préparation au reclassement </a:t>
            </a:r>
            <a:r>
              <a:rPr lang="fr-FR" sz="2400" b="1" dirty="0">
                <a:cs typeface="Arial" panose="020B0604020202020204" pitchFamily="34" charset="0"/>
              </a:rPr>
              <a:t>pour la durée restant à courir</a:t>
            </a:r>
            <a:r>
              <a:rPr lang="fr-FR" sz="2400" dirty="0"/>
              <a:t>.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40591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rocédure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7" y="1639526"/>
            <a:ext cx="10515600" cy="49829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3000" b="1" dirty="0"/>
              <a:t>5</a:t>
            </a:r>
            <a:r>
              <a:rPr lang="fr-FR" sz="3000" b="1" dirty="0" smtClean="0"/>
              <a:t>. La durée de la PPR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2600" dirty="0" smtClean="0"/>
              <a:t>La période de préparation au reclassement prend fin </a:t>
            </a:r>
            <a:r>
              <a:rPr lang="fr-FR" sz="2600" b="1" dirty="0" smtClean="0"/>
              <a:t>à la date de reclassement de l’agent et au plus tard 1 an après la date à laquelle elle a débuté.</a:t>
            </a:r>
          </a:p>
          <a:p>
            <a:pPr marL="0" indent="0">
              <a:buNone/>
            </a:pPr>
            <a:r>
              <a:rPr lang="fr-FR" sz="2600" dirty="0"/>
              <a:t>Toutefois, l'agent qui a présenté une demande de </a:t>
            </a:r>
            <a:r>
              <a:rPr lang="fr-FR" sz="2600" b="1" dirty="0"/>
              <a:t>reclassement peut être maintenu en position d'activité </a:t>
            </a:r>
            <a:r>
              <a:rPr lang="fr-FR" sz="2600" dirty="0"/>
              <a:t>jusqu'à la date à laquelle celui-ci prend effet, dans la limite de la durée maximum de trois </a:t>
            </a:r>
            <a:r>
              <a:rPr lang="fr-FR" sz="2600" dirty="0" smtClean="0"/>
              <a:t>mois. </a:t>
            </a:r>
          </a:p>
          <a:p>
            <a:pPr marL="0" indent="0">
              <a:buNone/>
            </a:pPr>
            <a:r>
              <a:rPr lang="fr-FR" sz="2600" b="1" dirty="0" smtClean="0"/>
              <a:t>Fin anticipée </a:t>
            </a:r>
            <a:r>
              <a:rPr lang="fr-FR" sz="2600" dirty="0" smtClean="0"/>
              <a:t>: </a:t>
            </a:r>
          </a:p>
          <a:p>
            <a:pPr marL="0" indent="0">
              <a:buNone/>
            </a:pPr>
            <a:r>
              <a:rPr lang="fr-FR" sz="2600" dirty="0" smtClean="0"/>
              <a:t>- Si l’agent refuse de signer la convention dans les deux mois après le début de la PPR.</a:t>
            </a:r>
          </a:p>
          <a:p>
            <a:pPr marL="0" indent="0">
              <a:buNone/>
            </a:pPr>
            <a:r>
              <a:rPr lang="fr-FR" sz="2600" dirty="0" smtClean="0"/>
              <a:t>- En cas de manquements caractérisés au respect des termes de la convention.</a:t>
            </a:r>
          </a:p>
        </p:txBody>
      </p:sp>
    </p:spTree>
    <p:extLst>
      <p:ext uri="{BB962C8B-B14F-4D97-AF65-F5344CB8AC3E}">
        <p14:creationId xmlns:p14="http://schemas.microsoft.com/office/powerpoint/2010/main" val="1686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à coins arrondis 47"/>
          <p:cNvSpPr/>
          <p:nvPr/>
        </p:nvSpPr>
        <p:spPr>
          <a:xfrm>
            <a:off x="8293984" y="2140969"/>
            <a:ext cx="1720374" cy="3449780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Demande de </a:t>
            </a:r>
            <a:r>
              <a:rPr lang="fr-FR" sz="1600" b="1" dirty="0" smtClean="0"/>
              <a:t>reclassemen</a:t>
            </a:r>
            <a:r>
              <a:rPr lang="fr-FR" sz="1600" dirty="0" smtClean="0"/>
              <a:t>t de l’agent</a:t>
            </a:r>
          </a:p>
          <a:p>
            <a:pPr algn="ctr"/>
            <a:endParaRPr lang="fr-FR" sz="1600" dirty="0"/>
          </a:p>
          <a:p>
            <a:pPr algn="ctr"/>
            <a:r>
              <a:rPr lang="fr-FR" sz="1600" dirty="0" smtClean="0"/>
              <a:t>Procédure de reclassement dans les </a:t>
            </a:r>
            <a:r>
              <a:rPr lang="fr-FR" sz="1600" b="1" dirty="0" smtClean="0"/>
              <a:t>3 mois maximum. </a:t>
            </a:r>
            <a:r>
              <a:rPr lang="fr-FR" sz="1600" dirty="0" smtClean="0"/>
              <a:t>L’agent est maintenu en activité</a:t>
            </a:r>
            <a:endParaRPr lang="fr-FR" sz="1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05408" y="2147454"/>
            <a:ext cx="1720374" cy="3449781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Réception de l’</a:t>
            </a:r>
            <a:r>
              <a:rPr lang="fr-FR" sz="1600" b="1" dirty="0" smtClean="0"/>
              <a:t>avis de l’instance médicale </a:t>
            </a:r>
            <a:r>
              <a:rPr lang="fr-FR" sz="1600" dirty="0" smtClean="0"/>
              <a:t>sur l’inaptitude temporaire ou définitive aux emplois de son grade</a:t>
            </a:r>
            <a:endParaRPr lang="fr-FR" sz="16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228172" y="2147455"/>
            <a:ext cx="1720374" cy="3449780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Information de l’agent </a:t>
            </a:r>
            <a:r>
              <a:rPr lang="fr-FR" sz="1600" dirty="0" smtClean="0"/>
              <a:t>de son droit à la PPR</a:t>
            </a:r>
          </a:p>
          <a:p>
            <a:pPr algn="ctr"/>
            <a:endParaRPr lang="fr-FR" sz="1600" dirty="0"/>
          </a:p>
          <a:p>
            <a:pPr algn="ctr"/>
            <a:r>
              <a:rPr lang="fr-FR" sz="1600" dirty="0" smtClean="0"/>
              <a:t>Information du service de </a:t>
            </a:r>
            <a:r>
              <a:rPr lang="fr-FR" sz="1600" b="1" dirty="0" smtClean="0"/>
              <a:t>médecine</a:t>
            </a:r>
          </a:p>
          <a:p>
            <a:pPr algn="ctr"/>
            <a:r>
              <a:rPr lang="fr-FR" sz="1600" b="1" dirty="0" smtClean="0"/>
              <a:t>professionnelle</a:t>
            </a:r>
            <a:endParaRPr lang="fr-FR" sz="1600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250936" y="2147455"/>
            <a:ext cx="1720374" cy="3449780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600" dirty="0" smtClean="0"/>
          </a:p>
          <a:p>
            <a:pPr algn="ctr"/>
            <a:r>
              <a:rPr lang="fr-FR" sz="1600" dirty="0" smtClean="0"/>
              <a:t>Élaboration de la </a:t>
            </a:r>
            <a:r>
              <a:rPr lang="fr-FR" sz="1600" b="1" dirty="0" smtClean="0"/>
              <a:t>convention tripartite</a:t>
            </a:r>
          </a:p>
          <a:p>
            <a:pPr algn="ctr"/>
            <a:endParaRPr lang="fr-FR" sz="1400" dirty="0" smtClean="0"/>
          </a:p>
          <a:p>
            <a:pPr algn="ctr"/>
            <a:r>
              <a:rPr lang="fr-FR" sz="1400" u="sng" dirty="0" smtClean="0"/>
              <a:t>Agents pluri communaux </a:t>
            </a:r>
            <a:r>
              <a:rPr lang="fr-FR" sz="1400" dirty="0" smtClean="0"/>
              <a:t>: Information aux autres employeurs s’ils ne sont pas signataire</a:t>
            </a:r>
            <a:endParaRPr lang="fr-FR" sz="14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553326" y="1884218"/>
            <a:ext cx="1720374" cy="5264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</a:t>
            </a:r>
            <a:r>
              <a:rPr lang="fr-FR" dirty="0" smtClean="0">
                <a:solidFill>
                  <a:schemeClr val="tx1"/>
                </a:solidFill>
              </a:rPr>
              <a:t>onvention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273700" y="2147454"/>
            <a:ext cx="1720374" cy="3449781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Dans les deux mois </a:t>
            </a:r>
            <a:r>
              <a:rPr lang="fr-FR" sz="1600" dirty="0" smtClean="0">
                <a:solidFill>
                  <a:schemeClr val="tx1"/>
                </a:solidFill>
              </a:rPr>
              <a:t>à compter du début de la PPR </a:t>
            </a:r>
            <a:r>
              <a:rPr lang="fr-FR" sz="1600" b="1" dirty="0" smtClean="0">
                <a:solidFill>
                  <a:schemeClr val="tx1"/>
                </a:solidFill>
              </a:rPr>
              <a:t>notification</a:t>
            </a:r>
            <a:r>
              <a:rPr lang="fr-FR" sz="1600" dirty="0" smtClean="0">
                <a:solidFill>
                  <a:schemeClr val="tx1"/>
                </a:solidFill>
              </a:rPr>
              <a:t> de la convention à l’agent pour signature</a:t>
            </a: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L’agent à </a:t>
            </a:r>
            <a:r>
              <a:rPr lang="fr-FR" sz="1600" b="1" dirty="0" smtClean="0">
                <a:solidFill>
                  <a:schemeClr val="tx1"/>
                </a:solidFill>
              </a:rPr>
              <a:t>15 jours pour signer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576090" y="1884218"/>
            <a:ext cx="1720374" cy="5264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Notification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235528" y="4856016"/>
            <a:ext cx="8058456" cy="2001983"/>
          </a:xfrm>
          <a:prstGeom prst="rightArrow">
            <a:avLst>
              <a:gd name="adj1" fmla="val 50000"/>
              <a:gd name="adj2" fmla="val 354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solidFill>
                  <a:schemeClr val="bg1"/>
                </a:solidFill>
              </a:rPr>
              <a:t>PPR</a:t>
            </a:r>
            <a:endParaRPr lang="fr-FR" sz="4000" b="1" dirty="0" smtClean="0">
              <a:solidFill>
                <a:schemeClr val="bg1"/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1 an</a:t>
            </a:r>
            <a:endParaRPr lang="fr-FR" sz="5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0233" y="5404549"/>
            <a:ext cx="30757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Point de départ de la PPR </a:t>
            </a:r>
            <a:r>
              <a:rPr lang="fr-FR" sz="1400" dirty="0" smtClean="0">
                <a:solidFill>
                  <a:schemeClr val="bg1"/>
                </a:solidFill>
              </a:rPr>
              <a:t>:</a:t>
            </a:r>
          </a:p>
          <a:p>
            <a:r>
              <a:rPr lang="fr-FR" sz="1400" dirty="0" smtClean="0">
                <a:solidFill>
                  <a:schemeClr val="bg1"/>
                </a:solidFill>
              </a:rPr>
              <a:t>Agent en fonction : à réception de l’avis</a:t>
            </a:r>
          </a:p>
          <a:p>
            <a:r>
              <a:rPr lang="fr-FR" sz="1400" dirty="0" smtClean="0">
                <a:solidFill>
                  <a:schemeClr val="bg1"/>
                </a:solidFill>
              </a:rPr>
              <a:t>Agent en congé maladie : à la reprise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6410938" y="5484653"/>
            <a:ext cx="30757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Fin de la de la PPR </a:t>
            </a:r>
            <a:r>
              <a:rPr lang="fr-FR" sz="1400" dirty="0" smtClean="0">
                <a:solidFill>
                  <a:schemeClr val="bg1"/>
                </a:solidFill>
              </a:rPr>
              <a:t>:</a:t>
            </a:r>
          </a:p>
          <a:p>
            <a:r>
              <a:rPr lang="fr-FR" sz="1400" dirty="0" smtClean="0">
                <a:solidFill>
                  <a:schemeClr val="bg1"/>
                </a:solidFill>
              </a:rPr>
              <a:t>Au reclassement de l’agent au plus tard un an après le début. 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2502060" y="1902445"/>
            <a:ext cx="1720374" cy="5264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Information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8593894" y="1902445"/>
            <a:ext cx="1720374" cy="5264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Reclassement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481776" y="1902445"/>
            <a:ext cx="1720374" cy="52647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Inaptitude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rocédure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1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Situation de l’agent pendant la PPR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6" y="1639527"/>
            <a:ext cx="11035147" cy="521847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fr-FR" b="1" dirty="0" smtClean="0"/>
              <a:t>Droits de l’agent pendant la PPR</a:t>
            </a:r>
          </a:p>
          <a:p>
            <a:pPr marL="0" indent="0">
              <a:buNone/>
            </a:pPr>
            <a:r>
              <a:rPr lang="fr-FR" sz="2400" dirty="0" smtClean="0"/>
              <a:t>L’agent est en </a:t>
            </a:r>
            <a:r>
              <a:rPr lang="fr-FR" sz="2400" b="1" dirty="0" smtClean="0"/>
              <a:t>position d’activité </a:t>
            </a:r>
            <a:r>
              <a:rPr lang="fr-FR" sz="2400" dirty="0" smtClean="0"/>
              <a:t>dans son cadre d’emplois d’origine, cette période est assimilée à une période de </a:t>
            </a:r>
            <a:r>
              <a:rPr lang="fr-FR" sz="2400" b="1" dirty="0" smtClean="0"/>
              <a:t>service effectif</a:t>
            </a:r>
            <a:r>
              <a:rPr lang="fr-FR" sz="2400" dirty="0" smtClean="0"/>
              <a:t>.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- L’agent déroule sa carrière dans son cadre d’emploi d’origine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sz="2400" b="1" dirty="0" smtClean="0"/>
              <a:t>Rémunération :</a:t>
            </a:r>
          </a:p>
          <a:p>
            <a:pPr>
              <a:buFontTx/>
              <a:buChar char="-"/>
            </a:pPr>
            <a:r>
              <a:rPr lang="fr-FR" sz="2400" dirty="0" smtClean="0"/>
              <a:t>Le traitement</a:t>
            </a:r>
          </a:p>
          <a:p>
            <a:pPr>
              <a:buFontTx/>
              <a:buChar char="-"/>
            </a:pPr>
            <a:r>
              <a:rPr lang="fr-FR" sz="2400" dirty="0" smtClean="0"/>
              <a:t>Incertitude sur la perception du régime indemnitaire</a:t>
            </a:r>
          </a:p>
          <a:p>
            <a:pPr>
              <a:buFontTx/>
              <a:buChar char="-"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-</a:t>
            </a:r>
            <a:r>
              <a:rPr lang="fr-FR" sz="2400" b="1" dirty="0"/>
              <a:t> </a:t>
            </a:r>
            <a:r>
              <a:rPr lang="fr-FR" sz="2400" dirty="0"/>
              <a:t>Incertitude sur les droits à congés annuels</a:t>
            </a:r>
          </a:p>
          <a:p>
            <a:pPr marL="0" indent="0">
              <a:buNone/>
            </a:pPr>
            <a:r>
              <a:rPr lang="fr-FR" sz="2400" dirty="0" smtClean="0"/>
              <a:t>- </a:t>
            </a:r>
            <a:r>
              <a:rPr lang="fr-FR" sz="2400" dirty="0"/>
              <a:t>Incertitude sur la réouverture des droits à congé de maladie ordinaire</a:t>
            </a:r>
          </a:p>
          <a:p>
            <a:pPr>
              <a:buFontTx/>
              <a:buChar char="-"/>
            </a:pPr>
            <a:endParaRPr lang="fr-FR" sz="2400" dirty="0" smtClean="0"/>
          </a:p>
          <a:p>
            <a:pPr>
              <a:buFontTx/>
              <a:buChar char="-"/>
            </a:pP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22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Situation de l’agent pendant la PPR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6" y="1639526"/>
            <a:ext cx="11035147" cy="4982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2. Évaluation du projet</a:t>
            </a:r>
          </a:p>
          <a:p>
            <a:pPr marL="0" indent="0">
              <a:buNone/>
            </a:pPr>
            <a:endParaRPr lang="fr-F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La mise en œuvre de la PPR fait l’objet d’une </a:t>
            </a:r>
            <a:r>
              <a:rPr lang="fr-FR" sz="2400" b="1" dirty="0" smtClean="0"/>
              <a:t>évaluation régulière </a:t>
            </a:r>
            <a:r>
              <a:rPr lang="fr-FR" sz="2400" dirty="0" smtClean="0"/>
              <a:t>réalisée par l’autorité territoriale ou le président du CDG/CNFPT conjointement avec l’agent.</a:t>
            </a:r>
          </a:p>
          <a:p>
            <a:pPr marL="0" indent="0">
              <a:buNone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La périodicité de cette évaluation est fixée dans la convention.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Cette évaluation peut donner lieu à une modification de la durée du projet, du contenu et des modalités de mise en œuvre.</a:t>
            </a:r>
          </a:p>
        </p:txBody>
      </p:sp>
    </p:spTree>
    <p:extLst>
      <p:ext uri="{BB962C8B-B14F-4D97-AF65-F5344CB8AC3E}">
        <p14:creationId xmlns:p14="http://schemas.microsoft.com/office/powerpoint/2010/main" val="409007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L’issue de la PPR : Le reclassement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7" y="1639526"/>
            <a:ext cx="10515600" cy="4982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Trois modalités de reclassement :</a:t>
            </a:r>
          </a:p>
          <a:p>
            <a:pPr marL="0" indent="0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L’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intégration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dans un autre grade du cadre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d’emploi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recrutement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 accès à un autre corps ou cadre d’emploi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Le 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détachement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dans un autre corps ou cadre d’emploi</a:t>
            </a:r>
          </a:p>
        </p:txBody>
      </p:sp>
    </p:spTree>
    <p:extLst>
      <p:ext uri="{BB962C8B-B14F-4D97-AF65-F5344CB8AC3E}">
        <p14:creationId xmlns:p14="http://schemas.microsoft.com/office/powerpoint/2010/main" val="398317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necteur droit avec flèche 23"/>
          <p:cNvCxnSpPr/>
          <p:nvPr/>
        </p:nvCxnSpPr>
        <p:spPr>
          <a:xfrm>
            <a:off x="1499690" y="2355274"/>
            <a:ext cx="540328" cy="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1142118" y="5680367"/>
            <a:ext cx="839082" cy="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1480672" y="4558146"/>
            <a:ext cx="540328" cy="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1504853" y="3740727"/>
            <a:ext cx="540328" cy="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1499690" y="2937164"/>
            <a:ext cx="540328" cy="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1480672" y="1828800"/>
            <a:ext cx="540328" cy="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0" y="706582"/>
            <a:ext cx="11305308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313963"/>
            <a:ext cx="11305309" cy="1325563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L’issue de la PPR : le reclassement par la voie du détachement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Flèche vers le bas 6"/>
          <p:cNvSpPr/>
          <p:nvPr/>
        </p:nvSpPr>
        <p:spPr>
          <a:xfrm>
            <a:off x="0" y="1639525"/>
            <a:ext cx="2284236" cy="4045527"/>
          </a:xfrm>
          <a:prstGeom prst="downArrow">
            <a:avLst>
              <a:gd name="adj1" fmla="val 50000"/>
              <a:gd name="adj2" fmla="val 14218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03564" y="1385455"/>
            <a:ext cx="677108" cy="428105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</a:rPr>
              <a:t>3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chemeClr val="bg1"/>
                </a:solidFill>
              </a:rPr>
              <a:t>mois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981200" y="1658067"/>
            <a:ext cx="57219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Demande de reclassement </a:t>
            </a:r>
            <a:r>
              <a:rPr lang="fr-FR" dirty="0" smtClean="0"/>
              <a:t>de l’agent</a:t>
            </a:r>
          </a:p>
          <a:p>
            <a:endParaRPr lang="fr-FR" dirty="0"/>
          </a:p>
          <a:p>
            <a:r>
              <a:rPr lang="fr-FR" dirty="0" smtClean="0"/>
              <a:t>Recherche d’un reclassement</a:t>
            </a:r>
            <a:endParaRPr lang="fr-FR" dirty="0"/>
          </a:p>
          <a:p>
            <a:endParaRPr lang="fr-FR" dirty="0" smtClean="0"/>
          </a:p>
          <a:p>
            <a:r>
              <a:rPr lang="fr-FR" b="1" dirty="0" smtClean="0"/>
              <a:t>Propositions d’emplois </a:t>
            </a:r>
            <a:r>
              <a:rPr lang="fr-FR" dirty="0" smtClean="0"/>
              <a:t>de détachement par l’autorité, le CDG (ou le CNPT)</a:t>
            </a:r>
          </a:p>
          <a:p>
            <a:endParaRPr lang="fr-FR" dirty="0" smtClean="0"/>
          </a:p>
          <a:p>
            <a:r>
              <a:rPr lang="fr-FR" b="1" dirty="0" smtClean="0"/>
              <a:t>Demande de détachement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Consultation des </a:t>
            </a:r>
            <a:r>
              <a:rPr lang="fr-FR" b="1" dirty="0" smtClean="0"/>
              <a:t>CAP </a:t>
            </a:r>
            <a:r>
              <a:rPr lang="fr-FR" dirty="0" smtClean="0"/>
              <a:t>(grade d’origine et grade d’accueil)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b="1" dirty="0" smtClean="0"/>
          </a:p>
          <a:p>
            <a:r>
              <a:rPr lang="fr-FR" b="1" dirty="0" smtClean="0"/>
              <a:t>Arrêté</a:t>
            </a:r>
            <a:r>
              <a:rPr lang="fr-FR" dirty="0" smtClean="0"/>
              <a:t> de détachement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7474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706582"/>
            <a:ext cx="9060873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mpossibilité de proposition de reclassement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8817" y="1639526"/>
            <a:ext cx="10515600" cy="4982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 </a:t>
            </a:r>
            <a:endParaRPr lang="fr-FR" sz="2400" dirty="0"/>
          </a:p>
          <a:p>
            <a:pPr marL="0" indent="0">
              <a:buNone/>
            </a:pPr>
            <a:r>
              <a:rPr lang="fr-FR" sz="2400" dirty="0"/>
              <a:t>L’agent pourra </a:t>
            </a:r>
            <a:r>
              <a:rPr lang="fr-FR" sz="2400" dirty="0" smtClean="0"/>
              <a:t>:</a:t>
            </a:r>
          </a:p>
          <a:p>
            <a:pPr marL="0" indent="0">
              <a:buNone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dirty="0" smtClean="0"/>
              <a:t>Etre </a:t>
            </a:r>
            <a:r>
              <a:rPr lang="fr-FR" sz="2400" b="1" dirty="0"/>
              <a:t>placé en congé de maladie </a:t>
            </a:r>
            <a:r>
              <a:rPr lang="fr-FR" sz="2400" dirty="0" smtClean="0"/>
              <a:t>s’il </a:t>
            </a:r>
            <a:r>
              <a:rPr lang="fr-FR" sz="2400" dirty="0"/>
              <a:t>n’a pas épuisé ses droits à congé de </a:t>
            </a:r>
            <a:r>
              <a:rPr lang="fr-FR" sz="2400" dirty="0" smtClean="0"/>
              <a:t>ou </a:t>
            </a:r>
            <a:r>
              <a:rPr lang="fr-FR" sz="2400" dirty="0"/>
              <a:t>s’il a ré-ouvert des droits à congé de maladie pendant la </a:t>
            </a:r>
            <a:r>
              <a:rPr lang="fr-FR" sz="2400" dirty="0" smtClean="0"/>
              <a:t>PPR.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Etre </a:t>
            </a:r>
            <a:r>
              <a:rPr lang="fr-FR" sz="2400" dirty="0"/>
              <a:t>placé en </a:t>
            </a:r>
            <a:r>
              <a:rPr lang="fr-FR" sz="2400" b="1" dirty="0"/>
              <a:t>disponibilité d’office </a:t>
            </a:r>
            <a:r>
              <a:rPr lang="fr-FR" sz="2400" dirty="0"/>
              <a:t>pour raison de santé s’il a épuisé ses droits à congé de maladie </a:t>
            </a:r>
            <a:r>
              <a:rPr lang="fr-FR" sz="2400" dirty="0" smtClean="0"/>
              <a:t>et </a:t>
            </a:r>
            <a:r>
              <a:rPr lang="fr-FR" sz="2400" dirty="0"/>
              <a:t>qu’il est reconnu </a:t>
            </a:r>
            <a:r>
              <a:rPr lang="fr-FR" sz="2400" u="sng" dirty="0"/>
              <a:t>inapte temporairement</a:t>
            </a:r>
            <a:r>
              <a:rPr lang="fr-FR" sz="2400" dirty="0"/>
              <a:t> à ses </a:t>
            </a:r>
            <a:r>
              <a:rPr lang="fr-FR" sz="2400" dirty="0" smtClean="0"/>
              <a:t>fonctions.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/>
              <a:t>Etre </a:t>
            </a:r>
            <a:r>
              <a:rPr lang="fr-FR" sz="2400" dirty="0"/>
              <a:t>mis en </a:t>
            </a:r>
            <a:r>
              <a:rPr lang="fr-FR" sz="2400" b="1" dirty="0"/>
              <a:t>retraite pour invalidité </a:t>
            </a:r>
            <a:r>
              <a:rPr lang="fr-FR" sz="2400" dirty="0"/>
              <a:t>s’il a épuisé ses droits à congé de maladie et qu’il est reconnu </a:t>
            </a:r>
            <a:r>
              <a:rPr lang="fr-FR" sz="2400" u="sng" dirty="0"/>
              <a:t>définitivement inapte </a:t>
            </a:r>
            <a:r>
              <a:rPr lang="fr-FR" sz="2400" dirty="0"/>
              <a:t>à ses </a:t>
            </a:r>
            <a:r>
              <a:rPr lang="fr-FR" sz="2400" dirty="0" smtClean="0"/>
              <a:t>fonctions.</a:t>
            </a: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619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706580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L’ ordonnance du 19 janvier 2017 crée pour le fonctionnaire reconnu inapte à l’exercice de </a:t>
            </a:r>
            <a:r>
              <a:rPr lang="fr-FR" u="sng" dirty="0" smtClean="0"/>
              <a:t>ses</a:t>
            </a:r>
            <a:r>
              <a:rPr lang="fr-FR" dirty="0" smtClean="0"/>
              <a:t> fonctions, le droit à une période de préparation au reclassement avec </a:t>
            </a:r>
            <a:r>
              <a:rPr lang="fr-FR" dirty="0"/>
              <a:t>traitement d'une durée maximale d'un an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Le décret n° 2019-172  du 5 mars 2019 modifiant le décret n°85-1054 du 30 septembre 1985 vient définir les modalités d’application de ce nouveau dispositif</a:t>
            </a:r>
            <a:r>
              <a:rPr lang="fr-FR" b="1" dirty="0" smtClean="0"/>
              <a:t>. 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3139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Références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03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720435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Le reclassement concerne les </a:t>
            </a:r>
            <a:r>
              <a:rPr lang="fr-FR" dirty="0"/>
              <a:t>agents, dont l'état de santé </a:t>
            </a:r>
            <a:r>
              <a:rPr lang="fr-FR" dirty="0" smtClean="0"/>
              <a:t>ne </a:t>
            </a:r>
            <a:r>
              <a:rPr lang="fr-FR" dirty="0"/>
              <a:t>leur permet plus d'exercer </a:t>
            </a:r>
            <a:r>
              <a:rPr lang="fr-FR" dirty="0" smtClean="0"/>
              <a:t>les fonctions de leur grade même après aménagement de leurs conditions de travail.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La démarche de reclassement est une obligation pour l’employeur, il s’agit d’une </a:t>
            </a:r>
            <a:r>
              <a:rPr lang="fr-FR" b="1" dirty="0" smtClean="0"/>
              <a:t>obligation de moyen </a:t>
            </a:r>
            <a:r>
              <a:rPr lang="fr-FR" dirty="0" smtClean="0"/>
              <a:t>et non de résultat. 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La PPR </a:t>
            </a:r>
            <a:r>
              <a:rPr lang="fr-FR" dirty="0" smtClean="0">
                <a:cs typeface="Arial" panose="020B0604020202020204" pitchFamily="34" charset="0"/>
              </a:rPr>
              <a:t>vise </a:t>
            </a:r>
            <a:r>
              <a:rPr lang="fr-FR" dirty="0">
                <a:cs typeface="Arial" panose="020B0604020202020204" pitchFamily="34" charset="0"/>
              </a:rPr>
              <a:t>à </a:t>
            </a:r>
            <a:r>
              <a:rPr lang="fr-FR" b="1" dirty="0">
                <a:cs typeface="Arial" panose="020B0604020202020204" pitchFamily="34" charset="0"/>
              </a:rPr>
              <a:t>accompagner la transition professionnelle</a:t>
            </a:r>
            <a:r>
              <a:rPr lang="fr-FR" dirty="0">
                <a:cs typeface="Arial" panose="020B0604020202020204" pitchFamily="34" charset="0"/>
              </a:rPr>
              <a:t> du fonctionnaire vers le reclassement.  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3139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Le reclassement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88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-1" y="706582"/>
            <a:ext cx="2424545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à coins arrondis 1"/>
          <p:cNvSpPr/>
          <p:nvPr/>
        </p:nvSpPr>
        <p:spPr>
          <a:xfrm>
            <a:off x="2650435" y="291548"/>
            <a:ext cx="6732104" cy="596348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Avis du comité médical ou de la commission de réforme sur l’inaptitude aux fonctions </a:t>
            </a:r>
            <a:r>
              <a:rPr lang="fr-FR" b="1" dirty="0" smtClean="0"/>
              <a:t>avec proposition de reclassement</a:t>
            </a:r>
            <a:endParaRPr lang="fr-FR" b="1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650435" y="1199321"/>
            <a:ext cx="6732104" cy="596348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de reclassement formulée par le fonctionnaire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650435" y="2107094"/>
            <a:ext cx="6732104" cy="596348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Recherche d’un emploi de reclassement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05408" y="3036550"/>
            <a:ext cx="5347252" cy="596348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Pas d’emploi vacant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6559825" y="3036550"/>
            <a:ext cx="5347252" cy="596348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emploi vacant _ avis du CM ou de la CR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92458" y="3966006"/>
            <a:ext cx="5347252" cy="596348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Disponibilité d’office (renouvellement 3 fois maximum) 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192458" y="4897866"/>
            <a:ext cx="5347252" cy="907773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fonctionnaire inapte à ses fonctions est admis à la retraite pour invalidité ou licencié pour inaptitude physique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6555006" y="3966006"/>
            <a:ext cx="1722784" cy="1815546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Intégration dans un autre grade du cadre d’emplois</a:t>
            </a:r>
            <a:endParaRPr lang="fr-FR" sz="14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8372059" y="3975036"/>
            <a:ext cx="1722784" cy="1815546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Détachement dans un autre cadre d’emplois</a:t>
            </a:r>
            <a:endParaRPr lang="fr-FR" sz="14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10184293" y="3941299"/>
            <a:ext cx="1722784" cy="1815546"/>
          </a:xfrm>
          <a:prstGeom prst="round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Recrutement dans un autre cadre d’emplois par concours, promotion interne ou sans concours</a:t>
            </a:r>
            <a:endParaRPr lang="fr-FR" sz="1400" dirty="0"/>
          </a:p>
        </p:txBody>
      </p:sp>
      <p:cxnSp>
        <p:nvCxnSpPr>
          <p:cNvPr id="15" name="Connecteur droit avec flèche 14"/>
          <p:cNvCxnSpPr>
            <a:stCxn id="2" idx="2"/>
            <a:endCxn id="3" idx="0"/>
          </p:cNvCxnSpPr>
          <p:nvPr/>
        </p:nvCxnSpPr>
        <p:spPr>
          <a:xfrm>
            <a:off x="6016487" y="887896"/>
            <a:ext cx="0" cy="311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016487" y="1795669"/>
            <a:ext cx="0" cy="311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650974" y="2703442"/>
            <a:ext cx="0" cy="311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8236227" y="2703442"/>
            <a:ext cx="0" cy="311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2879034" y="3632898"/>
            <a:ext cx="0" cy="311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2879034" y="4562354"/>
            <a:ext cx="0" cy="311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7416398" y="3632896"/>
            <a:ext cx="0" cy="311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9233451" y="3639213"/>
            <a:ext cx="0" cy="311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11045685" y="3632895"/>
            <a:ext cx="0" cy="311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à coins arrondis 30"/>
          <p:cNvSpPr/>
          <p:nvPr/>
        </p:nvSpPr>
        <p:spPr>
          <a:xfrm>
            <a:off x="3111239" y="785971"/>
            <a:ext cx="5810495" cy="658516"/>
          </a:xfrm>
          <a:prstGeom prst="roundRect">
            <a:avLst/>
          </a:prstGeom>
          <a:solidFill>
            <a:srgbClr val="FF0000">
              <a:alpha val="51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bg1"/>
                </a:solidFill>
              </a:rPr>
              <a:t>Période de préparation au reclassement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0" y="679001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Contexte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4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06582"/>
            <a:ext cx="10515600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Finalités de la période de préparation au reclassement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651163" y="1639526"/>
            <a:ext cx="10744200" cy="34312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Préparer  la reconversion professionnelle 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Améliorer l’effectivité de la procédure de reclassement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maintenir </a:t>
            </a:r>
            <a:r>
              <a:rPr lang="fr-FR" dirty="0"/>
              <a:t>l’agent en </a:t>
            </a:r>
            <a:r>
              <a:rPr lang="fr-FR" dirty="0" smtClean="0"/>
              <a:t>fonction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550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06582"/>
            <a:ext cx="10515600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Objet de la période de préparation au reclassement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609600" y="1639526"/>
            <a:ext cx="10744200" cy="483054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La PPR a pour objet </a:t>
            </a:r>
            <a:r>
              <a:rPr lang="fr-FR" sz="2400" b="1" dirty="0">
                <a:cs typeface="Arial" panose="020B0604020202020204" pitchFamily="34" charset="0"/>
              </a:rPr>
              <a:t>de préparer et, le cas échéant, de qualifier son bénéficiaire pour l'occupation de nouveaux emplois compatibles avec son état de </a:t>
            </a:r>
            <a:r>
              <a:rPr lang="fr-FR" sz="2400" b="1" dirty="0" smtClean="0">
                <a:cs typeface="Arial" panose="020B0604020202020204" pitchFamily="34" charset="0"/>
              </a:rPr>
              <a:t>santé.</a:t>
            </a:r>
          </a:p>
          <a:p>
            <a:pPr marL="0" indent="0">
              <a:buNone/>
            </a:pPr>
            <a:r>
              <a:rPr lang="fr-FR" sz="2400" b="1" dirty="0" smtClean="0">
                <a:cs typeface="Arial" panose="020B0604020202020204" pitchFamily="34" charset="0"/>
              </a:rPr>
              <a:t>Elle peut comporter </a:t>
            </a:r>
            <a:r>
              <a:rPr lang="fr-FR" sz="2400" i="1" dirty="0" smtClean="0">
                <a:cs typeface="Arial" panose="020B0604020202020204" pitchFamily="34" charset="0"/>
              </a:rPr>
              <a:t>des </a:t>
            </a:r>
            <a:r>
              <a:rPr lang="fr-FR" sz="2400" i="1" dirty="0">
                <a:cs typeface="Arial" panose="020B0604020202020204" pitchFamily="34" charset="0"/>
              </a:rPr>
              <a:t>périodes </a:t>
            </a:r>
            <a:r>
              <a:rPr lang="fr-FR" sz="2400" i="1" dirty="0" smtClean="0">
                <a:cs typeface="Arial" panose="020B0604020202020204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fr-FR" sz="2400" dirty="0" smtClean="0">
                <a:cs typeface="Arial" panose="020B0604020202020204" pitchFamily="34" charset="0"/>
              </a:rPr>
              <a:t>de </a:t>
            </a:r>
            <a:r>
              <a:rPr lang="fr-FR" sz="2400" b="1" dirty="0" smtClean="0">
                <a:cs typeface="Arial" panose="020B0604020202020204" pitchFamily="34" charset="0"/>
              </a:rPr>
              <a:t>formation</a:t>
            </a:r>
            <a:r>
              <a:rPr lang="fr-FR" sz="2400" dirty="0" smtClean="0"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fr-FR" sz="2400" dirty="0" smtClean="0">
                <a:cs typeface="Arial" panose="020B0604020202020204" pitchFamily="34" charset="0"/>
              </a:rPr>
              <a:t>d'</a:t>
            </a:r>
            <a:r>
              <a:rPr lang="fr-FR" sz="2400" b="1" dirty="0" smtClean="0">
                <a:cs typeface="Arial" panose="020B0604020202020204" pitchFamily="34" charset="0"/>
              </a:rPr>
              <a:t>observation</a:t>
            </a:r>
            <a:r>
              <a:rPr lang="fr-FR" sz="2400" dirty="0" smtClean="0"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fr-FR" sz="2400" dirty="0" smtClean="0">
                <a:cs typeface="Arial" panose="020B0604020202020204" pitchFamily="34" charset="0"/>
              </a:rPr>
              <a:t>de </a:t>
            </a:r>
            <a:r>
              <a:rPr lang="fr-FR" sz="2400" b="1" dirty="0">
                <a:cs typeface="Arial" panose="020B0604020202020204" pitchFamily="34" charset="0"/>
              </a:rPr>
              <a:t>mise en situation </a:t>
            </a:r>
            <a:r>
              <a:rPr lang="fr-FR" sz="2400" dirty="0"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La PPR permet donc au fonctionnaire d’</a:t>
            </a:r>
            <a:r>
              <a:rPr lang="fr-FR" sz="2400" b="1" dirty="0" smtClean="0"/>
              <a:t>acquérir de nouvelles compétences </a:t>
            </a:r>
            <a:r>
              <a:rPr lang="fr-FR" sz="2400" dirty="0" smtClean="0"/>
              <a:t>pour exercer un autre emploi compatible avec son état de santé que </a:t>
            </a:r>
            <a:r>
              <a:rPr lang="fr-FR" sz="2400" b="1" dirty="0" smtClean="0"/>
              <a:t>ce soit dans sa collectivité ou dans toute administration ou établissement public </a:t>
            </a:r>
            <a:r>
              <a:rPr lang="fr-FR" sz="2400" dirty="0" smtClean="0"/>
              <a:t>y compris dans la FPE et la FPH. 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67924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50000"/>
                  </a:schemeClr>
                </a:solidFill>
              </a:rPr>
              <a:t>B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énéficiaires 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479334"/>
            <a:ext cx="10751127" cy="2122847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 </a:t>
            </a:r>
            <a:r>
              <a:rPr lang="fr-FR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Lorsque </a:t>
            </a:r>
            <a:r>
              <a:rPr lang="fr-FR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l'état de santé d'un fonctionnaire territorial, sans lui interdire d'exercer toute activité, ne lui permet pas de remplir les fonctions correspondant aux emplois de son grade</a:t>
            </a:r>
            <a:r>
              <a:rPr lang="fr-FR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l'autorité territoriale ou le président du Centre national de la fonction publique territoriale ou le président du centre de gestion, après avis du comité médical, propose à l'intéressé une période de préparation au reclassement en application de l'article 85-1 de la </a:t>
            </a:r>
            <a:r>
              <a:rPr lang="fr-FR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loi du 26 janvier 1984</a:t>
            </a:r>
            <a:r>
              <a:rPr lang="fr-FR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susvisée</a:t>
            </a:r>
            <a:r>
              <a:rPr lang="fr-F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fr-F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» ( Art. 2 du décret 85-1054 du 30 septembre 1985).</a:t>
            </a:r>
            <a:endParaRPr lang="fr-F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609600" y="3477491"/>
            <a:ext cx="10744200" cy="2699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r>
              <a:rPr lang="fr-FR" sz="2400" b="1" dirty="0" smtClean="0"/>
              <a:t>les fonctionnaires territoriaux titulaires reconnus inaptes à l’exercice de leurs fonctions, </a:t>
            </a:r>
            <a:r>
              <a:rPr lang="fr-FR" sz="2400" b="1" dirty="0"/>
              <a:t>de manière définitive ou temporaire mais qui restent aptes à l’exercice d’autres fonctions. </a:t>
            </a:r>
          </a:p>
          <a:p>
            <a:pPr marL="0" indent="0">
              <a:buNone/>
            </a:pPr>
            <a:endParaRPr lang="fr-FR" sz="2400" b="1" dirty="0"/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Les fonctionnaires reconnus </a:t>
            </a:r>
            <a:r>
              <a:rPr lang="fr-FR" sz="2400" u="sng" dirty="0" smtClean="0"/>
              <a:t>définitivement et totalement inaptes</a:t>
            </a:r>
            <a:r>
              <a:rPr lang="fr-FR" sz="2400" dirty="0" smtClean="0"/>
              <a:t> à toutes fonctions sont exclus du dispositif.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048900"/>
            <a:ext cx="621723" cy="54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0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rocédure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1. L’information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Le fonctionnaire est informé de son droit à une période de préparation au reclassement </a:t>
            </a:r>
            <a:r>
              <a:rPr lang="fr-FR" b="1" dirty="0" smtClean="0"/>
              <a:t>dès la réception  de l’avis du comité médical </a:t>
            </a:r>
            <a:r>
              <a:rPr lang="fr-FR" dirty="0" smtClean="0"/>
              <a:t>par l’autorité territorial dont il relève.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Il est conseillé d’informer l’agent par écrit de son droit à une PPR en lui précisant qu’en l’absence de réponse dans un délai déterminé son silence vaudra acceptation de la PPR.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93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6582"/>
            <a:ext cx="8174182" cy="5403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13963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</a:rPr>
              <a:t>rocédure</a:t>
            </a:r>
            <a:endParaRPr lang="fr-FR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1054" y="1639526"/>
            <a:ext cx="10515600" cy="4982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2. Le point de départ de la PPR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dirty="0" smtClean="0"/>
              <a:t>Si l’agent est en fonction </a:t>
            </a:r>
            <a:r>
              <a:rPr lang="fr-FR" sz="2400" dirty="0" smtClean="0"/>
              <a:t>: La PPR débute dès la réception de l’avis du comité médical ou de la commission de réforme.</a:t>
            </a:r>
          </a:p>
          <a:p>
            <a:pPr marL="0" indent="0">
              <a:buNone/>
            </a:pPr>
            <a:endParaRPr lang="fr-F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dirty="0" smtClean="0"/>
              <a:t>Si l’agent est en congé maladie </a:t>
            </a:r>
            <a:r>
              <a:rPr lang="fr-FR" sz="2400" dirty="0" smtClean="0"/>
              <a:t>: Lors de la réception de l’avis du comité médical, la PPR débute à la reprise de l’agent. 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dirty="0" smtClean="0"/>
              <a:t>L’agent peut refuser la PPR</a:t>
            </a:r>
            <a:r>
              <a:rPr lang="fr-FR" sz="2400" dirty="0" smtClean="0"/>
              <a:t>, dans ce cas il peut présenter une demande de reclassement sans passer par cette période transitoire. </a:t>
            </a:r>
          </a:p>
        </p:txBody>
      </p:sp>
    </p:spTree>
    <p:extLst>
      <p:ext uri="{BB962C8B-B14F-4D97-AF65-F5344CB8AC3E}">
        <p14:creationId xmlns:p14="http://schemas.microsoft.com/office/powerpoint/2010/main" val="12737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2201</TotalTime>
  <Words>1362</Words>
  <Application>Microsoft Office PowerPoint</Application>
  <PresentationFormat>Grand écran</PresentationFormat>
  <Paragraphs>198</Paragraphs>
  <Slides>19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Wingdings</vt:lpstr>
      <vt:lpstr>Thème Office</vt:lpstr>
      <vt:lpstr>La période de préparation au reclassement</vt:lpstr>
      <vt:lpstr>Présentation PowerPoint</vt:lpstr>
      <vt:lpstr>Présentation PowerPoint</vt:lpstr>
      <vt:lpstr>Présentation PowerPoint</vt:lpstr>
      <vt:lpstr>Finalités de la période de préparation au reclassement</vt:lpstr>
      <vt:lpstr>Objet de la période de préparation au reclassement</vt:lpstr>
      <vt:lpstr>Bénéficiaires </vt:lpstr>
      <vt:lpstr>Procédure</vt:lpstr>
      <vt:lpstr>Procédure</vt:lpstr>
      <vt:lpstr>Procédure</vt:lpstr>
      <vt:lpstr>Procédure</vt:lpstr>
      <vt:lpstr>Procédure </vt:lpstr>
      <vt:lpstr>Procédure</vt:lpstr>
      <vt:lpstr>Procédure</vt:lpstr>
      <vt:lpstr>Situation de l’agent pendant la PPR</vt:lpstr>
      <vt:lpstr>Situation de l’agent pendant la PPR</vt:lpstr>
      <vt:lpstr>L’issue de la PPR : Le reclassement</vt:lpstr>
      <vt:lpstr>L’issue de la PPR : le reclassement par la voie du détachement</vt:lpstr>
      <vt:lpstr>Impossibilité de proposition de reclassement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période de préparation au reclassement</dc:title>
  <dc:creator>Émilie Pla</dc:creator>
  <cp:lastModifiedBy>Nathalie NA. ARIOLI</cp:lastModifiedBy>
  <cp:revision>101</cp:revision>
  <cp:lastPrinted>2019-06-20T07:34:00Z</cp:lastPrinted>
  <dcterms:created xsi:type="dcterms:W3CDTF">2019-05-23T14:36:18Z</dcterms:created>
  <dcterms:modified xsi:type="dcterms:W3CDTF">2019-08-27T13:17:18Z</dcterms:modified>
</cp:coreProperties>
</file>