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25" r:id="rId3"/>
    <p:sldId id="339" r:id="rId4"/>
    <p:sldId id="326" r:id="rId5"/>
    <p:sldId id="298" r:id="rId6"/>
    <p:sldId id="294" r:id="rId7"/>
    <p:sldId id="299" r:id="rId8"/>
    <p:sldId id="328" r:id="rId9"/>
    <p:sldId id="329" r:id="rId10"/>
    <p:sldId id="330" r:id="rId11"/>
    <p:sldId id="331" r:id="rId12"/>
    <p:sldId id="332" r:id="rId13"/>
    <p:sldId id="343" r:id="rId14"/>
    <p:sldId id="333" r:id="rId15"/>
    <p:sldId id="327" r:id="rId16"/>
    <p:sldId id="297" r:id="rId17"/>
    <p:sldId id="307" r:id="rId18"/>
    <p:sldId id="335" r:id="rId19"/>
    <p:sldId id="308" r:id="rId20"/>
    <p:sldId id="310" r:id="rId21"/>
    <p:sldId id="338" r:id="rId22"/>
    <p:sldId id="311" r:id="rId23"/>
    <p:sldId id="336" r:id="rId24"/>
    <p:sldId id="337" r:id="rId25"/>
    <p:sldId id="312" r:id="rId26"/>
    <p:sldId id="313" r:id="rId27"/>
    <p:sldId id="314" r:id="rId28"/>
    <p:sldId id="315" r:id="rId29"/>
    <p:sldId id="316" r:id="rId30"/>
    <p:sldId id="340" r:id="rId31"/>
    <p:sldId id="317" r:id="rId32"/>
    <p:sldId id="318" r:id="rId33"/>
    <p:sldId id="319" r:id="rId3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78229" autoAdjust="0"/>
  </p:normalViewPr>
  <p:slideViewPr>
    <p:cSldViewPr>
      <p:cViewPr varScale="1">
        <p:scale>
          <a:sx n="71" d="100"/>
          <a:sy n="71" d="100"/>
        </p:scale>
        <p:origin x="-30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A1A8227-C232-4B03-950D-1ADC8BFE9E3F}" type="datetimeFigureOut">
              <a:rPr lang="fr-FR" smtClean="0"/>
              <a:t>02/07/2019</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0306768-66DF-4C69-B5B7-123304D8DD93}" type="slidenum">
              <a:rPr lang="fr-FR" smtClean="0"/>
              <a:t>‹N°›</a:t>
            </a:fld>
            <a:endParaRPr lang="fr-FR"/>
          </a:p>
        </p:txBody>
      </p:sp>
    </p:spTree>
    <p:extLst>
      <p:ext uri="{BB962C8B-B14F-4D97-AF65-F5344CB8AC3E}">
        <p14:creationId xmlns:p14="http://schemas.microsoft.com/office/powerpoint/2010/main" val="4191670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C90A778-F107-4E19-BD49-93A5A04D50CB}" type="datetimeFigureOut">
              <a:rPr lang="fr-FR" smtClean="0"/>
              <a:t>02/07/2019</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E41DE03-9E58-4EB2-8BF8-495421ABA7C6}" type="slidenum">
              <a:rPr lang="fr-FR" smtClean="0"/>
              <a:t>‹N°›</a:t>
            </a:fld>
            <a:endParaRPr lang="fr-FR"/>
          </a:p>
        </p:txBody>
      </p:sp>
    </p:spTree>
    <p:extLst>
      <p:ext uri="{BB962C8B-B14F-4D97-AF65-F5344CB8AC3E}">
        <p14:creationId xmlns:p14="http://schemas.microsoft.com/office/powerpoint/2010/main" val="258775851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a:t>
            </a:fld>
            <a:endParaRPr lang="fr-FR"/>
          </a:p>
        </p:txBody>
      </p:sp>
    </p:spTree>
    <p:extLst>
      <p:ext uri="{BB962C8B-B14F-4D97-AF65-F5344CB8AC3E}">
        <p14:creationId xmlns:p14="http://schemas.microsoft.com/office/powerpoint/2010/main" val="1048328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5</a:t>
            </a:fld>
            <a:endParaRPr lang="fr-FR"/>
          </a:p>
        </p:txBody>
      </p:sp>
    </p:spTree>
    <p:extLst>
      <p:ext uri="{BB962C8B-B14F-4D97-AF65-F5344CB8AC3E}">
        <p14:creationId xmlns:p14="http://schemas.microsoft.com/office/powerpoint/2010/main" val="729170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6</a:t>
            </a:fld>
            <a:endParaRPr lang="fr-FR"/>
          </a:p>
        </p:txBody>
      </p:sp>
    </p:spTree>
    <p:extLst>
      <p:ext uri="{BB962C8B-B14F-4D97-AF65-F5344CB8AC3E}">
        <p14:creationId xmlns:p14="http://schemas.microsoft.com/office/powerpoint/2010/main" val="1102408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7</a:t>
            </a:fld>
            <a:endParaRPr lang="fr-FR"/>
          </a:p>
        </p:txBody>
      </p:sp>
    </p:spTree>
    <p:extLst>
      <p:ext uri="{BB962C8B-B14F-4D97-AF65-F5344CB8AC3E}">
        <p14:creationId xmlns:p14="http://schemas.microsoft.com/office/powerpoint/2010/main" val="1525385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16</a:t>
            </a:fld>
            <a:endParaRPr lang="fr-FR"/>
          </a:p>
        </p:txBody>
      </p:sp>
    </p:spTree>
    <p:extLst>
      <p:ext uri="{BB962C8B-B14F-4D97-AF65-F5344CB8AC3E}">
        <p14:creationId xmlns:p14="http://schemas.microsoft.com/office/powerpoint/2010/main" val="1985551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smtClean="0"/>
          </a:p>
        </p:txBody>
      </p:sp>
      <p:sp>
        <p:nvSpPr>
          <p:cNvPr id="2355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F95EB3-F969-48E0-BD9B-78E26B50716F}" type="slidenum">
              <a:rPr lang="fr-FR" altLang="fr-FR" smtClean="0">
                <a:latin typeface="Baskerville Old Face" pitchFamily="18" charset="0"/>
              </a:rPr>
              <a:pPr eaLnBrk="1" hangingPunct="1">
                <a:spcBef>
                  <a:spcPct val="0"/>
                </a:spcBef>
              </a:pPr>
              <a:t>17</a:t>
            </a:fld>
            <a:endParaRPr lang="fr-FR" altLang="fr-FR" smtClean="0">
              <a:latin typeface="Baskerville Old Face" pitchFamily="18" charset="0"/>
            </a:endParaRPr>
          </a:p>
        </p:txBody>
      </p:sp>
    </p:spTree>
    <p:extLst>
      <p:ext uri="{BB962C8B-B14F-4D97-AF65-F5344CB8AC3E}">
        <p14:creationId xmlns:p14="http://schemas.microsoft.com/office/powerpoint/2010/main" val="327876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B4DF50E-FA19-4EBF-9C01-FC3ADA4DA815}" type="datetimeFigureOut">
              <a:rPr lang="fr-FR" smtClean="0"/>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173284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4DF50E-FA19-4EBF-9C01-FC3ADA4DA815}" type="datetimeFigureOut">
              <a:rPr lang="fr-FR" smtClean="0"/>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1704424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4DF50E-FA19-4EBF-9C01-FC3ADA4DA815}" type="datetimeFigureOut">
              <a:rPr lang="fr-FR" smtClean="0"/>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371131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4DF50E-FA19-4EBF-9C01-FC3ADA4DA815}" type="datetimeFigureOut">
              <a:rPr lang="fr-FR" smtClean="0"/>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983843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B4DF50E-FA19-4EBF-9C01-FC3ADA4DA815}" type="datetimeFigureOut">
              <a:rPr lang="fr-FR" smtClean="0"/>
              <a:t>02/07/2019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297309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B4DF50E-FA19-4EBF-9C01-FC3ADA4DA815}" type="datetimeFigureOut">
              <a:rPr lang="fr-FR" smtClean="0"/>
              <a:t>02/07/2019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44287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B4DF50E-FA19-4EBF-9C01-FC3ADA4DA815}" type="datetimeFigureOut">
              <a:rPr lang="fr-FR" smtClean="0"/>
              <a:t>02/07/2019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167509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B4DF50E-FA19-4EBF-9C01-FC3ADA4DA815}" type="datetimeFigureOut">
              <a:rPr lang="fr-FR" smtClean="0"/>
              <a:t>02/07/2019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2917478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B4DF50E-FA19-4EBF-9C01-FC3ADA4DA815}" type="datetimeFigureOut">
              <a:rPr lang="fr-FR" smtClean="0"/>
              <a:t>02/07/2019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740204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B4DF50E-FA19-4EBF-9C01-FC3ADA4DA815}" type="datetimeFigureOut">
              <a:rPr lang="fr-FR" smtClean="0"/>
              <a:t>02/07/2019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138210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B4DF50E-FA19-4EBF-9C01-FC3ADA4DA815}" type="datetimeFigureOut">
              <a:rPr lang="fr-FR" smtClean="0"/>
              <a:t>02/07/2019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415603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DF50E-FA19-4EBF-9C01-FC3ADA4DA815}" type="datetimeFigureOut">
              <a:rPr lang="fr-FR" smtClean="0"/>
              <a:t>02/07/2019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979554-E10F-486D-893F-9EAEB7D05579}" type="slidenum">
              <a:rPr lang="fr-FR" smtClean="0"/>
              <a:t>‹N°›</a:t>
            </a:fld>
            <a:endParaRPr lang="fr-FR"/>
          </a:p>
        </p:txBody>
      </p:sp>
    </p:spTree>
    <p:extLst>
      <p:ext uri="{BB962C8B-B14F-4D97-AF65-F5344CB8AC3E}">
        <p14:creationId xmlns:p14="http://schemas.microsoft.com/office/powerpoint/2010/main" val="600398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918648" cy="2090663"/>
          </a:xfrm>
        </p:spPr>
        <p:txBody>
          <a:bodyPr>
            <a:normAutofit/>
          </a:bodyPr>
          <a:lstStyle/>
          <a:p>
            <a:r>
              <a:rPr lang="fr-FR" sz="5000" b="1" dirty="0" smtClean="0">
                <a:latin typeface="Century Gothic" panose="020B0502020202020204" pitchFamily="34" charset="0"/>
              </a:rPr>
              <a:t>C.I.T.I.S</a:t>
            </a:r>
            <a:r>
              <a:rPr lang="fr-FR" dirty="0" smtClean="0">
                <a:latin typeface="Century Gothic" panose="020B0502020202020204" pitchFamily="34" charset="0"/>
              </a:rPr>
              <a:t/>
            </a:r>
            <a:br>
              <a:rPr lang="fr-FR" dirty="0" smtClean="0">
                <a:latin typeface="Century Gothic" panose="020B0502020202020204" pitchFamily="34" charset="0"/>
              </a:rPr>
            </a:br>
            <a:r>
              <a:rPr lang="fr-FR" sz="2000" dirty="0" smtClean="0">
                <a:latin typeface="Century Gothic" panose="020B0502020202020204" pitchFamily="34" charset="0"/>
              </a:rPr>
              <a:t/>
            </a:r>
            <a:br>
              <a:rPr lang="fr-FR" sz="2000" dirty="0" smtClean="0">
                <a:latin typeface="Century Gothic" panose="020B0502020202020204" pitchFamily="34" charset="0"/>
              </a:rPr>
            </a:br>
            <a:r>
              <a:rPr lang="fr-FR" sz="2000" dirty="0">
                <a:latin typeface="Century Gothic" panose="020B0502020202020204" pitchFamily="34" charset="0"/>
              </a:rPr>
              <a:t>Congé </a:t>
            </a:r>
            <a:r>
              <a:rPr lang="fr-FR" sz="2000" dirty="0" smtClean="0">
                <a:latin typeface="Century Gothic" panose="020B0502020202020204" pitchFamily="34" charset="0"/>
              </a:rPr>
              <a:t>pour </a:t>
            </a:r>
            <a:r>
              <a:rPr lang="fr-FR" sz="2000" dirty="0">
                <a:latin typeface="Century Gothic" panose="020B0502020202020204" pitchFamily="34" charset="0"/>
              </a:rPr>
              <a:t>invalidité temporaire imputable au </a:t>
            </a:r>
            <a:r>
              <a:rPr lang="fr-FR" sz="2000" dirty="0" smtClean="0">
                <a:latin typeface="Century Gothic" panose="020B0502020202020204" pitchFamily="34" charset="0"/>
              </a:rPr>
              <a:t>service</a:t>
            </a:r>
            <a:endParaRPr lang="fr-FR" sz="2000" dirty="0">
              <a:latin typeface="Century Gothic" panose="020B0502020202020204" pitchFamily="34" charset="0"/>
            </a:endParaRPr>
          </a:p>
        </p:txBody>
      </p:sp>
      <p:sp>
        <p:nvSpPr>
          <p:cNvPr id="3" name="Sous-titre 2"/>
          <p:cNvSpPr>
            <a:spLocks noGrp="1"/>
          </p:cNvSpPr>
          <p:nvPr>
            <p:ph type="subTitle" idx="1"/>
          </p:nvPr>
        </p:nvSpPr>
        <p:spPr/>
        <p:txBody>
          <a:bodyPr/>
          <a:lstStyle/>
          <a:p>
            <a:endParaRPr lang="fr-FR" dirty="0" smtClean="0"/>
          </a:p>
          <a:p>
            <a:r>
              <a:rPr lang="fr-FR" sz="1600" smtClean="0">
                <a:solidFill>
                  <a:schemeClr val="tx1"/>
                </a:solidFill>
                <a:latin typeface="Century Gothic" panose="020B0502020202020204" pitchFamily="34" charset="0"/>
              </a:rPr>
              <a:t>Mardi 2 </a:t>
            </a:r>
            <a:r>
              <a:rPr lang="fr-FR" sz="1600" smtClean="0">
                <a:solidFill>
                  <a:schemeClr val="tx1"/>
                </a:solidFill>
                <a:latin typeface="Century Gothic" panose="020B0502020202020204" pitchFamily="34" charset="0"/>
              </a:rPr>
              <a:t>juillet 2019</a:t>
            </a:r>
            <a:endParaRPr lang="fr-FR" sz="1600" dirty="0">
              <a:solidFill>
                <a:schemeClr val="tx1"/>
              </a:solidFill>
              <a:latin typeface="Century Gothic" panose="020B050202020202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450" y="501650"/>
            <a:ext cx="1392595" cy="983134"/>
          </a:xfrm>
          <a:prstGeom prst="rect">
            <a:avLst/>
          </a:prstGeom>
        </p:spPr>
      </p:pic>
    </p:spTree>
    <p:extLst>
      <p:ext uri="{BB962C8B-B14F-4D97-AF65-F5344CB8AC3E}">
        <p14:creationId xmlns:p14="http://schemas.microsoft.com/office/powerpoint/2010/main" val="1230637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16632"/>
            <a:ext cx="8712968" cy="6480720"/>
          </a:xfrm>
        </p:spPr>
        <p:txBody>
          <a:bodyPr>
            <a:noAutofit/>
          </a:bodyPr>
          <a:lstStyle/>
          <a:p>
            <a:pPr marL="0" indent="0">
              <a:buNone/>
            </a:pPr>
            <a:r>
              <a:rPr lang="fr-FR" sz="1700" dirty="0" smtClean="0">
                <a:latin typeface="Century Gothic" panose="020B0502020202020204" pitchFamily="34" charset="0"/>
              </a:rPr>
              <a:t> </a:t>
            </a:r>
          </a:p>
          <a:p>
            <a:pPr marL="0" indent="0">
              <a:buNone/>
            </a:pPr>
            <a:r>
              <a:rPr lang="fr-FR" sz="1700" dirty="0" smtClean="0">
                <a:latin typeface="Century Gothic" panose="020B0502020202020204" pitchFamily="34" charset="0"/>
                <a:sym typeface="Wingdings" panose="05000000000000000000" pitchFamily="2" charset="2"/>
              </a:rPr>
              <a:t> </a:t>
            </a:r>
            <a:r>
              <a:rPr lang="fr-FR" sz="1800" b="1" dirty="0" smtClean="0">
                <a:latin typeface="Century Gothic" panose="020B0502020202020204" pitchFamily="34" charset="0"/>
              </a:rPr>
              <a:t>Les </a:t>
            </a:r>
            <a:r>
              <a:rPr lang="fr-FR" sz="1800" b="1" dirty="0">
                <a:latin typeface="Century Gothic" panose="020B0502020202020204" pitchFamily="34" charset="0"/>
              </a:rPr>
              <a:t>critères d’imputabilité au </a:t>
            </a:r>
            <a:r>
              <a:rPr lang="fr-FR" sz="1800" b="1" dirty="0" smtClean="0">
                <a:latin typeface="Century Gothic" panose="020B0502020202020204" pitchFamily="34" charset="0"/>
              </a:rPr>
              <a:t>service</a:t>
            </a:r>
          </a:p>
          <a:p>
            <a:pPr marL="0" indent="0">
              <a:buNone/>
            </a:pPr>
            <a:endParaRPr lang="fr-FR" sz="1800" dirty="0">
              <a:latin typeface="Century Gothic" panose="020B0502020202020204" pitchFamily="34" charset="0"/>
            </a:endParaRPr>
          </a:p>
          <a:p>
            <a:pPr marL="0" indent="0" algn="just">
              <a:buNone/>
            </a:pPr>
            <a:r>
              <a:rPr lang="fr-FR" sz="1900" dirty="0" smtClean="0">
                <a:latin typeface="Century Gothic" panose="020B0502020202020204" pitchFamily="34" charset="0"/>
              </a:rPr>
              <a:t>L’imputabilité s’applique pour tout accident survenu, quelle qu’en soit la cause, </a:t>
            </a:r>
            <a:r>
              <a:rPr lang="fr-FR" sz="1900" u="sng" dirty="0" smtClean="0">
                <a:latin typeface="Century Gothic" panose="020B0502020202020204" pitchFamily="34" charset="0"/>
              </a:rPr>
              <a:t>dans le temps et le lieu du service</a:t>
            </a:r>
            <a:r>
              <a:rPr lang="fr-FR" sz="1900" dirty="0" smtClean="0">
                <a:latin typeface="Century Gothic" panose="020B0502020202020204" pitchFamily="34" charset="0"/>
              </a:rPr>
              <a:t>, </a:t>
            </a:r>
            <a:r>
              <a:rPr lang="fr-FR" sz="1900" u="sng" dirty="0" smtClean="0">
                <a:latin typeface="Century Gothic" panose="020B0502020202020204" pitchFamily="34" charset="0"/>
              </a:rPr>
              <a:t>dans l’exercice ou à l’occasion de l’exercice des fonctions</a:t>
            </a:r>
            <a:r>
              <a:rPr lang="fr-FR" sz="1900" dirty="0" smtClean="0">
                <a:latin typeface="Century Gothic" panose="020B0502020202020204" pitchFamily="34" charset="0"/>
              </a:rPr>
              <a:t> ou d’une activité qui en constitue le prolongement normal, en l’absence de faute personnelle ou de toute autre circonstance particulière détachant l’accident du service.</a:t>
            </a:r>
            <a:endParaRPr lang="fr-FR" sz="1900" dirty="0">
              <a:latin typeface="Century Gothic" panose="020B0502020202020204" pitchFamily="34" charset="0"/>
            </a:endParaRPr>
          </a:p>
          <a:p>
            <a:pPr lvl="1" algn="just">
              <a:buFont typeface="Wingdings" panose="05000000000000000000" pitchFamily="2" charset="2"/>
              <a:buChar char="F"/>
            </a:pPr>
            <a:endParaRPr lang="fr-FR" sz="1900" dirty="0" smtClean="0">
              <a:latin typeface="Century Gothic" panose="020B0502020202020204" pitchFamily="34" charset="0"/>
            </a:endParaRPr>
          </a:p>
          <a:p>
            <a:pPr lvl="1" algn="just">
              <a:buFont typeface="Wingdings" panose="05000000000000000000" pitchFamily="2" charset="2"/>
              <a:buChar char="F"/>
            </a:pPr>
            <a:r>
              <a:rPr lang="fr-FR" sz="1800" u="sng" dirty="0" smtClean="0">
                <a:latin typeface="Century Gothic" panose="020B0502020202020204" pitchFamily="34" charset="0"/>
              </a:rPr>
              <a:t>dans le temps, sur le lieu </a:t>
            </a:r>
            <a:r>
              <a:rPr lang="fr-FR" sz="1800" u="sng" dirty="0">
                <a:latin typeface="Century Gothic" panose="020B0502020202020204" pitchFamily="34" charset="0"/>
              </a:rPr>
              <a:t>de </a:t>
            </a:r>
            <a:r>
              <a:rPr lang="fr-FR" sz="1800" u="sng" dirty="0" smtClean="0">
                <a:latin typeface="Century Gothic" panose="020B0502020202020204" pitchFamily="34" charset="0"/>
              </a:rPr>
              <a:t>travail et dans l’exercice des fonctions</a:t>
            </a:r>
            <a:endParaRPr lang="fr-FR" sz="1800" u="sng" dirty="0">
              <a:latin typeface="Century Gothic" panose="020B0502020202020204" pitchFamily="34" charset="0"/>
            </a:endParaRPr>
          </a:p>
          <a:p>
            <a:pPr marL="0" indent="0" algn="just">
              <a:buNone/>
            </a:pPr>
            <a:endParaRPr lang="fr-FR" sz="1800" dirty="0" smtClean="0">
              <a:latin typeface="Century Gothic" panose="020B0502020202020204" pitchFamily="34" charset="0"/>
            </a:endParaRPr>
          </a:p>
          <a:p>
            <a:pPr marL="0" indent="0" algn="just">
              <a:buNone/>
            </a:pPr>
            <a:r>
              <a:rPr lang="fr-FR" sz="1900" dirty="0" smtClean="0">
                <a:latin typeface="Century Gothic" panose="020B0502020202020204" pitchFamily="34" charset="0"/>
              </a:rPr>
              <a:t>Tous </a:t>
            </a:r>
            <a:r>
              <a:rPr lang="fr-FR" sz="1900" dirty="0">
                <a:latin typeface="Century Gothic" panose="020B0502020202020204" pitchFamily="34" charset="0"/>
              </a:rPr>
              <a:t>ces éléments doivent être réunis pour que la présomption s’applique et que le fonctionnaire n’ait pas à apporter la preuve de l’imputabilité au </a:t>
            </a:r>
            <a:r>
              <a:rPr lang="fr-FR" sz="1900" dirty="0" smtClean="0">
                <a:latin typeface="Century Gothic" panose="020B0502020202020204" pitchFamily="34" charset="0"/>
              </a:rPr>
              <a:t>service.</a:t>
            </a:r>
            <a:endParaRPr lang="fr-FR" sz="1900" dirty="0">
              <a:latin typeface="Century Gothic" panose="020B0502020202020204" pitchFamily="34" charset="0"/>
            </a:endParaRPr>
          </a:p>
          <a:p>
            <a:pPr marL="0" indent="0" algn="just">
              <a:buNone/>
            </a:pPr>
            <a:endParaRPr lang="fr-FR" sz="1900" dirty="0">
              <a:latin typeface="Century Gothic" panose="020B0502020202020204" pitchFamily="34" charset="0"/>
            </a:endParaRPr>
          </a:p>
          <a:p>
            <a:pPr marL="0" indent="0" algn="just">
              <a:buNone/>
            </a:pPr>
            <a:r>
              <a:rPr lang="fr-FR" sz="1900" dirty="0" smtClean="0">
                <a:latin typeface="Century Gothic" panose="020B0502020202020204" pitchFamily="34" charset="0"/>
              </a:rPr>
              <a:t>Si ces </a:t>
            </a:r>
            <a:r>
              <a:rPr lang="fr-FR" sz="1900" dirty="0">
                <a:latin typeface="Century Gothic" panose="020B0502020202020204" pitchFamily="34" charset="0"/>
              </a:rPr>
              <a:t>éléments ne sont pas réunis, </a:t>
            </a:r>
            <a:r>
              <a:rPr lang="fr-FR" sz="1900" dirty="0" smtClean="0">
                <a:latin typeface="Century Gothic" panose="020B0502020202020204" pitchFamily="34" charset="0"/>
              </a:rPr>
              <a:t>l’agent </a:t>
            </a:r>
            <a:r>
              <a:rPr lang="fr-FR" sz="1900" dirty="0">
                <a:latin typeface="Century Gothic" panose="020B0502020202020204" pitchFamily="34" charset="0"/>
              </a:rPr>
              <a:t>peut solliciter la reconnaissance de l’imputabilité au service de </a:t>
            </a:r>
            <a:r>
              <a:rPr lang="fr-FR" sz="1900" dirty="0" smtClean="0">
                <a:latin typeface="Century Gothic" panose="020B0502020202020204" pitchFamily="34" charset="0"/>
              </a:rPr>
              <a:t>l’accident, </a:t>
            </a:r>
            <a:r>
              <a:rPr lang="fr-FR" sz="1900" dirty="0">
                <a:latin typeface="Century Gothic" panose="020B0502020202020204" pitchFamily="34" charset="0"/>
              </a:rPr>
              <a:t>mais il doit dans ce cas, comme auparavant, apporter la preuve de cette </a:t>
            </a:r>
            <a:r>
              <a:rPr lang="fr-FR" sz="1900" dirty="0" smtClean="0">
                <a:latin typeface="Century Gothic" panose="020B0502020202020204" pitchFamily="34" charset="0"/>
              </a:rPr>
              <a:t>imputabilité. Possibilité saisine CR.</a:t>
            </a:r>
            <a:endParaRPr lang="fr-FR" sz="1900" dirty="0">
              <a:latin typeface="Century Gothic" panose="020B0502020202020204" pitchFamily="34" charset="0"/>
            </a:endParaRPr>
          </a:p>
          <a:p>
            <a:pPr marL="0" indent="0" algn="just">
              <a:buNone/>
            </a:pPr>
            <a:endParaRPr lang="fr-FR" sz="1100" dirty="0">
              <a:latin typeface="Century Gothic" panose="020B0502020202020204" pitchFamily="34" charset="0"/>
            </a:endParaRPr>
          </a:p>
          <a:p>
            <a:pPr marL="0" indent="0" algn="just">
              <a:buNone/>
            </a:pPr>
            <a:endParaRPr lang="fr-FR" sz="1700" dirty="0">
              <a:latin typeface="Century Gothic" panose="020B0502020202020204" pitchFamily="34" charset="0"/>
            </a:endParaRPr>
          </a:p>
          <a:p>
            <a:endParaRPr lang="fr-FR" sz="1700" dirty="0">
              <a:latin typeface="Century Gothic" panose="020B0502020202020204" pitchFamily="34" charset="0"/>
            </a:endParaRPr>
          </a:p>
        </p:txBody>
      </p:sp>
    </p:spTree>
    <p:extLst>
      <p:ext uri="{BB962C8B-B14F-4D97-AF65-F5344CB8AC3E}">
        <p14:creationId xmlns:p14="http://schemas.microsoft.com/office/powerpoint/2010/main" val="3203070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778098"/>
          </a:xfrm>
        </p:spPr>
        <p:txBody>
          <a:bodyPr>
            <a:normAutofit/>
          </a:bodyPr>
          <a:lstStyle/>
          <a:p>
            <a:r>
              <a:rPr lang="fr-FR" sz="3200" b="1" dirty="0" smtClean="0">
                <a:latin typeface="Century Gothic" panose="020B0502020202020204" pitchFamily="34" charset="0"/>
              </a:rPr>
              <a:t>L’accident de trajet</a:t>
            </a:r>
            <a:r>
              <a:rPr lang="fr-FR" dirty="0" smtClean="0"/>
              <a:t> </a:t>
            </a:r>
            <a:endParaRPr lang="fr-FR" dirty="0"/>
          </a:p>
        </p:txBody>
      </p:sp>
      <p:sp>
        <p:nvSpPr>
          <p:cNvPr id="3" name="Espace réservé du contenu 2"/>
          <p:cNvSpPr>
            <a:spLocks noGrp="1"/>
          </p:cNvSpPr>
          <p:nvPr>
            <p:ph idx="1"/>
          </p:nvPr>
        </p:nvSpPr>
        <p:spPr>
          <a:xfrm>
            <a:off x="457200" y="620688"/>
            <a:ext cx="8363272" cy="6120680"/>
          </a:xfrm>
        </p:spPr>
        <p:txBody>
          <a:bodyPr>
            <a:noAutofit/>
          </a:bodyPr>
          <a:lstStyle/>
          <a:p>
            <a:pPr marL="0" indent="0" algn="just">
              <a:buNone/>
            </a:pPr>
            <a:r>
              <a:rPr lang="fr-FR" sz="1700" u="sng" dirty="0" smtClean="0">
                <a:latin typeface="Century Gothic" panose="020B0502020202020204" pitchFamily="34" charset="0"/>
              </a:rPr>
              <a:t>Est imputable </a:t>
            </a:r>
            <a:r>
              <a:rPr lang="fr-FR" sz="1700" u="sng" dirty="0">
                <a:latin typeface="Century Gothic" panose="020B0502020202020204" pitchFamily="34" charset="0"/>
              </a:rPr>
              <a:t>au service </a:t>
            </a:r>
            <a:r>
              <a:rPr lang="fr-FR" sz="1700" u="sng" dirty="0" smtClean="0">
                <a:latin typeface="Century Gothic" panose="020B0502020202020204" pitchFamily="34" charset="0"/>
              </a:rPr>
              <a:t>celui </a:t>
            </a:r>
            <a:r>
              <a:rPr lang="fr-FR" sz="1700" u="sng" dirty="0">
                <a:latin typeface="Century Gothic" panose="020B0502020202020204" pitchFamily="34" charset="0"/>
              </a:rPr>
              <a:t>qui se produit sur le parcours habituel entre le lieu de service </a:t>
            </a:r>
            <a:r>
              <a:rPr lang="fr-FR" sz="1700" u="sng" dirty="0" smtClean="0">
                <a:latin typeface="Century Gothic" panose="020B0502020202020204" pitchFamily="34" charset="0"/>
              </a:rPr>
              <a:t>et la </a:t>
            </a:r>
            <a:r>
              <a:rPr lang="fr-FR" sz="1700" u="sng" dirty="0">
                <a:latin typeface="Century Gothic" panose="020B0502020202020204" pitchFamily="34" charset="0"/>
              </a:rPr>
              <a:t>résidence ou </a:t>
            </a:r>
            <a:r>
              <a:rPr lang="fr-FR" sz="1700" u="sng" dirty="0" smtClean="0">
                <a:latin typeface="Century Gothic" panose="020B0502020202020204" pitchFamily="34" charset="0"/>
              </a:rPr>
              <a:t>le </a:t>
            </a:r>
            <a:r>
              <a:rPr lang="fr-FR" sz="1700" u="sng" dirty="0">
                <a:latin typeface="Century Gothic" panose="020B0502020202020204" pitchFamily="34" charset="0"/>
              </a:rPr>
              <a:t>lieu de restauration et pendant la durée normale pour l’effectuer, sauf si un fait personnel du fonctionnaire ou toute autre circonstance particulière étrangère notamment aux nécessités de la vie courante est de nature à détacher l’accident du </a:t>
            </a:r>
            <a:r>
              <a:rPr lang="fr-FR" sz="1700" u="sng" dirty="0" smtClean="0">
                <a:latin typeface="Century Gothic" panose="020B0502020202020204" pitchFamily="34" charset="0"/>
              </a:rPr>
              <a:t>service.</a:t>
            </a:r>
            <a:endParaRPr lang="fr-FR" sz="1700" u="sng" dirty="0">
              <a:latin typeface="Century Gothic" panose="020B0502020202020204" pitchFamily="34" charset="0"/>
            </a:endParaRPr>
          </a:p>
          <a:p>
            <a:pPr algn="just"/>
            <a:endParaRPr lang="fr-FR" sz="1100" dirty="0">
              <a:latin typeface="Century Gothic" panose="020B0502020202020204" pitchFamily="34" charset="0"/>
            </a:endParaRPr>
          </a:p>
          <a:p>
            <a:pPr marL="0" indent="0" algn="just">
              <a:buNone/>
            </a:pPr>
            <a:r>
              <a:rPr lang="fr-FR" sz="1700" dirty="0" smtClean="0">
                <a:latin typeface="Century Gothic" panose="020B0502020202020204" pitchFamily="34" charset="0"/>
              </a:rPr>
              <a:t>Pas de présomption </a:t>
            </a:r>
            <a:r>
              <a:rPr lang="fr-FR" sz="1700" dirty="0">
                <a:latin typeface="Century Gothic" panose="020B0502020202020204" pitchFamily="34" charset="0"/>
              </a:rPr>
              <a:t>d’imputabilité pour </a:t>
            </a:r>
            <a:r>
              <a:rPr lang="fr-FR" sz="1700" dirty="0" smtClean="0">
                <a:latin typeface="Century Gothic" panose="020B0502020202020204" pitchFamily="34" charset="0"/>
              </a:rPr>
              <a:t>l’accident de </a:t>
            </a:r>
            <a:r>
              <a:rPr lang="fr-FR" sz="1700" dirty="0">
                <a:latin typeface="Century Gothic" panose="020B0502020202020204" pitchFamily="34" charset="0"/>
              </a:rPr>
              <a:t>trajet comme </a:t>
            </a:r>
            <a:r>
              <a:rPr lang="fr-FR" sz="1700" dirty="0" smtClean="0">
                <a:latin typeface="Century Gothic" panose="020B0502020202020204" pitchFamily="34" charset="0"/>
              </a:rPr>
              <a:t>pour l’AS. L’agent doit apporter </a:t>
            </a:r>
            <a:r>
              <a:rPr lang="fr-FR" sz="1700" dirty="0">
                <a:latin typeface="Century Gothic" panose="020B0502020202020204" pitchFamily="34" charset="0"/>
              </a:rPr>
              <a:t>la </a:t>
            </a:r>
            <a:r>
              <a:rPr lang="fr-FR" sz="1700" dirty="0" smtClean="0">
                <a:latin typeface="Century Gothic" panose="020B0502020202020204" pitchFamily="34" charset="0"/>
              </a:rPr>
              <a:t>preuve, la reconnaissance peut découler </a:t>
            </a:r>
            <a:r>
              <a:rPr lang="fr-FR" sz="1700" dirty="0">
                <a:latin typeface="Century Gothic" panose="020B0502020202020204" pitchFamily="34" charset="0"/>
              </a:rPr>
              <a:t>de </a:t>
            </a:r>
            <a:r>
              <a:rPr lang="fr-FR" sz="1700" dirty="0" smtClean="0">
                <a:latin typeface="Century Gothic" panose="020B0502020202020204" pitchFamily="34" charset="0"/>
              </a:rPr>
              <a:t>l’enquête.</a:t>
            </a:r>
            <a:endParaRPr lang="fr-FR" sz="1700" dirty="0">
              <a:latin typeface="Century Gothic" panose="020B0502020202020204" pitchFamily="34" charset="0"/>
            </a:endParaRPr>
          </a:p>
          <a:p>
            <a:pPr marL="0" indent="0" algn="just">
              <a:buNone/>
            </a:pPr>
            <a:endParaRPr lang="fr-FR" sz="1100" dirty="0" smtClean="0">
              <a:latin typeface="Century Gothic" panose="020B0502020202020204" pitchFamily="34" charset="0"/>
            </a:endParaRPr>
          </a:p>
          <a:p>
            <a:pPr marL="0" indent="0" algn="just">
              <a:buNone/>
            </a:pPr>
            <a:r>
              <a:rPr lang="fr-FR" sz="1700" u="sng" dirty="0" smtClean="0">
                <a:latin typeface="Century Gothic" panose="020B0502020202020204" pitchFamily="34" charset="0"/>
              </a:rPr>
              <a:t>Cas d’espèce: </a:t>
            </a:r>
          </a:p>
          <a:p>
            <a:pPr marL="0" indent="0" algn="just">
              <a:buNone/>
            </a:pPr>
            <a:r>
              <a:rPr lang="fr-FR" sz="1700" dirty="0">
                <a:latin typeface="Century Gothic" panose="020B0502020202020204" pitchFamily="34" charset="0"/>
              </a:rPr>
              <a:t>	</a:t>
            </a:r>
            <a:r>
              <a:rPr lang="fr-FR" sz="1700" dirty="0" smtClean="0">
                <a:latin typeface="Century Gothic" panose="020B0502020202020204" pitchFamily="34" charset="0"/>
                <a:sym typeface="Wingdings" panose="05000000000000000000" pitchFamily="2" charset="2"/>
              </a:rPr>
              <a:t> entre </a:t>
            </a:r>
            <a:r>
              <a:rPr lang="fr-FR" sz="1700" dirty="0" smtClean="0">
                <a:latin typeface="Century Gothic" panose="020B0502020202020204" pitchFamily="34" charset="0"/>
              </a:rPr>
              <a:t>le travail et le domicile ou le </a:t>
            </a:r>
            <a:r>
              <a:rPr lang="fr-FR" sz="1700" dirty="0">
                <a:latin typeface="Century Gothic" panose="020B0502020202020204" pitchFamily="34" charset="0"/>
              </a:rPr>
              <a:t>lieu de restauration </a:t>
            </a:r>
            <a:endParaRPr lang="fr-FR" sz="1700" dirty="0" smtClean="0">
              <a:latin typeface="Century Gothic" panose="020B0502020202020204" pitchFamily="34" charset="0"/>
            </a:endParaRPr>
          </a:p>
          <a:p>
            <a:pPr marL="0" indent="0" algn="just">
              <a:buNone/>
            </a:pPr>
            <a:r>
              <a:rPr lang="fr-FR" sz="1700" dirty="0">
                <a:latin typeface="Century Gothic" panose="020B0502020202020204" pitchFamily="34" charset="0"/>
              </a:rPr>
              <a:t>	</a:t>
            </a:r>
            <a:r>
              <a:rPr lang="fr-FR" sz="1700" dirty="0" smtClean="0">
                <a:latin typeface="Century Gothic" panose="020B0502020202020204" pitchFamily="34" charset="0"/>
                <a:sym typeface="Wingdings" panose="05000000000000000000" pitchFamily="2" charset="2"/>
              </a:rPr>
              <a:t> </a:t>
            </a:r>
            <a:r>
              <a:rPr lang="fr-FR" sz="1700" dirty="0" smtClean="0">
                <a:latin typeface="Century Gothic" panose="020B0502020202020204" pitchFamily="34" charset="0"/>
              </a:rPr>
              <a:t>entre </a:t>
            </a:r>
            <a:r>
              <a:rPr lang="fr-FR" sz="1700" dirty="0">
                <a:latin typeface="Century Gothic" panose="020B0502020202020204" pitchFamily="34" charset="0"/>
              </a:rPr>
              <a:t>le domicile et le lieu d’hébergement provisoire attribué pour raisons professionnelles </a:t>
            </a:r>
            <a:endParaRPr lang="fr-FR" sz="1700" dirty="0" smtClean="0">
              <a:latin typeface="Century Gothic" panose="020B0502020202020204" pitchFamily="34" charset="0"/>
            </a:endParaRPr>
          </a:p>
          <a:p>
            <a:pPr marL="0" indent="0" algn="just">
              <a:buNone/>
            </a:pPr>
            <a:r>
              <a:rPr lang="fr-FR" sz="1700" dirty="0">
                <a:latin typeface="Century Gothic" panose="020B0502020202020204" pitchFamily="34" charset="0"/>
              </a:rPr>
              <a:t>	</a:t>
            </a:r>
            <a:r>
              <a:rPr lang="fr-FR" sz="1700" dirty="0" smtClean="0">
                <a:latin typeface="Century Gothic" panose="020B0502020202020204" pitchFamily="34" charset="0"/>
                <a:sym typeface="Wingdings" panose="05000000000000000000" pitchFamily="2" charset="2"/>
              </a:rPr>
              <a:t> visite de contrôle</a:t>
            </a:r>
          </a:p>
          <a:p>
            <a:pPr marL="0" indent="0" algn="just">
              <a:buNone/>
            </a:pPr>
            <a:r>
              <a:rPr lang="fr-FR" sz="1700" dirty="0">
                <a:latin typeface="Century Gothic" panose="020B0502020202020204" pitchFamily="34" charset="0"/>
                <a:sym typeface="Wingdings" panose="05000000000000000000" pitchFamily="2" charset="2"/>
              </a:rPr>
              <a:t>	</a:t>
            </a:r>
            <a:r>
              <a:rPr lang="fr-FR" sz="1700" dirty="0" smtClean="0">
                <a:latin typeface="Century Gothic" panose="020B0502020202020204" pitchFamily="34" charset="0"/>
                <a:sym typeface="Wingdings" panose="05000000000000000000" pitchFamily="2" charset="2"/>
              </a:rPr>
              <a:t> l’accident doit se dérouler durant les</a:t>
            </a:r>
            <a:r>
              <a:rPr lang="fr-FR" sz="1700" dirty="0" smtClean="0">
                <a:latin typeface="Century Gothic" panose="020B0502020202020204" pitchFamily="34" charset="0"/>
              </a:rPr>
              <a:t> </a:t>
            </a:r>
            <a:r>
              <a:rPr lang="fr-FR" sz="1700" dirty="0">
                <a:latin typeface="Century Gothic" panose="020B0502020202020204" pitchFamily="34" charset="0"/>
              </a:rPr>
              <a:t>horaires normaux de </a:t>
            </a:r>
            <a:r>
              <a:rPr lang="fr-FR" sz="1700" dirty="0" smtClean="0">
                <a:latin typeface="Century Gothic" panose="020B0502020202020204" pitchFamily="34" charset="0"/>
              </a:rPr>
              <a:t>service (détour admis uniquement dans le cas de nécessités de la vie courante) </a:t>
            </a:r>
          </a:p>
          <a:p>
            <a:pPr marL="0" indent="0">
              <a:buNone/>
            </a:pPr>
            <a:endParaRPr lang="fr-FR" sz="1100" dirty="0" smtClean="0">
              <a:latin typeface="Century Gothic" panose="020B0502020202020204" pitchFamily="34" charset="0"/>
            </a:endParaRPr>
          </a:p>
          <a:p>
            <a:pPr marL="0" indent="0">
              <a:buNone/>
            </a:pPr>
            <a:r>
              <a:rPr lang="fr-FR" sz="1700" u="sng" dirty="0" smtClean="0">
                <a:latin typeface="Century Gothic" panose="020B0502020202020204" pitchFamily="34" charset="0"/>
              </a:rPr>
              <a:t>Cas d’exclusion détachant l’accident du service </a:t>
            </a:r>
            <a:r>
              <a:rPr lang="fr-FR" sz="1700" u="sng" dirty="0">
                <a:latin typeface="Century Gothic" panose="020B0502020202020204" pitchFamily="34" charset="0"/>
              </a:rPr>
              <a:t>: </a:t>
            </a:r>
            <a:endParaRPr lang="fr-FR" sz="1700" u="sng" dirty="0" smtClean="0">
              <a:latin typeface="Century Gothic" panose="020B0502020202020204" pitchFamily="34" charset="0"/>
            </a:endParaRPr>
          </a:p>
          <a:p>
            <a:pPr marL="0" indent="0">
              <a:buNone/>
            </a:pPr>
            <a:r>
              <a:rPr lang="fr-FR" sz="1700" dirty="0">
                <a:latin typeface="Century Gothic" panose="020B0502020202020204" pitchFamily="34" charset="0"/>
              </a:rPr>
              <a:t>	</a:t>
            </a:r>
            <a:r>
              <a:rPr lang="fr-FR" sz="1700" dirty="0" smtClean="0">
                <a:latin typeface="Century Gothic" panose="020B0502020202020204" pitchFamily="34" charset="0"/>
                <a:sym typeface="Wingdings" panose="05000000000000000000" pitchFamily="2" charset="2"/>
              </a:rPr>
              <a:t> </a:t>
            </a:r>
            <a:r>
              <a:rPr lang="fr-FR" sz="1700" dirty="0" smtClean="0">
                <a:latin typeface="Century Gothic" panose="020B0502020202020204" pitchFamily="34" charset="0"/>
              </a:rPr>
              <a:t>fait personnel (faute </a:t>
            </a:r>
            <a:r>
              <a:rPr lang="fr-FR" sz="1700" dirty="0">
                <a:latin typeface="Century Gothic" panose="020B0502020202020204" pitchFamily="34" charset="0"/>
              </a:rPr>
              <a:t>personnelle ou </a:t>
            </a:r>
            <a:r>
              <a:rPr lang="fr-FR" sz="1700" dirty="0" smtClean="0">
                <a:latin typeface="Century Gothic" panose="020B0502020202020204" pitchFamily="34" charset="0"/>
              </a:rPr>
              <a:t>comportement délibéré)</a:t>
            </a:r>
            <a:endParaRPr lang="fr-FR" sz="1700" dirty="0">
              <a:latin typeface="Century Gothic" panose="020B0502020202020204" pitchFamily="34" charset="0"/>
            </a:endParaRPr>
          </a:p>
          <a:p>
            <a:pPr marL="0" indent="0" algn="just">
              <a:buNone/>
            </a:pPr>
            <a:r>
              <a:rPr lang="fr-FR" sz="1700" dirty="0" smtClean="0">
                <a:latin typeface="Century Gothic" panose="020B0502020202020204" pitchFamily="34" charset="0"/>
              </a:rPr>
              <a:t>	</a:t>
            </a:r>
            <a:r>
              <a:rPr lang="fr-FR" sz="1700" dirty="0" smtClean="0">
                <a:latin typeface="Century Gothic" panose="020B0502020202020204" pitchFamily="34" charset="0"/>
                <a:sym typeface="Wingdings" panose="05000000000000000000" pitchFamily="2" charset="2"/>
              </a:rPr>
              <a:t> </a:t>
            </a:r>
            <a:r>
              <a:rPr lang="fr-FR" sz="1700" dirty="0" smtClean="0">
                <a:latin typeface="Century Gothic" panose="020B0502020202020204" pitchFamily="34" charset="0"/>
              </a:rPr>
              <a:t>circonstances </a:t>
            </a:r>
            <a:r>
              <a:rPr lang="fr-FR" sz="1700" dirty="0">
                <a:latin typeface="Century Gothic" panose="020B0502020202020204" pitchFamily="34" charset="0"/>
              </a:rPr>
              <a:t>particulières étrangères aux nécessités de la vie </a:t>
            </a:r>
            <a:r>
              <a:rPr lang="fr-FR" sz="1700" dirty="0" smtClean="0">
                <a:latin typeface="Century Gothic" panose="020B0502020202020204" pitchFamily="34" charset="0"/>
              </a:rPr>
              <a:t>courante (trajet direct, besoin vie courante, à l’extérieur d’un bâtiment)</a:t>
            </a:r>
            <a:endParaRPr lang="fr-FR" sz="1700" dirty="0">
              <a:latin typeface="Century Gothic" panose="020B0502020202020204" pitchFamily="34" charset="0"/>
            </a:endParaRPr>
          </a:p>
          <a:p>
            <a:endParaRPr lang="fr-FR" sz="1700" dirty="0">
              <a:latin typeface="Century Gothic" panose="020B0502020202020204" pitchFamily="34" charset="0"/>
            </a:endParaRPr>
          </a:p>
        </p:txBody>
      </p:sp>
    </p:spTree>
    <p:extLst>
      <p:ext uri="{BB962C8B-B14F-4D97-AF65-F5344CB8AC3E}">
        <p14:creationId xmlns:p14="http://schemas.microsoft.com/office/powerpoint/2010/main" val="132365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6632"/>
            <a:ext cx="8496944" cy="7488832"/>
          </a:xfrm>
        </p:spPr>
        <p:txBody>
          <a:bodyPr>
            <a:normAutofit fontScale="25000" lnSpcReduction="20000"/>
          </a:bodyPr>
          <a:lstStyle/>
          <a:p>
            <a:pPr marL="0" indent="0" algn="ctr">
              <a:buNone/>
            </a:pPr>
            <a:r>
              <a:rPr lang="fr-FR" sz="10800" b="1" dirty="0" smtClean="0">
                <a:latin typeface="Century Gothic" panose="020B0502020202020204" pitchFamily="34" charset="0"/>
              </a:rPr>
              <a:t>La maladie professionnelle</a:t>
            </a:r>
          </a:p>
          <a:p>
            <a:pPr marL="0" indent="0" algn="ctr">
              <a:buNone/>
            </a:pPr>
            <a:endParaRPr lang="fr-FR" sz="4400" b="1" dirty="0" smtClean="0">
              <a:latin typeface="Century Gothic" panose="020B0502020202020204" pitchFamily="34" charset="0"/>
            </a:endParaRPr>
          </a:p>
          <a:p>
            <a:pPr marL="0" indent="0" algn="just">
              <a:buNone/>
            </a:pPr>
            <a:r>
              <a:rPr lang="fr-FR" sz="6800" dirty="0" smtClean="0">
                <a:latin typeface="Century Gothic" panose="020B0502020202020204" pitchFamily="34" charset="0"/>
                <a:sym typeface="Wingdings" panose="05000000000000000000" pitchFamily="2" charset="2"/>
              </a:rPr>
              <a:t> </a:t>
            </a:r>
            <a:r>
              <a:rPr lang="fr-FR" sz="6800" dirty="0" smtClean="0">
                <a:latin typeface="Century Gothic" panose="020B0502020202020204" pitchFamily="34" charset="0"/>
              </a:rPr>
              <a:t>exposition prolongée à un risque professionnel ou intoxication </a:t>
            </a:r>
            <a:r>
              <a:rPr lang="fr-FR" sz="6800" dirty="0">
                <a:latin typeface="Century Gothic" panose="020B0502020202020204" pitchFamily="34" charset="0"/>
              </a:rPr>
              <a:t>lente sous l’effet répété de certaines substances ou émanations au contact desquelles l’agent est exposé de façon habituelle dans ses activités professionnelles</a:t>
            </a:r>
            <a:r>
              <a:rPr lang="fr-FR" sz="6800" b="1" dirty="0">
                <a:latin typeface="Century Gothic" panose="020B0502020202020204" pitchFamily="34" charset="0"/>
              </a:rPr>
              <a:t>.</a:t>
            </a:r>
          </a:p>
          <a:p>
            <a:pPr marL="0" indent="0">
              <a:buNone/>
            </a:pPr>
            <a:endParaRPr lang="fr-FR" sz="7200" b="1" dirty="0" smtClean="0">
              <a:latin typeface="Century Gothic" panose="020B0502020202020204" pitchFamily="34" charset="0"/>
            </a:endParaRPr>
          </a:p>
          <a:p>
            <a:pPr marL="0" indent="0">
              <a:buNone/>
            </a:pPr>
            <a:r>
              <a:rPr lang="fr-FR" sz="7200" b="1" dirty="0" smtClean="0">
                <a:latin typeface="Century Gothic" panose="020B0502020202020204" pitchFamily="34" charset="0"/>
              </a:rPr>
              <a:t>1/ La présomption d’imputabilité au service </a:t>
            </a:r>
            <a:r>
              <a:rPr lang="fr-FR" sz="7200" dirty="0" smtClean="0">
                <a:latin typeface="Century Gothic" panose="020B0502020202020204" pitchFamily="34" charset="0"/>
              </a:rPr>
              <a:t>(pas de saisine CR)</a:t>
            </a:r>
            <a:endParaRPr lang="fr-FR" dirty="0" smtClean="0"/>
          </a:p>
          <a:p>
            <a:endParaRPr lang="fr-FR" dirty="0"/>
          </a:p>
          <a:p>
            <a:pPr algn="just">
              <a:buFont typeface="Wingdings" panose="05000000000000000000" pitchFamily="2" charset="2"/>
              <a:buChar char="à"/>
            </a:pPr>
            <a:r>
              <a:rPr lang="fr-FR" sz="6800" u="sng" dirty="0" smtClean="0">
                <a:latin typeface="Century Gothic" panose="020B0502020202020204" pitchFamily="34" charset="0"/>
              </a:rPr>
              <a:t>AVANT</a:t>
            </a:r>
            <a:r>
              <a:rPr lang="fr-FR" sz="6800" dirty="0" smtClean="0">
                <a:latin typeface="Century Gothic" panose="020B0502020202020204" pitchFamily="34" charset="0"/>
              </a:rPr>
              <a:t>: le </a:t>
            </a:r>
            <a:r>
              <a:rPr lang="fr-FR" sz="6800" dirty="0">
                <a:latin typeface="Century Gothic" panose="020B0502020202020204" pitchFamily="34" charset="0"/>
              </a:rPr>
              <a:t>fonctionnaire qui s’estimait victime d’une maladie contractée ou aggravée en service devait établir l’imputabilité au service de sa maladie. </a:t>
            </a:r>
            <a:endParaRPr lang="fr-FR" sz="6800" dirty="0" smtClean="0">
              <a:latin typeface="Century Gothic" panose="020B0502020202020204" pitchFamily="34" charset="0"/>
            </a:endParaRPr>
          </a:p>
          <a:p>
            <a:pPr marL="0" indent="0" algn="just">
              <a:buNone/>
            </a:pPr>
            <a:r>
              <a:rPr lang="fr-FR" sz="6800" dirty="0" smtClean="0">
                <a:latin typeface="Century Gothic" panose="020B0502020202020204" pitchFamily="34" charset="0"/>
              </a:rPr>
              <a:t> </a:t>
            </a:r>
            <a:endParaRPr lang="fr-FR" sz="6800" dirty="0">
              <a:latin typeface="Century Gothic" panose="020B0502020202020204" pitchFamily="34" charset="0"/>
            </a:endParaRPr>
          </a:p>
          <a:p>
            <a:pPr marL="0" indent="0" algn="just">
              <a:buNone/>
            </a:pPr>
            <a:r>
              <a:rPr lang="fr-FR" sz="6800" dirty="0">
                <a:latin typeface="Century Gothic" panose="020B0502020202020204" pitchFamily="34" charset="0"/>
              </a:rPr>
              <a:t>Le nouvel article 21 bis </a:t>
            </a:r>
            <a:r>
              <a:rPr lang="fr-FR" sz="6800" dirty="0" smtClean="0">
                <a:latin typeface="Century Gothic" panose="020B0502020202020204" pitchFamily="34" charset="0"/>
              </a:rPr>
              <a:t>crée </a:t>
            </a:r>
            <a:r>
              <a:rPr lang="fr-FR" sz="6800" dirty="0">
                <a:latin typeface="Century Gothic" panose="020B0502020202020204" pitchFamily="34" charset="0"/>
              </a:rPr>
              <a:t>une présomption d’imputabilité au service lorsque certaines conditions sont </a:t>
            </a:r>
            <a:r>
              <a:rPr lang="fr-FR" sz="6800" dirty="0" smtClean="0">
                <a:latin typeface="Century Gothic" panose="020B0502020202020204" pitchFamily="34" charset="0"/>
              </a:rPr>
              <a:t>réunies. Est </a:t>
            </a:r>
            <a:r>
              <a:rPr lang="fr-FR" sz="6800" dirty="0">
                <a:latin typeface="Century Gothic" panose="020B0502020202020204" pitchFamily="34" charset="0"/>
              </a:rPr>
              <a:t>ainsi désormais présumée </a:t>
            </a:r>
            <a:r>
              <a:rPr lang="fr-FR" sz="6800" dirty="0" smtClean="0">
                <a:latin typeface="Century Gothic" panose="020B0502020202020204" pitchFamily="34" charset="0"/>
              </a:rPr>
              <a:t>imputable:</a:t>
            </a:r>
          </a:p>
          <a:p>
            <a:pPr marL="0" indent="0" algn="just">
              <a:buNone/>
            </a:pPr>
            <a:r>
              <a:rPr lang="fr-FR" sz="6800" dirty="0">
                <a:latin typeface="Century Gothic" panose="020B0502020202020204" pitchFamily="34" charset="0"/>
              </a:rPr>
              <a:t>	</a:t>
            </a:r>
            <a:r>
              <a:rPr lang="fr-FR" sz="6800" dirty="0" smtClean="0">
                <a:latin typeface="Century Gothic" panose="020B0502020202020204" pitchFamily="34" charset="0"/>
                <a:sym typeface="Wingdings" panose="05000000000000000000" pitchFamily="2" charset="2"/>
              </a:rPr>
              <a:t></a:t>
            </a:r>
            <a:r>
              <a:rPr lang="fr-FR" sz="6800" dirty="0" smtClean="0">
                <a:latin typeface="Century Gothic" panose="020B0502020202020204" pitchFamily="34" charset="0"/>
              </a:rPr>
              <a:t> </a:t>
            </a:r>
            <a:r>
              <a:rPr lang="fr-FR" sz="6800" u="sng" dirty="0">
                <a:latin typeface="Century Gothic" panose="020B0502020202020204" pitchFamily="34" charset="0"/>
              </a:rPr>
              <a:t>toute maladie désignée par les tableaux de maladies professionnelles mentionnés aux articles L. 461-1 et suivants du code de la sécurité sociale </a:t>
            </a:r>
            <a:r>
              <a:rPr lang="fr-FR" sz="6800" u="sng" dirty="0" smtClean="0">
                <a:latin typeface="Century Gothic" panose="020B0502020202020204" pitchFamily="34" charset="0"/>
              </a:rPr>
              <a:t>et </a:t>
            </a:r>
            <a:r>
              <a:rPr lang="fr-FR" sz="6800" u="sng" dirty="0">
                <a:latin typeface="Century Gothic" panose="020B0502020202020204" pitchFamily="34" charset="0"/>
              </a:rPr>
              <a:t>contractée dans l’exercice ou à l’occasion de l’exercice des fonctions dans les conditions précisées par le tableau.</a:t>
            </a:r>
          </a:p>
          <a:p>
            <a:pPr algn="just"/>
            <a:endParaRPr lang="fr-FR" sz="6800" dirty="0">
              <a:latin typeface="Century Gothic" panose="020B0502020202020204" pitchFamily="34" charset="0"/>
            </a:endParaRPr>
          </a:p>
          <a:p>
            <a:pPr marL="0" indent="0" algn="just">
              <a:buNone/>
            </a:pPr>
            <a:r>
              <a:rPr lang="fr-FR" sz="6800" u="sng" dirty="0" smtClean="0">
                <a:latin typeface="Century Gothic" panose="020B0502020202020204" pitchFamily="34" charset="0"/>
              </a:rPr>
              <a:t>Trois </a:t>
            </a:r>
            <a:r>
              <a:rPr lang="fr-FR" sz="6800" u="sng" dirty="0">
                <a:latin typeface="Century Gothic" panose="020B0502020202020204" pitchFamily="34" charset="0"/>
              </a:rPr>
              <a:t>types de </a:t>
            </a:r>
            <a:r>
              <a:rPr lang="fr-FR" sz="6800" u="sng" dirty="0" smtClean="0">
                <a:latin typeface="Century Gothic" panose="020B0502020202020204" pitchFamily="34" charset="0"/>
              </a:rPr>
              <a:t>conditions constatées par le médecin de prévention: </a:t>
            </a:r>
            <a:endParaRPr lang="fr-FR" sz="6800" u="sng" dirty="0">
              <a:latin typeface="Century Gothic" panose="020B0502020202020204" pitchFamily="34" charset="0"/>
            </a:endParaRPr>
          </a:p>
          <a:p>
            <a:pPr marL="0" indent="0" algn="just">
              <a:buNone/>
            </a:pPr>
            <a:r>
              <a:rPr lang="fr-FR" sz="6800" dirty="0">
                <a:latin typeface="Century Gothic" panose="020B0502020202020204" pitchFamily="34" charset="0"/>
              </a:rPr>
              <a:t>- </a:t>
            </a:r>
            <a:r>
              <a:rPr lang="fr-FR" sz="6800" dirty="0" smtClean="0">
                <a:latin typeface="Century Gothic" panose="020B0502020202020204" pitchFamily="34" charset="0"/>
              </a:rPr>
              <a:t>    les </a:t>
            </a:r>
            <a:r>
              <a:rPr lang="fr-FR" sz="6800" dirty="0">
                <a:latin typeface="Century Gothic" panose="020B0502020202020204" pitchFamily="34" charset="0"/>
              </a:rPr>
              <a:t>caractéristiques de la </a:t>
            </a:r>
            <a:r>
              <a:rPr lang="fr-FR" sz="6800" dirty="0" smtClean="0">
                <a:latin typeface="Century Gothic" panose="020B0502020202020204" pitchFamily="34" charset="0"/>
              </a:rPr>
              <a:t>maladie devant figurer dans le tableau </a:t>
            </a:r>
            <a:endParaRPr lang="fr-FR" sz="6800" dirty="0">
              <a:latin typeface="Century Gothic" panose="020B0502020202020204" pitchFamily="34" charset="0"/>
            </a:endParaRPr>
          </a:p>
          <a:p>
            <a:pPr algn="just">
              <a:buFontTx/>
              <a:buChar char="-"/>
            </a:pPr>
            <a:r>
              <a:rPr lang="fr-FR" sz="6800" dirty="0" smtClean="0">
                <a:latin typeface="Century Gothic" panose="020B0502020202020204" pitchFamily="34" charset="0"/>
              </a:rPr>
              <a:t>le </a:t>
            </a:r>
            <a:r>
              <a:rPr lang="fr-FR" sz="6800" dirty="0">
                <a:latin typeface="Century Gothic" panose="020B0502020202020204" pitchFamily="34" charset="0"/>
              </a:rPr>
              <a:t>délai de prise en charge : délai entre la cessation d'exposition au risque supposé à l'origine de la maladie et la constatation de celle-ci </a:t>
            </a:r>
            <a:endParaRPr lang="fr-FR" sz="6800" dirty="0" smtClean="0">
              <a:latin typeface="Century Gothic" panose="020B0502020202020204" pitchFamily="34" charset="0"/>
            </a:endParaRPr>
          </a:p>
          <a:p>
            <a:pPr algn="just">
              <a:buFontTx/>
              <a:buChar char="-"/>
            </a:pPr>
            <a:r>
              <a:rPr lang="fr-FR" sz="6800" dirty="0" smtClean="0">
                <a:latin typeface="Century Gothic" panose="020B0502020202020204" pitchFamily="34" charset="0"/>
              </a:rPr>
              <a:t>la liste des travaux susceptibles de provoquer la maladie</a:t>
            </a:r>
          </a:p>
          <a:p>
            <a:pPr algn="just">
              <a:buFontTx/>
              <a:buChar char="-"/>
            </a:pPr>
            <a:endParaRPr lang="fr-FR" sz="6800" dirty="0" smtClean="0">
              <a:latin typeface="Century Gothic" panose="020B0502020202020204" pitchFamily="34" charset="0"/>
            </a:endParaRPr>
          </a:p>
          <a:p>
            <a:pPr marL="0" indent="0" algn="just">
              <a:buNone/>
            </a:pPr>
            <a:r>
              <a:rPr lang="fr-FR" sz="6800" dirty="0" smtClean="0">
                <a:latin typeface="Century Gothic" panose="020B0502020202020204" pitchFamily="34" charset="0"/>
                <a:sym typeface="Wingdings" panose="05000000000000000000" pitchFamily="2" charset="2"/>
              </a:rPr>
              <a:t> </a:t>
            </a:r>
            <a:r>
              <a:rPr lang="fr-FR" sz="6800" dirty="0" smtClean="0">
                <a:latin typeface="Century Gothic" panose="020B0502020202020204" pitchFamily="34" charset="0"/>
              </a:rPr>
              <a:t>renversement charge </a:t>
            </a:r>
            <a:r>
              <a:rPr lang="fr-FR" sz="6800" dirty="0">
                <a:latin typeface="Century Gothic" panose="020B0502020202020204" pitchFamily="34" charset="0"/>
              </a:rPr>
              <a:t>de la preuve : le fonctionnaire n’a plus à prouver l’imputabilité au service de la maladie </a:t>
            </a:r>
            <a:r>
              <a:rPr lang="fr-FR" sz="6800" dirty="0" smtClean="0">
                <a:latin typeface="Century Gothic" panose="020B0502020202020204" pitchFamily="34" charset="0"/>
              </a:rPr>
              <a:t>si elle répond </a:t>
            </a:r>
            <a:r>
              <a:rPr lang="fr-FR" sz="6800" dirty="0">
                <a:latin typeface="Century Gothic" panose="020B0502020202020204" pitchFamily="34" charset="0"/>
              </a:rPr>
              <a:t>à la définition de l’article 21 bis. C’est à l’autorité territoriale de démontrer que la maladie n’est pas imputable au service si elle estime que la présomption doit être écartée.</a:t>
            </a:r>
          </a:p>
          <a:p>
            <a:endParaRPr lang="fr-FR" sz="6800" dirty="0">
              <a:latin typeface="Century Gothic" panose="020B0502020202020204" pitchFamily="34" charset="0"/>
            </a:endParaRPr>
          </a:p>
        </p:txBody>
      </p:sp>
    </p:spTree>
    <p:extLst>
      <p:ext uri="{BB962C8B-B14F-4D97-AF65-F5344CB8AC3E}">
        <p14:creationId xmlns:p14="http://schemas.microsoft.com/office/powerpoint/2010/main" val="1067650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4274608053"/>
              </p:ext>
            </p:extLst>
          </p:nvPr>
        </p:nvGraphicFramePr>
        <p:xfrm>
          <a:off x="457200" y="404813"/>
          <a:ext cx="8229600" cy="5857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fr-FR" sz="1500" dirty="0" smtClean="0">
                          <a:latin typeface="Century Gothic" panose="020B0502020202020204" pitchFamily="34" charset="0"/>
                        </a:rPr>
                        <a:t>DÉSIGNATION DES MALADIES</a:t>
                      </a:r>
                      <a:endParaRPr lang="fr-FR" sz="1500" dirty="0">
                        <a:latin typeface="Century Gothic" panose="020B0502020202020204" pitchFamily="34" charset="0"/>
                      </a:endParaRPr>
                    </a:p>
                  </a:txBody>
                  <a:tcPr/>
                </a:tc>
                <a:tc>
                  <a:txBody>
                    <a:bodyPr/>
                    <a:lstStyle/>
                    <a:p>
                      <a:pPr algn="ctr"/>
                      <a:r>
                        <a:rPr lang="fr-FR" sz="1500" dirty="0" smtClean="0">
                          <a:latin typeface="Century Gothic" panose="020B0502020202020204" pitchFamily="34" charset="0"/>
                        </a:rPr>
                        <a:t>DÉLAI DE PRISE EN CHARGE</a:t>
                      </a:r>
                      <a:endParaRPr lang="fr-FR" sz="1500" dirty="0">
                        <a:latin typeface="Century Gothic" panose="020B0502020202020204" pitchFamily="34" charset="0"/>
                      </a:endParaRPr>
                    </a:p>
                  </a:txBody>
                  <a:tcPr/>
                </a:tc>
                <a:tc>
                  <a:txBody>
                    <a:bodyPr/>
                    <a:lstStyle/>
                    <a:p>
                      <a:pPr algn="ctr"/>
                      <a:r>
                        <a:rPr lang="fr-FR" sz="1500" dirty="0" smtClean="0">
                          <a:latin typeface="Century Gothic" panose="020B0502020202020204" pitchFamily="34" charset="0"/>
                        </a:rPr>
                        <a:t>LISTE INDICATIVE DES PRINCIPAUX TRAVAUX SUSCEPTIBLES DE PROVOQUER CES MALADIES</a:t>
                      </a:r>
                      <a:endParaRPr lang="fr-FR" sz="1500" dirty="0">
                        <a:latin typeface="Century Gothic" panose="020B0502020202020204" pitchFamily="34" charset="0"/>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Century Gothic" panose="020B0502020202020204" pitchFamily="34" charset="0"/>
                        </a:rPr>
                        <a:t>Encéphalopathie aiguë.</a:t>
                      </a:r>
                    </a:p>
                  </a:txBody>
                  <a:tcPr/>
                </a:tc>
                <a:tc>
                  <a:txBody>
                    <a:bodyPr/>
                    <a:lstStyle/>
                    <a:p>
                      <a:r>
                        <a:rPr lang="fr-FR" sz="1600" dirty="0" smtClean="0">
                          <a:latin typeface="Century Gothic" panose="020B0502020202020204" pitchFamily="34" charset="0"/>
                        </a:rPr>
                        <a:t>10 jours</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-Extraction, traitement, préparation, emploi, manipulation du mercure, de ses amalgames, de ses combinaisons et de tout produit en renfermant, notamment :</a:t>
                      </a:r>
                    </a:p>
                    <a:p>
                      <a:r>
                        <a:rPr lang="fr-FR" sz="1600" dirty="0" smtClean="0">
                          <a:latin typeface="Century Gothic" panose="020B0502020202020204" pitchFamily="34" charset="0"/>
                        </a:rPr>
                        <a:t>- Distillation du mercure et récupération du mercure par distillation de résidus industriels ;</a:t>
                      </a:r>
                    </a:p>
                    <a:p>
                      <a:r>
                        <a:rPr lang="fr-FR" sz="1600" dirty="0" smtClean="0">
                          <a:latin typeface="Century Gothic" panose="020B0502020202020204" pitchFamily="34" charset="0"/>
                        </a:rPr>
                        <a:t>- Fabrication et réparation de thermomètres, baromètres, manomètres, pompes ou trompes à mercure.</a:t>
                      </a:r>
                      <a:endParaRPr lang="fr-FR" sz="1600" dirty="0">
                        <a:latin typeface="Century Gothic" panose="020B0502020202020204" pitchFamily="34" charset="0"/>
                      </a:endParaRPr>
                    </a:p>
                  </a:txBody>
                  <a:tcPr/>
                </a:tc>
              </a:tr>
              <a:tr h="370840">
                <a:tc>
                  <a:txBody>
                    <a:bodyPr/>
                    <a:lstStyle/>
                    <a:p>
                      <a:r>
                        <a:rPr lang="fr-FR" sz="1600" dirty="0" smtClean="0">
                          <a:latin typeface="Century Gothic" panose="020B0502020202020204" pitchFamily="34" charset="0"/>
                        </a:rPr>
                        <a:t>Ataxie cérébelleuse.</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1 an</a:t>
                      </a:r>
                      <a:endParaRPr lang="fr-FR" sz="1600" dirty="0">
                        <a:latin typeface="Century Gothic" panose="020B0502020202020204" pitchFamily="34" charset="0"/>
                      </a:endParaRPr>
                    </a:p>
                  </a:txBody>
                  <a:tcPr/>
                </a:tc>
                <a:tc>
                  <a:txBody>
                    <a:bodyPr/>
                    <a:lstStyle/>
                    <a:p>
                      <a:endParaRPr lang="fr-FR" sz="1600" dirty="0">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1197720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9036496" cy="504056"/>
          </a:xfrm>
        </p:spPr>
        <p:txBody>
          <a:bodyPr>
            <a:normAutofit/>
          </a:bodyPr>
          <a:lstStyle/>
          <a:p>
            <a:r>
              <a:rPr lang="fr-FR" sz="2500" b="1" dirty="0" smtClean="0">
                <a:latin typeface="Century Gothic" panose="020B0502020202020204" pitchFamily="34" charset="0"/>
              </a:rPr>
              <a:t>La maladie professionnelle</a:t>
            </a:r>
            <a:endParaRPr lang="fr-FR" sz="2500" b="1" dirty="0">
              <a:latin typeface="Century Gothic" panose="020B0502020202020204" pitchFamily="34" charset="0"/>
            </a:endParaRPr>
          </a:p>
        </p:txBody>
      </p:sp>
      <p:sp>
        <p:nvSpPr>
          <p:cNvPr id="3" name="Espace réservé du contenu 2"/>
          <p:cNvSpPr>
            <a:spLocks noGrp="1"/>
          </p:cNvSpPr>
          <p:nvPr>
            <p:ph idx="1"/>
          </p:nvPr>
        </p:nvSpPr>
        <p:spPr>
          <a:xfrm>
            <a:off x="323528" y="620688"/>
            <a:ext cx="8640960" cy="6408712"/>
          </a:xfrm>
        </p:spPr>
        <p:txBody>
          <a:bodyPr>
            <a:noAutofit/>
          </a:bodyPr>
          <a:lstStyle/>
          <a:p>
            <a:pPr marL="0" indent="0" algn="just">
              <a:buNone/>
            </a:pPr>
            <a:r>
              <a:rPr lang="fr-FR" sz="1800" b="1" dirty="0" smtClean="0">
                <a:latin typeface="Century Gothic" panose="020B0502020202020204" pitchFamily="34" charset="0"/>
              </a:rPr>
              <a:t>2/ L’imputabilité </a:t>
            </a:r>
            <a:r>
              <a:rPr lang="fr-FR" sz="1800" b="1" dirty="0">
                <a:latin typeface="Century Gothic" panose="020B0502020202020204" pitchFamily="34" charset="0"/>
              </a:rPr>
              <a:t>au service hors </a:t>
            </a:r>
            <a:r>
              <a:rPr lang="fr-FR" sz="1800" b="1" dirty="0" smtClean="0">
                <a:latin typeface="Century Gothic" panose="020B0502020202020204" pitchFamily="34" charset="0"/>
              </a:rPr>
              <a:t>présomption </a:t>
            </a:r>
            <a:r>
              <a:rPr lang="fr-FR" sz="1800" dirty="0" smtClean="0">
                <a:latin typeface="Century Gothic" panose="020B0502020202020204" pitchFamily="34" charset="0"/>
              </a:rPr>
              <a:t>(CR obligatoire + expertise) </a:t>
            </a:r>
          </a:p>
          <a:p>
            <a:pPr marL="0" indent="0" algn="just">
              <a:buNone/>
            </a:pPr>
            <a:r>
              <a:rPr lang="fr-FR" sz="1600" dirty="0" smtClean="0">
                <a:latin typeface="Century Gothic" panose="020B0502020202020204" pitchFamily="34" charset="0"/>
              </a:rPr>
              <a:t>L’article </a:t>
            </a:r>
            <a:r>
              <a:rPr lang="fr-FR" sz="1600" dirty="0">
                <a:latin typeface="Century Gothic" panose="020B0502020202020204" pitchFamily="34" charset="0"/>
              </a:rPr>
              <a:t>21 bis prévoit deux situations dans lesquelles la présomption ne s’applique </a:t>
            </a:r>
            <a:r>
              <a:rPr lang="fr-FR" sz="1600" dirty="0" smtClean="0">
                <a:latin typeface="Century Gothic" panose="020B0502020202020204" pitchFamily="34" charset="0"/>
              </a:rPr>
              <a:t>pas, mais elles </a:t>
            </a:r>
            <a:r>
              <a:rPr lang="fr-FR" sz="1600" dirty="0">
                <a:latin typeface="Century Gothic" panose="020B0502020202020204" pitchFamily="34" charset="0"/>
              </a:rPr>
              <a:t>peuvent toutefois donner lieu à une reconnaissance de l’imputabilité au </a:t>
            </a:r>
            <a:r>
              <a:rPr lang="fr-FR" sz="1600" dirty="0" smtClean="0">
                <a:latin typeface="Century Gothic" panose="020B0502020202020204" pitchFamily="34" charset="0"/>
              </a:rPr>
              <a:t>service, l’agent doit établir le lien:</a:t>
            </a:r>
            <a:endParaRPr lang="fr-FR" sz="1600" dirty="0">
              <a:latin typeface="Century Gothic" panose="020B0502020202020204" pitchFamily="34" charset="0"/>
            </a:endParaRPr>
          </a:p>
          <a:p>
            <a:pPr algn="just"/>
            <a:endParaRPr lang="fr-FR" sz="1200" dirty="0">
              <a:latin typeface="Century Gothic" panose="020B0502020202020204" pitchFamily="34" charset="0"/>
            </a:endParaRPr>
          </a:p>
          <a:p>
            <a:pPr marL="0" indent="0" algn="just">
              <a:buNone/>
            </a:pPr>
            <a:r>
              <a:rPr lang="fr-FR" sz="1600" dirty="0" smtClean="0">
                <a:latin typeface="Century Gothic" panose="020B0502020202020204" pitchFamily="34" charset="0"/>
                <a:sym typeface="Wingdings" panose="05000000000000000000" pitchFamily="2" charset="2"/>
              </a:rPr>
              <a:t> </a:t>
            </a:r>
            <a:r>
              <a:rPr lang="fr-FR" sz="1600" u="sng" dirty="0" smtClean="0">
                <a:latin typeface="Century Gothic" panose="020B0502020202020204" pitchFamily="34" charset="0"/>
              </a:rPr>
              <a:t>dans </a:t>
            </a:r>
            <a:r>
              <a:rPr lang="fr-FR" sz="1600" u="sng" dirty="0">
                <a:latin typeface="Century Gothic" panose="020B0502020202020204" pitchFamily="34" charset="0"/>
              </a:rPr>
              <a:t>le cas d’une maladie désignée par un tableau, lorsqu’une ou plusieurs des conditions tenant au délai de prise en charge, à la durée d’exposition ou à la liste limitative des travaux ne sont pas remplies</a:t>
            </a:r>
          </a:p>
          <a:p>
            <a:pPr algn="just"/>
            <a:endParaRPr lang="fr-FR" sz="1200" dirty="0">
              <a:latin typeface="Century Gothic" panose="020B0502020202020204" pitchFamily="34" charset="0"/>
            </a:endParaRPr>
          </a:p>
          <a:p>
            <a:pPr marL="0" indent="0" algn="just">
              <a:buNone/>
            </a:pPr>
            <a:r>
              <a:rPr lang="fr-FR" sz="1600" dirty="0" smtClean="0">
                <a:latin typeface="Century Gothic" panose="020B0502020202020204" pitchFamily="34" charset="0"/>
                <a:sym typeface="Wingdings" panose="05000000000000000000" pitchFamily="2" charset="2"/>
              </a:rPr>
              <a:t> </a:t>
            </a:r>
            <a:r>
              <a:rPr lang="fr-FR" sz="1600" u="sng" dirty="0" smtClean="0">
                <a:latin typeface="Century Gothic" panose="020B0502020202020204" pitchFamily="34" charset="0"/>
              </a:rPr>
              <a:t>dans </a:t>
            </a:r>
            <a:r>
              <a:rPr lang="fr-FR" sz="1600" u="sng" dirty="0">
                <a:latin typeface="Century Gothic" panose="020B0502020202020204" pitchFamily="34" charset="0"/>
              </a:rPr>
              <a:t>le cas d’une maladie non désignée dans les tableaux de maladies professionnelles</a:t>
            </a:r>
          </a:p>
          <a:p>
            <a:pPr marL="0" indent="0" algn="just">
              <a:buNone/>
            </a:pPr>
            <a:r>
              <a:rPr lang="fr-FR" sz="1600" dirty="0">
                <a:latin typeface="Century Gothic" panose="020B0502020202020204" pitchFamily="34" charset="0"/>
              </a:rPr>
              <a:t>Le fonctionnaire </a:t>
            </a:r>
            <a:r>
              <a:rPr lang="fr-FR" sz="1600" dirty="0" smtClean="0">
                <a:latin typeface="Century Gothic" panose="020B0502020202020204" pitchFamily="34" charset="0"/>
              </a:rPr>
              <a:t>doit </a:t>
            </a:r>
            <a:r>
              <a:rPr lang="fr-FR" sz="1600" dirty="0">
                <a:latin typeface="Century Gothic" panose="020B0502020202020204" pitchFamily="34" charset="0"/>
              </a:rPr>
              <a:t>établir que la maladie est essentiellement et directement causée par l’exercice des fonctions et qu’elle entraîne une incapacité permanente au moins égale à </a:t>
            </a:r>
            <a:r>
              <a:rPr lang="fr-FR" sz="1600" dirty="0" smtClean="0">
                <a:latin typeface="Century Gothic" panose="020B0502020202020204" pitchFamily="34" charset="0"/>
              </a:rPr>
              <a:t>25% (taux prévisible selon un barème indicatif fixé par la CR)</a:t>
            </a:r>
            <a:endParaRPr lang="fr-FR" sz="1600" dirty="0">
              <a:latin typeface="Century Gothic" panose="020B0502020202020204" pitchFamily="34" charset="0"/>
            </a:endParaRPr>
          </a:p>
          <a:p>
            <a:pPr marL="0" indent="0" algn="just">
              <a:buNone/>
            </a:pPr>
            <a:endParaRPr lang="fr-FR" sz="1200" dirty="0" smtClean="0">
              <a:latin typeface="Century Gothic" panose="020B0502020202020204" pitchFamily="34" charset="0"/>
            </a:endParaRPr>
          </a:p>
          <a:p>
            <a:pPr marL="0" indent="0" algn="just">
              <a:buNone/>
            </a:pPr>
            <a:r>
              <a:rPr lang="fr-FR" sz="1600" dirty="0" smtClean="0">
                <a:latin typeface="Century Gothic" panose="020B0502020202020204" pitchFamily="34" charset="0"/>
              </a:rPr>
              <a:t>Dans </a:t>
            </a:r>
            <a:r>
              <a:rPr lang="fr-FR" sz="1600" dirty="0">
                <a:latin typeface="Century Gothic" panose="020B0502020202020204" pitchFamily="34" charset="0"/>
              </a:rPr>
              <a:t>ces deux cas, la preuve doit être apportée par le fonctionnaire que la maladie est directement causée par l’exercice des </a:t>
            </a:r>
            <a:r>
              <a:rPr lang="fr-FR" sz="1600" dirty="0" smtClean="0">
                <a:latin typeface="Century Gothic" panose="020B0502020202020204" pitchFamily="34" charset="0"/>
              </a:rPr>
              <a:t>fonctions pour </a:t>
            </a:r>
            <a:r>
              <a:rPr lang="fr-FR" sz="1600" dirty="0">
                <a:latin typeface="Century Gothic" panose="020B0502020202020204" pitchFamily="34" charset="0"/>
              </a:rPr>
              <a:t>ouvrir droit au </a:t>
            </a:r>
            <a:r>
              <a:rPr lang="fr-FR" sz="1600" dirty="0" smtClean="0">
                <a:latin typeface="Century Gothic" panose="020B0502020202020204" pitchFamily="34" charset="0"/>
              </a:rPr>
              <a:t>CITIS. </a:t>
            </a:r>
            <a:r>
              <a:rPr lang="fr-FR" sz="1600" dirty="0">
                <a:latin typeface="Century Gothic" panose="020B0502020202020204" pitchFamily="34" charset="0"/>
              </a:rPr>
              <a:t>A défaut, le régime de protection sera celui de la maladie ordinaire. </a:t>
            </a:r>
          </a:p>
          <a:p>
            <a:pPr marL="0" indent="0" algn="just">
              <a:buNone/>
            </a:pPr>
            <a:endParaRPr lang="fr-FR" sz="1200" dirty="0" smtClean="0">
              <a:latin typeface="Century Gothic" panose="020B0502020202020204" pitchFamily="34" charset="0"/>
            </a:endParaRPr>
          </a:p>
          <a:p>
            <a:pPr marL="0" indent="0" algn="just">
              <a:buNone/>
            </a:pPr>
            <a:r>
              <a:rPr lang="fr-FR" sz="1600" dirty="0" smtClean="0">
                <a:latin typeface="Century Gothic" panose="020B0502020202020204" pitchFamily="34" charset="0"/>
              </a:rPr>
              <a:t>Le </a:t>
            </a:r>
            <a:r>
              <a:rPr lang="fr-FR" sz="1600" dirty="0">
                <a:latin typeface="Century Gothic" panose="020B0502020202020204" pitchFamily="34" charset="0"/>
              </a:rPr>
              <a:t>Conseil d'Etat a précisé que, pour être regardée comme imputable au service, une maladie doit présenter un lien direct avec l’exercice des fonctions ou avec des conditions de travail de nature à susciter le développement de la maladie, sauf si un fait personnel de l’agent ou toute autre circonstance particulière conduisent à détacher la maladie du </a:t>
            </a:r>
            <a:r>
              <a:rPr lang="fr-FR" sz="1600" dirty="0" smtClean="0">
                <a:latin typeface="Century Gothic" panose="020B0502020202020204" pitchFamily="34" charset="0"/>
              </a:rPr>
              <a:t>service.</a:t>
            </a:r>
            <a:endParaRPr lang="fr-FR" sz="1600" dirty="0">
              <a:latin typeface="Century Gothic" panose="020B0502020202020204" pitchFamily="34" charset="0"/>
            </a:endParaRPr>
          </a:p>
        </p:txBody>
      </p:sp>
    </p:spTree>
    <p:extLst>
      <p:ext uri="{BB962C8B-B14F-4D97-AF65-F5344CB8AC3E}">
        <p14:creationId xmlns:p14="http://schemas.microsoft.com/office/powerpoint/2010/main" val="57486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endParaRPr lang="fr-FR" dirty="0" smtClean="0"/>
          </a:p>
          <a:p>
            <a:endParaRPr lang="fr-FR" dirty="0"/>
          </a:p>
          <a:p>
            <a:endParaRPr lang="fr-FR" dirty="0" smtClean="0"/>
          </a:p>
          <a:p>
            <a:endParaRPr lang="fr-FR" dirty="0"/>
          </a:p>
          <a:p>
            <a:pPr marL="0" indent="0" algn="ctr">
              <a:buNone/>
            </a:pPr>
            <a:r>
              <a:rPr lang="fr-FR" b="1" dirty="0" smtClean="0">
                <a:latin typeface="Century Gothic" panose="020B0502020202020204" pitchFamily="34" charset="0"/>
              </a:rPr>
              <a:t>III/ PROCEDURE DE PLACEMENT EN CITIS</a:t>
            </a:r>
          </a:p>
        </p:txBody>
      </p:sp>
    </p:spTree>
    <p:extLst>
      <p:ext uri="{BB962C8B-B14F-4D97-AF65-F5344CB8AC3E}">
        <p14:creationId xmlns:p14="http://schemas.microsoft.com/office/powerpoint/2010/main" val="1495863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706090"/>
          </a:xfrm>
        </p:spPr>
        <p:txBody>
          <a:bodyPr>
            <a:normAutofit/>
          </a:bodyPr>
          <a:lstStyle/>
          <a:p>
            <a:r>
              <a:rPr lang="fr-FR" sz="4000" b="1" dirty="0" smtClean="0">
                <a:latin typeface="Century Gothic" panose="020B0502020202020204" pitchFamily="34" charset="0"/>
              </a:rPr>
              <a:t>Déclaration de l’agent</a:t>
            </a:r>
            <a:endParaRPr lang="fr-FR" sz="4000" b="1" dirty="0">
              <a:latin typeface="Century Gothic" panose="020B0502020202020204" pitchFamily="34" charset="0"/>
            </a:endParaRPr>
          </a:p>
        </p:txBody>
      </p:sp>
      <p:sp>
        <p:nvSpPr>
          <p:cNvPr id="3" name="Espace réservé du contenu 2"/>
          <p:cNvSpPr>
            <a:spLocks noGrp="1"/>
          </p:cNvSpPr>
          <p:nvPr>
            <p:ph idx="1"/>
          </p:nvPr>
        </p:nvSpPr>
        <p:spPr>
          <a:xfrm>
            <a:off x="457200" y="706090"/>
            <a:ext cx="8229600" cy="5819254"/>
          </a:xfrm>
        </p:spPr>
        <p:txBody>
          <a:bodyPr>
            <a:noAutofit/>
          </a:bodyPr>
          <a:lstStyle/>
          <a:p>
            <a:pPr algn="just">
              <a:buFont typeface="Wingdings" panose="05000000000000000000" pitchFamily="2" charset="2"/>
              <a:buChar char="à"/>
            </a:pPr>
            <a:endParaRPr lang="fr-FR" sz="2000" dirty="0" smtClean="0">
              <a:latin typeface="Century Gothic" panose="020B0502020202020204" pitchFamily="34" charset="0"/>
            </a:endParaRPr>
          </a:p>
          <a:p>
            <a:pPr algn="just">
              <a:buFont typeface="Wingdings" panose="05000000000000000000" pitchFamily="2" charset="2"/>
              <a:buChar char="à"/>
            </a:pPr>
            <a:r>
              <a:rPr lang="fr-FR" sz="2000" dirty="0" smtClean="0">
                <a:latin typeface="Century Gothic" panose="020B0502020202020204" pitchFamily="34" charset="0"/>
              </a:rPr>
              <a:t>Pour bénéficier du CITIS, le fonctionnaire </a:t>
            </a:r>
            <a:r>
              <a:rPr lang="fr-FR" sz="2000" dirty="0">
                <a:latin typeface="Century Gothic" panose="020B0502020202020204" pitchFamily="34" charset="0"/>
              </a:rPr>
              <a:t>adresse </a:t>
            </a:r>
            <a:r>
              <a:rPr lang="fr-FR" sz="2000" dirty="0" smtClean="0">
                <a:latin typeface="Century Gothic" panose="020B0502020202020204" pitchFamily="34" charset="0"/>
              </a:rPr>
              <a:t>à </a:t>
            </a:r>
            <a:r>
              <a:rPr lang="fr-FR" sz="2000" dirty="0">
                <a:latin typeface="Century Gothic" panose="020B0502020202020204" pitchFamily="34" charset="0"/>
              </a:rPr>
              <a:t>l’autorité </a:t>
            </a:r>
            <a:r>
              <a:rPr lang="fr-FR" sz="2000" dirty="0" smtClean="0">
                <a:latin typeface="Century Gothic" panose="020B0502020202020204" pitchFamily="34" charset="0"/>
              </a:rPr>
              <a:t>une </a:t>
            </a:r>
            <a:r>
              <a:rPr lang="fr-FR" sz="2000" dirty="0">
                <a:latin typeface="Century Gothic" panose="020B0502020202020204" pitchFamily="34" charset="0"/>
              </a:rPr>
              <a:t>déclaration d’accident de service, d’accident de </a:t>
            </a:r>
            <a:r>
              <a:rPr lang="fr-FR" sz="2000" dirty="0" smtClean="0">
                <a:latin typeface="Century Gothic" panose="020B0502020202020204" pitchFamily="34" charset="0"/>
              </a:rPr>
              <a:t>trajet ou </a:t>
            </a:r>
            <a:r>
              <a:rPr lang="fr-FR" sz="2000" dirty="0">
                <a:latin typeface="Century Gothic" panose="020B0502020202020204" pitchFamily="34" charset="0"/>
              </a:rPr>
              <a:t>de maladie professionnelle. </a:t>
            </a:r>
            <a:endParaRPr lang="fr-FR" sz="2000" dirty="0" smtClean="0">
              <a:latin typeface="Century Gothic" panose="020B0502020202020204" pitchFamily="34" charset="0"/>
            </a:endParaRPr>
          </a:p>
          <a:p>
            <a:pPr marL="0" indent="0" algn="just">
              <a:buNone/>
            </a:pPr>
            <a:endParaRPr lang="fr-FR" sz="2000" dirty="0" smtClean="0">
              <a:latin typeface="Century Gothic" panose="020B0502020202020204" pitchFamily="34" charset="0"/>
            </a:endParaRPr>
          </a:p>
          <a:p>
            <a:pPr marL="0" indent="0" algn="just">
              <a:buNone/>
            </a:pPr>
            <a:r>
              <a:rPr lang="fr-FR" sz="2000" dirty="0" smtClean="0">
                <a:latin typeface="Century Gothic" panose="020B0502020202020204" pitchFamily="34" charset="0"/>
              </a:rPr>
              <a:t>Elle comporte </a:t>
            </a:r>
            <a:r>
              <a:rPr lang="fr-FR" sz="2000" dirty="0">
                <a:latin typeface="Century Gothic" panose="020B0502020202020204" pitchFamily="34" charset="0"/>
              </a:rPr>
              <a:t>:</a:t>
            </a:r>
          </a:p>
          <a:p>
            <a:pPr marL="0" indent="0" algn="just">
              <a:buNone/>
            </a:pPr>
            <a:r>
              <a:rPr lang="fr-FR" sz="2000" dirty="0">
                <a:latin typeface="Century Gothic" panose="020B0502020202020204" pitchFamily="34" charset="0"/>
              </a:rPr>
              <a:t>- </a:t>
            </a:r>
            <a:r>
              <a:rPr lang="fr-FR" sz="2000" u="sng" dirty="0">
                <a:latin typeface="Century Gothic" panose="020B0502020202020204" pitchFamily="34" charset="0"/>
              </a:rPr>
              <a:t>un formulaire </a:t>
            </a:r>
            <a:r>
              <a:rPr lang="fr-FR" sz="2000" dirty="0">
                <a:latin typeface="Century Gothic" panose="020B0502020202020204" pitchFamily="34" charset="0"/>
              </a:rPr>
              <a:t>précisant les circonstances de l’accident ou de la maladie </a:t>
            </a:r>
            <a:r>
              <a:rPr lang="fr-FR" sz="2000" dirty="0" smtClean="0">
                <a:latin typeface="Century Gothic" panose="020B0502020202020204" pitchFamily="34" charset="0"/>
              </a:rPr>
              <a:t>qui est transmis </a:t>
            </a:r>
            <a:r>
              <a:rPr lang="fr-FR" sz="2000" dirty="0">
                <a:latin typeface="Century Gothic" panose="020B0502020202020204" pitchFamily="34" charset="0"/>
              </a:rPr>
              <a:t>par l’autorité territoriale à l’agent qui en fait la </a:t>
            </a:r>
            <a:r>
              <a:rPr lang="fr-FR" sz="2000" dirty="0" smtClean="0">
                <a:latin typeface="Century Gothic" panose="020B0502020202020204" pitchFamily="34" charset="0"/>
              </a:rPr>
              <a:t>demande</a:t>
            </a:r>
            <a:endParaRPr lang="fr-FR" sz="2000" dirty="0">
              <a:latin typeface="Century Gothic" panose="020B0502020202020204" pitchFamily="34" charset="0"/>
            </a:endParaRPr>
          </a:p>
          <a:p>
            <a:pPr marL="0" indent="0" algn="just">
              <a:buNone/>
            </a:pPr>
            <a:r>
              <a:rPr lang="fr-FR" sz="2000" u="sng" dirty="0" smtClean="0">
                <a:latin typeface="Century Gothic" panose="020B0502020202020204" pitchFamily="34" charset="0"/>
              </a:rPr>
              <a:t>- un </a:t>
            </a:r>
            <a:r>
              <a:rPr lang="fr-FR" sz="2000" u="sng" dirty="0">
                <a:latin typeface="Century Gothic" panose="020B0502020202020204" pitchFamily="34" charset="0"/>
              </a:rPr>
              <a:t>certificat médical </a:t>
            </a:r>
            <a:r>
              <a:rPr lang="fr-FR" sz="2000" dirty="0">
                <a:latin typeface="Century Gothic" panose="020B0502020202020204" pitchFamily="34" charset="0"/>
              </a:rPr>
              <a:t>indiquant la nature et le siège des lésions résultant de l’accident ou de la maladie ainsi </a:t>
            </a:r>
            <a:r>
              <a:rPr lang="fr-FR" sz="2000" dirty="0" smtClean="0">
                <a:latin typeface="Century Gothic" panose="020B0502020202020204" pitchFamily="34" charset="0"/>
              </a:rPr>
              <a:t>que la </a:t>
            </a:r>
            <a:r>
              <a:rPr lang="fr-FR" sz="2000" dirty="0">
                <a:latin typeface="Century Gothic" panose="020B0502020202020204" pitchFamily="34" charset="0"/>
              </a:rPr>
              <a:t>durée probable de l’incapacité </a:t>
            </a:r>
            <a:r>
              <a:rPr lang="fr-FR" sz="2000" dirty="0" smtClean="0">
                <a:latin typeface="Century Gothic" panose="020B0502020202020204" pitchFamily="34" charset="0"/>
              </a:rPr>
              <a:t>de travail </a:t>
            </a:r>
            <a:r>
              <a:rPr lang="fr-FR" sz="2000" dirty="0">
                <a:latin typeface="Century Gothic" panose="020B0502020202020204" pitchFamily="34" charset="0"/>
              </a:rPr>
              <a:t>en </a:t>
            </a:r>
            <a:r>
              <a:rPr lang="fr-FR" sz="2000" dirty="0" smtClean="0">
                <a:latin typeface="Century Gothic" panose="020B0502020202020204" pitchFamily="34" charset="0"/>
              </a:rPr>
              <a:t>découlant</a:t>
            </a:r>
            <a:r>
              <a:rPr lang="fr-FR" sz="2000" dirty="0">
                <a:latin typeface="Century Gothic" panose="020B0502020202020204" pitchFamily="34" charset="0"/>
              </a:rPr>
              <a:t> </a:t>
            </a:r>
            <a:r>
              <a:rPr lang="fr-FR" sz="2000" dirty="0" smtClean="0">
                <a:latin typeface="Century Gothic" panose="020B0502020202020204" pitchFamily="34" charset="0"/>
              </a:rPr>
              <a:t>(48h)</a:t>
            </a:r>
          </a:p>
          <a:p>
            <a:pPr algn="just">
              <a:buFontTx/>
              <a:buChar char="-"/>
            </a:pPr>
            <a:endParaRPr lang="fr-FR" sz="1100" dirty="0" smtClean="0">
              <a:latin typeface="Century Gothic" panose="020B0502020202020204" pitchFamily="34" charset="0"/>
            </a:endParaRPr>
          </a:p>
          <a:p>
            <a:pPr marL="0" indent="0" algn="just">
              <a:buNone/>
            </a:pPr>
            <a:r>
              <a:rPr lang="fr-FR" sz="2000" dirty="0" smtClean="0">
                <a:latin typeface="Century Gothic" panose="020B0502020202020204" pitchFamily="34" charset="0"/>
                <a:sym typeface="Wingdings" panose="05000000000000000000" pitchFamily="2" charset="2"/>
              </a:rPr>
              <a:t> </a:t>
            </a:r>
            <a:r>
              <a:rPr lang="fr-FR" sz="2000" b="1" dirty="0" smtClean="0">
                <a:latin typeface="Century Gothic" panose="020B0502020202020204" pitchFamily="34" charset="0"/>
                <a:sym typeface="Wingdings" panose="05000000000000000000" pitchFamily="2" charset="2"/>
              </a:rPr>
              <a:t>Dispositions transitoires</a:t>
            </a:r>
            <a:r>
              <a:rPr lang="fr-FR" sz="2000" dirty="0" smtClean="0">
                <a:latin typeface="Century Gothic" panose="020B0502020202020204" pitchFamily="34" charset="0"/>
                <a:sym typeface="Wingdings" panose="05000000000000000000" pitchFamily="2" charset="2"/>
              </a:rPr>
              <a:t>: </a:t>
            </a:r>
            <a:r>
              <a:rPr lang="fr-FR" sz="2000" dirty="0" smtClean="0">
                <a:latin typeface="Century Gothic" panose="020B0502020202020204" pitchFamily="34" charset="0"/>
              </a:rPr>
              <a:t>les </a:t>
            </a:r>
            <a:r>
              <a:rPr lang="fr-FR" sz="2000" dirty="0">
                <a:latin typeface="Century Gothic" panose="020B0502020202020204" pitchFamily="34" charset="0"/>
              </a:rPr>
              <a:t>conditions de forme et de délais prévues aux articles 37-2 à 37-7 du décret du 30 juillet 1987 </a:t>
            </a:r>
            <a:r>
              <a:rPr lang="fr-FR" sz="2000" dirty="0" smtClean="0">
                <a:latin typeface="Century Gothic" panose="020B0502020202020204" pitchFamily="34" charset="0"/>
              </a:rPr>
              <a:t>ne </a:t>
            </a:r>
            <a:r>
              <a:rPr lang="fr-FR" sz="2000" dirty="0">
                <a:latin typeface="Century Gothic" panose="020B0502020202020204" pitchFamily="34" charset="0"/>
              </a:rPr>
              <a:t>sont pas applicables aux fonctionnaires ayant déposé une déclaration d’accident ou de maladie professionnelle avant le 13 avril 2019.</a:t>
            </a:r>
          </a:p>
        </p:txBody>
      </p:sp>
    </p:spTree>
    <p:extLst>
      <p:ext uri="{BB962C8B-B14F-4D97-AF65-F5344CB8AC3E}">
        <p14:creationId xmlns:p14="http://schemas.microsoft.com/office/powerpoint/2010/main" val="38892808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1113" y="188641"/>
            <a:ext cx="9144000" cy="504056"/>
          </a:xfrm>
        </p:spPr>
        <p:txBody>
          <a:bodyPr>
            <a:noAutofit/>
          </a:bodyPr>
          <a:lstStyle/>
          <a:p>
            <a:pPr eaLnBrk="1" hangingPunct="1"/>
            <a:r>
              <a:rPr lang="fr-FR" altLang="fr-FR" sz="3500" b="1" dirty="0" smtClean="0">
                <a:latin typeface="Century Gothic" pitchFamily="34" charset="0"/>
              </a:rPr>
              <a:t>Délais de transmission de la déclaration</a:t>
            </a:r>
          </a:p>
        </p:txBody>
      </p:sp>
      <p:sp>
        <p:nvSpPr>
          <p:cNvPr id="10243" name="Rectangle 3"/>
          <p:cNvSpPr>
            <a:spLocks noGrp="1" noChangeArrowheads="1"/>
          </p:cNvSpPr>
          <p:nvPr>
            <p:ph type="body" idx="1"/>
          </p:nvPr>
        </p:nvSpPr>
        <p:spPr>
          <a:xfrm>
            <a:off x="468313" y="836712"/>
            <a:ext cx="8229600" cy="6021288"/>
          </a:xfrm>
        </p:spPr>
        <p:txBody>
          <a:bodyPr>
            <a:normAutofit fontScale="25000" lnSpcReduction="20000"/>
          </a:bodyPr>
          <a:lstStyle/>
          <a:p>
            <a:pPr marL="0" indent="0">
              <a:buNone/>
            </a:pPr>
            <a:r>
              <a:rPr lang="fr-FR" altLang="fr-FR" sz="7600" dirty="0" smtClean="0">
                <a:latin typeface="Century Gothic" pitchFamily="34" charset="0"/>
                <a:sym typeface="Wingdings" panose="05000000000000000000" pitchFamily="2" charset="2"/>
              </a:rPr>
              <a:t> </a:t>
            </a:r>
            <a:r>
              <a:rPr lang="fr-FR" altLang="fr-FR" sz="7600" dirty="0" smtClean="0">
                <a:latin typeface="Century Gothic" pitchFamily="34" charset="0"/>
              </a:rPr>
              <a:t> </a:t>
            </a:r>
            <a:r>
              <a:rPr lang="fr-FR" altLang="fr-FR" sz="8000" u="sng" dirty="0" smtClean="0">
                <a:latin typeface="Century Gothic" pitchFamily="34" charset="0"/>
              </a:rPr>
              <a:t>En </a:t>
            </a:r>
            <a:r>
              <a:rPr lang="fr-FR" altLang="fr-FR" sz="8000" u="sng" dirty="0">
                <a:latin typeface="Century Gothic" pitchFamily="34" charset="0"/>
              </a:rPr>
              <a:t>cas </a:t>
            </a:r>
            <a:r>
              <a:rPr lang="fr-FR" altLang="fr-FR" sz="8000" u="sng" dirty="0" smtClean="0">
                <a:latin typeface="Century Gothic" pitchFamily="34" charset="0"/>
              </a:rPr>
              <a:t>d’accident </a:t>
            </a:r>
            <a:endParaRPr lang="fr-FR" altLang="fr-FR" sz="8000" u="sng" dirty="0">
              <a:latin typeface="Century Gothic" pitchFamily="34" charset="0"/>
            </a:endParaRPr>
          </a:p>
          <a:p>
            <a:pPr marL="0" indent="0" algn="just">
              <a:buNone/>
            </a:pPr>
            <a:r>
              <a:rPr lang="fr-FR" altLang="fr-FR" sz="8000" dirty="0">
                <a:latin typeface="Century Gothic" pitchFamily="34" charset="0"/>
              </a:rPr>
              <a:t>Le </a:t>
            </a:r>
            <a:r>
              <a:rPr lang="fr-FR" altLang="fr-FR" sz="8000" dirty="0" smtClean="0">
                <a:latin typeface="Century Gothic" pitchFamily="34" charset="0"/>
              </a:rPr>
              <a:t>fonctionnaire adresse </a:t>
            </a:r>
            <a:r>
              <a:rPr lang="fr-FR" altLang="fr-FR" sz="8000" dirty="0">
                <a:latin typeface="Century Gothic" pitchFamily="34" charset="0"/>
              </a:rPr>
              <a:t>la déclaration </a:t>
            </a:r>
            <a:r>
              <a:rPr lang="fr-FR" altLang="fr-FR" sz="8000" dirty="0" smtClean="0">
                <a:latin typeface="Century Gothic" pitchFamily="34" charset="0"/>
              </a:rPr>
              <a:t>d’AS </a:t>
            </a:r>
            <a:r>
              <a:rPr lang="fr-FR" altLang="fr-FR" sz="8000" dirty="0">
                <a:latin typeface="Century Gothic" pitchFamily="34" charset="0"/>
              </a:rPr>
              <a:t>ou de trajet à l’autorité </a:t>
            </a:r>
            <a:r>
              <a:rPr lang="fr-FR" altLang="fr-FR" sz="8000" dirty="0" smtClean="0">
                <a:latin typeface="Century Gothic" pitchFamily="34" charset="0"/>
              </a:rPr>
              <a:t>dans </a:t>
            </a:r>
            <a:r>
              <a:rPr lang="fr-FR" altLang="fr-FR" sz="8000" dirty="0">
                <a:latin typeface="Century Gothic" pitchFamily="34" charset="0"/>
              </a:rPr>
              <a:t>un délai de </a:t>
            </a:r>
            <a:r>
              <a:rPr lang="fr-FR" altLang="fr-FR" sz="8000" dirty="0" smtClean="0">
                <a:latin typeface="Century Gothic" pitchFamily="34" charset="0"/>
              </a:rPr>
              <a:t>15j </a:t>
            </a:r>
            <a:r>
              <a:rPr lang="fr-FR" altLang="fr-FR" sz="8000" dirty="0">
                <a:latin typeface="Century Gothic" pitchFamily="34" charset="0"/>
              </a:rPr>
              <a:t>à compter de </a:t>
            </a:r>
            <a:r>
              <a:rPr lang="fr-FR" altLang="fr-FR" sz="8000" dirty="0" smtClean="0">
                <a:latin typeface="Century Gothic" pitchFamily="34" charset="0"/>
              </a:rPr>
              <a:t>la date </a:t>
            </a:r>
            <a:r>
              <a:rPr lang="fr-FR" altLang="fr-FR" sz="8000" dirty="0">
                <a:latin typeface="Century Gothic" pitchFamily="34" charset="0"/>
              </a:rPr>
              <a:t>de </a:t>
            </a:r>
            <a:r>
              <a:rPr lang="fr-FR" altLang="fr-FR" sz="8000" dirty="0" smtClean="0">
                <a:latin typeface="Century Gothic" pitchFamily="34" charset="0"/>
              </a:rPr>
              <a:t>l’accident (rejet).</a:t>
            </a:r>
            <a:endParaRPr lang="fr-FR" altLang="fr-FR" sz="8000" dirty="0">
              <a:latin typeface="Century Gothic" pitchFamily="34" charset="0"/>
            </a:endParaRPr>
          </a:p>
          <a:p>
            <a:pPr marL="0" indent="0">
              <a:buNone/>
            </a:pPr>
            <a:endParaRPr lang="fr-FR" altLang="fr-FR" sz="4400" dirty="0">
              <a:latin typeface="Century Gothic" pitchFamily="34" charset="0"/>
            </a:endParaRPr>
          </a:p>
          <a:p>
            <a:pPr marL="0" indent="0" algn="just">
              <a:buNone/>
            </a:pPr>
            <a:r>
              <a:rPr lang="fr-FR" altLang="fr-FR" sz="7600" dirty="0" smtClean="0">
                <a:latin typeface="Century Gothic" pitchFamily="34" charset="0"/>
                <a:sym typeface="Wingdings" panose="05000000000000000000" pitchFamily="2" charset="2"/>
              </a:rPr>
              <a:t>	 </a:t>
            </a:r>
            <a:r>
              <a:rPr lang="fr-FR" altLang="fr-FR" sz="8000" b="1" dirty="0" smtClean="0">
                <a:latin typeface="Century Gothic" pitchFamily="34" charset="0"/>
              </a:rPr>
              <a:t>Exception</a:t>
            </a:r>
            <a:r>
              <a:rPr lang="fr-FR" altLang="fr-FR" sz="8000" dirty="0" smtClean="0">
                <a:latin typeface="Century Gothic" pitchFamily="34" charset="0"/>
              </a:rPr>
              <a:t>: </a:t>
            </a:r>
            <a:r>
              <a:rPr lang="fr-FR" altLang="fr-FR" sz="8000" dirty="0">
                <a:latin typeface="Century Gothic" pitchFamily="34" charset="0"/>
              </a:rPr>
              <a:t>lorsque le certificat médical est établi dans le délai de deux ans à compter de la date de </a:t>
            </a:r>
            <a:r>
              <a:rPr lang="fr-FR" altLang="fr-FR" sz="8000" dirty="0" smtClean="0">
                <a:latin typeface="Century Gothic" pitchFamily="34" charset="0"/>
              </a:rPr>
              <a:t>l’accident, le </a:t>
            </a:r>
            <a:r>
              <a:rPr lang="fr-FR" altLang="fr-FR" sz="8000" dirty="0">
                <a:latin typeface="Century Gothic" pitchFamily="34" charset="0"/>
              </a:rPr>
              <a:t>délai </a:t>
            </a:r>
            <a:r>
              <a:rPr lang="fr-FR" altLang="fr-FR" sz="8000" dirty="0" smtClean="0">
                <a:latin typeface="Century Gothic" pitchFamily="34" charset="0"/>
              </a:rPr>
              <a:t>est </a:t>
            </a:r>
            <a:r>
              <a:rPr lang="fr-FR" altLang="fr-FR" sz="8000" dirty="0">
                <a:latin typeface="Century Gothic" pitchFamily="34" charset="0"/>
              </a:rPr>
              <a:t>de </a:t>
            </a:r>
            <a:r>
              <a:rPr lang="fr-FR" altLang="fr-FR" sz="8000" dirty="0" smtClean="0">
                <a:latin typeface="Century Gothic" pitchFamily="34" charset="0"/>
              </a:rPr>
              <a:t>15j </a:t>
            </a:r>
            <a:r>
              <a:rPr lang="fr-FR" altLang="fr-FR" sz="8000" dirty="0">
                <a:latin typeface="Century Gothic" pitchFamily="34" charset="0"/>
              </a:rPr>
              <a:t>à compter de la date de cette constatation médicale</a:t>
            </a:r>
            <a:r>
              <a:rPr lang="fr-FR" altLang="fr-FR" sz="8000" dirty="0" smtClean="0">
                <a:latin typeface="Century Gothic" pitchFamily="34" charset="0"/>
              </a:rPr>
              <a:t>.</a:t>
            </a:r>
          </a:p>
          <a:p>
            <a:pPr>
              <a:buFont typeface="Wingdings" pitchFamily="2" charset="2"/>
              <a:buChar char="Ø"/>
            </a:pPr>
            <a:endParaRPr lang="fr-FR" altLang="fr-FR" sz="4400" dirty="0">
              <a:latin typeface="Century Gothic" pitchFamily="34" charset="0"/>
            </a:endParaRPr>
          </a:p>
          <a:p>
            <a:pPr marL="0" indent="0">
              <a:buNone/>
            </a:pPr>
            <a:r>
              <a:rPr lang="fr-FR" altLang="fr-FR" sz="8000" dirty="0" smtClean="0">
                <a:latin typeface="Century Gothic" pitchFamily="34" charset="0"/>
                <a:sym typeface="Wingdings" panose="05000000000000000000" pitchFamily="2" charset="2"/>
              </a:rPr>
              <a:t> </a:t>
            </a:r>
            <a:r>
              <a:rPr lang="fr-FR" altLang="fr-FR" sz="8000" u="sng" dirty="0" smtClean="0">
                <a:latin typeface="Century Gothic" pitchFamily="34" charset="0"/>
              </a:rPr>
              <a:t>En </a:t>
            </a:r>
            <a:r>
              <a:rPr lang="fr-FR" altLang="fr-FR" sz="8000" u="sng" dirty="0">
                <a:latin typeface="Century Gothic" pitchFamily="34" charset="0"/>
              </a:rPr>
              <a:t>cas de maladie </a:t>
            </a:r>
          </a:p>
          <a:p>
            <a:pPr marL="0" indent="0" algn="just">
              <a:buNone/>
            </a:pPr>
            <a:r>
              <a:rPr lang="fr-FR" altLang="fr-FR" sz="8000" dirty="0">
                <a:latin typeface="Century Gothic" pitchFamily="34" charset="0"/>
              </a:rPr>
              <a:t>Le </a:t>
            </a:r>
            <a:r>
              <a:rPr lang="fr-FR" altLang="fr-FR" sz="8000" dirty="0" smtClean="0">
                <a:latin typeface="Century Gothic" pitchFamily="34" charset="0"/>
              </a:rPr>
              <a:t>fonctionnaire adresse </a:t>
            </a:r>
            <a:r>
              <a:rPr lang="fr-FR" altLang="fr-FR" sz="8000" dirty="0">
                <a:latin typeface="Century Gothic" pitchFamily="34" charset="0"/>
              </a:rPr>
              <a:t>la déclaration de maladie à </a:t>
            </a:r>
            <a:r>
              <a:rPr lang="fr-FR" altLang="fr-FR" sz="8000" dirty="0" smtClean="0">
                <a:latin typeface="Century Gothic" pitchFamily="34" charset="0"/>
              </a:rPr>
              <a:t>l’autorité </a:t>
            </a:r>
            <a:r>
              <a:rPr lang="fr-FR" altLang="fr-FR" sz="8000" dirty="0">
                <a:latin typeface="Century Gothic" pitchFamily="34" charset="0"/>
              </a:rPr>
              <a:t>dans un délai de deux ans suivant :</a:t>
            </a:r>
          </a:p>
          <a:p>
            <a:pPr marL="0" indent="0" algn="just">
              <a:buNone/>
            </a:pPr>
            <a:r>
              <a:rPr lang="fr-FR" altLang="fr-FR" sz="8000" dirty="0" smtClean="0">
                <a:latin typeface="Century Gothic" pitchFamily="34" charset="0"/>
              </a:rPr>
              <a:t>	- </a:t>
            </a:r>
            <a:r>
              <a:rPr lang="fr-FR" altLang="fr-FR" sz="8000" dirty="0">
                <a:latin typeface="Century Gothic" pitchFamily="34" charset="0"/>
              </a:rPr>
              <a:t>soit la date de la première constatation médicale de la maladie,</a:t>
            </a:r>
          </a:p>
          <a:p>
            <a:pPr marL="0" indent="0" algn="just">
              <a:buNone/>
            </a:pPr>
            <a:r>
              <a:rPr lang="fr-FR" altLang="fr-FR" sz="8000" dirty="0" smtClean="0">
                <a:latin typeface="Century Gothic" pitchFamily="34" charset="0"/>
              </a:rPr>
              <a:t>	- </a:t>
            </a:r>
            <a:r>
              <a:rPr lang="fr-FR" altLang="fr-FR" sz="8000" dirty="0">
                <a:latin typeface="Century Gothic" pitchFamily="34" charset="0"/>
              </a:rPr>
              <a:t>soit, le cas échéant, la date à laquelle le fonctionnaire est informé par un certificat médical du lien possible entre sa maladie et une activité </a:t>
            </a:r>
            <a:r>
              <a:rPr lang="fr-FR" altLang="fr-FR" sz="8000" dirty="0" smtClean="0">
                <a:latin typeface="Century Gothic" pitchFamily="34" charset="0"/>
              </a:rPr>
              <a:t>professionnelle (sinon rejet)</a:t>
            </a:r>
          </a:p>
          <a:p>
            <a:pPr marL="0" indent="0" algn="just">
              <a:buNone/>
            </a:pPr>
            <a:endParaRPr lang="fr-FR" altLang="fr-FR" sz="4400" dirty="0" smtClean="0">
              <a:latin typeface="Century Gothic" pitchFamily="34" charset="0"/>
            </a:endParaRPr>
          </a:p>
          <a:p>
            <a:pPr marL="0" indent="0" algn="just">
              <a:buNone/>
            </a:pPr>
            <a:r>
              <a:rPr lang="fr-FR" altLang="fr-FR" sz="7600" dirty="0">
                <a:latin typeface="Century Gothic" pitchFamily="34" charset="0"/>
              </a:rPr>
              <a:t> </a:t>
            </a:r>
            <a:r>
              <a:rPr lang="fr-FR" altLang="fr-FR" sz="7600" dirty="0" smtClean="0">
                <a:latin typeface="Century Gothic" pitchFamily="34" charset="0"/>
                <a:sym typeface="Wingdings" panose="05000000000000000000" pitchFamily="2" charset="2"/>
              </a:rPr>
              <a:t> </a:t>
            </a:r>
            <a:r>
              <a:rPr lang="fr-FR" altLang="fr-FR" sz="7600" u="sng" dirty="0" smtClean="0">
                <a:latin typeface="Century Gothic" pitchFamily="34" charset="0"/>
                <a:sym typeface="Wingdings" panose="05000000000000000000" pitchFamily="2" charset="2"/>
              </a:rPr>
              <a:t>Dispositions transitoires: </a:t>
            </a:r>
            <a:r>
              <a:rPr lang="fr-FR" altLang="fr-FR" sz="7600" dirty="0" smtClean="0">
                <a:latin typeface="Century Gothic" pitchFamily="34" charset="0"/>
              </a:rPr>
              <a:t>les </a:t>
            </a:r>
            <a:r>
              <a:rPr lang="fr-FR" altLang="fr-FR" sz="7600" dirty="0">
                <a:latin typeface="Century Gothic" pitchFamily="34" charset="0"/>
              </a:rPr>
              <a:t>délais mentionnés à l’article 37-3 du décret du 30 juillet </a:t>
            </a:r>
            <a:r>
              <a:rPr lang="fr-FR" altLang="fr-FR" sz="7600" dirty="0" smtClean="0">
                <a:latin typeface="Century Gothic" pitchFamily="34" charset="0"/>
              </a:rPr>
              <a:t>1987 </a:t>
            </a:r>
            <a:r>
              <a:rPr lang="fr-FR" altLang="fr-FR" sz="7600" dirty="0">
                <a:latin typeface="Century Gothic" pitchFamily="34" charset="0"/>
              </a:rPr>
              <a:t>courent à compter du 1er juin 2019 lorsqu’un accident ou une maladie n’a pas fait l’objet d’une déclaration avant cette date.</a:t>
            </a:r>
          </a:p>
          <a:p>
            <a:pPr>
              <a:buFont typeface="Wingdings" pitchFamily="2" charset="2"/>
              <a:buChar char="Ø"/>
            </a:pPr>
            <a:endParaRPr lang="fr-FR" altLang="fr-FR" sz="7200" dirty="0">
              <a:latin typeface="Century Gothic" pitchFamily="34" charset="0"/>
            </a:endParaRPr>
          </a:p>
          <a:p>
            <a:pPr eaLnBrk="1" hangingPunct="1">
              <a:buFont typeface="Wingdings" pitchFamily="2" charset="2"/>
              <a:buChar char="Ø"/>
            </a:pPr>
            <a:endParaRPr lang="fr-FR" altLang="fr-FR" sz="2000" dirty="0">
              <a:latin typeface="Century Gothic" pitchFamily="34" charset="0"/>
            </a:endParaRPr>
          </a:p>
          <a:p>
            <a:pPr eaLnBrk="1" hangingPunct="1">
              <a:buFont typeface="Wingdings" pitchFamily="2" charset="2"/>
              <a:buChar char="Ø"/>
            </a:pPr>
            <a:endParaRPr lang="fr-FR" altLang="fr-FR" sz="2000" dirty="0" smtClean="0">
              <a:latin typeface="Century Gothic" pitchFamily="34" charset="0"/>
            </a:endParaRPr>
          </a:p>
          <a:p>
            <a:pPr eaLnBrk="1" hangingPunct="1">
              <a:buFont typeface="Wingdings" pitchFamily="2" charset="2"/>
              <a:buChar char="Ø"/>
            </a:pPr>
            <a:endParaRPr lang="fr-FR" altLang="fr-FR" sz="2000" dirty="0" smtClean="0">
              <a:latin typeface="Century Gothic" pitchFamily="34" charset="0"/>
            </a:endParaRPr>
          </a:p>
          <a:p>
            <a:pPr eaLnBrk="1" hangingPunct="1">
              <a:buFont typeface="Wingdings" pitchFamily="2" charset="2"/>
              <a:buChar char="Ø"/>
            </a:pPr>
            <a:endParaRPr lang="fr-FR" altLang="fr-FR" sz="800" dirty="0" smtClean="0">
              <a:latin typeface="Century Gothic" pitchFamily="34" charset="0"/>
            </a:endParaRPr>
          </a:p>
          <a:p>
            <a:pPr>
              <a:buFontTx/>
              <a:buNone/>
            </a:pPr>
            <a:r>
              <a:rPr lang="fr-FR" altLang="fr-FR" sz="2400" dirty="0" smtClean="0"/>
              <a:t> </a:t>
            </a:r>
          </a:p>
          <a:p>
            <a:pPr eaLnBrk="1" hangingPunct="1">
              <a:buFontTx/>
              <a:buNone/>
            </a:pPr>
            <a:endParaRPr lang="fr-FR" altLang="fr-FR" sz="2200" dirty="0" smtClean="0">
              <a:latin typeface="Century Gothic" pitchFamily="34" charset="0"/>
              <a:sym typeface="Wingdings" pitchFamily="2" charset="2"/>
            </a:endParaRPr>
          </a:p>
          <a:p>
            <a:pPr eaLnBrk="1" hangingPunct="1">
              <a:buFontTx/>
              <a:buNone/>
            </a:pPr>
            <a:endParaRPr lang="fr-FR" altLang="fr-FR" sz="1000" dirty="0" smtClean="0">
              <a:latin typeface="Century Gothic" pitchFamily="34" charset="0"/>
            </a:endParaRPr>
          </a:p>
          <a:p>
            <a:pPr eaLnBrk="1" hangingPunct="1"/>
            <a:endParaRPr lang="fr-FR" altLang="fr-FR" sz="4800" dirty="0" smtClean="0">
              <a:latin typeface="Baskerville Old Face" pitchFamily="18" charset="0"/>
            </a:endParaRPr>
          </a:p>
        </p:txBody>
      </p:sp>
    </p:spTree>
    <p:extLst>
      <p:ext uri="{BB962C8B-B14F-4D97-AF65-F5344CB8AC3E}">
        <p14:creationId xmlns:p14="http://schemas.microsoft.com/office/powerpoint/2010/main" val="3430513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7808558"/>
              </p:ext>
            </p:extLst>
          </p:nvPr>
        </p:nvGraphicFramePr>
        <p:xfrm>
          <a:off x="323528" y="404664"/>
          <a:ext cx="8208912" cy="6127616"/>
        </p:xfrm>
        <a:graphic>
          <a:graphicData uri="http://schemas.openxmlformats.org/drawingml/2006/table">
            <a:tbl>
              <a:tblPr firstRow="1" bandRow="1">
                <a:tableStyleId>{5C22544A-7EE6-4342-B048-85BDC9FD1C3A}</a:tableStyleId>
              </a:tblPr>
              <a:tblGrid>
                <a:gridCol w="3316211"/>
                <a:gridCol w="4892701"/>
              </a:tblGrid>
              <a:tr h="458336">
                <a:tc>
                  <a:txBody>
                    <a:bodyPr/>
                    <a:lstStyle/>
                    <a:p>
                      <a:endParaRPr lang="fr-FR" dirty="0"/>
                    </a:p>
                  </a:txBody>
                  <a:tcPr/>
                </a:tc>
                <a:tc>
                  <a:txBody>
                    <a:bodyPr/>
                    <a:lstStyle/>
                    <a:p>
                      <a:pPr algn="ctr"/>
                      <a:r>
                        <a:rPr lang="fr-FR" dirty="0" smtClean="0">
                          <a:latin typeface="Century Gothic" panose="020B0502020202020204" pitchFamily="34" charset="0"/>
                        </a:rPr>
                        <a:t>DOCUMENTS ET DELAIS</a:t>
                      </a:r>
                      <a:endParaRPr lang="fr-FR" dirty="0">
                        <a:latin typeface="Century Gothic" panose="020B0502020202020204" pitchFamily="34" charset="0"/>
                      </a:endParaRPr>
                    </a:p>
                  </a:txBody>
                  <a:tcPr/>
                </a:tc>
              </a:tr>
              <a:tr h="1836227">
                <a:tc>
                  <a:txBody>
                    <a:bodyPr/>
                    <a:lstStyle/>
                    <a:p>
                      <a:pPr algn="ctr"/>
                      <a:endParaRPr lang="fr-FR" dirty="0" smtClean="0">
                        <a:latin typeface="Century Gothic" panose="020B0502020202020204" pitchFamily="34" charset="0"/>
                      </a:endParaRPr>
                    </a:p>
                    <a:p>
                      <a:pPr algn="ctr"/>
                      <a:endParaRPr lang="fr-FR" dirty="0" smtClean="0">
                        <a:latin typeface="Century Gothic" panose="020B0502020202020204" pitchFamily="34" charset="0"/>
                      </a:endParaRPr>
                    </a:p>
                    <a:p>
                      <a:pPr algn="ctr"/>
                      <a:endParaRPr lang="fr-FR" dirty="0" smtClean="0">
                        <a:latin typeface="Century Gothic" panose="020B0502020202020204" pitchFamily="34" charset="0"/>
                      </a:endParaRPr>
                    </a:p>
                    <a:p>
                      <a:pPr algn="ctr"/>
                      <a:r>
                        <a:rPr lang="fr-FR" dirty="0" smtClean="0">
                          <a:latin typeface="Century Gothic" panose="020B0502020202020204" pitchFamily="34" charset="0"/>
                        </a:rPr>
                        <a:t>ACCIDENT</a:t>
                      </a:r>
                      <a:endParaRPr lang="fr-FR" dirty="0">
                        <a:latin typeface="Century Gothic" panose="020B0502020202020204" pitchFamily="34" charset="0"/>
                      </a:endParaRPr>
                    </a:p>
                  </a:txBody>
                  <a:tcPr/>
                </a:tc>
                <a:tc>
                  <a:txBody>
                    <a:bodyPr/>
                    <a:lstStyle/>
                    <a:p>
                      <a:pPr algn="just"/>
                      <a:r>
                        <a:rPr lang="fr-FR" dirty="0" smtClean="0">
                          <a:latin typeface="Century Gothic" panose="020B0502020202020204" pitchFamily="34" charset="0"/>
                          <a:sym typeface="Wingdings" panose="05000000000000000000" pitchFamily="2" charset="2"/>
                        </a:rPr>
                        <a:t> </a:t>
                      </a:r>
                      <a:r>
                        <a:rPr lang="fr-FR" dirty="0" smtClean="0">
                          <a:latin typeface="Century Gothic" panose="020B0502020202020204" pitchFamily="34" charset="0"/>
                        </a:rPr>
                        <a:t>Certificat médical: 48h</a:t>
                      </a:r>
                    </a:p>
                    <a:p>
                      <a:pPr algn="just"/>
                      <a:r>
                        <a:rPr lang="fr-FR" dirty="0" smtClean="0">
                          <a:latin typeface="Century Gothic" panose="020B0502020202020204" pitchFamily="34" charset="0"/>
                          <a:sym typeface="Wingdings" panose="05000000000000000000" pitchFamily="2" charset="2"/>
                        </a:rPr>
                        <a:t></a:t>
                      </a:r>
                      <a:r>
                        <a:rPr lang="fr-FR" dirty="0" smtClean="0">
                          <a:latin typeface="Century Gothic" panose="020B0502020202020204" pitchFamily="34" charset="0"/>
                        </a:rPr>
                        <a:t>Formulaire de déclaration:15j à compter de l’accident</a:t>
                      </a:r>
                    </a:p>
                    <a:p>
                      <a:pPr algn="just"/>
                      <a:r>
                        <a:rPr lang="fr-FR" dirty="0" smtClean="0">
                          <a:latin typeface="Century Gothic" panose="020B0502020202020204" pitchFamily="34" charset="0"/>
                          <a:sym typeface="Wingdings" panose="05000000000000000000" pitchFamily="2" charset="2"/>
                        </a:rPr>
                        <a:t>D</a:t>
                      </a:r>
                      <a:r>
                        <a:rPr lang="fr-FR" dirty="0" smtClean="0">
                          <a:latin typeface="Century Gothic" panose="020B0502020202020204" pitchFamily="34" charset="0"/>
                        </a:rPr>
                        <a:t>éclaration demeure possible pendant 2 ans à compter de l’accident, mais doit être effectuée dans les 15 jours suivant la constatation médicale</a:t>
                      </a:r>
                      <a:endParaRPr lang="fr-FR" dirty="0">
                        <a:latin typeface="Century Gothic" panose="020B0502020202020204" pitchFamily="34" charset="0"/>
                      </a:endParaRPr>
                    </a:p>
                  </a:txBody>
                  <a:tcPr/>
                </a:tc>
              </a:tr>
              <a:tr h="926365">
                <a:tc>
                  <a:txBody>
                    <a:bodyPr/>
                    <a:lstStyle/>
                    <a:p>
                      <a:endParaRPr lang="fr-FR" dirty="0" smtClean="0">
                        <a:latin typeface="Century Gothic" panose="020B0502020202020204" pitchFamily="34" charset="0"/>
                      </a:endParaRPr>
                    </a:p>
                    <a:p>
                      <a:pPr algn="ctr"/>
                      <a:endParaRPr lang="fr-FR" dirty="0" smtClean="0">
                        <a:latin typeface="Century Gothic" panose="020B0502020202020204" pitchFamily="34" charset="0"/>
                      </a:endParaRPr>
                    </a:p>
                    <a:p>
                      <a:pPr algn="ctr"/>
                      <a:endParaRPr lang="fr-FR" dirty="0" smtClean="0">
                        <a:latin typeface="Century Gothic" panose="020B0502020202020204" pitchFamily="34" charset="0"/>
                      </a:endParaRPr>
                    </a:p>
                    <a:p>
                      <a:pPr algn="ctr"/>
                      <a:endParaRPr lang="fr-FR" dirty="0" smtClean="0">
                        <a:latin typeface="Century Gothic" panose="020B0502020202020204" pitchFamily="34" charset="0"/>
                      </a:endParaRPr>
                    </a:p>
                    <a:p>
                      <a:pPr algn="ctr"/>
                      <a:endParaRPr lang="fr-FR" dirty="0" smtClean="0">
                        <a:latin typeface="Century Gothic" panose="020B0502020202020204" pitchFamily="34" charset="0"/>
                      </a:endParaRPr>
                    </a:p>
                    <a:p>
                      <a:pPr algn="ctr"/>
                      <a:endParaRPr lang="fr-FR" dirty="0" smtClean="0">
                        <a:latin typeface="Century Gothic" panose="020B0502020202020204" pitchFamily="34" charset="0"/>
                      </a:endParaRPr>
                    </a:p>
                    <a:p>
                      <a:pPr algn="ctr"/>
                      <a:r>
                        <a:rPr lang="fr-FR" dirty="0" smtClean="0">
                          <a:latin typeface="Century Gothic" panose="020B0502020202020204" pitchFamily="34" charset="0"/>
                        </a:rPr>
                        <a:t>MALADIE</a:t>
                      </a:r>
                      <a:endParaRPr lang="fr-FR" dirty="0">
                        <a:latin typeface="Century Gothic" panose="020B0502020202020204" pitchFamily="34" charset="0"/>
                      </a:endParaRPr>
                    </a:p>
                  </a:txBody>
                  <a:tcPr/>
                </a:tc>
                <a:tc>
                  <a:txBody>
                    <a:bodyPr/>
                    <a:lstStyle/>
                    <a:p>
                      <a:pPr marL="285750" indent="-285750" algn="l">
                        <a:buFont typeface="Wingdings" panose="05000000000000000000" pitchFamily="2" charset="2"/>
                        <a:buChar char="F"/>
                      </a:pPr>
                      <a:r>
                        <a:rPr lang="fr-FR" dirty="0" smtClean="0">
                          <a:latin typeface="Century Gothic" panose="020B0502020202020204" pitchFamily="34" charset="0"/>
                        </a:rPr>
                        <a:t>Certificat médical: 48 h </a:t>
                      </a:r>
                    </a:p>
                    <a:p>
                      <a:pPr marL="285750" indent="-285750" algn="just">
                        <a:buFont typeface="Wingdings" panose="05000000000000000000" pitchFamily="2" charset="2"/>
                        <a:buChar char="F"/>
                      </a:pPr>
                      <a:r>
                        <a:rPr lang="fr-FR" dirty="0" smtClean="0">
                          <a:latin typeface="Century Gothic" panose="020B0502020202020204" pitchFamily="34" charset="0"/>
                        </a:rPr>
                        <a:t>Formulaire de déclaration:</a:t>
                      </a:r>
                      <a:r>
                        <a:rPr lang="fr-FR" baseline="0" dirty="0" smtClean="0">
                          <a:latin typeface="Century Gothic" panose="020B0502020202020204" pitchFamily="34" charset="0"/>
                        </a:rPr>
                        <a:t> 2 ans à compter de la première constatation médicale de la maladie</a:t>
                      </a:r>
                    </a:p>
                    <a:p>
                      <a:pPr algn="ctr"/>
                      <a:r>
                        <a:rPr lang="fr-FR" baseline="0" dirty="0" smtClean="0">
                          <a:latin typeface="Century Gothic" panose="020B0502020202020204" pitchFamily="34" charset="0"/>
                        </a:rPr>
                        <a:t>Ou</a:t>
                      </a:r>
                    </a:p>
                    <a:p>
                      <a:pPr algn="just"/>
                      <a:r>
                        <a:rPr lang="fr-FR" baseline="0" dirty="0" smtClean="0">
                          <a:latin typeface="Century Gothic" panose="020B0502020202020204" pitchFamily="34" charset="0"/>
                        </a:rPr>
                        <a:t>2 ans à compter de la date du certificat médical établissant un lien entre une maladie déjà constatée et l’activité professionnelle de l’agent </a:t>
                      </a:r>
                    </a:p>
                    <a:p>
                      <a:pPr algn="just"/>
                      <a:r>
                        <a:rPr lang="fr-FR" baseline="0" dirty="0" smtClean="0">
                          <a:latin typeface="Century Gothic" panose="020B0502020202020204" pitchFamily="34" charset="0"/>
                          <a:sym typeface="Wingdings" panose="05000000000000000000" pitchFamily="2" charset="2"/>
                        </a:rPr>
                        <a:t></a:t>
                      </a:r>
                      <a:r>
                        <a:rPr lang="fr-FR" baseline="0" dirty="0" smtClean="0">
                          <a:latin typeface="Century Gothic" panose="020B0502020202020204" pitchFamily="34" charset="0"/>
                        </a:rPr>
                        <a:t>Examen médical prescrit par les tableaux des MP</a:t>
                      </a:r>
                    </a:p>
                    <a:p>
                      <a:endParaRPr lang="fr-FR" dirty="0" smtClean="0">
                        <a:latin typeface="Century Gothic" panose="020B0502020202020204" pitchFamily="34" charset="0"/>
                      </a:endParaRPr>
                    </a:p>
                    <a:p>
                      <a:endParaRPr lang="fr-FR" dirty="0">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1015464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r>
              <a:rPr lang="fr-FR" sz="4000" b="1" dirty="0" smtClean="0">
                <a:latin typeface="Century Gothic" panose="020B0502020202020204" pitchFamily="34" charset="0"/>
              </a:rPr>
              <a:t>L’instruction par l’autorité</a:t>
            </a:r>
            <a:endParaRPr lang="fr-FR" sz="4000" b="1" dirty="0">
              <a:latin typeface="Century Gothic" panose="020B0502020202020204" pitchFamily="34" charset="0"/>
            </a:endParaRPr>
          </a:p>
        </p:txBody>
      </p:sp>
      <p:sp>
        <p:nvSpPr>
          <p:cNvPr id="3" name="Espace réservé du contenu 2"/>
          <p:cNvSpPr>
            <a:spLocks noGrp="1"/>
          </p:cNvSpPr>
          <p:nvPr>
            <p:ph idx="1"/>
          </p:nvPr>
        </p:nvSpPr>
        <p:spPr>
          <a:xfrm>
            <a:off x="457200" y="1002026"/>
            <a:ext cx="8229600" cy="5440362"/>
          </a:xfrm>
        </p:spPr>
        <p:txBody>
          <a:bodyPr>
            <a:normAutofit fontScale="25000" lnSpcReduction="20000"/>
          </a:bodyPr>
          <a:lstStyle/>
          <a:p>
            <a:endParaRPr lang="fr-FR" sz="6000" dirty="0"/>
          </a:p>
          <a:p>
            <a:pPr marL="0" indent="0" algn="just">
              <a:buNone/>
            </a:pPr>
            <a:r>
              <a:rPr lang="fr-FR" sz="8800" dirty="0" smtClean="0">
                <a:sym typeface="Wingdings" panose="05000000000000000000" pitchFamily="2" charset="2"/>
              </a:rPr>
              <a:t> </a:t>
            </a:r>
            <a:r>
              <a:rPr lang="fr-FR" sz="8800" dirty="0" smtClean="0">
                <a:latin typeface="Century Gothic" panose="020B0502020202020204" pitchFamily="34" charset="0"/>
                <a:sym typeface="Wingdings" panose="05000000000000000000" pitchFamily="2" charset="2"/>
              </a:rPr>
              <a:t> </a:t>
            </a:r>
            <a:r>
              <a:rPr lang="fr-FR" sz="8800" dirty="0">
                <a:latin typeface="Century Gothic" panose="020B0502020202020204" pitchFamily="34" charset="0"/>
                <a:sym typeface="Wingdings" panose="05000000000000000000" pitchFamily="2" charset="2"/>
              </a:rPr>
              <a:t>P</a:t>
            </a:r>
            <a:r>
              <a:rPr lang="fr-FR" sz="8800" dirty="0" smtClean="0">
                <a:latin typeface="Century Gothic" panose="020B0502020202020204" pitchFamily="34" charset="0"/>
              </a:rPr>
              <a:t>ermet à l’autorité de </a:t>
            </a:r>
            <a:r>
              <a:rPr lang="fr-FR" sz="8800" dirty="0">
                <a:latin typeface="Century Gothic" panose="020B0502020202020204" pitchFamily="34" charset="0"/>
              </a:rPr>
              <a:t>se prononcer sur l’imputabilité ou non </a:t>
            </a:r>
          </a:p>
          <a:p>
            <a:pPr marL="0" indent="0" algn="just">
              <a:buNone/>
            </a:pPr>
            <a:endParaRPr lang="fr-FR" sz="8800" dirty="0">
              <a:latin typeface="Century Gothic" panose="020B0502020202020204" pitchFamily="34" charset="0"/>
            </a:endParaRPr>
          </a:p>
          <a:p>
            <a:pPr marL="0" indent="0" algn="just">
              <a:buNone/>
            </a:pPr>
            <a:r>
              <a:rPr lang="fr-FR" sz="8800" dirty="0" smtClean="0">
                <a:latin typeface="Century Gothic" panose="020B0502020202020204" pitchFamily="34" charset="0"/>
                <a:sym typeface="Wingdings" panose="05000000000000000000" pitchFamily="2" charset="2"/>
              </a:rPr>
              <a:t> </a:t>
            </a:r>
            <a:r>
              <a:rPr lang="fr-FR" sz="8800" dirty="0" smtClean="0">
                <a:latin typeface="Century Gothic" panose="020B0502020202020204" pitchFamily="34" charset="0"/>
              </a:rPr>
              <a:t>le </a:t>
            </a:r>
            <a:r>
              <a:rPr lang="fr-FR" sz="8800" dirty="0">
                <a:latin typeface="Century Gothic" panose="020B0502020202020204" pitchFamily="34" charset="0"/>
              </a:rPr>
              <a:t>service de médecine préventive </a:t>
            </a:r>
            <a:r>
              <a:rPr lang="fr-FR" sz="8800" dirty="0" smtClean="0">
                <a:latin typeface="Century Gothic" panose="020B0502020202020204" pitchFamily="34" charset="0"/>
              </a:rPr>
              <a:t>est informé dans </a:t>
            </a:r>
            <a:r>
              <a:rPr lang="fr-FR" sz="8800" dirty="0">
                <a:latin typeface="Century Gothic" panose="020B0502020202020204" pitchFamily="34" charset="0"/>
              </a:rPr>
              <a:t>les plus brefs délais </a:t>
            </a:r>
          </a:p>
          <a:p>
            <a:pPr algn="just"/>
            <a:endParaRPr lang="fr-FR" sz="8800" dirty="0">
              <a:latin typeface="Century Gothic" panose="020B0502020202020204" pitchFamily="34" charset="0"/>
            </a:endParaRPr>
          </a:p>
          <a:p>
            <a:pPr marL="0" indent="0" algn="just">
              <a:buNone/>
            </a:pPr>
            <a:r>
              <a:rPr lang="fr-FR" sz="8800" dirty="0" smtClean="0">
                <a:latin typeface="Century Gothic" panose="020B0502020202020204" pitchFamily="34" charset="0"/>
                <a:sym typeface="Wingdings" panose="05000000000000000000" pitchFamily="2" charset="2"/>
              </a:rPr>
              <a:t> </a:t>
            </a:r>
            <a:r>
              <a:rPr lang="fr-FR" sz="8800" dirty="0" smtClean="0">
                <a:latin typeface="Century Gothic" panose="020B0502020202020204" pitchFamily="34" charset="0"/>
              </a:rPr>
              <a:t>En </a:t>
            </a:r>
            <a:r>
              <a:rPr lang="fr-FR" sz="8800" dirty="0">
                <a:latin typeface="Century Gothic" panose="020B0502020202020204" pitchFamily="34" charset="0"/>
              </a:rPr>
              <a:t>cas d'accident ou de maladie grave ou présentant un caractère répété, le </a:t>
            </a:r>
            <a:r>
              <a:rPr lang="fr-FR" sz="8800" dirty="0" smtClean="0">
                <a:latin typeface="Century Gothic" panose="020B0502020202020204" pitchFamily="34" charset="0"/>
              </a:rPr>
              <a:t>CHSCT </a:t>
            </a:r>
            <a:r>
              <a:rPr lang="fr-FR" sz="8800" dirty="0">
                <a:latin typeface="Century Gothic" panose="020B0502020202020204" pitchFamily="34" charset="0"/>
              </a:rPr>
              <a:t>procéder à une </a:t>
            </a:r>
            <a:r>
              <a:rPr lang="fr-FR" sz="8800" dirty="0" smtClean="0">
                <a:latin typeface="Century Gothic" panose="020B0502020202020204" pitchFamily="34" charset="0"/>
              </a:rPr>
              <a:t>enquête</a:t>
            </a:r>
            <a:endParaRPr lang="fr-FR" sz="8800" dirty="0">
              <a:latin typeface="Century Gothic" panose="020B0502020202020204" pitchFamily="34" charset="0"/>
            </a:endParaRPr>
          </a:p>
          <a:p>
            <a:pPr algn="just"/>
            <a:endParaRPr lang="fr-FR" sz="8800" dirty="0" smtClean="0">
              <a:latin typeface="Century Gothic" panose="020B0502020202020204" pitchFamily="34" charset="0"/>
            </a:endParaRPr>
          </a:p>
          <a:p>
            <a:pPr marL="0" indent="0" algn="just">
              <a:buNone/>
            </a:pPr>
            <a:r>
              <a:rPr lang="fr-FR" sz="8800" dirty="0" smtClean="0">
                <a:latin typeface="Century Gothic" panose="020B0502020202020204" pitchFamily="34" charset="0"/>
              </a:rPr>
              <a:t>	</a:t>
            </a:r>
            <a:r>
              <a:rPr lang="fr-FR" sz="8800" dirty="0" smtClean="0">
                <a:latin typeface="Century Gothic" panose="020B0502020202020204" pitchFamily="34" charset="0"/>
                <a:sym typeface="Wingdings" panose="05000000000000000000" pitchFamily="2" charset="2"/>
              </a:rPr>
              <a:t> </a:t>
            </a:r>
            <a:r>
              <a:rPr lang="fr-FR" sz="8800" u="sng" dirty="0" smtClean="0">
                <a:latin typeface="Century Gothic" panose="020B0502020202020204" pitchFamily="34" charset="0"/>
              </a:rPr>
              <a:t>RAPPEL</a:t>
            </a:r>
            <a:r>
              <a:rPr lang="fr-FR" sz="8800" dirty="0" smtClean="0">
                <a:latin typeface="Century Gothic" panose="020B0502020202020204" pitchFamily="34" charset="0"/>
              </a:rPr>
              <a:t>: </a:t>
            </a:r>
            <a:r>
              <a:rPr lang="fr-FR" sz="8800" dirty="0">
                <a:latin typeface="Century Gothic" panose="020B0502020202020204" pitchFamily="34" charset="0"/>
              </a:rPr>
              <a:t>tout accident ou toute maladie répondant aux définitions données par l’article 21 bis de la loi n°83-634 du 13 juillet 1983 </a:t>
            </a:r>
            <a:r>
              <a:rPr lang="fr-FR" sz="8800" dirty="0" smtClean="0">
                <a:latin typeface="Century Gothic" panose="020B0502020202020204" pitchFamily="34" charset="0"/>
              </a:rPr>
              <a:t> </a:t>
            </a:r>
            <a:r>
              <a:rPr lang="fr-FR" sz="8800" dirty="0">
                <a:latin typeface="Century Gothic" panose="020B0502020202020204" pitchFamily="34" charset="0"/>
              </a:rPr>
              <a:t>est présumé(e) imputable au </a:t>
            </a:r>
            <a:r>
              <a:rPr lang="fr-FR" sz="8800" dirty="0" smtClean="0">
                <a:latin typeface="Century Gothic" panose="020B0502020202020204" pitchFamily="34" charset="0"/>
              </a:rPr>
              <a:t>service. L’autorité doit </a:t>
            </a:r>
            <a:r>
              <a:rPr lang="fr-FR" sz="8800" dirty="0">
                <a:latin typeface="Century Gothic" panose="020B0502020202020204" pitchFamily="34" charset="0"/>
              </a:rPr>
              <a:t>démontrer l’existence d’une faute personnelle </a:t>
            </a:r>
            <a:r>
              <a:rPr lang="fr-FR" sz="8800" dirty="0" smtClean="0">
                <a:latin typeface="Century Gothic" panose="020B0502020202020204" pitchFamily="34" charset="0"/>
              </a:rPr>
              <a:t>ou </a:t>
            </a:r>
            <a:r>
              <a:rPr lang="fr-FR" sz="8800" dirty="0">
                <a:latin typeface="Century Gothic" panose="020B0502020202020204" pitchFamily="34" charset="0"/>
              </a:rPr>
              <a:t>de toute autre circonstance particulière détachant l’accident du service ou que la maladie n’est pas imputable au </a:t>
            </a:r>
            <a:r>
              <a:rPr lang="fr-FR" sz="8800" dirty="0" smtClean="0">
                <a:latin typeface="Century Gothic" panose="020B0502020202020204" pitchFamily="34" charset="0"/>
              </a:rPr>
              <a:t>service.</a:t>
            </a:r>
            <a:endParaRPr lang="fr-FR" sz="8800" dirty="0">
              <a:latin typeface="Century Gothic" panose="020B0502020202020204" pitchFamily="34" charset="0"/>
            </a:endParaRPr>
          </a:p>
          <a:p>
            <a:endParaRPr lang="fr-FR" sz="6000" dirty="0"/>
          </a:p>
        </p:txBody>
      </p:sp>
    </p:spTree>
    <p:extLst>
      <p:ext uri="{BB962C8B-B14F-4D97-AF65-F5344CB8AC3E}">
        <p14:creationId xmlns:p14="http://schemas.microsoft.com/office/powerpoint/2010/main" val="40100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34082"/>
          </a:xfrm>
        </p:spPr>
        <p:txBody>
          <a:bodyPr>
            <a:normAutofit fontScale="90000"/>
          </a:bodyPr>
          <a:lstStyle/>
          <a:p>
            <a:r>
              <a:rPr lang="fr-FR" b="1" dirty="0" smtClean="0">
                <a:latin typeface="Century Gothic" panose="020B0502020202020204" pitchFamily="34" charset="0"/>
              </a:rPr>
              <a:t>Les principales nouveautés</a:t>
            </a:r>
            <a:endParaRPr lang="fr-FR" b="1" dirty="0">
              <a:latin typeface="Century Gothic" panose="020B0502020202020204" pitchFamily="34" charset="0"/>
            </a:endParaRPr>
          </a:p>
        </p:txBody>
      </p:sp>
      <p:sp>
        <p:nvSpPr>
          <p:cNvPr id="3" name="Espace réservé du contenu 2"/>
          <p:cNvSpPr>
            <a:spLocks noGrp="1"/>
          </p:cNvSpPr>
          <p:nvPr>
            <p:ph idx="1"/>
          </p:nvPr>
        </p:nvSpPr>
        <p:spPr>
          <a:xfrm>
            <a:off x="457200" y="980728"/>
            <a:ext cx="8229600" cy="5544616"/>
          </a:xfrm>
        </p:spPr>
        <p:txBody>
          <a:bodyPr>
            <a:noAutofit/>
          </a:bodyPr>
          <a:lstStyle/>
          <a:p>
            <a:pPr algn="just">
              <a:buFont typeface="Wingdings" panose="05000000000000000000" pitchFamily="2" charset="2"/>
              <a:buChar char="à"/>
            </a:pPr>
            <a:r>
              <a:rPr lang="fr-FR" sz="1800" b="1" dirty="0" smtClean="0">
                <a:latin typeface="Century Gothic" panose="020B0502020202020204" pitchFamily="34" charset="0"/>
              </a:rPr>
              <a:t>Création </a:t>
            </a:r>
            <a:r>
              <a:rPr lang="fr-FR" sz="1800" b="1" dirty="0">
                <a:latin typeface="Century Gothic" panose="020B0502020202020204" pitchFamily="34" charset="0"/>
              </a:rPr>
              <a:t>d’un nouveau congé </a:t>
            </a:r>
            <a:r>
              <a:rPr lang="fr-FR" sz="1800" b="1" dirty="0" smtClean="0">
                <a:latin typeface="Century Gothic" panose="020B0502020202020204" pitchFamily="34" charset="0"/>
              </a:rPr>
              <a:t>unique</a:t>
            </a:r>
            <a:r>
              <a:rPr lang="fr-FR" sz="1800" dirty="0" smtClean="0">
                <a:latin typeface="Century Gothic" panose="020B0502020202020204" pitchFamily="34" charset="0"/>
              </a:rPr>
              <a:t>, le CITIS </a:t>
            </a:r>
            <a:r>
              <a:rPr lang="fr-FR" sz="1800" dirty="0">
                <a:latin typeface="Century Gothic" panose="020B0502020202020204" pitchFamily="34" charset="0"/>
              </a:rPr>
              <a:t>en cas d’invalidité temporaire de travail </a:t>
            </a:r>
            <a:r>
              <a:rPr lang="fr-FR" sz="1800" dirty="0" smtClean="0">
                <a:latin typeface="Century Gothic" panose="020B0502020202020204" pitchFamily="34" charset="0"/>
              </a:rPr>
              <a:t>suite à </a:t>
            </a:r>
            <a:r>
              <a:rPr lang="fr-FR" sz="1800" dirty="0">
                <a:latin typeface="Century Gothic" panose="020B0502020202020204" pitchFamily="34" charset="0"/>
              </a:rPr>
              <a:t>accident de service ou de trajet imputable au service, ou </a:t>
            </a:r>
            <a:r>
              <a:rPr lang="fr-FR" sz="1800" dirty="0" smtClean="0">
                <a:latin typeface="Century Gothic" panose="020B0502020202020204" pitchFamily="34" charset="0"/>
              </a:rPr>
              <a:t>MP </a:t>
            </a:r>
            <a:r>
              <a:rPr lang="fr-FR" sz="1800" dirty="0">
                <a:latin typeface="Century Gothic" panose="020B0502020202020204" pitchFamily="34" charset="0"/>
              </a:rPr>
              <a:t>contractée en </a:t>
            </a:r>
            <a:r>
              <a:rPr lang="fr-FR" sz="1800" dirty="0" smtClean="0">
                <a:latin typeface="Century Gothic" panose="020B0502020202020204" pitchFamily="34" charset="0"/>
              </a:rPr>
              <a:t>service</a:t>
            </a:r>
          </a:p>
          <a:p>
            <a:pPr algn="just">
              <a:buFont typeface="Wingdings" panose="05000000000000000000" pitchFamily="2" charset="2"/>
              <a:buChar char="à"/>
            </a:pPr>
            <a:endParaRPr lang="fr-FR" sz="1100" dirty="0" smtClean="0">
              <a:latin typeface="Century Gothic" panose="020B0502020202020204" pitchFamily="34" charset="0"/>
            </a:endParaRPr>
          </a:p>
          <a:p>
            <a:pPr algn="just">
              <a:buFont typeface="Wingdings" panose="05000000000000000000" pitchFamily="2" charset="2"/>
              <a:buChar char="à"/>
            </a:pPr>
            <a:r>
              <a:rPr lang="fr-FR" sz="1800" b="1" dirty="0" smtClean="0">
                <a:latin typeface="Century Gothic" panose="020B0502020202020204" pitchFamily="34" charset="0"/>
              </a:rPr>
              <a:t>Extension </a:t>
            </a:r>
            <a:r>
              <a:rPr lang="fr-FR" sz="1800" b="1" dirty="0">
                <a:latin typeface="Century Gothic" panose="020B0502020202020204" pitchFamily="34" charset="0"/>
              </a:rPr>
              <a:t>du régime de présomption </a:t>
            </a:r>
            <a:r>
              <a:rPr lang="fr-FR" sz="1800" b="1" dirty="0" smtClean="0">
                <a:latin typeface="Century Gothic" panose="020B0502020202020204" pitchFamily="34" charset="0"/>
              </a:rPr>
              <a:t>d’imputabilité au service </a:t>
            </a:r>
            <a:r>
              <a:rPr lang="fr-FR" sz="1800" dirty="0">
                <a:latin typeface="Century Gothic" panose="020B0502020202020204" pitchFamily="34" charset="0"/>
              </a:rPr>
              <a:t>des accidents survenus dans le temps et le lieu du service, dans l’exercice ou à l’occasion de l’exercice des fonctions ou d’une activité qui en constitue le prolongement </a:t>
            </a:r>
            <a:r>
              <a:rPr lang="fr-FR" sz="1800" dirty="0" smtClean="0">
                <a:latin typeface="Century Gothic" panose="020B0502020202020204" pitchFamily="34" charset="0"/>
              </a:rPr>
              <a:t>normal, sauf exceptions</a:t>
            </a:r>
          </a:p>
          <a:p>
            <a:pPr marL="0" indent="0" algn="just">
              <a:buNone/>
            </a:pPr>
            <a:endParaRPr lang="fr-FR" sz="1100" dirty="0" smtClean="0">
              <a:latin typeface="Century Gothic" panose="020B0502020202020204" pitchFamily="34" charset="0"/>
            </a:endParaRPr>
          </a:p>
          <a:p>
            <a:pPr algn="just">
              <a:buFont typeface="Wingdings" panose="05000000000000000000" pitchFamily="2" charset="2"/>
              <a:buChar char="à"/>
            </a:pPr>
            <a:r>
              <a:rPr lang="fr-FR" sz="1800" b="1" dirty="0" smtClean="0">
                <a:latin typeface="Century Gothic" panose="020B0502020202020204" pitchFamily="34" charset="0"/>
              </a:rPr>
              <a:t>Extension </a:t>
            </a:r>
            <a:r>
              <a:rPr lang="fr-FR" sz="1800" b="1" dirty="0">
                <a:latin typeface="Century Gothic" panose="020B0502020202020204" pitchFamily="34" charset="0"/>
              </a:rPr>
              <a:t>du régime de présomption légale d’imputabilité au service </a:t>
            </a:r>
            <a:r>
              <a:rPr lang="fr-FR" sz="1800" dirty="0">
                <a:latin typeface="Century Gothic" panose="020B0502020202020204" pitchFamily="34" charset="0"/>
              </a:rPr>
              <a:t>de toute maladie désignée par les tableaux de maladies professionnelles des articles L. 461-1 et suivants du code de la sécurité sociale et contractée dans l’exercice ou à l’occasion de l’exercice des </a:t>
            </a:r>
            <a:r>
              <a:rPr lang="fr-FR" sz="1800" dirty="0" smtClean="0">
                <a:latin typeface="Century Gothic" panose="020B0502020202020204" pitchFamily="34" charset="0"/>
              </a:rPr>
              <a:t>fonctions</a:t>
            </a:r>
          </a:p>
          <a:p>
            <a:pPr algn="just">
              <a:buFont typeface="Wingdings" panose="05000000000000000000" pitchFamily="2" charset="2"/>
              <a:buChar char="à"/>
            </a:pPr>
            <a:endParaRPr lang="fr-FR" sz="1100" dirty="0" smtClean="0">
              <a:latin typeface="Century Gothic" panose="020B0502020202020204" pitchFamily="34" charset="0"/>
            </a:endParaRPr>
          </a:p>
          <a:p>
            <a:pPr algn="just">
              <a:buFont typeface="Wingdings" panose="05000000000000000000" pitchFamily="2" charset="2"/>
              <a:buChar char="à"/>
            </a:pPr>
            <a:r>
              <a:rPr lang="fr-FR" sz="1800" b="1" dirty="0">
                <a:latin typeface="Century Gothic" panose="020B0502020202020204" pitchFamily="34" charset="0"/>
              </a:rPr>
              <a:t>Définition légale de l’accident de trajet </a:t>
            </a:r>
            <a:endParaRPr lang="fr-FR" sz="1800" b="1" dirty="0" smtClean="0">
              <a:latin typeface="Century Gothic" panose="020B0502020202020204" pitchFamily="34" charset="0"/>
            </a:endParaRPr>
          </a:p>
          <a:p>
            <a:pPr marL="0" indent="0" algn="just">
              <a:buNone/>
            </a:pPr>
            <a:endParaRPr lang="fr-FR" sz="1100" dirty="0" smtClean="0">
              <a:latin typeface="Century Gothic" panose="020B0502020202020204" pitchFamily="34" charset="0"/>
            </a:endParaRPr>
          </a:p>
          <a:p>
            <a:pPr algn="just">
              <a:buFont typeface="Wingdings" panose="05000000000000000000" pitchFamily="2" charset="2"/>
              <a:buChar char="à"/>
            </a:pPr>
            <a:r>
              <a:rPr lang="fr-FR" sz="1800" b="1" dirty="0" smtClean="0">
                <a:latin typeface="Century Gothic" panose="020B0502020202020204" pitchFamily="34" charset="0"/>
              </a:rPr>
              <a:t>Suppression du CLD imputable </a:t>
            </a:r>
            <a:r>
              <a:rPr lang="fr-FR" sz="1800" dirty="0">
                <a:latin typeface="Century Gothic" panose="020B0502020202020204" pitchFamily="34" charset="0"/>
              </a:rPr>
              <a:t>qui </a:t>
            </a:r>
            <a:r>
              <a:rPr lang="fr-FR" sz="1800" dirty="0" smtClean="0">
                <a:latin typeface="Century Gothic" panose="020B0502020202020204" pitchFamily="34" charset="0"/>
              </a:rPr>
              <a:t>prévoyait </a:t>
            </a:r>
            <a:r>
              <a:rPr lang="fr-FR" sz="1800" dirty="0">
                <a:latin typeface="Century Gothic" panose="020B0502020202020204" pitchFamily="34" charset="0"/>
              </a:rPr>
              <a:t>que lorsque la maladie contractée en service relevait de l’une des cinq affections ouvrant droit au </a:t>
            </a:r>
            <a:r>
              <a:rPr lang="fr-FR" sz="1800" dirty="0" smtClean="0">
                <a:latin typeface="Century Gothic" panose="020B0502020202020204" pitchFamily="34" charset="0"/>
              </a:rPr>
              <a:t>CLD, </a:t>
            </a:r>
            <a:r>
              <a:rPr lang="fr-FR" sz="1800" dirty="0">
                <a:latin typeface="Century Gothic" panose="020B0502020202020204" pitchFamily="34" charset="0"/>
              </a:rPr>
              <a:t>la durée maximale </a:t>
            </a:r>
            <a:r>
              <a:rPr lang="fr-FR" sz="1800" dirty="0" smtClean="0">
                <a:latin typeface="Century Gothic" panose="020B0502020202020204" pitchFamily="34" charset="0"/>
              </a:rPr>
              <a:t>était </a:t>
            </a:r>
            <a:r>
              <a:rPr lang="fr-FR" sz="1800" dirty="0">
                <a:latin typeface="Century Gothic" panose="020B0502020202020204" pitchFamily="34" charset="0"/>
              </a:rPr>
              <a:t>portée de cinq à huit </a:t>
            </a:r>
            <a:r>
              <a:rPr lang="fr-FR" sz="1800" dirty="0" smtClean="0">
                <a:latin typeface="Century Gothic" panose="020B0502020202020204" pitchFamily="34" charset="0"/>
              </a:rPr>
              <a:t>ans</a:t>
            </a:r>
          </a:p>
          <a:p>
            <a:pPr algn="just">
              <a:buFont typeface="Wingdings" panose="05000000000000000000" pitchFamily="2" charset="2"/>
              <a:buChar char="à"/>
            </a:pPr>
            <a:endParaRPr lang="fr-FR" sz="1100" dirty="0" smtClean="0">
              <a:latin typeface="Century Gothic" panose="020B0502020202020204" pitchFamily="34" charset="0"/>
            </a:endParaRPr>
          </a:p>
        </p:txBody>
      </p:sp>
    </p:spTree>
    <p:extLst>
      <p:ext uri="{BB962C8B-B14F-4D97-AF65-F5344CB8AC3E}">
        <p14:creationId xmlns:p14="http://schemas.microsoft.com/office/powerpoint/2010/main" val="1332975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576064"/>
          </a:xfrm>
        </p:spPr>
        <p:txBody>
          <a:bodyPr>
            <a:normAutofit fontScale="90000"/>
          </a:bodyPr>
          <a:lstStyle/>
          <a:p>
            <a:r>
              <a:rPr lang="fr-FR" b="1" dirty="0" smtClean="0">
                <a:latin typeface="Century Gothic" panose="020B0502020202020204" pitchFamily="34" charset="0"/>
              </a:rPr>
              <a:t>Les délais d’instruction</a:t>
            </a:r>
            <a:endParaRPr lang="fr-FR" b="1" dirty="0">
              <a:latin typeface="Century Gothic" panose="020B0502020202020204" pitchFamily="34" charset="0"/>
            </a:endParaRPr>
          </a:p>
        </p:txBody>
      </p:sp>
      <p:sp>
        <p:nvSpPr>
          <p:cNvPr id="3" name="Espace réservé du contenu 2"/>
          <p:cNvSpPr>
            <a:spLocks noGrp="1"/>
          </p:cNvSpPr>
          <p:nvPr>
            <p:ph idx="1"/>
          </p:nvPr>
        </p:nvSpPr>
        <p:spPr>
          <a:xfrm>
            <a:off x="457200" y="692696"/>
            <a:ext cx="8229600" cy="6048672"/>
          </a:xfrm>
        </p:spPr>
        <p:txBody>
          <a:bodyPr>
            <a:noAutofit/>
          </a:bodyPr>
          <a:lstStyle/>
          <a:p>
            <a:pPr marL="0" indent="0">
              <a:buNone/>
            </a:pPr>
            <a:endParaRPr lang="fr-FR" sz="100" dirty="0">
              <a:latin typeface="Century Gothic" panose="020B0502020202020204" pitchFamily="34" charset="0"/>
            </a:endParaRPr>
          </a:p>
          <a:p>
            <a:pPr marL="0" indent="0" algn="just">
              <a:buNone/>
            </a:pPr>
            <a:r>
              <a:rPr lang="fr-FR" sz="1700" u="sng" dirty="0" smtClean="0">
                <a:latin typeface="Century Gothic" panose="020B0502020202020204" pitchFamily="34" charset="0"/>
              </a:rPr>
              <a:t>-accident </a:t>
            </a:r>
            <a:r>
              <a:rPr lang="fr-FR" sz="1700" dirty="0">
                <a:latin typeface="Century Gothic" panose="020B0502020202020204" pitchFamily="34" charset="0"/>
              </a:rPr>
              <a:t>: 1</a:t>
            </a:r>
            <a:r>
              <a:rPr lang="fr-FR" sz="1700" dirty="0" smtClean="0">
                <a:latin typeface="Century Gothic" panose="020B0502020202020204" pitchFamily="34" charset="0"/>
              </a:rPr>
              <a:t> </a:t>
            </a:r>
            <a:r>
              <a:rPr lang="fr-FR" sz="1700" dirty="0">
                <a:latin typeface="Century Gothic" panose="020B0502020202020204" pitchFamily="34" charset="0"/>
              </a:rPr>
              <a:t>mois à compter de la date de réception de la déclaration </a:t>
            </a:r>
            <a:endParaRPr lang="fr-FR" sz="1700" dirty="0" smtClean="0">
              <a:latin typeface="Century Gothic" panose="020B0502020202020204" pitchFamily="34" charset="0"/>
            </a:endParaRPr>
          </a:p>
          <a:p>
            <a:pPr marL="0" indent="0" algn="just">
              <a:buNone/>
            </a:pPr>
            <a:r>
              <a:rPr lang="fr-FR" sz="1700" u="sng" dirty="0" smtClean="0">
                <a:latin typeface="Century Gothic" panose="020B0502020202020204" pitchFamily="34" charset="0"/>
              </a:rPr>
              <a:t>-maladie </a:t>
            </a:r>
            <a:r>
              <a:rPr lang="fr-FR" sz="1700" dirty="0">
                <a:latin typeface="Century Gothic" panose="020B0502020202020204" pitchFamily="34" charset="0"/>
              </a:rPr>
              <a:t>: </a:t>
            </a:r>
            <a:r>
              <a:rPr lang="fr-FR" sz="1700" dirty="0" smtClean="0">
                <a:latin typeface="Century Gothic" panose="020B0502020202020204" pitchFamily="34" charset="0"/>
              </a:rPr>
              <a:t>2 </a:t>
            </a:r>
            <a:r>
              <a:rPr lang="fr-FR" sz="1700" dirty="0">
                <a:latin typeface="Century Gothic" panose="020B0502020202020204" pitchFamily="34" charset="0"/>
              </a:rPr>
              <a:t>mois à compter de la date de réception de la déclaration et, le cas échéant, des résultats des examens </a:t>
            </a:r>
            <a:r>
              <a:rPr lang="fr-FR" sz="1700" dirty="0" smtClean="0">
                <a:latin typeface="Century Gothic" panose="020B0502020202020204" pitchFamily="34" charset="0"/>
              </a:rPr>
              <a:t>prescrits </a:t>
            </a:r>
            <a:r>
              <a:rPr lang="fr-FR" sz="1700" dirty="0">
                <a:latin typeface="Century Gothic" panose="020B0502020202020204" pitchFamily="34" charset="0"/>
              </a:rPr>
              <a:t>par les </a:t>
            </a:r>
            <a:r>
              <a:rPr lang="fr-FR" sz="1700" dirty="0" smtClean="0">
                <a:latin typeface="Century Gothic" panose="020B0502020202020204" pitchFamily="34" charset="0"/>
              </a:rPr>
              <a:t>tableaux.</a:t>
            </a:r>
          </a:p>
          <a:p>
            <a:pPr marL="0" indent="0" algn="just">
              <a:buNone/>
            </a:pPr>
            <a:endParaRPr lang="fr-FR" sz="900" dirty="0">
              <a:latin typeface="Century Gothic" panose="020B0502020202020204" pitchFamily="34" charset="0"/>
            </a:endParaRPr>
          </a:p>
          <a:p>
            <a:pPr marL="0" indent="0" algn="just">
              <a:buNone/>
            </a:pPr>
            <a:r>
              <a:rPr lang="fr-FR" sz="1700" dirty="0" smtClean="0">
                <a:latin typeface="Century Gothic" panose="020B0502020202020204" pitchFamily="34" charset="0"/>
                <a:sym typeface="Wingdings" panose="05000000000000000000" pitchFamily="2" charset="2"/>
              </a:rPr>
              <a:t> </a:t>
            </a:r>
            <a:r>
              <a:rPr lang="fr-FR" sz="1700" b="1" dirty="0" smtClean="0">
                <a:latin typeface="Century Gothic" panose="020B0502020202020204" pitchFamily="34" charset="0"/>
              </a:rPr>
              <a:t>Point </a:t>
            </a:r>
            <a:r>
              <a:rPr lang="fr-FR" sz="1700" b="1" dirty="0">
                <a:latin typeface="Century Gothic" panose="020B0502020202020204" pitchFamily="34" charset="0"/>
              </a:rPr>
              <a:t>de départ du délai</a:t>
            </a:r>
            <a:r>
              <a:rPr lang="fr-FR" sz="1700" dirty="0">
                <a:latin typeface="Century Gothic" panose="020B0502020202020204" pitchFamily="34" charset="0"/>
              </a:rPr>
              <a:t>: réception du dossier complet (déclaration + certificat médical + inscription au tableau pour la MP)</a:t>
            </a:r>
          </a:p>
          <a:p>
            <a:pPr marL="0" indent="0" algn="just">
              <a:buNone/>
            </a:pPr>
            <a:endParaRPr lang="fr-FR" sz="900" dirty="0" smtClean="0">
              <a:latin typeface="Century Gothic" panose="020B0502020202020204" pitchFamily="34" charset="0"/>
            </a:endParaRPr>
          </a:p>
          <a:p>
            <a:pPr marL="0" indent="0" algn="just">
              <a:buNone/>
            </a:pPr>
            <a:r>
              <a:rPr lang="fr-FR" sz="1700" dirty="0" smtClean="0">
                <a:latin typeface="Century Gothic" panose="020B0502020202020204" pitchFamily="34" charset="0"/>
              </a:rPr>
              <a:t>Au </a:t>
            </a:r>
            <a:r>
              <a:rPr lang="fr-FR" sz="1700" dirty="0">
                <a:latin typeface="Century Gothic" panose="020B0502020202020204" pitchFamily="34" charset="0"/>
              </a:rPr>
              <a:t>terme du délai initial, si </a:t>
            </a:r>
            <a:r>
              <a:rPr lang="fr-FR" sz="1700" dirty="0" smtClean="0">
                <a:latin typeface="Century Gothic" panose="020B0502020202020204" pitchFamily="34" charset="0"/>
              </a:rPr>
              <a:t>présomption </a:t>
            </a:r>
            <a:r>
              <a:rPr lang="fr-FR" sz="1700" dirty="0">
                <a:latin typeface="Century Gothic" panose="020B0502020202020204" pitchFamily="34" charset="0"/>
              </a:rPr>
              <a:t>d’imputabilité </a:t>
            </a:r>
            <a:r>
              <a:rPr lang="fr-FR" sz="1700" dirty="0" smtClean="0">
                <a:latin typeface="Century Gothic" panose="020B0502020202020204" pitchFamily="34" charset="0"/>
              </a:rPr>
              <a:t>pas remplie et si </a:t>
            </a:r>
            <a:r>
              <a:rPr lang="fr-FR" sz="1700" dirty="0">
                <a:latin typeface="Century Gothic" panose="020B0502020202020204" pitchFamily="34" charset="0"/>
              </a:rPr>
              <a:t>l’employeur </a:t>
            </a:r>
            <a:r>
              <a:rPr lang="fr-FR" sz="1700" dirty="0" smtClean="0">
                <a:latin typeface="Century Gothic" panose="020B0502020202020204" pitchFamily="34" charset="0"/>
              </a:rPr>
              <a:t>pas </a:t>
            </a:r>
            <a:r>
              <a:rPr lang="fr-FR" sz="1700" dirty="0">
                <a:latin typeface="Century Gothic" panose="020B0502020202020204" pitchFamily="34" charset="0"/>
              </a:rPr>
              <a:t>en mesure de </a:t>
            </a:r>
            <a:r>
              <a:rPr lang="fr-FR" sz="1700" dirty="0" smtClean="0">
                <a:latin typeface="Century Gothic" panose="020B0502020202020204" pitchFamily="34" charset="0"/>
              </a:rPr>
              <a:t>décider: informer </a:t>
            </a:r>
            <a:r>
              <a:rPr lang="fr-FR" sz="1700" dirty="0">
                <a:latin typeface="Century Gothic" panose="020B0502020202020204" pitchFamily="34" charset="0"/>
              </a:rPr>
              <a:t>l’agent de la </a:t>
            </a:r>
            <a:r>
              <a:rPr lang="fr-FR" sz="1700" dirty="0" smtClean="0">
                <a:latin typeface="Century Gothic" panose="020B0502020202020204" pitchFamily="34" charset="0"/>
              </a:rPr>
              <a:t>prolongation, </a:t>
            </a:r>
            <a:r>
              <a:rPr lang="fr-FR" sz="1700" dirty="0">
                <a:latin typeface="Century Gothic" panose="020B0502020202020204" pitchFamily="34" charset="0"/>
              </a:rPr>
              <a:t>procéder à une </a:t>
            </a:r>
            <a:r>
              <a:rPr lang="fr-FR" sz="1700" dirty="0" smtClean="0">
                <a:latin typeface="Century Gothic" panose="020B0502020202020204" pitchFamily="34" charset="0"/>
              </a:rPr>
              <a:t>enquête ou </a:t>
            </a:r>
            <a:r>
              <a:rPr lang="fr-FR" sz="1700" dirty="0">
                <a:latin typeface="Century Gothic" panose="020B0502020202020204" pitchFamily="34" charset="0"/>
              </a:rPr>
              <a:t>faire expertiser </a:t>
            </a:r>
            <a:r>
              <a:rPr lang="fr-FR" sz="1700" dirty="0" smtClean="0">
                <a:latin typeface="Century Gothic" panose="020B0502020202020204" pitchFamily="34" charset="0"/>
              </a:rPr>
              <a:t>l’agent ou </a:t>
            </a:r>
            <a:r>
              <a:rPr lang="fr-FR" sz="1700" dirty="0">
                <a:latin typeface="Century Gothic" panose="020B0502020202020204" pitchFamily="34" charset="0"/>
              </a:rPr>
              <a:t>saisir la CR.</a:t>
            </a:r>
          </a:p>
          <a:p>
            <a:pPr marL="0" indent="0" algn="just">
              <a:buNone/>
            </a:pPr>
            <a:endParaRPr lang="fr-FR" sz="900" dirty="0">
              <a:latin typeface="Century Gothic" panose="020B0502020202020204" pitchFamily="34" charset="0"/>
            </a:endParaRPr>
          </a:p>
          <a:p>
            <a:pPr marL="0" indent="0" algn="just">
              <a:buNone/>
            </a:pPr>
            <a:r>
              <a:rPr lang="fr-FR" sz="1800" dirty="0" smtClean="0">
                <a:latin typeface="Century Gothic" panose="020B0502020202020204" pitchFamily="34" charset="0"/>
                <a:sym typeface="Wingdings" panose="05000000000000000000" pitchFamily="2" charset="2"/>
              </a:rPr>
              <a:t></a:t>
            </a:r>
            <a:r>
              <a:rPr lang="fr-FR" sz="1800" dirty="0" smtClean="0">
                <a:latin typeface="Century Gothic" panose="020B0502020202020204" pitchFamily="34" charset="0"/>
              </a:rPr>
              <a:t> </a:t>
            </a:r>
            <a:r>
              <a:rPr lang="fr-FR" sz="1800" b="1" dirty="0">
                <a:latin typeface="Century Gothic" panose="020B0502020202020204" pitchFamily="34" charset="0"/>
              </a:rPr>
              <a:t>Cas de prolongation des délais </a:t>
            </a:r>
            <a:r>
              <a:rPr lang="fr-FR" sz="1800" b="1" dirty="0" smtClean="0">
                <a:latin typeface="Century Gothic" panose="020B0502020202020204" pitchFamily="34" charset="0"/>
              </a:rPr>
              <a:t>de 3 mois supplémentaires maximum</a:t>
            </a:r>
            <a:r>
              <a:rPr lang="fr-FR" sz="1800" dirty="0" smtClean="0">
                <a:latin typeface="Century Gothic" panose="020B0502020202020204" pitchFamily="34" charset="0"/>
              </a:rPr>
              <a:t>:</a:t>
            </a:r>
            <a:endParaRPr lang="fr-FR" sz="1800" dirty="0">
              <a:latin typeface="Century Gothic" panose="020B0502020202020204" pitchFamily="34" charset="0"/>
            </a:endParaRPr>
          </a:p>
          <a:p>
            <a:pPr marL="0" indent="0" algn="just">
              <a:buNone/>
            </a:pPr>
            <a:r>
              <a:rPr lang="fr-FR" sz="1200" dirty="0">
                <a:latin typeface="Century Gothic" panose="020B0502020202020204" pitchFamily="34" charset="0"/>
              </a:rPr>
              <a:t>	</a:t>
            </a:r>
            <a:r>
              <a:rPr lang="fr-FR" sz="1200" dirty="0" smtClean="0">
                <a:latin typeface="Century Gothic" panose="020B0502020202020204" pitchFamily="34" charset="0"/>
                <a:sym typeface="Wingdings" panose="05000000000000000000" pitchFamily="2" charset="2"/>
              </a:rPr>
              <a:t> </a:t>
            </a:r>
            <a:r>
              <a:rPr lang="fr-FR" sz="1700" b="1" dirty="0" smtClean="0">
                <a:latin typeface="Century Gothic" panose="020B0502020202020204" pitchFamily="34" charset="0"/>
              </a:rPr>
              <a:t>L’expertise </a:t>
            </a:r>
            <a:r>
              <a:rPr lang="fr-FR" sz="1700" b="1" dirty="0">
                <a:latin typeface="Century Gothic" panose="020B0502020202020204" pitchFamily="34" charset="0"/>
              </a:rPr>
              <a:t>médicale  par un médecin </a:t>
            </a:r>
            <a:r>
              <a:rPr lang="fr-FR" sz="1700" b="1" dirty="0" smtClean="0">
                <a:latin typeface="Century Gothic" panose="020B0502020202020204" pitchFamily="34" charset="0"/>
              </a:rPr>
              <a:t>agréé</a:t>
            </a:r>
            <a:endParaRPr lang="fr-FR" sz="1700" b="1" dirty="0">
              <a:latin typeface="Century Gothic" panose="020B0502020202020204" pitchFamily="34" charset="0"/>
            </a:endParaRPr>
          </a:p>
          <a:p>
            <a:pPr algn="just">
              <a:buFontTx/>
              <a:buChar char="-"/>
            </a:pPr>
            <a:r>
              <a:rPr lang="fr-FR" sz="1700" dirty="0" smtClean="0">
                <a:latin typeface="Century Gothic" panose="020B0502020202020204" pitchFamily="34" charset="0"/>
              </a:rPr>
              <a:t>en </a:t>
            </a:r>
            <a:r>
              <a:rPr lang="fr-FR" sz="1700" dirty="0">
                <a:latin typeface="Century Gothic" panose="020B0502020202020204" pitchFamily="34" charset="0"/>
              </a:rPr>
              <a:t>cas </a:t>
            </a:r>
            <a:r>
              <a:rPr lang="fr-FR" sz="1700" dirty="0" smtClean="0">
                <a:latin typeface="Century Gothic" panose="020B0502020202020204" pitchFamily="34" charset="0"/>
              </a:rPr>
              <a:t>d’AS </a:t>
            </a:r>
            <a:r>
              <a:rPr lang="fr-FR" sz="1700" dirty="0">
                <a:latin typeface="Century Gothic" panose="020B0502020202020204" pitchFamily="34" charset="0"/>
              </a:rPr>
              <a:t>: </a:t>
            </a:r>
            <a:r>
              <a:rPr lang="fr-FR" sz="1700" dirty="0" smtClean="0">
                <a:latin typeface="Century Gothic" panose="020B0502020202020204" pitchFamily="34" charset="0"/>
              </a:rPr>
              <a:t>quand connaissance de circonstances particulières</a:t>
            </a:r>
          </a:p>
          <a:p>
            <a:pPr algn="just">
              <a:buFontTx/>
              <a:buChar char="-"/>
            </a:pPr>
            <a:r>
              <a:rPr lang="fr-FR" sz="1700" dirty="0">
                <a:latin typeface="Century Gothic" panose="020B0502020202020204" pitchFamily="34" charset="0"/>
              </a:rPr>
              <a:t>e</a:t>
            </a:r>
            <a:r>
              <a:rPr lang="fr-FR" sz="1700" dirty="0" smtClean="0">
                <a:latin typeface="Century Gothic" panose="020B0502020202020204" pitchFamily="34" charset="0"/>
              </a:rPr>
              <a:t>n cas d’accident de trajet:  vérification imputabilité des lésions</a:t>
            </a:r>
            <a:endParaRPr lang="fr-FR" sz="1700" dirty="0">
              <a:latin typeface="Century Gothic" panose="020B0502020202020204" pitchFamily="34" charset="0"/>
            </a:endParaRPr>
          </a:p>
          <a:p>
            <a:pPr algn="just">
              <a:buFontTx/>
              <a:buChar char="-"/>
            </a:pPr>
            <a:r>
              <a:rPr lang="fr-FR" sz="1700" dirty="0" smtClean="0">
                <a:latin typeface="Century Gothic" panose="020B0502020202020204" pitchFamily="34" charset="0"/>
              </a:rPr>
              <a:t>en </a:t>
            </a:r>
            <a:r>
              <a:rPr lang="fr-FR" sz="1700" dirty="0">
                <a:latin typeface="Century Gothic" panose="020B0502020202020204" pitchFamily="34" charset="0"/>
              </a:rPr>
              <a:t>cas de maladie : lorsque l’affection résulte d’une maladie </a:t>
            </a:r>
            <a:r>
              <a:rPr lang="fr-FR" sz="1700" dirty="0" smtClean="0">
                <a:latin typeface="Century Gothic" panose="020B0502020202020204" pitchFamily="34" charset="0"/>
              </a:rPr>
              <a:t>contractée</a:t>
            </a:r>
          </a:p>
          <a:p>
            <a:pPr marL="0" indent="0" algn="just">
              <a:buNone/>
            </a:pPr>
            <a:r>
              <a:rPr lang="fr-FR" sz="1700" dirty="0" smtClean="0">
                <a:latin typeface="Century Gothic" panose="020B0502020202020204" pitchFamily="34" charset="0"/>
              </a:rPr>
              <a:t>en </a:t>
            </a:r>
            <a:r>
              <a:rPr lang="fr-FR" sz="1700" dirty="0">
                <a:latin typeface="Century Gothic" panose="020B0502020202020204" pitchFamily="34" charset="0"/>
              </a:rPr>
              <a:t>service </a:t>
            </a:r>
            <a:r>
              <a:rPr lang="fr-FR" sz="1700" dirty="0" smtClean="0">
                <a:latin typeface="Century Gothic" panose="020B0502020202020204" pitchFamily="34" charset="0"/>
              </a:rPr>
              <a:t>hors cas de présomption d’imputabilité (hors tableau)</a:t>
            </a:r>
          </a:p>
          <a:p>
            <a:pPr marL="0" indent="0" algn="just">
              <a:buNone/>
            </a:pPr>
            <a:r>
              <a:rPr lang="fr-FR" sz="1700" dirty="0" smtClean="0">
                <a:latin typeface="Century Gothic" panose="020B0502020202020204" pitchFamily="34" charset="0"/>
                <a:sym typeface="Wingdings" panose="05000000000000000000" pitchFamily="2" charset="2"/>
              </a:rPr>
              <a:t>	 </a:t>
            </a:r>
            <a:r>
              <a:rPr lang="fr-FR" sz="1700" b="1" dirty="0" smtClean="0">
                <a:latin typeface="Century Gothic" panose="020B0502020202020204" pitchFamily="34" charset="0"/>
              </a:rPr>
              <a:t>L’enquête administrative (infos de l’agent, supérieur et </a:t>
            </a:r>
            <a:r>
              <a:rPr lang="fr-FR" sz="1700" b="1" dirty="0" err="1" smtClean="0">
                <a:latin typeface="Century Gothic" panose="020B0502020202020204" pitchFamily="34" charset="0"/>
              </a:rPr>
              <a:t>méd</a:t>
            </a:r>
            <a:r>
              <a:rPr lang="fr-FR" sz="1700" b="1" dirty="0" smtClean="0">
                <a:latin typeface="Century Gothic" panose="020B0502020202020204" pitchFamily="34" charset="0"/>
              </a:rPr>
              <a:t> </a:t>
            </a:r>
            <a:r>
              <a:rPr lang="fr-FR" sz="1700" b="1" dirty="0" err="1" smtClean="0">
                <a:latin typeface="Century Gothic" panose="020B0502020202020204" pitchFamily="34" charset="0"/>
              </a:rPr>
              <a:t>prév</a:t>
            </a:r>
            <a:r>
              <a:rPr lang="fr-FR" sz="1700" b="1" dirty="0" smtClean="0">
                <a:latin typeface="Century Gothic" panose="020B0502020202020204" pitchFamily="34" charset="0"/>
              </a:rPr>
              <a:t>)</a:t>
            </a:r>
            <a:endParaRPr lang="fr-FR" sz="1700" b="1" dirty="0">
              <a:latin typeface="Century Gothic" panose="020B0502020202020204" pitchFamily="34" charset="0"/>
            </a:endParaRPr>
          </a:p>
          <a:p>
            <a:pPr marL="0" indent="0" algn="just">
              <a:buNone/>
            </a:pPr>
            <a:r>
              <a:rPr lang="fr-FR" sz="1700" u="sng" dirty="0" smtClean="0">
                <a:latin typeface="Century Gothic" panose="020B0502020202020204" pitchFamily="34" charset="0"/>
              </a:rPr>
              <a:t>But</a:t>
            </a:r>
            <a:r>
              <a:rPr lang="fr-FR" sz="1700" dirty="0" smtClean="0">
                <a:latin typeface="Century Gothic" panose="020B0502020202020204" pitchFamily="34" charset="0"/>
              </a:rPr>
              <a:t>: établir </a:t>
            </a:r>
            <a:r>
              <a:rPr lang="fr-FR" sz="1700" dirty="0">
                <a:latin typeface="Century Gothic" panose="020B0502020202020204" pitchFamily="34" charset="0"/>
              </a:rPr>
              <a:t>la matérialité des faits et les </a:t>
            </a:r>
            <a:r>
              <a:rPr lang="fr-FR" sz="1700" dirty="0" smtClean="0">
                <a:latin typeface="Century Gothic" panose="020B0502020202020204" pitchFamily="34" charset="0"/>
              </a:rPr>
              <a:t>circonstances</a:t>
            </a:r>
            <a:endParaRPr lang="fr-FR" sz="1100" u="sng" dirty="0" smtClean="0">
              <a:latin typeface="Century Gothic" panose="020B0502020202020204" pitchFamily="34" charset="0"/>
            </a:endParaRPr>
          </a:p>
          <a:p>
            <a:pPr marL="0" indent="0" algn="just">
              <a:buNone/>
            </a:pPr>
            <a:r>
              <a:rPr lang="fr-FR" sz="1600" dirty="0" smtClean="0">
                <a:latin typeface="Century Gothic" panose="020B0502020202020204" pitchFamily="34" charset="0"/>
                <a:sym typeface="Wingdings" panose="05000000000000000000" pitchFamily="2" charset="2"/>
              </a:rPr>
              <a:t> A l’expiration </a:t>
            </a:r>
            <a:r>
              <a:rPr lang="fr-FR" sz="1600" dirty="0">
                <a:latin typeface="Century Gothic" panose="020B0502020202020204" pitchFamily="34" charset="0"/>
                <a:sym typeface="Wingdings" panose="05000000000000000000" pitchFamily="2" charset="2"/>
              </a:rPr>
              <a:t>des délais prescrits, </a:t>
            </a:r>
            <a:r>
              <a:rPr lang="fr-FR" sz="1600" dirty="0" smtClean="0">
                <a:latin typeface="Century Gothic" panose="020B0502020202020204" pitchFamily="34" charset="0"/>
                <a:sym typeface="Wingdings" panose="05000000000000000000" pitchFamily="2" charset="2"/>
              </a:rPr>
              <a:t>l’autorité qui n’a </a:t>
            </a:r>
            <a:r>
              <a:rPr lang="fr-FR" sz="1600" dirty="0">
                <a:latin typeface="Century Gothic" panose="020B0502020202020204" pitchFamily="34" charset="0"/>
                <a:sym typeface="Wingdings" panose="05000000000000000000" pitchFamily="2" charset="2"/>
              </a:rPr>
              <a:t>pas terminé son </a:t>
            </a:r>
            <a:r>
              <a:rPr lang="fr-FR" sz="1600" dirty="0" smtClean="0">
                <a:latin typeface="Century Gothic" panose="020B0502020202020204" pitchFamily="34" charset="0"/>
                <a:sym typeface="Wingdings" panose="05000000000000000000" pitchFamily="2" charset="2"/>
              </a:rPr>
              <a:t>instruction place </a:t>
            </a:r>
            <a:r>
              <a:rPr lang="fr-FR" sz="1600" b="1" dirty="0">
                <a:latin typeface="Century Gothic" panose="020B0502020202020204" pitchFamily="34" charset="0"/>
                <a:sym typeface="Wingdings" panose="05000000000000000000" pitchFamily="2" charset="2"/>
              </a:rPr>
              <a:t>l’agent </a:t>
            </a:r>
            <a:r>
              <a:rPr lang="fr-FR" sz="1600" b="1" dirty="0" smtClean="0">
                <a:latin typeface="Century Gothic" panose="020B0502020202020204" pitchFamily="34" charset="0"/>
                <a:sym typeface="Wingdings" panose="05000000000000000000" pitchFamily="2" charset="2"/>
              </a:rPr>
              <a:t>en </a:t>
            </a:r>
            <a:r>
              <a:rPr lang="fr-FR" sz="1600" b="1" dirty="0">
                <a:latin typeface="Century Gothic" panose="020B0502020202020204" pitchFamily="34" charset="0"/>
                <a:sym typeface="Wingdings" panose="05000000000000000000" pitchFamily="2" charset="2"/>
              </a:rPr>
              <a:t>CITIS à titre provisoire pour la durée </a:t>
            </a:r>
            <a:r>
              <a:rPr lang="fr-FR" sz="1600" b="1" dirty="0" smtClean="0">
                <a:latin typeface="Century Gothic" panose="020B0502020202020204" pitchFamily="34" charset="0"/>
                <a:sym typeface="Wingdings" panose="05000000000000000000" pitchFamily="2" charset="2"/>
              </a:rPr>
              <a:t>d’incapacité</a:t>
            </a:r>
            <a:endParaRPr lang="fr-FR" sz="1600" b="1" dirty="0">
              <a:latin typeface="Century Gothic" panose="020B0502020202020204" pitchFamily="34" charset="0"/>
            </a:endParaRPr>
          </a:p>
          <a:p>
            <a:pPr marL="0" indent="0">
              <a:buNone/>
            </a:pPr>
            <a:endParaRPr lang="fr-FR" sz="1200" dirty="0">
              <a:latin typeface="Century Gothic" panose="020B0502020202020204" pitchFamily="34" charset="0"/>
            </a:endParaRPr>
          </a:p>
        </p:txBody>
      </p:sp>
    </p:spTree>
    <p:extLst>
      <p:ext uri="{BB962C8B-B14F-4D97-AF65-F5344CB8AC3E}">
        <p14:creationId xmlns:p14="http://schemas.microsoft.com/office/powerpoint/2010/main" val="3568455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504056"/>
          </a:xfrm>
        </p:spPr>
        <p:txBody>
          <a:bodyPr>
            <a:normAutofit fontScale="90000"/>
          </a:bodyPr>
          <a:lstStyle/>
          <a:p>
            <a:r>
              <a:rPr lang="fr-FR" sz="4000" b="1" dirty="0" smtClean="0">
                <a:latin typeface="Century Gothic" panose="020B0502020202020204" pitchFamily="34" charset="0"/>
              </a:rPr>
              <a:t>Le médecin de prévention</a:t>
            </a:r>
            <a:endParaRPr lang="fr-FR" sz="4000" b="1" dirty="0">
              <a:latin typeface="Century Gothic" panose="020B0502020202020204" pitchFamily="34" charset="0"/>
            </a:endParaRPr>
          </a:p>
        </p:txBody>
      </p:sp>
      <p:sp>
        <p:nvSpPr>
          <p:cNvPr id="3" name="Espace réservé du contenu 2"/>
          <p:cNvSpPr>
            <a:spLocks noGrp="1"/>
          </p:cNvSpPr>
          <p:nvPr>
            <p:ph idx="1"/>
          </p:nvPr>
        </p:nvSpPr>
        <p:spPr>
          <a:xfrm>
            <a:off x="251520" y="764704"/>
            <a:ext cx="8712968" cy="5976664"/>
          </a:xfrm>
        </p:spPr>
        <p:txBody>
          <a:bodyPr>
            <a:noAutofit/>
          </a:bodyPr>
          <a:lstStyle/>
          <a:p>
            <a:pPr marL="0" indent="0" algn="just">
              <a:buNone/>
            </a:pPr>
            <a:r>
              <a:rPr lang="fr-FR" sz="1600" dirty="0">
                <a:latin typeface="Century Gothic" panose="020B0502020202020204" pitchFamily="34" charset="0"/>
              </a:rPr>
              <a:t>E</a:t>
            </a:r>
            <a:r>
              <a:rPr lang="fr-FR" sz="1600" dirty="0" smtClean="0">
                <a:latin typeface="Century Gothic" panose="020B0502020202020204" pitchFamily="34" charset="0"/>
              </a:rPr>
              <a:t>st informé lors de chaque </a:t>
            </a:r>
            <a:r>
              <a:rPr lang="fr-FR" sz="1600" dirty="0">
                <a:latin typeface="Century Gothic" panose="020B0502020202020204" pitchFamily="34" charset="0"/>
              </a:rPr>
              <a:t>déclaration de </a:t>
            </a:r>
            <a:r>
              <a:rPr lang="fr-FR" sz="1600" dirty="0" smtClean="0">
                <a:latin typeface="Century Gothic" panose="020B0502020202020204" pitchFamily="34" charset="0"/>
              </a:rPr>
              <a:t>MP.</a:t>
            </a:r>
            <a:endParaRPr lang="fr-FR" sz="1600" dirty="0">
              <a:latin typeface="Century Gothic" panose="020B0502020202020204" pitchFamily="34" charset="0"/>
            </a:endParaRPr>
          </a:p>
          <a:p>
            <a:pPr algn="just"/>
            <a:endParaRPr lang="fr-FR" sz="900" dirty="0">
              <a:latin typeface="Century Gothic" panose="020B0502020202020204" pitchFamily="34" charset="0"/>
            </a:endParaRPr>
          </a:p>
          <a:p>
            <a:pPr marL="0" indent="0" algn="just">
              <a:buNone/>
            </a:pPr>
            <a:r>
              <a:rPr lang="fr-FR" sz="1600" dirty="0" smtClean="0">
                <a:latin typeface="Century Gothic" panose="020B0502020202020204" pitchFamily="34" charset="0"/>
                <a:sym typeface="Wingdings" panose="05000000000000000000" pitchFamily="2" charset="2"/>
              </a:rPr>
              <a:t></a:t>
            </a:r>
            <a:r>
              <a:rPr lang="fr-FR" sz="1600" u="sng" dirty="0" smtClean="0">
                <a:latin typeface="Century Gothic" panose="020B0502020202020204" pitchFamily="34" charset="0"/>
              </a:rPr>
              <a:t>Maladie </a:t>
            </a:r>
            <a:r>
              <a:rPr lang="fr-FR" sz="1600" u="sng" dirty="0">
                <a:latin typeface="Century Gothic" panose="020B0502020202020204" pitchFamily="34" charset="0"/>
              </a:rPr>
              <a:t>professionnelle inscrite aux tableaux </a:t>
            </a:r>
            <a:r>
              <a:rPr lang="fr-FR" sz="1600" u="sng" dirty="0" smtClean="0">
                <a:latin typeface="Century Gothic" panose="020B0502020202020204" pitchFamily="34" charset="0"/>
              </a:rPr>
              <a:t>:</a:t>
            </a:r>
            <a:endParaRPr lang="fr-FR" sz="1600" u="sng" dirty="0">
              <a:latin typeface="Century Gothic" panose="020B0502020202020204" pitchFamily="34" charset="0"/>
            </a:endParaRPr>
          </a:p>
          <a:p>
            <a:pPr marL="0" indent="0" algn="just">
              <a:buNone/>
            </a:pPr>
            <a:r>
              <a:rPr lang="fr-FR" sz="1600" dirty="0" smtClean="0">
                <a:latin typeface="Century Gothic" panose="020B0502020202020204" pitchFamily="34" charset="0"/>
              </a:rPr>
              <a:t>Il </a:t>
            </a:r>
            <a:r>
              <a:rPr lang="fr-FR" sz="1600" dirty="0">
                <a:latin typeface="Century Gothic" panose="020B0502020202020204" pitchFamily="34" charset="0"/>
              </a:rPr>
              <a:t>doit établir si la maladie de l’agent répond aux différents critères de ces tableaux (désignation des </a:t>
            </a:r>
            <a:r>
              <a:rPr lang="fr-FR" sz="1600" dirty="0" smtClean="0">
                <a:latin typeface="Century Gothic" panose="020B0502020202020204" pitchFamily="34" charset="0"/>
              </a:rPr>
              <a:t>maladies + </a:t>
            </a:r>
            <a:r>
              <a:rPr lang="fr-FR" sz="1600" dirty="0">
                <a:latin typeface="Century Gothic" panose="020B0502020202020204" pitchFamily="34" charset="0"/>
              </a:rPr>
              <a:t>délai de prise en </a:t>
            </a:r>
            <a:r>
              <a:rPr lang="fr-FR" sz="1600" dirty="0" smtClean="0">
                <a:latin typeface="Century Gothic" panose="020B0502020202020204" pitchFamily="34" charset="0"/>
              </a:rPr>
              <a:t>charge + </a:t>
            </a:r>
            <a:r>
              <a:rPr lang="fr-FR" sz="1600" dirty="0">
                <a:latin typeface="Century Gothic" panose="020B0502020202020204" pitchFamily="34" charset="0"/>
              </a:rPr>
              <a:t>liste limitative de </a:t>
            </a:r>
            <a:r>
              <a:rPr lang="fr-FR" sz="1600" dirty="0" smtClean="0">
                <a:latin typeface="Century Gothic" panose="020B0502020202020204" pitchFamily="34" charset="0"/>
              </a:rPr>
              <a:t>travaux) </a:t>
            </a:r>
            <a:endParaRPr lang="fr-FR" sz="1600" dirty="0">
              <a:latin typeface="Century Gothic" panose="020B0502020202020204" pitchFamily="34" charset="0"/>
            </a:endParaRPr>
          </a:p>
          <a:p>
            <a:pPr algn="just"/>
            <a:endParaRPr lang="fr-FR" sz="900" dirty="0">
              <a:latin typeface="Century Gothic" panose="020B0502020202020204" pitchFamily="34" charset="0"/>
            </a:endParaRPr>
          </a:p>
          <a:p>
            <a:pPr marL="0" indent="0" algn="just">
              <a:buNone/>
            </a:pPr>
            <a:r>
              <a:rPr lang="fr-FR" sz="1600" dirty="0" smtClean="0">
                <a:latin typeface="Century Gothic" panose="020B0502020202020204" pitchFamily="34" charset="0"/>
              </a:rPr>
              <a:t>Possibilité de recevoir l’agent ou </a:t>
            </a:r>
            <a:r>
              <a:rPr lang="fr-FR" sz="1600" dirty="0">
                <a:latin typeface="Century Gothic" panose="020B0502020202020204" pitchFamily="34" charset="0"/>
              </a:rPr>
              <a:t>lui demander d’apporter des éléments d’information complémentaires.</a:t>
            </a:r>
          </a:p>
          <a:p>
            <a:pPr algn="just"/>
            <a:endParaRPr lang="fr-FR" sz="900" dirty="0">
              <a:latin typeface="Century Gothic" panose="020B0502020202020204" pitchFamily="34" charset="0"/>
            </a:endParaRPr>
          </a:p>
          <a:p>
            <a:pPr marL="0" indent="0" algn="just">
              <a:buNone/>
            </a:pPr>
            <a:r>
              <a:rPr lang="fr-FR" sz="1600" dirty="0">
                <a:latin typeface="Century Gothic" panose="020B0502020202020204" pitchFamily="34" charset="0"/>
              </a:rPr>
              <a:t>I</a:t>
            </a:r>
            <a:r>
              <a:rPr lang="fr-FR" sz="1600" dirty="0" smtClean="0">
                <a:latin typeface="Century Gothic" panose="020B0502020202020204" pitchFamily="34" charset="0"/>
              </a:rPr>
              <a:t>ndique </a:t>
            </a:r>
            <a:r>
              <a:rPr lang="fr-FR" sz="1600" dirty="0">
                <a:latin typeface="Century Gothic" panose="020B0502020202020204" pitchFamily="34" charset="0"/>
              </a:rPr>
              <a:t>à l’autorité </a:t>
            </a:r>
            <a:r>
              <a:rPr lang="fr-FR" sz="1600" dirty="0" smtClean="0">
                <a:latin typeface="Century Gothic" panose="020B0502020202020204" pitchFamily="34" charset="0"/>
              </a:rPr>
              <a:t>au </a:t>
            </a:r>
            <a:r>
              <a:rPr lang="fr-FR" sz="1600" dirty="0">
                <a:latin typeface="Century Gothic" panose="020B0502020202020204" pitchFamily="34" charset="0"/>
              </a:rPr>
              <a:t>vu des éléments </a:t>
            </a:r>
            <a:r>
              <a:rPr lang="fr-FR" sz="1600" dirty="0" smtClean="0">
                <a:latin typeface="Century Gothic" panose="020B0502020202020204" pitchFamily="34" charset="0"/>
              </a:rPr>
              <a:t>si </a:t>
            </a:r>
            <a:r>
              <a:rPr lang="fr-FR" sz="1600" dirty="0">
                <a:latin typeface="Century Gothic" panose="020B0502020202020204" pitchFamily="34" charset="0"/>
              </a:rPr>
              <a:t>la </a:t>
            </a:r>
            <a:r>
              <a:rPr lang="fr-FR" sz="1600" dirty="0" smtClean="0">
                <a:latin typeface="Century Gothic" panose="020B0502020202020204" pitchFamily="34" charset="0"/>
              </a:rPr>
              <a:t>maladie </a:t>
            </a:r>
            <a:r>
              <a:rPr lang="fr-FR" sz="1600" dirty="0">
                <a:latin typeface="Century Gothic" panose="020B0502020202020204" pitchFamily="34" charset="0"/>
              </a:rPr>
              <a:t>satisfait </a:t>
            </a:r>
            <a:r>
              <a:rPr lang="fr-FR" sz="1600" dirty="0" smtClean="0">
                <a:latin typeface="Century Gothic" panose="020B0502020202020204" pitchFamily="34" charset="0"/>
              </a:rPr>
              <a:t>aux </a:t>
            </a:r>
            <a:r>
              <a:rPr lang="fr-FR" sz="1600" dirty="0">
                <a:latin typeface="Century Gothic" panose="020B0502020202020204" pitchFamily="34" charset="0"/>
              </a:rPr>
              <a:t>conditions </a:t>
            </a:r>
            <a:r>
              <a:rPr lang="fr-FR" sz="1600" dirty="0" smtClean="0">
                <a:latin typeface="Century Gothic" panose="020B0502020202020204" pitchFamily="34" charset="0"/>
              </a:rPr>
              <a:t>des </a:t>
            </a:r>
            <a:r>
              <a:rPr lang="fr-FR" sz="1600" dirty="0">
                <a:latin typeface="Century Gothic" panose="020B0502020202020204" pitchFamily="34" charset="0"/>
              </a:rPr>
              <a:t>tableaux.</a:t>
            </a:r>
          </a:p>
          <a:p>
            <a:pPr algn="just"/>
            <a:endParaRPr lang="fr-FR" sz="900" dirty="0">
              <a:latin typeface="Century Gothic" panose="020B0502020202020204" pitchFamily="34" charset="0"/>
            </a:endParaRPr>
          </a:p>
          <a:p>
            <a:pPr marL="0" indent="0" algn="just">
              <a:buNone/>
            </a:pPr>
            <a:r>
              <a:rPr lang="fr-FR" sz="1500" dirty="0">
                <a:latin typeface="Century Gothic" panose="020B0502020202020204" pitchFamily="34" charset="0"/>
                <a:sym typeface="Wingdings" panose="05000000000000000000" pitchFamily="2" charset="2"/>
              </a:rPr>
              <a:t>	</a:t>
            </a:r>
            <a:r>
              <a:rPr lang="fr-FR" sz="1600" dirty="0" smtClean="0">
                <a:latin typeface="Century Gothic" panose="020B0502020202020204" pitchFamily="34" charset="0"/>
                <a:sym typeface="Wingdings" panose="05000000000000000000" pitchFamily="2" charset="2"/>
              </a:rPr>
              <a:t> </a:t>
            </a:r>
            <a:r>
              <a:rPr lang="fr-FR" sz="1600" dirty="0" smtClean="0">
                <a:latin typeface="Century Gothic" panose="020B0502020202020204" pitchFamily="34" charset="0"/>
              </a:rPr>
              <a:t>Si </a:t>
            </a:r>
            <a:r>
              <a:rPr lang="fr-FR" sz="1600" dirty="0">
                <a:latin typeface="Century Gothic" panose="020B0502020202020204" pitchFamily="34" charset="0"/>
              </a:rPr>
              <a:t>toutes les conditions du tableau sont satisfaites, la présomption d’imputabilité est avérée.</a:t>
            </a:r>
          </a:p>
          <a:p>
            <a:pPr algn="just"/>
            <a:endParaRPr lang="fr-FR" sz="900" dirty="0">
              <a:latin typeface="Century Gothic" panose="020B0502020202020204" pitchFamily="34" charset="0"/>
            </a:endParaRPr>
          </a:p>
          <a:p>
            <a:pPr marL="0" indent="0" algn="just">
              <a:buNone/>
            </a:pPr>
            <a:r>
              <a:rPr lang="fr-FR" sz="1600" dirty="0" smtClean="0">
                <a:latin typeface="Century Gothic" panose="020B0502020202020204" pitchFamily="34" charset="0"/>
              </a:rPr>
              <a:t>Si </a:t>
            </a:r>
            <a:r>
              <a:rPr lang="fr-FR" sz="1600" dirty="0">
                <a:latin typeface="Century Gothic" panose="020B0502020202020204" pitchFamily="34" charset="0"/>
              </a:rPr>
              <a:t>la maladie ne satisfait pas à l’ensemble des critères </a:t>
            </a:r>
            <a:r>
              <a:rPr lang="fr-FR" sz="1600" dirty="0" smtClean="0">
                <a:latin typeface="Century Gothic" panose="020B0502020202020204" pitchFamily="34" charset="0"/>
              </a:rPr>
              <a:t>ou si </a:t>
            </a:r>
            <a:r>
              <a:rPr lang="fr-FR" sz="1600" dirty="0">
                <a:latin typeface="Century Gothic" panose="020B0502020202020204" pitchFamily="34" charset="0"/>
              </a:rPr>
              <a:t>les </a:t>
            </a:r>
            <a:r>
              <a:rPr lang="fr-FR" sz="1600" dirty="0" smtClean="0">
                <a:latin typeface="Century Gothic" panose="020B0502020202020204" pitchFamily="34" charset="0"/>
              </a:rPr>
              <a:t>éléments </a:t>
            </a:r>
            <a:r>
              <a:rPr lang="fr-FR" sz="1600" dirty="0">
                <a:latin typeface="Century Gothic" panose="020B0502020202020204" pitchFamily="34" charset="0"/>
              </a:rPr>
              <a:t>ne lui permettent pas d’établir si elle y satisfait, il en informe l’autorité </a:t>
            </a:r>
            <a:r>
              <a:rPr lang="fr-FR" sz="1600" dirty="0" smtClean="0">
                <a:latin typeface="Century Gothic" panose="020B0502020202020204" pitchFamily="34" charset="0"/>
              </a:rPr>
              <a:t>et </a:t>
            </a:r>
            <a:r>
              <a:rPr lang="fr-FR" sz="1600" dirty="0">
                <a:latin typeface="Century Gothic" panose="020B0502020202020204" pitchFamily="34" charset="0"/>
              </a:rPr>
              <a:t>rédige un rapport </a:t>
            </a:r>
            <a:r>
              <a:rPr lang="fr-FR" sz="1600" dirty="0" smtClean="0">
                <a:latin typeface="Century Gothic" panose="020B0502020202020204" pitchFamily="34" charset="0"/>
              </a:rPr>
              <a:t>pour la CR.</a:t>
            </a:r>
            <a:endParaRPr lang="fr-FR" sz="1600" dirty="0">
              <a:latin typeface="Century Gothic" panose="020B0502020202020204" pitchFamily="34" charset="0"/>
            </a:endParaRPr>
          </a:p>
          <a:p>
            <a:pPr algn="just"/>
            <a:endParaRPr lang="fr-FR" sz="900" u="sng" dirty="0">
              <a:latin typeface="Century Gothic" panose="020B0502020202020204" pitchFamily="34" charset="0"/>
            </a:endParaRPr>
          </a:p>
          <a:p>
            <a:pPr marL="0" indent="0" algn="just">
              <a:buNone/>
            </a:pPr>
            <a:r>
              <a:rPr lang="fr-FR" sz="1500" u="sng" dirty="0" smtClean="0">
                <a:latin typeface="Century Gothic" panose="020B0502020202020204" pitchFamily="34" charset="0"/>
                <a:sym typeface="Wingdings" panose="05000000000000000000" pitchFamily="2" charset="2"/>
              </a:rPr>
              <a:t></a:t>
            </a:r>
            <a:r>
              <a:rPr lang="fr-FR" sz="1600" u="sng" dirty="0" smtClean="0">
                <a:latin typeface="Century Gothic" panose="020B0502020202020204" pitchFamily="34" charset="0"/>
              </a:rPr>
              <a:t>Maladie </a:t>
            </a:r>
            <a:r>
              <a:rPr lang="fr-FR" sz="1600" u="sng" dirty="0">
                <a:latin typeface="Century Gothic" panose="020B0502020202020204" pitchFamily="34" charset="0"/>
              </a:rPr>
              <a:t>professionnelle hors </a:t>
            </a:r>
            <a:r>
              <a:rPr lang="fr-FR" sz="1600" u="sng" dirty="0" smtClean="0">
                <a:latin typeface="Century Gothic" panose="020B0502020202020204" pitchFamily="34" charset="0"/>
              </a:rPr>
              <a:t>tableaux </a:t>
            </a:r>
            <a:r>
              <a:rPr lang="fr-FR" sz="1600" dirty="0">
                <a:latin typeface="Century Gothic" panose="020B0502020202020204" pitchFamily="34" charset="0"/>
              </a:rPr>
              <a:t>:</a:t>
            </a:r>
          </a:p>
          <a:p>
            <a:pPr marL="0" indent="0" algn="just">
              <a:buNone/>
            </a:pPr>
            <a:r>
              <a:rPr lang="fr-FR" sz="1600" dirty="0" smtClean="0">
                <a:latin typeface="Century Gothic" panose="020B0502020202020204" pitchFamily="34" charset="0"/>
              </a:rPr>
              <a:t>Il rédige </a:t>
            </a:r>
            <a:r>
              <a:rPr lang="fr-FR" sz="1600" dirty="0">
                <a:latin typeface="Century Gothic" panose="020B0502020202020204" pitchFamily="34" charset="0"/>
              </a:rPr>
              <a:t>un rapport à destination de la </a:t>
            </a:r>
            <a:r>
              <a:rPr lang="fr-FR" sz="1600" dirty="0" smtClean="0">
                <a:latin typeface="Century Gothic" panose="020B0502020202020204" pitchFamily="34" charset="0"/>
              </a:rPr>
              <a:t>CR</a:t>
            </a:r>
            <a:endParaRPr lang="fr-FR" sz="1600" dirty="0">
              <a:latin typeface="Century Gothic" panose="020B0502020202020204" pitchFamily="34" charset="0"/>
            </a:endParaRPr>
          </a:p>
          <a:p>
            <a:pPr marL="0" indent="0" algn="just">
              <a:buNone/>
            </a:pPr>
            <a:r>
              <a:rPr lang="fr-FR" sz="1600" dirty="0" smtClean="0">
                <a:latin typeface="Century Gothic" panose="020B0502020202020204" pitchFamily="34" charset="0"/>
              </a:rPr>
              <a:t>- soit</a:t>
            </a:r>
            <a:r>
              <a:rPr lang="fr-FR" sz="1600" dirty="0">
                <a:latin typeface="Century Gothic" panose="020B0502020202020204" pitchFamily="34" charset="0"/>
              </a:rPr>
              <a:t>, directement transmis à la </a:t>
            </a:r>
            <a:r>
              <a:rPr lang="fr-FR" sz="1600" dirty="0" smtClean="0">
                <a:latin typeface="Century Gothic" panose="020B0502020202020204" pitchFamily="34" charset="0"/>
              </a:rPr>
              <a:t>CR,</a:t>
            </a:r>
            <a:endParaRPr lang="fr-FR" sz="1600" dirty="0">
              <a:latin typeface="Century Gothic" panose="020B0502020202020204" pitchFamily="34" charset="0"/>
            </a:endParaRPr>
          </a:p>
          <a:p>
            <a:pPr marL="0" indent="0" algn="just">
              <a:buNone/>
            </a:pPr>
            <a:r>
              <a:rPr lang="fr-FR" sz="1600" dirty="0" smtClean="0">
                <a:latin typeface="Century Gothic" panose="020B0502020202020204" pitchFamily="34" charset="0"/>
              </a:rPr>
              <a:t>- soit</a:t>
            </a:r>
            <a:r>
              <a:rPr lang="fr-FR" sz="1600" dirty="0">
                <a:latin typeface="Century Gothic" panose="020B0502020202020204" pitchFamily="34" charset="0"/>
              </a:rPr>
              <a:t>, remis </a:t>
            </a:r>
            <a:r>
              <a:rPr lang="fr-FR" sz="1600" dirty="0" err="1" smtClean="0">
                <a:latin typeface="Century Gothic" panose="020B0502020202020204" pitchFamily="34" charset="0"/>
              </a:rPr>
              <a:t>ss</a:t>
            </a:r>
            <a:r>
              <a:rPr lang="fr-FR" sz="1600" dirty="0" smtClean="0">
                <a:latin typeface="Century Gothic" panose="020B0502020202020204" pitchFamily="34" charset="0"/>
              </a:rPr>
              <a:t> </a:t>
            </a:r>
            <a:r>
              <a:rPr lang="fr-FR" sz="1600" dirty="0">
                <a:latin typeface="Century Gothic" panose="020B0502020202020204" pitchFamily="34" charset="0"/>
              </a:rPr>
              <a:t>pli confidentiel à l’employeur, qui le transmet à </a:t>
            </a:r>
            <a:r>
              <a:rPr lang="fr-FR" sz="1600" dirty="0" smtClean="0">
                <a:latin typeface="Century Gothic" panose="020B0502020202020204" pitchFamily="34" charset="0"/>
              </a:rPr>
              <a:t>CR quand elle </a:t>
            </a:r>
            <a:r>
              <a:rPr lang="fr-FR" sz="1600" dirty="0">
                <a:latin typeface="Century Gothic" panose="020B0502020202020204" pitchFamily="34" charset="0"/>
              </a:rPr>
              <a:t>est saisie.</a:t>
            </a:r>
          </a:p>
        </p:txBody>
      </p:sp>
    </p:spTree>
    <p:extLst>
      <p:ext uri="{BB962C8B-B14F-4D97-AF65-F5344CB8AC3E}">
        <p14:creationId xmlns:p14="http://schemas.microsoft.com/office/powerpoint/2010/main" val="3951765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35768"/>
            <a:ext cx="8435280" cy="900472"/>
          </a:xfrm>
        </p:spPr>
        <p:txBody>
          <a:bodyPr>
            <a:normAutofit/>
          </a:bodyPr>
          <a:lstStyle/>
          <a:p>
            <a:r>
              <a:rPr lang="fr-FR" sz="2800" b="1" dirty="0">
                <a:latin typeface="Century Gothic" panose="020B0502020202020204" pitchFamily="34" charset="0"/>
              </a:rPr>
              <a:t>Les cas de saisine </a:t>
            </a:r>
            <a:r>
              <a:rPr lang="fr-FR" sz="2800" b="1" dirty="0" smtClean="0">
                <a:latin typeface="Century Gothic" panose="020B0502020202020204" pitchFamily="34" charset="0"/>
              </a:rPr>
              <a:t>obligatoires de la CR</a:t>
            </a:r>
            <a:endParaRPr lang="fr-FR" sz="2800" b="1" dirty="0">
              <a:latin typeface="Century Gothic" panose="020B0502020202020204" pitchFamily="34" charset="0"/>
            </a:endParaRPr>
          </a:p>
        </p:txBody>
      </p:sp>
      <p:sp>
        <p:nvSpPr>
          <p:cNvPr id="3" name="Espace réservé du contenu 2"/>
          <p:cNvSpPr>
            <a:spLocks noGrp="1"/>
          </p:cNvSpPr>
          <p:nvPr>
            <p:ph idx="1"/>
          </p:nvPr>
        </p:nvSpPr>
        <p:spPr>
          <a:xfrm>
            <a:off x="457200" y="620688"/>
            <a:ext cx="8229600" cy="6120680"/>
          </a:xfrm>
        </p:spPr>
        <p:txBody>
          <a:bodyPr>
            <a:noAutofit/>
          </a:bodyPr>
          <a:lstStyle/>
          <a:p>
            <a:pPr algn="just">
              <a:buFont typeface="Wingdings" panose="05000000000000000000" pitchFamily="2" charset="2"/>
              <a:buChar char="à"/>
            </a:pPr>
            <a:r>
              <a:rPr lang="fr-FR" sz="1700" u="sng" dirty="0" smtClean="0">
                <a:latin typeface="Century Gothic" panose="020B0502020202020204" pitchFamily="34" charset="0"/>
              </a:rPr>
              <a:t>en </a:t>
            </a:r>
            <a:r>
              <a:rPr lang="fr-FR" sz="1700" u="sng" dirty="0">
                <a:latin typeface="Century Gothic" panose="020B0502020202020204" pitchFamily="34" charset="0"/>
              </a:rPr>
              <a:t>cas d’accident </a:t>
            </a:r>
            <a:r>
              <a:rPr lang="fr-FR" sz="1700" dirty="0">
                <a:latin typeface="Century Gothic" panose="020B0502020202020204" pitchFamily="34" charset="0"/>
              </a:rPr>
              <a:t>: </a:t>
            </a:r>
            <a:r>
              <a:rPr lang="fr-FR" sz="1700" b="1" dirty="0">
                <a:latin typeface="Century Gothic" panose="020B0502020202020204" pitchFamily="34" charset="0"/>
              </a:rPr>
              <a:t>lorsqu’une faute personnelle ou toute autre circonstance particulière est potentiellement de nature à détacher l’accident du </a:t>
            </a:r>
            <a:r>
              <a:rPr lang="fr-FR" sz="1700" b="1" dirty="0" smtClean="0">
                <a:latin typeface="Century Gothic" panose="020B0502020202020204" pitchFamily="34" charset="0"/>
              </a:rPr>
              <a:t>service</a:t>
            </a:r>
          </a:p>
          <a:p>
            <a:pPr>
              <a:buFont typeface="Wingdings" panose="05000000000000000000" pitchFamily="2" charset="2"/>
              <a:buChar char="à"/>
            </a:pPr>
            <a:endParaRPr lang="fr-FR" sz="1000" dirty="0">
              <a:latin typeface="Century Gothic" panose="020B0502020202020204" pitchFamily="34" charset="0"/>
            </a:endParaRPr>
          </a:p>
          <a:p>
            <a:pPr algn="just">
              <a:buFont typeface="Wingdings" panose="05000000000000000000" pitchFamily="2" charset="2"/>
              <a:buChar char="à"/>
            </a:pPr>
            <a:r>
              <a:rPr lang="fr-FR" sz="1700" u="sng" dirty="0" smtClean="0">
                <a:latin typeface="Century Gothic" panose="020B0502020202020204" pitchFamily="34" charset="0"/>
              </a:rPr>
              <a:t>en </a:t>
            </a:r>
            <a:r>
              <a:rPr lang="fr-FR" sz="1700" u="sng" dirty="0">
                <a:latin typeface="Century Gothic" panose="020B0502020202020204" pitchFamily="34" charset="0"/>
              </a:rPr>
              <a:t>cas d’accident de trajet </a:t>
            </a:r>
            <a:r>
              <a:rPr lang="fr-FR" sz="1700" dirty="0">
                <a:latin typeface="Century Gothic" panose="020B0502020202020204" pitchFamily="34" charset="0"/>
              </a:rPr>
              <a:t>: </a:t>
            </a:r>
            <a:r>
              <a:rPr lang="fr-FR" sz="1700" b="1" dirty="0">
                <a:latin typeface="Century Gothic" panose="020B0502020202020204" pitchFamily="34" charset="0"/>
              </a:rPr>
              <a:t>lorsqu'un fait personnel </a:t>
            </a:r>
            <a:r>
              <a:rPr lang="fr-FR" sz="1700" b="1" dirty="0" smtClean="0">
                <a:latin typeface="Century Gothic" panose="020B0502020202020204" pitchFamily="34" charset="0"/>
              </a:rPr>
              <a:t>ou </a:t>
            </a:r>
            <a:r>
              <a:rPr lang="fr-FR" sz="1700" b="1" dirty="0">
                <a:latin typeface="Century Gothic" panose="020B0502020202020204" pitchFamily="34" charset="0"/>
              </a:rPr>
              <a:t>toute autre circonstance particulière étrangère notamment aux nécessités de la vie courante est potentiellement de nature à détacher l'accident de trajet du </a:t>
            </a:r>
            <a:r>
              <a:rPr lang="fr-FR" sz="1700" b="1" dirty="0" smtClean="0">
                <a:latin typeface="Century Gothic" panose="020B0502020202020204" pitchFamily="34" charset="0"/>
              </a:rPr>
              <a:t>service</a:t>
            </a:r>
          </a:p>
          <a:p>
            <a:pPr>
              <a:buFont typeface="Wingdings" panose="05000000000000000000" pitchFamily="2" charset="2"/>
              <a:buChar char="à"/>
            </a:pPr>
            <a:endParaRPr lang="fr-FR" sz="1000" dirty="0" smtClean="0">
              <a:latin typeface="Century Gothic" panose="020B0502020202020204" pitchFamily="34" charset="0"/>
            </a:endParaRPr>
          </a:p>
          <a:p>
            <a:pPr algn="just">
              <a:buFont typeface="Wingdings" panose="05000000000000000000" pitchFamily="2" charset="2"/>
              <a:buChar char="à"/>
            </a:pPr>
            <a:r>
              <a:rPr lang="fr-FR" sz="1700" u="sng" dirty="0" smtClean="0">
                <a:latin typeface="Century Gothic" panose="020B0502020202020204" pitchFamily="34" charset="0"/>
              </a:rPr>
              <a:t>en </a:t>
            </a:r>
            <a:r>
              <a:rPr lang="fr-FR" sz="1700" u="sng" dirty="0">
                <a:latin typeface="Century Gothic" panose="020B0502020202020204" pitchFamily="34" charset="0"/>
              </a:rPr>
              <a:t>cas de maladie </a:t>
            </a:r>
            <a:r>
              <a:rPr lang="fr-FR" sz="1700" dirty="0">
                <a:latin typeface="Century Gothic" panose="020B0502020202020204" pitchFamily="34" charset="0"/>
              </a:rPr>
              <a:t>: </a:t>
            </a:r>
            <a:r>
              <a:rPr lang="fr-FR" sz="1700" b="1" dirty="0">
                <a:latin typeface="Century Gothic" panose="020B0502020202020204" pitchFamily="34" charset="0"/>
              </a:rPr>
              <a:t>lorsque l'affection résulte d'une maladie contractée en service dans les cas où les conditions permettant de faire présumer l’imputabilité au service de la maladie ne sont pas remplies </a:t>
            </a:r>
            <a:r>
              <a:rPr lang="fr-FR" sz="1700" dirty="0">
                <a:latin typeface="Century Gothic" panose="020B0502020202020204" pitchFamily="34" charset="0"/>
              </a:rPr>
              <a:t>: lorsque la maladie n’est pas désignée par les tableaux de maladies professionnelles ou n’est pas contractée dans les conditions mentionnées à ces </a:t>
            </a:r>
            <a:r>
              <a:rPr lang="fr-FR" sz="1700" dirty="0" smtClean="0">
                <a:latin typeface="Century Gothic" panose="020B0502020202020204" pitchFamily="34" charset="0"/>
              </a:rPr>
              <a:t>tableaux</a:t>
            </a:r>
          </a:p>
          <a:p>
            <a:pPr>
              <a:buFont typeface="Wingdings" panose="05000000000000000000" pitchFamily="2" charset="2"/>
              <a:buChar char="à"/>
            </a:pPr>
            <a:endParaRPr lang="fr-FR" sz="1200" dirty="0" smtClean="0">
              <a:latin typeface="Century Gothic" panose="020B0502020202020204" pitchFamily="34" charset="0"/>
            </a:endParaRPr>
          </a:p>
          <a:p>
            <a:pPr marL="0" indent="0">
              <a:buNone/>
            </a:pPr>
            <a:r>
              <a:rPr lang="fr-FR" sz="1700" dirty="0" smtClean="0">
                <a:latin typeface="Century Gothic" panose="020B0502020202020204" pitchFamily="34" charset="0"/>
              </a:rPr>
              <a:t>Lorsqu’elle </a:t>
            </a:r>
            <a:r>
              <a:rPr lang="fr-FR" sz="1700" dirty="0">
                <a:latin typeface="Century Gothic" panose="020B0502020202020204" pitchFamily="34" charset="0"/>
              </a:rPr>
              <a:t>est consultée, la </a:t>
            </a:r>
            <a:r>
              <a:rPr lang="fr-FR" sz="1700" dirty="0" smtClean="0">
                <a:latin typeface="Century Gothic" panose="020B0502020202020204" pitchFamily="34" charset="0"/>
              </a:rPr>
              <a:t>CR donne également un avis  :</a:t>
            </a:r>
            <a:endParaRPr lang="fr-FR" sz="1700" dirty="0">
              <a:latin typeface="Century Gothic" panose="020B0502020202020204" pitchFamily="34" charset="0"/>
            </a:endParaRPr>
          </a:p>
          <a:p>
            <a:pPr marL="0" indent="0" algn="just">
              <a:buNone/>
            </a:pPr>
            <a:r>
              <a:rPr lang="fr-FR" sz="1700" dirty="0" smtClean="0">
                <a:latin typeface="Century Gothic" panose="020B0502020202020204" pitchFamily="34" charset="0"/>
              </a:rPr>
              <a:t>-    sur </a:t>
            </a:r>
            <a:r>
              <a:rPr lang="fr-FR" sz="1700" dirty="0">
                <a:latin typeface="Century Gothic" panose="020B0502020202020204" pitchFamily="34" charset="0"/>
              </a:rPr>
              <a:t>le caractère provisoire ou définitif de l'inaptitude </a:t>
            </a:r>
            <a:r>
              <a:rPr lang="fr-FR" sz="1700" dirty="0" smtClean="0">
                <a:latin typeface="Century Gothic" panose="020B0502020202020204" pitchFamily="34" charset="0"/>
              </a:rPr>
              <a:t>constatée</a:t>
            </a:r>
            <a:endParaRPr lang="fr-FR" sz="1700" dirty="0">
              <a:latin typeface="Century Gothic" panose="020B0502020202020204" pitchFamily="34" charset="0"/>
            </a:endParaRPr>
          </a:p>
          <a:p>
            <a:pPr algn="just">
              <a:buFontTx/>
              <a:buChar char="-"/>
            </a:pPr>
            <a:r>
              <a:rPr lang="fr-FR" sz="1700" dirty="0" smtClean="0">
                <a:latin typeface="Century Gothic" panose="020B0502020202020204" pitchFamily="34" charset="0"/>
              </a:rPr>
              <a:t>sur </a:t>
            </a:r>
            <a:r>
              <a:rPr lang="fr-FR" sz="1700" dirty="0">
                <a:latin typeface="Century Gothic" panose="020B0502020202020204" pitchFamily="34" charset="0"/>
              </a:rPr>
              <a:t>l'aptitude de l'intéressé à occuper un emploi adapté à son état physique</a:t>
            </a:r>
            <a:r>
              <a:rPr lang="fr-FR" sz="1700" dirty="0" smtClean="0">
                <a:latin typeface="Century Gothic" panose="020B0502020202020204" pitchFamily="34" charset="0"/>
              </a:rPr>
              <a:t>.</a:t>
            </a:r>
          </a:p>
          <a:p>
            <a:pPr algn="just">
              <a:buFontTx/>
              <a:buChar char="-"/>
            </a:pPr>
            <a:endParaRPr lang="fr-FR" sz="1000" dirty="0" smtClean="0">
              <a:latin typeface="Century Gothic" panose="020B0502020202020204" pitchFamily="34" charset="0"/>
            </a:endParaRPr>
          </a:p>
          <a:p>
            <a:pPr marL="0" indent="0" algn="just">
              <a:buNone/>
            </a:pPr>
            <a:r>
              <a:rPr lang="fr-FR" sz="1700" dirty="0" smtClean="0">
                <a:latin typeface="Century Gothic" panose="020B0502020202020204" pitchFamily="34" charset="0"/>
                <a:sym typeface="Wingdings" panose="05000000000000000000" pitchFamily="2" charset="2"/>
              </a:rPr>
              <a:t> </a:t>
            </a:r>
            <a:r>
              <a:rPr lang="fr-FR" sz="1700" dirty="0" smtClean="0">
                <a:latin typeface="Century Gothic" panose="020B0502020202020204" pitchFamily="34" charset="0"/>
              </a:rPr>
              <a:t>Remise </a:t>
            </a:r>
            <a:r>
              <a:rPr lang="fr-FR" sz="1700" dirty="0">
                <a:latin typeface="Century Gothic" panose="020B0502020202020204" pitchFamily="34" charset="0"/>
              </a:rPr>
              <a:t>d’un rapport </a:t>
            </a:r>
            <a:r>
              <a:rPr lang="fr-FR" sz="1700" dirty="0" smtClean="0">
                <a:latin typeface="Century Gothic" panose="020B0502020202020204" pitchFamily="34" charset="0"/>
              </a:rPr>
              <a:t>du </a:t>
            </a:r>
            <a:r>
              <a:rPr lang="fr-FR" sz="1700" dirty="0">
                <a:latin typeface="Century Gothic" panose="020B0502020202020204" pitchFamily="34" charset="0"/>
              </a:rPr>
              <a:t>médecin </a:t>
            </a:r>
            <a:r>
              <a:rPr lang="fr-FR" sz="1700" dirty="0" smtClean="0">
                <a:latin typeface="Century Gothic" panose="020B0502020202020204" pitchFamily="34" charset="0"/>
              </a:rPr>
              <a:t>de prévention en </a:t>
            </a:r>
            <a:r>
              <a:rPr lang="fr-FR" sz="1700" dirty="0">
                <a:latin typeface="Century Gothic" panose="020B0502020202020204" pitchFamily="34" charset="0"/>
              </a:rPr>
              <a:t>cas de déclaration de </a:t>
            </a:r>
            <a:r>
              <a:rPr lang="fr-FR" sz="1700" dirty="0" smtClean="0">
                <a:latin typeface="Century Gothic" panose="020B0502020202020204" pitchFamily="34" charset="0"/>
              </a:rPr>
              <a:t>MP</a:t>
            </a:r>
          </a:p>
        </p:txBody>
      </p:sp>
    </p:spTree>
    <p:extLst>
      <p:ext uri="{BB962C8B-B14F-4D97-AF65-F5344CB8AC3E}">
        <p14:creationId xmlns:p14="http://schemas.microsoft.com/office/powerpoint/2010/main" val="4158888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848418292"/>
              </p:ext>
            </p:extLst>
          </p:nvPr>
        </p:nvGraphicFramePr>
        <p:xfrm>
          <a:off x="395536" y="260649"/>
          <a:ext cx="8496944" cy="6006121"/>
        </p:xfrm>
        <a:graphic>
          <a:graphicData uri="http://schemas.openxmlformats.org/drawingml/2006/table">
            <a:tbl>
              <a:tblPr firstRow="1" bandRow="1">
                <a:tableStyleId>{5C22544A-7EE6-4342-B048-85BDC9FD1C3A}</a:tableStyleId>
              </a:tblPr>
              <a:tblGrid>
                <a:gridCol w="2043802"/>
                <a:gridCol w="2310384"/>
                <a:gridCol w="2270550"/>
                <a:gridCol w="1872208"/>
              </a:tblGrid>
              <a:tr h="441823">
                <a:tc>
                  <a:txBody>
                    <a:bodyPr/>
                    <a:lstStyle/>
                    <a:p>
                      <a:pPr algn="ctr"/>
                      <a:r>
                        <a:rPr lang="fr-FR" sz="1600" dirty="0" smtClean="0">
                          <a:latin typeface="Century Gothic" panose="020B0502020202020204" pitchFamily="34" charset="0"/>
                        </a:rPr>
                        <a:t>TYPE DE SINISTRE</a:t>
                      </a:r>
                      <a:endParaRPr lang="fr-FR" sz="1600" dirty="0">
                        <a:latin typeface="Century Gothic" panose="020B0502020202020204" pitchFamily="34" charset="0"/>
                      </a:endParaRPr>
                    </a:p>
                  </a:txBody>
                  <a:tcPr/>
                </a:tc>
                <a:tc>
                  <a:txBody>
                    <a:bodyPr/>
                    <a:lstStyle/>
                    <a:p>
                      <a:pPr algn="ctr"/>
                      <a:r>
                        <a:rPr lang="fr-FR" sz="1600" dirty="0" smtClean="0">
                          <a:latin typeface="Century Gothic" panose="020B0502020202020204" pitchFamily="34" charset="0"/>
                        </a:rPr>
                        <a:t>SAISINE OBLIGATOIRE</a:t>
                      </a:r>
                      <a:endParaRPr lang="fr-FR" sz="1600" dirty="0">
                        <a:latin typeface="Century Gothic" panose="020B0502020202020204" pitchFamily="34" charset="0"/>
                      </a:endParaRPr>
                    </a:p>
                  </a:txBody>
                  <a:tcPr/>
                </a:tc>
                <a:tc>
                  <a:txBody>
                    <a:bodyPr/>
                    <a:lstStyle/>
                    <a:p>
                      <a:pPr algn="ctr"/>
                      <a:r>
                        <a:rPr lang="fr-FR" sz="1600" dirty="0" smtClean="0">
                          <a:latin typeface="Century Gothic" panose="020B0502020202020204" pitchFamily="34" charset="0"/>
                        </a:rPr>
                        <a:t>SAISINE FACULTATIVE</a:t>
                      </a:r>
                      <a:endParaRPr lang="fr-FR" sz="1600" dirty="0">
                        <a:latin typeface="Century Gothic" panose="020B0502020202020204" pitchFamily="34" charset="0"/>
                      </a:endParaRPr>
                    </a:p>
                  </a:txBody>
                  <a:tcPr/>
                </a:tc>
                <a:tc>
                  <a:txBody>
                    <a:bodyPr/>
                    <a:lstStyle/>
                    <a:p>
                      <a:pPr algn="ctr"/>
                      <a:r>
                        <a:rPr lang="fr-FR" sz="1600" dirty="0" smtClean="0">
                          <a:latin typeface="Century Gothic" panose="020B0502020202020204" pitchFamily="34" charset="0"/>
                        </a:rPr>
                        <a:t>SAISINE IMPOSSIBLE</a:t>
                      </a:r>
                      <a:endParaRPr lang="fr-FR" sz="1600" dirty="0">
                        <a:latin typeface="Century Gothic" panose="020B0502020202020204" pitchFamily="34" charset="0"/>
                      </a:endParaRPr>
                    </a:p>
                  </a:txBody>
                  <a:tcPr/>
                </a:tc>
              </a:tr>
              <a:tr h="2165641">
                <a:tc>
                  <a:txBody>
                    <a:bodyPr/>
                    <a:lstStyle/>
                    <a:p>
                      <a:pPr algn="ctr"/>
                      <a:r>
                        <a:rPr lang="fr-FR" sz="1600" dirty="0" smtClean="0">
                          <a:latin typeface="Century Gothic" panose="020B0502020202020204" pitchFamily="34" charset="0"/>
                        </a:rPr>
                        <a:t>Accident</a:t>
                      </a:r>
                      <a:r>
                        <a:rPr lang="fr-FR" sz="1600" baseline="0" dirty="0" smtClean="0">
                          <a:latin typeface="Century Gothic" panose="020B0502020202020204" pitchFamily="34" charset="0"/>
                        </a:rPr>
                        <a:t> de service</a:t>
                      </a:r>
                    </a:p>
                    <a:p>
                      <a:pPr algn="ctr"/>
                      <a:r>
                        <a:rPr lang="fr-FR" sz="1600" baseline="0" dirty="0" smtClean="0">
                          <a:latin typeface="Century Gothic" panose="020B0502020202020204" pitchFamily="34" charset="0"/>
                        </a:rPr>
                        <a:t>(présomption)</a:t>
                      </a:r>
                      <a:endParaRPr lang="fr-FR" sz="1600" dirty="0">
                        <a:latin typeface="Century Gothic" panose="020B0502020202020204" pitchFamily="34" charset="0"/>
                      </a:endParaRPr>
                    </a:p>
                  </a:txBody>
                  <a:tcPr/>
                </a:tc>
                <a:tc>
                  <a:txBody>
                    <a:bodyPr/>
                    <a:lstStyle/>
                    <a:p>
                      <a:pPr marL="285750" indent="-285750">
                        <a:buFontTx/>
                        <a:buChar char="-"/>
                      </a:pPr>
                      <a:r>
                        <a:rPr lang="fr-FR" sz="1600" dirty="0" smtClean="0">
                          <a:latin typeface="Century Gothic" panose="020B0502020202020204" pitchFamily="34" charset="0"/>
                        </a:rPr>
                        <a:t>En cas de faute personnelle </a:t>
                      </a:r>
                    </a:p>
                    <a:p>
                      <a:pPr marL="285750" indent="-285750">
                        <a:buFontTx/>
                        <a:buChar char="-"/>
                      </a:pPr>
                      <a:r>
                        <a:rPr lang="fr-FR" sz="1600" dirty="0" smtClean="0">
                          <a:latin typeface="Century Gothic" panose="020B0502020202020204" pitchFamily="34" charset="0"/>
                        </a:rPr>
                        <a:t>En cas de circonstance particulière de nature à détacher l’accident du service</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S’il ne remplit pas l’un des 3 critères</a:t>
                      </a:r>
                    </a:p>
                    <a:p>
                      <a:pPr marL="285750" indent="-285750">
                        <a:buFontTx/>
                        <a:buChar char="-"/>
                      </a:pPr>
                      <a:r>
                        <a:rPr lang="fr-FR" sz="1600" dirty="0" smtClean="0">
                          <a:latin typeface="Century Gothic" panose="020B0502020202020204" pitchFamily="34" charset="0"/>
                        </a:rPr>
                        <a:t>sur le temps</a:t>
                      </a:r>
                    </a:p>
                    <a:p>
                      <a:pPr marL="285750" indent="-285750">
                        <a:buFontTx/>
                        <a:buChar char="-"/>
                      </a:pPr>
                      <a:r>
                        <a:rPr lang="fr-FR" sz="1600" dirty="0" smtClean="0">
                          <a:latin typeface="Century Gothic" panose="020B0502020202020204" pitchFamily="34" charset="0"/>
                        </a:rPr>
                        <a:t>sur le lieu </a:t>
                      </a:r>
                    </a:p>
                    <a:p>
                      <a:pPr marL="285750" indent="-285750">
                        <a:buFontTx/>
                        <a:buChar char="-"/>
                      </a:pPr>
                      <a:r>
                        <a:rPr lang="fr-FR" sz="1600" dirty="0" smtClean="0">
                          <a:latin typeface="Century Gothic" panose="020B0502020202020204" pitchFamily="34" charset="0"/>
                        </a:rPr>
                        <a:t>dans l’exercice des fonctions</a:t>
                      </a:r>
                    </a:p>
                  </a:txBody>
                  <a:tcPr/>
                </a:tc>
                <a:tc>
                  <a:txBody>
                    <a:bodyPr/>
                    <a:lstStyle/>
                    <a:p>
                      <a:r>
                        <a:rPr lang="fr-FR" sz="1600" dirty="0" smtClean="0">
                          <a:latin typeface="Century Gothic" panose="020B0502020202020204" pitchFamily="34" charset="0"/>
                        </a:rPr>
                        <a:t>Si l’agent remplit les 3 critères</a:t>
                      </a:r>
                    </a:p>
                    <a:p>
                      <a:pPr marL="285750" indent="-285750">
                        <a:buFontTx/>
                        <a:buChar char="-"/>
                      </a:pPr>
                      <a:r>
                        <a:rPr lang="fr-FR" sz="1600" dirty="0" smtClean="0">
                          <a:latin typeface="Century Gothic" panose="020B0502020202020204" pitchFamily="34" charset="0"/>
                        </a:rPr>
                        <a:t>sur le temps</a:t>
                      </a:r>
                    </a:p>
                    <a:p>
                      <a:pPr marL="285750" indent="-285750">
                        <a:buFontTx/>
                        <a:buChar char="-"/>
                      </a:pPr>
                      <a:r>
                        <a:rPr lang="fr-FR" sz="1600" dirty="0" smtClean="0">
                          <a:latin typeface="Century Gothic" panose="020B0502020202020204" pitchFamily="34" charset="0"/>
                        </a:rPr>
                        <a:t>sur le lieu</a:t>
                      </a:r>
                    </a:p>
                    <a:p>
                      <a:pPr marL="285750" indent="-285750">
                        <a:buFontTx/>
                        <a:buChar char="-"/>
                      </a:pPr>
                      <a:r>
                        <a:rPr lang="fr-FR" sz="1600" dirty="0" smtClean="0">
                          <a:latin typeface="Century Gothic" panose="020B0502020202020204" pitchFamily="34" charset="0"/>
                        </a:rPr>
                        <a:t>dans l’exercice des fonctions</a:t>
                      </a:r>
                    </a:p>
                  </a:txBody>
                  <a:tcPr/>
                </a:tc>
              </a:tr>
              <a:tr h="3225183">
                <a:tc>
                  <a:txBody>
                    <a:bodyPr/>
                    <a:lstStyle/>
                    <a:p>
                      <a:pPr algn="ctr"/>
                      <a:r>
                        <a:rPr lang="fr-FR" sz="1600" dirty="0" smtClean="0">
                          <a:latin typeface="Century Gothic" panose="020B0502020202020204" pitchFamily="34" charset="0"/>
                        </a:rPr>
                        <a:t>Accident de</a:t>
                      </a:r>
                      <a:r>
                        <a:rPr lang="fr-FR" sz="1600" baseline="0" dirty="0" smtClean="0">
                          <a:latin typeface="Century Gothic" panose="020B0502020202020204" pitchFamily="34" charset="0"/>
                        </a:rPr>
                        <a:t> trajet</a:t>
                      </a:r>
                    </a:p>
                    <a:p>
                      <a:pPr algn="ctr"/>
                      <a:r>
                        <a:rPr lang="fr-FR" sz="1600" baseline="0" dirty="0" smtClean="0">
                          <a:latin typeface="Century Gothic" panose="020B0502020202020204" pitchFamily="34" charset="0"/>
                        </a:rPr>
                        <a:t>(l’agent doit apporter la preuve)</a:t>
                      </a:r>
                      <a:endParaRPr lang="fr-FR" sz="1600" dirty="0">
                        <a:latin typeface="Century Gothic" panose="020B0502020202020204" pitchFamily="34" charset="0"/>
                      </a:endParaRPr>
                    </a:p>
                  </a:txBody>
                  <a:tcPr/>
                </a:tc>
                <a:tc>
                  <a:txBody>
                    <a:bodyPr/>
                    <a:lstStyle/>
                    <a:p>
                      <a:pPr algn="l"/>
                      <a:r>
                        <a:rPr lang="fr-FR" sz="1600" dirty="0" smtClean="0">
                          <a:latin typeface="Century Gothic" panose="020B0502020202020204" pitchFamily="34" charset="0"/>
                        </a:rPr>
                        <a:t>- En cas de fait personnel ou autre circonstance particulière étrangère notamment aux nécessités de la vie courante est potentiellement</a:t>
                      </a:r>
                      <a:r>
                        <a:rPr lang="fr-FR" sz="1600" baseline="0" dirty="0" smtClean="0">
                          <a:latin typeface="Century Gothic" panose="020B0502020202020204" pitchFamily="34" charset="0"/>
                        </a:rPr>
                        <a:t> </a:t>
                      </a:r>
                      <a:r>
                        <a:rPr lang="fr-FR" sz="1600" dirty="0" smtClean="0">
                          <a:latin typeface="Century Gothic" panose="020B0502020202020204" pitchFamily="34" charset="0"/>
                        </a:rPr>
                        <a:t>de nature à détacher l'accident de trajet du service</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S’il</a:t>
                      </a:r>
                      <a:r>
                        <a:rPr lang="fr-FR" sz="1600" baseline="0" dirty="0" smtClean="0">
                          <a:latin typeface="Century Gothic" panose="020B0502020202020204" pitchFamily="34" charset="0"/>
                        </a:rPr>
                        <a:t> ne remplit pas l’un des 2 critères: </a:t>
                      </a:r>
                    </a:p>
                    <a:p>
                      <a:pPr marL="285750" indent="-285750">
                        <a:buFontTx/>
                        <a:buChar char="-"/>
                      </a:pPr>
                      <a:r>
                        <a:rPr lang="fr-FR" sz="1600" baseline="0" dirty="0" smtClean="0">
                          <a:latin typeface="Century Gothic" panose="020B0502020202020204" pitchFamily="34" charset="0"/>
                        </a:rPr>
                        <a:t>ne s’est pas p</a:t>
                      </a:r>
                      <a:r>
                        <a:rPr lang="fr-FR" sz="1600" dirty="0" smtClean="0">
                          <a:latin typeface="Century Gothic" panose="020B0502020202020204" pitchFamily="34" charset="0"/>
                        </a:rPr>
                        <a:t>roduit sur le parcours habituel entre le lieu de service du fonctionnaire et sa résidence ou son lieu de restauration</a:t>
                      </a:r>
                    </a:p>
                    <a:p>
                      <a:pPr marL="285750" indent="-285750">
                        <a:buFontTx/>
                        <a:buChar char="-"/>
                      </a:pPr>
                      <a:r>
                        <a:rPr lang="fr-FR" sz="1600" dirty="0" smtClean="0">
                          <a:latin typeface="Century Gothic" panose="020B0502020202020204" pitchFamily="34" charset="0"/>
                        </a:rPr>
                        <a:t>pendant la durée normale</a:t>
                      </a:r>
                      <a:r>
                        <a:rPr lang="fr-FR" sz="1600" baseline="0" dirty="0" smtClean="0">
                          <a:latin typeface="Century Gothic" panose="020B0502020202020204" pitchFamily="34" charset="0"/>
                        </a:rPr>
                        <a:t> </a:t>
                      </a:r>
                      <a:endParaRPr lang="fr-FR" sz="1600" dirty="0">
                        <a:latin typeface="Century Gothic" panose="020B0502020202020204" pitchFamily="34" charset="0"/>
                      </a:endParaRPr>
                    </a:p>
                  </a:txBody>
                  <a:tcPr/>
                </a:tc>
                <a:tc>
                  <a:txBody>
                    <a:bodyPr/>
                    <a:lstStyle/>
                    <a:p>
                      <a:endParaRPr lang="fr-FR" sz="1600" dirty="0">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3139345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361747397"/>
              </p:ext>
            </p:extLst>
          </p:nvPr>
        </p:nvGraphicFramePr>
        <p:xfrm>
          <a:off x="323850" y="404813"/>
          <a:ext cx="8569324" cy="5486400"/>
        </p:xfrm>
        <a:graphic>
          <a:graphicData uri="http://schemas.openxmlformats.org/drawingml/2006/table">
            <a:tbl>
              <a:tblPr firstRow="1" bandRow="1">
                <a:tableStyleId>{5C22544A-7EE6-4342-B048-85BDC9FD1C3A}</a:tableStyleId>
              </a:tblPr>
              <a:tblGrid>
                <a:gridCol w="1871886"/>
                <a:gridCol w="2412776"/>
                <a:gridCol w="1475656"/>
                <a:gridCol w="2809006"/>
              </a:tblGrid>
              <a:tr h="370840">
                <a:tc>
                  <a:txBody>
                    <a:bodyPr/>
                    <a:lstStyle/>
                    <a:p>
                      <a:r>
                        <a:rPr lang="fr-FR" sz="1600" dirty="0" smtClean="0">
                          <a:latin typeface="Century Gothic" panose="020B0502020202020204" pitchFamily="34" charset="0"/>
                        </a:rPr>
                        <a:t>TYPE</a:t>
                      </a:r>
                      <a:r>
                        <a:rPr lang="fr-FR" sz="1600" baseline="0" dirty="0" smtClean="0">
                          <a:latin typeface="Century Gothic" panose="020B0502020202020204" pitchFamily="34" charset="0"/>
                        </a:rPr>
                        <a:t> DE SINISTRE</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SAISINE OBLIGATOIRE</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SAISINE FACULTATIVE</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SAISINE IMPOSSIBLE</a:t>
                      </a:r>
                      <a:endParaRPr lang="fr-FR" sz="1600" dirty="0">
                        <a:latin typeface="Century Gothic" panose="020B0502020202020204" pitchFamily="34" charset="0"/>
                      </a:endParaRPr>
                    </a:p>
                  </a:txBody>
                  <a:tcPr/>
                </a:tc>
              </a:tr>
              <a:tr h="370840">
                <a:tc>
                  <a:txBody>
                    <a:bodyPr/>
                    <a:lstStyle/>
                    <a:p>
                      <a:r>
                        <a:rPr lang="fr-FR" sz="1600" dirty="0" smtClean="0">
                          <a:latin typeface="Century Gothic" panose="020B0502020202020204" pitchFamily="34" charset="0"/>
                        </a:rPr>
                        <a:t>Maladie</a:t>
                      </a:r>
                      <a:r>
                        <a:rPr lang="fr-FR" sz="1600" baseline="0" dirty="0" smtClean="0">
                          <a:latin typeface="Century Gothic" panose="020B0502020202020204" pitchFamily="34" charset="0"/>
                        </a:rPr>
                        <a:t> pro</a:t>
                      </a:r>
                    </a:p>
                    <a:p>
                      <a:r>
                        <a:rPr lang="fr-FR" sz="1600" baseline="0" dirty="0" smtClean="0">
                          <a:latin typeface="Century Gothic" panose="020B0502020202020204" pitchFamily="34" charset="0"/>
                        </a:rPr>
                        <a:t>(présomption)</a:t>
                      </a:r>
                      <a:endParaRPr lang="fr-FR" sz="1600" dirty="0">
                        <a:latin typeface="Century Gothic" panose="020B0502020202020204" pitchFamily="34" charset="0"/>
                      </a:endParaRPr>
                    </a:p>
                  </a:txBody>
                  <a:tcPr/>
                </a:tc>
                <a:tc>
                  <a:txBody>
                    <a:bodyPr/>
                    <a:lstStyle/>
                    <a:p>
                      <a:endParaRPr lang="fr-FR" dirty="0"/>
                    </a:p>
                  </a:txBody>
                  <a:tcPr/>
                </a:tc>
                <a:tc>
                  <a:txBody>
                    <a:bodyPr/>
                    <a:lstStyle/>
                    <a:p>
                      <a:endParaRPr lang="fr-FR" sz="1600">
                        <a:latin typeface="Century Gothic" panose="020B0502020202020204" pitchFamily="34" charset="0"/>
                      </a:endParaRPr>
                    </a:p>
                  </a:txBody>
                  <a:tcPr/>
                </a:tc>
                <a:tc>
                  <a:txBody>
                    <a:bodyPr/>
                    <a:lstStyle/>
                    <a:p>
                      <a:pPr marL="285750" indent="-285750">
                        <a:buFontTx/>
                        <a:buChar char="-"/>
                      </a:pPr>
                      <a:r>
                        <a:rPr lang="fr-FR" sz="1600" dirty="0" smtClean="0">
                          <a:latin typeface="Century Gothic" panose="020B0502020202020204" pitchFamily="34" charset="0"/>
                        </a:rPr>
                        <a:t>Si la maladie est inscrite dans les tableaux</a:t>
                      </a:r>
                    </a:p>
                    <a:p>
                      <a:pPr marL="285750" indent="-285750">
                        <a:buFontTx/>
                        <a:buChar char="-"/>
                      </a:pPr>
                      <a:r>
                        <a:rPr lang="fr-FR" sz="1600" baseline="0" dirty="0" smtClean="0">
                          <a:latin typeface="Century Gothic" panose="020B0502020202020204" pitchFamily="34" charset="0"/>
                        </a:rPr>
                        <a:t>si </a:t>
                      </a:r>
                      <a:r>
                        <a:rPr lang="fr-FR" sz="1600" dirty="0" smtClean="0">
                          <a:latin typeface="Century Gothic" panose="020B0502020202020204" pitchFamily="34" charset="0"/>
                        </a:rPr>
                        <a:t>les conditions de délais sont remplies</a:t>
                      </a:r>
                    </a:p>
                    <a:p>
                      <a:r>
                        <a:rPr lang="fr-FR" sz="1600" dirty="0" smtClean="0">
                          <a:latin typeface="Century Gothic" panose="020B0502020202020204" pitchFamily="34" charset="0"/>
                        </a:rPr>
                        <a:t>-    si l’agent exerce des travaux répertoriés dans la liste limitative du tableau</a:t>
                      </a:r>
                      <a:endParaRPr lang="fr-FR" sz="1600" dirty="0">
                        <a:latin typeface="Century Gothic" panose="020B0502020202020204" pitchFamily="34" charset="0"/>
                      </a:endParaRPr>
                    </a:p>
                  </a:txBody>
                  <a:tcPr/>
                </a:tc>
              </a:tr>
              <a:tr h="370840">
                <a:tc>
                  <a:txBody>
                    <a:bodyPr/>
                    <a:lstStyle/>
                    <a:p>
                      <a:r>
                        <a:rPr lang="fr-FR" sz="1600" dirty="0" smtClean="0">
                          <a:latin typeface="Century Gothic" panose="020B0502020202020204" pitchFamily="34" charset="0"/>
                        </a:rPr>
                        <a:t>Maladie pro</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Lorsque la maladie est inscrite aux tableaux mais ne satisfait pas à l’ensemble des critères: </a:t>
                      </a:r>
                    </a:p>
                    <a:p>
                      <a:pPr marL="285750" indent="-285750">
                        <a:buFontTx/>
                        <a:buChar char="-"/>
                      </a:pPr>
                      <a:r>
                        <a:rPr lang="fr-FR" sz="1600" dirty="0" smtClean="0">
                          <a:latin typeface="Century Gothic" panose="020B0502020202020204" pitchFamily="34" charset="0"/>
                        </a:rPr>
                        <a:t>délai de prise en charge</a:t>
                      </a:r>
                    </a:p>
                    <a:p>
                      <a:pPr marL="285750" indent="-285750">
                        <a:buFontTx/>
                        <a:buChar char="-"/>
                      </a:pPr>
                      <a:r>
                        <a:rPr lang="fr-FR" sz="1600" dirty="0" smtClean="0">
                          <a:latin typeface="Century Gothic" panose="020B0502020202020204" pitchFamily="34" charset="0"/>
                        </a:rPr>
                        <a:t>durée d’exposition</a:t>
                      </a:r>
                    </a:p>
                    <a:p>
                      <a:pPr marL="285750" indent="-285750">
                        <a:buFontTx/>
                        <a:buChar char="-"/>
                      </a:pPr>
                      <a:r>
                        <a:rPr lang="fr-FR" sz="1600" dirty="0" smtClean="0">
                          <a:latin typeface="Century Gothic" panose="020B0502020202020204" pitchFamily="34" charset="0"/>
                        </a:rPr>
                        <a:t>liste limitative des travaux</a:t>
                      </a:r>
                      <a:endParaRPr lang="fr-FR" sz="1600" dirty="0">
                        <a:latin typeface="Century Gothic" panose="020B0502020202020204" pitchFamily="34" charset="0"/>
                      </a:endParaRPr>
                    </a:p>
                  </a:txBody>
                  <a:tcPr/>
                </a:tc>
                <a:tc>
                  <a:txBody>
                    <a:bodyPr/>
                    <a:lstStyle/>
                    <a:p>
                      <a:endParaRPr lang="fr-FR" sz="1600">
                        <a:latin typeface="Century Gothic" panose="020B0502020202020204" pitchFamily="34" charset="0"/>
                      </a:endParaRPr>
                    </a:p>
                  </a:txBody>
                  <a:tcPr/>
                </a:tc>
                <a:tc>
                  <a:txBody>
                    <a:bodyPr/>
                    <a:lstStyle/>
                    <a:p>
                      <a:endParaRPr lang="fr-FR" sz="1600" dirty="0">
                        <a:latin typeface="Century Gothic" panose="020B0502020202020204" pitchFamily="34" charset="0"/>
                      </a:endParaRPr>
                    </a:p>
                  </a:txBody>
                  <a:tcPr/>
                </a:tc>
              </a:tr>
              <a:tr h="370840">
                <a:tc>
                  <a:txBody>
                    <a:bodyPr/>
                    <a:lstStyle/>
                    <a:p>
                      <a:r>
                        <a:rPr lang="fr-FR" sz="1600" dirty="0" smtClean="0">
                          <a:latin typeface="Century Gothic" panose="020B0502020202020204" pitchFamily="34" charset="0"/>
                        </a:rPr>
                        <a:t>Maladie pro</a:t>
                      </a:r>
                      <a:endParaRPr lang="fr-FR" sz="1600" dirty="0">
                        <a:latin typeface="Century Gothic" panose="020B0502020202020204" pitchFamily="34" charset="0"/>
                      </a:endParaRPr>
                    </a:p>
                  </a:txBody>
                  <a:tcPr/>
                </a:tc>
                <a:tc>
                  <a:txBody>
                    <a:bodyPr/>
                    <a:lstStyle/>
                    <a:p>
                      <a:r>
                        <a:rPr lang="fr-FR" sz="1600" dirty="0" smtClean="0">
                          <a:latin typeface="Century Gothic" panose="020B0502020202020204" pitchFamily="34" charset="0"/>
                        </a:rPr>
                        <a:t>Maladie non désignée dans les tableaux </a:t>
                      </a:r>
                      <a:endParaRPr lang="fr-FR" sz="1600" dirty="0">
                        <a:latin typeface="Century Gothic" panose="020B0502020202020204" pitchFamily="34" charset="0"/>
                      </a:endParaRPr>
                    </a:p>
                  </a:txBody>
                  <a:tcPr/>
                </a:tc>
                <a:tc>
                  <a:txBody>
                    <a:bodyPr/>
                    <a:lstStyle/>
                    <a:p>
                      <a:endParaRPr lang="fr-FR" sz="1600">
                        <a:latin typeface="Century Gothic" panose="020B0502020202020204" pitchFamily="34" charset="0"/>
                      </a:endParaRPr>
                    </a:p>
                  </a:txBody>
                  <a:tcPr/>
                </a:tc>
                <a:tc>
                  <a:txBody>
                    <a:bodyPr/>
                    <a:lstStyle/>
                    <a:p>
                      <a:endParaRPr lang="fr-FR" sz="1600" dirty="0">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3729359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a:bodyPr>
          <a:lstStyle/>
          <a:p>
            <a:r>
              <a:rPr lang="fr-FR" sz="2400" b="1" dirty="0" smtClean="0">
                <a:latin typeface="Century Gothic" panose="020B0502020202020204" pitchFamily="34" charset="0"/>
              </a:rPr>
              <a:t>La décision de reconnaissance de l’imputabilité au service</a:t>
            </a:r>
            <a:endParaRPr lang="fr-FR" sz="2400" b="1" dirty="0">
              <a:latin typeface="Century Gothic" panose="020B0502020202020204" pitchFamily="34" charset="0"/>
            </a:endParaRPr>
          </a:p>
        </p:txBody>
      </p:sp>
      <p:sp>
        <p:nvSpPr>
          <p:cNvPr id="3" name="Espace réservé du contenu 2"/>
          <p:cNvSpPr>
            <a:spLocks noGrp="1"/>
          </p:cNvSpPr>
          <p:nvPr>
            <p:ph idx="1"/>
          </p:nvPr>
        </p:nvSpPr>
        <p:spPr>
          <a:xfrm>
            <a:off x="251520" y="692696"/>
            <a:ext cx="8435280" cy="6048672"/>
          </a:xfrm>
        </p:spPr>
        <p:txBody>
          <a:bodyPr>
            <a:noAutofit/>
          </a:bodyPr>
          <a:lstStyle/>
          <a:p>
            <a:pPr marL="0" indent="0">
              <a:buNone/>
            </a:pPr>
            <a:endParaRPr lang="fr-FR" sz="1700" u="sng" dirty="0" smtClean="0">
              <a:latin typeface="Century Gothic" panose="020B0502020202020204" pitchFamily="34" charset="0"/>
              <a:sym typeface="Wingdings" panose="05000000000000000000" pitchFamily="2" charset="2"/>
            </a:endParaRPr>
          </a:p>
          <a:p>
            <a:pPr marL="0" indent="0">
              <a:buNone/>
            </a:pPr>
            <a:r>
              <a:rPr lang="fr-FR" sz="1700" u="sng" dirty="0" smtClean="0">
                <a:latin typeface="Century Gothic" panose="020B0502020202020204" pitchFamily="34" charset="0"/>
                <a:sym typeface="Wingdings" panose="05000000000000000000" pitchFamily="2" charset="2"/>
              </a:rPr>
              <a:t> </a:t>
            </a:r>
            <a:r>
              <a:rPr lang="fr-FR" sz="1800" u="sng" dirty="0" smtClean="0">
                <a:latin typeface="Century Gothic" panose="020B0502020202020204" pitchFamily="34" charset="0"/>
              </a:rPr>
              <a:t>En cas de reconnaissance </a:t>
            </a:r>
            <a:r>
              <a:rPr lang="fr-FR" sz="1800" u="sng" dirty="0">
                <a:latin typeface="Century Gothic" panose="020B0502020202020204" pitchFamily="34" charset="0"/>
              </a:rPr>
              <a:t>de l’imputabilité au service </a:t>
            </a:r>
          </a:p>
          <a:p>
            <a:endParaRPr lang="fr-FR" sz="1100" dirty="0">
              <a:latin typeface="Century Gothic" panose="020B0502020202020204" pitchFamily="34" charset="0"/>
            </a:endParaRPr>
          </a:p>
          <a:p>
            <a:pPr marL="0" indent="0" algn="just">
              <a:buNone/>
            </a:pPr>
            <a:r>
              <a:rPr lang="fr-FR" sz="1800" dirty="0" smtClean="0">
                <a:latin typeface="Century Gothic" panose="020B0502020202020204" pitchFamily="34" charset="0"/>
              </a:rPr>
              <a:t>L’agent est placé en CITIS </a:t>
            </a:r>
            <a:r>
              <a:rPr lang="fr-FR" sz="1800" dirty="0">
                <a:latin typeface="Century Gothic" panose="020B0502020202020204" pitchFamily="34" charset="0"/>
              </a:rPr>
              <a:t>pour la durée de l’arrêt de </a:t>
            </a:r>
            <a:r>
              <a:rPr lang="fr-FR" sz="1800" dirty="0" smtClean="0">
                <a:latin typeface="Century Gothic" panose="020B0502020202020204" pitchFamily="34" charset="0"/>
              </a:rPr>
              <a:t>travail.</a:t>
            </a:r>
            <a:endParaRPr lang="fr-FR" sz="1800" dirty="0">
              <a:latin typeface="Century Gothic" panose="020B0502020202020204" pitchFamily="34" charset="0"/>
            </a:endParaRPr>
          </a:p>
          <a:p>
            <a:pPr marL="0" indent="0" algn="just">
              <a:buNone/>
            </a:pPr>
            <a:r>
              <a:rPr lang="fr-FR" sz="1800" dirty="0" smtClean="0">
                <a:latin typeface="Century Gothic" panose="020B0502020202020204" pitchFamily="34" charset="0"/>
              </a:rPr>
              <a:t>La </a:t>
            </a:r>
            <a:r>
              <a:rPr lang="fr-FR" sz="1800" dirty="0">
                <a:latin typeface="Century Gothic" panose="020B0502020202020204" pitchFamily="34" charset="0"/>
              </a:rPr>
              <a:t>décision </a:t>
            </a:r>
            <a:r>
              <a:rPr lang="fr-FR" sz="1800" dirty="0" smtClean="0">
                <a:latin typeface="Century Gothic" panose="020B0502020202020204" pitchFamily="34" charset="0"/>
              </a:rPr>
              <a:t>précise qu’il </a:t>
            </a:r>
            <a:r>
              <a:rPr lang="fr-FR" sz="1800" dirty="0">
                <a:latin typeface="Century Gothic" panose="020B0502020202020204" pitchFamily="34" charset="0"/>
              </a:rPr>
              <a:t>est placé en CITIS</a:t>
            </a:r>
            <a:r>
              <a:rPr lang="fr-FR" sz="1800" dirty="0" smtClean="0">
                <a:latin typeface="Century Gothic" panose="020B0502020202020204" pitchFamily="34" charset="0"/>
              </a:rPr>
              <a:t>, pour </a:t>
            </a:r>
            <a:r>
              <a:rPr lang="fr-FR" sz="1800" dirty="0">
                <a:latin typeface="Century Gothic" panose="020B0502020202020204" pitchFamily="34" charset="0"/>
              </a:rPr>
              <a:t>quelle </a:t>
            </a:r>
            <a:r>
              <a:rPr lang="fr-FR" sz="1800" dirty="0" smtClean="0">
                <a:latin typeface="Century Gothic" panose="020B0502020202020204" pitchFamily="34" charset="0"/>
              </a:rPr>
              <a:t>période, qu’il percevra </a:t>
            </a:r>
            <a:r>
              <a:rPr lang="fr-FR" sz="1800" dirty="0">
                <a:latin typeface="Century Gothic" panose="020B0502020202020204" pitchFamily="34" charset="0"/>
              </a:rPr>
              <a:t>l’intégralité de son traitement, de </a:t>
            </a:r>
            <a:r>
              <a:rPr lang="fr-FR" sz="1800" dirty="0" smtClean="0">
                <a:latin typeface="Century Gothic" panose="020B0502020202020204" pitchFamily="34" charset="0"/>
              </a:rPr>
              <a:t>l’IR et </a:t>
            </a:r>
            <a:r>
              <a:rPr lang="fr-FR" sz="1800" dirty="0">
                <a:latin typeface="Century Gothic" panose="020B0502020202020204" pitchFamily="34" charset="0"/>
              </a:rPr>
              <a:t>du </a:t>
            </a:r>
            <a:r>
              <a:rPr lang="fr-FR" sz="1800" dirty="0" smtClean="0">
                <a:latin typeface="Century Gothic" panose="020B0502020202020204" pitchFamily="34" charset="0"/>
              </a:rPr>
              <a:t>SFT ainsi que la prise en charge des frais médicaux.</a:t>
            </a:r>
            <a:endParaRPr lang="fr-FR" sz="1800" dirty="0">
              <a:latin typeface="Century Gothic" panose="020B0502020202020204" pitchFamily="34" charset="0"/>
            </a:endParaRPr>
          </a:p>
          <a:p>
            <a:pPr marL="0" indent="0">
              <a:buNone/>
            </a:pPr>
            <a:endParaRPr lang="fr-FR" sz="1100" dirty="0" smtClean="0">
              <a:latin typeface="Century Gothic" panose="020B0502020202020204" pitchFamily="34" charset="0"/>
            </a:endParaRPr>
          </a:p>
          <a:p>
            <a:pPr marL="0" indent="0" algn="just">
              <a:buNone/>
            </a:pPr>
            <a:r>
              <a:rPr lang="fr-FR" sz="1800" dirty="0" smtClean="0">
                <a:latin typeface="Century Gothic" panose="020B0502020202020204" pitchFamily="34" charset="0"/>
              </a:rPr>
              <a:t>Si </a:t>
            </a:r>
            <a:r>
              <a:rPr lang="fr-FR" sz="1800" dirty="0">
                <a:latin typeface="Century Gothic" panose="020B0502020202020204" pitchFamily="34" charset="0"/>
              </a:rPr>
              <a:t>l’agent était en congé de maladie, l’administration doit régulariser sa situation et le placer en CITIS à compter du premier jour du congé de maladie initialement accordé.</a:t>
            </a:r>
          </a:p>
          <a:p>
            <a:endParaRPr lang="fr-FR" sz="1100" u="sng" dirty="0">
              <a:latin typeface="Century Gothic" panose="020B0502020202020204" pitchFamily="34" charset="0"/>
            </a:endParaRPr>
          </a:p>
          <a:p>
            <a:pPr marL="0" indent="0">
              <a:buNone/>
            </a:pPr>
            <a:r>
              <a:rPr lang="fr-FR" sz="1800" u="sng" dirty="0" smtClean="0">
                <a:latin typeface="Century Gothic" panose="020B0502020202020204" pitchFamily="34" charset="0"/>
                <a:sym typeface="Wingdings" panose="05000000000000000000" pitchFamily="2" charset="2"/>
              </a:rPr>
              <a:t> </a:t>
            </a:r>
            <a:r>
              <a:rPr lang="fr-FR" sz="1800" u="sng" dirty="0" smtClean="0">
                <a:latin typeface="Century Gothic" panose="020B0502020202020204" pitchFamily="34" charset="0"/>
              </a:rPr>
              <a:t>Refus </a:t>
            </a:r>
            <a:r>
              <a:rPr lang="fr-FR" sz="1800" u="sng" dirty="0">
                <a:latin typeface="Century Gothic" panose="020B0502020202020204" pitchFamily="34" charset="0"/>
              </a:rPr>
              <a:t>de reconnaissance de l’imputabilité au </a:t>
            </a:r>
            <a:r>
              <a:rPr lang="fr-FR" sz="1800" u="sng" dirty="0" smtClean="0">
                <a:latin typeface="Century Gothic" panose="020B0502020202020204" pitchFamily="34" charset="0"/>
              </a:rPr>
              <a:t>service</a:t>
            </a:r>
            <a:endParaRPr lang="fr-FR" sz="1800" u="sng" dirty="0">
              <a:latin typeface="Century Gothic" panose="020B0502020202020204" pitchFamily="34" charset="0"/>
            </a:endParaRPr>
          </a:p>
          <a:p>
            <a:endParaRPr lang="fr-FR" sz="1100" dirty="0">
              <a:latin typeface="Century Gothic" panose="020B0502020202020204" pitchFamily="34" charset="0"/>
            </a:endParaRPr>
          </a:p>
          <a:p>
            <a:pPr marL="0" indent="0" algn="just">
              <a:buNone/>
            </a:pPr>
            <a:r>
              <a:rPr lang="fr-FR" sz="1800" dirty="0" smtClean="0">
                <a:latin typeface="Century Gothic" panose="020B0502020202020204" pitchFamily="34" charset="0"/>
              </a:rPr>
              <a:t>Notification de la décision, retrait de la </a:t>
            </a:r>
            <a:r>
              <a:rPr lang="fr-FR" sz="1800" dirty="0">
                <a:latin typeface="Century Gothic" panose="020B0502020202020204" pitchFamily="34" charset="0"/>
              </a:rPr>
              <a:t>décision de placement à titre provisoire en </a:t>
            </a:r>
            <a:r>
              <a:rPr lang="fr-FR" sz="1800" dirty="0" smtClean="0">
                <a:latin typeface="Century Gothic" panose="020B0502020202020204" pitchFamily="34" charset="0"/>
              </a:rPr>
              <a:t>CITIS le cas échéant, placement en congé pour raisons de santé si </a:t>
            </a:r>
            <a:r>
              <a:rPr lang="fr-FR" sz="1800" dirty="0">
                <a:latin typeface="Century Gothic" panose="020B0502020202020204" pitchFamily="34" charset="0"/>
              </a:rPr>
              <a:t>l’agent a bénéficié d’arrêts de </a:t>
            </a:r>
            <a:r>
              <a:rPr lang="fr-FR" sz="1800" dirty="0" smtClean="0">
                <a:latin typeface="Century Gothic" panose="020B0502020202020204" pitchFamily="34" charset="0"/>
              </a:rPr>
              <a:t>travail, reversement des </a:t>
            </a:r>
            <a:r>
              <a:rPr lang="fr-FR" sz="1800" dirty="0">
                <a:latin typeface="Century Gothic" panose="020B0502020202020204" pitchFamily="34" charset="0"/>
              </a:rPr>
              <a:t>sommes indûment perçues au titre du CITIS </a:t>
            </a:r>
            <a:r>
              <a:rPr lang="fr-FR" sz="1800" dirty="0" smtClean="0">
                <a:latin typeface="Century Gothic" panose="020B0502020202020204" pitchFamily="34" charset="0"/>
              </a:rPr>
              <a:t>provisoire (traitement</a:t>
            </a:r>
            <a:r>
              <a:rPr lang="fr-FR" sz="1800" dirty="0">
                <a:latin typeface="Century Gothic" panose="020B0502020202020204" pitchFamily="34" charset="0"/>
              </a:rPr>
              <a:t>, honoraires et frais </a:t>
            </a:r>
            <a:r>
              <a:rPr lang="fr-FR" sz="1800" dirty="0" smtClean="0">
                <a:latin typeface="Century Gothic" panose="020B0502020202020204" pitchFamily="34" charset="0"/>
              </a:rPr>
              <a:t>médicaux), motivation de la décision.</a:t>
            </a:r>
          </a:p>
          <a:p>
            <a:pPr marL="0" indent="0" algn="just">
              <a:buNone/>
            </a:pPr>
            <a:endParaRPr lang="fr-FR" sz="1100" dirty="0" smtClean="0">
              <a:latin typeface="Century Gothic" panose="020B0502020202020204" pitchFamily="34" charset="0"/>
            </a:endParaRPr>
          </a:p>
          <a:p>
            <a:pPr marL="0" indent="0">
              <a:buNone/>
            </a:pPr>
            <a:endParaRPr lang="fr-FR" sz="1700" dirty="0">
              <a:latin typeface="Century Gothic" panose="020B0502020202020204" pitchFamily="34" charset="0"/>
            </a:endParaRPr>
          </a:p>
        </p:txBody>
      </p:sp>
    </p:spTree>
    <p:extLst>
      <p:ext uri="{BB962C8B-B14F-4D97-AF65-F5344CB8AC3E}">
        <p14:creationId xmlns:p14="http://schemas.microsoft.com/office/powerpoint/2010/main" val="3222787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5937523"/>
          </a:xfrm>
        </p:spPr>
        <p:txBody>
          <a:bodyPr>
            <a:normAutofit fontScale="32500" lnSpcReduction="20000"/>
          </a:bodyPr>
          <a:lstStyle/>
          <a:p>
            <a:pPr>
              <a:buFont typeface="Wingdings" panose="05000000000000000000" pitchFamily="2" charset="2"/>
              <a:buChar char="à"/>
            </a:pPr>
            <a:endParaRPr lang="fr-FR" sz="6800" u="sng" dirty="0" smtClean="0">
              <a:latin typeface="Century Gothic" panose="020B0502020202020204" pitchFamily="34" charset="0"/>
            </a:endParaRPr>
          </a:p>
          <a:p>
            <a:pPr>
              <a:buFont typeface="Wingdings" panose="05000000000000000000" pitchFamily="2" charset="2"/>
              <a:buChar char="à"/>
            </a:pPr>
            <a:r>
              <a:rPr lang="fr-FR" sz="6800" u="sng" dirty="0" smtClean="0">
                <a:latin typeface="Century Gothic" panose="020B0502020202020204" pitchFamily="34" charset="0"/>
              </a:rPr>
              <a:t>Reversement des sommes indûment perçues</a:t>
            </a:r>
          </a:p>
          <a:p>
            <a:pPr>
              <a:buFont typeface="Wingdings" panose="05000000000000000000" pitchFamily="2" charset="2"/>
              <a:buChar char="à"/>
            </a:pPr>
            <a:endParaRPr lang="fr-FR" sz="6800" dirty="0" smtClean="0">
              <a:latin typeface="Century Gothic" panose="020B0502020202020204" pitchFamily="34" charset="0"/>
            </a:endParaRPr>
          </a:p>
          <a:p>
            <a:pPr marL="0" indent="0" algn="just">
              <a:buNone/>
            </a:pPr>
            <a:r>
              <a:rPr lang="fr-FR" sz="6800" dirty="0" smtClean="0">
                <a:latin typeface="Century Gothic" panose="020B0502020202020204" pitchFamily="34" charset="0"/>
              </a:rPr>
              <a:t>Si </a:t>
            </a:r>
            <a:r>
              <a:rPr lang="fr-FR" sz="6800" dirty="0">
                <a:latin typeface="Century Gothic" panose="020B0502020202020204" pitchFamily="34" charset="0"/>
              </a:rPr>
              <a:t>la demande est présentée au cours d’un </a:t>
            </a:r>
            <a:r>
              <a:rPr lang="fr-FR" sz="6800" dirty="0" smtClean="0">
                <a:latin typeface="Century Gothic" panose="020B0502020202020204" pitchFamily="34" charset="0"/>
              </a:rPr>
              <a:t>CMO, CLM ou CLD, </a:t>
            </a:r>
            <a:r>
              <a:rPr lang="fr-FR" sz="6800" dirty="0">
                <a:latin typeface="Century Gothic" panose="020B0502020202020204" pitchFamily="34" charset="0"/>
              </a:rPr>
              <a:t>la première période de CITIS part du premier jour du congé initialement </a:t>
            </a:r>
            <a:r>
              <a:rPr lang="fr-FR" sz="6800" dirty="0" smtClean="0">
                <a:latin typeface="Century Gothic" panose="020B0502020202020204" pitchFamily="34" charset="0"/>
              </a:rPr>
              <a:t>accordé.</a:t>
            </a:r>
          </a:p>
          <a:p>
            <a:pPr marL="0" indent="0">
              <a:buNone/>
            </a:pPr>
            <a:r>
              <a:rPr lang="fr-FR" sz="6800" dirty="0">
                <a:latin typeface="Century Gothic" panose="020B0502020202020204" pitchFamily="34" charset="0"/>
              </a:rPr>
              <a:t>R</a:t>
            </a:r>
            <a:r>
              <a:rPr lang="fr-FR" sz="6800" dirty="0" smtClean="0">
                <a:latin typeface="Century Gothic" panose="020B0502020202020204" pitchFamily="34" charset="0"/>
              </a:rPr>
              <a:t>emboursement </a:t>
            </a:r>
            <a:r>
              <a:rPr lang="fr-FR" sz="6800" dirty="0">
                <a:latin typeface="Century Gothic" panose="020B0502020202020204" pitchFamily="34" charset="0"/>
              </a:rPr>
              <a:t>jour de carence </a:t>
            </a:r>
            <a:r>
              <a:rPr lang="fr-FR" sz="6800" dirty="0" smtClean="0">
                <a:latin typeface="Century Gothic" panose="020B0502020202020204" pitchFamily="34" charset="0"/>
              </a:rPr>
              <a:t>le cas échéant</a:t>
            </a:r>
            <a:endParaRPr lang="fr-FR" sz="6800" dirty="0">
              <a:latin typeface="Century Gothic" panose="020B0502020202020204" pitchFamily="34" charset="0"/>
            </a:endParaRPr>
          </a:p>
          <a:p>
            <a:pPr marL="0" indent="0">
              <a:buNone/>
            </a:pPr>
            <a:endParaRPr lang="fr-FR" sz="4300" dirty="0" smtClean="0">
              <a:latin typeface="Century Gothic" panose="020B0502020202020204" pitchFamily="34" charset="0"/>
            </a:endParaRPr>
          </a:p>
          <a:p>
            <a:pPr>
              <a:buFont typeface="Wingdings" panose="05000000000000000000" pitchFamily="2" charset="2"/>
              <a:buChar char="à"/>
            </a:pPr>
            <a:r>
              <a:rPr lang="fr-FR" sz="6800" u="sng" dirty="0" smtClean="0">
                <a:latin typeface="Century Gothic" panose="020B0502020202020204" pitchFamily="34" charset="0"/>
              </a:rPr>
              <a:t>Obligation de motivation du refus de reconnaissance</a:t>
            </a:r>
          </a:p>
          <a:p>
            <a:pPr>
              <a:buFont typeface="Wingdings" panose="05000000000000000000" pitchFamily="2" charset="2"/>
              <a:buChar char="à"/>
            </a:pPr>
            <a:endParaRPr lang="fr-FR" sz="6800" u="sng" dirty="0" smtClean="0">
              <a:latin typeface="Century Gothic" panose="020B0502020202020204" pitchFamily="34" charset="0"/>
            </a:endParaRPr>
          </a:p>
          <a:p>
            <a:pPr>
              <a:buFont typeface="Wingdings" panose="05000000000000000000" pitchFamily="2" charset="2"/>
              <a:buChar char="à"/>
            </a:pPr>
            <a:endParaRPr lang="fr-FR" sz="6800" u="sng" dirty="0" smtClean="0">
              <a:latin typeface="Century Gothic" panose="020B0502020202020204" pitchFamily="34" charset="0"/>
            </a:endParaRPr>
          </a:p>
          <a:p>
            <a:pPr>
              <a:buFont typeface="Wingdings" panose="05000000000000000000" pitchFamily="2" charset="2"/>
              <a:buChar char="à"/>
            </a:pPr>
            <a:r>
              <a:rPr lang="fr-FR" sz="6800" u="sng" dirty="0" smtClean="0">
                <a:latin typeface="Century Gothic" panose="020B0502020202020204" pitchFamily="34" charset="0"/>
              </a:rPr>
              <a:t>La </a:t>
            </a:r>
            <a:r>
              <a:rPr lang="fr-FR" sz="6800" u="sng" dirty="0">
                <a:latin typeface="Century Gothic" panose="020B0502020202020204" pitchFamily="34" charset="0"/>
              </a:rPr>
              <a:t>prolongation du </a:t>
            </a:r>
            <a:r>
              <a:rPr lang="fr-FR" sz="6800" u="sng" dirty="0" smtClean="0">
                <a:latin typeface="Century Gothic" panose="020B0502020202020204" pitchFamily="34" charset="0"/>
              </a:rPr>
              <a:t>CITIS</a:t>
            </a:r>
            <a:endParaRPr lang="fr-FR" sz="6800" u="sng" dirty="0">
              <a:latin typeface="Century Gothic" panose="020B0502020202020204" pitchFamily="34" charset="0"/>
            </a:endParaRPr>
          </a:p>
          <a:p>
            <a:pPr marL="0" indent="0">
              <a:buNone/>
            </a:pPr>
            <a:endParaRPr lang="fr-FR" sz="6800" dirty="0" smtClean="0">
              <a:latin typeface="Century Gothic" panose="020B0502020202020204" pitchFamily="34" charset="0"/>
            </a:endParaRPr>
          </a:p>
          <a:p>
            <a:pPr marL="0" indent="0">
              <a:buNone/>
            </a:pPr>
            <a:r>
              <a:rPr lang="fr-FR" sz="6800" dirty="0" smtClean="0">
                <a:latin typeface="Century Gothic" panose="020B0502020202020204" pitchFamily="34" charset="0"/>
              </a:rPr>
              <a:t>L’agent </a:t>
            </a:r>
            <a:r>
              <a:rPr lang="fr-FR" sz="6800" dirty="0">
                <a:latin typeface="Century Gothic" panose="020B0502020202020204" pitchFamily="34" charset="0"/>
              </a:rPr>
              <a:t>adresse à l’autorité un certificat médical dans les mêmes formes que celles prévues pour la déclaration initiale. Un acte </a:t>
            </a:r>
            <a:r>
              <a:rPr lang="fr-FR" sz="6800" dirty="0" smtClean="0">
                <a:latin typeface="Century Gothic" panose="020B0502020202020204" pitchFamily="34" charset="0"/>
              </a:rPr>
              <a:t>de prolongation est </a:t>
            </a:r>
            <a:r>
              <a:rPr lang="fr-FR" sz="6800" dirty="0">
                <a:latin typeface="Century Gothic" panose="020B0502020202020204" pitchFamily="34" charset="0"/>
              </a:rPr>
              <a:t>pris.</a:t>
            </a:r>
          </a:p>
          <a:p>
            <a:pPr>
              <a:buFont typeface="Wingdings" panose="05000000000000000000" pitchFamily="2" charset="2"/>
              <a:buChar char="à"/>
            </a:pPr>
            <a:endParaRPr lang="fr-FR" sz="6800" u="sng" dirty="0" smtClean="0">
              <a:latin typeface="Century Gothic" panose="020B0502020202020204" pitchFamily="34" charset="0"/>
            </a:endParaRPr>
          </a:p>
          <a:p>
            <a:pPr>
              <a:buFont typeface="Wingdings" panose="05000000000000000000" pitchFamily="2" charset="2"/>
              <a:buChar char="à"/>
            </a:pPr>
            <a:endParaRPr lang="fr-FR" sz="6800" u="sng" dirty="0" smtClean="0">
              <a:latin typeface="Century Gothic" panose="020B0502020202020204" pitchFamily="34" charset="0"/>
            </a:endParaRPr>
          </a:p>
          <a:p>
            <a:endParaRPr lang="fr-FR" sz="6800" dirty="0" smtClean="0">
              <a:latin typeface="Century Gothic" panose="020B0502020202020204" pitchFamily="34" charset="0"/>
            </a:endParaRPr>
          </a:p>
          <a:p>
            <a:endParaRPr lang="fr-FR" sz="6800" dirty="0" smtClean="0">
              <a:latin typeface="Century Gothic" panose="020B0502020202020204" pitchFamily="34" charset="0"/>
            </a:endParaRPr>
          </a:p>
        </p:txBody>
      </p:sp>
    </p:spTree>
    <p:extLst>
      <p:ext uri="{BB962C8B-B14F-4D97-AF65-F5344CB8AC3E}">
        <p14:creationId xmlns:p14="http://schemas.microsoft.com/office/powerpoint/2010/main" val="43429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a:bodyPr>
          <a:lstStyle/>
          <a:p>
            <a:r>
              <a:rPr lang="fr-FR" sz="3500" b="1" dirty="0" smtClean="0">
                <a:latin typeface="Century Gothic" panose="020B0502020202020204" pitchFamily="34" charset="0"/>
              </a:rPr>
              <a:t>Incidences durant le CITIS</a:t>
            </a:r>
            <a:endParaRPr lang="fr-FR" sz="3500" b="1" dirty="0">
              <a:latin typeface="Century Gothic" panose="020B0502020202020204" pitchFamily="34" charset="0"/>
            </a:endParaRPr>
          </a:p>
        </p:txBody>
      </p:sp>
      <p:sp>
        <p:nvSpPr>
          <p:cNvPr id="3" name="Espace réservé du contenu 2"/>
          <p:cNvSpPr>
            <a:spLocks noGrp="1"/>
          </p:cNvSpPr>
          <p:nvPr>
            <p:ph idx="1"/>
          </p:nvPr>
        </p:nvSpPr>
        <p:spPr>
          <a:xfrm>
            <a:off x="457200" y="1052736"/>
            <a:ext cx="8229600" cy="5688632"/>
          </a:xfrm>
        </p:spPr>
        <p:txBody>
          <a:bodyPr>
            <a:normAutofit fontScale="62500" lnSpcReduction="20000"/>
          </a:bodyPr>
          <a:lstStyle/>
          <a:p>
            <a:pPr marL="0" indent="0" algn="just">
              <a:buNone/>
            </a:pPr>
            <a:r>
              <a:rPr lang="fr-FR" dirty="0" smtClean="0">
                <a:latin typeface="Century Gothic" panose="020B0502020202020204" pitchFamily="34" charset="0"/>
                <a:sym typeface="Wingdings" panose="05000000000000000000" pitchFamily="2" charset="2"/>
              </a:rPr>
              <a:t> R</a:t>
            </a:r>
            <a:r>
              <a:rPr lang="fr-FR" dirty="0" smtClean="0">
                <a:latin typeface="Century Gothic" panose="020B0502020202020204" pitchFamily="34" charset="0"/>
              </a:rPr>
              <a:t>éparation </a:t>
            </a:r>
            <a:r>
              <a:rPr lang="fr-FR" dirty="0">
                <a:latin typeface="Century Gothic" panose="020B0502020202020204" pitchFamily="34" charset="0"/>
              </a:rPr>
              <a:t>de l'accident de service, </a:t>
            </a:r>
            <a:r>
              <a:rPr lang="fr-FR" dirty="0" smtClean="0">
                <a:latin typeface="Century Gothic" panose="020B0502020202020204" pitchFamily="34" charset="0"/>
              </a:rPr>
              <a:t>trajet </a:t>
            </a:r>
            <a:r>
              <a:rPr lang="fr-FR" dirty="0">
                <a:latin typeface="Century Gothic" panose="020B0502020202020204" pitchFamily="34" charset="0"/>
              </a:rPr>
              <a:t>ou </a:t>
            </a:r>
            <a:r>
              <a:rPr lang="fr-FR" dirty="0" smtClean="0">
                <a:latin typeface="Century Gothic" panose="020B0502020202020204" pitchFamily="34" charset="0"/>
              </a:rPr>
              <a:t>maladie pro qui incombe </a:t>
            </a:r>
            <a:r>
              <a:rPr lang="fr-FR" dirty="0">
                <a:latin typeface="Century Gothic" panose="020B0502020202020204" pitchFamily="34" charset="0"/>
              </a:rPr>
              <a:t>à la </a:t>
            </a:r>
            <a:r>
              <a:rPr lang="fr-FR" dirty="0" smtClean="0">
                <a:latin typeface="Century Gothic" panose="020B0502020202020204" pitchFamily="34" charset="0"/>
              </a:rPr>
              <a:t>collectivité qui a reconnu l’imputabilité. Il est son </a:t>
            </a:r>
            <a:r>
              <a:rPr lang="fr-FR" dirty="0">
                <a:latin typeface="Century Gothic" panose="020B0502020202020204" pitchFamily="34" charset="0"/>
              </a:rPr>
              <a:t>propre </a:t>
            </a:r>
            <a:r>
              <a:rPr lang="fr-FR" dirty="0" smtClean="0">
                <a:latin typeface="Century Gothic" panose="020B0502020202020204" pitchFamily="34" charset="0"/>
              </a:rPr>
              <a:t>assureur (possibilité de souscrire </a:t>
            </a:r>
            <a:r>
              <a:rPr lang="fr-FR" dirty="0">
                <a:latin typeface="Century Gothic" panose="020B0502020202020204" pitchFamily="34" charset="0"/>
              </a:rPr>
              <a:t>un contrat </a:t>
            </a:r>
            <a:r>
              <a:rPr lang="fr-FR" dirty="0" smtClean="0">
                <a:latin typeface="Century Gothic" panose="020B0502020202020204" pitchFamily="34" charset="0"/>
              </a:rPr>
              <a:t>d’assurance par eux-mêmes ou avec le CDG)</a:t>
            </a:r>
            <a:endParaRPr lang="fr-FR" dirty="0">
              <a:latin typeface="Century Gothic" panose="020B0502020202020204" pitchFamily="34" charset="0"/>
            </a:endParaRPr>
          </a:p>
          <a:p>
            <a:endParaRPr lang="fr-FR" dirty="0">
              <a:latin typeface="Century Gothic" panose="020B0502020202020204" pitchFamily="34" charset="0"/>
            </a:endParaRPr>
          </a:p>
          <a:p>
            <a:pPr algn="just">
              <a:buFont typeface="Wingdings" panose="05000000000000000000" pitchFamily="2" charset="2"/>
              <a:buChar char="à"/>
            </a:pPr>
            <a:r>
              <a:rPr lang="fr-FR" dirty="0" smtClean="0">
                <a:latin typeface="Century Gothic" panose="020B0502020202020204" pitchFamily="34" charset="0"/>
                <a:sym typeface="Wingdings" panose="05000000000000000000" pitchFamily="2" charset="2"/>
              </a:rPr>
              <a:t>Rémunération</a:t>
            </a:r>
          </a:p>
          <a:p>
            <a:pPr marL="0" indent="0" algn="just">
              <a:buNone/>
            </a:pPr>
            <a:r>
              <a:rPr lang="fr-FR" dirty="0" smtClean="0">
                <a:latin typeface="Century Gothic" panose="020B0502020202020204" pitchFamily="34" charset="0"/>
                <a:sym typeface="Wingdings" panose="05000000000000000000" pitchFamily="2" charset="2"/>
              </a:rPr>
              <a:t>	 c</a:t>
            </a:r>
            <a:r>
              <a:rPr lang="fr-FR" dirty="0" smtClean="0">
                <a:latin typeface="Century Gothic" panose="020B0502020202020204" pitchFamily="34" charset="0"/>
              </a:rPr>
              <a:t>onservation de </a:t>
            </a:r>
            <a:r>
              <a:rPr lang="fr-FR" dirty="0">
                <a:latin typeface="Century Gothic" panose="020B0502020202020204" pitchFamily="34" charset="0"/>
              </a:rPr>
              <a:t>l’intégralité </a:t>
            </a:r>
            <a:r>
              <a:rPr lang="fr-FR" dirty="0" smtClean="0">
                <a:latin typeface="Century Gothic" panose="020B0502020202020204" pitchFamily="34" charset="0"/>
              </a:rPr>
              <a:t>du </a:t>
            </a:r>
            <a:r>
              <a:rPr lang="fr-FR" dirty="0">
                <a:latin typeface="Century Gothic" panose="020B0502020202020204" pitchFamily="34" charset="0"/>
              </a:rPr>
              <a:t>traitement jusqu’à ce </a:t>
            </a:r>
            <a:r>
              <a:rPr lang="fr-FR" dirty="0" smtClean="0">
                <a:latin typeface="Century Gothic" panose="020B0502020202020204" pitchFamily="34" charset="0"/>
              </a:rPr>
              <a:t>que l’agent soit </a:t>
            </a:r>
            <a:r>
              <a:rPr lang="fr-FR" dirty="0">
                <a:latin typeface="Century Gothic" panose="020B0502020202020204" pitchFamily="34" charset="0"/>
              </a:rPr>
              <a:t>en état de reprendre son service ou jusqu’à sa mise à la </a:t>
            </a:r>
            <a:r>
              <a:rPr lang="fr-FR" dirty="0" smtClean="0">
                <a:latin typeface="Century Gothic" panose="020B0502020202020204" pitchFamily="34" charset="0"/>
              </a:rPr>
              <a:t>retraite</a:t>
            </a:r>
          </a:p>
          <a:p>
            <a:pPr marL="0" indent="0" algn="just">
              <a:buNone/>
            </a:pPr>
            <a:endParaRPr lang="fr-FR" dirty="0">
              <a:latin typeface="Century Gothic" panose="020B0502020202020204" pitchFamily="34" charset="0"/>
            </a:endParaRPr>
          </a:p>
          <a:p>
            <a:pPr marL="0" indent="0" algn="just">
              <a:buNone/>
            </a:pPr>
            <a:r>
              <a:rPr lang="fr-FR" dirty="0" smtClean="0">
                <a:latin typeface="Century Gothic" panose="020B0502020202020204" pitchFamily="34" charset="0"/>
                <a:sym typeface="Wingdings" panose="05000000000000000000" pitchFamily="2" charset="2"/>
              </a:rPr>
              <a:t>	 et </a:t>
            </a:r>
            <a:r>
              <a:rPr lang="fr-FR" dirty="0" smtClean="0">
                <a:latin typeface="Century Gothic" panose="020B0502020202020204" pitchFamily="34" charset="0"/>
              </a:rPr>
              <a:t>des </a:t>
            </a:r>
            <a:r>
              <a:rPr lang="fr-FR" dirty="0">
                <a:latin typeface="Century Gothic" panose="020B0502020202020204" pitchFamily="34" charset="0"/>
              </a:rPr>
              <a:t>avantages familiaux (SFT) et l’indemnité de résidence, s’il la percevait au  moment où il est placé en </a:t>
            </a:r>
            <a:r>
              <a:rPr lang="fr-FR" dirty="0" smtClean="0">
                <a:latin typeface="Century Gothic" panose="020B0502020202020204" pitchFamily="34" charset="0"/>
              </a:rPr>
              <a:t>CITIS</a:t>
            </a:r>
            <a:endParaRPr lang="fr-FR" dirty="0">
              <a:latin typeface="Century Gothic" panose="020B0502020202020204" pitchFamily="34" charset="0"/>
            </a:endParaRPr>
          </a:p>
          <a:p>
            <a:pPr marL="0" indent="0" algn="just">
              <a:buNone/>
            </a:pPr>
            <a:r>
              <a:rPr lang="fr-FR" dirty="0" smtClean="0">
                <a:latin typeface="Century Gothic" panose="020B0502020202020204" pitchFamily="34" charset="0"/>
                <a:sym typeface="Wingdings" panose="05000000000000000000" pitchFamily="2" charset="2"/>
              </a:rPr>
              <a:t>	  RI: r</a:t>
            </a:r>
            <a:r>
              <a:rPr lang="fr-FR" dirty="0" smtClean="0">
                <a:latin typeface="Century Gothic" panose="020B0502020202020204" pitchFamily="34" charset="0"/>
              </a:rPr>
              <a:t>ien n’est prévu dans la </a:t>
            </a:r>
            <a:r>
              <a:rPr lang="fr-FR" dirty="0">
                <a:latin typeface="Century Gothic" panose="020B0502020202020204" pitchFamily="34" charset="0"/>
              </a:rPr>
              <a:t>FPT mais la </a:t>
            </a:r>
            <a:r>
              <a:rPr lang="fr-FR" dirty="0" smtClean="0">
                <a:latin typeface="Century Gothic" panose="020B0502020202020204" pitchFamily="34" charset="0"/>
              </a:rPr>
              <a:t>FPE prévoit son maintien dans </a:t>
            </a:r>
            <a:r>
              <a:rPr lang="fr-FR" dirty="0">
                <a:latin typeface="Century Gothic" panose="020B0502020202020204" pitchFamily="34" charset="0"/>
              </a:rPr>
              <a:t>les mêmes conditions que le </a:t>
            </a:r>
            <a:r>
              <a:rPr lang="fr-FR" dirty="0" smtClean="0">
                <a:latin typeface="Century Gothic" panose="020B0502020202020204" pitchFamily="34" charset="0"/>
              </a:rPr>
              <a:t>traitement</a:t>
            </a:r>
          </a:p>
          <a:p>
            <a:pPr marL="0" indent="0" algn="just">
              <a:buNone/>
            </a:pPr>
            <a:endParaRPr lang="fr-FR" dirty="0" smtClean="0">
              <a:latin typeface="Century Gothic" panose="020B0502020202020204" pitchFamily="34" charset="0"/>
            </a:endParaRPr>
          </a:p>
          <a:p>
            <a:pPr marL="0" indent="0" algn="just">
              <a:buNone/>
            </a:pPr>
            <a:endParaRPr lang="fr-FR" dirty="0">
              <a:latin typeface="Century Gothic" panose="020B0502020202020204" pitchFamily="34" charset="0"/>
            </a:endParaRPr>
          </a:p>
          <a:p>
            <a:pPr marL="0" indent="0" algn="just">
              <a:buNone/>
            </a:pPr>
            <a:r>
              <a:rPr lang="fr-FR" dirty="0" smtClean="0">
                <a:latin typeface="Century Gothic" panose="020B0502020202020204" pitchFamily="34" charset="0"/>
                <a:sym typeface="Wingdings" panose="05000000000000000000" pitchFamily="2" charset="2"/>
              </a:rPr>
              <a:t>  Remboursement des honoraires et frais médicaux </a:t>
            </a:r>
            <a:r>
              <a:rPr lang="fr-FR" dirty="0" smtClean="0">
                <a:latin typeface="Century Gothic" panose="020B0502020202020204" pitchFamily="34" charset="0"/>
              </a:rPr>
              <a:t>entraînés </a:t>
            </a:r>
            <a:r>
              <a:rPr lang="fr-FR" dirty="0">
                <a:latin typeface="Century Gothic" panose="020B0502020202020204" pitchFamily="34" charset="0"/>
              </a:rPr>
              <a:t>par l’accident de service, l’accident de trajet ou la maladie </a:t>
            </a:r>
            <a:r>
              <a:rPr lang="fr-FR" dirty="0" smtClean="0">
                <a:latin typeface="Century Gothic" panose="020B0502020202020204" pitchFamily="34" charset="0"/>
              </a:rPr>
              <a:t>professionnelle</a:t>
            </a:r>
            <a:endParaRPr lang="fr-FR" dirty="0">
              <a:latin typeface="Century Gothic" panose="020B0502020202020204" pitchFamily="34" charset="0"/>
            </a:endParaRPr>
          </a:p>
          <a:p>
            <a:endParaRPr lang="fr-FR" dirty="0">
              <a:latin typeface="Century Gothic" panose="020B0502020202020204" pitchFamily="34" charset="0"/>
            </a:endParaRPr>
          </a:p>
        </p:txBody>
      </p:sp>
    </p:spTree>
    <p:extLst>
      <p:ext uri="{BB962C8B-B14F-4D97-AF65-F5344CB8AC3E}">
        <p14:creationId xmlns:p14="http://schemas.microsoft.com/office/powerpoint/2010/main" val="535780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Autofit/>
          </a:bodyPr>
          <a:lstStyle/>
          <a:p>
            <a:pPr marL="0" indent="0">
              <a:buNone/>
            </a:pPr>
            <a:r>
              <a:rPr lang="fr-FR" sz="2000" u="sng" dirty="0" smtClean="0">
                <a:latin typeface="Century Gothic" panose="020B0502020202020204" pitchFamily="34" charset="0"/>
                <a:sym typeface="Wingdings" panose="05000000000000000000" pitchFamily="2" charset="2"/>
              </a:rPr>
              <a:t> </a:t>
            </a:r>
            <a:r>
              <a:rPr lang="fr-FR" sz="2000" u="sng" dirty="0" smtClean="0">
                <a:latin typeface="Century Gothic" panose="020B0502020202020204" pitchFamily="34" charset="0"/>
              </a:rPr>
              <a:t>Congés </a:t>
            </a:r>
            <a:r>
              <a:rPr lang="fr-FR" sz="2000" u="sng" dirty="0">
                <a:latin typeface="Century Gothic" panose="020B0502020202020204" pitchFamily="34" charset="0"/>
              </a:rPr>
              <a:t>annuels et RTT</a:t>
            </a:r>
          </a:p>
          <a:p>
            <a:pPr marL="0" indent="0" algn="just">
              <a:buNone/>
            </a:pPr>
            <a:r>
              <a:rPr lang="fr-FR" sz="2000" dirty="0" smtClean="0">
                <a:latin typeface="Century Gothic" panose="020B0502020202020204" pitchFamily="34" charset="0"/>
              </a:rPr>
              <a:t>Le </a:t>
            </a:r>
            <a:r>
              <a:rPr lang="fr-FR" sz="2000" dirty="0">
                <a:latin typeface="Century Gothic" panose="020B0502020202020204" pitchFamily="34" charset="0"/>
              </a:rPr>
              <a:t>temps passé en CITIS est considéré comme une période de service accompli pour l’ouverture de droits à congés </a:t>
            </a:r>
            <a:r>
              <a:rPr lang="fr-FR" sz="2000" dirty="0" smtClean="0">
                <a:latin typeface="Century Gothic" panose="020B0502020202020204" pitchFamily="34" charset="0"/>
              </a:rPr>
              <a:t>annuels, </a:t>
            </a:r>
            <a:r>
              <a:rPr lang="fr-FR" sz="2000" smtClean="0">
                <a:latin typeface="Century Gothic" panose="020B0502020202020204" pitchFamily="34" charset="0"/>
              </a:rPr>
              <a:t>mais pas à </a:t>
            </a:r>
            <a:r>
              <a:rPr lang="fr-FR" sz="2000" dirty="0" smtClean="0">
                <a:latin typeface="Century Gothic" panose="020B0502020202020204" pitchFamily="34" charset="0"/>
              </a:rPr>
              <a:t>des RTT</a:t>
            </a:r>
          </a:p>
          <a:p>
            <a:pPr marL="0" indent="0" algn="just">
              <a:buNone/>
            </a:pPr>
            <a:endParaRPr lang="fr-FR" sz="2000" dirty="0" smtClean="0">
              <a:latin typeface="Century Gothic" panose="020B0502020202020204" pitchFamily="34" charset="0"/>
            </a:endParaRPr>
          </a:p>
          <a:p>
            <a:pPr marL="0" indent="0" algn="just">
              <a:buNone/>
            </a:pPr>
            <a:r>
              <a:rPr lang="fr-FR" sz="2000" u="sng" dirty="0" smtClean="0">
                <a:latin typeface="Century Gothic" panose="020B0502020202020204" pitchFamily="34" charset="0"/>
                <a:sym typeface="Wingdings" panose="05000000000000000000" pitchFamily="2" charset="2"/>
              </a:rPr>
              <a:t>A</a:t>
            </a:r>
            <a:r>
              <a:rPr lang="fr-FR" sz="2000" u="sng" dirty="0" smtClean="0">
                <a:latin typeface="Century Gothic" panose="020B0502020202020204" pitchFamily="34" charset="0"/>
              </a:rPr>
              <a:t>vancement </a:t>
            </a:r>
            <a:r>
              <a:rPr lang="fr-FR" sz="2000" u="sng" dirty="0">
                <a:latin typeface="Century Gothic" panose="020B0502020202020204" pitchFamily="34" charset="0"/>
              </a:rPr>
              <a:t>et </a:t>
            </a:r>
            <a:r>
              <a:rPr lang="fr-FR" sz="2000" u="sng" dirty="0" smtClean="0">
                <a:latin typeface="Century Gothic" panose="020B0502020202020204" pitchFamily="34" charset="0"/>
              </a:rPr>
              <a:t>retraite</a:t>
            </a:r>
            <a:endParaRPr lang="fr-FR" sz="2000" u="sng" dirty="0">
              <a:latin typeface="Century Gothic" panose="020B0502020202020204" pitchFamily="34" charset="0"/>
            </a:endParaRPr>
          </a:p>
          <a:p>
            <a:pPr marL="0" indent="0" algn="just">
              <a:buNone/>
            </a:pPr>
            <a:r>
              <a:rPr lang="fr-FR" sz="2000" dirty="0" smtClean="0">
                <a:latin typeface="Century Gothic" panose="020B0502020202020204" pitchFamily="34" charset="0"/>
              </a:rPr>
              <a:t>La </a:t>
            </a:r>
            <a:r>
              <a:rPr lang="fr-FR" sz="2000" dirty="0">
                <a:latin typeface="Century Gothic" panose="020B0502020202020204" pitchFamily="34" charset="0"/>
              </a:rPr>
              <a:t>durée du congé est assimilée à une période de service </a:t>
            </a:r>
            <a:r>
              <a:rPr lang="fr-FR" sz="2000" dirty="0" smtClean="0">
                <a:latin typeface="Century Gothic" panose="020B0502020202020204" pitchFamily="34" charset="0"/>
              </a:rPr>
              <a:t>effectif (droits </a:t>
            </a:r>
            <a:r>
              <a:rPr lang="fr-FR" sz="2000" dirty="0">
                <a:latin typeface="Century Gothic" panose="020B0502020202020204" pitchFamily="34" charset="0"/>
              </a:rPr>
              <a:t>à l’avancement d’échelon et de </a:t>
            </a:r>
            <a:r>
              <a:rPr lang="fr-FR" sz="2000" dirty="0" smtClean="0">
                <a:latin typeface="Century Gothic" panose="020B0502020202020204" pitchFamily="34" charset="0"/>
              </a:rPr>
              <a:t>grade</a:t>
            </a:r>
            <a:r>
              <a:rPr lang="fr-FR" sz="2000" dirty="0">
                <a:latin typeface="Century Gothic" panose="020B0502020202020204" pitchFamily="34" charset="0"/>
              </a:rPr>
              <a:t> </a:t>
            </a:r>
            <a:r>
              <a:rPr lang="fr-FR" sz="2000" dirty="0" smtClean="0">
                <a:latin typeface="Century Gothic" panose="020B0502020202020204" pitchFamily="34" charset="0"/>
              </a:rPr>
              <a:t>pris en compte ainsi que </a:t>
            </a:r>
            <a:r>
              <a:rPr lang="fr-FR" sz="2000" dirty="0">
                <a:latin typeface="Century Gothic" panose="020B0502020202020204" pitchFamily="34" charset="0"/>
              </a:rPr>
              <a:t>constitution et </a:t>
            </a:r>
            <a:r>
              <a:rPr lang="fr-FR" sz="2000" dirty="0" smtClean="0">
                <a:latin typeface="Century Gothic" panose="020B0502020202020204" pitchFamily="34" charset="0"/>
              </a:rPr>
              <a:t>liquidation droits </a:t>
            </a:r>
            <a:r>
              <a:rPr lang="fr-FR" sz="2000" dirty="0">
                <a:latin typeface="Century Gothic" panose="020B0502020202020204" pitchFamily="34" charset="0"/>
              </a:rPr>
              <a:t>à pension civile de </a:t>
            </a:r>
            <a:r>
              <a:rPr lang="fr-FR" sz="2000" dirty="0" smtClean="0">
                <a:latin typeface="Century Gothic" panose="020B0502020202020204" pitchFamily="34" charset="0"/>
              </a:rPr>
              <a:t>retraite</a:t>
            </a:r>
          </a:p>
          <a:p>
            <a:pPr marL="0" indent="0" algn="just">
              <a:buNone/>
            </a:pPr>
            <a:endParaRPr lang="fr-FR" sz="2000" dirty="0">
              <a:latin typeface="Century Gothic" panose="020B0502020202020204" pitchFamily="34" charset="0"/>
            </a:endParaRPr>
          </a:p>
          <a:p>
            <a:pPr marL="0" indent="0" algn="just">
              <a:buNone/>
            </a:pPr>
            <a:r>
              <a:rPr lang="fr-FR" sz="2000" u="sng" dirty="0" smtClean="0">
                <a:latin typeface="Century Gothic" panose="020B0502020202020204" pitchFamily="34" charset="0"/>
                <a:sym typeface="Wingdings" panose="05000000000000000000" pitchFamily="2" charset="2"/>
              </a:rPr>
              <a:t>Droit à réintégration</a:t>
            </a:r>
            <a:endParaRPr lang="fr-FR" sz="2000" u="sng" dirty="0">
              <a:latin typeface="Century Gothic" panose="020B0502020202020204" pitchFamily="34" charset="0"/>
            </a:endParaRPr>
          </a:p>
          <a:p>
            <a:pPr marL="0" indent="0" algn="just">
              <a:buNone/>
            </a:pPr>
            <a:r>
              <a:rPr lang="fr-FR" sz="2000" dirty="0" smtClean="0">
                <a:latin typeface="Century Gothic" panose="020B0502020202020204" pitchFamily="34" charset="0"/>
              </a:rPr>
              <a:t>Au </a:t>
            </a:r>
            <a:r>
              <a:rPr lang="fr-FR" sz="2000" dirty="0">
                <a:latin typeface="Century Gothic" panose="020B0502020202020204" pitchFamily="34" charset="0"/>
              </a:rPr>
              <a:t>terme du CITIS, le fonctionnaire </a:t>
            </a:r>
            <a:r>
              <a:rPr lang="fr-FR" sz="2000" dirty="0" smtClean="0">
                <a:latin typeface="Century Gothic" panose="020B0502020202020204" pitchFamily="34" charset="0"/>
              </a:rPr>
              <a:t>apte </a:t>
            </a:r>
            <a:r>
              <a:rPr lang="fr-FR" sz="2000" dirty="0">
                <a:latin typeface="Century Gothic" panose="020B0502020202020204" pitchFamily="34" charset="0"/>
              </a:rPr>
              <a:t>à reprendre ses fonctions est réintégré dans son emploi ou, à défaut, réaffecté dans un emploi correspondant à son </a:t>
            </a:r>
            <a:r>
              <a:rPr lang="fr-FR" sz="2000" dirty="0" smtClean="0">
                <a:latin typeface="Century Gothic" panose="020B0502020202020204" pitchFamily="34" charset="0"/>
              </a:rPr>
              <a:t>grade,</a:t>
            </a:r>
            <a:endParaRPr lang="fr-FR" sz="2000" dirty="0">
              <a:latin typeface="Century Gothic" panose="020B0502020202020204" pitchFamily="34" charset="0"/>
            </a:endParaRPr>
          </a:p>
        </p:txBody>
      </p:sp>
    </p:spTree>
    <p:extLst>
      <p:ext uri="{BB962C8B-B14F-4D97-AF65-F5344CB8AC3E}">
        <p14:creationId xmlns:p14="http://schemas.microsoft.com/office/powerpoint/2010/main" val="3773151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692696"/>
          </a:xfrm>
        </p:spPr>
        <p:txBody>
          <a:bodyPr>
            <a:normAutofit/>
          </a:bodyPr>
          <a:lstStyle/>
          <a:p>
            <a:r>
              <a:rPr lang="fr-FR" sz="3400" b="1" dirty="0" smtClean="0">
                <a:latin typeface="Century Gothic" panose="020B0502020202020204" pitchFamily="34" charset="0"/>
              </a:rPr>
              <a:t>Obligations du fonctionnaire</a:t>
            </a:r>
            <a:endParaRPr lang="fr-FR" sz="3400" b="1" dirty="0">
              <a:latin typeface="Century Gothic" panose="020B0502020202020204" pitchFamily="34" charset="0"/>
            </a:endParaRPr>
          </a:p>
        </p:txBody>
      </p:sp>
      <p:sp>
        <p:nvSpPr>
          <p:cNvPr id="3" name="Espace réservé du contenu 2"/>
          <p:cNvSpPr>
            <a:spLocks noGrp="1"/>
          </p:cNvSpPr>
          <p:nvPr>
            <p:ph idx="1"/>
          </p:nvPr>
        </p:nvSpPr>
        <p:spPr>
          <a:xfrm>
            <a:off x="107504" y="548680"/>
            <a:ext cx="9036496" cy="5976664"/>
          </a:xfrm>
        </p:spPr>
        <p:txBody>
          <a:bodyPr>
            <a:noAutofit/>
          </a:bodyPr>
          <a:lstStyle/>
          <a:p>
            <a:pPr marL="0" indent="0">
              <a:buNone/>
            </a:pPr>
            <a:r>
              <a:rPr lang="fr-FR" sz="1700" u="sng" dirty="0" smtClean="0">
                <a:latin typeface="Century Gothic" panose="020B0502020202020204" pitchFamily="34" charset="0"/>
                <a:sym typeface="Wingdings" panose="05000000000000000000" pitchFamily="2" charset="2"/>
              </a:rPr>
              <a:t> </a:t>
            </a:r>
            <a:r>
              <a:rPr lang="fr-FR" sz="1700" u="sng" dirty="0" smtClean="0">
                <a:latin typeface="Century Gothic" panose="020B0502020202020204" pitchFamily="34" charset="0"/>
              </a:rPr>
              <a:t>Contrôle médical</a:t>
            </a:r>
            <a:endParaRPr lang="fr-FR" sz="1700" u="sng" dirty="0">
              <a:latin typeface="Century Gothic" panose="020B0502020202020204" pitchFamily="34" charset="0"/>
            </a:endParaRPr>
          </a:p>
          <a:p>
            <a:pPr marL="0" indent="0" algn="just">
              <a:buNone/>
            </a:pPr>
            <a:r>
              <a:rPr lang="fr-FR" sz="1700" dirty="0">
                <a:latin typeface="Century Gothic" panose="020B0502020202020204" pitchFamily="34" charset="0"/>
              </a:rPr>
              <a:t>L’autorité </a:t>
            </a:r>
            <a:r>
              <a:rPr lang="fr-FR" sz="1700" dirty="0" smtClean="0">
                <a:latin typeface="Century Gothic" panose="020B0502020202020204" pitchFamily="34" charset="0"/>
              </a:rPr>
              <a:t>peut </a:t>
            </a:r>
            <a:r>
              <a:rPr lang="fr-FR" sz="1700" dirty="0">
                <a:latin typeface="Century Gothic" panose="020B0502020202020204" pitchFamily="34" charset="0"/>
              </a:rPr>
              <a:t>vérifier si l’état de santé </a:t>
            </a:r>
            <a:r>
              <a:rPr lang="fr-FR" sz="1700" dirty="0" smtClean="0">
                <a:latin typeface="Century Gothic" panose="020B0502020202020204" pitchFamily="34" charset="0"/>
              </a:rPr>
              <a:t>de l’agent </a:t>
            </a:r>
            <a:r>
              <a:rPr lang="fr-FR" sz="1700" dirty="0">
                <a:latin typeface="Century Gothic" panose="020B0502020202020204" pitchFamily="34" charset="0"/>
              </a:rPr>
              <a:t>nécessite son maintien en CITIS </a:t>
            </a:r>
            <a:r>
              <a:rPr lang="fr-FR" sz="1700" dirty="0" smtClean="0">
                <a:latin typeface="Century Gothic" panose="020B0502020202020204" pitchFamily="34" charset="0"/>
              </a:rPr>
              <a:t>par une visite </a:t>
            </a:r>
            <a:r>
              <a:rPr lang="fr-FR" sz="1700" dirty="0">
                <a:latin typeface="Century Gothic" panose="020B0502020202020204" pitchFamily="34" charset="0"/>
              </a:rPr>
              <a:t>de </a:t>
            </a:r>
            <a:r>
              <a:rPr lang="fr-FR" sz="1700" dirty="0" smtClean="0">
                <a:latin typeface="Century Gothic" panose="020B0502020202020204" pitchFamily="34" charset="0"/>
              </a:rPr>
              <a:t>contrôle </a:t>
            </a:r>
            <a:r>
              <a:rPr lang="fr-FR" sz="1700" dirty="0">
                <a:latin typeface="Century Gothic" panose="020B0502020202020204" pitchFamily="34" charset="0"/>
              </a:rPr>
              <a:t>par un médecin </a:t>
            </a:r>
            <a:r>
              <a:rPr lang="fr-FR" sz="1700" dirty="0" smtClean="0">
                <a:latin typeface="Century Gothic" panose="020B0502020202020204" pitchFamily="34" charset="0"/>
              </a:rPr>
              <a:t>agréé. Obligation au - 1 fois </a:t>
            </a:r>
            <a:r>
              <a:rPr lang="fr-FR" sz="1700" dirty="0">
                <a:latin typeface="Century Gothic" panose="020B0502020202020204" pitchFamily="34" charset="0"/>
              </a:rPr>
              <a:t>par an au-delà de </a:t>
            </a:r>
            <a:r>
              <a:rPr lang="fr-FR" sz="1700" dirty="0" smtClean="0">
                <a:latin typeface="Century Gothic" panose="020B0502020202020204" pitchFamily="34" charset="0"/>
              </a:rPr>
              <a:t>6m </a:t>
            </a:r>
            <a:r>
              <a:rPr lang="fr-FR" sz="1700" dirty="0">
                <a:latin typeface="Century Gothic" panose="020B0502020202020204" pitchFamily="34" charset="0"/>
              </a:rPr>
              <a:t>de prolongation du congé initialement </a:t>
            </a:r>
            <a:r>
              <a:rPr lang="fr-FR" sz="1700" dirty="0" smtClean="0">
                <a:latin typeface="Century Gothic" panose="020B0502020202020204" pitchFamily="34" charset="0"/>
              </a:rPr>
              <a:t>accordé</a:t>
            </a:r>
            <a:endParaRPr lang="fr-FR" sz="1700" dirty="0">
              <a:latin typeface="Century Gothic" panose="020B0502020202020204" pitchFamily="34" charset="0"/>
            </a:endParaRPr>
          </a:p>
          <a:p>
            <a:pPr algn="just"/>
            <a:endParaRPr lang="fr-FR" sz="1000" dirty="0">
              <a:latin typeface="Century Gothic" panose="020B0502020202020204" pitchFamily="34" charset="0"/>
            </a:endParaRPr>
          </a:p>
          <a:p>
            <a:pPr marL="0" indent="0" algn="just">
              <a:buNone/>
            </a:pPr>
            <a:r>
              <a:rPr lang="fr-FR" sz="1700" dirty="0" smtClean="0">
                <a:latin typeface="Century Gothic" panose="020B0502020202020204" pitchFamily="34" charset="0"/>
              </a:rPr>
              <a:t>Si inaptitude temporaire: poursuite du CITIS</a:t>
            </a:r>
          </a:p>
          <a:p>
            <a:pPr marL="0" indent="0" algn="just">
              <a:buNone/>
            </a:pPr>
            <a:r>
              <a:rPr lang="fr-FR" sz="1700" dirty="0" smtClean="0">
                <a:latin typeface="Century Gothic" panose="020B0502020202020204" pitchFamily="34" charset="0"/>
              </a:rPr>
              <a:t>Si inaptitude définitive: saisine du CM </a:t>
            </a:r>
            <a:r>
              <a:rPr lang="fr-FR" sz="1700" dirty="0">
                <a:latin typeface="Century Gothic" panose="020B0502020202020204" pitchFamily="34" charset="0"/>
              </a:rPr>
              <a:t>qui se prononcera sur l’inaptitude à l’exercice des </a:t>
            </a:r>
            <a:r>
              <a:rPr lang="fr-FR" sz="1700" dirty="0" smtClean="0">
                <a:latin typeface="Century Gothic" panose="020B0502020202020204" pitchFamily="34" charset="0"/>
              </a:rPr>
              <a:t>fonctions, </a:t>
            </a:r>
            <a:r>
              <a:rPr lang="fr-FR" sz="1700" dirty="0">
                <a:latin typeface="Century Gothic" panose="020B0502020202020204" pitchFamily="34" charset="0"/>
              </a:rPr>
              <a:t>avec possibilité de reclassement, ou à l’exercice de toutes </a:t>
            </a:r>
            <a:r>
              <a:rPr lang="fr-FR" sz="1700" dirty="0" smtClean="0">
                <a:latin typeface="Century Gothic" panose="020B0502020202020204" pitchFamily="34" charset="0"/>
              </a:rPr>
              <a:t>fonctions</a:t>
            </a:r>
            <a:endParaRPr lang="fr-FR" sz="1100" dirty="0">
              <a:latin typeface="Century Gothic" panose="020B0502020202020204" pitchFamily="34" charset="0"/>
            </a:endParaRPr>
          </a:p>
          <a:p>
            <a:pPr marL="0" indent="0" algn="just">
              <a:buNone/>
            </a:pPr>
            <a:r>
              <a:rPr lang="fr-FR" sz="1700" dirty="0" smtClean="0">
                <a:latin typeface="Century Gothic" panose="020B0502020202020204" pitchFamily="34" charset="0"/>
              </a:rPr>
              <a:t>La CR peut </a:t>
            </a:r>
            <a:r>
              <a:rPr lang="fr-FR" sz="1700" dirty="0">
                <a:latin typeface="Century Gothic" panose="020B0502020202020204" pitchFamily="34" charset="0"/>
              </a:rPr>
              <a:t>être saisie pour avis, </a:t>
            </a:r>
            <a:r>
              <a:rPr lang="fr-FR" sz="1700" dirty="0" smtClean="0">
                <a:latin typeface="Century Gothic" panose="020B0502020202020204" pitchFamily="34" charset="0"/>
              </a:rPr>
              <a:t>par l’autorité, par l’agent </a:t>
            </a:r>
            <a:r>
              <a:rPr lang="fr-FR" sz="1700" dirty="0">
                <a:latin typeface="Century Gothic" panose="020B0502020202020204" pitchFamily="34" charset="0"/>
              </a:rPr>
              <a:t>des conclusions du médecin agréé.</a:t>
            </a:r>
          </a:p>
          <a:p>
            <a:pPr algn="just"/>
            <a:endParaRPr lang="fr-FR" sz="1100" dirty="0">
              <a:latin typeface="Century Gothic" panose="020B0502020202020204" pitchFamily="34" charset="0"/>
            </a:endParaRPr>
          </a:p>
          <a:p>
            <a:pPr marL="0" indent="0" algn="just">
              <a:buNone/>
            </a:pPr>
            <a:r>
              <a:rPr lang="fr-FR" sz="1700" u="sng" dirty="0" smtClean="0">
                <a:latin typeface="Century Gothic" panose="020B0502020202020204" pitchFamily="34" charset="0"/>
                <a:sym typeface="Wingdings" panose="05000000000000000000" pitchFamily="2" charset="2"/>
              </a:rPr>
              <a:t> </a:t>
            </a:r>
            <a:r>
              <a:rPr lang="fr-FR" sz="1700" u="sng" dirty="0" smtClean="0">
                <a:latin typeface="Century Gothic" panose="020B0502020202020204" pitchFamily="34" charset="0"/>
              </a:rPr>
              <a:t>Interdiction </a:t>
            </a:r>
            <a:r>
              <a:rPr lang="fr-FR" sz="1700" u="sng" dirty="0">
                <a:latin typeface="Century Gothic" panose="020B0502020202020204" pitchFamily="34" charset="0"/>
              </a:rPr>
              <a:t>d’exercer une activité rémunérée</a:t>
            </a:r>
          </a:p>
          <a:p>
            <a:pPr marL="0" indent="0" algn="just">
              <a:buNone/>
            </a:pPr>
            <a:r>
              <a:rPr lang="fr-FR" sz="1700" dirty="0" smtClean="0">
                <a:latin typeface="Century Gothic" panose="020B0502020202020204" pitchFamily="34" charset="0"/>
              </a:rPr>
              <a:t>Sauf:      - celles </a:t>
            </a:r>
            <a:r>
              <a:rPr lang="fr-FR" sz="1700" dirty="0">
                <a:latin typeface="Century Gothic" panose="020B0502020202020204" pitchFamily="34" charset="0"/>
              </a:rPr>
              <a:t>ordonnées et contrôlées médicalement au titre de la </a:t>
            </a:r>
            <a:r>
              <a:rPr lang="fr-FR" sz="1700" dirty="0" smtClean="0">
                <a:latin typeface="Century Gothic" panose="020B0502020202020204" pitchFamily="34" charset="0"/>
              </a:rPr>
              <a:t>réadaptation</a:t>
            </a:r>
          </a:p>
          <a:p>
            <a:pPr marL="0" indent="0">
              <a:buNone/>
            </a:pPr>
            <a:r>
              <a:rPr lang="fr-FR" sz="1700" dirty="0">
                <a:latin typeface="Century Gothic" panose="020B0502020202020204" pitchFamily="34" charset="0"/>
              </a:rPr>
              <a:t> </a:t>
            </a:r>
            <a:r>
              <a:rPr lang="fr-FR" sz="1700" dirty="0" smtClean="0">
                <a:latin typeface="Century Gothic" panose="020B0502020202020204" pitchFamily="34" charset="0"/>
              </a:rPr>
              <a:t>             - celles </a:t>
            </a:r>
            <a:r>
              <a:rPr lang="fr-FR" sz="1700" dirty="0">
                <a:latin typeface="Century Gothic" panose="020B0502020202020204" pitchFamily="34" charset="0"/>
              </a:rPr>
              <a:t>correspondant à la production des </a:t>
            </a:r>
            <a:r>
              <a:rPr lang="fr-FR" sz="1700" dirty="0" smtClean="0">
                <a:latin typeface="Century Gothic" panose="020B0502020202020204" pitchFamily="34" charset="0"/>
              </a:rPr>
              <a:t>œuvres </a:t>
            </a:r>
            <a:r>
              <a:rPr lang="fr-FR" sz="1700" dirty="0">
                <a:latin typeface="Century Gothic" panose="020B0502020202020204" pitchFamily="34" charset="0"/>
              </a:rPr>
              <a:t>de </a:t>
            </a:r>
            <a:r>
              <a:rPr lang="fr-FR" sz="1700" dirty="0" smtClean="0">
                <a:latin typeface="Century Gothic" panose="020B0502020202020204" pitchFamily="34" charset="0"/>
              </a:rPr>
              <a:t>l’esprit</a:t>
            </a:r>
          </a:p>
          <a:p>
            <a:pPr marL="0" indent="0">
              <a:buNone/>
            </a:pPr>
            <a:endParaRPr lang="fr-FR" sz="1100" dirty="0">
              <a:latin typeface="Century Gothic" panose="020B0502020202020204" pitchFamily="34" charset="0"/>
            </a:endParaRPr>
          </a:p>
          <a:p>
            <a:pPr marL="0" indent="0">
              <a:buNone/>
            </a:pPr>
            <a:r>
              <a:rPr lang="fr-FR" sz="1700" u="sng" dirty="0" smtClean="0">
                <a:latin typeface="Century Gothic" panose="020B0502020202020204" pitchFamily="34" charset="0"/>
                <a:sym typeface="Wingdings" panose="05000000000000000000" pitchFamily="2" charset="2"/>
              </a:rPr>
              <a:t> Interruption de la rémunération dans sa totalité </a:t>
            </a:r>
            <a:r>
              <a:rPr lang="fr-FR" sz="1700" dirty="0">
                <a:latin typeface="Century Gothic" panose="020B0502020202020204" pitchFamily="34" charset="0"/>
                <a:sym typeface="Wingdings" panose="05000000000000000000" pitchFamily="2" charset="2"/>
              </a:rPr>
              <a:t>:</a:t>
            </a:r>
          </a:p>
          <a:p>
            <a:pPr marL="0" indent="0">
              <a:buNone/>
            </a:pPr>
            <a:r>
              <a:rPr lang="fr-FR" sz="1700" dirty="0" smtClean="0">
                <a:latin typeface="Century Gothic" panose="020B0502020202020204" pitchFamily="34" charset="0"/>
                <a:sym typeface="Wingdings" panose="05000000000000000000" pitchFamily="2" charset="2"/>
              </a:rPr>
              <a:t>- Si refus </a:t>
            </a:r>
            <a:r>
              <a:rPr lang="fr-FR" sz="1700" dirty="0">
                <a:latin typeface="Century Gothic" panose="020B0502020202020204" pitchFamily="34" charset="0"/>
                <a:sym typeface="Wingdings" panose="05000000000000000000" pitchFamily="2" charset="2"/>
              </a:rPr>
              <a:t>de se soumettre à la visite </a:t>
            </a:r>
            <a:r>
              <a:rPr lang="fr-FR" sz="1700" dirty="0" smtClean="0">
                <a:latin typeface="Century Gothic" panose="020B0502020202020204" pitchFamily="34" charset="0"/>
                <a:sym typeface="Wingdings" panose="05000000000000000000" pitchFamily="2" charset="2"/>
              </a:rPr>
              <a:t>de </a:t>
            </a:r>
            <a:r>
              <a:rPr lang="fr-FR" sz="1700" dirty="0">
                <a:latin typeface="Century Gothic" panose="020B0502020202020204" pitchFamily="34" charset="0"/>
                <a:sym typeface="Wingdings" panose="05000000000000000000" pitchFamily="2" charset="2"/>
              </a:rPr>
              <a:t>contrôle ou </a:t>
            </a:r>
            <a:r>
              <a:rPr lang="fr-FR" sz="1700" dirty="0" smtClean="0">
                <a:latin typeface="Century Gothic" panose="020B0502020202020204" pitchFamily="34" charset="0"/>
                <a:sym typeface="Wingdings" panose="05000000000000000000" pitchFamily="2" charset="2"/>
              </a:rPr>
              <a:t>expertise médicale</a:t>
            </a:r>
            <a:endParaRPr lang="fr-FR" sz="1700" dirty="0">
              <a:latin typeface="Century Gothic" panose="020B0502020202020204" pitchFamily="34" charset="0"/>
              <a:sym typeface="Wingdings" panose="05000000000000000000" pitchFamily="2" charset="2"/>
            </a:endParaRPr>
          </a:p>
          <a:p>
            <a:pPr marL="0" indent="0">
              <a:buNone/>
            </a:pPr>
            <a:r>
              <a:rPr lang="fr-FR" sz="1700" dirty="0" smtClean="0">
                <a:latin typeface="Century Gothic" panose="020B0502020202020204" pitchFamily="34" charset="0"/>
                <a:sym typeface="Wingdings" panose="05000000000000000000" pitchFamily="2" charset="2"/>
              </a:rPr>
              <a:t>- Si exercice </a:t>
            </a:r>
            <a:r>
              <a:rPr lang="fr-FR" sz="1700" dirty="0">
                <a:latin typeface="Century Gothic" panose="020B0502020202020204" pitchFamily="34" charset="0"/>
                <a:sym typeface="Wingdings" panose="05000000000000000000" pitchFamily="2" charset="2"/>
              </a:rPr>
              <a:t>d’une activité rémunérée non autorisée.</a:t>
            </a:r>
          </a:p>
          <a:p>
            <a:pPr marL="0" indent="0">
              <a:buNone/>
            </a:pPr>
            <a:r>
              <a:rPr lang="fr-FR" sz="1700" u="sng" dirty="0" smtClean="0">
                <a:latin typeface="Century Gothic" panose="020B0502020202020204" pitchFamily="34" charset="0"/>
                <a:sym typeface="Wingdings" panose="05000000000000000000" pitchFamily="2" charset="2"/>
              </a:rPr>
              <a:t> Interruption possible </a:t>
            </a:r>
            <a:r>
              <a:rPr lang="fr-FR" sz="1700" u="sng" dirty="0">
                <a:latin typeface="Century Gothic" panose="020B0502020202020204" pitchFamily="34" charset="0"/>
                <a:sym typeface="Wingdings" panose="05000000000000000000" pitchFamily="2" charset="2"/>
              </a:rPr>
              <a:t>:</a:t>
            </a:r>
          </a:p>
          <a:p>
            <a:pPr marL="0" indent="0">
              <a:buNone/>
            </a:pPr>
            <a:r>
              <a:rPr lang="fr-FR" sz="1700" dirty="0" smtClean="0">
                <a:latin typeface="Century Gothic" panose="020B0502020202020204" pitchFamily="34" charset="0"/>
                <a:sym typeface="Wingdings" panose="05000000000000000000" pitchFamily="2" charset="2"/>
              </a:rPr>
              <a:t>- en </a:t>
            </a:r>
            <a:r>
              <a:rPr lang="fr-FR" sz="1700" dirty="0">
                <a:latin typeface="Century Gothic" panose="020B0502020202020204" pitchFamily="34" charset="0"/>
                <a:sym typeface="Wingdings" panose="05000000000000000000" pitchFamily="2" charset="2"/>
              </a:rPr>
              <a:t>cas d’absence de plus de 15 </a:t>
            </a:r>
            <a:r>
              <a:rPr lang="fr-FR" sz="1700" dirty="0" smtClean="0">
                <a:latin typeface="Century Gothic" panose="020B0502020202020204" pitchFamily="34" charset="0"/>
                <a:sym typeface="Wingdings" panose="05000000000000000000" pitchFamily="2" charset="2"/>
              </a:rPr>
              <a:t>j </a:t>
            </a:r>
            <a:r>
              <a:rPr lang="fr-FR" sz="1700" dirty="0">
                <a:latin typeface="Century Gothic" panose="020B0502020202020204" pitchFamily="34" charset="0"/>
                <a:sym typeface="Wingdings" panose="05000000000000000000" pitchFamily="2" charset="2"/>
              </a:rPr>
              <a:t>non signalée à </a:t>
            </a:r>
            <a:r>
              <a:rPr lang="fr-FR" sz="1700" dirty="0" smtClean="0">
                <a:latin typeface="Century Gothic" panose="020B0502020202020204" pitchFamily="34" charset="0"/>
                <a:sym typeface="Wingdings" panose="05000000000000000000" pitchFamily="2" charset="2"/>
              </a:rPr>
              <a:t>l’autorité(sauf </a:t>
            </a:r>
            <a:r>
              <a:rPr lang="fr-FR" sz="1700" dirty="0">
                <a:latin typeface="Century Gothic" panose="020B0502020202020204" pitchFamily="34" charset="0"/>
                <a:sym typeface="Wingdings" panose="05000000000000000000" pitchFamily="2" charset="2"/>
              </a:rPr>
              <a:t>hospitalisation) </a:t>
            </a:r>
          </a:p>
          <a:p>
            <a:pPr marL="0" indent="0">
              <a:buNone/>
            </a:pPr>
            <a:r>
              <a:rPr lang="fr-FR" sz="1700" dirty="0" smtClean="0">
                <a:latin typeface="Century Gothic" panose="020B0502020202020204" pitchFamily="34" charset="0"/>
                <a:sym typeface="Wingdings" panose="05000000000000000000" pitchFamily="2" charset="2"/>
              </a:rPr>
              <a:t>- en </a:t>
            </a:r>
            <a:r>
              <a:rPr lang="fr-FR" sz="1700" dirty="0">
                <a:latin typeface="Century Gothic" panose="020B0502020202020204" pitchFamily="34" charset="0"/>
                <a:sym typeface="Wingdings" panose="05000000000000000000" pitchFamily="2" charset="2"/>
              </a:rPr>
              <a:t>cas de changement de domicile non signalé. </a:t>
            </a:r>
            <a:endParaRPr lang="fr-FR" sz="1700" dirty="0">
              <a:latin typeface="Century Gothic" panose="020B0502020202020204" pitchFamily="34" charset="0"/>
            </a:endParaRPr>
          </a:p>
          <a:p>
            <a:endParaRPr lang="fr-FR" sz="1700" dirty="0">
              <a:latin typeface="Century Gothic" panose="020B0502020202020204" pitchFamily="34" charset="0"/>
            </a:endParaRPr>
          </a:p>
        </p:txBody>
      </p:sp>
    </p:spTree>
    <p:extLst>
      <p:ext uri="{BB962C8B-B14F-4D97-AF65-F5344CB8AC3E}">
        <p14:creationId xmlns:p14="http://schemas.microsoft.com/office/powerpoint/2010/main" val="3988263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4731" y="116632"/>
            <a:ext cx="8229600" cy="706090"/>
          </a:xfrm>
        </p:spPr>
        <p:txBody>
          <a:bodyPr>
            <a:normAutofit fontScale="90000"/>
          </a:bodyPr>
          <a:lstStyle/>
          <a:p>
            <a:r>
              <a:rPr lang="fr-FR" b="1" dirty="0" smtClean="0">
                <a:latin typeface="Century Gothic" panose="020B0502020202020204" pitchFamily="34" charset="0"/>
              </a:rPr>
              <a:t>SOMMAIRE</a:t>
            </a:r>
            <a:endParaRPr lang="fr-FR" b="1" dirty="0">
              <a:latin typeface="Century Gothic" panose="020B0502020202020204" pitchFamily="34" charset="0"/>
            </a:endParaRPr>
          </a:p>
        </p:txBody>
      </p:sp>
      <p:sp>
        <p:nvSpPr>
          <p:cNvPr id="3" name="Espace réservé du contenu 2"/>
          <p:cNvSpPr>
            <a:spLocks noGrp="1"/>
          </p:cNvSpPr>
          <p:nvPr>
            <p:ph idx="1"/>
          </p:nvPr>
        </p:nvSpPr>
        <p:spPr>
          <a:xfrm>
            <a:off x="323528" y="908720"/>
            <a:ext cx="8568952" cy="5217443"/>
          </a:xfrm>
        </p:spPr>
        <p:txBody>
          <a:bodyPr/>
          <a:lstStyle/>
          <a:p>
            <a:pPr marL="0" indent="0">
              <a:buNone/>
            </a:pPr>
            <a:endParaRPr lang="fr-FR" sz="2800" dirty="0" smtClean="0">
              <a:latin typeface="Century Gothic" panose="020B0502020202020204" pitchFamily="34" charset="0"/>
            </a:endParaRPr>
          </a:p>
          <a:p>
            <a:pPr marL="0" indent="0">
              <a:buNone/>
            </a:pPr>
            <a:r>
              <a:rPr lang="fr-FR" sz="2800" dirty="0" smtClean="0">
                <a:latin typeface="Century Gothic" panose="020B0502020202020204" pitchFamily="34" charset="0"/>
              </a:rPr>
              <a:t>I</a:t>
            </a:r>
            <a:r>
              <a:rPr lang="fr-FR" sz="2800" dirty="0">
                <a:latin typeface="Century Gothic" panose="020B0502020202020204" pitchFamily="34" charset="0"/>
              </a:rPr>
              <a:t>/ LE CADRE LEGAL ET L’OUVERTURE DES DROITS</a:t>
            </a:r>
          </a:p>
          <a:p>
            <a:pPr marL="0" indent="0">
              <a:buNone/>
            </a:pPr>
            <a:endParaRPr lang="fr-FR" sz="2800" dirty="0" smtClean="0">
              <a:latin typeface="Century Gothic" panose="020B0502020202020204" pitchFamily="34" charset="0"/>
            </a:endParaRPr>
          </a:p>
          <a:p>
            <a:pPr marL="0" indent="0">
              <a:buNone/>
            </a:pPr>
            <a:r>
              <a:rPr lang="fr-FR" sz="2800" dirty="0" smtClean="0">
                <a:latin typeface="Century Gothic" panose="020B0502020202020204" pitchFamily="34" charset="0"/>
              </a:rPr>
              <a:t>II</a:t>
            </a:r>
            <a:r>
              <a:rPr lang="fr-FR" sz="2800" dirty="0">
                <a:latin typeface="Century Gothic" panose="020B0502020202020204" pitchFamily="34" charset="0"/>
              </a:rPr>
              <a:t>/ LES DIFFERENTS TYPES DE </a:t>
            </a:r>
            <a:r>
              <a:rPr lang="fr-FR" sz="2800" dirty="0" smtClean="0">
                <a:latin typeface="Century Gothic" panose="020B0502020202020204" pitchFamily="34" charset="0"/>
              </a:rPr>
              <a:t>SINISTRES</a:t>
            </a:r>
          </a:p>
          <a:p>
            <a:pPr marL="0" indent="0">
              <a:buNone/>
            </a:pPr>
            <a:endParaRPr lang="fr-FR" sz="2800" dirty="0">
              <a:latin typeface="Century Gothic" panose="020B0502020202020204" pitchFamily="34" charset="0"/>
            </a:endParaRPr>
          </a:p>
          <a:p>
            <a:pPr marL="0" indent="0">
              <a:buNone/>
            </a:pPr>
            <a:r>
              <a:rPr lang="fr-FR" sz="2800" dirty="0">
                <a:latin typeface="Century Gothic" panose="020B0502020202020204" pitchFamily="34" charset="0"/>
              </a:rPr>
              <a:t>III/ PROCEDURE DE PLACEMENT EN </a:t>
            </a:r>
            <a:r>
              <a:rPr lang="fr-FR" sz="2800" dirty="0" smtClean="0">
                <a:latin typeface="Century Gothic" panose="020B0502020202020204" pitchFamily="34" charset="0"/>
              </a:rPr>
              <a:t>CITIS</a:t>
            </a:r>
          </a:p>
          <a:p>
            <a:pPr marL="0" indent="0">
              <a:buNone/>
            </a:pPr>
            <a:endParaRPr lang="fr-FR" sz="2800" dirty="0">
              <a:latin typeface="Century Gothic" panose="020B0502020202020204" pitchFamily="34" charset="0"/>
            </a:endParaRPr>
          </a:p>
          <a:p>
            <a:pPr marL="0" indent="0">
              <a:buNone/>
            </a:pPr>
            <a:r>
              <a:rPr lang="fr-FR" sz="2800" dirty="0" smtClean="0">
                <a:latin typeface="Century Gothic" panose="020B0502020202020204" pitchFamily="34" charset="0"/>
              </a:rPr>
              <a:t>IV/ FIN DU CONGE</a:t>
            </a:r>
            <a:endParaRPr lang="fr-FR" sz="2800" dirty="0">
              <a:latin typeface="Century Gothic" panose="020B0502020202020204" pitchFamily="34" charset="0"/>
            </a:endParaRPr>
          </a:p>
          <a:p>
            <a:pPr marL="0" indent="0">
              <a:buNone/>
            </a:pPr>
            <a:endParaRPr lang="fr-FR" dirty="0"/>
          </a:p>
          <a:p>
            <a:endParaRPr lang="fr-FR" dirty="0"/>
          </a:p>
        </p:txBody>
      </p:sp>
    </p:spTree>
    <p:extLst>
      <p:ext uri="{BB962C8B-B14F-4D97-AF65-F5344CB8AC3E}">
        <p14:creationId xmlns:p14="http://schemas.microsoft.com/office/powerpoint/2010/main" val="3265989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lstStyle/>
          <a:p>
            <a:endParaRPr lang="fr-FR" dirty="0" smtClean="0"/>
          </a:p>
          <a:p>
            <a:endParaRPr lang="fr-FR" dirty="0"/>
          </a:p>
          <a:p>
            <a:endParaRPr lang="fr-FR" dirty="0" smtClean="0"/>
          </a:p>
          <a:p>
            <a:endParaRPr lang="fr-FR" dirty="0"/>
          </a:p>
          <a:p>
            <a:pPr marL="0" indent="0" algn="ctr">
              <a:buNone/>
            </a:pPr>
            <a:r>
              <a:rPr lang="fr-FR" b="1" dirty="0" smtClean="0">
                <a:latin typeface="Century Gothic" panose="020B0502020202020204" pitchFamily="34" charset="0"/>
              </a:rPr>
              <a:t>IV/ FIN DU CONGE</a:t>
            </a:r>
            <a:endParaRPr lang="fr-FR" b="1" dirty="0">
              <a:latin typeface="Century Gothic" panose="020B0502020202020204" pitchFamily="34" charset="0"/>
            </a:endParaRPr>
          </a:p>
          <a:p>
            <a:endParaRPr lang="fr-FR" dirty="0"/>
          </a:p>
        </p:txBody>
      </p:sp>
    </p:spTree>
    <p:extLst>
      <p:ext uri="{BB962C8B-B14F-4D97-AF65-F5344CB8AC3E}">
        <p14:creationId xmlns:p14="http://schemas.microsoft.com/office/powerpoint/2010/main" val="2236196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r>
              <a:rPr lang="fr-FR" b="1" dirty="0" smtClean="0">
                <a:latin typeface="Century Gothic" panose="020B0502020202020204" pitchFamily="34" charset="0"/>
              </a:rPr>
              <a:t>Fin du congé</a:t>
            </a:r>
            <a:endParaRPr lang="fr-FR" b="1" dirty="0">
              <a:latin typeface="Century Gothic" panose="020B0502020202020204" pitchFamily="34" charset="0"/>
            </a:endParaRPr>
          </a:p>
        </p:txBody>
      </p:sp>
      <p:sp>
        <p:nvSpPr>
          <p:cNvPr id="3" name="Espace réservé du contenu 2"/>
          <p:cNvSpPr>
            <a:spLocks noGrp="1"/>
          </p:cNvSpPr>
          <p:nvPr>
            <p:ph idx="1"/>
          </p:nvPr>
        </p:nvSpPr>
        <p:spPr>
          <a:xfrm>
            <a:off x="457200" y="980728"/>
            <a:ext cx="8229600" cy="5145435"/>
          </a:xfrm>
        </p:spPr>
        <p:txBody>
          <a:bodyPr>
            <a:noAutofit/>
          </a:bodyPr>
          <a:lstStyle/>
          <a:p>
            <a:pPr marL="0" indent="0" algn="just">
              <a:buNone/>
            </a:pPr>
            <a:r>
              <a:rPr lang="fr-FR" sz="1900" dirty="0" smtClean="0">
                <a:latin typeface="Century Gothic" panose="020B0502020202020204" pitchFamily="34" charset="0"/>
              </a:rPr>
              <a:t>Agent en CITIS jusqu’à </a:t>
            </a:r>
            <a:r>
              <a:rPr lang="fr-FR" sz="1900" dirty="0">
                <a:latin typeface="Century Gothic" panose="020B0502020202020204" pitchFamily="34" charset="0"/>
              </a:rPr>
              <a:t>ce qu’il soit en état de reprendre son service ou jusqu’à sa mise à la </a:t>
            </a:r>
            <a:r>
              <a:rPr lang="fr-FR" sz="1900" dirty="0" smtClean="0">
                <a:latin typeface="Century Gothic" panose="020B0502020202020204" pitchFamily="34" charset="0"/>
              </a:rPr>
              <a:t>retraite</a:t>
            </a:r>
            <a:endParaRPr lang="fr-FR" sz="1900" dirty="0">
              <a:latin typeface="Century Gothic" panose="020B0502020202020204" pitchFamily="34" charset="0"/>
            </a:endParaRPr>
          </a:p>
          <a:p>
            <a:pPr algn="just"/>
            <a:endParaRPr lang="fr-FR" sz="1900" dirty="0">
              <a:latin typeface="Century Gothic" panose="020B0502020202020204" pitchFamily="34" charset="0"/>
            </a:endParaRPr>
          </a:p>
          <a:p>
            <a:pPr marL="0" indent="0" algn="just">
              <a:buNone/>
            </a:pPr>
            <a:r>
              <a:rPr lang="fr-FR" sz="1900" dirty="0" smtClean="0">
                <a:latin typeface="Century Gothic" panose="020B0502020202020204" pitchFamily="34" charset="0"/>
              </a:rPr>
              <a:t>En cas de guérison ou de stabilisation des lésions: transmission par l’agent d’un </a:t>
            </a:r>
            <a:r>
              <a:rPr lang="fr-FR" sz="1900" dirty="0">
                <a:latin typeface="Century Gothic" panose="020B0502020202020204" pitchFamily="34" charset="0"/>
              </a:rPr>
              <a:t>certificat médical final de guérison ou de </a:t>
            </a:r>
            <a:r>
              <a:rPr lang="fr-FR" sz="1900" dirty="0" smtClean="0">
                <a:latin typeface="Century Gothic" panose="020B0502020202020204" pitchFamily="34" charset="0"/>
              </a:rPr>
              <a:t>consolidation</a:t>
            </a:r>
            <a:endParaRPr lang="fr-FR" sz="1900" dirty="0">
              <a:latin typeface="Century Gothic" panose="020B0502020202020204" pitchFamily="34" charset="0"/>
            </a:endParaRPr>
          </a:p>
          <a:p>
            <a:pPr marL="0" indent="0" algn="just">
              <a:buNone/>
            </a:pPr>
            <a:endParaRPr lang="fr-FR" sz="1900" dirty="0" smtClean="0">
              <a:latin typeface="Century Gothic" panose="020B0502020202020204" pitchFamily="34" charset="0"/>
            </a:endParaRPr>
          </a:p>
          <a:p>
            <a:pPr marL="0" indent="0" algn="just">
              <a:buNone/>
            </a:pPr>
            <a:r>
              <a:rPr lang="fr-FR" sz="1900" dirty="0" smtClean="0">
                <a:latin typeface="Century Gothic" panose="020B0502020202020204" pitchFamily="34" charset="0"/>
              </a:rPr>
              <a:t>La </a:t>
            </a:r>
            <a:r>
              <a:rPr lang="fr-FR" sz="1900" dirty="0">
                <a:latin typeface="Century Gothic" panose="020B0502020202020204" pitchFamily="34" charset="0"/>
              </a:rPr>
              <a:t>stabilisation de l’état de santé </a:t>
            </a:r>
            <a:r>
              <a:rPr lang="fr-FR" sz="1900" dirty="0" smtClean="0">
                <a:latin typeface="Century Gothic" panose="020B0502020202020204" pitchFamily="34" charset="0"/>
              </a:rPr>
              <a:t>peut </a:t>
            </a:r>
            <a:r>
              <a:rPr lang="fr-FR" sz="1900" dirty="0">
                <a:latin typeface="Century Gothic" panose="020B0502020202020204" pitchFamily="34" charset="0"/>
              </a:rPr>
              <a:t>prendre différentes </a:t>
            </a:r>
            <a:r>
              <a:rPr lang="fr-FR" sz="1900" dirty="0" smtClean="0">
                <a:latin typeface="Century Gothic" panose="020B0502020202020204" pitchFamily="34" charset="0"/>
              </a:rPr>
              <a:t>formes:</a:t>
            </a:r>
          </a:p>
          <a:p>
            <a:pPr marL="0" indent="0" algn="just">
              <a:buNone/>
            </a:pPr>
            <a:r>
              <a:rPr lang="fr-FR" sz="1900" dirty="0" smtClean="0">
                <a:latin typeface="Century Gothic" panose="020B0502020202020204" pitchFamily="34" charset="0"/>
              </a:rPr>
              <a:t> </a:t>
            </a:r>
            <a:r>
              <a:rPr lang="fr-FR" sz="1900" dirty="0">
                <a:latin typeface="Century Gothic" panose="020B0502020202020204" pitchFamily="34" charset="0"/>
              </a:rPr>
              <a:t>- guérison totale avec retour à l’état de santé antérieur </a:t>
            </a:r>
            <a:endParaRPr lang="fr-FR" sz="1900" dirty="0" smtClean="0">
              <a:latin typeface="Century Gothic" panose="020B0502020202020204" pitchFamily="34" charset="0"/>
            </a:endParaRPr>
          </a:p>
          <a:p>
            <a:pPr marL="0" indent="0" algn="just">
              <a:buNone/>
            </a:pPr>
            <a:r>
              <a:rPr lang="fr-FR" sz="1900" dirty="0" smtClean="0">
                <a:latin typeface="Century Gothic" panose="020B0502020202020204" pitchFamily="34" charset="0"/>
              </a:rPr>
              <a:t> - consolidation, </a:t>
            </a:r>
            <a:r>
              <a:rPr lang="fr-FR" sz="1900" dirty="0">
                <a:latin typeface="Century Gothic" panose="020B0502020202020204" pitchFamily="34" charset="0"/>
              </a:rPr>
              <a:t>ou guérison partielle avec des </a:t>
            </a:r>
            <a:r>
              <a:rPr lang="fr-FR" sz="1900" dirty="0" smtClean="0">
                <a:latin typeface="Century Gothic" panose="020B0502020202020204" pitchFamily="34" charset="0"/>
              </a:rPr>
              <a:t>séquelles</a:t>
            </a:r>
            <a:endParaRPr lang="fr-FR" sz="1900" dirty="0">
              <a:latin typeface="Century Gothic" panose="020B0502020202020204" pitchFamily="34" charset="0"/>
            </a:endParaRPr>
          </a:p>
          <a:p>
            <a:pPr marL="0" indent="0" algn="just">
              <a:buNone/>
            </a:pPr>
            <a:r>
              <a:rPr lang="fr-FR" sz="1900" dirty="0" smtClean="0">
                <a:latin typeface="Century Gothic" panose="020B0502020202020204" pitchFamily="34" charset="0"/>
              </a:rPr>
              <a:t>- </a:t>
            </a:r>
            <a:r>
              <a:rPr lang="fr-FR" sz="1900" dirty="0">
                <a:latin typeface="Century Gothic" panose="020B0502020202020204" pitchFamily="34" charset="0"/>
              </a:rPr>
              <a:t>incapacité permanente de continuer toutes fonctions.</a:t>
            </a:r>
          </a:p>
          <a:p>
            <a:pPr marL="0" indent="0" algn="just">
              <a:buNone/>
            </a:pPr>
            <a:endParaRPr lang="fr-FR" sz="1900" dirty="0" smtClean="0">
              <a:latin typeface="Century Gothic" panose="020B0502020202020204" pitchFamily="34" charset="0"/>
            </a:endParaRPr>
          </a:p>
          <a:p>
            <a:pPr marL="0" indent="0" algn="just">
              <a:buNone/>
            </a:pPr>
            <a:r>
              <a:rPr lang="fr-FR" sz="1900" dirty="0" smtClean="0">
                <a:latin typeface="Century Gothic" panose="020B0502020202020204" pitchFamily="34" charset="0"/>
                <a:sym typeface="Wingdings" panose="05000000000000000000" pitchFamily="2" charset="2"/>
              </a:rPr>
              <a:t></a:t>
            </a:r>
            <a:r>
              <a:rPr lang="fr-FR" sz="1900" dirty="0" smtClean="0">
                <a:latin typeface="Century Gothic" panose="020B0502020202020204" pitchFamily="34" charset="0"/>
              </a:rPr>
              <a:t>La </a:t>
            </a:r>
            <a:r>
              <a:rPr lang="fr-FR" sz="1900" dirty="0">
                <a:latin typeface="Century Gothic" panose="020B0502020202020204" pitchFamily="34" charset="0"/>
              </a:rPr>
              <a:t>notion de stabilisation </a:t>
            </a:r>
            <a:r>
              <a:rPr lang="fr-FR" sz="1900" dirty="0" smtClean="0">
                <a:latin typeface="Century Gothic" panose="020B0502020202020204" pitchFamily="34" charset="0"/>
              </a:rPr>
              <a:t>est </a:t>
            </a:r>
            <a:r>
              <a:rPr lang="fr-FR" sz="1900" dirty="0">
                <a:latin typeface="Century Gothic" panose="020B0502020202020204" pitchFamily="34" charset="0"/>
              </a:rPr>
              <a:t>indépendante de la capacité de l’agent à reprendre ses fonctions.</a:t>
            </a:r>
          </a:p>
          <a:p>
            <a:pPr marL="0" indent="0">
              <a:buNone/>
            </a:pPr>
            <a:endParaRPr lang="fr-FR" sz="1700" dirty="0">
              <a:latin typeface="Century Gothic" panose="020B0502020202020204" pitchFamily="34" charset="0"/>
            </a:endParaRPr>
          </a:p>
        </p:txBody>
      </p:sp>
    </p:spTree>
    <p:extLst>
      <p:ext uri="{BB962C8B-B14F-4D97-AF65-F5344CB8AC3E}">
        <p14:creationId xmlns:p14="http://schemas.microsoft.com/office/powerpoint/2010/main" val="37171425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a:bodyPr>
          <a:lstStyle/>
          <a:p>
            <a:r>
              <a:rPr lang="fr-FR" sz="4000" b="1" dirty="0" smtClean="0">
                <a:latin typeface="Century Gothic" panose="020B0502020202020204" pitchFamily="34" charset="0"/>
              </a:rPr>
              <a:t>Agent déclaré apte</a:t>
            </a:r>
            <a:endParaRPr lang="fr-FR" sz="4000" b="1" dirty="0">
              <a:latin typeface="Century Gothic" panose="020B0502020202020204" pitchFamily="34" charset="0"/>
            </a:endParaRPr>
          </a:p>
        </p:txBody>
      </p:sp>
      <p:sp>
        <p:nvSpPr>
          <p:cNvPr id="3" name="Espace réservé du contenu 2"/>
          <p:cNvSpPr>
            <a:spLocks noGrp="1"/>
          </p:cNvSpPr>
          <p:nvPr>
            <p:ph idx="1"/>
          </p:nvPr>
        </p:nvSpPr>
        <p:spPr>
          <a:xfrm>
            <a:off x="457200" y="1196752"/>
            <a:ext cx="8229600" cy="4929411"/>
          </a:xfrm>
        </p:spPr>
        <p:txBody>
          <a:bodyPr>
            <a:noAutofit/>
          </a:bodyPr>
          <a:lstStyle/>
          <a:p>
            <a:pPr marL="0" indent="0" algn="just">
              <a:buNone/>
            </a:pPr>
            <a:r>
              <a:rPr lang="fr-FR" sz="2000" dirty="0" smtClean="0">
                <a:latin typeface="Century Gothic" panose="020B0502020202020204" pitchFamily="34" charset="0"/>
              </a:rPr>
              <a:t>Au </a:t>
            </a:r>
            <a:r>
              <a:rPr lang="fr-FR" sz="2000" dirty="0">
                <a:latin typeface="Century Gothic" panose="020B0502020202020204" pitchFamily="34" charset="0"/>
              </a:rPr>
              <a:t>terme du congé, le fonctionnaire </a:t>
            </a:r>
            <a:r>
              <a:rPr lang="fr-FR" sz="2000" dirty="0" smtClean="0">
                <a:latin typeface="Century Gothic" panose="020B0502020202020204" pitchFamily="34" charset="0"/>
              </a:rPr>
              <a:t>est </a:t>
            </a:r>
            <a:r>
              <a:rPr lang="fr-FR" sz="2000" dirty="0">
                <a:latin typeface="Century Gothic" panose="020B0502020202020204" pitchFamily="34" charset="0"/>
              </a:rPr>
              <a:t>réintégré dans son emploi ou, à défaut, réaffecté dans un emploi correspondant à son </a:t>
            </a:r>
            <a:r>
              <a:rPr lang="fr-FR" sz="2000" dirty="0" smtClean="0">
                <a:latin typeface="Century Gothic" panose="020B0502020202020204" pitchFamily="34" charset="0"/>
              </a:rPr>
              <a:t>grade</a:t>
            </a:r>
            <a:endParaRPr lang="fr-FR" sz="2000" dirty="0">
              <a:latin typeface="Century Gothic" panose="020B0502020202020204" pitchFamily="34" charset="0"/>
            </a:endParaRPr>
          </a:p>
          <a:p>
            <a:pPr marL="0" indent="0">
              <a:buNone/>
            </a:pPr>
            <a:endParaRPr lang="fr-FR" sz="2000" dirty="0">
              <a:latin typeface="Century Gothic" panose="020B0502020202020204" pitchFamily="34" charset="0"/>
            </a:endParaRPr>
          </a:p>
          <a:p>
            <a:pPr marL="0" indent="0" algn="just">
              <a:buNone/>
            </a:pPr>
            <a:r>
              <a:rPr lang="fr-FR" sz="2000" dirty="0" smtClean="0">
                <a:latin typeface="Century Gothic" panose="020B0502020202020204" pitchFamily="34" charset="0"/>
              </a:rPr>
              <a:t>L’agent peut </a:t>
            </a:r>
            <a:r>
              <a:rPr lang="fr-FR" sz="2000" dirty="0">
                <a:latin typeface="Century Gothic" panose="020B0502020202020204" pitchFamily="34" charset="0"/>
              </a:rPr>
              <a:t>faire l’objet d’un aménagement de poste (allègement des horaires, exemption de tâches pénibles, octroi de temps de repos, aménagement matériel…) ou d’un changement affectation.</a:t>
            </a:r>
          </a:p>
          <a:p>
            <a:endParaRPr lang="fr-FR" sz="2000" dirty="0">
              <a:latin typeface="Century Gothic" panose="020B0502020202020204" pitchFamily="34" charset="0"/>
            </a:endParaRPr>
          </a:p>
          <a:p>
            <a:pPr marL="0" indent="0" algn="just">
              <a:buNone/>
            </a:pPr>
            <a:r>
              <a:rPr lang="fr-FR" sz="2000" dirty="0" smtClean="0">
                <a:latin typeface="Century Gothic" panose="020B0502020202020204" pitchFamily="34" charset="0"/>
              </a:rPr>
              <a:t>Reprise possible </a:t>
            </a:r>
            <a:r>
              <a:rPr lang="fr-FR" sz="2000" dirty="0">
                <a:latin typeface="Century Gothic" panose="020B0502020202020204" pitchFamily="34" charset="0"/>
              </a:rPr>
              <a:t>à temps partiel </a:t>
            </a:r>
            <a:r>
              <a:rPr lang="fr-FR" sz="2000" dirty="0" smtClean="0">
                <a:latin typeface="Century Gothic" panose="020B0502020202020204" pitchFamily="34" charset="0"/>
              </a:rPr>
              <a:t>thérapeutique </a:t>
            </a:r>
            <a:r>
              <a:rPr lang="fr-FR" sz="2000" dirty="0">
                <a:latin typeface="Century Gothic" panose="020B0502020202020204" pitchFamily="34" charset="0"/>
              </a:rPr>
              <a:t>après avis concordants du médecin traitant et du médecin agréé, pour une période maximale de six mois, renouvelable une </a:t>
            </a:r>
            <a:r>
              <a:rPr lang="fr-FR" sz="2000" dirty="0" smtClean="0">
                <a:latin typeface="Century Gothic" panose="020B0502020202020204" pitchFamily="34" charset="0"/>
              </a:rPr>
              <a:t>fois.</a:t>
            </a:r>
            <a:endParaRPr lang="fr-FR" sz="2000" dirty="0">
              <a:latin typeface="Century Gothic" panose="020B0502020202020204" pitchFamily="34" charset="0"/>
            </a:endParaRPr>
          </a:p>
          <a:p>
            <a:endParaRPr lang="fr-FR" sz="1700" dirty="0">
              <a:latin typeface="Century Gothic" panose="020B0502020202020204" pitchFamily="34" charset="0"/>
            </a:endParaRPr>
          </a:p>
          <a:p>
            <a:endParaRPr lang="fr-FR" sz="1700" dirty="0">
              <a:latin typeface="Century Gothic" panose="020B0502020202020204" pitchFamily="34" charset="0"/>
            </a:endParaRPr>
          </a:p>
        </p:txBody>
      </p:sp>
    </p:spTree>
    <p:extLst>
      <p:ext uri="{BB962C8B-B14F-4D97-AF65-F5344CB8AC3E}">
        <p14:creationId xmlns:p14="http://schemas.microsoft.com/office/powerpoint/2010/main" val="3051900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normAutofit fontScale="90000"/>
          </a:bodyPr>
          <a:lstStyle/>
          <a:p>
            <a:r>
              <a:rPr lang="fr-FR" sz="4000" b="1" dirty="0" smtClean="0">
                <a:latin typeface="Century Gothic" panose="020B0502020202020204" pitchFamily="34" charset="0"/>
              </a:rPr>
              <a:t>Agent déclaré inapte</a:t>
            </a:r>
            <a:endParaRPr lang="fr-FR" sz="4000" b="1" dirty="0">
              <a:latin typeface="Century Gothic" panose="020B0502020202020204" pitchFamily="34" charset="0"/>
            </a:endParaRPr>
          </a:p>
        </p:txBody>
      </p:sp>
      <p:sp>
        <p:nvSpPr>
          <p:cNvPr id="3" name="Espace réservé du contenu 2"/>
          <p:cNvSpPr>
            <a:spLocks noGrp="1"/>
          </p:cNvSpPr>
          <p:nvPr>
            <p:ph idx="1"/>
          </p:nvPr>
        </p:nvSpPr>
        <p:spPr>
          <a:xfrm>
            <a:off x="457200" y="764704"/>
            <a:ext cx="8435280" cy="5760640"/>
          </a:xfrm>
        </p:spPr>
        <p:txBody>
          <a:bodyPr>
            <a:normAutofit fontScale="25000" lnSpcReduction="20000"/>
          </a:bodyPr>
          <a:lstStyle/>
          <a:p>
            <a:endParaRPr lang="fr-FR" dirty="0"/>
          </a:p>
          <a:p>
            <a:pPr marL="0" indent="0">
              <a:buNone/>
            </a:pPr>
            <a:r>
              <a:rPr lang="fr-FR" sz="6800" u="sng" dirty="0" smtClean="0">
                <a:latin typeface="Century Gothic" panose="020B0502020202020204" pitchFamily="34" charset="0"/>
                <a:sym typeface="Wingdings" panose="05000000000000000000" pitchFamily="2" charset="2"/>
              </a:rPr>
              <a:t> Inapte définitivement à ses fonctions</a:t>
            </a:r>
          </a:p>
          <a:p>
            <a:pPr marL="0" indent="0">
              <a:buNone/>
            </a:pPr>
            <a:endParaRPr lang="fr-FR" sz="4400" dirty="0" smtClean="0">
              <a:latin typeface="Century Gothic" panose="020B0502020202020204" pitchFamily="34" charset="0"/>
            </a:endParaRPr>
          </a:p>
          <a:p>
            <a:pPr marL="0" indent="0" algn="just">
              <a:buNone/>
            </a:pPr>
            <a:r>
              <a:rPr lang="fr-FR" sz="7200" dirty="0" smtClean="0">
                <a:latin typeface="Century Gothic" panose="020B0502020202020204" pitchFamily="34" charset="0"/>
              </a:rPr>
              <a:t>Lorsque </a:t>
            </a:r>
            <a:r>
              <a:rPr lang="fr-FR" sz="7200" dirty="0">
                <a:latin typeface="Century Gothic" panose="020B0502020202020204" pitchFamily="34" charset="0"/>
              </a:rPr>
              <a:t>l’état de santé du fonctionnaire, sans lui interdire d’exercer toute activité, ne lui permet pas de remplir les fonctions correspondant aux emplois de son grade, celui-ci a droit à être reclassé dans un autre emploi ou dans un autre cadre d’emplois. </a:t>
            </a:r>
            <a:endParaRPr lang="fr-FR" sz="7200" dirty="0" smtClean="0">
              <a:latin typeface="Century Gothic" panose="020B0502020202020204" pitchFamily="34" charset="0"/>
            </a:endParaRPr>
          </a:p>
          <a:p>
            <a:pPr marL="0" indent="0">
              <a:buNone/>
            </a:pPr>
            <a:r>
              <a:rPr lang="fr-FR" sz="7200" dirty="0" smtClean="0">
                <a:latin typeface="Century Gothic" panose="020B0502020202020204" pitchFamily="34" charset="0"/>
              </a:rPr>
              <a:t>Il bénéficie de </a:t>
            </a:r>
            <a:r>
              <a:rPr lang="fr-FR" sz="7200" dirty="0">
                <a:latin typeface="Century Gothic" panose="020B0502020202020204" pitchFamily="34" charset="0"/>
              </a:rPr>
              <a:t>la période de préparation au reclassement. </a:t>
            </a:r>
            <a:endParaRPr lang="fr-FR" sz="7200" dirty="0" smtClean="0">
              <a:latin typeface="Century Gothic" panose="020B0502020202020204" pitchFamily="34" charset="0"/>
            </a:endParaRPr>
          </a:p>
          <a:p>
            <a:pPr marL="0" indent="0">
              <a:buNone/>
            </a:pPr>
            <a:endParaRPr lang="fr-FR" sz="6800" dirty="0">
              <a:latin typeface="Century Gothic" panose="020B0502020202020204" pitchFamily="34" charset="0"/>
            </a:endParaRPr>
          </a:p>
          <a:p>
            <a:pPr marL="0" indent="0">
              <a:buNone/>
            </a:pPr>
            <a:r>
              <a:rPr lang="fr-FR" sz="6800" dirty="0" smtClean="0">
                <a:latin typeface="Century Gothic" panose="020B0502020202020204" pitchFamily="34" charset="0"/>
                <a:sym typeface="Wingdings" panose="05000000000000000000" pitchFamily="2" charset="2"/>
              </a:rPr>
              <a:t> </a:t>
            </a:r>
            <a:r>
              <a:rPr lang="fr-FR" sz="6800" u="sng" dirty="0" smtClean="0">
                <a:latin typeface="Century Gothic" panose="020B0502020202020204" pitchFamily="34" charset="0"/>
              </a:rPr>
              <a:t>Inapte définitivement à </a:t>
            </a:r>
            <a:r>
              <a:rPr lang="fr-FR" sz="6800" u="sng" dirty="0">
                <a:latin typeface="Century Gothic" panose="020B0502020202020204" pitchFamily="34" charset="0"/>
              </a:rPr>
              <a:t>toutes fonctions</a:t>
            </a:r>
          </a:p>
          <a:p>
            <a:endParaRPr lang="fr-FR" sz="4400" dirty="0">
              <a:latin typeface="Century Gothic" panose="020B0502020202020204" pitchFamily="34" charset="0"/>
            </a:endParaRPr>
          </a:p>
          <a:p>
            <a:pPr marL="0" indent="0" algn="just">
              <a:buNone/>
            </a:pPr>
            <a:r>
              <a:rPr lang="fr-FR" sz="7200" dirty="0">
                <a:latin typeface="Century Gothic" panose="020B0502020202020204" pitchFamily="34" charset="0"/>
              </a:rPr>
              <a:t>En cas d’inaptitude définitive à l’exercice de toute fonction, le fonctionnaire affilié à la CNRACL peut être mis à la retraite pour invalidité, sans condition d’âge ou de durée de services. Cette mise à la retraite est prononcée dans les conditions prévues aux articles 30 à 39 du décret n°2003-1306 du 26 décembre </a:t>
            </a:r>
            <a:r>
              <a:rPr lang="fr-FR" sz="7200" dirty="0" smtClean="0">
                <a:latin typeface="Century Gothic" panose="020B0502020202020204" pitchFamily="34" charset="0"/>
              </a:rPr>
              <a:t>2003</a:t>
            </a:r>
          </a:p>
          <a:p>
            <a:pPr marL="0" indent="0">
              <a:buNone/>
            </a:pPr>
            <a:endParaRPr lang="fr-FR" sz="4400" dirty="0" smtClean="0">
              <a:latin typeface="Century Gothic" panose="020B0502020202020204" pitchFamily="34" charset="0"/>
            </a:endParaRPr>
          </a:p>
          <a:p>
            <a:pPr marL="0" indent="0">
              <a:buNone/>
            </a:pPr>
            <a:r>
              <a:rPr lang="fr-FR" sz="6800" dirty="0" smtClean="0">
                <a:latin typeface="Century Gothic" panose="020B0502020202020204" pitchFamily="34" charset="0"/>
                <a:sym typeface="Wingdings" panose="05000000000000000000" pitchFamily="2" charset="2"/>
              </a:rPr>
              <a:t> </a:t>
            </a:r>
            <a:r>
              <a:rPr lang="fr-FR" sz="6800" u="sng" dirty="0" smtClean="0">
                <a:latin typeface="Century Gothic" panose="020B0502020202020204" pitchFamily="34" charset="0"/>
              </a:rPr>
              <a:t>Rechute </a:t>
            </a:r>
            <a:endParaRPr lang="fr-FR" sz="6800" u="sng" dirty="0">
              <a:latin typeface="Century Gothic" panose="020B0502020202020204" pitchFamily="34" charset="0"/>
            </a:endParaRPr>
          </a:p>
          <a:p>
            <a:endParaRPr lang="fr-FR" sz="4400" dirty="0">
              <a:latin typeface="Century Gothic" panose="020B0502020202020204" pitchFamily="34" charset="0"/>
            </a:endParaRPr>
          </a:p>
          <a:p>
            <a:pPr marL="0" indent="0" algn="just">
              <a:buNone/>
            </a:pPr>
            <a:r>
              <a:rPr lang="fr-FR" sz="6800" dirty="0">
                <a:latin typeface="Century Gothic" panose="020B0502020202020204" pitchFamily="34" charset="0"/>
              </a:rPr>
              <a:t>Toute modification de l’état de santé du fonctionnaire constatée médicalement postérieurement à la date de guérison apparente ou de consolidation de la blessure qui nécessite un traitement médical peut donner lieu à un nouveau </a:t>
            </a:r>
            <a:r>
              <a:rPr lang="fr-FR" sz="6800" dirty="0" smtClean="0">
                <a:latin typeface="Century Gothic" panose="020B0502020202020204" pitchFamily="34" charset="0"/>
              </a:rPr>
              <a:t>CITIS. L’agent doit être consolidé.</a:t>
            </a:r>
          </a:p>
          <a:p>
            <a:pPr marL="0" indent="0" algn="just">
              <a:buNone/>
            </a:pPr>
            <a:r>
              <a:rPr lang="fr-FR" sz="6800" dirty="0" smtClean="0">
                <a:latin typeface="Century Gothic" panose="020B0502020202020204" pitchFamily="34" charset="0"/>
              </a:rPr>
              <a:t>Déclaration de </a:t>
            </a:r>
            <a:r>
              <a:rPr lang="fr-FR" sz="6800" dirty="0">
                <a:latin typeface="Century Gothic" panose="020B0502020202020204" pitchFamily="34" charset="0"/>
              </a:rPr>
              <a:t>rechute dans le délai d’un mois à compter de </a:t>
            </a:r>
            <a:r>
              <a:rPr lang="fr-FR" sz="6800" dirty="0" smtClean="0">
                <a:latin typeface="Century Gothic" panose="020B0502020202020204" pitchFamily="34" charset="0"/>
              </a:rPr>
              <a:t>sa constatation </a:t>
            </a:r>
            <a:r>
              <a:rPr lang="fr-FR" sz="6800" dirty="0">
                <a:latin typeface="Century Gothic" panose="020B0502020202020204" pitchFamily="34" charset="0"/>
              </a:rPr>
              <a:t>médicale. </a:t>
            </a:r>
            <a:r>
              <a:rPr lang="fr-FR" sz="6800" dirty="0" smtClean="0">
                <a:latin typeface="Century Gothic" panose="020B0502020202020204" pitchFamily="34" charset="0"/>
              </a:rPr>
              <a:t>Mêmes formes </a:t>
            </a:r>
            <a:r>
              <a:rPr lang="fr-FR" sz="6800" dirty="0">
                <a:latin typeface="Century Gothic" panose="020B0502020202020204" pitchFamily="34" charset="0"/>
              </a:rPr>
              <a:t>que la déclaration </a:t>
            </a:r>
            <a:r>
              <a:rPr lang="fr-FR" sz="6800" dirty="0" smtClean="0">
                <a:latin typeface="Century Gothic" panose="020B0502020202020204" pitchFamily="34" charset="0"/>
              </a:rPr>
              <a:t>initiale et mêmes conditions.</a:t>
            </a:r>
            <a:endParaRPr lang="fr-FR" sz="6800" dirty="0">
              <a:latin typeface="Century Gothic" panose="020B0502020202020204" pitchFamily="34" charset="0"/>
            </a:endParaRPr>
          </a:p>
          <a:p>
            <a:endParaRPr lang="fr-FR" sz="6800" dirty="0">
              <a:latin typeface="Century Gothic" panose="020B0502020202020204" pitchFamily="34" charset="0"/>
            </a:endParaRPr>
          </a:p>
          <a:p>
            <a:endParaRPr lang="fr-FR" sz="6800" dirty="0"/>
          </a:p>
        </p:txBody>
      </p:sp>
    </p:spTree>
    <p:extLst>
      <p:ext uri="{BB962C8B-B14F-4D97-AF65-F5344CB8AC3E}">
        <p14:creationId xmlns:p14="http://schemas.microsoft.com/office/powerpoint/2010/main" val="159166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lgn="ctr">
              <a:buNone/>
            </a:pPr>
            <a:r>
              <a:rPr lang="fr-FR" b="1" dirty="0" smtClean="0">
                <a:latin typeface="Century Gothic" panose="020B0502020202020204" pitchFamily="34" charset="0"/>
              </a:rPr>
              <a:t>I/ LE CADRE LEGAL ET L’OUVERTURE DES DROITS</a:t>
            </a:r>
            <a:endParaRPr lang="fr-FR" b="1" dirty="0">
              <a:latin typeface="Century Gothic" panose="020B0502020202020204" pitchFamily="34" charset="0"/>
            </a:endParaRPr>
          </a:p>
        </p:txBody>
      </p:sp>
    </p:spTree>
    <p:extLst>
      <p:ext uri="{BB962C8B-B14F-4D97-AF65-F5344CB8AC3E}">
        <p14:creationId xmlns:p14="http://schemas.microsoft.com/office/powerpoint/2010/main" val="3012236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Fondements</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lnSpcReduction="10000"/>
          </a:bodyPr>
          <a:lstStyle/>
          <a:p>
            <a:pPr marL="0" indent="0">
              <a:buNone/>
            </a:pPr>
            <a:endParaRPr lang="fr-FR" sz="2000" b="1" dirty="0">
              <a:latin typeface="Century Gothic" panose="020B0502020202020204" pitchFamily="34" charset="0"/>
            </a:endParaRPr>
          </a:p>
          <a:p>
            <a:pPr marL="0" indent="0" algn="just">
              <a:buNone/>
            </a:pPr>
            <a:r>
              <a:rPr lang="fr-FR" sz="2000" b="1" dirty="0" smtClean="0">
                <a:latin typeface="Century Gothic" panose="020B0502020202020204" pitchFamily="34" charset="0"/>
              </a:rPr>
              <a:t>	</a:t>
            </a:r>
            <a:r>
              <a:rPr lang="fr-FR" sz="2500" dirty="0" smtClean="0">
                <a:latin typeface="Century Gothic" panose="020B0502020202020204" pitchFamily="34" charset="0"/>
              </a:rPr>
              <a:t>Le </a:t>
            </a:r>
            <a:r>
              <a:rPr lang="fr-FR" sz="2500" dirty="0">
                <a:latin typeface="Century Gothic" panose="020B0502020202020204" pitchFamily="34" charset="0"/>
              </a:rPr>
              <a:t>CITIS est régi par le titre VI bis du décret n°87-602 du 30 juillet 1987 </a:t>
            </a:r>
            <a:r>
              <a:rPr lang="fr-FR" sz="2500" dirty="0" smtClean="0">
                <a:latin typeface="Century Gothic" panose="020B0502020202020204" pitchFamily="34" charset="0"/>
              </a:rPr>
              <a:t>créé </a:t>
            </a:r>
            <a:r>
              <a:rPr lang="fr-FR" sz="2500" dirty="0">
                <a:latin typeface="Century Gothic" panose="020B0502020202020204" pitchFamily="34" charset="0"/>
              </a:rPr>
              <a:t>par le décret n°2019-301 du 10 avril 2019. </a:t>
            </a:r>
            <a:endParaRPr lang="fr-FR" sz="2500" dirty="0" smtClean="0">
              <a:latin typeface="Century Gothic" panose="020B0502020202020204" pitchFamily="34" charset="0"/>
            </a:endParaRPr>
          </a:p>
          <a:p>
            <a:pPr marL="0" indent="0" algn="just">
              <a:buNone/>
            </a:pPr>
            <a:endParaRPr lang="fr-FR" sz="2500" dirty="0">
              <a:latin typeface="Century Gothic" panose="020B0502020202020204" pitchFamily="34" charset="0"/>
            </a:endParaRPr>
          </a:p>
          <a:p>
            <a:pPr marL="0" indent="0" algn="just">
              <a:buNone/>
            </a:pPr>
            <a:r>
              <a:rPr lang="fr-FR" sz="2500" dirty="0" smtClean="0">
                <a:latin typeface="Century Gothic" panose="020B0502020202020204" pitchFamily="34" charset="0"/>
              </a:rPr>
              <a:t>Ces </a:t>
            </a:r>
            <a:r>
              <a:rPr lang="fr-FR" sz="2500" dirty="0">
                <a:latin typeface="Century Gothic" panose="020B0502020202020204" pitchFamily="34" charset="0"/>
              </a:rPr>
              <a:t>nouvelles dispositions </a:t>
            </a:r>
            <a:r>
              <a:rPr lang="fr-FR" sz="2500" dirty="0" smtClean="0">
                <a:latin typeface="Century Gothic" panose="020B0502020202020204" pitchFamily="34" charset="0"/>
              </a:rPr>
              <a:t>entrent en </a:t>
            </a:r>
            <a:r>
              <a:rPr lang="fr-FR" sz="2500" dirty="0">
                <a:latin typeface="Century Gothic" panose="020B0502020202020204" pitchFamily="34" charset="0"/>
              </a:rPr>
              <a:t>vigueur à compter du 13 avril 2019</a:t>
            </a:r>
            <a:r>
              <a:rPr lang="fr-FR" sz="2500" dirty="0" smtClean="0">
                <a:latin typeface="Century Gothic" panose="020B0502020202020204" pitchFamily="34" charset="0"/>
              </a:rPr>
              <a:t>.</a:t>
            </a:r>
          </a:p>
          <a:p>
            <a:pPr marL="0" indent="0" algn="just">
              <a:buNone/>
            </a:pPr>
            <a:endParaRPr lang="fr-FR" sz="2500" dirty="0" smtClean="0">
              <a:latin typeface="Century Gothic" panose="020B0502020202020204" pitchFamily="34" charset="0"/>
            </a:endParaRPr>
          </a:p>
          <a:p>
            <a:pPr marL="0" indent="0" algn="just">
              <a:buNone/>
            </a:pPr>
            <a:r>
              <a:rPr lang="fr-FR" sz="2500" dirty="0" smtClean="0">
                <a:latin typeface="Century Gothic" panose="020B0502020202020204" pitchFamily="34" charset="0"/>
              </a:rPr>
              <a:t>Il est accordé </a:t>
            </a:r>
            <a:r>
              <a:rPr lang="fr-FR" sz="2500" dirty="0">
                <a:latin typeface="Century Gothic" panose="020B0502020202020204" pitchFamily="34" charset="0"/>
              </a:rPr>
              <a:t>dans les conditions définies par l’article 21 bis de la </a:t>
            </a:r>
            <a:r>
              <a:rPr lang="fr-FR" sz="2500" dirty="0" smtClean="0">
                <a:latin typeface="Century Gothic" panose="020B0502020202020204" pitchFamily="34" charset="0"/>
              </a:rPr>
              <a:t>loi n°83-634 </a:t>
            </a:r>
            <a:r>
              <a:rPr lang="fr-FR" sz="2500" dirty="0">
                <a:latin typeface="Century Gothic" panose="020B0502020202020204" pitchFamily="34" charset="0"/>
              </a:rPr>
              <a:t>du 13 juillet </a:t>
            </a:r>
            <a:r>
              <a:rPr lang="fr-FR" sz="2500" dirty="0" smtClean="0">
                <a:latin typeface="Century Gothic" panose="020B0502020202020204" pitchFamily="34" charset="0"/>
              </a:rPr>
              <a:t>1983 </a:t>
            </a:r>
            <a:r>
              <a:rPr lang="fr-FR" sz="2500" dirty="0">
                <a:latin typeface="Century Gothic" panose="020B0502020202020204" pitchFamily="34" charset="0"/>
              </a:rPr>
              <a:t>issu de l’ordonnance n°2017-53 du 19 janvier 2017.</a:t>
            </a:r>
          </a:p>
          <a:p>
            <a:pPr marL="0" indent="0">
              <a:buNone/>
            </a:pPr>
            <a:endParaRPr lang="fr-FR" sz="2000" b="1" dirty="0" smtClean="0">
              <a:latin typeface="Century Gothic" panose="020B0502020202020204" pitchFamily="34" charset="0"/>
            </a:endParaRPr>
          </a:p>
        </p:txBody>
      </p:sp>
      <p:sp>
        <p:nvSpPr>
          <p:cNvPr id="6" name="Flèche droite 5"/>
          <p:cNvSpPr/>
          <p:nvPr/>
        </p:nvSpPr>
        <p:spPr>
          <a:xfrm>
            <a:off x="683568" y="1988840"/>
            <a:ext cx="648072"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84451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Définition</a:t>
            </a:r>
            <a:endParaRPr lang="fr-FR" sz="4000" b="1" dirty="0">
              <a:latin typeface="Century Gothic" panose="020B0502020202020204" pitchFamily="34" charset="0"/>
            </a:endParaRPr>
          </a:p>
        </p:txBody>
      </p:sp>
      <p:sp>
        <p:nvSpPr>
          <p:cNvPr id="3" name="Espace réservé du contenu 2"/>
          <p:cNvSpPr>
            <a:spLocks noGrp="1"/>
          </p:cNvSpPr>
          <p:nvPr>
            <p:ph idx="1"/>
          </p:nvPr>
        </p:nvSpPr>
        <p:spPr>
          <a:xfrm>
            <a:off x="179512" y="1600200"/>
            <a:ext cx="8784976" cy="4853136"/>
          </a:xfrm>
        </p:spPr>
        <p:txBody>
          <a:bodyPr>
            <a:normAutofit/>
          </a:bodyPr>
          <a:lstStyle/>
          <a:p>
            <a:pPr algn="just">
              <a:buFont typeface="Wingdings" panose="05000000000000000000" pitchFamily="2" charset="2"/>
              <a:buChar char="à"/>
            </a:pPr>
            <a:r>
              <a:rPr lang="fr-FR" sz="2500" dirty="0" smtClean="0">
                <a:latin typeface="Century Gothic" panose="020B0502020202020204" pitchFamily="34" charset="0"/>
              </a:rPr>
              <a:t>Le CITIS est </a:t>
            </a:r>
            <a:r>
              <a:rPr lang="fr-FR" sz="2500" dirty="0">
                <a:latin typeface="Century Gothic" panose="020B0502020202020204" pitchFamily="34" charset="0"/>
              </a:rPr>
              <a:t>accordé au fonctionnaire en position d’activité </a:t>
            </a:r>
            <a:r>
              <a:rPr lang="fr-FR" sz="2500" b="1" dirty="0">
                <a:latin typeface="Century Gothic" panose="020B0502020202020204" pitchFamily="34" charset="0"/>
              </a:rPr>
              <a:t>lorsque son incapacité temporaire de travail </a:t>
            </a:r>
            <a:r>
              <a:rPr lang="fr-FR" sz="2500" b="1" dirty="0" smtClean="0">
                <a:latin typeface="Century Gothic" panose="020B0502020202020204" pitchFamily="34" charset="0"/>
              </a:rPr>
              <a:t>est consécutive </a:t>
            </a:r>
            <a:r>
              <a:rPr lang="fr-FR" sz="2500" b="1" dirty="0">
                <a:latin typeface="Century Gothic" panose="020B0502020202020204" pitchFamily="34" charset="0"/>
              </a:rPr>
              <a:t>à un accident reconnu imputable au service, à un accident de trajet ou à une maladie contractée en </a:t>
            </a:r>
            <a:r>
              <a:rPr lang="fr-FR" sz="2500" b="1" dirty="0" smtClean="0">
                <a:latin typeface="Century Gothic" panose="020B0502020202020204" pitchFamily="34" charset="0"/>
              </a:rPr>
              <a:t>service</a:t>
            </a:r>
          </a:p>
          <a:p>
            <a:pPr algn="just">
              <a:buFont typeface="Wingdings" panose="05000000000000000000" pitchFamily="2" charset="2"/>
              <a:buChar char="à"/>
            </a:pPr>
            <a:endParaRPr lang="fr-FR" sz="2500" dirty="0">
              <a:latin typeface="Century Gothic" panose="020B0502020202020204" pitchFamily="34" charset="0"/>
            </a:endParaRPr>
          </a:p>
          <a:p>
            <a:pPr algn="just">
              <a:buFont typeface="Wingdings" panose="05000000000000000000" pitchFamily="2" charset="2"/>
              <a:buChar char="à"/>
            </a:pPr>
            <a:r>
              <a:rPr lang="fr-FR" sz="2500" b="1" dirty="0">
                <a:latin typeface="Century Gothic" panose="020B0502020202020204" pitchFamily="34" charset="0"/>
              </a:rPr>
              <a:t>Il remplace </a:t>
            </a:r>
            <a:r>
              <a:rPr lang="fr-FR" sz="2500" dirty="0">
                <a:latin typeface="Century Gothic" panose="020B0502020202020204" pitchFamily="34" charset="0"/>
              </a:rPr>
              <a:t>le congé pour accident de service ou maladie professionnelle qui était antérieurement prévu à l’article 57 2° de la loi n°84-53 du 26 janvier 1984.</a:t>
            </a:r>
            <a:endParaRPr lang="fr-FR" sz="2500" dirty="0" smtClean="0">
              <a:latin typeface="Century Gothic" panose="020B0502020202020204" pitchFamily="34" charset="0"/>
            </a:endParaRPr>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1415838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694" y="27856"/>
            <a:ext cx="8229600" cy="634082"/>
          </a:xfrm>
        </p:spPr>
        <p:txBody>
          <a:bodyPr>
            <a:normAutofit fontScale="90000"/>
          </a:bodyPr>
          <a:lstStyle/>
          <a:p>
            <a:r>
              <a:rPr lang="fr-FR" sz="4000" b="1" dirty="0" smtClean="0">
                <a:latin typeface="Century Gothic" panose="020B0502020202020204" pitchFamily="34" charset="0"/>
              </a:rPr>
              <a:t>Bénéficiaires</a:t>
            </a:r>
            <a:endParaRPr lang="fr-FR" sz="4000" b="1" dirty="0">
              <a:latin typeface="Century Gothic" panose="020B0502020202020204" pitchFamily="34" charset="0"/>
            </a:endParaRPr>
          </a:p>
        </p:txBody>
      </p:sp>
      <p:sp>
        <p:nvSpPr>
          <p:cNvPr id="3" name="Espace réservé du contenu 2"/>
          <p:cNvSpPr>
            <a:spLocks noGrp="1"/>
          </p:cNvSpPr>
          <p:nvPr>
            <p:ph idx="1"/>
          </p:nvPr>
        </p:nvSpPr>
        <p:spPr>
          <a:xfrm>
            <a:off x="457200" y="661938"/>
            <a:ext cx="8579296" cy="6007422"/>
          </a:xfrm>
        </p:spPr>
        <p:txBody>
          <a:bodyPr>
            <a:noAutofit/>
          </a:bodyPr>
          <a:lstStyle/>
          <a:p>
            <a:pPr algn="just">
              <a:buFont typeface="Wingdings" panose="05000000000000000000" pitchFamily="2" charset="2"/>
              <a:buChar char="à"/>
            </a:pPr>
            <a:r>
              <a:rPr lang="fr-FR" sz="1900" u="sng" dirty="0" smtClean="0">
                <a:latin typeface="Century Gothic" panose="020B0502020202020204" pitchFamily="34" charset="0"/>
                <a:sym typeface="Wingdings" panose="05000000000000000000" pitchFamily="2" charset="2"/>
              </a:rPr>
              <a:t>les</a:t>
            </a:r>
            <a:r>
              <a:rPr lang="fr-FR" sz="1900" u="sng" dirty="0" smtClean="0">
                <a:latin typeface="Century Gothic" panose="020B0502020202020204" pitchFamily="34" charset="0"/>
              </a:rPr>
              <a:t> </a:t>
            </a:r>
            <a:r>
              <a:rPr lang="fr-FR" sz="1900" u="sng" dirty="0">
                <a:latin typeface="Century Gothic" panose="020B0502020202020204" pitchFamily="34" charset="0"/>
              </a:rPr>
              <a:t>fonctionnaires </a:t>
            </a:r>
            <a:r>
              <a:rPr lang="fr-FR" sz="1900" u="sng" dirty="0" smtClean="0">
                <a:latin typeface="Century Gothic" panose="020B0502020202020204" pitchFamily="34" charset="0"/>
              </a:rPr>
              <a:t>relevant </a:t>
            </a:r>
            <a:r>
              <a:rPr lang="fr-FR" sz="1900" u="sng" dirty="0">
                <a:latin typeface="Century Gothic" panose="020B0502020202020204" pitchFamily="34" charset="0"/>
              </a:rPr>
              <a:t>du régime spécial de sécurité sociale </a:t>
            </a:r>
            <a:r>
              <a:rPr lang="fr-FR" sz="1900" dirty="0" smtClean="0">
                <a:latin typeface="Century Gothic" panose="020B0502020202020204" pitchFamily="34" charset="0"/>
              </a:rPr>
              <a:t>:</a:t>
            </a:r>
          </a:p>
          <a:p>
            <a:pPr algn="just">
              <a:buFont typeface="Wingdings" panose="05000000000000000000" pitchFamily="2" charset="2"/>
              <a:buChar char="à"/>
            </a:pPr>
            <a:endParaRPr lang="fr-FR" sz="1100" dirty="0">
              <a:latin typeface="Century Gothic" panose="020B0502020202020204" pitchFamily="34" charset="0"/>
            </a:endParaRPr>
          </a:p>
          <a:p>
            <a:pPr marL="0" indent="0" algn="just">
              <a:buNone/>
            </a:pPr>
            <a:r>
              <a:rPr lang="fr-FR" sz="1900" dirty="0" smtClean="0">
                <a:latin typeface="Century Gothic" panose="020B0502020202020204" pitchFamily="34" charset="0"/>
              </a:rPr>
              <a:t>	</a:t>
            </a:r>
            <a:r>
              <a:rPr lang="fr-FR" sz="2000" dirty="0" smtClean="0">
                <a:latin typeface="Century Gothic" panose="020B0502020202020204" pitchFamily="34" charset="0"/>
              </a:rPr>
              <a:t>-  fonctionnaires titulaires et stagiaires à </a:t>
            </a:r>
            <a:r>
              <a:rPr lang="fr-FR" sz="2000" dirty="0">
                <a:latin typeface="Century Gothic" panose="020B0502020202020204" pitchFamily="34" charset="0"/>
              </a:rPr>
              <a:t>temps complet</a:t>
            </a:r>
          </a:p>
          <a:p>
            <a:pPr marL="0" indent="0" algn="just">
              <a:buNone/>
            </a:pPr>
            <a:r>
              <a:rPr lang="fr-FR" sz="2000" dirty="0" smtClean="0">
                <a:latin typeface="Century Gothic" panose="020B0502020202020204" pitchFamily="34" charset="0"/>
              </a:rPr>
              <a:t>	- </a:t>
            </a:r>
            <a:r>
              <a:rPr lang="fr-FR" sz="2000" dirty="0">
                <a:latin typeface="Century Gothic" panose="020B0502020202020204" pitchFamily="34" charset="0"/>
              </a:rPr>
              <a:t>fonctionnaires titulaires </a:t>
            </a:r>
            <a:r>
              <a:rPr lang="fr-FR" sz="2000" dirty="0" smtClean="0">
                <a:latin typeface="Century Gothic" panose="020B0502020202020204" pitchFamily="34" charset="0"/>
              </a:rPr>
              <a:t>et stagiaires à </a:t>
            </a:r>
            <a:r>
              <a:rPr lang="fr-FR" sz="2000" dirty="0">
                <a:latin typeface="Century Gothic" panose="020B0502020202020204" pitchFamily="34" charset="0"/>
              </a:rPr>
              <a:t>temps non complet pour une durée totale de service hebdomadaire au moins </a:t>
            </a:r>
            <a:r>
              <a:rPr lang="fr-FR" sz="2000" dirty="0" smtClean="0">
                <a:latin typeface="Century Gothic" panose="020B0502020202020204" pitchFamily="34" charset="0"/>
              </a:rPr>
              <a:t>égale </a:t>
            </a:r>
            <a:r>
              <a:rPr lang="fr-FR" sz="2000" dirty="0">
                <a:latin typeface="Century Gothic" panose="020B0502020202020204" pitchFamily="34" charset="0"/>
              </a:rPr>
              <a:t>à 28 heures</a:t>
            </a:r>
            <a:r>
              <a:rPr lang="fr-FR" sz="2000" dirty="0" smtClean="0">
                <a:latin typeface="Century Gothic" panose="020B0502020202020204" pitchFamily="34" charset="0"/>
              </a:rPr>
              <a:t>.</a:t>
            </a:r>
            <a:endParaRPr lang="fr-FR" sz="2000" dirty="0">
              <a:latin typeface="Century Gothic" panose="020B0502020202020204" pitchFamily="34" charset="0"/>
            </a:endParaRPr>
          </a:p>
          <a:p>
            <a:pPr marL="0" indent="0" algn="just">
              <a:buNone/>
            </a:pPr>
            <a:endParaRPr lang="fr-FR" sz="1100" dirty="0" smtClean="0">
              <a:latin typeface="Century Gothic" panose="020B0502020202020204" pitchFamily="34" charset="0"/>
            </a:endParaRPr>
          </a:p>
          <a:p>
            <a:pPr marL="0" indent="0" algn="just">
              <a:buNone/>
            </a:pPr>
            <a:r>
              <a:rPr lang="fr-FR" sz="2000" dirty="0" smtClean="0">
                <a:latin typeface="Century Gothic" panose="020B0502020202020204" pitchFamily="34" charset="0"/>
                <a:sym typeface="Wingdings" panose="05000000000000000000" pitchFamily="2" charset="2"/>
              </a:rPr>
              <a:t> </a:t>
            </a:r>
            <a:r>
              <a:rPr lang="fr-FR" sz="2000" dirty="0" smtClean="0">
                <a:latin typeface="Century Gothic" panose="020B0502020202020204" pitchFamily="34" charset="0"/>
              </a:rPr>
              <a:t>agents </a:t>
            </a:r>
            <a:r>
              <a:rPr lang="fr-FR" sz="2000" dirty="0">
                <a:latin typeface="Century Gothic" panose="020B0502020202020204" pitchFamily="34" charset="0"/>
              </a:rPr>
              <a:t>publics </a:t>
            </a:r>
            <a:r>
              <a:rPr lang="fr-FR" sz="2000" dirty="0" smtClean="0">
                <a:latin typeface="Century Gothic" panose="020B0502020202020204" pitchFamily="34" charset="0"/>
              </a:rPr>
              <a:t>du </a:t>
            </a:r>
            <a:r>
              <a:rPr lang="fr-FR" sz="2000" dirty="0">
                <a:latin typeface="Century Gothic" panose="020B0502020202020204" pitchFamily="34" charset="0"/>
              </a:rPr>
              <a:t>régime </a:t>
            </a:r>
            <a:r>
              <a:rPr lang="fr-FR" sz="2000" dirty="0" smtClean="0">
                <a:latin typeface="Century Gothic" panose="020B0502020202020204" pitchFamily="34" charset="0"/>
              </a:rPr>
              <a:t>général: modalités </a:t>
            </a:r>
            <a:r>
              <a:rPr lang="fr-FR" sz="2000" dirty="0">
                <a:latin typeface="Century Gothic" panose="020B0502020202020204" pitchFamily="34" charset="0"/>
              </a:rPr>
              <a:t>de réparation de la maladie ou de l’accident imputable au service </a:t>
            </a:r>
            <a:r>
              <a:rPr lang="fr-FR" sz="2000" dirty="0" smtClean="0">
                <a:latin typeface="Century Gothic" panose="020B0502020202020204" pitchFamily="34" charset="0"/>
              </a:rPr>
              <a:t>différentes et n’ont pas été modifiées.</a:t>
            </a:r>
          </a:p>
          <a:p>
            <a:pPr marL="0" indent="0" algn="just">
              <a:buNone/>
            </a:pPr>
            <a:endParaRPr lang="fr-FR" sz="2000" dirty="0" smtClean="0">
              <a:latin typeface="Century Gothic" panose="020B0502020202020204" pitchFamily="34" charset="0"/>
            </a:endParaRPr>
          </a:p>
          <a:p>
            <a:pPr marL="0" indent="0" algn="just">
              <a:buNone/>
            </a:pPr>
            <a:endParaRPr lang="fr-FR" sz="1100" dirty="0">
              <a:latin typeface="Century Gothic" panose="020B0502020202020204" pitchFamily="34" charset="0"/>
            </a:endParaRPr>
          </a:p>
          <a:p>
            <a:pPr algn="just">
              <a:buFont typeface="Wingdings" panose="05000000000000000000" pitchFamily="2" charset="2"/>
              <a:buChar char="à"/>
            </a:pPr>
            <a:r>
              <a:rPr lang="fr-FR" sz="2000" u="sng" dirty="0" smtClean="0">
                <a:latin typeface="Century Gothic" panose="020B0502020202020204" pitchFamily="34" charset="0"/>
                <a:sym typeface="Wingdings" panose="05000000000000000000" pitchFamily="2" charset="2"/>
              </a:rPr>
              <a:t>Dispositions transitoires</a:t>
            </a:r>
          </a:p>
          <a:p>
            <a:pPr marL="0" indent="0" algn="just">
              <a:buNone/>
            </a:pPr>
            <a:r>
              <a:rPr lang="fr-FR" sz="2000" dirty="0" smtClean="0">
                <a:latin typeface="Century Gothic" panose="020B0502020202020204" pitchFamily="34" charset="0"/>
              </a:rPr>
              <a:t>le </a:t>
            </a:r>
            <a:r>
              <a:rPr lang="fr-FR" sz="2000" dirty="0">
                <a:latin typeface="Century Gothic" panose="020B0502020202020204" pitchFamily="34" charset="0"/>
              </a:rPr>
              <a:t>fonctionnaire en congé </a:t>
            </a:r>
            <a:r>
              <a:rPr lang="fr-FR" sz="2000" dirty="0" smtClean="0">
                <a:latin typeface="Century Gothic" panose="020B0502020202020204" pitchFamily="34" charset="0"/>
              </a:rPr>
              <a:t>suite à un </a:t>
            </a:r>
            <a:r>
              <a:rPr lang="fr-FR" sz="2000" dirty="0">
                <a:latin typeface="Century Gothic" panose="020B0502020202020204" pitchFamily="34" charset="0"/>
              </a:rPr>
              <a:t>accident ou </a:t>
            </a:r>
            <a:r>
              <a:rPr lang="fr-FR" sz="2000" dirty="0" smtClean="0">
                <a:latin typeface="Century Gothic" panose="020B0502020202020204" pitchFamily="34" charset="0"/>
              </a:rPr>
              <a:t>une </a:t>
            </a:r>
            <a:r>
              <a:rPr lang="fr-FR" sz="2000" dirty="0">
                <a:latin typeface="Century Gothic" panose="020B0502020202020204" pitchFamily="34" charset="0"/>
              </a:rPr>
              <a:t>maladie imputable au service continue de bénéficier de ce congé jusqu’à son terme ; toute prolongation de ce congé postérieure au 13 avril 2019 est accordée dans les conditions prévues par les nouvelles dispositions.</a:t>
            </a:r>
          </a:p>
        </p:txBody>
      </p:sp>
    </p:spTree>
    <p:extLst>
      <p:ext uri="{BB962C8B-B14F-4D97-AF65-F5344CB8AC3E}">
        <p14:creationId xmlns:p14="http://schemas.microsoft.com/office/powerpoint/2010/main" val="3822554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363272" cy="5649491"/>
          </a:xfrm>
        </p:spPr>
        <p:txBody>
          <a:bodyPr/>
          <a:lstStyle/>
          <a:p>
            <a:endParaRPr lang="fr-FR" dirty="0" smtClean="0"/>
          </a:p>
          <a:p>
            <a:endParaRPr lang="fr-FR" dirty="0"/>
          </a:p>
          <a:p>
            <a:endParaRPr lang="fr-FR" dirty="0" smtClean="0"/>
          </a:p>
          <a:p>
            <a:endParaRPr lang="fr-FR" dirty="0"/>
          </a:p>
          <a:p>
            <a:pPr marL="0" indent="0" algn="ctr">
              <a:buNone/>
            </a:pPr>
            <a:r>
              <a:rPr lang="fr-FR" b="1" dirty="0" smtClean="0">
                <a:latin typeface="Century Gothic" panose="020B0502020202020204" pitchFamily="34" charset="0"/>
              </a:rPr>
              <a:t>II/ LES DIFFERENTS TYPES DE SINISTRES</a:t>
            </a:r>
            <a:endParaRPr lang="fr-FR" b="1" dirty="0">
              <a:latin typeface="Century Gothic" panose="020B0502020202020204" pitchFamily="34" charset="0"/>
            </a:endParaRPr>
          </a:p>
        </p:txBody>
      </p:sp>
    </p:spTree>
    <p:extLst>
      <p:ext uri="{BB962C8B-B14F-4D97-AF65-F5344CB8AC3E}">
        <p14:creationId xmlns:p14="http://schemas.microsoft.com/office/powerpoint/2010/main" val="1326684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8435280" cy="778098"/>
          </a:xfrm>
        </p:spPr>
        <p:txBody>
          <a:bodyPr>
            <a:noAutofit/>
          </a:bodyPr>
          <a:lstStyle/>
          <a:p>
            <a:r>
              <a:rPr lang="fr-FR" sz="2700" b="1" dirty="0" smtClean="0">
                <a:latin typeface="Century Gothic" panose="020B0502020202020204" pitchFamily="34" charset="0"/>
              </a:rPr>
              <a:t>L’accident de service</a:t>
            </a:r>
            <a:endParaRPr lang="fr-FR" sz="2700" b="1" dirty="0">
              <a:latin typeface="Century Gothic" panose="020B0502020202020204" pitchFamily="34" charset="0"/>
            </a:endParaRPr>
          </a:p>
        </p:txBody>
      </p:sp>
      <p:sp>
        <p:nvSpPr>
          <p:cNvPr id="3" name="Espace réservé du contenu 2"/>
          <p:cNvSpPr>
            <a:spLocks noGrp="1"/>
          </p:cNvSpPr>
          <p:nvPr>
            <p:ph idx="1"/>
          </p:nvPr>
        </p:nvSpPr>
        <p:spPr>
          <a:xfrm>
            <a:off x="251520" y="778098"/>
            <a:ext cx="8640960" cy="6079902"/>
          </a:xfrm>
        </p:spPr>
        <p:txBody>
          <a:bodyPr>
            <a:normAutofit fontScale="25000" lnSpcReduction="20000"/>
          </a:bodyPr>
          <a:lstStyle/>
          <a:p>
            <a:pPr marL="0" indent="0" algn="just">
              <a:buNone/>
            </a:pPr>
            <a:endParaRPr lang="fr-FR" dirty="0"/>
          </a:p>
          <a:p>
            <a:pPr marL="0" indent="0" algn="just">
              <a:buNone/>
            </a:pPr>
            <a:r>
              <a:rPr lang="fr-FR" sz="7200" dirty="0" smtClean="0">
                <a:latin typeface="Century Gothic" panose="020B0502020202020204" pitchFamily="34" charset="0"/>
                <a:sym typeface="Wingdings" panose="05000000000000000000" pitchFamily="2" charset="2"/>
              </a:rPr>
              <a:t>	</a:t>
            </a:r>
            <a:r>
              <a:rPr lang="fr-FR" sz="7200" dirty="0" smtClean="0">
                <a:latin typeface="Century Gothic" panose="020B0502020202020204" pitchFamily="34" charset="0"/>
              </a:rPr>
              <a:t>Evénement </a:t>
            </a:r>
            <a:r>
              <a:rPr lang="fr-FR" sz="7200" dirty="0">
                <a:latin typeface="Century Gothic" panose="020B0502020202020204" pitchFamily="34" charset="0"/>
              </a:rPr>
              <a:t>précisément déterminé et daté</a:t>
            </a:r>
          </a:p>
          <a:p>
            <a:pPr algn="just">
              <a:buFont typeface="Wingdings" panose="05000000000000000000" pitchFamily="2" charset="2"/>
              <a:buChar char="à"/>
            </a:pPr>
            <a:endParaRPr lang="fr-FR" sz="7200" u="sng" dirty="0" smtClean="0">
              <a:latin typeface="Century Gothic" panose="020B0502020202020204" pitchFamily="34" charset="0"/>
            </a:endParaRPr>
          </a:p>
          <a:p>
            <a:pPr algn="just">
              <a:buFont typeface="Wingdings" panose="05000000000000000000" pitchFamily="2" charset="2"/>
              <a:buChar char="à"/>
            </a:pPr>
            <a:r>
              <a:rPr lang="fr-FR" sz="7200" u="sng" dirty="0" smtClean="0">
                <a:latin typeface="Century Gothic" panose="020B0502020202020204" pitchFamily="34" charset="0"/>
              </a:rPr>
              <a:t>AVANT</a:t>
            </a:r>
            <a:r>
              <a:rPr lang="fr-FR" sz="7200" dirty="0" smtClean="0">
                <a:latin typeface="Century Gothic" panose="020B0502020202020204" pitchFamily="34" charset="0"/>
              </a:rPr>
              <a:t> : </a:t>
            </a:r>
            <a:r>
              <a:rPr lang="fr-FR" sz="7200" dirty="0">
                <a:latin typeface="Century Gothic" panose="020B0502020202020204" pitchFamily="34" charset="0"/>
              </a:rPr>
              <a:t>le fonctionnaire qui s’estimait victime d’un </a:t>
            </a:r>
            <a:r>
              <a:rPr lang="fr-FR" sz="7200" dirty="0" smtClean="0">
                <a:latin typeface="Century Gothic" panose="020B0502020202020204" pitchFamily="34" charset="0"/>
              </a:rPr>
              <a:t>AS devait démontrer qu’il était </a:t>
            </a:r>
            <a:r>
              <a:rPr lang="fr-FR" sz="7200" dirty="0">
                <a:latin typeface="Century Gothic" panose="020B0502020202020204" pitchFamily="34" charset="0"/>
              </a:rPr>
              <a:t>rattaché à l’exercice de ses fonctions et demander </a:t>
            </a:r>
            <a:r>
              <a:rPr lang="fr-FR" sz="7200" dirty="0" smtClean="0">
                <a:latin typeface="Century Gothic" panose="020B0502020202020204" pitchFamily="34" charset="0"/>
              </a:rPr>
              <a:t>la </a:t>
            </a:r>
            <a:r>
              <a:rPr lang="fr-FR" sz="7200" dirty="0">
                <a:latin typeface="Century Gothic" panose="020B0502020202020204" pitchFamily="34" charset="0"/>
              </a:rPr>
              <a:t>reconnaissance de son imputabilité au service</a:t>
            </a:r>
            <a:r>
              <a:rPr lang="fr-FR" sz="7200" dirty="0" smtClean="0">
                <a:latin typeface="Century Gothic" panose="020B0502020202020204" pitchFamily="34" charset="0"/>
              </a:rPr>
              <a:t>.</a:t>
            </a:r>
          </a:p>
          <a:p>
            <a:pPr marL="0" indent="0" algn="just">
              <a:buNone/>
            </a:pPr>
            <a:r>
              <a:rPr lang="fr-FR" sz="7200" dirty="0" smtClean="0">
                <a:latin typeface="Century Gothic" panose="020B0502020202020204" pitchFamily="34" charset="0"/>
              </a:rPr>
              <a:t>	</a:t>
            </a:r>
            <a:r>
              <a:rPr lang="fr-FR" sz="7200" dirty="0" smtClean="0">
                <a:latin typeface="Century Gothic" panose="020B0502020202020204" pitchFamily="34" charset="0"/>
                <a:sym typeface="Wingdings" panose="05000000000000000000" pitchFamily="2" charset="2"/>
              </a:rPr>
              <a:t></a:t>
            </a:r>
            <a:r>
              <a:rPr lang="fr-FR" sz="7200" dirty="0" smtClean="0">
                <a:latin typeface="Century Gothic" panose="020B0502020202020204" pitchFamily="34" charset="0"/>
              </a:rPr>
              <a:t>Critères établis par le juge précisant </a:t>
            </a:r>
            <a:r>
              <a:rPr lang="fr-FR" sz="7200" dirty="0">
                <a:latin typeface="Century Gothic" panose="020B0502020202020204" pitchFamily="34" charset="0"/>
              </a:rPr>
              <a:t>le caractère imputable </a:t>
            </a:r>
          </a:p>
          <a:p>
            <a:pPr algn="just"/>
            <a:endParaRPr lang="fr-FR" sz="4800" dirty="0">
              <a:latin typeface="Century Gothic" panose="020B0502020202020204" pitchFamily="34" charset="0"/>
            </a:endParaRPr>
          </a:p>
          <a:p>
            <a:pPr marL="0" indent="0" algn="just">
              <a:buNone/>
            </a:pPr>
            <a:r>
              <a:rPr lang="fr-FR" sz="7200" dirty="0">
                <a:latin typeface="Century Gothic" panose="020B0502020202020204" pitchFamily="34" charset="0"/>
              </a:rPr>
              <a:t>Le nouvel article 21 bis de la loi n°83-634 du 13 juillet </a:t>
            </a:r>
            <a:r>
              <a:rPr lang="fr-FR" sz="7200" dirty="0" smtClean="0">
                <a:latin typeface="Century Gothic" panose="020B0502020202020204" pitchFamily="34" charset="0"/>
              </a:rPr>
              <a:t>1983 crée </a:t>
            </a:r>
            <a:r>
              <a:rPr lang="fr-FR" sz="7200" u="sng" dirty="0">
                <a:latin typeface="Century Gothic" panose="020B0502020202020204" pitchFamily="34" charset="0"/>
              </a:rPr>
              <a:t>une </a:t>
            </a:r>
            <a:r>
              <a:rPr lang="fr-FR" sz="7200" u="sng" dirty="0" smtClean="0">
                <a:latin typeface="Century Gothic" panose="020B0502020202020204" pitchFamily="34" charset="0"/>
              </a:rPr>
              <a:t>présomption d’imputabilité </a:t>
            </a:r>
            <a:r>
              <a:rPr lang="fr-FR" sz="7200" u="sng" dirty="0">
                <a:latin typeface="Century Gothic" panose="020B0502020202020204" pitchFamily="34" charset="0"/>
              </a:rPr>
              <a:t>au service </a:t>
            </a:r>
            <a:r>
              <a:rPr lang="fr-FR" sz="7200" dirty="0">
                <a:latin typeface="Century Gothic" panose="020B0502020202020204" pitchFamily="34" charset="0"/>
              </a:rPr>
              <a:t>en reprenant en partie les critères </a:t>
            </a:r>
            <a:r>
              <a:rPr lang="fr-FR" sz="7200" dirty="0" smtClean="0">
                <a:latin typeface="Century Gothic" panose="020B0502020202020204" pitchFamily="34" charset="0"/>
              </a:rPr>
              <a:t>jurisprudentiels</a:t>
            </a:r>
          </a:p>
          <a:p>
            <a:pPr marL="0" indent="0" algn="just">
              <a:buNone/>
            </a:pPr>
            <a:endParaRPr lang="fr-FR" sz="4800" dirty="0">
              <a:latin typeface="Century Gothic" panose="020B0502020202020204" pitchFamily="34" charset="0"/>
            </a:endParaRPr>
          </a:p>
          <a:p>
            <a:pPr marL="0" indent="0" algn="just">
              <a:buNone/>
            </a:pPr>
            <a:r>
              <a:rPr lang="fr-FR" sz="7200" dirty="0">
                <a:latin typeface="Century Gothic" panose="020B0502020202020204" pitchFamily="34" charset="0"/>
              </a:rPr>
              <a:t>Est </a:t>
            </a:r>
            <a:r>
              <a:rPr lang="fr-FR" sz="7200" dirty="0" smtClean="0">
                <a:latin typeface="Century Gothic" panose="020B0502020202020204" pitchFamily="34" charset="0"/>
              </a:rPr>
              <a:t>désormais </a:t>
            </a:r>
            <a:r>
              <a:rPr lang="fr-FR" sz="7200" dirty="0">
                <a:latin typeface="Century Gothic" panose="020B0502020202020204" pitchFamily="34" charset="0"/>
              </a:rPr>
              <a:t>présumé imputable au </a:t>
            </a:r>
            <a:r>
              <a:rPr lang="fr-FR" sz="7200" dirty="0" smtClean="0">
                <a:latin typeface="Century Gothic" panose="020B0502020202020204" pitchFamily="34" charset="0"/>
              </a:rPr>
              <a:t>service </a:t>
            </a:r>
            <a:r>
              <a:rPr lang="fr-FR" sz="7200" b="1" dirty="0" smtClean="0">
                <a:latin typeface="Century Gothic" panose="020B0502020202020204" pitchFamily="34" charset="0"/>
              </a:rPr>
              <a:t>tout </a:t>
            </a:r>
            <a:r>
              <a:rPr lang="fr-FR" sz="7200" b="1" dirty="0">
                <a:latin typeface="Century Gothic" panose="020B0502020202020204" pitchFamily="34" charset="0"/>
              </a:rPr>
              <a:t>accident survenu, quelle qu’en soit la cause, dans le temps et le lieu du service, dans l’exercice ou à l’occasion de l’exercice des fonctions ou d’une activité qui en constitue le prolongement </a:t>
            </a:r>
            <a:r>
              <a:rPr lang="fr-FR" sz="7200" b="1" dirty="0" smtClean="0">
                <a:latin typeface="Century Gothic" panose="020B0502020202020204" pitchFamily="34" charset="0"/>
              </a:rPr>
              <a:t>normal.</a:t>
            </a:r>
            <a:endParaRPr lang="fr-FR" sz="7200" b="1" dirty="0">
              <a:latin typeface="Century Gothic" panose="020B0502020202020204" pitchFamily="34" charset="0"/>
            </a:endParaRPr>
          </a:p>
          <a:p>
            <a:pPr algn="just"/>
            <a:endParaRPr lang="fr-FR" sz="4800" dirty="0">
              <a:latin typeface="Century Gothic" panose="020B0502020202020204" pitchFamily="34" charset="0"/>
            </a:endParaRPr>
          </a:p>
          <a:p>
            <a:pPr marL="0" indent="0" algn="just">
              <a:buNone/>
            </a:pPr>
            <a:r>
              <a:rPr lang="fr-FR" sz="7200" u="sng" dirty="0" smtClean="0">
                <a:latin typeface="Century Gothic" panose="020B0502020202020204" pitchFamily="34" charset="0"/>
              </a:rPr>
              <a:t>Renversement </a:t>
            </a:r>
            <a:r>
              <a:rPr lang="fr-FR" sz="7200" u="sng" dirty="0">
                <a:latin typeface="Century Gothic" panose="020B0502020202020204" pitchFamily="34" charset="0"/>
              </a:rPr>
              <a:t>de la charge de la preuve </a:t>
            </a:r>
            <a:r>
              <a:rPr lang="fr-FR" sz="7200" dirty="0">
                <a:latin typeface="Century Gothic" panose="020B0502020202020204" pitchFamily="34" charset="0"/>
              </a:rPr>
              <a:t>: le fonctionnaire n’a plus à prouver l’imputabilité au service d’un accident dès lors que celui-ci répond à la définition de l’article 21 </a:t>
            </a:r>
            <a:r>
              <a:rPr lang="fr-FR" sz="7200" dirty="0" smtClean="0">
                <a:latin typeface="Century Gothic" panose="020B0502020202020204" pitchFamily="34" charset="0"/>
              </a:rPr>
              <a:t>bis. </a:t>
            </a:r>
          </a:p>
          <a:p>
            <a:pPr marL="0" indent="0" algn="just">
              <a:buNone/>
            </a:pPr>
            <a:endParaRPr lang="fr-FR" sz="4800" dirty="0">
              <a:latin typeface="Century Gothic" panose="020B0502020202020204" pitchFamily="34" charset="0"/>
            </a:endParaRPr>
          </a:p>
          <a:p>
            <a:pPr marL="0" indent="0" algn="just">
              <a:buNone/>
            </a:pPr>
            <a:r>
              <a:rPr lang="fr-FR" sz="7200" dirty="0" smtClean="0">
                <a:latin typeface="Century Gothic" panose="020B0502020202020204" pitchFamily="34" charset="0"/>
              </a:rPr>
              <a:t>La présomption </a:t>
            </a:r>
            <a:r>
              <a:rPr lang="fr-FR" sz="7200" dirty="0">
                <a:latin typeface="Century Gothic" panose="020B0502020202020204" pitchFamily="34" charset="0"/>
              </a:rPr>
              <a:t>tombe </a:t>
            </a:r>
            <a:r>
              <a:rPr lang="fr-FR" sz="7200" b="1" dirty="0">
                <a:latin typeface="Century Gothic" panose="020B0502020202020204" pitchFamily="34" charset="0"/>
              </a:rPr>
              <a:t>en cas de faute </a:t>
            </a:r>
            <a:r>
              <a:rPr lang="fr-FR" sz="7200" b="1" dirty="0" smtClean="0">
                <a:latin typeface="Century Gothic" panose="020B0502020202020204" pitchFamily="34" charset="0"/>
              </a:rPr>
              <a:t>personnelle </a:t>
            </a:r>
            <a:r>
              <a:rPr lang="fr-FR" sz="7200" dirty="0" smtClean="0">
                <a:latin typeface="Century Gothic" panose="020B0502020202020204" pitchFamily="34" charset="0"/>
              </a:rPr>
              <a:t>(alcoolémie) ou </a:t>
            </a:r>
            <a:r>
              <a:rPr lang="fr-FR" sz="7200" b="1" dirty="0">
                <a:latin typeface="Century Gothic" panose="020B0502020202020204" pitchFamily="34" charset="0"/>
              </a:rPr>
              <a:t>de toute autre circonstance particulière</a:t>
            </a:r>
            <a:r>
              <a:rPr lang="fr-FR" sz="7200" dirty="0">
                <a:latin typeface="Century Gothic" panose="020B0502020202020204" pitchFamily="34" charset="0"/>
              </a:rPr>
              <a:t> détachant l’accident du service </a:t>
            </a:r>
            <a:r>
              <a:rPr lang="fr-FR" sz="7200" dirty="0" smtClean="0">
                <a:latin typeface="Century Gothic" panose="020B0502020202020204" pitchFamily="34" charset="0"/>
              </a:rPr>
              <a:t>(activité </a:t>
            </a:r>
            <a:r>
              <a:rPr lang="fr-FR" sz="7200" dirty="0">
                <a:latin typeface="Century Gothic" panose="020B0502020202020204" pitchFamily="34" charset="0"/>
              </a:rPr>
              <a:t>dépourvue de tout lien avec le </a:t>
            </a:r>
            <a:r>
              <a:rPr lang="fr-FR" sz="7200" dirty="0" smtClean="0">
                <a:latin typeface="Century Gothic" panose="020B0502020202020204" pitchFamily="34" charset="0"/>
              </a:rPr>
              <a:t>service ou état </a:t>
            </a:r>
            <a:r>
              <a:rPr lang="fr-FR" sz="7200" dirty="0">
                <a:latin typeface="Century Gothic" panose="020B0502020202020204" pitchFamily="34" charset="0"/>
              </a:rPr>
              <a:t>de santé </a:t>
            </a:r>
            <a:r>
              <a:rPr lang="fr-FR" sz="7200" dirty="0" smtClean="0">
                <a:latin typeface="Century Gothic" panose="020B0502020202020204" pitchFamily="34" charset="0"/>
              </a:rPr>
              <a:t>antérieur) L’autorité doit démontrer l’imputabilité et saisir obligatoirement la CR.</a:t>
            </a:r>
            <a:endParaRPr lang="fr-FR" sz="7200" dirty="0">
              <a:latin typeface="Century Gothic" panose="020B0502020202020204" pitchFamily="34" charset="0"/>
            </a:endParaRPr>
          </a:p>
          <a:p>
            <a:pPr marL="0" indent="0" algn="just">
              <a:buNone/>
            </a:pPr>
            <a:endParaRPr lang="fr-FR" sz="6800" dirty="0">
              <a:latin typeface="Century Gothic" panose="020B0502020202020204" pitchFamily="34" charset="0"/>
            </a:endParaRPr>
          </a:p>
        </p:txBody>
      </p:sp>
    </p:spTree>
    <p:extLst>
      <p:ext uri="{BB962C8B-B14F-4D97-AF65-F5344CB8AC3E}">
        <p14:creationId xmlns:p14="http://schemas.microsoft.com/office/powerpoint/2010/main" val="40714522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9351</TotalTime>
  <Words>2845</Words>
  <Application>Microsoft Office PowerPoint</Application>
  <PresentationFormat>Affichage à l'écran (4:3)</PresentationFormat>
  <Paragraphs>386</Paragraphs>
  <Slides>33</Slides>
  <Notes>6</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Thème Office</vt:lpstr>
      <vt:lpstr>C.I.T.I.S  Congé pour invalidité temporaire imputable au service</vt:lpstr>
      <vt:lpstr>Les principales nouveautés</vt:lpstr>
      <vt:lpstr>SOMMAIRE</vt:lpstr>
      <vt:lpstr>Présentation PowerPoint</vt:lpstr>
      <vt:lpstr>Fondements</vt:lpstr>
      <vt:lpstr>Définition</vt:lpstr>
      <vt:lpstr>Bénéficiaires</vt:lpstr>
      <vt:lpstr>Présentation PowerPoint</vt:lpstr>
      <vt:lpstr>L’accident de service</vt:lpstr>
      <vt:lpstr>Présentation PowerPoint</vt:lpstr>
      <vt:lpstr>L’accident de trajet </vt:lpstr>
      <vt:lpstr>Présentation PowerPoint</vt:lpstr>
      <vt:lpstr>Présentation PowerPoint</vt:lpstr>
      <vt:lpstr>La maladie professionnelle</vt:lpstr>
      <vt:lpstr>Présentation PowerPoint</vt:lpstr>
      <vt:lpstr>Déclaration de l’agent</vt:lpstr>
      <vt:lpstr>Délais de transmission de la déclaration</vt:lpstr>
      <vt:lpstr>Présentation PowerPoint</vt:lpstr>
      <vt:lpstr>L’instruction par l’autorité</vt:lpstr>
      <vt:lpstr>Les délais d’instruction</vt:lpstr>
      <vt:lpstr>Le médecin de prévention</vt:lpstr>
      <vt:lpstr>Les cas de saisine obligatoires de la CR</vt:lpstr>
      <vt:lpstr>Présentation PowerPoint</vt:lpstr>
      <vt:lpstr>Présentation PowerPoint</vt:lpstr>
      <vt:lpstr>La décision de reconnaissance de l’imputabilité au service</vt:lpstr>
      <vt:lpstr>Présentation PowerPoint</vt:lpstr>
      <vt:lpstr>Incidences durant le CITIS</vt:lpstr>
      <vt:lpstr>Présentation PowerPoint</vt:lpstr>
      <vt:lpstr>Obligations du fonctionnaire</vt:lpstr>
      <vt:lpstr>Présentation PowerPoint</vt:lpstr>
      <vt:lpstr>Fin du congé</vt:lpstr>
      <vt:lpstr>Agent déclaré apte</vt:lpstr>
      <vt:lpstr>Agent déclaré inapte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RIFSEEP</dc:title>
  <dc:creator>Berangere BP. PICARD</dc:creator>
  <cp:lastModifiedBy>Bérangère Picard</cp:lastModifiedBy>
  <cp:revision>304</cp:revision>
  <cp:lastPrinted>2017-09-20T10:09:12Z</cp:lastPrinted>
  <dcterms:created xsi:type="dcterms:W3CDTF">2017-07-07T14:53:15Z</dcterms:created>
  <dcterms:modified xsi:type="dcterms:W3CDTF">2019-07-02T06:17:06Z</dcterms:modified>
</cp:coreProperties>
</file>