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256" r:id="rId2"/>
    <p:sldId id="257" r:id="rId3"/>
    <p:sldId id="293" r:id="rId4"/>
    <p:sldId id="311" r:id="rId5"/>
    <p:sldId id="312" r:id="rId6"/>
    <p:sldId id="314" r:id="rId7"/>
    <p:sldId id="315" r:id="rId8"/>
    <p:sldId id="313" r:id="rId9"/>
    <p:sldId id="294" r:id="rId10"/>
    <p:sldId id="305" r:id="rId11"/>
    <p:sldId id="296" r:id="rId12"/>
    <p:sldId id="297" r:id="rId13"/>
    <p:sldId id="298" r:id="rId14"/>
    <p:sldId id="300" r:id="rId15"/>
    <p:sldId id="302" r:id="rId16"/>
    <p:sldId id="303" r:id="rId17"/>
    <p:sldId id="316" r:id="rId18"/>
    <p:sldId id="317" r:id="rId19"/>
    <p:sldId id="318" r:id="rId20"/>
    <p:sldId id="306" r:id="rId21"/>
    <p:sldId id="310" r:id="rId22"/>
    <p:sldId id="308" r:id="rId23"/>
    <p:sldId id="309" r:id="rId24"/>
    <p:sldId id="319" r:id="rId25"/>
    <p:sldId id="320" r:id="rId26"/>
    <p:sldId id="322" r:id="rId27"/>
    <p:sldId id="323" r:id="rId28"/>
    <p:sldId id="325" r:id="rId29"/>
    <p:sldId id="299" r:id="rId30"/>
    <p:sldId id="301" r:id="rId31"/>
    <p:sldId id="307" r:id="rId32"/>
    <p:sldId id="324" r:id="rId33"/>
  </p:sldIdLst>
  <p:sldSz cx="12192000" cy="6858000"/>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Émilie Pla" initials="ÉP" lastIdx="4" clrIdx="0">
    <p:extLst>
      <p:ext uri="{19B8F6BF-5375-455C-9EA6-DF929625EA0E}">
        <p15:presenceInfo xmlns:p15="http://schemas.microsoft.com/office/powerpoint/2012/main" userId="S-1-5-21-3617273343-3379707052-1393298401-172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DEF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15" autoAdjust="0"/>
    <p:restoredTop sz="94660"/>
  </p:normalViewPr>
  <p:slideViewPr>
    <p:cSldViewPr snapToGrid="0">
      <p:cViewPr varScale="1">
        <p:scale>
          <a:sx n="87" d="100"/>
          <a:sy n="87" d="100"/>
        </p:scale>
        <p:origin x="1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962EC873-016B-473C-9045-086ED369064B}" type="datetimeFigureOut">
              <a:rPr lang="fr-FR" smtClean="0"/>
              <a:t>06/05/2021</a:t>
            </a:fld>
            <a:endParaRPr lang="fr-FR"/>
          </a:p>
        </p:txBody>
      </p:sp>
      <p:sp>
        <p:nvSpPr>
          <p:cNvPr id="4" name="Espace réservé du pied de page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E4329A76-7DBA-4265-97D9-A7A19E05333B}" type="slidenum">
              <a:rPr lang="fr-FR" smtClean="0"/>
              <a:t>‹N°›</a:t>
            </a:fld>
            <a:endParaRPr lang="fr-FR"/>
          </a:p>
        </p:txBody>
      </p:sp>
    </p:spTree>
    <p:extLst>
      <p:ext uri="{BB962C8B-B14F-4D97-AF65-F5344CB8AC3E}">
        <p14:creationId xmlns:p14="http://schemas.microsoft.com/office/powerpoint/2010/main" val="13333240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EDC5BE83-4EB5-4B8C-91B5-C271BD94AB47}" type="datetimeFigureOut">
              <a:rPr lang="fr-FR" smtClean="0"/>
              <a:t>06/05/2021</a:t>
            </a:fld>
            <a:endParaRPr lang="fr-FR"/>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24C81CD8-B093-46ED-ACE4-4CE192B979CC}" type="slidenum">
              <a:rPr lang="fr-FR" smtClean="0"/>
              <a:t>‹N°›</a:t>
            </a:fld>
            <a:endParaRPr lang="fr-FR"/>
          </a:p>
        </p:txBody>
      </p:sp>
    </p:spTree>
    <p:extLst>
      <p:ext uri="{BB962C8B-B14F-4D97-AF65-F5344CB8AC3E}">
        <p14:creationId xmlns:p14="http://schemas.microsoft.com/office/powerpoint/2010/main" val="9026852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1</a:t>
            </a:fld>
            <a:endParaRPr lang="fr-FR"/>
          </a:p>
        </p:txBody>
      </p:sp>
    </p:spTree>
    <p:extLst>
      <p:ext uri="{BB962C8B-B14F-4D97-AF65-F5344CB8AC3E}">
        <p14:creationId xmlns:p14="http://schemas.microsoft.com/office/powerpoint/2010/main" val="12606978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10</a:t>
            </a:fld>
            <a:endParaRPr lang="fr-FR"/>
          </a:p>
        </p:txBody>
      </p:sp>
    </p:spTree>
    <p:extLst>
      <p:ext uri="{BB962C8B-B14F-4D97-AF65-F5344CB8AC3E}">
        <p14:creationId xmlns:p14="http://schemas.microsoft.com/office/powerpoint/2010/main" val="35522072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11</a:t>
            </a:fld>
            <a:endParaRPr lang="fr-FR"/>
          </a:p>
        </p:txBody>
      </p:sp>
    </p:spTree>
    <p:extLst>
      <p:ext uri="{BB962C8B-B14F-4D97-AF65-F5344CB8AC3E}">
        <p14:creationId xmlns:p14="http://schemas.microsoft.com/office/powerpoint/2010/main" val="57909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12</a:t>
            </a:fld>
            <a:endParaRPr lang="fr-FR"/>
          </a:p>
        </p:txBody>
      </p:sp>
    </p:spTree>
    <p:extLst>
      <p:ext uri="{BB962C8B-B14F-4D97-AF65-F5344CB8AC3E}">
        <p14:creationId xmlns:p14="http://schemas.microsoft.com/office/powerpoint/2010/main" val="27305939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13</a:t>
            </a:fld>
            <a:endParaRPr lang="fr-FR"/>
          </a:p>
        </p:txBody>
      </p:sp>
    </p:spTree>
    <p:extLst>
      <p:ext uri="{BB962C8B-B14F-4D97-AF65-F5344CB8AC3E}">
        <p14:creationId xmlns:p14="http://schemas.microsoft.com/office/powerpoint/2010/main" val="16085326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14</a:t>
            </a:fld>
            <a:endParaRPr lang="fr-FR"/>
          </a:p>
        </p:txBody>
      </p:sp>
    </p:spTree>
    <p:extLst>
      <p:ext uri="{BB962C8B-B14F-4D97-AF65-F5344CB8AC3E}">
        <p14:creationId xmlns:p14="http://schemas.microsoft.com/office/powerpoint/2010/main" val="26536820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15</a:t>
            </a:fld>
            <a:endParaRPr lang="fr-FR"/>
          </a:p>
        </p:txBody>
      </p:sp>
    </p:spTree>
    <p:extLst>
      <p:ext uri="{BB962C8B-B14F-4D97-AF65-F5344CB8AC3E}">
        <p14:creationId xmlns:p14="http://schemas.microsoft.com/office/powerpoint/2010/main" val="42061107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16</a:t>
            </a:fld>
            <a:endParaRPr lang="fr-FR"/>
          </a:p>
        </p:txBody>
      </p:sp>
    </p:spTree>
    <p:extLst>
      <p:ext uri="{BB962C8B-B14F-4D97-AF65-F5344CB8AC3E}">
        <p14:creationId xmlns:p14="http://schemas.microsoft.com/office/powerpoint/2010/main" val="13393639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17</a:t>
            </a:fld>
            <a:endParaRPr lang="fr-FR"/>
          </a:p>
        </p:txBody>
      </p:sp>
    </p:spTree>
    <p:extLst>
      <p:ext uri="{BB962C8B-B14F-4D97-AF65-F5344CB8AC3E}">
        <p14:creationId xmlns:p14="http://schemas.microsoft.com/office/powerpoint/2010/main" val="6291585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18</a:t>
            </a:fld>
            <a:endParaRPr lang="fr-FR"/>
          </a:p>
        </p:txBody>
      </p:sp>
    </p:spTree>
    <p:extLst>
      <p:ext uri="{BB962C8B-B14F-4D97-AF65-F5344CB8AC3E}">
        <p14:creationId xmlns:p14="http://schemas.microsoft.com/office/powerpoint/2010/main" val="2016852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19</a:t>
            </a:fld>
            <a:endParaRPr lang="fr-FR"/>
          </a:p>
        </p:txBody>
      </p:sp>
    </p:spTree>
    <p:extLst>
      <p:ext uri="{BB962C8B-B14F-4D97-AF65-F5344CB8AC3E}">
        <p14:creationId xmlns:p14="http://schemas.microsoft.com/office/powerpoint/2010/main" val="36914113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2</a:t>
            </a:fld>
            <a:endParaRPr lang="fr-FR"/>
          </a:p>
        </p:txBody>
      </p:sp>
    </p:spTree>
    <p:extLst>
      <p:ext uri="{BB962C8B-B14F-4D97-AF65-F5344CB8AC3E}">
        <p14:creationId xmlns:p14="http://schemas.microsoft.com/office/powerpoint/2010/main" val="41673092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20</a:t>
            </a:fld>
            <a:endParaRPr lang="fr-FR"/>
          </a:p>
        </p:txBody>
      </p:sp>
    </p:spTree>
    <p:extLst>
      <p:ext uri="{BB962C8B-B14F-4D97-AF65-F5344CB8AC3E}">
        <p14:creationId xmlns:p14="http://schemas.microsoft.com/office/powerpoint/2010/main" val="17461104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21</a:t>
            </a:fld>
            <a:endParaRPr lang="fr-FR"/>
          </a:p>
        </p:txBody>
      </p:sp>
    </p:spTree>
    <p:extLst>
      <p:ext uri="{BB962C8B-B14F-4D97-AF65-F5344CB8AC3E}">
        <p14:creationId xmlns:p14="http://schemas.microsoft.com/office/powerpoint/2010/main" val="28290450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22</a:t>
            </a:fld>
            <a:endParaRPr lang="fr-FR"/>
          </a:p>
        </p:txBody>
      </p:sp>
    </p:spTree>
    <p:extLst>
      <p:ext uri="{BB962C8B-B14F-4D97-AF65-F5344CB8AC3E}">
        <p14:creationId xmlns:p14="http://schemas.microsoft.com/office/powerpoint/2010/main" val="16356686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23</a:t>
            </a:fld>
            <a:endParaRPr lang="fr-FR"/>
          </a:p>
        </p:txBody>
      </p:sp>
    </p:spTree>
    <p:extLst>
      <p:ext uri="{BB962C8B-B14F-4D97-AF65-F5344CB8AC3E}">
        <p14:creationId xmlns:p14="http://schemas.microsoft.com/office/powerpoint/2010/main" val="8725510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24</a:t>
            </a:fld>
            <a:endParaRPr lang="fr-FR"/>
          </a:p>
        </p:txBody>
      </p:sp>
    </p:spTree>
    <p:extLst>
      <p:ext uri="{BB962C8B-B14F-4D97-AF65-F5344CB8AC3E}">
        <p14:creationId xmlns:p14="http://schemas.microsoft.com/office/powerpoint/2010/main" val="155914112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25</a:t>
            </a:fld>
            <a:endParaRPr lang="fr-FR"/>
          </a:p>
        </p:txBody>
      </p:sp>
    </p:spTree>
    <p:extLst>
      <p:ext uri="{BB962C8B-B14F-4D97-AF65-F5344CB8AC3E}">
        <p14:creationId xmlns:p14="http://schemas.microsoft.com/office/powerpoint/2010/main" val="372786868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26</a:t>
            </a:fld>
            <a:endParaRPr lang="fr-FR"/>
          </a:p>
        </p:txBody>
      </p:sp>
    </p:spTree>
    <p:extLst>
      <p:ext uri="{BB962C8B-B14F-4D97-AF65-F5344CB8AC3E}">
        <p14:creationId xmlns:p14="http://schemas.microsoft.com/office/powerpoint/2010/main" val="406776567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27</a:t>
            </a:fld>
            <a:endParaRPr lang="fr-FR"/>
          </a:p>
        </p:txBody>
      </p:sp>
    </p:spTree>
    <p:extLst>
      <p:ext uri="{BB962C8B-B14F-4D97-AF65-F5344CB8AC3E}">
        <p14:creationId xmlns:p14="http://schemas.microsoft.com/office/powerpoint/2010/main" val="132081679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28</a:t>
            </a:fld>
            <a:endParaRPr lang="fr-FR"/>
          </a:p>
        </p:txBody>
      </p:sp>
    </p:spTree>
    <p:extLst>
      <p:ext uri="{BB962C8B-B14F-4D97-AF65-F5344CB8AC3E}">
        <p14:creationId xmlns:p14="http://schemas.microsoft.com/office/powerpoint/2010/main" val="393712071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29</a:t>
            </a:fld>
            <a:endParaRPr lang="fr-FR"/>
          </a:p>
        </p:txBody>
      </p:sp>
    </p:spTree>
    <p:extLst>
      <p:ext uri="{BB962C8B-B14F-4D97-AF65-F5344CB8AC3E}">
        <p14:creationId xmlns:p14="http://schemas.microsoft.com/office/powerpoint/2010/main" val="15441014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3</a:t>
            </a:fld>
            <a:endParaRPr lang="fr-FR"/>
          </a:p>
        </p:txBody>
      </p:sp>
    </p:spTree>
    <p:extLst>
      <p:ext uri="{BB962C8B-B14F-4D97-AF65-F5344CB8AC3E}">
        <p14:creationId xmlns:p14="http://schemas.microsoft.com/office/powerpoint/2010/main" val="302276162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30</a:t>
            </a:fld>
            <a:endParaRPr lang="fr-FR"/>
          </a:p>
        </p:txBody>
      </p:sp>
    </p:spTree>
    <p:extLst>
      <p:ext uri="{BB962C8B-B14F-4D97-AF65-F5344CB8AC3E}">
        <p14:creationId xmlns:p14="http://schemas.microsoft.com/office/powerpoint/2010/main" val="298219270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31</a:t>
            </a:fld>
            <a:endParaRPr lang="fr-FR"/>
          </a:p>
        </p:txBody>
      </p:sp>
    </p:spTree>
    <p:extLst>
      <p:ext uri="{BB962C8B-B14F-4D97-AF65-F5344CB8AC3E}">
        <p14:creationId xmlns:p14="http://schemas.microsoft.com/office/powerpoint/2010/main" val="16115419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32</a:t>
            </a:fld>
            <a:endParaRPr lang="fr-FR"/>
          </a:p>
        </p:txBody>
      </p:sp>
    </p:spTree>
    <p:extLst>
      <p:ext uri="{BB962C8B-B14F-4D97-AF65-F5344CB8AC3E}">
        <p14:creationId xmlns:p14="http://schemas.microsoft.com/office/powerpoint/2010/main" val="14364869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4</a:t>
            </a:fld>
            <a:endParaRPr lang="fr-FR"/>
          </a:p>
        </p:txBody>
      </p:sp>
    </p:spTree>
    <p:extLst>
      <p:ext uri="{BB962C8B-B14F-4D97-AF65-F5344CB8AC3E}">
        <p14:creationId xmlns:p14="http://schemas.microsoft.com/office/powerpoint/2010/main" val="39428083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5</a:t>
            </a:fld>
            <a:endParaRPr lang="fr-FR"/>
          </a:p>
        </p:txBody>
      </p:sp>
    </p:spTree>
    <p:extLst>
      <p:ext uri="{BB962C8B-B14F-4D97-AF65-F5344CB8AC3E}">
        <p14:creationId xmlns:p14="http://schemas.microsoft.com/office/powerpoint/2010/main" val="3015515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6</a:t>
            </a:fld>
            <a:endParaRPr lang="fr-FR"/>
          </a:p>
        </p:txBody>
      </p:sp>
    </p:spTree>
    <p:extLst>
      <p:ext uri="{BB962C8B-B14F-4D97-AF65-F5344CB8AC3E}">
        <p14:creationId xmlns:p14="http://schemas.microsoft.com/office/powerpoint/2010/main" val="22894345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7</a:t>
            </a:fld>
            <a:endParaRPr lang="fr-FR"/>
          </a:p>
        </p:txBody>
      </p:sp>
    </p:spTree>
    <p:extLst>
      <p:ext uri="{BB962C8B-B14F-4D97-AF65-F5344CB8AC3E}">
        <p14:creationId xmlns:p14="http://schemas.microsoft.com/office/powerpoint/2010/main" val="7940822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8</a:t>
            </a:fld>
            <a:endParaRPr lang="fr-FR"/>
          </a:p>
        </p:txBody>
      </p:sp>
    </p:spTree>
    <p:extLst>
      <p:ext uri="{BB962C8B-B14F-4D97-AF65-F5344CB8AC3E}">
        <p14:creationId xmlns:p14="http://schemas.microsoft.com/office/powerpoint/2010/main" val="23069096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9</a:t>
            </a:fld>
            <a:endParaRPr lang="fr-FR"/>
          </a:p>
        </p:txBody>
      </p:sp>
    </p:spTree>
    <p:extLst>
      <p:ext uri="{BB962C8B-B14F-4D97-AF65-F5344CB8AC3E}">
        <p14:creationId xmlns:p14="http://schemas.microsoft.com/office/powerpoint/2010/main" val="5813078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E4A80947-330A-4088-B0F0-FCD2C5485657}" type="datetime1">
              <a:rPr lang="fr-FR" smtClean="0"/>
              <a:t>06/05/2021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5CA00EC-326F-4234-9D5F-DAF858FD0017}" type="slidenum">
              <a:rPr lang="fr-FR" smtClean="0"/>
              <a:t>‹N°›</a:t>
            </a:fld>
            <a:endParaRPr lang="fr-FR"/>
          </a:p>
        </p:txBody>
      </p:sp>
    </p:spTree>
    <p:extLst>
      <p:ext uri="{BB962C8B-B14F-4D97-AF65-F5344CB8AC3E}">
        <p14:creationId xmlns:p14="http://schemas.microsoft.com/office/powerpoint/2010/main" val="4100464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381A4CF-D1B1-454E-B84E-D00EA75676E4}" type="datetime1">
              <a:rPr lang="fr-FR" smtClean="0"/>
              <a:t>06/05/2021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5CA00EC-326F-4234-9D5F-DAF858FD0017}" type="slidenum">
              <a:rPr lang="fr-FR" smtClean="0"/>
              <a:t>‹N°›</a:t>
            </a:fld>
            <a:endParaRPr lang="fr-FR"/>
          </a:p>
        </p:txBody>
      </p:sp>
    </p:spTree>
    <p:extLst>
      <p:ext uri="{BB962C8B-B14F-4D97-AF65-F5344CB8AC3E}">
        <p14:creationId xmlns:p14="http://schemas.microsoft.com/office/powerpoint/2010/main" val="1891137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442EB3C-56C4-45A7-B16D-C9F4139572C5}" type="datetime1">
              <a:rPr lang="fr-FR" smtClean="0"/>
              <a:t>06/05/2021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5CA00EC-326F-4234-9D5F-DAF858FD0017}" type="slidenum">
              <a:rPr lang="fr-FR" smtClean="0"/>
              <a:t>‹N°›</a:t>
            </a:fld>
            <a:endParaRPr lang="fr-FR"/>
          </a:p>
        </p:txBody>
      </p:sp>
    </p:spTree>
    <p:extLst>
      <p:ext uri="{BB962C8B-B14F-4D97-AF65-F5344CB8AC3E}">
        <p14:creationId xmlns:p14="http://schemas.microsoft.com/office/powerpoint/2010/main" val="3786749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8E659C1-DEBE-44BD-B9CA-B91EABF7D6FB}" type="datetime1">
              <a:rPr lang="fr-FR" smtClean="0"/>
              <a:t>06/05/2021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5CA00EC-326F-4234-9D5F-DAF858FD0017}" type="slidenum">
              <a:rPr lang="fr-FR" smtClean="0"/>
              <a:t>‹N°›</a:t>
            </a:fld>
            <a:endParaRPr lang="fr-FR"/>
          </a:p>
        </p:txBody>
      </p:sp>
    </p:spTree>
    <p:extLst>
      <p:ext uri="{BB962C8B-B14F-4D97-AF65-F5344CB8AC3E}">
        <p14:creationId xmlns:p14="http://schemas.microsoft.com/office/powerpoint/2010/main" val="3600824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6498341C-2D54-4D01-A54B-AA09C53D4704}" type="datetime1">
              <a:rPr lang="fr-FR" smtClean="0"/>
              <a:t>06/05/2021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5CA00EC-326F-4234-9D5F-DAF858FD0017}" type="slidenum">
              <a:rPr lang="fr-FR" smtClean="0"/>
              <a:t>‹N°›</a:t>
            </a:fld>
            <a:endParaRPr lang="fr-FR"/>
          </a:p>
        </p:txBody>
      </p:sp>
    </p:spTree>
    <p:extLst>
      <p:ext uri="{BB962C8B-B14F-4D97-AF65-F5344CB8AC3E}">
        <p14:creationId xmlns:p14="http://schemas.microsoft.com/office/powerpoint/2010/main" val="1673087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DE331D5-6048-40B9-9E0F-146930E21A14}" type="datetime1">
              <a:rPr lang="fr-FR" smtClean="0"/>
              <a:t>06/05/2021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5CA00EC-326F-4234-9D5F-DAF858FD0017}" type="slidenum">
              <a:rPr lang="fr-FR" smtClean="0"/>
              <a:t>‹N°›</a:t>
            </a:fld>
            <a:endParaRPr lang="fr-FR"/>
          </a:p>
        </p:txBody>
      </p:sp>
    </p:spTree>
    <p:extLst>
      <p:ext uri="{BB962C8B-B14F-4D97-AF65-F5344CB8AC3E}">
        <p14:creationId xmlns:p14="http://schemas.microsoft.com/office/powerpoint/2010/main" val="2924601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272D980B-6E08-4178-AC25-901321E915D5}" type="datetime1">
              <a:rPr lang="fr-FR" smtClean="0"/>
              <a:t>06/05/2021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5CA00EC-326F-4234-9D5F-DAF858FD0017}" type="slidenum">
              <a:rPr lang="fr-FR" smtClean="0"/>
              <a:t>‹N°›</a:t>
            </a:fld>
            <a:endParaRPr lang="fr-FR"/>
          </a:p>
        </p:txBody>
      </p:sp>
    </p:spTree>
    <p:extLst>
      <p:ext uri="{BB962C8B-B14F-4D97-AF65-F5344CB8AC3E}">
        <p14:creationId xmlns:p14="http://schemas.microsoft.com/office/powerpoint/2010/main" val="1213790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BBAAA9CD-752B-4800-9CCB-FF1133CCE1E0}" type="datetime1">
              <a:rPr lang="fr-FR" smtClean="0"/>
              <a:t>06/05/2021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‹N°›</a:t>
            </a:fld>
            <a:endParaRPr lang="fr-FR"/>
          </a:p>
        </p:txBody>
      </p:sp>
    </p:spTree>
    <p:extLst>
      <p:ext uri="{BB962C8B-B14F-4D97-AF65-F5344CB8AC3E}">
        <p14:creationId xmlns:p14="http://schemas.microsoft.com/office/powerpoint/2010/main" val="3882222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5B290EE-198D-4DD8-ACB0-C7477D0E4B89}" type="datetime1">
              <a:rPr lang="fr-FR" smtClean="0"/>
              <a:t>06/05/2021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5CA00EC-326F-4234-9D5F-DAF858FD0017}" type="slidenum">
              <a:rPr lang="fr-FR" smtClean="0"/>
              <a:t>‹N°›</a:t>
            </a:fld>
            <a:endParaRPr lang="fr-FR"/>
          </a:p>
        </p:txBody>
      </p:sp>
    </p:spTree>
    <p:extLst>
      <p:ext uri="{BB962C8B-B14F-4D97-AF65-F5344CB8AC3E}">
        <p14:creationId xmlns:p14="http://schemas.microsoft.com/office/powerpoint/2010/main" val="1610105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AB15A6F4-8AD9-467D-A97E-6C66A3C046A7}" type="datetime1">
              <a:rPr lang="fr-FR" smtClean="0"/>
              <a:t>06/05/2021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5CA00EC-326F-4234-9D5F-DAF858FD0017}" type="slidenum">
              <a:rPr lang="fr-FR" smtClean="0"/>
              <a:t>‹N°›</a:t>
            </a:fld>
            <a:endParaRPr lang="fr-FR"/>
          </a:p>
        </p:txBody>
      </p:sp>
    </p:spTree>
    <p:extLst>
      <p:ext uri="{BB962C8B-B14F-4D97-AF65-F5344CB8AC3E}">
        <p14:creationId xmlns:p14="http://schemas.microsoft.com/office/powerpoint/2010/main" val="3497512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6306052-0331-4BAB-89BA-12A35A770197}" type="datetime1">
              <a:rPr lang="fr-FR" smtClean="0"/>
              <a:t>06/05/2021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5CA00EC-326F-4234-9D5F-DAF858FD0017}" type="slidenum">
              <a:rPr lang="fr-FR" smtClean="0"/>
              <a:t>‹N°›</a:t>
            </a:fld>
            <a:endParaRPr lang="fr-FR"/>
          </a:p>
        </p:txBody>
      </p:sp>
    </p:spTree>
    <p:extLst>
      <p:ext uri="{BB962C8B-B14F-4D97-AF65-F5344CB8AC3E}">
        <p14:creationId xmlns:p14="http://schemas.microsoft.com/office/powerpoint/2010/main" val="125387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0F204F-D34F-4326-8A20-A3225A130B49}" type="datetime1">
              <a:rPr lang="fr-FR" smtClean="0"/>
              <a:t>06/05/2021</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CA00EC-326F-4234-9D5F-DAF858FD0017}" type="slidenum">
              <a:rPr lang="fr-FR" smtClean="0"/>
              <a:t>‹N°›</a:t>
            </a:fld>
            <a:endParaRPr lang="fr-FR"/>
          </a:p>
        </p:txBody>
      </p:sp>
    </p:spTree>
    <p:extLst>
      <p:ext uri="{BB962C8B-B14F-4D97-AF65-F5344CB8AC3E}">
        <p14:creationId xmlns:p14="http://schemas.microsoft.com/office/powerpoint/2010/main" val="12067040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cdg30.fr/sites/cdg30.inexine.net/files/documents/Actualit%C3%A9/note_fpt_dgcl_pers._vulnerables.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0" y="0"/>
            <a:ext cx="12192000" cy="685799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ctrTitle"/>
          </p:nvPr>
        </p:nvSpPr>
        <p:spPr>
          <a:xfrm>
            <a:off x="1394909" y="1993732"/>
            <a:ext cx="9144000" cy="2387600"/>
          </a:xfrm>
        </p:spPr>
        <p:txBody>
          <a:bodyPr>
            <a:normAutofit fontScale="90000"/>
          </a:bodyPr>
          <a:lstStyle/>
          <a:p>
            <a:r>
              <a:rPr lang="fr-FR" b="1" dirty="0" smtClean="0">
                <a:solidFill>
                  <a:schemeClr val="accent5">
                    <a:lumMod val="50000"/>
                  </a:schemeClr>
                </a:solidFill>
                <a:latin typeface="Times New Roman" panose="02020603050405020304" pitchFamily="18" charset="0"/>
                <a:cs typeface="Times New Roman" panose="02020603050405020304" pitchFamily="18" charset="0"/>
              </a:rPr>
              <a:t>Gestion de la crise sanitaire dans la fonction publique territoriale</a:t>
            </a:r>
            <a:endParaRPr lang="fr-FR" b="1" dirty="0">
              <a:solidFill>
                <a:schemeClr val="accent5">
                  <a:lumMod val="50000"/>
                </a:schemeClr>
              </a:solidFill>
              <a:latin typeface="Times New Roman" panose="02020603050405020304" pitchFamily="18" charset="0"/>
              <a:cs typeface="Times New Roman" panose="02020603050405020304" pitchFamily="18" charset="0"/>
            </a:endParaRPr>
          </a:p>
        </p:txBody>
      </p:sp>
      <p:sp>
        <p:nvSpPr>
          <p:cNvPr id="5" name="ZoneTexte 4"/>
          <p:cNvSpPr txBox="1"/>
          <p:nvPr/>
        </p:nvSpPr>
        <p:spPr>
          <a:xfrm>
            <a:off x="3793863" y="5349515"/>
            <a:ext cx="4604273" cy="369332"/>
          </a:xfrm>
          <a:prstGeom prst="rect">
            <a:avLst/>
          </a:prstGeom>
          <a:noFill/>
        </p:spPr>
        <p:txBody>
          <a:bodyPr wrap="square" rtlCol="0">
            <a:spAutoFit/>
          </a:bodyPr>
          <a:lstStyle/>
          <a:p>
            <a:pPr algn="ctr"/>
            <a:r>
              <a:rPr lang="fr-FR" dirty="0" smtClean="0">
                <a:latin typeface="Times New Roman" panose="02020603050405020304" pitchFamily="18" charset="0"/>
                <a:cs typeface="Times New Roman" panose="02020603050405020304" pitchFamily="18" charset="0"/>
              </a:rPr>
              <a:t>Présentation du lundi 10 mai 2021</a:t>
            </a:r>
            <a:endParaRPr lang="fr-FR" dirty="0">
              <a:latin typeface="Times New Roman" panose="02020603050405020304" pitchFamily="18" charset="0"/>
              <a:cs typeface="Times New Roman" panose="02020603050405020304" pitchFamily="18" charset="0"/>
            </a:endParaRPr>
          </a:p>
        </p:txBody>
      </p:sp>
      <p:sp>
        <p:nvSpPr>
          <p:cNvPr id="3" name="Espace réservé du numéro de diapositive 2"/>
          <p:cNvSpPr>
            <a:spLocks noGrp="1"/>
          </p:cNvSpPr>
          <p:nvPr>
            <p:ph type="sldNum" sz="quarter" idx="12"/>
          </p:nvPr>
        </p:nvSpPr>
        <p:spPr/>
        <p:txBody>
          <a:bodyPr/>
          <a:lstStyle/>
          <a:p>
            <a:fld id="{35CA00EC-326F-4234-9D5F-DAF858FD0017}" type="slidenum">
              <a:rPr lang="fr-FR" smtClean="0"/>
              <a:t>1</a:t>
            </a:fld>
            <a:endParaRPr lang="fr-FR"/>
          </a:p>
        </p:txBody>
      </p:sp>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2442575" cy="1704917"/>
          </a:xfrm>
          <a:prstGeom prst="rect">
            <a:avLst/>
          </a:prstGeom>
        </p:spPr>
      </p:pic>
    </p:spTree>
    <p:extLst>
      <p:ext uri="{BB962C8B-B14F-4D97-AF65-F5344CB8AC3E}">
        <p14:creationId xmlns:p14="http://schemas.microsoft.com/office/powerpoint/2010/main" val="2508175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lstStyle/>
          <a:p>
            <a:r>
              <a:rPr lang="fr-FR" b="1" dirty="0">
                <a:solidFill>
                  <a:srgbClr val="C00000"/>
                </a:solidFill>
                <a:latin typeface="Times New Roman" panose="02020603050405020304" pitchFamily="18" charset="0"/>
                <a:cs typeface="Times New Roman" panose="02020603050405020304" pitchFamily="18" charset="0"/>
              </a:rPr>
              <a:t>II. </a:t>
            </a:r>
            <a:r>
              <a:rPr lang="fr-FR" b="1" dirty="0">
                <a:solidFill>
                  <a:schemeClr val="accent5">
                    <a:lumMod val="50000"/>
                  </a:schemeClr>
                </a:solidFill>
                <a:latin typeface="Times New Roman" panose="02020603050405020304" pitchFamily="18" charset="0"/>
                <a:cs typeface="Times New Roman" panose="02020603050405020304" pitchFamily="18" charset="0"/>
              </a:rPr>
              <a:t>Situation des « cas contacts </a:t>
            </a:r>
            <a:r>
              <a:rPr lang="fr-FR" b="1" dirty="0" smtClean="0">
                <a:solidFill>
                  <a:schemeClr val="accent5">
                    <a:lumMod val="50000"/>
                  </a:schemeClr>
                </a:solidFill>
                <a:latin typeface="Times New Roman" panose="02020603050405020304" pitchFamily="18" charset="0"/>
                <a:cs typeface="Times New Roman" panose="02020603050405020304" pitchFamily="18" charset="0"/>
              </a:rPr>
              <a:t>à risque»</a:t>
            </a:r>
            <a:endParaRPr lang="fr-FR" b="1" dirty="0">
              <a:solidFill>
                <a:schemeClr val="accent5">
                  <a:lumMod val="50000"/>
                </a:schemeClr>
              </a:solidFill>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838200" y="1825625"/>
            <a:ext cx="10515600" cy="4895850"/>
          </a:xfrm>
        </p:spPr>
        <p:txBody>
          <a:bodyPr>
            <a:normAutofit fontScale="47500" lnSpcReduction="20000"/>
          </a:bodyPr>
          <a:lstStyle/>
          <a:p>
            <a:pPr>
              <a:buFont typeface="Wingdings" panose="05000000000000000000" pitchFamily="2" charset="2"/>
              <a:buChar char="§"/>
            </a:pPr>
            <a:r>
              <a:rPr lang="fr-FR" sz="5900" b="1" dirty="0">
                <a:solidFill>
                  <a:srgbClr val="002060"/>
                </a:solidFill>
                <a:latin typeface="Times New Roman" panose="02020603050405020304" pitchFamily="18" charset="0"/>
                <a:cs typeface="Times New Roman" panose="02020603050405020304" pitchFamily="18" charset="0"/>
              </a:rPr>
              <a:t>Dispositions à prendre par </a:t>
            </a:r>
            <a:r>
              <a:rPr lang="fr-FR" sz="5900" b="1" dirty="0" smtClean="0">
                <a:solidFill>
                  <a:srgbClr val="002060"/>
                </a:solidFill>
                <a:latin typeface="Times New Roman" panose="02020603050405020304" pitchFamily="18" charset="0"/>
                <a:cs typeface="Times New Roman" panose="02020603050405020304" pitchFamily="18" charset="0"/>
              </a:rPr>
              <a:t>l’ agent « cas contact </a:t>
            </a:r>
            <a:r>
              <a:rPr lang="fr-FR" sz="5900" b="1" dirty="0" smtClean="0">
                <a:solidFill>
                  <a:srgbClr val="002060"/>
                </a:solidFill>
                <a:latin typeface="Times New Roman" panose="02020603050405020304" pitchFamily="18" charset="0"/>
                <a:cs typeface="Times New Roman" panose="02020603050405020304" pitchFamily="18" charset="0"/>
              </a:rPr>
              <a:t>à risque» </a:t>
            </a:r>
            <a:r>
              <a:rPr lang="fr-FR" sz="3800" dirty="0" smtClean="0">
                <a:latin typeface="Times New Roman" panose="02020603050405020304" pitchFamily="18" charset="0"/>
                <a:cs typeface="Times New Roman" panose="02020603050405020304" pitchFamily="18" charset="0"/>
              </a:rPr>
              <a:t>:</a:t>
            </a:r>
          </a:p>
          <a:p>
            <a:pPr marL="0" indent="0">
              <a:buNone/>
            </a:pPr>
            <a:endParaRPr lang="fr-FR" sz="2400" dirty="0" smtClean="0">
              <a:latin typeface="Times New Roman" panose="02020603050405020304" pitchFamily="18" charset="0"/>
              <a:cs typeface="Times New Roman" panose="02020603050405020304" pitchFamily="18" charset="0"/>
            </a:endParaRPr>
          </a:p>
          <a:p>
            <a:pPr marL="0" indent="0">
              <a:buNone/>
            </a:pPr>
            <a:r>
              <a:rPr lang="fr-FR" sz="3800" dirty="0" smtClean="0">
                <a:latin typeface="Times New Roman" panose="02020603050405020304" pitchFamily="18" charset="0"/>
                <a:cs typeface="Times New Roman" panose="02020603050405020304" pitchFamily="18" charset="0"/>
              </a:rPr>
              <a:t>L’agent s’isole jusqu’au 7</a:t>
            </a:r>
            <a:r>
              <a:rPr lang="fr-FR" sz="3800" baseline="30000" dirty="0" smtClean="0">
                <a:latin typeface="Times New Roman" panose="02020603050405020304" pitchFamily="18" charset="0"/>
                <a:cs typeface="Times New Roman" panose="02020603050405020304" pitchFamily="18" charset="0"/>
              </a:rPr>
              <a:t>e</a:t>
            </a:r>
            <a:r>
              <a:rPr lang="fr-FR" sz="3800" dirty="0" smtClean="0">
                <a:latin typeface="Times New Roman" panose="02020603050405020304" pitchFamily="18" charset="0"/>
                <a:cs typeface="Times New Roman" panose="02020603050405020304" pitchFamily="18" charset="0"/>
              </a:rPr>
              <a:t> jour après le dernier contact avec la personne malade.</a:t>
            </a:r>
          </a:p>
          <a:p>
            <a:pPr marL="0" indent="0">
              <a:buNone/>
            </a:pPr>
            <a:r>
              <a:rPr lang="fr-FR" sz="3800" b="1" dirty="0" smtClean="0">
                <a:solidFill>
                  <a:schemeClr val="accent5">
                    <a:lumMod val="50000"/>
                  </a:schemeClr>
                </a:solidFill>
                <a:latin typeface="Times New Roman" panose="02020603050405020304" pitchFamily="18" charset="0"/>
                <a:cs typeface="Times New Roman" panose="02020603050405020304" pitchFamily="18" charset="0"/>
              </a:rPr>
              <a:t>Durant ces 7 jours </a:t>
            </a:r>
            <a:r>
              <a:rPr lang="fr-FR" sz="3800" dirty="0" smtClean="0">
                <a:latin typeface="Times New Roman" panose="02020603050405020304" pitchFamily="18" charset="0"/>
                <a:cs typeface="Times New Roman" panose="02020603050405020304" pitchFamily="18" charset="0"/>
              </a:rPr>
              <a:t>: l’agent travaille à distance, à défaut il est placé en ASA  sur présentation d’un </a:t>
            </a:r>
            <a:r>
              <a:rPr lang="fr-FR" sz="3800" dirty="0">
                <a:latin typeface="Times New Roman" panose="02020603050405020304" pitchFamily="18" charset="0"/>
                <a:cs typeface="Times New Roman" panose="02020603050405020304" pitchFamily="18" charset="0"/>
              </a:rPr>
              <a:t>arrêt de travail dérogatoire délivré par l’Assurance maladie (suite à la déclaration de l’agent sur </a:t>
            </a:r>
            <a:r>
              <a:rPr lang="fr-FR" sz="3800" dirty="0" err="1" smtClean="0">
                <a:latin typeface="Times New Roman" panose="02020603050405020304" pitchFamily="18" charset="0"/>
                <a:cs typeface="Times New Roman" panose="02020603050405020304" pitchFamily="18" charset="0"/>
              </a:rPr>
              <a:t>declare.ameli</a:t>
            </a:r>
            <a:r>
              <a:rPr lang="fr-FR" sz="3800" dirty="0" smtClean="0">
                <a:latin typeface="Times New Roman" panose="02020603050405020304" pitchFamily="18" charset="0"/>
                <a:cs typeface="Times New Roman" panose="02020603050405020304" pitchFamily="18" charset="0"/>
              </a:rPr>
              <a:t>)ou </a:t>
            </a:r>
            <a:r>
              <a:rPr lang="fr-FR" sz="3800" dirty="0">
                <a:latin typeface="Times New Roman" panose="02020603050405020304" pitchFamily="18" charset="0"/>
                <a:cs typeface="Times New Roman" panose="02020603050405020304" pitchFamily="18" charset="0"/>
              </a:rPr>
              <a:t>d’un document de l’ARS ou de la CPAM attestant que l’agent est considéré comme un cas </a:t>
            </a:r>
            <a:r>
              <a:rPr lang="fr-FR" sz="3800" dirty="0" smtClean="0">
                <a:latin typeface="Times New Roman" panose="02020603050405020304" pitchFamily="18" charset="0"/>
                <a:cs typeface="Times New Roman" panose="02020603050405020304" pitchFamily="18" charset="0"/>
              </a:rPr>
              <a:t>contact.</a:t>
            </a:r>
          </a:p>
          <a:p>
            <a:pPr marL="0" indent="0">
              <a:buNone/>
            </a:pPr>
            <a:r>
              <a:rPr lang="fr-FR" sz="3800" b="1" dirty="0" smtClean="0">
                <a:solidFill>
                  <a:schemeClr val="accent5">
                    <a:lumMod val="50000"/>
                  </a:schemeClr>
                </a:solidFill>
                <a:latin typeface="Times New Roman" panose="02020603050405020304" pitchFamily="18" charset="0"/>
                <a:cs typeface="Times New Roman" panose="02020603050405020304" pitchFamily="18" charset="0"/>
              </a:rPr>
              <a:t>A l’issue des 7 jours </a:t>
            </a:r>
            <a:r>
              <a:rPr lang="fr-FR" sz="3800" dirty="0" smtClean="0">
                <a:latin typeface="Times New Roman" panose="02020603050405020304" pitchFamily="18" charset="0"/>
                <a:cs typeface="Times New Roman" panose="02020603050405020304" pitchFamily="18" charset="0"/>
              </a:rPr>
              <a:t>: l’agent fait un test</a:t>
            </a:r>
          </a:p>
          <a:p>
            <a:pPr>
              <a:buFont typeface="Wingdings" panose="05000000000000000000" pitchFamily="2" charset="2"/>
              <a:buChar char="§"/>
            </a:pPr>
            <a:r>
              <a:rPr lang="fr-FR" sz="3800" b="1" dirty="0" smtClean="0">
                <a:latin typeface="Times New Roman" panose="02020603050405020304" pitchFamily="18" charset="0"/>
                <a:cs typeface="Times New Roman" panose="02020603050405020304" pitchFamily="18" charset="0"/>
              </a:rPr>
              <a:t>Si le test est négatif </a:t>
            </a:r>
            <a:r>
              <a:rPr lang="fr-FR" sz="3800" dirty="0" smtClean="0">
                <a:latin typeface="Times New Roman" panose="02020603050405020304" pitchFamily="18" charset="0"/>
                <a:cs typeface="Times New Roman" panose="02020603050405020304" pitchFamily="18" charset="0"/>
              </a:rPr>
              <a:t>: l’agent arrête son isolement et reprend le travail sans avoir besoin d’un certificat médical. </a:t>
            </a:r>
          </a:p>
          <a:p>
            <a:pPr>
              <a:buFont typeface="Wingdings" panose="05000000000000000000" pitchFamily="2" charset="2"/>
              <a:buChar char="§"/>
            </a:pPr>
            <a:r>
              <a:rPr lang="fr-FR" sz="3800" b="1" dirty="0" smtClean="0">
                <a:latin typeface="Times New Roman" panose="02020603050405020304" pitchFamily="18" charset="0"/>
                <a:cs typeface="Times New Roman" panose="02020603050405020304" pitchFamily="18" charset="0"/>
              </a:rPr>
              <a:t>Si le test est positif </a:t>
            </a:r>
            <a:r>
              <a:rPr lang="fr-FR" sz="3800" dirty="0" smtClean="0">
                <a:latin typeface="Times New Roman" panose="02020603050405020304" pitchFamily="18" charset="0"/>
                <a:cs typeface="Times New Roman" panose="02020603050405020304" pitchFamily="18" charset="0"/>
              </a:rPr>
              <a:t>: l’agent s’isole 10 jours supplémentaires à partir de la date du test et transmet son arrêt de travail.</a:t>
            </a:r>
          </a:p>
          <a:p>
            <a:pPr marL="0" indent="0">
              <a:buNone/>
            </a:pPr>
            <a:r>
              <a:rPr lang="fr-FR" sz="3800" b="1" dirty="0" smtClean="0">
                <a:solidFill>
                  <a:schemeClr val="accent5">
                    <a:lumMod val="50000"/>
                  </a:schemeClr>
                </a:solidFill>
                <a:latin typeface="Times New Roman" panose="02020603050405020304" pitchFamily="18" charset="0"/>
                <a:cs typeface="Times New Roman" panose="02020603050405020304" pitchFamily="18" charset="0"/>
              </a:rPr>
              <a:t>A </a:t>
            </a:r>
            <a:r>
              <a:rPr lang="fr-FR" sz="3800" b="1" dirty="0">
                <a:solidFill>
                  <a:schemeClr val="accent5">
                    <a:lumMod val="50000"/>
                  </a:schemeClr>
                </a:solidFill>
                <a:latin typeface="Times New Roman" panose="02020603050405020304" pitchFamily="18" charset="0"/>
                <a:cs typeface="Times New Roman" panose="02020603050405020304" pitchFamily="18" charset="0"/>
              </a:rPr>
              <a:t>l’issue de ces </a:t>
            </a:r>
            <a:r>
              <a:rPr lang="fr-FR" sz="3800" b="1" dirty="0" smtClean="0">
                <a:solidFill>
                  <a:schemeClr val="accent5">
                    <a:lumMod val="50000"/>
                  </a:schemeClr>
                </a:solidFill>
                <a:latin typeface="Times New Roman" panose="02020603050405020304" pitchFamily="18" charset="0"/>
                <a:cs typeface="Times New Roman" panose="02020603050405020304" pitchFamily="18" charset="0"/>
              </a:rPr>
              <a:t>10 jours </a:t>
            </a:r>
            <a:r>
              <a:rPr lang="fr-FR" sz="3800" dirty="0" smtClean="0">
                <a:latin typeface="Times New Roman" panose="02020603050405020304" pitchFamily="18" charset="0"/>
                <a:cs typeface="Times New Roman" panose="02020603050405020304" pitchFamily="18" charset="0"/>
              </a:rPr>
              <a:t>:</a:t>
            </a:r>
          </a:p>
          <a:p>
            <a:pPr>
              <a:buFont typeface="Wingdings" panose="05000000000000000000" pitchFamily="2" charset="2"/>
              <a:buChar char="§"/>
            </a:pPr>
            <a:r>
              <a:rPr lang="fr-FR" sz="3800" b="1" dirty="0" smtClean="0">
                <a:latin typeface="Times New Roman" panose="02020603050405020304" pitchFamily="18" charset="0"/>
                <a:cs typeface="Times New Roman" panose="02020603050405020304" pitchFamily="18" charset="0"/>
              </a:rPr>
              <a:t>Si </a:t>
            </a:r>
            <a:r>
              <a:rPr lang="fr-FR" sz="3800" b="1" dirty="0">
                <a:latin typeface="Times New Roman" panose="02020603050405020304" pitchFamily="18" charset="0"/>
                <a:cs typeface="Times New Roman" panose="02020603050405020304" pitchFamily="18" charset="0"/>
              </a:rPr>
              <a:t>l’agent a de la fièvre</a:t>
            </a:r>
            <a:r>
              <a:rPr lang="fr-FR" sz="3800" dirty="0">
                <a:latin typeface="Times New Roman" panose="02020603050405020304" pitchFamily="18" charset="0"/>
                <a:cs typeface="Times New Roman" panose="02020603050405020304" pitchFamily="18" charset="0"/>
              </a:rPr>
              <a:t>: </a:t>
            </a:r>
            <a:r>
              <a:rPr lang="fr-FR" sz="3800" dirty="0" smtClean="0">
                <a:latin typeface="Times New Roman" panose="02020603050405020304" pitchFamily="18" charset="0"/>
                <a:cs typeface="Times New Roman" panose="02020603050405020304" pitchFamily="18" charset="0"/>
              </a:rPr>
              <a:t>il consulte </a:t>
            </a:r>
            <a:r>
              <a:rPr lang="fr-FR" sz="3800" dirty="0">
                <a:latin typeface="Times New Roman" panose="02020603050405020304" pitchFamily="18" charset="0"/>
                <a:cs typeface="Times New Roman" panose="02020603050405020304" pitchFamily="18" charset="0"/>
              </a:rPr>
              <a:t>son médecin et poursuit son isolement pendant 48h après la fin de la </a:t>
            </a:r>
            <a:r>
              <a:rPr lang="fr-FR" sz="3800" dirty="0" smtClean="0">
                <a:latin typeface="Times New Roman" panose="02020603050405020304" pitchFamily="18" charset="0"/>
                <a:cs typeface="Times New Roman" panose="02020603050405020304" pitchFamily="18" charset="0"/>
              </a:rPr>
              <a:t>fièvre</a:t>
            </a:r>
          </a:p>
          <a:p>
            <a:pPr>
              <a:buFont typeface="Wingdings" panose="05000000000000000000" pitchFamily="2" charset="2"/>
              <a:buChar char="§"/>
            </a:pPr>
            <a:r>
              <a:rPr lang="fr-FR" sz="3800" b="1" dirty="0" smtClean="0">
                <a:latin typeface="Times New Roman" panose="02020603050405020304" pitchFamily="18" charset="0"/>
                <a:cs typeface="Times New Roman" panose="02020603050405020304" pitchFamily="18" charset="0"/>
              </a:rPr>
              <a:t>Si </a:t>
            </a:r>
            <a:r>
              <a:rPr lang="fr-FR" sz="3800" b="1" dirty="0">
                <a:latin typeface="Times New Roman" panose="02020603050405020304" pitchFamily="18" charset="0"/>
                <a:cs typeface="Times New Roman" panose="02020603050405020304" pitchFamily="18" charset="0"/>
              </a:rPr>
              <a:t>l’agent n’a pas de </a:t>
            </a:r>
            <a:r>
              <a:rPr lang="fr-FR" sz="3800" b="1" dirty="0" smtClean="0">
                <a:latin typeface="Times New Roman" panose="02020603050405020304" pitchFamily="18" charset="0"/>
                <a:cs typeface="Times New Roman" panose="02020603050405020304" pitchFamily="18" charset="0"/>
              </a:rPr>
              <a:t>fièvre </a:t>
            </a:r>
            <a:r>
              <a:rPr lang="fr-FR" sz="3800" dirty="0" smtClean="0">
                <a:latin typeface="Times New Roman" panose="02020603050405020304" pitchFamily="18" charset="0"/>
                <a:cs typeface="Times New Roman" panose="02020603050405020304" pitchFamily="18" charset="0"/>
              </a:rPr>
              <a:t>:il </a:t>
            </a:r>
            <a:r>
              <a:rPr lang="fr-FR" sz="3800" dirty="0">
                <a:latin typeface="Times New Roman" panose="02020603050405020304" pitchFamily="18" charset="0"/>
                <a:cs typeface="Times New Roman" panose="02020603050405020304" pitchFamily="18" charset="0"/>
              </a:rPr>
              <a:t>reprend son activité sans qu’il soit nécessaire de fournir un certificat médical de reprise. </a:t>
            </a:r>
            <a:endParaRPr lang="fr-FR" sz="3800" dirty="0" smtClean="0">
              <a:latin typeface="Times New Roman" panose="02020603050405020304" pitchFamily="18" charset="0"/>
              <a:cs typeface="Times New Roman" panose="02020603050405020304" pitchFamily="18" charset="0"/>
            </a:endParaRPr>
          </a:p>
          <a:p>
            <a:pPr marL="0" indent="0">
              <a:buNone/>
            </a:pPr>
            <a:r>
              <a:rPr lang="fr-FR" sz="3800" dirty="0" smtClean="0">
                <a:latin typeface="Times New Roman" panose="02020603050405020304" pitchFamily="18" charset="0"/>
                <a:cs typeface="Times New Roman" panose="02020603050405020304" pitchFamily="18" charset="0"/>
              </a:rPr>
              <a:t>Dispositif applicable jusqu’au 1</a:t>
            </a:r>
            <a:r>
              <a:rPr lang="fr-FR" sz="3800" baseline="30000" dirty="0" smtClean="0">
                <a:latin typeface="Times New Roman" panose="02020603050405020304" pitchFamily="18" charset="0"/>
                <a:cs typeface="Times New Roman" panose="02020603050405020304" pitchFamily="18" charset="0"/>
              </a:rPr>
              <a:t>er</a:t>
            </a:r>
            <a:r>
              <a:rPr lang="fr-FR" sz="3800" dirty="0" smtClean="0">
                <a:latin typeface="Times New Roman" panose="02020603050405020304" pitchFamily="18" charset="0"/>
                <a:cs typeface="Times New Roman" panose="02020603050405020304" pitchFamily="18" charset="0"/>
              </a:rPr>
              <a:t> juin 2021</a:t>
            </a:r>
            <a:endParaRPr lang="fr-FR" sz="3800" dirty="0">
              <a:latin typeface="Times New Roman" panose="02020603050405020304" pitchFamily="18"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10</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844459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lstStyle/>
          <a:p>
            <a:r>
              <a:rPr lang="fr-FR" b="1" dirty="0" smtClean="0">
                <a:solidFill>
                  <a:srgbClr val="C00000"/>
                </a:solidFill>
                <a:latin typeface="Times New Roman" panose="02020603050405020304" pitchFamily="18" charset="0"/>
                <a:cs typeface="Times New Roman" panose="02020603050405020304" pitchFamily="18" charset="0"/>
              </a:rPr>
              <a:t>III. </a:t>
            </a:r>
            <a:r>
              <a:rPr lang="fr-FR" b="1" dirty="0" smtClean="0">
                <a:solidFill>
                  <a:schemeClr val="accent5">
                    <a:lumMod val="50000"/>
                  </a:schemeClr>
                </a:solidFill>
                <a:latin typeface="Times New Roman" panose="02020603050405020304" pitchFamily="18" charset="0"/>
                <a:cs typeface="Times New Roman" panose="02020603050405020304" pitchFamily="18" charset="0"/>
              </a:rPr>
              <a:t>Situation des agents symptomatiques</a:t>
            </a:r>
            <a:endParaRPr lang="fr-FR" b="1" dirty="0">
              <a:solidFill>
                <a:schemeClr val="accent5">
                  <a:lumMod val="50000"/>
                </a:schemeClr>
              </a:solidFill>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p:txBody>
          <a:bodyPr>
            <a:normAutofit fontScale="92500" lnSpcReduction="10000"/>
          </a:bodyPr>
          <a:lstStyle/>
          <a:p>
            <a:pPr>
              <a:buFont typeface="Wingdings" panose="05000000000000000000" pitchFamily="2" charset="2"/>
              <a:buChar char="§"/>
            </a:pPr>
            <a:endParaRPr lang="fr-FR" sz="24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fr-FR" sz="2400" dirty="0" smtClean="0">
                <a:latin typeface="Times New Roman" panose="02020603050405020304" pitchFamily="18" charset="0"/>
                <a:cs typeface="Times New Roman" panose="02020603050405020304" pitchFamily="18" charset="0"/>
              </a:rPr>
              <a:t>L’ agent </a:t>
            </a:r>
            <a:r>
              <a:rPr lang="fr-FR" sz="2400" dirty="0">
                <a:latin typeface="Times New Roman" panose="02020603050405020304" pitchFamily="18" charset="0"/>
                <a:cs typeface="Times New Roman" panose="02020603050405020304" pitchFamily="18" charset="0"/>
              </a:rPr>
              <a:t>qui présente des symptômes d'infection à </a:t>
            </a:r>
            <a:r>
              <a:rPr lang="fr-FR" sz="2400" dirty="0" smtClean="0">
                <a:latin typeface="Times New Roman" panose="02020603050405020304" pitchFamily="18" charset="0"/>
                <a:cs typeface="Times New Roman" panose="02020603050405020304" pitchFamily="18" charset="0"/>
              </a:rPr>
              <a:t>la Covid-19 </a:t>
            </a:r>
            <a:r>
              <a:rPr lang="fr-FR" sz="2400" u="sng" dirty="0" smtClean="0">
                <a:latin typeface="Times New Roman" panose="02020603050405020304" pitchFamily="18" charset="0"/>
                <a:cs typeface="Times New Roman" panose="02020603050405020304" pitchFamily="18" charset="0"/>
              </a:rPr>
              <a:t>qui ne </a:t>
            </a:r>
            <a:r>
              <a:rPr lang="fr-FR" sz="2400" u="sng" dirty="0">
                <a:latin typeface="Times New Roman" panose="02020603050405020304" pitchFamily="18" charset="0"/>
                <a:cs typeface="Times New Roman" panose="02020603050405020304" pitchFamily="18" charset="0"/>
              </a:rPr>
              <a:t>peut être placé en télétravail</a:t>
            </a:r>
            <a:r>
              <a:rPr lang="fr-FR" sz="2400" dirty="0">
                <a:latin typeface="Times New Roman" panose="02020603050405020304" pitchFamily="18" charset="0"/>
                <a:cs typeface="Times New Roman" panose="02020603050405020304" pitchFamily="18" charset="0"/>
              </a:rPr>
              <a:t>, peut bénéficier d’un </a:t>
            </a:r>
            <a:r>
              <a:rPr lang="fr-FR" sz="2400" b="1" dirty="0">
                <a:latin typeface="Times New Roman" panose="02020603050405020304" pitchFamily="18" charset="0"/>
                <a:cs typeface="Times New Roman" panose="02020603050405020304" pitchFamily="18" charset="0"/>
              </a:rPr>
              <a:t>arrêt de travail </a:t>
            </a:r>
            <a:r>
              <a:rPr lang="fr-FR" sz="2400" b="1" dirty="0" smtClean="0">
                <a:latin typeface="Times New Roman" panose="02020603050405020304" pitchFamily="18" charset="0"/>
                <a:cs typeface="Times New Roman" panose="02020603050405020304" pitchFamily="18" charset="0"/>
              </a:rPr>
              <a:t>dérogatoire </a:t>
            </a:r>
            <a:r>
              <a:rPr lang="fr-FR" sz="2400" dirty="0" smtClean="0">
                <a:latin typeface="Times New Roman" panose="02020603050405020304" pitchFamily="18" charset="0"/>
                <a:cs typeface="Times New Roman" panose="02020603050405020304" pitchFamily="18" charset="0"/>
              </a:rPr>
              <a:t>sans </a:t>
            </a:r>
            <a:r>
              <a:rPr lang="fr-FR" sz="2400" dirty="0">
                <a:latin typeface="Times New Roman" panose="02020603050405020304" pitchFamily="18" charset="0"/>
                <a:cs typeface="Times New Roman" panose="02020603050405020304" pitchFamily="18" charset="0"/>
              </a:rPr>
              <a:t>délai de </a:t>
            </a:r>
            <a:r>
              <a:rPr lang="fr-FR" sz="2400" dirty="0" smtClean="0">
                <a:latin typeface="Times New Roman" panose="02020603050405020304" pitchFamily="18" charset="0"/>
                <a:cs typeface="Times New Roman" panose="02020603050405020304" pitchFamily="18" charset="0"/>
              </a:rPr>
              <a:t>carence suite </a:t>
            </a:r>
            <a:r>
              <a:rPr lang="fr-FR" sz="2400" dirty="0">
                <a:latin typeface="Times New Roman" panose="02020603050405020304" pitchFamily="18" charset="0"/>
                <a:cs typeface="Times New Roman" panose="02020603050405020304" pitchFamily="18" charset="0"/>
              </a:rPr>
              <a:t>à </a:t>
            </a:r>
            <a:r>
              <a:rPr lang="fr-FR" sz="2400" dirty="0" smtClean="0">
                <a:latin typeface="Times New Roman" panose="02020603050405020304" pitchFamily="18" charset="0"/>
                <a:cs typeface="Times New Roman" panose="02020603050405020304" pitchFamily="18" charset="0"/>
              </a:rPr>
              <a:t>sa </a:t>
            </a:r>
            <a:r>
              <a:rPr lang="fr-FR" sz="2400" dirty="0" err="1">
                <a:latin typeface="Times New Roman" panose="02020603050405020304" pitchFamily="18" charset="0"/>
                <a:cs typeface="Times New Roman" panose="02020603050405020304" pitchFamily="18" charset="0"/>
              </a:rPr>
              <a:t>télédéclaration</a:t>
            </a:r>
            <a:r>
              <a:rPr lang="fr-FR" sz="2400" dirty="0">
                <a:latin typeface="Times New Roman" panose="02020603050405020304" pitchFamily="18" charset="0"/>
                <a:cs typeface="Times New Roman" panose="02020603050405020304" pitchFamily="18" charset="0"/>
              </a:rPr>
              <a:t> sur </a:t>
            </a:r>
            <a:r>
              <a:rPr lang="fr-FR" sz="2400" dirty="0" smtClean="0">
                <a:latin typeface="Times New Roman" panose="02020603050405020304" pitchFamily="18" charset="0"/>
                <a:cs typeface="Times New Roman" panose="02020603050405020304" pitchFamily="18" charset="0"/>
              </a:rPr>
              <a:t>declare.ameli.fr.</a:t>
            </a:r>
          </a:p>
          <a:p>
            <a:pPr algn="just">
              <a:buFont typeface="Wingdings" panose="05000000000000000000" pitchFamily="2" charset="2"/>
              <a:buChar char="§"/>
            </a:pPr>
            <a:r>
              <a:rPr lang="fr-FR" sz="2400" dirty="0" smtClean="0">
                <a:latin typeface="Times New Roman" panose="02020603050405020304" pitchFamily="18" charset="0"/>
                <a:cs typeface="Times New Roman" panose="02020603050405020304" pitchFamily="18" charset="0"/>
              </a:rPr>
              <a:t>L’agent s’engage à </a:t>
            </a:r>
            <a:r>
              <a:rPr lang="fr-FR" sz="2400" b="1" dirty="0" smtClean="0">
                <a:latin typeface="Times New Roman" panose="02020603050405020304" pitchFamily="18" charset="0"/>
                <a:cs typeface="Times New Roman" panose="02020603050405020304" pitchFamily="18" charset="0"/>
              </a:rPr>
              <a:t>réaliser un test de détection dans les 2 jours </a:t>
            </a:r>
            <a:r>
              <a:rPr lang="fr-FR" sz="2400" dirty="0" smtClean="0">
                <a:latin typeface="Times New Roman" panose="02020603050405020304" pitchFamily="18" charset="0"/>
                <a:cs typeface="Times New Roman" panose="02020603050405020304" pitchFamily="18" charset="0"/>
              </a:rPr>
              <a:t>à compter du début de l’arrêt de travail, (</a:t>
            </a:r>
            <a:r>
              <a:rPr lang="fr-FR" sz="2400" dirty="0">
                <a:latin typeface="Times New Roman" panose="02020603050405020304" pitchFamily="18" charset="0"/>
                <a:cs typeface="Times New Roman" panose="02020603050405020304" pitchFamily="18" charset="0"/>
              </a:rPr>
              <a:t>décret n°2021-13 du </a:t>
            </a:r>
            <a:r>
              <a:rPr lang="fr-FR" sz="2400" dirty="0" smtClean="0">
                <a:latin typeface="Times New Roman" panose="02020603050405020304" pitchFamily="18" charset="0"/>
                <a:cs typeface="Times New Roman" panose="02020603050405020304" pitchFamily="18" charset="0"/>
              </a:rPr>
              <a:t>8-01-2021 et note de la DGCL du12-01-2021)</a:t>
            </a:r>
            <a:endParaRPr lang="fr-FR" sz="2400" dirty="0">
              <a:latin typeface="Times New Roman" panose="02020603050405020304" pitchFamily="18" charset="0"/>
              <a:cs typeface="Times New Roman" panose="02020603050405020304" pitchFamily="18" charset="0"/>
            </a:endParaRPr>
          </a:p>
          <a:p>
            <a:pPr marL="0" indent="0" algn="just">
              <a:buNone/>
            </a:pPr>
            <a:r>
              <a:rPr lang="fr-FR" sz="2400" dirty="0" smtClean="0">
                <a:latin typeface="Times New Roman" panose="02020603050405020304" pitchFamily="18" charset="0"/>
                <a:cs typeface="Times New Roman" panose="02020603050405020304" pitchFamily="18" charset="0"/>
              </a:rPr>
              <a:t>L’arrêt de travail dérogatoire est délivré pour une durée maximale de 4 jours. Durant cette période l’agent est </a:t>
            </a:r>
            <a:r>
              <a:rPr lang="fr-FR" sz="2400" b="1" dirty="0" smtClean="0">
                <a:latin typeface="Times New Roman" panose="02020603050405020304" pitchFamily="18" charset="0"/>
                <a:cs typeface="Times New Roman" panose="02020603050405020304" pitchFamily="18" charset="0"/>
              </a:rPr>
              <a:t>placé en ASA</a:t>
            </a:r>
            <a:r>
              <a:rPr lang="fr-FR" sz="2400" dirty="0" smtClean="0">
                <a:latin typeface="Times New Roman" panose="02020603050405020304" pitchFamily="18" charset="0"/>
                <a:cs typeface="Times New Roman" panose="02020603050405020304" pitchFamily="18" charset="0"/>
              </a:rPr>
              <a:t>. </a:t>
            </a:r>
          </a:p>
          <a:p>
            <a:pPr marL="0" indent="0" algn="just">
              <a:buNone/>
            </a:pPr>
            <a:r>
              <a:rPr lang="fr-FR" sz="2400" dirty="0" smtClean="0">
                <a:latin typeface="Times New Roman" panose="02020603050405020304" pitchFamily="18" charset="0"/>
                <a:cs typeface="Times New Roman" panose="02020603050405020304" pitchFamily="18" charset="0"/>
              </a:rPr>
              <a:t>A réception, l’agent doit déclarer les résultats du test sur declare.ameli.fr</a:t>
            </a:r>
          </a:p>
          <a:p>
            <a:pPr marL="0" indent="0" algn="just">
              <a:buNone/>
            </a:pPr>
            <a:r>
              <a:rPr lang="fr-FR" sz="2400" b="1" dirty="0" smtClean="0">
                <a:solidFill>
                  <a:schemeClr val="accent5">
                    <a:lumMod val="50000"/>
                  </a:schemeClr>
                </a:solidFill>
                <a:latin typeface="Times New Roman" panose="02020603050405020304" pitchFamily="18" charset="0"/>
                <a:cs typeface="Times New Roman" panose="02020603050405020304" pitchFamily="18" charset="0"/>
              </a:rPr>
              <a:t>Si le test est négatif </a:t>
            </a:r>
            <a:r>
              <a:rPr lang="fr-FR" sz="2400" dirty="0" smtClean="0">
                <a:latin typeface="Times New Roman" panose="02020603050405020304" pitchFamily="18" charset="0"/>
                <a:cs typeface="Times New Roman" panose="02020603050405020304" pitchFamily="18" charset="0"/>
              </a:rPr>
              <a:t>: l’agent reprend ses fonctions dès le lendemain de la réception des résultats du </a:t>
            </a:r>
            <a:r>
              <a:rPr lang="fr-FR" sz="2400" dirty="0" smtClean="0">
                <a:latin typeface="Times New Roman" panose="02020603050405020304" pitchFamily="18" charset="0"/>
                <a:cs typeface="Times New Roman" panose="02020603050405020304" pitchFamily="18" charset="0"/>
              </a:rPr>
              <a:t>test si son état de santé le lui permet</a:t>
            </a:r>
            <a:endParaRPr lang="fr-FR" sz="2400" dirty="0" smtClean="0">
              <a:latin typeface="Times New Roman" panose="02020603050405020304" pitchFamily="18" charset="0"/>
              <a:cs typeface="Times New Roman" panose="02020603050405020304" pitchFamily="18" charset="0"/>
            </a:endParaRPr>
          </a:p>
          <a:p>
            <a:pPr marL="0" indent="0" algn="just">
              <a:buNone/>
            </a:pPr>
            <a:r>
              <a:rPr lang="fr-FR" sz="2400" b="1" dirty="0" smtClean="0">
                <a:solidFill>
                  <a:schemeClr val="accent5">
                    <a:lumMod val="50000"/>
                  </a:schemeClr>
                </a:solidFill>
                <a:latin typeface="Times New Roman" panose="02020603050405020304" pitchFamily="18" charset="0"/>
                <a:cs typeface="Times New Roman" panose="02020603050405020304" pitchFamily="18" charset="0"/>
              </a:rPr>
              <a:t>Si </a:t>
            </a:r>
            <a:r>
              <a:rPr lang="fr-FR" sz="2400" b="1" dirty="0">
                <a:solidFill>
                  <a:schemeClr val="accent5">
                    <a:lumMod val="50000"/>
                  </a:schemeClr>
                </a:solidFill>
                <a:latin typeface="Times New Roman" panose="02020603050405020304" pitchFamily="18" charset="0"/>
                <a:cs typeface="Times New Roman" panose="02020603050405020304" pitchFamily="18" charset="0"/>
              </a:rPr>
              <a:t>le test en </a:t>
            </a:r>
            <a:r>
              <a:rPr lang="fr-FR" sz="2400" b="1" dirty="0" smtClean="0">
                <a:solidFill>
                  <a:schemeClr val="accent5">
                    <a:lumMod val="50000"/>
                  </a:schemeClr>
                </a:solidFill>
                <a:latin typeface="Times New Roman" panose="02020603050405020304" pitchFamily="18" charset="0"/>
                <a:cs typeface="Times New Roman" panose="02020603050405020304" pitchFamily="18" charset="0"/>
              </a:rPr>
              <a:t>positif </a:t>
            </a:r>
            <a:r>
              <a:rPr lang="fr-FR" sz="2400" dirty="0" smtClean="0">
                <a:latin typeface="Times New Roman" panose="02020603050405020304" pitchFamily="18" charset="0"/>
                <a:cs typeface="Times New Roman" panose="02020603050405020304" pitchFamily="18" charset="0"/>
              </a:rPr>
              <a:t>: </a:t>
            </a:r>
            <a:r>
              <a:rPr lang="fr-FR" sz="2400" dirty="0">
                <a:latin typeface="Times New Roman" panose="02020603050405020304" pitchFamily="18" charset="0"/>
                <a:cs typeface="Times New Roman" panose="02020603050405020304" pitchFamily="18" charset="0"/>
              </a:rPr>
              <a:t>l’agent est contacté </a:t>
            </a:r>
            <a:r>
              <a:rPr lang="fr-FR" sz="2400" dirty="0" smtClean="0">
                <a:latin typeface="Times New Roman" panose="02020603050405020304" pitchFamily="18" charset="0"/>
                <a:cs typeface="Times New Roman" panose="02020603050405020304" pitchFamily="18" charset="0"/>
              </a:rPr>
              <a:t>par la CPAM et </a:t>
            </a:r>
            <a:r>
              <a:rPr lang="fr-FR" sz="2400" dirty="0">
                <a:latin typeface="Times New Roman" panose="02020603050405020304" pitchFamily="18" charset="0"/>
                <a:cs typeface="Times New Roman" panose="02020603050405020304" pitchFamily="18" charset="0"/>
              </a:rPr>
              <a:t>placé en congé de maladie sans application du jour de carence.</a:t>
            </a:r>
            <a:endParaRPr lang="fr-FR" sz="2400" dirty="0" smtClean="0">
              <a:latin typeface="Times New Roman" panose="02020603050405020304" pitchFamily="18"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11</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6521783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lstStyle/>
          <a:p>
            <a:r>
              <a:rPr lang="fr-FR" b="1" dirty="0" smtClean="0">
                <a:solidFill>
                  <a:srgbClr val="C00000"/>
                </a:solidFill>
                <a:latin typeface="Times New Roman" panose="02020603050405020304" pitchFamily="18" charset="0"/>
                <a:cs typeface="Times New Roman" panose="02020603050405020304" pitchFamily="18" charset="0"/>
              </a:rPr>
              <a:t>IV.  </a:t>
            </a:r>
            <a:r>
              <a:rPr lang="fr-FR" b="1" dirty="0">
                <a:solidFill>
                  <a:schemeClr val="accent5">
                    <a:lumMod val="50000"/>
                  </a:schemeClr>
                </a:solidFill>
                <a:latin typeface="Times New Roman" panose="02020603050405020304" pitchFamily="18" charset="0"/>
                <a:cs typeface="Times New Roman" panose="02020603050405020304" pitchFamily="18" charset="0"/>
              </a:rPr>
              <a:t>Situation</a:t>
            </a:r>
            <a:r>
              <a:rPr lang="fr-FR" b="1" dirty="0" smtClean="0">
                <a:solidFill>
                  <a:srgbClr val="C00000"/>
                </a:solidFill>
                <a:latin typeface="Times New Roman" panose="02020603050405020304" pitchFamily="18" charset="0"/>
                <a:cs typeface="Times New Roman" panose="02020603050405020304" pitchFamily="18" charset="0"/>
              </a:rPr>
              <a:t> </a:t>
            </a:r>
            <a:r>
              <a:rPr lang="fr-FR" b="1" dirty="0" smtClean="0">
                <a:solidFill>
                  <a:schemeClr val="accent5">
                    <a:lumMod val="50000"/>
                  </a:schemeClr>
                </a:solidFill>
                <a:latin typeface="Times New Roman" panose="02020603050405020304" pitchFamily="18" charset="0"/>
                <a:cs typeface="Times New Roman" panose="02020603050405020304" pitchFamily="18" charset="0"/>
              </a:rPr>
              <a:t>des agents testés positifs </a:t>
            </a:r>
            <a:endParaRPr lang="fr-FR" b="1" dirty="0">
              <a:solidFill>
                <a:schemeClr val="accent5">
                  <a:lumMod val="50000"/>
                </a:schemeClr>
              </a:solidFill>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p:txBody>
          <a:bodyPr>
            <a:normAutofit/>
          </a:bodyPr>
          <a:lstStyle/>
          <a:p>
            <a:pPr>
              <a:buFont typeface="Wingdings" panose="05000000000000000000" pitchFamily="2" charset="2"/>
              <a:buChar char="§"/>
            </a:pPr>
            <a:endParaRPr lang="fr-FR" sz="2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
            </a:pPr>
            <a:endParaRPr lang="fr-FR" sz="2400" dirty="0">
              <a:latin typeface="Times New Roman" panose="02020603050405020304" pitchFamily="18" charset="0"/>
              <a:cs typeface="Times New Roman" panose="02020603050405020304" pitchFamily="18" charset="0"/>
            </a:endParaRPr>
          </a:p>
          <a:p>
            <a:pPr marL="0" indent="0">
              <a:buNone/>
            </a:pPr>
            <a:endParaRPr lang="fr-FR" sz="2400" dirty="0">
              <a:latin typeface="Times New Roman" panose="02020603050405020304" pitchFamily="18" charset="0"/>
              <a:cs typeface="Times New Roman" panose="02020603050405020304" pitchFamily="18" charset="0"/>
            </a:endParaRPr>
          </a:p>
          <a:p>
            <a:pPr marL="0" indent="0">
              <a:buNone/>
            </a:pPr>
            <a:endParaRPr lang="fr-FR" sz="2400" dirty="0" smtClean="0">
              <a:latin typeface="Times New Roman" panose="02020603050405020304" pitchFamily="18"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12</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space réservé du contenu 2"/>
          <p:cNvSpPr txBox="1">
            <a:spLocks/>
          </p:cNvSpPr>
          <p:nvPr/>
        </p:nvSpPr>
        <p:spPr>
          <a:xfrm>
            <a:off x="990600" y="19780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
            </a:pPr>
            <a:endParaRPr lang="fr-FR" sz="24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fr-FR" sz="2400" dirty="0" smtClean="0">
                <a:latin typeface="Times New Roman" panose="02020603050405020304" pitchFamily="18" charset="0"/>
                <a:cs typeface="Times New Roman" panose="02020603050405020304" pitchFamily="18" charset="0"/>
              </a:rPr>
              <a:t>L’ agent </a:t>
            </a:r>
            <a:r>
              <a:rPr lang="fr-FR" sz="2400" b="1" dirty="0" smtClean="0">
                <a:latin typeface="Times New Roman" panose="02020603050405020304" pitchFamily="18" charset="0"/>
                <a:cs typeface="Times New Roman" panose="02020603050405020304" pitchFamily="18" charset="0"/>
              </a:rPr>
              <a:t>testé positif est placé en congé de maladie ordinaire </a:t>
            </a:r>
            <a:r>
              <a:rPr lang="fr-FR" sz="2400" dirty="0" smtClean="0">
                <a:latin typeface="Times New Roman" panose="02020603050405020304" pitchFamily="18" charset="0"/>
                <a:cs typeface="Times New Roman" panose="02020603050405020304" pitchFamily="18" charset="0"/>
              </a:rPr>
              <a:t>sans application du jour de carence </a:t>
            </a:r>
            <a:r>
              <a:rPr lang="fr-FR" sz="2400" dirty="0">
                <a:latin typeface="Times New Roman" panose="02020603050405020304" pitchFamily="18" charset="0"/>
                <a:cs typeface="Times New Roman" panose="02020603050405020304" pitchFamily="18" charset="0"/>
              </a:rPr>
              <a:t>(art. 2 </a:t>
            </a:r>
            <a:r>
              <a:rPr lang="fr-FR" sz="2400" dirty="0" err="1">
                <a:latin typeface="Times New Roman" panose="02020603050405020304" pitchFamily="18" charset="0"/>
                <a:cs typeface="Times New Roman" panose="02020603050405020304" pitchFamily="18" charset="0"/>
              </a:rPr>
              <a:t>décr</a:t>
            </a:r>
            <a:r>
              <a:rPr lang="fr-FR" sz="2400" dirty="0">
                <a:latin typeface="Times New Roman" panose="02020603050405020304" pitchFamily="18" charset="0"/>
                <a:cs typeface="Times New Roman" panose="02020603050405020304" pitchFamily="18" charset="0"/>
              </a:rPr>
              <a:t>. n°2021-15 du 8 </a:t>
            </a:r>
            <a:r>
              <a:rPr lang="fr-FR" sz="2400" dirty="0" smtClean="0">
                <a:latin typeface="Times New Roman" panose="02020603050405020304" pitchFamily="18" charset="0"/>
                <a:cs typeface="Times New Roman" panose="02020603050405020304" pitchFamily="18" charset="0"/>
              </a:rPr>
              <a:t>-01-2021)</a:t>
            </a:r>
          </a:p>
          <a:p>
            <a:pPr algn="just">
              <a:buFont typeface="Symbol" panose="05050102010706020507" pitchFamily="18" charset="2"/>
              <a:buChar char="Þ"/>
            </a:pPr>
            <a:r>
              <a:rPr lang="fr-FR" sz="2400" dirty="0" smtClean="0">
                <a:latin typeface="Times New Roman" panose="02020603050405020304" pitchFamily="18" charset="0"/>
                <a:cs typeface="Times New Roman" panose="02020603050405020304" pitchFamily="18" charset="0"/>
              </a:rPr>
              <a:t>Depuis le </a:t>
            </a:r>
            <a:r>
              <a:rPr lang="fr-FR" sz="2400" dirty="0">
                <a:latin typeface="Times New Roman" panose="02020603050405020304" pitchFamily="18" charset="0"/>
                <a:cs typeface="Times New Roman" panose="02020603050405020304" pitchFamily="18" charset="0"/>
              </a:rPr>
              <a:t>10 janvier </a:t>
            </a:r>
            <a:r>
              <a:rPr lang="fr-FR" sz="2400" dirty="0" smtClean="0">
                <a:latin typeface="Times New Roman" panose="02020603050405020304" pitchFamily="18" charset="0"/>
                <a:cs typeface="Times New Roman" panose="02020603050405020304" pitchFamily="18" charset="0"/>
              </a:rPr>
              <a:t>2021 et jusqu’au 1</a:t>
            </a:r>
            <a:r>
              <a:rPr lang="fr-FR" sz="2400" baseline="30000" dirty="0" smtClean="0">
                <a:latin typeface="Times New Roman" panose="02020603050405020304" pitchFamily="18" charset="0"/>
                <a:cs typeface="Times New Roman" panose="02020603050405020304" pitchFamily="18" charset="0"/>
              </a:rPr>
              <a:t>e</a:t>
            </a:r>
            <a:r>
              <a:rPr lang="fr-FR" sz="2400" dirty="0" smtClean="0">
                <a:latin typeface="Times New Roman" panose="02020603050405020304" pitchFamily="18" charset="0"/>
                <a:cs typeface="Times New Roman" panose="02020603050405020304" pitchFamily="18" charset="0"/>
              </a:rPr>
              <a:t> juin 2021, </a:t>
            </a:r>
            <a:r>
              <a:rPr lang="fr-FR" sz="2400" dirty="0">
                <a:latin typeface="Times New Roman" panose="02020603050405020304" pitchFamily="18" charset="0"/>
                <a:cs typeface="Times New Roman" panose="02020603050405020304" pitchFamily="18" charset="0"/>
              </a:rPr>
              <a:t>le jour de carence ne s’applique pas aux congés de maladie directement liés à </a:t>
            </a:r>
            <a:r>
              <a:rPr lang="fr-FR" sz="2400" dirty="0" smtClean="0">
                <a:latin typeface="Times New Roman" panose="02020603050405020304" pitchFamily="18" charset="0"/>
                <a:cs typeface="Times New Roman" panose="02020603050405020304" pitchFamily="18" charset="0"/>
              </a:rPr>
              <a:t>la </a:t>
            </a:r>
            <a:r>
              <a:rPr lang="fr-FR" sz="2400" dirty="0" smtClean="0">
                <a:latin typeface="Times New Roman" panose="02020603050405020304" pitchFamily="18" charset="0"/>
                <a:cs typeface="Times New Roman" panose="02020603050405020304" pitchFamily="18" charset="0"/>
              </a:rPr>
              <a:t>Covid-19</a:t>
            </a:r>
          </a:p>
          <a:p>
            <a:pPr algn="just">
              <a:buFont typeface="Wingdings" panose="05000000000000000000" pitchFamily="2" charset="2"/>
              <a:buChar char="§"/>
            </a:pPr>
            <a:r>
              <a:rPr lang="fr-FR" sz="2400" u="sng" dirty="0" smtClean="0">
                <a:latin typeface="Times New Roman" panose="02020603050405020304" pitchFamily="18" charset="0"/>
                <a:cs typeface="Times New Roman" panose="02020603050405020304" pitchFamily="18" charset="0"/>
              </a:rPr>
              <a:t>Procédure spécifique </a:t>
            </a:r>
            <a:endParaRPr lang="fr-FR" sz="2400" u="sng" dirty="0" smtClean="0">
              <a:latin typeface="Times New Roman" panose="02020603050405020304" pitchFamily="18" charset="0"/>
              <a:cs typeface="Times New Roman" panose="02020603050405020304" pitchFamily="18" charset="0"/>
            </a:endParaRPr>
          </a:p>
          <a:p>
            <a:pPr algn="just">
              <a:buFont typeface="Symbol" panose="05050102010706020507" pitchFamily="18" charset="2"/>
              <a:buChar char="Þ"/>
            </a:pPr>
            <a:r>
              <a:rPr lang="fr-FR" sz="2400" dirty="0" smtClean="0">
                <a:latin typeface="Times New Roman" panose="02020603050405020304" pitchFamily="18" charset="0"/>
                <a:cs typeface="Times New Roman" panose="02020603050405020304" pitchFamily="18" charset="0"/>
              </a:rPr>
              <a:t>Pour bénéficier de ce dispositif l’agent doit </a:t>
            </a:r>
            <a:r>
              <a:rPr lang="fr-FR" sz="2400" dirty="0">
                <a:latin typeface="Times New Roman" panose="02020603050405020304" pitchFamily="18" charset="0"/>
                <a:cs typeface="Times New Roman" panose="02020603050405020304" pitchFamily="18" charset="0"/>
              </a:rPr>
              <a:t>avoir transmis à son employeur un </a:t>
            </a:r>
            <a:r>
              <a:rPr lang="fr-FR" sz="2400" b="1" dirty="0">
                <a:latin typeface="Times New Roman" panose="02020603050405020304" pitchFamily="18" charset="0"/>
                <a:cs typeface="Times New Roman" panose="02020603050405020304" pitchFamily="18" charset="0"/>
              </a:rPr>
              <a:t>arrêt de travail </a:t>
            </a:r>
            <a:r>
              <a:rPr lang="fr-FR" sz="2400" b="1" dirty="0" smtClean="0">
                <a:latin typeface="Times New Roman" panose="02020603050405020304" pitchFamily="18" charset="0"/>
                <a:cs typeface="Times New Roman" panose="02020603050405020304" pitchFamily="18" charset="0"/>
              </a:rPr>
              <a:t>dérogatoire </a:t>
            </a:r>
            <a:r>
              <a:rPr lang="fr-FR" sz="2400" dirty="0" smtClean="0">
                <a:latin typeface="Times New Roman" panose="02020603050405020304" pitchFamily="18" charset="0"/>
                <a:cs typeface="Times New Roman" panose="02020603050405020304" pitchFamily="18" charset="0"/>
              </a:rPr>
              <a:t>établi </a:t>
            </a:r>
            <a:r>
              <a:rPr lang="fr-FR" sz="2400" dirty="0">
                <a:latin typeface="Times New Roman" panose="02020603050405020304" pitchFamily="18" charset="0"/>
                <a:cs typeface="Times New Roman" panose="02020603050405020304" pitchFamily="18" charset="0"/>
              </a:rPr>
              <a:t>par l'assurance maladie après déclaration en ligne via </a:t>
            </a:r>
            <a:r>
              <a:rPr lang="fr-FR" sz="2400" dirty="0" smtClean="0">
                <a:latin typeface="Times New Roman" panose="02020603050405020304" pitchFamily="18" charset="0"/>
                <a:cs typeface="Times New Roman" panose="02020603050405020304" pitchFamily="18" charset="0"/>
              </a:rPr>
              <a:t>declare.ameli.fr</a:t>
            </a:r>
          </a:p>
          <a:p>
            <a:pPr algn="just">
              <a:buFont typeface="Symbol" panose="05050102010706020507" pitchFamily="18" charset="2"/>
              <a:buChar char="Þ"/>
            </a:pPr>
            <a:endParaRPr lang="fr-F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63841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838200" y="363536"/>
            <a:ext cx="10861713" cy="1325563"/>
          </a:xfrm>
        </p:spPr>
        <p:txBody>
          <a:bodyPr/>
          <a:lstStyle/>
          <a:p>
            <a:r>
              <a:rPr lang="fr-FR" b="1" dirty="0" smtClean="0">
                <a:solidFill>
                  <a:srgbClr val="C00000"/>
                </a:solidFill>
                <a:latin typeface="Times New Roman" panose="02020603050405020304" pitchFamily="18" charset="0"/>
                <a:cs typeface="Times New Roman" panose="02020603050405020304" pitchFamily="18" charset="0"/>
              </a:rPr>
              <a:t>V. </a:t>
            </a:r>
            <a:r>
              <a:rPr lang="fr-FR" b="1" dirty="0" smtClean="0">
                <a:solidFill>
                  <a:schemeClr val="accent5">
                    <a:lumMod val="50000"/>
                  </a:schemeClr>
                </a:solidFill>
                <a:latin typeface="Times New Roman" panose="02020603050405020304" pitchFamily="18" charset="0"/>
                <a:cs typeface="Times New Roman" panose="02020603050405020304" pitchFamily="18" charset="0"/>
              </a:rPr>
              <a:t>Situation des agents vulnérables</a:t>
            </a:r>
            <a:endParaRPr lang="fr-FR" b="1" dirty="0">
              <a:solidFill>
                <a:schemeClr val="accent5">
                  <a:lumMod val="50000"/>
                </a:schemeClr>
              </a:solidFill>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p:txBody>
          <a:bodyPr>
            <a:normAutofit/>
          </a:bodyPr>
          <a:lstStyle/>
          <a:p>
            <a:pPr>
              <a:buFont typeface="Wingdings" panose="05000000000000000000" pitchFamily="2" charset="2"/>
              <a:buChar char="§"/>
            </a:pPr>
            <a:endParaRPr lang="fr-FR" sz="2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fr-FR" b="1" dirty="0">
                <a:solidFill>
                  <a:srgbClr val="002060"/>
                </a:solidFill>
                <a:latin typeface="Times New Roman" panose="02020603050405020304" pitchFamily="18" charset="0"/>
                <a:cs typeface="Times New Roman" panose="02020603050405020304" pitchFamily="18" charset="0"/>
              </a:rPr>
              <a:t>Identification des agents vulnérables </a:t>
            </a:r>
            <a:endParaRPr lang="fr-FR" b="1" dirty="0" smtClean="0">
              <a:solidFill>
                <a:srgbClr val="002060"/>
              </a:solidFill>
              <a:latin typeface="Times New Roman" panose="02020603050405020304" pitchFamily="18" charset="0"/>
              <a:cs typeface="Times New Roman" panose="02020603050405020304" pitchFamily="18" charset="0"/>
            </a:endParaRPr>
          </a:p>
          <a:p>
            <a:pPr marL="0" indent="0">
              <a:buNone/>
            </a:pPr>
            <a:endParaRPr lang="fr-FR" sz="2400" dirty="0" smtClean="0">
              <a:latin typeface="Times New Roman" panose="02020603050405020304" pitchFamily="18" charset="0"/>
              <a:cs typeface="Times New Roman" panose="02020603050405020304" pitchFamily="18" charset="0"/>
            </a:endParaRPr>
          </a:p>
          <a:p>
            <a:pPr marL="0" indent="0">
              <a:buNone/>
            </a:pPr>
            <a:r>
              <a:rPr lang="fr-FR" sz="2400" dirty="0" smtClean="0">
                <a:latin typeface="Times New Roman" panose="02020603050405020304" pitchFamily="18" charset="0"/>
                <a:cs typeface="Times New Roman" panose="02020603050405020304" pitchFamily="18" charset="0"/>
              </a:rPr>
              <a:t>Les critères de vulnérabilités sont définis par </a:t>
            </a:r>
            <a:r>
              <a:rPr lang="fr-FR" sz="2400" dirty="0" smtClean="0">
                <a:latin typeface="Times New Roman" panose="02020603050405020304" pitchFamily="18" charset="0"/>
                <a:cs typeface="Times New Roman" panose="02020603050405020304" pitchFamily="18" charset="0"/>
              </a:rPr>
              <a:t>le décret n°2020-1365 du </a:t>
            </a:r>
            <a:r>
              <a:rPr lang="fr-FR" sz="2400" dirty="0" smtClean="0">
                <a:latin typeface="Times New Roman" panose="02020603050405020304" pitchFamily="18" charset="0"/>
                <a:cs typeface="Times New Roman" panose="02020603050405020304" pitchFamily="18" charset="0"/>
              </a:rPr>
              <a:t>10 novembre 2020 </a:t>
            </a:r>
            <a:r>
              <a:rPr lang="fr-FR" sz="2400" dirty="0" smtClean="0">
                <a:latin typeface="Times New Roman" panose="02020603050405020304" pitchFamily="18" charset="0"/>
                <a:cs typeface="Times New Roman" panose="02020603050405020304" pitchFamily="18" charset="0"/>
              </a:rPr>
              <a:t>(</a:t>
            </a:r>
            <a:r>
              <a:rPr lang="fr-FR" sz="2400" dirty="0" smtClean="0">
                <a:solidFill>
                  <a:schemeClr val="accent2">
                    <a:lumMod val="75000"/>
                  </a:schemeClr>
                </a:solidFill>
                <a:latin typeface="Times New Roman" panose="02020603050405020304" pitchFamily="18" charset="0"/>
                <a:cs typeface="Times New Roman" panose="02020603050405020304" pitchFamily="18" charset="0"/>
              </a:rPr>
              <a:t>Annexe n° 1</a:t>
            </a:r>
            <a:r>
              <a:rPr lang="fr-FR" sz="2400" dirty="0" smtClean="0">
                <a:latin typeface="Times New Roman" panose="02020603050405020304" pitchFamily="18" charset="0"/>
                <a:cs typeface="Times New Roman" panose="02020603050405020304" pitchFamily="18" charset="0"/>
              </a:rPr>
              <a:t>)</a:t>
            </a:r>
            <a:endParaRPr lang="fr-FR" sz="2400" dirty="0" smtClean="0">
              <a:latin typeface="Times New Roman" panose="02020603050405020304" pitchFamily="18" charset="0"/>
              <a:cs typeface="Times New Roman" panose="02020603050405020304" pitchFamily="18" charset="0"/>
            </a:endParaRPr>
          </a:p>
          <a:p>
            <a:pPr marL="0" indent="0">
              <a:buNone/>
            </a:pPr>
            <a:r>
              <a:rPr lang="fr-FR" sz="2400" dirty="0" smtClean="0">
                <a:latin typeface="Times New Roman" panose="02020603050405020304" pitchFamily="18" charset="0"/>
                <a:cs typeface="Times New Roman" panose="02020603050405020304" pitchFamily="18" charset="0"/>
              </a:rPr>
              <a:t>Les agents vulnérables qui présentent un risque de développer une forme grave d’infection doivent présenter à leur employeur un certificat précisant l’appartenance à l’une des catégories prévue règlementairement, sauf pour les agents âgés de 65 ans et plus qui en sont </a:t>
            </a:r>
            <a:r>
              <a:rPr lang="fr-FR" sz="2400" dirty="0" smtClean="0">
                <a:latin typeface="Times New Roman" panose="02020603050405020304" pitchFamily="18" charset="0"/>
                <a:cs typeface="Times New Roman" panose="02020603050405020304" pitchFamily="18" charset="0"/>
              </a:rPr>
              <a:t>dispensés. </a:t>
            </a:r>
            <a:endParaRPr lang="fr-FR" sz="2400" dirty="0">
              <a:latin typeface="Times New Roman" panose="02020603050405020304" pitchFamily="18" charset="0"/>
              <a:cs typeface="Times New Roman" panose="02020603050405020304" pitchFamily="18" charset="0"/>
            </a:endParaRPr>
          </a:p>
          <a:p>
            <a:pPr marL="0" indent="0">
              <a:buNone/>
            </a:pPr>
            <a:endParaRPr lang="fr-FR" sz="2400" dirty="0">
              <a:latin typeface="Times New Roman" panose="02020603050405020304" pitchFamily="18" charset="0"/>
              <a:cs typeface="Times New Roman" panose="02020603050405020304" pitchFamily="18" charset="0"/>
            </a:endParaRPr>
          </a:p>
          <a:p>
            <a:pPr marL="0" indent="0">
              <a:buNone/>
            </a:pPr>
            <a:endParaRPr lang="fr-FR" sz="2400" dirty="0" smtClean="0">
              <a:latin typeface="Times New Roman" panose="02020603050405020304" pitchFamily="18"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13</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6991666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lstStyle/>
          <a:p>
            <a:r>
              <a:rPr lang="fr-FR" b="1" dirty="0">
                <a:solidFill>
                  <a:srgbClr val="C00000"/>
                </a:solidFill>
                <a:latin typeface="Times New Roman" panose="02020603050405020304" pitchFamily="18" charset="0"/>
                <a:cs typeface="Times New Roman" panose="02020603050405020304" pitchFamily="18" charset="0"/>
              </a:rPr>
              <a:t>V. </a:t>
            </a:r>
            <a:r>
              <a:rPr lang="fr-FR" b="1" dirty="0">
                <a:solidFill>
                  <a:schemeClr val="accent5">
                    <a:lumMod val="50000"/>
                  </a:schemeClr>
                </a:solidFill>
                <a:latin typeface="Times New Roman" panose="02020603050405020304" pitchFamily="18" charset="0"/>
                <a:cs typeface="Times New Roman" panose="02020603050405020304" pitchFamily="18" charset="0"/>
              </a:rPr>
              <a:t>Situation des agents vulnérables</a:t>
            </a:r>
          </a:p>
        </p:txBody>
      </p:sp>
      <p:sp>
        <p:nvSpPr>
          <p:cNvPr id="3" name="Espace réservé du contenu 2"/>
          <p:cNvSpPr>
            <a:spLocks noGrp="1"/>
          </p:cNvSpPr>
          <p:nvPr>
            <p:ph idx="1"/>
          </p:nvPr>
        </p:nvSpPr>
        <p:spPr>
          <a:xfrm>
            <a:off x="838200" y="1825624"/>
            <a:ext cx="10515600" cy="4630259"/>
          </a:xfrm>
        </p:spPr>
        <p:txBody>
          <a:bodyPr>
            <a:normAutofit fontScale="92500" lnSpcReduction="20000"/>
          </a:bodyPr>
          <a:lstStyle/>
          <a:p>
            <a:pPr>
              <a:buFont typeface="Wingdings" panose="05000000000000000000" pitchFamily="2" charset="2"/>
              <a:buChar char="§"/>
            </a:pPr>
            <a:r>
              <a:rPr lang="fr-FR" b="1" dirty="0" smtClean="0">
                <a:solidFill>
                  <a:srgbClr val="002060"/>
                </a:solidFill>
                <a:latin typeface="Times New Roman" panose="02020603050405020304" pitchFamily="18" charset="0"/>
                <a:cs typeface="Times New Roman" panose="02020603050405020304" pitchFamily="18" charset="0"/>
              </a:rPr>
              <a:t>Organisation du travail des agents vulnérables</a:t>
            </a:r>
          </a:p>
          <a:p>
            <a:pPr marL="0" indent="0">
              <a:buNone/>
            </a:pPr>
            <a:endParaRPr lang="fr-FR" sz="2400" dirty="0" smtClean="0">
              <a:latin typeface="Times New Roman" panose="02020603050405020304" pitchFamily="18" charset="0"/>
              <a:cs typeface="Times New Roman" panose="02020603050405020304" pitchFamily="18" charset="0"/>
            </a:endParaRPr>
          </a:p>
          <a:p>
            <a:pPr marL="0" indent="0">
              <a:buNone/>
            </a:pPr>
            <a:r>
              <a:rPr lang="fr-FR" sz="2400" b="1" dirty="0" smtClean="0">
                <a:solidFill>
                  <a:schemeClr val="accent1">
                    <a:lumMod val="75000"/>
                  </a:schemeClr>
                </a:solidFill>
                <a:latin typeface="Times New Roman" panose="02020603050405020304" pitchFamily="18" charset="0"/>
                <a:cs typeface="Times New Roman" panose="02020603050405020304" pitchFamily="18" charset="0"/>
              </a:rPr>
              <a:t> La règle : placement en télétravail </a:t>
            </a:r>
          </a:p>
          <a:p>
            <a:pPr marL="0" indent="0">
              <a:buNone/>
            </a:pPr>
            <a:r>
              <a:rPr lang="fr-FR" sz="2400" dirty="0" smtClean="0">
                <a:latin typeface="Times New Roman" panose="02020603050405020304" pitchFamily="18" charset="0"/>
                <a:cs typeface="Times New Roman" panose="02020603050405020304" pitchFamily="18" charset="0"/>
              </a:rPr>
              <a:t>Les agents vulnérables doivent être placés en </a:t>
            </a:r>
            <a:r>
              <a:rPr lang="fr-FR" sz="2400" b="1" dirty="0" smtClean="0">
                <a:latin typeface="Times New Roman" panose="02020603050405020304" pitchFamily="18" charset="0"/>
                <a:cs typeface="Times New Roman" panose="02020603050405020304" pitchFamily="18" charset="0"/>
              </a:rPr>
              <a:t>télétravail </a:t>
            </a:r>
            <a:r>
              <a:rPr lang="fr-FR" sz="2400" dirty="0" smtClean="0">
                <a:latin typeface="Times New Roman" panose="02020603050405020304" pitchFamily="18" charset="0"/>
                <a:cs typeface="Times New Roman" panose="02020603050405020304" pitchFamily="18" charset="0"/>
              </a:rPr>
              <a:t>pour l’intégralité de leur temps de travail </a:t>
            </a:r>
            <a:r>
              <a:rPr lang="fr-FR" sz="2400" dirty="0" smtClean="0">
                <a:latin typeface="Times New Roman" panose="02020603050405020304" pitchFamily="18" charset="0"/>
                <a:cs typeface="Times New Roman" panose="02020603050405020304" pitchFamily="18" charset="0"/>
              </a:rPr>
              <a:t>(FAQ DGCL).</a:t>
            </a:r>
            <a:endParaRPr lang="fr-FR" sz="2400" dirty="0" smtClean="0">
              <a:latin typeface="Times New Roman" panose="02020603050405020304" pitchFamily="18" charset="0"/>
              <a:cs typeface="Times New Roman" panose="02020603050405020304" pitchFamily="18" charset="0"/>
            </a:endParaRPr>
          </a:p>
          <a:p>
            <a:pPr marL="0" indent="0">
              <a:buNone/>
            </a:pPr>
            <a:endParaRPr lang="fr-FR" sz="2400" dirty="0" smtClean="0">
              <a:latin typeface="Times New Roman" panose="02020603050405020304" pitchFamily="18" charset="0"/>
              <a:cs typeface="Times New Roman" panose="02020603050405020304" pitchFamily="18" charset="0"/>
            </a:endParaRPr>
          </a:p>
          <a:p>
            <a:pPr marL="0" indent="0">
              <a:buNone/>
            </a:pPr>
            <a:r>
              <a:rPr lang="fr-FR" sz="2400" b="1" dirty="0" smtClean="0">
                <a:solidFill>
                  <a:schemeClr val="accent1">
                    <a:lumMod val="75000"/>
                  </a:schemeClr>
                </a:solidFill>
                <a:latin typeface="Times New Roman" panose="02020603050405020304" pitchFamily="18" charset="0"/>
                <a:cs typeface="Times New Roman" panose="02020603050405020304" pitchFamily="18" charset="0"/>
              </a:rPr>
              <a:t>Si le télétravail est impossible : présentiel avec mesures de protection renforcées </a:t>
            </a:r>
          </a:p>
          <a:p>
            <a:pPr marL="0" indent="0">
              <a:buNone/>
            </a:pPr>
            <a:r>
              <a:rPr lang="fr-FR" sz="2400" dirty="0" smtClean="0">
                <a:latin typeface="Times New Roman" panose="02020603050405020304" pitchFamily="18" charset="0"/>
                <a:cs typeface="Times New Roman" panose="02020603050405020304" pitchFamily="18" charset="0"/>
              </a:rPr>
              <a:t>Si les fonctions de l’agent ne peuvent exercées en télétravail l’agent doit bénéficier de mesure de protections renforcées sur son lieu de travail. </a:t>
            </a:r>
          </a:p>
          <a:p>
            <a:pPr marL="0" indent="0">
              <a:buNone/>
            </a:pPr>
            <a:r>
              <a:rPr lang="fr-FR" sz="2400" dirty="0" smtClean="0">
                <a:latin typeface="Times New Roman" panose="02020603050405020304" pitchFamily="18" charset="0"/>
                <a:cs typeface="Times New Roman" panose="02020603050405020304" pitchFamily="18" charset="0"/>
              </a:rPr>
              <a:t>Chaque employeur détermine les aménagements de poste nécessaires à l’exercice des missions en présentiel dans le respect des mesures de protection prévues au 2° l’article 1</a:t>
            </a:r>
            <a:r>
              <a:rPr lang="fr-FR" sz="2400" baseline="30000" dirty="0" smtClean="0">
                <a:latin typeface="Times New Roman" panose="02020603050405020304" pitchFamily="18" charset="0"/>
                <a:cs typeface="Times New Roman" panose="02020603050405020304" pitchFamily="18" charset="0"/>
              </a:rPr>
              <a:t>er</a:t>
            </a:r>
            <a:r>
              <a:rPr lang="fr-FR" sz="2400" dirty="0" smtClean="0">
                <a:latin typeface="Times New Roman" panose="02020603050405020304" pitchFamily="18" charset="0"/>
                <a:cs typeface="Times New Roman" panose="02020603050405020304" pitchFamily="18" charset="0"/>
              </a:rPr>
              <a:t> du décret n°2020-1365 du 10 novembre 2020 (</a:t>
            </a:r>
            <a:r>
              <a:rPr lang="fr-FR" sz="2400" dirty="0" smtClean="0">
                <a:solidFill>
                  <a:schemeClr val="accent2">
                    <a:lumMod val="75000"/>
                  </a:schemeClr>
                </a:solidFill>
                <a:latin typeface="Times New Roman" panose="02020603050405020304" pitchFamily="18" charset="0"/>
                <a:cs typeface="Times New Roman" panose="02020603050405020304" pitchFamily="18" charset="0"/>
              </a:rPr>
              <a:t>Annexe </a:t>
            </a:r>
            <a:r>
              <a:rPr lang="fr-FR" sz="2400" dirty="0" smtClean="0">
                <a:solidFill>
                  <a:schemeClr val="accent2">
                    <a:lumMod val="75000"/>
                  </a:schemeClr>
                </a:solidFill>
                <a:latin typeface="Times New Roman" panose="02020603050405020304" pitchFamily="18" charset="0"/>
                <a:cs typeface="Times New Roman" panose="02020603050405020304" pitchFamily="18" charset="0"/>
              </a:rPr>
              <a:t>n°2</a:t>
            </a:r>
            <a:r>
              <a:rPr lang="fr-FR" sz="2400" dirty="0" smtClean="0">
                <a:latin typeface="Times New Roman" panose="02020603050405020304" pitchFamily="18" charset="0"/>
                <a:cs typeface="Times New Roman" panose="02020603050405020304" pitchFamily="18" charset="0"/>
              </a:rPr>
              <a:t>).</a:t>
            </a:r>
            <a:endParaRPr lang="fr-FR" sz="2400" dirty="0" smtClean="0">
              <a:latin typeface="Times New Roman" panose="02020603050405020304" pitchFamily="18" charset="0"/>
              <a:cs typeface="Times New Roman" panose="02020603050405020304" pitchFamily="18" charset="0"/>
            </a:endParaRPr>
          </a:p>
          <a:p>
            <a:pPr marL="0" indent="0">
              <a:buNone/>
            </a:pPr>
            <a:r>
              <a:rPr lang="fr-FR" sz="2400" dirty="0" smtClean="0">
                <a:latin typeface="Times New Roman" panose="02020603050405020304" pitchFamily="18" charset="0"/>
                <a:cs typeface="Times New Roman" panose="02020603050405020304" pitchFamily="18" charset="0"/>
              </a:rPr>
              <a:t>En cas de désaccord entre l’employeur et l’agent le médecin de prévention est saisi sur la compatibilité des aménagements prévus (</a:t>
            </a:r>
            <a:r>
              <a:rPr lang="fr-FR" sz="2400" dirty="0" smtClean="0">
                <a:latin typeface="Times New Roman" panose="02020603050405020304" pitchFamily="18" charset="0"/>
                <a:cs typeface="Times New Roman" panose="02020603050405020304" pitchFamily="18" charset="0"/>
                <a:hlinkClick r:id="rId3"/>
              </a:rPr>
              <a:t>note DGCL du 12-11-2020</a:t>
            </a:r>
            <a:r>
              <a:rPr lang="fr-FR" sz="2400" dirty="0" smtClean="0">
                <a:latin typeface="Times New Roman" panose="02020603050405020304" pitchFamily="18" charset="0"/>
                <a:cs typeface="Times New Roman" panose="02020603050405020304" pitchFamily="18" charset="0"/>
              </a:rPr>
              <a:t>).</a:t>
            </a:r>
            <a:endParaRPr lang="fr-FR" sz="2400" dirty="0">
              <a:latin typeface="Times New Roman" panose="02020603050405020304" pitchFamily="18" charset="0"/>
              <a:cs typeface="Times New Roman" panose="02020603050405020304" pitchFamily="18" charset="0"/>
            </a:endParaRPr>
          </a:p>
          <a:p>
            <a:pPr marL="0" indent="0">
              <a:buNone/>
            </a:pPr>
            <a:endParaRPr lang="fr-FR" sz="2400" dirty="0" smtClean="0">
              <a:latin typeface="Times New Roman" panose="02020603050405020304" pitchFamily="18"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14</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5744007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lstStyle/>
          <a:p>
            <a:r>
              <a:rPr lang="fr-FR" b="1" dirty="0">
                <a:solidFill>
                  <a:srgbClr val="C00000"/>
                </a:solidFill>
                <a:latin typeface="Times New Roman" panose="02020603050405020304" pitchFamily="18" charset="0"/>
                <a:cs typeface="Times New Roman" panose="02020603050405020304" pitchFamily="18" charset="0"/>
              </a:rPr>
              <a:t>V. </a:t>
            </a:r>
            <a:r>
              <a:rPr lang="fr-FR" b="1" dirty="0">
                <a:solidFill>
                  <a:schemeClr val="accent5">
                    <a:lumMod val="50000"/>
                  </a:schemeClr>
                </a:solidFill>
                <a:latin typeface="Times New Roman" panose="02020603050405020304" pitchFamily="18" charset="0"/>
                <a:cs typeface="Times New Roman" panose="02020603050405020304" pitchFamily="18" charset="0"/>
              </a:rPr>
              <a:t>Situation des agents vulnérables</a:t>
            </a:r>
          </a:p>
        </p:txBody>
      </p:sp>
      <p:sp>
        <p:nvSpPr>
          <p:cNvPr id="3" name="Espace réservé du contenu 2"/>
          <p:cNvSpPr>
            <a:spLocks noGrp="1"/>
          </p:cNvSpPr>
          <p:nvPr>
            <p:ph idx="1"/>
          </p:nvPr>
        </p:nvSpPr>
        <p:spPr/>
        <p:txBody>
          <a:bodyPr>
            <a:normAutofit/>
          </a:bodyPr>
          <a:lstStyle/>
          <a:p>
            <a:pPr>
              <a:buFont typeface="Wingdings" panose="05000000000000000000" pitchFamily="2" charset="2"/>
              <a:buChar char="§"/>
            </a:pPr>
            <a:r>
              <a:rPr lang="fr-FR" b="1" dirty="0" smtClean="0">
                <a:solidFill>
                  <a:srgbClr val="002060"/>
                </a:solidFill>
                <a:latin typeface="Times New Roman" panose="02020603050405020304" pitchFamily="18" charset="0"/>
                <a:cs typeface="Times New Roman" panose="02020603050405020304" pitchFamily="18" charset="0"/>
              </a:rPr>
              <a:t>Organisation du travail des agents vulnérables</a:t>
            </a:r>
          </a:p>
          <a:p>
            <a:pPr marL="0" indent="0">
              <a:buNone/>
            </a:pPr>
            <a:endParaRPr lang="fr-FR" sz="2400" b="1" dirty="0">
              <a:solidFill>
                <a:srgbClr val="002060"/>
              </a:solidFill>
              <a:latin typeface="Times New Roman" panose="02020603050405020304" pitchFamily="18" charset="0"/>
              <a:cs typeface="Times New Roman" panose="02020603050405020304" pitchFamily="18" charset="0"/>
            </a:endParaRPr>
          </a:p>
          <a:p>
            <a:pPr marL="0" indent="0">
              <a:buNone/>
            </a:pPr>
            <a:r>
              <a:rPr lang="fr-FR" sz="2400" b="1" dirty="0" smtClean="0">
                <a:solidFill>
                  <a:schemeClr val="accent1">
                    <a:lumMod val="75000"/>
                  </a:schemeClr>
                </a:solidFill>
                <a:latin typeface="Times New Roman" panose="02020603050405020304" pitchFamily="18" charset="0"/>
                <a:cs typeface="Times New Roman" panose="02020603050405020304" pitchFamily="18" charset="0"/>
              </a:rPr>
              <a:t>Si le présentiel est impossible </a:t>
            </a:r>
            <a:r>
              <a:rPr lang="fr-FR" sz="2400" b="1" dirty="0">
                <a:solidFill>
                  <a:schemeClr val="accent1">
                    <a:lumMod val="75000"/>
                  </a:schemeClr>
                </a:solidFill>
                <a:latin typeface="Times New Roman" panose="02020603050405020304" pitchFamily="18" charset="0"/>
                <a:cs typeface="Times New Roman" panose="02020603050405020304" pitchFamily="18" charset="0"/>
              </a:rPr>
              <a:t>: </a:t>
            </a:r>
            <a:r>
              <a:rPr lang="fr-FR" sz="2400" b="1" dirty="0" smtClean="0">
                <a:solidFill>
                  <a:schemeClr val="accent1">
                    <a:lumMod val="75000"/>
                  </a:schemeClr>
                </a:solidFill>
                <a:latin typeface="Times New Roman" panose="02020603050405020304" pitchFamily="18" charset="0"/>
                <a:cs typeface="Times New Roman" panose="02020603050405020304" pitchFamily="18" charset="0"/>
              </a:rPr>
              <a:t>placement en autorisation spéciale d’absence (ASA)</a:t>
            </a:r>
          </a:p>
          <a:p>
            <a:pPr marL="0" indent="0">
              <a:buNone/>
            </a:pPr>
            <a:r>
              <a:rPr lang="fr-FR" sz="2400" dirty="0" smtClean="0">
                <a:solidFill>
                  <a:schemeClr val="tx1">
                    <a:lumMod val="85000"/>
                    <a:lumOff val="15000"/>
                  </a:schemeClr>
                </a:solidFill>
                <a:latin typeface="Times New Roman" panose="02020603050405020304" pitchFamily="18" charset="0"/>
                <a:cs typeface="Times New Roman" panose="02020603050405020304" pitchFamily="18" charset="0"/>
              </a:rPr>
              <a:t>Devant l’impossibilité d’aménager le poste de l’agent, celui-ci peut être réaffecter temporairement sur un autre emploi de son grade. </a:t>
            </a:r>
          </a:p>
          <a:p>
            <a:pPr marL="0" indent="0">
              <a:buNone/>
            </a:pPr>
            <a:r>
              <a:rPr lang="fr-FR" sz="2400" dirty="0" smtClean="0">
                <a:solidFill>
                  <a:schemeClr val="tx1">
                    <a:lumMod val="85000"/>
                    <a:lumOff val="15000"/>
                  </a:schemeClr>
                </a:solidFill>
                <a:latin typeface="Times New Roman" panose="02020603050405020304" pitchFamily="18" charset="0"/>
                <a:cs typeface="Times New Roman" panose="02020603050405020304" pitchFamily="18" charset="0"/>
              </a:rPr>
              <a:t>A défaut, l’agent est placé en </a:t>
            </a:r>
            <a:r>
              <a:rPr lang="fr-FR" sz="2400" b="1" dirty="0" smtClean="0">
                <a:solidFill>
                  <a:schemeClr val="tx1">
                    <a:lumMod val="85000"/>
                    <a:lumOff val="15000"/>
                  </a:schemeClr>
                </a:solidFill>
                <a:latin typeface="Times New Roman" panose="02020603050405020304" pitchFamily="18" charset="0"/>
                <a:cs typeface="Times New Roman" panose="02020603050405020304" pitchFamily="18" charset="0"/>
              </a:rPr>
              <a:t>autorisation spéciale d’absence</a:t>
            </a:r>
            <a:r>
              <a:rPr lang="fr-FR" sz="2400" dirty="0" smtClean="0">
                <a:solidFill>
                  <a:schemeClr val="tx1">
                    <a:lumMod val="85000"/>
                    <a:lumOff val="15000"/>
                  </a:schemeClr>
                </a:solidFill>
                <a:latin typeface="Times New Roman" panose="02020603050405020304" pitchFamily="18" charset="0"/>
                <a:cs typeface="Times New Roman" panose="02020603050405020304" pitchFamily="18" charset="0"/>
              </a:rPr>
              <a:t>. </a:t>
            </a:r>
            <a:endParaRPr lang="fr-FR" sz="2400" dirty="0">
              <a:solidFill>
                <a:schemeClr val="tx1">
                  <a:lumMod val="85000"/>
                  <a:lumOff val="15000"/>
                </a:schemeClr>
              </a:solidFill>
              <a:latin typeface="Times New Roman" panose="02020603050405020304" pitchFamily="18" charset="0"/>
              <a:cs typeface="Times New Roman" panose="02020603050405020304" pitchFamily="18" charset="0"/>
            </a:endParaRPr>
          </a:p>
          <a:p>
            <a:pPr marL="0" indent="0">
              <a:buNone/>
            </a:pPr>
            <a:endParaRPr lang="fr-FR" sz="2400" dirty="0" smtClean="0">
              <a:latin typeface="Times New Roman" panose="02020603050405020304" pitchFamily="18"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15</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7739973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lstStyle/>
          <a:p>
            <a:r>
              <a:rPr lang="fr-FR" b="1" dirty="0">
                <a:solidFill>
                  <a:srgbClr val="C00000"/>
                </a:solidFill>
                <a:latin typeface="Times New Roman" panose="02020603050405020304" pitchFamily="18" charset="0"/>
                <a:cs typeface="Times New Roman" panose="02020603050405020304" pitchFamily="18" charset="0"/>
              </a:rPr>
              <a:t>V. </a:t>
            </a:r>
            <a:r>
              <a:rPr lang="fr-FR" b="1" dirty="0">
                <a:solidFill>
                  <a:schemeClr val="accent5">
                    <a:lumMod val="50000"/>
                  </a:schemeClr>
                </a:solidFill>
                <a:latin typeface="Times New Roman" panose="02020603050405020304" pitchFamily="18" charset="0"/>
                <a:cs typeface="Times New Roman" panose="02020603050405020304" pitchFamily="18" charset="0"/>
              </a:rPr>
              <a:t>Situation des agents vulnérables</a:t>
            </a:r>
          </a:p>
        </p:txBody>
      </p:sp>
      <p:sp>
        <p:nvSpPr>
          <p:cNvPr id="3" name="Espace réservé du contenu 2"/>
          <p:cNvSpPr>
            <a:spLocks noGrp="1"/>
          </p:cNvSpPr>
          <p:nvPr>
            <p:ph idx="1"/>
          </p:nvPr>
        </p:nvSpPr>
        <p:spPr/>
        <p:txBody>
          <a:bodyPr>
            <a:normAutofit/>
          </a:bodyPr>
          <a:lstStyle/>
          <a:p>
            <a:pPr>
              <a:buFont typeface="Wingdings" panose="05000000000000000000" pitchFamily="2" charset="2"/>
              <a:buChar char="§"/>
            </a:pPr>
            <a:r>
              <a:rPr lang="fr-FR" b="1" dirty="0" smtClean="0">
                <a:solidFill>
                  <a:srgbClr val="002060"/>
                </a:solidFill>
                <a:latin typeface="Times New Roman" panose="02020603050405020304" pitchFamily="18" charset="0"/>
                <a:cs typeface="Times New Roman" panose="02020603050405020304" pitchFamily="18" charset="0"/>
              </a:rPr>
              <a:t>Prise en charge au titre des IJSS pour les agents relevant du régime général </a:t>
            </a:r>
          </a:p>
          <a:p>
            <a:pPr>
              <a:buFont typeface="Wingdings" panose="05000000000000000000" pitchFamily="2" charset="2"/>
              <a:buChar char="§"/>
            </a:pPr>
            <a:r>
              <a:rPr lang="fr-FR" dirty="0" smtClean="0">
                <a:latin typeface="Times New Roman" panose="02020603050405020304" pitchFamily="18" charset="0"/>
                <a:cs typeface="Times New Roman" panose="02020603050405020304" pitchFamily="18" charset="0"/>
              </a:rPr>
              <a:t>Possibilité de bénéficier de la prise en charge au titre des indemnités journalières des agents considérés personnes vulnérables et ne pouvant pas </a:t>
            </a:r>
            <a:r>
              <a:rPr lang="fr-FR" dirty="0" err="1" smtClean="0">
                <a:latin typeface="Times New Roman" panose="02020603050405020304" pitchFamily="18" charset="0"/>
                <a:cs typeface="Times New Roman" panose="02020603050405020304" pitchFamily="18" charset="0"/>
              </a:rPr>
              <a:t>télétravailler</a:t>
            </a:r>
            <a:r>
              <a:rPr lang="fr-FR" dirty="0" smtClean="0">
                <a:latin typeface="Times New Roman" panose="02020603050405020304" pitchFamily="18" charset="0"/>
                <a:cs typeface="Times New Roman" panose="02020603050405020304" pitchFamily="18" charset="0"/>
              </a:rPr>
              <a:t> via une déclaration de l’employeur sur declare.ameli.fr.</a:t>
            </a:r>
          </a:p>
          <a:p>
            <a:pPr>
              <a:buFont typeface="Symbol" panose="05050102010706020507" pitchFamily="18" charset="2"/>
              <a:buChar char="Þ"/>
            </a:pPr>
            <a:r>
              <a:rPr lang="fr-FR" dirty="0" smtClean="0">
                <a:latin typeface="Times New Roman" panose="02020603050405020304" pitchFamily="18" charset="0"/>
                <a:cs typeface="Times New Roman" panose="02020603050405020304" pitchFamily="18" charset="0"/>
              </a:rPr>
              <a:t>Dispositif applicable jusqu’au 1</a:t>
            </a:r>
            <a:r>
              <a:rPr lang="fr-FR" baseline="30000" dirty="0" smtClean="0">
                <a:latin typeface="Times New Roman" panose="02020603050405020304" pitchFamily="18" charset="0"/>
                <a:cs typeface="Times New Roman" panose="02020603050405020304" pitchFamily="18" charset="0"/>
              </a:rPr>
              <a:t>er</a:t>
            </a:r>
            <a:r>
              <a:rPr lang="fr-FR" dirty="0" smtClean="0">
                <a:latin typeface="Times New Roman" panose="02020603050405020304" pitchFamily="18" charset="0"/>
                <a:cs typeface="Times New Roman" panose="02020603050405020304" pitchFamily="18" charset="0"/>
              </a:rPr>
              <a:t> juin 2021 (décret n° 2021-271 du 11-03-2021)</a:t>
            </a: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16</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2878901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838200" y="365125"/>
            <a:ext cx="11026966" cy="1325563"/>
          </a:xfrm>
        </p:spPr>
        <p:txBody>
          <a:bodyPr/>
          <a:lstStyle/>
          <a:p>
            <a:r>
              <a:rPr lang="fr-FR" b="1" dirty="0" smtClean="0">
                <a:solidFill>
                  <a:srgbClr val="C00000"/>
                </a:solidFill>
                <a:latin typeface="Times New Roman" panose="02020603050405020304" pitchFamily="18" charset="0"/>
                <a:cs typeface="Times New Roman" panose="02020603050405020304" pitchFamily="18" charset="0"/>
              </a:rPr>
              <a:t>VI. </a:t>
            </a:r>
            <a:r>
              <a:rPr lang="fr-FR" b="1" dirty="0">
                <a:solidFill>
                  <a:schemeClr val="accent5">
                    <a:lumMod val="50000"/>
                  </a:schemeClr>
                </a:solidFill>
                <a:latin typeface="Times New Roman" panose="02020603050405020304" pitchFamily="18" charset="0"/>
                <a:cs typeface="Times New Roman" panose="02020603050405020304" pitchFamily="18" charset="0"/>
              </a:rPr>
              <a:t>Situation des agents </a:t>
            </a:r>
            <a:r>
              <a:rPr lang="fr-FR" b="1" dirty="0" smtClean="0">
                <a:solidFill>
                  <a:schemeClr val="accent5">
                    <a:lumMod val="50000"/>
                  </a:schemeClr>
                </a:solidFill>
                <a:latin typeface="Times New Roman" panose="02020603050405020304" pitchFamily="18" charset="0"/>
                <a:cs typeface="Times New Roman" panose="02020603050405020304" pitchFamily="18" charset="0"/>
              </a:rPr>
              <a:t>devant garder leurs enfants</a:t>
            </a:r>
            <a:endParaRPr lang="fr-FR" b="1" dirty="0">
              <a:solidFill>
                <a:schemeClr val="accent5">
                  <a:lumMod val="50000"/>
                </a:schemeClr>
              </a:solidFill>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p:txBody>
          <a:bodyPr>
            <a:normAutofit lnSpcReduction="10000"/>
          </a:bodyPr>
          <a:lstStyle/>
          <a:p>
            <a:pPr marL="0" indent="0" algn="just">
              <a:buNone/>
            </a:pPr>
            <a:r>
              <a:rPr lang="fr-FR" sz="2400" dirty="0" smtClean="0">
                <a:latin typeface="Times New Roman" panose="02020603050405020304" pitchFamily="18" charset="0"/>
                <a:cs typeface="Times New Roman" panose="02020603050405020304" pitchFamily="18" charset="0"/>
              </a:rPr>
              <a:t>En cas de </a:t>
            </a:r>
            <a:r>
              <a:rPr lang="fr-FR" sz="2400" b="1" dirty="0" smtClean="0">
                <a:latin typeface="Times New Roman" panose="02020603050405020304" pitchFamily="18" charset="0"/>
                <a:cs typeface="Times New Roman" panose="02020603050405020304" pitchFamily="18" charset="0"/>
              </a:rPr>
              <a:t>fermeture de l’établissement d’accueil ou de la classe </a:t>
            </a:r>
            <a:r>
              <a:rPr lang="fr-FR" sz="2400" dirty="0" smtClean="0">
                <a:latin typeface="Times New Roman" panose="02020603050405020304" pitchFamily="18" charset="0"/>
                <a:cs typeface="Times New Roman" panose="02020603050405020304" pitchFamily="18" charset="0"/>
              </a:rPr>
              <a:t>de leurs enfants, certains agents peuvent être contraints de garder leurs enfants. </a:t>
            </a:r>
            <a:endParaRPr lang="fr-FR" sz="2400" dirty="0">
              <a:latin typeface="Times New Roman" panose="02020603050405020304" pitchFamily="18" charset="0"/>
              <a:cs typeface="Times New Roman" panose="02020603050405020304" pitchFamily="18" charset="0"/>
            </a:endParaRPr>
          </a:p>
          <a:p>
            <a:pPr algn="just">
              <a:buFont typeface="Symbol" panose="05050102010706020507" pitchFamily="18" charset="2"/>
              <a:buChar char="Þ"/>
            </a:pPr>
            <a:r>
              <a:rPr lang="fr-FR" sz="2400" dirty="0" smtClean="0">
                <a:latin typeface="Times New Roman" panose="02020603050405020304" pitchFamily="18" charset="0"/>
                <a:cs typeface="Times New Roman" panose="02020603050405020304" pitchFamily="18" charset="0"/>
              </a:rPr>
              <a:t>Priorité au </a:t>
            </a:r>
            <a:r>
              <a:rPr lang="fr-FR" sz="2400" b="1" dirty="0" smtClean="0">
                <a:latin typeface="Times New Roman" panose="02020603050405020304" pitchFamily="18" charset="0"/>
                <a:cs typeface="Times New Roman" panose="02020603050405020304" pitchFamily="18" charset="0"/>
              </a:rPr>
              <a:t>télétravail</a:t>
            </a:r>
          </a:p>
          <a:p>
            <a:pPr marL="0" indent="0" algn="just">
              <a:buNone/>
            </a:pPr>
            <a:r>
              <a:rPr lang="fr-FR" sz="2400" dirty="0" smtClean="0">
                <a:latin typeface="Times New Roman" panose="02020603050405020304" pitchFamily="18" charset="0"/>
                <a:cs typeface="Times New Roman" panose="02020603050405020304" pitchFamily="18" charset="0"/>
              </a:rPr>
              <a:t>Si le télétravail n’est pas possible, l’agent est placé en </a:t>
            </a:r>
            <a:r>
              <a:rPr lang="fr-FR" sz="2400" b="1" dirty="0" smtClean="0">
                <a:latin typeface="Times New Roman" panose="02020603050405020304" pitchFamily="18" charset="0"/>
                <a:cs typeface="Times New Roman" panose="02020603050405020304" pitchFamily="18" charset="0"/>
              </a:rPr>
              <a:t>ASA</a:t>
            </a:r>
            <a:r>
              <a:rPr lang="fr-FR" sz="2400" dirty="0" smtClean="0">
                <a:latin typeface="Times New Roman" panose="02020603050405020304" pitchFamily="18" charset="0"/>
                <a:cs typeface="Times New Roman" panose="02020603050405020304" pitchFamily="18" charset="0"/>
              </a:rPr>
              <a:t>. </a:t>
            </a:r>
          </a:p>
          <a:p>
            <a:pPr marL="0" indent="0" algn="just">
              <a:buNone/>
            </a:pPr>
            <a:r>
              <a:rPr lang="fr-FR" sz="2400" dirty="0" smtClean="0">
                <a:latin typeface="Times New Roman" panose="02020603050405020304" pitchFamily="18" charset="0"/>
                <a:cs typeface="Times New Roman" panose="02020603050405020304" pitchFamily="18" charset="0"/>
              </a:rPr>
              <a:t>ASA pouvant être accordé jusqu’au 16 ans de l’enfant, pas de limite d’âge pour les enfants en situation de handicap. </a:t>
            </a:r>
          </a:p>
          <a:p>
            <a:pPr marL="0" indent="0" algn="just">
              <a:buNone/>
            </a:pPr>
            <a:r>
              <a:rPr lang="fr-FR" sz="2400" dirty="0" smtClean="0">
                <a:latin typeface="Times New Roman" panose="02020603050405020304" pitchFamily="18" charset="0"/>
                <a:cs typeface="Times New Roman" panose="02020603050405020304" pitchFamily="18" charset="0"/>
              </a:rPr>
              <a:t>Ces ASA ne s’imputent pas sur le contingent d’ASA pour garde d’enfants de droit commun.</a:t>
            </a:r>
          </a:p>
          <a:p>
            <a:pPr marL="0" indent="0" algn="just">
              <a:buNone/>
            </a:pPr>
            <a:r>
              <a:rPr lang="fr-FR" sz="2400" b="1" dirty="0" smtClean="0">
                <a:latin typeface="Times New Roman" panose="02020603050405020304" pitchFamily="18" charset="0"/>
                <a:cs typeface="Times New Roman" panose="02020603050405020304" pitchFamily="18" charset="0"/>
              </a:rPr>
              <a:t>Rémunération de l’agent placé en ASA </a:t>
            </a:r>
            <a:r>
              <a:rPr lang="fr-FR" sz="2400" dirty="0" smtClean="0">
                <a:latin typeface="Times New Roman" panose="02020603050405020304" pitchFamily="18" charset="0"/>
                <a:cs typeface="Times New Roman" panose="02020603050405020304" pitchFamily="18" charset="0"/>
              </a:rPr>
              <a:t>: </a:t>
            </a:r>
          </a:p>
          <a:p>
            <a:pPr algn="just">
              <a:buFontTx/>
              <a:buChar char="-"/>
            </a:pPr>
            <a:r>
              <a:rPr lang="fr-FR" sz="2400" dirty="0" smtClean="0">
                <a:latin typeface="Times New Roman" panose="02020603050405020304" pitchFamily="18" charset="0"/>
                <a:cs typeface="Times New Roman" panose="02020603050405020304" pitchFamily="18" charset="0"/>
              </a:rPr>
              <a:t>Maintien du plein traitement, de l’indemnité de résidence et du SFT.</a:t>
            </a:r>
          </a:p>
          <a:p>
            <a:pPr algn="just">
              <a:buFontTx/>
              <a:buChar char="-"/>
            </a:pPr>
            <a:r>
              <a:rPr lang="fr-FR" sz="2400" dirty="0" smtClean="0">
                <a:latin typeface="Times New Roman" panose="02020603050405020304" pitchFamily="18" charset="0"/>
                <a:cs typeface="Times New Roman" panose="02020603050405020304" pitchFamily="18" charset="0"/>
              </a:rPr>
              <a:t>Les employeurs sont invités à maintenir le régime indemnitaire</a:t>
            </a:r>
          </a:p>
          <a:p>
            <a:pPr marL="0" indent="0">
              <a:buNone/>
            </a:pPr>
            <a:endParaRPr lang="fr-FR" dirty="0" smtClean="0">
              <a:latin typeface="Times New Roman" panose="02020603050405020304" pitchFamily="18"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17</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Organigramme : Extraire 6"/>
          <p:cNvSpPr/>
          <p:nvPr/>
        </p:nvSpPr>
        <p:spPr>
          <a:xfrm>
            <a:off x="319489" y="4087257"/>
            <a:ext cx="518711" cy="520547"/>
          </a:xfrm>
          <a:prstGeom prst="flowChartExtra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a:latin typeface="Arial Black" panose="020B0A04020102020204" pitchFamily="34" charset="0"/>
              </a:rPr>
              <a:t>!</a:t>
            </a:r>
          </a:p>
        </p:txBody>
      </p:sp>
    </p:spTree>
    <p:extLst>
      <p:ext uri="{BB962C8B-B14F-4D97-AF65-F5344CB8AC3E}">
        <p14:creationId xmlns:p14="http://schemas.microsoft.com/office/powerpoint/2010/main" val="29349195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838200" y="365125"/>
            <a:ext cx="11026966" cy="1325563"/>
          </a:xfrm>
        </p:spPr>
        <p:txBody>
          <a:bodyPr/>
          <a:lstStyle/>
          <a:p>
            <a:r>
              <a:rPr lang="fr-FR" b="1" dirty="0" smtClean="0">
                <a:solidFill>
                  <a:srgbClr val="C00000"/>
                </a:solidFill>
                <a:latin typeface="Times New Roman" panose="02020603050405020304" pitchFamily="18" charset="0"/>
                <a:cs typeface="Times New Roman" panose="02020603050405020304" pitchFamily="18" charset="0"/>
              </a:rPr>
              <a:t>VI. </a:t>
            </a:r>
            <a:r>
              <a:rPr lang="fr-FR" b="1" dirty="0">
                <a:solidFill>
                  <a:schemeClr val="accent5">
                    <a:lumMod val="50000"/>
                  </a:schemeClr>
                </a:solidFill>
                <a:latin typeface="Times New Roman" panose="02020603050405020304" pitchFamily="18" charset="0"/>
                <a:cs typeface="Times New Roman" panose="02020603050405020304" pitchFamily="18" charset="0"/>
              </a:rPr>
              <a:t>Situation des agents </a:t>
            </a:r>
            <a:r>
              <a:rPr lang="fr-FR" b="1" dirty="0" smtClean="0">
                <a:solidFill>
                  <a:schemeClr val="accent5">
                    <a:lumMod val="50000"/>
                  </a:schemeClr>
                </a:solidFill>
                <a:latin typeface="Times New Roman" panose="02020603050405020304" pitchFamily="18" charset="0"/>
                <a:cs typeface="Times New Roman" panose="02020603050405020304" pitchFamily="18" charset="0"/>
              </a:rPr>
              <a:t>devant garder leurs enfants</a:t>
            </a:r>
            <a:endParaRPr lang="fr-FR" b="1" dirty="0">
              <a:solidFill>
                <a:schemeClr val="accent5">
                  <a:lumMod val="50000"/>
                </a:schemeClr>
              </a:solidFill>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p:txBody>
          <a:bodyPr>
            <a:normAutofit lnSpcReduction="10000"/>
          </a:bodyPr>
          <a:lstStyle/>
          <a:p>
            <a:pPr marL="0" indent="0" algn="just">
              <a:buNone/>
            </a:pPr>
            <a:endParaRPr lang="fr-FR" sz="2400" dirty="0" smtClean="0">
              <a:latin typeface="Times New Roman" panose="02020603050405020304" pitchFamily="18" charset="0"/>
              <a:cs typeface="Times New Roman" panose="02020603050405020304" pitchFamily="18" charset="0"/>
            </a:endParaRPr>
          </a:p>
          <a:p>
            <a:pPr marL="0" indent="0" algn="just">
              <a:buNone/>
            </a:pPr>
            <a:r>
              <a:rPr lang="fr-FR" sz="2400" u="sng" dirty="0" smtClean="0">
                <a:latin typeface="Times New Roman" panose="02020603050405020304" pitchFamily="18" charset="0"/>
                <a:cs typeface="Times New Roman" panose="02020603050405020304" pitchFamily="18" charset="0"/>
              </a:rPr>
              <a:t>Justificatifs à fournir par l’agent pour bénéficier de l’ASA dérogatoire</a:t>
            </a:r>
            <a:r>
              <a:rPr lang="fr-FR" sz="2400" dirty="0" smtClean="0">
                <a:latin typeface="Times New Roman" panose="02020603050405020304" pitchFamily="18" charset="0"/>
                <a:cs typeface="Times New Roman" panose="02020603050405020304" pitchFamily="18" charset="0"/>
              </a:rPr>
              <a:t>: </a:t>
            </a:r>
          </a:p>
          <a:p>
            <a:pPr marL="0" indent="0" algn="just">
              <a:buNone/>
            </a:pPr>
            <a:endParaRPr lang="fr-FR" sz="24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fr-FR" sz="2400" dirty="0" smtClean="0">
                <a:latin typeface="Times New Roman" panose="02020603050405020304" pitchFamily="18" charset="0"/>
                <a:cs typeface="Times New Roman" panose="02020603050405020304" pitchFamily="18" charset="0"/>
              </a:rPr>
              <a:t>Une attestation sur l’honneur indiquant que l’agent ne dispose pas d’autre moyen de garde et qu’il est le seul parent assurant la garde</a:t>
            </a:r>
          </a:p>
          <a:p>
            <a:pPr algn="just">
              <a:buFont typeface="Wingdings" panose="05000000000000000000" pitchFamily="2" charset="2"/>
              <a:buChar char="§"/>
            </a:pPr>
            <a:r>
              <a:rPr lang="fr-FR" sz="2400" dirty="0" smtClean="0">
                <a:latin typeface="Times New Roman" panose="02020603050405020304" pitchFamily="18" charset="0"/>
                <a:cs typeface="Times New Roman" panose="02020603050405020304" pitchFamily="18" charset="0"/>
              </a:rPr>
              <a:t>Un justificatif de l’établissement attestant que l’enfant ne peut être accueilli ou d’un document attestant que l’enfant est considéré comme cas contact à risque</a:t>
            </a:r>
          </a:p>
          <a:p>
            <a:pPr algn="just">
              <a:buFont typeface="Wingdings" panose="05000000000000000000" pitchFamily="2" charset="2"/>
              <a:buChar char="§"/>
            </a:pPr>
            <a:endParaRPr lang="fr-FR" sz="24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fr-FR" sz="2400" dirty="0" smtClean="0">
                <a:latin typeface="Times New Roman" panose="02020603050405020304" pitchFamily="18" charset="0"/>
                <a:cs typeface="Times New Roman" panose="02020603050405020304" pitchFamily="18" charset="0"/>
              </a:rPr>
              <a:t>Les contractuels bénéficient d’un arrêt de travail dérogatoire assorti d’indemnités journalières. l appartient à l’employeur de procéder à la déclaration de l’arrêt de travail sur la plateforme declare.ameli.fr </a:t>
            </a:r>
          </a:p>
          <a:p>
            <a:pPr marL="0" indent="0">
              <a:buNone/>
            </a:pPr>
            <a:endParaRPr lang="fr-FR" dirty="0" smtClean="0">
              <a:latin typeface="Times New Roman" panose="02020603050405020304" pitchFamily="18"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18</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0238680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838200" y="365125"/>
            <a:ext cx="11026966" cy="1325563"/>
          </a:xfrm>
        </p:spPr>
        <p:txBody>
          <a:bodyPr/>
          <a:lstStyle/>
          <a:p>
            <a:r>
              <a:rPr lang="fr-FR" b="1" dirty="0" smtClean="0">
                <a:solidFill>
                  <a:srgbClr val="C00000"/>
                </a:solidFill>
                <a:latin typeface="Times New Roman" panose="02020603050405020304" pitchFamily="18" charset="0"/>
                <a:cs typeface="Times New Roman" panose="02020603050405020304" pitchFamily="18" charset="0"/>
              </a:rPr>
              <a:t>VII. </a:t>
            </a:r>
            <a:r>
              <a:rPr lang="fr-FR" b="1" dirty="0">
                <a:solidFill>
                  <a:schemeClr val="accent5">
                    <a:lumMod val="50000"/>
                  </a:schemeClr>
                </a:solidFill>
                <a:latin typeface="Times New Roman" panose="02020603050405020304" pitchFamily="18" charset="0"/>
                <a:cs typeface="Times New Roman" panose="02020603050405020304" pitchFamily="18" charset="0"/>
              </a:rPr>
              <a:t>Situation des agents </a:t>
            </a:r>
            <a:r>
              <a:rPr lang="fr-FR" b="1" dirty="0" smtClean="0">
                <a:solidFill>
                  <a:schemeClr val="accent5">
                    <a:lumMod val="50000"/>
                  </a:schemeClr>
                </a:solidFill>
                <a:latin typeface="Times New Roman" panose="02020603050405020304" pitchFamily="18" charset="0"/>
                <a:cs typeface="Times New Roman" panose="02020603050405020304" pitchFamily="18" charset="0"/>
              </a:rPr>
              <a:t>partageant leur domicile avec une personne vulnérable</a:t>
            </a:r>
            <a:endParaRPr lang="fr-FR" b="1" dirty="0">
              <a:solidFill>
                <a:schemeClr val="accent5">
                  <a:lumMod val="50000"/>
                </a:schemeClr>
              </a:solidFill>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p:txBody>
          <a:bodyPr>
            <a:normAutofit/>
          </a:bodyPr>
          <a:lstStyle/>
          <a:p>
            <a:pPr marL="0" indent="0" algn="just">
              <a:buNone/>
            </a:pPr>
            <a:endParaRPr lang="fr-FR" sz="1800" dirty="0" smtClean="0">
              <a:latin typeface="Times New Roman" panose="02020603050405020304" pitchFamily="18" charset="0"/>
              <a:cs typeface="Times New Roman" panose="02020603050405020304" pitchFamily="18" charset="0"/>
            </a:endParaRPr>
          </a:p>
          <a:p>
            <a:pPr marL="0" indent="0" algn="just">
              <a:buNone/>
            </a:pPr>
            <a:r>
              <a:rPr lang="fr-FR" sz="2400" dirty="0" smtClean="0">
                <a:latin typeface="Times New Roman" panose="02020603050405020304" pitchFamily="18" charset="0"/>
                <a:cs typeface="Times New Roman" panose="02020603050405020304" pitchFamily="18" charset="0"/>
              </a:rPr>
              <a:t>Ces agents </a:t>
            </a:r>
            <a:r>
              <a:rPr lang="fr-FR" sz="2400" b="1" dirty="0" smtClean="0">
                <a:latin typeface="Times New Roman" panose="02020603050405020304" pitchFamily="18" charset="0"/>
                <a:cs typeface="Times New Roman" panose="02020603050405020304" pitchFamily="18" charset="0"/>
              </a:rPr>
              <a:t>ne peuvent pas bénéficier d’autorisations spéciales d’absence </a:t>
            </a:r>
            <a:r>
              <a:rPr lang="fr-FR" sz="2400" dirty="0" smtClean="0">
                <a:latin typeface="Times New Roman" panose="02020603050405020304" pitchFamily="18" charset="0"/>
                <a:cs typeface="Times New Roman" panose="02020603050405020304" pitchFamily="18" charset="0"/>
              </a:rPr>
              <a:t>pour ce motif.</a:t>
            </a:r>
          </a:p>
          <a:p>
            <a:pPr marL="0" indent="0" algn="just">
              <a:buNone/>
            </a:pPr>
            <a:r>
              <a:rPr lang="fr-FR" sz="2400" dirty="0" smtClean="0">
                <a:latin typeface="Times New Roman" panose="02020603050405020304" pitchFamily="18" charset="0"/>
                <a:cs typeface="Times New Roman" panose="02020603050405020304" pitchFamily="18" charset="0"/>
              </a:rPr>
              <a:t>Ils doivent poursuivre leur activité, dans la mesure du possible en télétravail. </a:t>
            </a:r>
          </a:p>
          <a:p>
            <a:pPr marL="0" indent="0" algn="just">
              <a:buNone/>
            </a:pPr>
            <a:r>
              <a:rPr lang="fr-FR" sz="2400" dirty="0" smtClean="0">
                <a:latin typeface="Times New Roman" panose="02020603050405020304" pitchFamily="18" charset="0"/>
                <a:cs typeface="Times New Roman" panose="02020603050405020304" pitchFamily="18" charset="0"/>
              </a:rPr>
              <a:t>Si le télétravail ne peut être mis en place l’agent doit bénéficier de</a:t>
            </a:r>
            <a:r>
              <a:rPr lang="fr-FR" sz="2400" b="1" dirty="0" smtClean="0">
                <a:latin typeface="Times New Roman" panose="02020603050405020304" pitchFamily="18" charset="0"/>
                <a:cs typeface="Times New Roman" panose="02020603050405020304" pitchFamily="18" charset="0"/>
              </a:rPr>
              <a:t> conditions d’emploi aménagées.</a:t>
            </a:r>
          </a:p>
          <a:p>
            <a:pPr marL="0" indent="0" algn="just">
              <a:buNone/>
            </a:pPr>
            <a:r>
              <a:rPr lang="fr-FR" sz="2400" b="1" dirty="0" smtClean="0">
                <a:latin typeface="Times New Roman" panose="02020603050405020304" pitchFamily="18" charset="0"/>
                <a:cs typeface="Times New Roman" panose="02020603050405020304" pitchFamily="18" charset="0"/>
              </a:rPr>
              <a:t>Ex </a:t>
            </a:r>
            <a:r>
              <a:rPr lang="fr-FR" sz="2400" dirty="0" smtClean="0">
                <a:latin typeface="Times New Roman" panose="02020603050405020304" pitchFamily="18" charset="0"/>
                <a:cs typeface="Times New Roman" panose="02020603050405020304" pitchFamily="18" charset="0"/>
              </a:rPr>
              <a:t>: bureau dédié ou limitation du risque avec un écran de protection, limitation du contact avec le public…</a:t>
            </a:r>
          </a:p>
          <a:p>
            <a:pPr marL="0" indent="0">
              <a:buNone/>
            </a:pPr>
            <a:endParaRPr lang="fr-FR" sz="2400" dirty="0" smtClean="0">
              <a:latin typeface="Times New Roman" panose="02020603050405020304" pitchFamily="18" charset="0"/>
              <a:cs typeface="Times New Roman" panose="02020603050405020304" pitchFamily="18" charset="0"/>
            </a:endParaRPr>
          </a:p>
          <a:p>
            <a:pPr marL="0" indent="0">
              <a:buNone/>
            </a:pPr>
            <a:r>
              <a:rPr lang="fr-FR" sz="2400" dirty="0" smtClean="0">
                <a:latin typeface="Times New Roman" panose="02020603050405020304" pitchFamily="18" charset="0"/>
                <a:cs typeface="Times New Roman" panose="02020603050405020304" pitchFamily="18" charset="0"/>
              </a:rPr>
              <a:t>L’employeur peut s’appuyer sur le service de médecine préventive.</a:t>
            </a: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19</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7832885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lstStyle/>
          <a:p>
            <a:r>
              <a:rPr lang="fr-FR" b="1" dirty="0" smtClean="0">
                <a:solidFill>
                  <a:schemeClr val="accent5">
                    <a:lumMod val="50000"/>
                  </a:schemeClr>
                </a:solidFill>
                <a:latin typeface="Times New Roman" panose="02020603050405020304" pitchFamily="18" charset="0"/>
                <a:cs typeface="Times New Roman" panose="02020603050405020304" pitchFamily="18" charset="0"/>
              </a:rPr>
              <a:t>Références juridiques </a:t>
            </a:r>
            <a:endParaRPr lang="fr-FR" b="1" dirty="0">
              <a:solidFill>
                <a:schemeClr val="accent5">
                  <a:lumMod val="50000"/>
                </a:schemeClr>
              </a:solidFill>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p:txBody>
          <a:bodyPr numCol="2">
            <a:normAutofit/>
          </a:bodyPr>
          <a:lstStyle/>
          <a:p>
            <a:pPr algn="just">
              <a:buFont typeface="Wingdings" panose="05000000000000000000" pitchFamily="2" charset="2"/>
              <a:buChar char="§"/>
            </a:pPr>
            <a:r>
              <a:rPr lang="fr-FR" sz="1200" b="1" dirty="0" smtClean="0">
                <a:solidFill>
                  <a:srgbClr val="C00000"/>
                </a:solidFill>
                <a:latin typeface="Times New Roman" panose="02020603050405020304" pitchFamily="18" charset="0"/>
                <a:cs typeface="Times New Roman" panose="02020603050405020304" pitchFamily="18" charset="0"/>
              </a:rPr>
              <a:t>Lois</a:t>
            </a:r>
          </a:p>
          <a:p>
            <a:pPr marL="0" indent="0" algn="just">
              <a:buNone/>
            </a:pPr>
            <a:r>
              <a:rPr lang="fr-FR" sz="1000" dirty="0" smtClean="0">
                <a:latin typeface="Times New Roman" panose="02020603050405020304" pitchFamily="18" charset="0"/>
                <a:cs typeface="Times New Roman" panose="02020603050405020304" pitchFamily="18" charset="0"/>
              </a:rPr>
              <a:t>Loi </a:t>
            </a:r>
            <a:r>
              <a:rPr lang="fr-FR" sz="1000" dirty="0">
                <a:latin typeface="Times New Roman" panose="02020603050405020304" pitchFamily="18" charset="0"/>
                <a:cs typeface="Times New Roman" panose="02020603050405020304" pitchFamily="18" charset="0"/>
              </a:rPr>
              <a:t>n°2020-290 du 23 mars 2020 d'urgence pour faire face à l'épidémie de covid-19 </a:t>
            </a:r>
          </a:p>
          <a:p>
            <a:pPr algn="just">
              <a:buFont typeface="Wingdings" panose="05000000000000000000" pitchFamily="2" charset="2"/>
              <a:buChar char="§"/>
            </a:pPr>
            <a:r>
              <a:rPr lang="fr-FR" sz="1200" b="1" dirty="0" smtClean="0">
                <a:solidFill>
                  <a:srgbClr val="C00000"/>
                </a:solidFill>
                <a:latin typeface="Times New Roman" panose="02020603050405020304" pitchFamily="18" charset="0"/>
                <a:cs typeface="Times New Roman" panose="02020603050405020304" pitchFamily="18" charset="0"/>
              </a:rPr>
              <a:t>Décrets</a:t>
            </a:r>
          </a:p>
          <a:p>
            <a:pPr marL="0" indent="0" algn="just">
              <a:buNone/>
            </a:pPr>
            <a:r>
              <a:rPr lang="fr-FR" sz="1000" dirty="0">
                <a:latin typeface="Times New Roman" panose="02020603050405020304" pitchFamily="18" charset="0"/>
                <a:cs typeface="Times New Roman" panose="02020603050405020304" pitchFamily="18" charset="0"/>
              </a:rPr>
              <a:t>Décret n° 2021-15 du 8 janvier 2021 relatif à la suspension du jour de carence au titre des congés de maladie directement en lien avec la covid-19 accordés aux agents publics et à certains </a:t>
            </a:r>
            <a:r>
              <a:rPr lang="fr-FR" sz="1000" dirty="0" smtClean="0">
                <a:latin typeface="Times New Roman" panose="02020603050405020304" pitchFamily="18" charset="0"/>
                <a:cs typeface="Times New Roman" panose="02020603050405020304" pitchFamily="18" charset="0"/>
              </a:rPr>
              <a:t>salariés</a:t>
            </a:r>
          </a:p>
          <a:p>
            <a:pPr marL="0" indent="0" algn="just">
              <a:buNone/>
            </a:pPr>
            <a:r>
              <a:rPr lang="fr-FR" sz="1000" dirty="0">
                <a:latin typeface="Times New Roman" panose="02020603050405020304" pitchFamily="18" charset="0"/>
                <a:cs typeface="Times New Roman" panose="02020603050405020304" pitchFamily="18" charset="0"/>
              </a:rPr>
              <a:t>Décret n° 2021-13 du 8 janvier 2021 prévoyant l'application de dérogations relatives au bénéfice des indemnités journalières et de l'indemnité complémentaire prévue à l'article L. 1226-1 du code du travail ainsi qu'aux conditions de prise en charge par l'assurance maladie de certains frais de santé afin de lutter contre l'épidémie de Covid-19</a:t>
            </a:r>
            <a:endParaRPr lang="fr-FR" sz="1000" dirty="0" smtClean="0">
              <a:latin typeface="Times New Roman" panose="02020603050405020304" pitchFamily="18" charset="0"/>
              <a:cs typeface="Times New Roman" panose="02020603050405020304" pitchFamily="18" charset="0"/>
            </a:endParaRPr>
          </a:p>
          <a:p>
            <a:pPr marL="0" indent="0" algn="just">
              <a:buNone/>
            </a:pPr>
            <a:r>
              <a:rPr lang="fr-FR" sz="1000" dirty="0" smtClean="0">
                <a:latin typeface="Times New Roman" panose="02020603050405020304" pitchFamily="18" charset="0"/>
                <a:cs typeface="Times New Roman" panose="02020603050405020304" pitchFamily="18" charset="0"/>
              </a:rPr>
              <a:t>Décret </a:t>
            </a:r>
            <a:r>
              <a:rPr lang="fr-FR" sz="1000" dirty="0">
                <a:latin typeface="Times New Roman" panose="02020603050405020304" pitchFamily="18" charset="0"/>
                <a:cs typeface="Times New Roman" panose="02020603050405020304" pitchFamily="18" charset="0"/>
              </a:rPr>
              <a:t>n°2020-1310 du 29 octobre 2020 prescrivant les mesures générales nécessaires pour faire face à l'épidémie de covid-19 dans le cadre de l'état d'urgence </a:t>
            </a:r>
            <a:r>
              <a:rPr lang="fr-FR" sz="1000" dirty="0" smtClean="0">
                <a:latin typeface="Times New Roman" panose="02020603050405020304" pitchFamily="18" charset="0"/>
                <a:cs typeface="Times New Roman" panose="02020603050405020304" pitchFamily="18" charset="0"/>
              </a:rPr>
              <a:t>sanitaire</a:t>
            </a:r>
          </a:p>
          <a:p>
            <a:pPr marL="0" indent="0" algn="just">
              <a:buNone/>
            </a:pPr>
            <a:r>
              <a:rPr lang="fr-FR" sz="1000" dirty="0">
                <a:latin typeface="Times New Roman" panose="02020603050405020304" pitchFamily="18" charset="0"/>
                <a:cs typeface="Times New Roman" panose="02020603050405020304" pitchFamily="18" charset="0"/>
              </a:rPr>
              <a:t>Décret n° 2020-1365 du 10 novembre 2020 pris pour l'application de l'article 20 de la loi n° 2020-473 du 25 avril 2020 de finances rectificative pour 2020</a:t>
            </a:r>
          </a:p>
          <a:p>
            <a:pPr marL="0" indent="0" algn="just">
              <a:buNone/>
            </a:pPr>
            <a:r>
              <a:rPr lang="fr-FR" sz="1000" dirty="0" smtClean="0">
                <a:latin typeface="Times New Roman" panose="02020603050405020304" pitchFamily="18" charset="0"/>
                <a:cs typeface="Times New Roman" panose="02020603050405020304" pitchFamily="18" charset="0"/>
              </a:rPr>
              <a:t>Décret </a:t>
            </a:r>
            <a:r>
              <a:rPr lang="fr-FR" sz="1000" dirty="0">
                <a:latin typeface="Times New Roman" panose="02020603050405020304" pitchFamily="18" charset="0"/>
                <a:cs typeface="Times New Roman" panose="02020603050405020304" pitchFamily="18" charset="0"/>
              </a:rPr>
              <a:t>n°2016-151 du 11 février 2016 relatif aux conditions et modalités de mise en œuvre du télétravail dans la fonction publique et la </a:t>
            </a:r>
            <a:r>
              <a:rPr lang="fr-FR" sz="1000" dirty="0" smtClean="0">
                <a:latin typeface="Times New Roman" panose="02020603050405020304" pitchFamily="18" charset="0"/>
                <a:cs typeface="Times New Roman" panose="02020603050405020304" pitchFamily="18" charset="0"/>
              </a:rPr>
              <a:t>magistrature</a:t>
            </a:r>
          </a:p>
          <a:p>
            <a:pPr algn="just">
              <a:buFont typeface="Wingdings" panose="05000000000000000000" pitchFamily="2" charset="2"/>
              <a:buChar char="§"/>
            </a:pPr>
            <a:r>
              <a:rPr lang="fr-FR" sz="1200" b="1" dirty="0" smtClean="0">
                <a:solidFill>
                  <a:srgbClr val="C00000"/>
                </a:solidFill>
                <a:latin typeface="Times New Roman" panose="02020603050405020304" pitchFamily="18" charset="0"/>
                <a:cs typeface="Times New Roman" panose="02020603050405020304" pitchFamily="18" charset="0"/>
              </a:rPr>
              <a:t>Ordonnances</a:t>
            </a:r>
            <a:endParaRPr lang="fr-FR" sz="1200" b="1" dirty="0">
              <a:solidFill>
                <a:srgbClr val="C00000"/>
              </a:solidFill>
              <a:latin typeface="Times New Roman" panose="02020603050405020304" pitchFamily="18" charset="0"/>
              <a:cs typeface="Times New Roman" panose="02020603050405020304" pitchFamily="18" charset="0"/>
            </a:endParaRPr>
          </a:p>
          <a:p>
            <a:pPr marL="0" indent="0" algn="just">
              <a:buNone/>
            </a:pPr>
            <a:r>
              <a:rPr lang="fr-FR" sz="1000" dirty="0">
                <a:latin typeface="Times New Roman" panose="02020603050405020304" pitchFamily="18" charset="0"/>
                <a:cs typeface="Times New Roman" panose="02020603050405020304" pitchFamily="18" charset="0"/>
              </a:rPr>
              <a:t>Ordonnance n°2020-430 du 15 avril 2020 relative à la prise de jours de réduction du temps de travail ou de congés dans la fonction publique de l'Etat et la fonction publique territoriale au titre de la période d'urgence sanitaire</a:t>
            </a:r>
            <a:endParaRPr lang="fr-FR" sz="1000" dirty="0">
              <a:solidFill>
                <a:srgbClr val="C00000"/>
              </a:solidFill>
              <a:latin typeface="Times New Roman" panose="02020603050405020304" pitchFamily="18" charset="0"/>
              <a:cs typeface="Times New Roman" panose="02020603050405020304" pitchFamily="18" charset="0"/>
            </a:endParaRPr>
          </a:p>
          <a:p>
            <a:pPr marL="0" indent="0" algn="just">
              <a:buNone/>
            </a:pPr>
            <a:endParaRPr lang="fr-FR" sz="1000" dirty="0" smtClean="0">
              <a:solidFill>
                <a:srgbClr val="C00000"/>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fr-FR" sz="1200" b="1" dirty="0" smtClean="0">
                <a:solidFill>
                  <a:srgbClr val="C00000"/>
                </a:solidFill>
                <a:latin typeface="Times New Roman" panose="02020603050405020304" pitchFamily="18" charset="0"/>
                <a:cs typeface="Times New Roman" panose="02020603050405020304" pitchFamily="18" charset="0"/>
              </a:rPr>
              <a:t>Circulaires</a:t>
            </a:r>
          </a:p>
          <a:p>
            <a:pPr algn="just">
              <a:buFontTx/>
              <a:buChar char="-"/>
            </a:pPr>
            <a:r>
              <a:rPr lang="fr-FR" sz="1000" dirty="0" smtClean="0">
                <a:latin typeface="Times New Roman" panose="02020603050405020304" pitchFamily="18" charset="0"/>
                <a:cs typeface="Times New Roman" panose="02020603050405020304" pitchFamily="18" charset="0"/>
              </a:rPr>
              <a:t>Circulaire de la DGCL du 5.02.2021 relatives aux modalités d’instruction des demandes de reconnaissance en maladie </a:t>
            </a:r>
            <a:r>
              <a:rPr lang="fr-FR" sz="1000" dirty="0" smtClean="0">
                <a:latin typeface="Times New Roman" panose="02020603050405020304" pitchFamily="18" charset="0"/>
                <a:cs typeface="Times New Roman" panose="02020603050405020304" pitchFamily="18" charset="0"/>
              </a:rPr>
              <a:t>professionnelle</a:t>
            </a:r>
          </a:p>
          <a:p>
            <a:pPr algn="just">
              <a:buFontTx/>
              <a:buChar char="-"/>
            </a:pPr>
            <a:r>
              <a:rPr lang="fr-FR" sz="1000" dirty="0">
                <a:latin typeface="Times New Roman" panose="02020603050405020304" pitchFamily="18" charset="0"/>
                <a:cs typeface="Times New Roman" panose="02020603050405020304" pitchFamily="18" charset="0"/>
              </a:rPr>
              <a:t>Note d'information du 12 janvier 2021 relative aux modalités de prise en charge des agents territoriaux identifiés comme « cas contact à risque de contamination » et des agents territoriaux présentant des symptômes d’infection au SARSCoV2</a:t>
            </a:r>
            <a:endParaRPr lang="fr-FR" sz="10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fr-FR" sz="1200" b="1" dirty="0" smtClean="0">
                <a:solidFill>
                  <a:srgbClr val="C00000"/>
                </a:solidFill>
                <a:latin typeface="Times New Roman" panose="02020603050405020304" pitchFamily="18" charset="0"/>
                <a:cs typeface="Times New Roman" panose="02020603050405020304" pitchFamily="18" charset="0"/>
              </a:rPr>
              <a:t>Recommandations</a:t>
            </a:r>
            <a:endParaRPr lang="fr-FR" sz="1200" b="1" dirty="0">
              <a:solidFill>
                <a:srgbClr val="C00000"/>
              </a:solidFill>
              <a:latin typeface="Times New Roman" panose="02020603050405020304" pitchFamily="18" charset="0"/>
              <a:cs typeface="Times New Roman" panose="02020603050405020304" pitchFamily="18" charset="0"/>
            </a:endParaRPr>
          </a:p>
          <a:p>
            <a:pPr marL="0" indent="0" algn="just">
              <a:buNone/>
            </a:pPr>
            <a:r>
              <a:rPr lang="fr-FR" sz="1000" dirty="0" smtClean="0">
                <a:latin typeface="Times New Roman" panose="02020603050405020304" pitchFamily="18" charset="0"/>
                <a:cs typeface="Times New Roman" panose="02020603050405020304" pitchFamily="18" charset="0"/>
              </a:rPr>
              <a:t>Questions réponses de la DGCL </a:t>
            </a:r>
            <a:r>
              <a:rPr lang="fr-FR" sz="1000" dirty="0">
                <a:latin typeface="Times New Roman" panose="02020603050405020304" pitchFamily="18" charset="0"/>
                <a:cs typeface="Times New Roman" panose="02020603050405020304" pitchFamily="18" charset="0"/>
              </a:rPr>
              <a:t>relatives à la prise en compte dans la fonction publique territoriale de l’évolution de l’épidémie de </a:t>
            </a:r>
            <a:r>
              <a:rPr lang="fr-FR" sz="1000" dirty="0" smtClean="0">
                <a:latin typeface="Times New Roman" panose="02020603050405020304" pitchFamily="18" charset="0"/>
                <a:cs typeface="Times New Roman" panose="02020603050405020304" pitchFamily="18" charset="0"/>
              </a:rPr>
              <a:t>Covid-19 (2 avril 2021)</a:t>
            </a:r>
          </a:p>
          <a:p>
            <a:pPr marL="0" indent="0" algn="just">
              <a:buNone/>
            </a:pPr>
            <a:r>
              <a:rPr lang="fr-FR" sz="1000" dirty="0" smtClean="0">
                <a:latin typeface="Times New Roman" panose="02020603050405020304" pitchFamily="18" charset="0"/>
                <a:cs typeface="Times New Roman" panose="02020603050405020304" pitchFamily="18" charset="0"/>
              </a:rPr>
              <a:t>Questions réponses de la DGAFP : mesures relatives à la prise en compte dans la FPE de l’épidémie de Covid-19 </a:t>
            </a:r>
            <a:r>
              <a:rPr lang="fr-FR" sz="1000" dirty="0">
                <a:latin typeface="Times New Roman" panose="02020603050405020304" pitchFamily="18" charset="0"/>
                <a:cs typeface="Times New Roman" panose="02020603050405020304" pitchFamily="18" charset="0"/>
              </a:rPr>
              <a:t>(2 avril 2021</a:t>
            </a:r>
            <a:r>
              <a:rPr lang="fr-FR" sz="1000" dirty="0" smtClean="0">
                <a:latin typeface="Times New Roman" panose="02020603050405020304" pitchFamily="18" charset="0"/>
                <a:cs typeface="Times New Roman" panose="02020603050405020304" pitchFamily="18" charset="0"/>
              </a:rPr>
              <a:t>)</a:t>
            </a:r>
          </a:p>
          <a:p>
            <a:pPr marL="0" indent="0" algn="just">
              <a:buNone/>
            </a:pPr>
            <a:r>
              <a:rPr lang="fr-FR" sz="1000" dirty="0" smtClean="0">
                <a:latin typeface="Times New Roman" panose="02020603050405020304" pitchFamily="18" charset="0"/>
                <a:cs typeface="Times New Roman" panose="02020603050405020304" pitchFamily="18" charset="0"/>
              </a:rPr>
              <a:t>Note du Ministère </a:t>
            </a:r>
            <a:r>
              <a:rPr lang="fr-FR" sz="1000" dirty="0">
                <a:latin typeface="Times New Roman" panose="02020603050405020304" pitchFamily="18" charset="0"/>
                <a:cs typeface="Times New Roman" panose="02020603050405020304" pitchFamily="18" charset="0"/>
              </a:rPr>
              <a:t>de la cohésion des territoires et des relations avec les </a:t>
            </a:r>
            <a:r>
              <a:rPr lang="fr-FR" sz="1000" dirty="0" smtClean="0">
                <a:latin typeface="Times New Roman" panose="02020603050405020304" pitchFamily="18" charset="0"/>
                <a:cs typeface="Times New Roman" panose="02020603050405020304" pitchFamily="18" charset="0"/>
              </a:rPr>
              <a:t>collectivités : continuité des services public locaux dans le cadre de l’état d’urgence sanitaire ((12 avril 2021)</a:t>
            </a:r>
          </a:p>
          <a:p>
            <a:pPr marL="0" indent="0" algn="just">
              <a:buNone/>
            </a:pPr>
            <a:endParaRPr lang="fr-FR" sz="1000" dirty="0" smtClean="0">
              <a:latin typeface="Times New Roman" panose="02020603050405020304" pitchFamily="18" charset="0"/>
              <a:cs typeface="Times New Roman" panose="02020603050405020304" pitchFamily="18" charset="0"/>
            </a:endParaRPr>
          </a:p>
          <a:p>
            <a:pPr algn="just">
              <a:buFontTx/>
              <a:buChar char="-"/>
            </a:pPr>
            <a:endParaRPr lang="fr-FR" sz="1000" dirty="0">
              <a:latin typeface="Times New Roman" panose="02020603050405020304" pitchFamily="18"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2</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540734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484743" y="365125"/>
            <a:ext cx="11707258" cy="1325563"/>
          </a:xfrm>
        </p:spPr>
        <p:txBody>
          <a:bodyPr/>
          <a:lstStyle/>
          <a:p>
            <a:r>
              <a:rPr lang="fr-FR" b="1" dirty="0" smtClean="0">
                <a:solidFill>
                  <a:srgbClr val="C00000"/>
                </a:solidFill>
                <a:latin typeface="Times New Roman" panose="02020603050405020304" pitchFamily="18" charset="0"/>
                <a:cs typeface="Times New Roman" panose="02020603050405020304" pitchFamily="18" charset="0"/>
              </a:rPr>
              <a:t>VIII. </a:t>
            </a:r>
            <a:r>
              <a:rPr lang="fr-FR" b="1" dirty="0" smtClean="0">
                <a:solidFill>
                  <a:schemeClr val="accent5">
                    <a:lumMod val="50000"/>
                  </a:schemeClr>
                </a:solidFill>
                <a:latin typeface="Times New Roman" panose="02020603050405020304" pitchFamily="18" charset="0"/>
                <a:cs typeface="Times New Roman" panose="02020603050405020304" pitchFamily="18" charset="0"/>
              </a:rPr>
              <a:t>Reconnaissance de la maladie professionnelle</a:t>
            </a:r>
            <a:endParaRPr lang="fr-FR" b="1" dirty="0">
              <a:solidFill>
                <a:schemeClr val="accent5">
                  <a:lumMod val="50000"/>
                </a:schemeClr>
              </a:solidFill>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p:txBody>
          <a:bodyPr>
            <a:normAutofit/>
          </a:bodyPr>
          <a:lstStyle/>
          <a:p>
            <a:pPr marL="0" indent="0">
              <a:buNone/>
            </a:pPr>
            <a:r>
              <a:rPr lang="fr-FR" sz="2000" b="1" dirty="0" smtClean="0">
                <a:latin typeface="Times New Roman" panose="02020603050405020304" pitchFamily="18" charset="0"/>
                <a:cs typeface="Times New Roman" panose="02020603050405020304" pitchFamily="18" charset="0"/>
              </a:rPr>
              <a:t>Possibilité de reconnaissance en Maladie professionnelle d’une infection au SARS-CoV2 </a:t>
            </a:r>
            <a:r>
              <a:rPr lang="fr-FR" sz="2000" dirty="0" smtClean="0">
                <a:latin typeface="Times New Roman" panose="02020603050405020304" pitchFamily="18" charset="0"/>
                <a:cs typeface="Times New Roman" panose="02020603050405020304" pitchFamily="18" charset="0"/>
              </a:rPr>
              <a:t>sur la base du tableau n°100 (</a:t>
            </a:r>
            <a:r>
              <a:rPr lang="fr-FR" sz="2000" dirty="0" smtClean="0">
                <a:solidFill>
                  <a:schemeClr val="accent2">
                    <a:lumMod val="50000"/>
                  </a:schemeClr>
                </a:solidFill>
                <a:latin typeface="Times New Roman" panose="02020603050405020304" pitchFamily="18" charset="0"/>
                <a:cs typeface="Times New Roman" panose="02020603050405020304" pitchFamily="18" charset="0"/>
              </a:rPr>
              <a:t>Annexe n°3</a:t>
            </a:r>
            <a:r>
              <a:rPr lang="fr-FR" sz="2000" dirty="0" smtClean="0">
                <a:latin typeface="Times New Roman" panose="02020603050405020304" pitchFamily="18" charset="0"/>
                <a:cs typeface="Times New Roman" panose="02020603050405020304" pitchFamily="18" charset="0"/>
              </a:rPr>
              <a:t>) </a:t>
            </a:r>
            <a:r>
              <a:rPr lang="fr-FR" sz="2000" dirty="0" smtClean="0">
                <a:latin typeface="Times New Roman" panose="02020603050405020304" pitchFamily="18" charset="0"/>
                <a:cs typeface="Times New Roman" panose="02020603050405020304" pitchFamily="18" charset="0"/>
              </a:rPr>
              <a:t>prévu par le décret n°2020-1131 du 14 septembre 2020 lorsque ces affections remplissent les conditions mentionnées dans ce tableau. </a:t>
            </a:r>
          </a:p>
          <a:p>
            <a:pPr marL="0" indent="0">
              <a:buNone/>
            </a:pPr>
            <a:endParaRPr lang="fr-FR" sz="2000" dirty="0" smtClean="0">
              <a:latin typeface="Times New Roman" panose="02020603050405020304" pitchFamily="18" charset="0"/>
              <a:cs typeface="Times New Roman" panose="02020603050405020304" pitchFamily="18" charset="0"/>
            </a:endParaRPr>
          </a:p>
          <a:p>
            <a:pPr marL="0" indent="0">
              <a:buNone/>
            </a:pPr>
            <a:r>
              <a:rPr lang="fr-FR" sz="2000" u="sng" dirty="0" smtClean="0">
                <a:latin typeface="Times New Roman" panose="02020603050405020304" pitchFamily="18" charset="0"/>
                <a:cs typeface="Times New Roman" panose="02020603050405020304" pitchFamily="18" charset="0"/>
              </a:rPr>
              <a:t>Conditions pour une reconnaissance d’une infection au SARS-CoV2 en Maladie professionnelle </a:t>
            </a:r>
            <a:r>
              <a:rPr lang="fr-FR" sz="2000" dirty="0" smtClean="0">
                <a:latin typeface="Times New Roman" panose="02020603050405020304" pitchFamily="18" charset="0"/>
                <a:cs typeface="Times New Roman" panose="02020603050405020304" pitchFamily="18" charset="0"/>
              </a:rPr>
              <a:t>:</a:t>
            </a:r>
            <a:endParaRPr lang="fr-FR" sz="2000" dirty="0">
              <a:latin typeface="Times New Roman" panose="02020603050405020304" pitchFamily="18" charset="0"/>
              <a:cs typeface="Times New Roman" panose="02020603050405020304" pitchFamily="18" charset="0"/>
            </a:endParaRPr>
          </a:p>
          <a:p>
            <a:pPr marL="0" indent="0">
              <a:buNone/>
            </a:pPr>
            <a:r>
              <a:rPr lang="fr-FR" sz="2000" dirty="0" smtClean="0">
                <a:latin typeface="Times New Roman" panose="02020603050405020304" pitchFamily="18" charset="0"/>
                <a:cs typeface="Times New Roman" panose="02020603050405020304" pitchFamily="18" charset="0"/>
              </a:rPr>
              <a:t>- avoir nécessité une oxygénothérapie ou toute forme d’assistance respiratoire, ou entraîné le décès </a:t>
            </a:r>
          </a:p>
          <a:p>
            <a:pPr>
              <a:buFontTx/>
              <a:buChar char="-"/>
            </a:pPr>
            <a:r>
              <a:rPr lang="fr-FR" sz="2000" dirty="0" smtClean="0">
                <a:latin typeface="Times New Roman" panose="02020603050405020304" pitchFamily="18" charset="0"/>
                <a:cs typeface="Times New Roman" panose="02020603050405020304" pitchFamily="18" charset="0"/>
              </a:rPr>
              <a:t>avoir été prises en charge médicalement dans les 14 jours.  </a:t>
            </a:r>
          </a:p>
          <a:p>
            <a:pPr marL="0" indent="0">
              <a:buNone/>
            </a:pPr>
            <a:r>
              <a:rPr lang="fr-FR" sz="2000" dirty="0" smtClean="0">
                <a:latin typeface="Times New Roman" panose="02020603050405020304" pitchFamily="18" charset="0"/>
                <a:cs typeface="Times New Roman" panose="02020603050405020304" pitchFamily="18" charset="0"/>
              </a:rPr>
              <a:t>Seuls certains travaux accomplis en présentiel sont susceptibles de provoquer ces maladies (voir tableau n°100).</a:t>
            </a:r>
          </a:p>
          <a:p>
            <a:pPr marL="0" indent="0">
              <a:buNone/>
            </a:pPr>
            <a:r>
              <a:rPr lang="fr-FR" sz="2000" dirty="0">
                <a:latin typeface="Times New Roman" panose="02020603050405020304" pitchFamily="18" charset="0"/>
                <a:cs typeface="Times New Roman" panose="02020603050405020304" pitchFamily="18" charset="0"/>
              </a:rPr>
              <a:t>La reconnaissance se fait à compter de la date de la première constatation médicale de cette maladie</a:t>
            </a:r>
            <a:r>
              <a:rPr lang="fr-FR" sz="2000" dirty="0" smtClean="0">
                <a:latin typeface="Times New Roman" panose="02020603050405020304" pitchFamily="18" charset="0"/>
                <a:cs typeface="Times New Roman" panose="02020603050405020304" pitchFamily="18" charset="0"/>
              </a:rPr>
              <a:t>.</a:t>
            </a:r>
          </a:p>
          <a:p>
            <a:pPr marL="0" indent="0">
              <a:buNone/>
            </a:pPr>
            <a:r>
              <a:rPr lang="fr-FR" sz="2000" dirty="0" smtClean="0">
                <a:latin typeface="Times New Roman" panose="02020603050405020304" pitchFamily="18" charset="0"/>
                <a:cs typeface="Times New Roman" panose="02020603050405020304" pitchFamily="18" charset="0"/>
              </a:rPr>
              <a:t>Si le médecin de prévention indique que la maladie remplit les conditions du tableau, la commission de réforme n’a pas à être saisie. </a:t>
            </a:r>
            <a:endParaRPr lang="fr-FR" sz="2000" dirty="0">
              <a:latin typeface="Times New Roman" panose="02020603050405020304" pitchFamily="18" charset="0"/>
              <a:cs typeface="Times New Roman" panose="02020603050405020304" pitchFamily="18" charset="0"/>
            </a:endParaRPr>
          </a:p>
          <a:p>
            <a:pPr marL="0" indent="0">
              <a:buNone/>
            </a:pPr>
            <a:endParaRPr lang="fr-FR" sz="2000" dirty="0">
              <a:latin typeface="Times New Roman" panose="02020603050405020304" pitchFamily="18"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20</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2181860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838200" y="365125"/>
            <a:ext cx="11102788" cy="1325563"/>
          </a:xfrm>
        </p:spPr>
        <p:txBody>
          <a:bodyPr/>
          <a:lstStyle/>
          <a:p>
            <a:r>
              <a:rPr lang="fr-FR" b="1" dirty="0">
                <a:solidFill>
                  <a:srgbClr val="C00000"/>
                </a:solidFill>
                <a:latin typeface="Times New Roman" panose="02020603050405020304" pitchFamily="18" charset="0"/>
                <a:cs typeface="Times New Roman" panose="02020603050405020304" pitchFamily="18" charset="0"/>
              </a:rPr>
              <a:t>VIII. </a:t>
            </a:r>
            <a:r>
              <a:rPr lang="fr-FR" b="1" dirty="0">
                <a:solidFill>
                  <a:schemeClr val="accent5">
                    <a:lumMod val="50000"/>
                  </a:schemeClr>
                </a:solidFill>
                <a:latin typeface="Times New Roman" panose="02020603050405020304" pitchFamily="18" charset="0"/>
                <a:cs typeface="Times New Roman" panose="02020603050405020304" pitchFamily="18" charset="0"/>
              </a:rPr>
              <a:t>Reconnaissance de la maladie professionnelle</a:t>
            </a:r>
          </a:p>
        </p:txBody>
      </p:sp>
      <p:sp>
        <p:nvSpPr>
          <p:cNvPr id="3" name="Espace réservé du contenu 2"/>
          <p:cNvSpPr>
            <a:spLocks noGrp="1"/>
          </p:cNvSpPr>
          <p:nvPr>
            <p:ph idx="1"/>
          </p:nvPr>
        </p:nvSpPr>
        <p:spPr>
          <a:xfrm>
            <a:off x="1131794" y="1867067"/>
            <a:ext cx="10515600" cy="4351338"/>
          </a:xfrm>
        </p:spPr>
        <p:txBody>
          <a:bodyPr>
            <a:normAutofit/>
          </a:bodyPr>
          <a:lstStyle/>
          <a:p>
            <a:pPr marL="0" indent="0">
              <a:buNone/>
            </a:pPr>
            <a:r>
              <a:rPr lang="fr-FR" b="1" dirty="0" smtClean="0">
                <a:solidFill>
                  <a:srgbClr val="002060"/>
                </a:solidFill>
                <a:latin typeface="Times New Roman" panose="02020603050405020304" pitchFamily="18" charset="0"/>
                <a:cs typeface="Times New Roman" panose="02020603050405020304" pitchFamily="18" charset="0"/>
              </a:rPr>
              <a:t>Situations dans lesquelles la commission </a:t>
            </a:r>
            <a:r>
              <a:rPr lang="fr-FR" b="1" dirty="0">
                <a:solidFill>
                  <a:srgbClr val="002060"/>
                </a:solidFill>
                <a:latin typeface="Times New Roman" panose="02020603050405020304" pitchFamily="18" charset="0"/>
                <a:cs typeface="Times New Roman" panose="02020603050405020304" pitchFamily="18" charset="0"/>
              </a:rPr>
              <a:t>de réforme doit être saisie </a:t>
            </a:r>
            <a:r>
              <a:rPr lang="fr-FR" b="1" dirty="0" smtClean="0">
                <a:solidFill>
                  <a:srgbClr val="002060"/>
                </a:solidFill>
                <a:latin typeface="Times New Roman" panose="02020603050405020304" pitchFamily="18" charset="0"/>
                <a:cs typeface="Times New Roman" panose="02020603050405020304" pitchFamily="18" charset="0"/>
              </a:rPr>
              <a:t>:</a:t>
            </a:r>
          </a:p>
          <a:p>
            <a:pPr marL="0" indent="0">
              <a:buNone/>
            </a:pPr>
            <a:endParaRPr lang="fr-FR" b="1" dirty="0">
              <a:solidFill>
                <a:srgbClr val="00206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fr-FR" sz="2000" dirty="0" smtClean="0">
                <a:latin typeface="Times New Roman" panose="02020603050405020304" pitchFamily="18" charset="0"/>
                <a:cs typeface="Times New Roman" panose="02020603050405020304" pitchFamily="18" charset="0"/>
              </a:rPr>
              <a:t>L’affection est constatée plus de 14 jours après la fin de l’exposition au risque (délai de prise en charge dépassé)</a:t>
            </a:r>
          </a:p>
          <a:p>
            <a:pPr>
              <a:buFont typeface="Wingdings" panose="05000000000000000000" pitchFamily="2" charset="2"/>
              <a:buChar char="§"/>
            </a:pPr>
            <a:r>
              <a:rPr lang="fr-FR" sz="2000" dirty="0" smtClean="0">
                <a:latin typeface="Times New Roman" panose="02020603050405020304" pitchFamily="18" charset="0"/>
                <a:cs typeface="Times New Roman" panose="02020603050405020304" pitchFamily="18" charset="0"/>
              </a:rPr>
              <a:t>L’affection concerne des professionnels non désignés dans la liste limitative des travaux du tableau</a:t>
            </a:r>
          </a:p>
          <a:p>
            <a:pPr>
              <a:buFont typeface="Wingdings" panose="05000000000000000000" pitchFamily="2" charset="2"/>
              <a:buChar char="§"/>
            </a:pPr>
            <a:r>
              <a:rPr lang="fr-FR" sz="2000" dirty="0" smtClean="0">
                <a:latin typeface="Times New Roman" panose="02020603050405020304" pitchFamily="18" charset="0"/>
                <a:cs typeface="Times New Roman" panose="02020603050405020304" pitchFamily="18" charset="0"/>
              </a:rPr>
              <a:t>Cumul de ces deux motifs</a:t>
            </a:r>
          </a:p>
          <a:p>
            <a:pPr marL="0" indent="0">
              <a:buNone/>
            </a:pPr>
            <a:endParaRPr lang="fr-FR" sz="2000" dirty="0" smtClean="0">
              <a:latin typeface="Times New Roman" panose="02020603050405020304" pitchFamily="18" charset="0"/>
              <a:cs typeface="Times New Roman" panose="02020603050405020304" pitchFamily="18" charset="0"/>
            </a:endParaRPr>
          </a:p>
          <a:p>
            <a:pPr marL="0" indent="0">
              <a:buNone/>
            </a:pPr>
            <a:r>
              <a:rPr lang="fr-FR" sz="2000" dirty="0">
                <a:latin typeface="Times New Roman" panose="02020603050405020304" pitchFamily="18" charset="0"/>
                <a:cs typeface="Times New Roman" panose="02020603050405020304" pitchFamily="18" charset="0"/>
              </a:rPr>
              <a:t>Si le médecin de prévention indique que la maladie remplit les conditions du tableau, la commission de réforme n’a pas à être saisie. </a:t>
            </a:r>
          </a:p>
          <a:p>
            <a:pPr marL="0" indent="0">
              <a:buNone/>
            </a:pPr>
            <a:r>
              <a:rPr lang="fr-FR" sz="2000" dirty="0" smtClean="0">
                <a:latin typeface="Times New Roman" panose="02020603050405020304" pitchFamily="18" charset="0"/>
                <a:cs typeface="Times New Roman" panose="02020603050405020304" pitchFamily="18" charset="0"/>
              </a:rPr>
              <a:t> </a:t>
            </a:r>
          </a:p>
          <a:p>
            <a:pPr marL="0" indent="0">
              <a:buNone/>
            </a:pPr>
            <a:endParaRPr lang="fr-FR" sz="2000" dirty="0">
              <a:latin typeface="Times New Roman" panose="02020603050405020304" pitchFamily="18" charset="0"/>
              <a:cs typeface="Times New Roman" panose="02020603050405020304" pitchFamily="18" charset="0"/>
            </a:endParaRPr>
          </a:p>
          <a:p>
            <a:pPr marL="0" indent="0">
              <a:buNone/>
            </a:pPr>
            <a:endParaRPr lang="fr-FR" sz="2000" dirty="0">
              <a:latin typeface="Times New Roman" panose="02020603050405020304" pitchFamily="18"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21</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8373827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838200" y="365125"/>
            <a:ext cx="11102788" cy="1325563"/>
          </a:xfrm>
        </p:spPr>
        <p:txBody>
          <a:bodyPr/>
          <a:lstStyle/>
          <a:p>
            <a:r>
              <a:rPr lang="fr-FR" b="1" dirty="0">
                <a:solidFill>
                  <a:srgbClr val="C00000"/>
                </a:solidFill>
                <a:latin typeface="Times New Roman" panose="02020603050405020304" pitchFamily="18" charset="0"/>
                <a:cs typeface="Times New Roman" panose="02020603050405020304" pitchFamily="18" charset="0"/>
              </a:rPr>
              <a:t>VIII. </a:t>
            </a:r>
            <a:r>
              <a:rPr lang="fr-FR" b="1" dirty="0">
                <a:solidFill>
                  <a:schemeClr val="accent5">
                    <a:lumMod val="50000"/>
                  </a:schemeClr>
                </a:solidFill>
                <a:latin typeface="Times New Roman" panose="02020603050405020304" pitchFamily="18" charset="0"/>
                <a:cs typeface="Times New Roman" panose="02020603050405020304" pitchFamily="18" charset="0"/>
              </a:rPr>
              <a:t>Reconnaissance de la maladie professionnelle</a:t>
            </a:r>
          </a:p>
        </p:txBody>
      </p:sp>
      <p:sp>
        <p:nvSpPr>
          <p:cNvPr id="3" name="Espace réservé du contenu 2"/>
          <p:cNvSpPr>
            <a:spLocks noGrp="1"/>
          </p:cNvSpPr>
          <p:nvPr>
            <p:ph idx="1"/>
          </p:nvPr>
        </p:nvSpPr>
        <p:spPr/>
        <p:txBody>
          <a:bodyPr>
            <a:normAutofit/>
          </a:bodyPr>
          <a:lstStyle/>
          <a:p>
            <a:pPr marL="0" indent="0">
              <a:buNone/>
            </a:pPr>
            <a:r>
              <a:rPr lang="fr-FR" sz="2000" dirty="0" smtClean="0">
                <a:latin typeface="Times New Roman" panose="02020603050405020304" pitchFamily="18" charset="0"/>
                <a:cs typeface="Times New Roman" panose="02020603050405020304" pitchFamily="18" charset="0"/>
              </a:rPr>
              <a:t>La note de la DGCL du 5 février 2021 rappelle que les infections au SARS-CoV2 entre dans le champ de la maladie professionnelle. </a:t>
            </a:r>
            <a:endParaRPr lang="fr-FR" sz="2000" dirty="0">
              <a:latin typeface="Times New Roman" panose="02020603050405020304" pitchFamily="18" charset="0"/>
              <a:cs typeface="Times New Roman" panose="02020603050405020304" pitchFamily="18" charset="0"/>
            </a:endParaRPr>
          </a:p>
          <a:p>
            <a:pPr marL="0" indent="0">
              <a:buNone/>
            </a:pPr>
            <a:r>
              <a:rPr lang="fr-FR" sz="2000" dirty="0" smtClean="0">
                <a:latin typeface="Times New Roman" panose="02020603050405020304" pitchFamily="18" charset="0"/>
                <a:cs typeface="Times New Roman" panose="02020603050405020304" pitchFamily="18" charset="0"/>
              </a:rPr>
              <a:t>La DGCL </a:t>
            </a:r>
            <a:r>
              <a:rPr lang="fr-FR" sz="2000" b="1" dirty="0" smtClean="0">
                <a:latin typeface="Times New Roman" panose="02020603050405020304" pitchFamily="18" charset="0"/>
                <a:cs typeface="Times New Roman" panose="02020603050405020304" pitchFamily="18" charset="0"/>
              </a:rPr>
              <a:t>exclue une qualification en accident de service</a:t>
            </a:r>
            <a:r>
              <a:rPr lang="fr-FR" sz="2000" dirty="0" smtClean="0">
                <a:latin typeface="Times New Roman" panose="02020603050405020304" pitchFamily="18" charset="0"/>
                <a:cs typeface="Times New Roman" panose="02020603050405020304" pitchFamily="18" charset="0"/>
              </a:rPr>
              <a:t>. </a:t>
            </a:r>
            <a:br>
              <a:rPr lang="fr-FR" sz="2000" dirty="0" smtClean="0">
                <a:latin typeface="Times New Roman" panose="02020603050405020304" pitchFamily="18" charset="0"/>
                <a:cs typeface="Times New Roman" panose="02020603050405020304" pitchFamily="18" charset="0"/>
              </a:rPr>
            </a:br>
            <a:r>
              <a:rPr lang="fr-FR" sz="2000" dirty="0" smtClean="0">
                <a:latin typeface="Times New Roman" panose="02020603050405020304" pitchFamily="18" charset="0"/>
                <a:cs typeface="Times New Roman" panose="02020603050405020304" pitchFamily="18" charset="0"/>
              </a:rPr>
              <a:t/>
            </a:r>
            <a:br>
              <a:rPr lang="fr-FR" sz="2000" dirty="0" smtClean="0">
                <a:latin typeface="Times New Roman" panose="02020603050405020304" pitchFamily="18" charset="0"/>
                <a:cs typeface="Times New Roman" panose="02020603050405020304" pitchFamily="18" charset="0"/>
              </a:rPr>
            </a:br>
            <a:r>
              <a:rPr lang="fr-FR" sz="2000" dirty="0" smtClean="0">
                <a:latin typeface="Times New Roman" panose="02020603050405020304" pitchFamily="18" charset="0"/>
                <a:cs typeface="Times New Roman" panose="02020603050405020304" pitchFamily="18" charset="0"/>
              </a:rPr>
              <a:t>=&gt; Pour les reconnaissances en accident de service intervenue avant le 10 février 2020 (publication de la note) la DGCL préconise de ne pas remettre en cause ces décisions. Pour les demandes sur lesquelles il n’a pas encore été statué, l’autorité doit informer l’agent que leur demande sera traitée au titre de la maladie professionnelle. </a:t>
            </a:r>
          </a:p>
          <a:p>
            <a:pPr marL="0" indent="0">
              <a:buNone/>
            </a:pPr>
            <a:endParaRPr lang="fr-FR" sz="2000" dirty="0">
              <a:latin typeface="Times New Roman" panose="02020603050405020304" pitchFamily="18" charset="0"/>
              <a:cs typeface="Times New Roman" panose="02020603050405020304" pitchFamily="18" charset="0"/>
            </a:endParaRPr>
          </a:p>
          <a:p>
            <a:pPr marL="0" indent="0">
              <a:buNone/>
            </a:pPr>
            <a:endParaRPr lang="fr-FR" sz="2000" dirty="0" smtClean="0">
              <a:latin typeface="Times New Roman" panose="02020603050405020304" pitchFamily="18" charset="0"/>
              <a:cs typeface="Times New Roman" panose="02020603050405020304" pitchFamily="18" charset="0"/>
            </a:endParaRPr>
          </a:p>
          <a:p>
            <a:pPr marL="0" indent="0">
              <a:buNone/>
            </a:pPr>
            <a:r>
              <a:rPr lang="fr-FR" sz="2000" dirty="0" smtClean="0">
                <a:latin typeface="Times New Roman" panose="02020603050405020304" pitchFamily="18" charset="0"/>
                <a:cs typeface="Times New Roman" panose="02020603050405020304" pitchFamily="18" charset="0"/>
              </a:rPr>
              <a:t> </a:t>
            </a:r>
            <a:endParaRPr lang="fr-FR" sz="2000" dirty="0">
              <a:latin typeface="Times New Roman" panose="02020603050405020304" pitchFamily="18"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22</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8449083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838200" y="365125"/>
            <a:ext cx="11102788" cy="1325563"/>
          </a:xfrm>
        </p:spPr>
        <p:txBody>
          <a:bodyPr/>
          <a:lstStyle/>
          <a:p>
            <a:r>
              <a:rPr lang="fr-FR" b="1" dirty="0">
                <a:solidFill>
                  <a:srgbClr val="C00000"/>
                </a:solidFill>
                <a:latin typeface="Times New Roman" panose="02020603050405020304" pitchFamily="18" charset="0"/>
                <a:cs typeface="Times New Roman" panose="02020603050405020304" pitchFamily="18" charset="0"/>
              </a:rPr>
              <a:t>VIII. </a:t>
            </a:r>
            <a:r>
              <a:rPr lang="fr-FR" b="1" dirty="0">
                <a:solidFill>
                  <a:schemeClr val="accent5">
                    <a:lumMod val="50000"/>
                  </a:schemeClr>
                </a:solidFill>
                <a:latin typeface="Times New Roman" panose="02020603050405020304" pitchFamily="18" charset="0"/>
                <a:cs typeface="Times New Roman" panose="02020603050405020304" pitchFamily="18" charset="0"/>
              </a:rPr>
              <a:t>Reconnaissance de la maladie professionnelle</a:t>
            </a:r>
          </a:p>
        </p:txBody>
      </p:sp>
      <p:sp>
        <p:nvSpPr>
          <p:cNvPr id="3" name="Espace réservé du contenu 2"/>
          <p:cNvSpPr>
            <a:spLocks noGrp="1"/>
          </p:cNvSpPr>
          <p:nvPr>
            <p:ph idx="1"/>
          </p:nvPr>
        </p:nvSpPr>
        <p:spPr/>
        <p:txBody>
          <a:bodyPr>
            <a:normAutofit/>
          </a:bodyPr>
          <a:lstStyle/>
          <a:p>
            <a:pPr marL="0" indent="0">
              <a:lnSpc>
                <a:spcPct val="100000"/>
              </a:lnSpc>
              <a:buNone/>
            </a:pPr>
            <a:r>
              <a:rPr lang="fr-FR" b="1" dirty="0" smtClean="0">
                <a:solidFill>
                  <a:srgbClr val="002060"/>
                </a:solidFill>
                <a:latin typeface="Times New Roman" panose="02020603050405020304" pitchFamily="18" charset="0"/>
                <a:cs typeface="Times New Roman" panose="02020603050405020304" pitchFamily="18" charset="0"/>
              </a:rPr>
              <a:t>Spécificité </a:t>
            </a:r>
            <a:r>
              <a:rPr lang="fr-FR" b="1" dirty="0">
                <a:solidFill>
                  <a:srgbClr val="002060"/>
                </a:solidFill>
                <a:latin typeface="Times New Roman" panose="02020603050405020304" pitchFamily="18" charset="0"/>
                <a:cs typeface="Times New Roman" panose="02020603050405020304" pitchFamily="18" charset="0"/>
              </a:rPr>
              <a:t>pour les agents affiliés au régime </a:t>
            </a:r>
            <a:r>
              <a:rPr lang="fr-FR" b="1" dirty="0" smtClean="0">
                <a:solidFill>
                  <a:srgbClr val="002060"/>
                </a:solidFill>
                <a:latin typeface="Times New Roman" panose="02020603050405020304" pitchFamily="18" charset="0"/>
                <a:cs typeface="Times New Roman" panose="02020603050405020304" pitchFamily="18" charset="0"/>
              </a:rPr>
              <a:t>général </a:t>
            </a:r>
            <a:r>
              <a:rPr lang="fr-FR" sz="1800" b="1" dirty="0" smtClean="0">
                <a:solidFill>
                  <a:srgbClr val="002060"/>
                </a:solidFill>
                <a:latin typeface="Times New Roman" panose="02020603050405020304" pitchFamily="18" charset="0"/>
                <a:cs typeface="Times New Roman" panose="02020603050405020304" pitchFamily="18" charset="0"/>
              </a:rPr>
              <a:t>(contractuels et fonctionnaires à temps non complet moins de 28h)</a:t>
            </a:r>
            <a:endParaRPr lang="fr-FR" b="1" dirty="0">
              <a:solidFill>
                <a:srgbClr val="002060"/>
              </a:solidFill>
              <a:latin typeface="Times New Roman" panose="02020603050405020304" pitchFamily="18" charset="0"/>
              <a:cs typeface="Times New Roman" panose="02020603050405020304" pitchFamily="18" charset="0"/>
            </a:endParaRPr>
          </a:p>
          <a:p>
            <a:pPr marL="0" indent="0">
              <a:buNone/>
            </a:pPr>
            <a:endParaRPr lang="fr-FR" sz="2000" dirty="0">
              <a:latin typeface="Times New Roman" panose="02020603050405020304" pitchFamily="18" charset="0"/>
              <a:cs typeface="Times New Roman" panose="02020603050405020304" pitchFamily="18" charset="0"/>
            </a:endParaRPr>
          </a:p>
          <a:p>
            <a:pPr marL="0" indent="0" algn="just">
              <a:buNone/>
            </a:pPr>
            <a:r>
              <a:rPr lang="fr-FR" sz="2000" dirty="0" smtClean="0">
                <a:latin typeface="Times New Roman" panose="02020603050405020304" pitchFamily="18" charset="0"/>
                <a:cs typeface="Times New Roman" panose="02020603050405020304" pitchFamily="18" charset="0"/>
              </a:rPr>
              <a:t>Si l’affection n’est pas désignée dans les tableaux et non contractée dans les conditions définies, l’instruction des demandes de reconnaissance de maladie professionnelle liées à une contamination au SARS-CoV2 est confiée à un </a:t>
            </a:r>
            <a:r>
              <a:rPr lang="fr-FR" sz="2000" b="1" dirty="0" smtClean="0">
                <a:latin typeface="Times New Roman" panose="02020603050405020304" pitchFamily="18" charset="0"/>
                <a:cs typeface="Times New Roman" panose="02020603050405020304" pitchFamily="18" charset="0"/>
              </a:rPr>
              <a:t>comité régional de reconnaissance des maladies professionnelles unique </a:t>
            </a:r>
            <a:r>
              <a:rPr lang="fr-FR" sz="2000" dirty="0" smtClean="0">
                <a:latin typeface="Times New Roman" panose="02020603050405020304" pitchFamily="18" charset="0"/>
                <a:cs typeface="Times New Roman" panose="02020603050405020304" pitchFamily="18" charset="0"/>
              </a:rPr>
              <a:t>(CRRMP</a:t>
            </a:r>
            <a:r>
              <a:rPr lang="fr-FR" sz="2000" dirty="0" smtClean="0">
                <a:latin typeface="Times New Roman" panose="02020603050405020304" pitchFamily="18" charset="0"/>
                <a:cs typeface="Times New Roman" panose="02020603050405020304" pitchFamily="18" charset="0"/>
              </a:rPr>
              <a:t>)(</a:t>
            </a:r>
            <a:r>
              <a:rPr lang="fr-FR" sz="2000" dirty="0" smtClean="0">
                <a:latin typeface="Times New Roman" panose="02020603050405020304" pitchFamily="18" charset="0"/>
                <a:cs typeface="Times New Roman" panose="02020603050405020304" pitchFamily="18" charset="0"/>
              </a:rPr>
              <a:t>art.3 du décret n°2020-1131 du 14 septembre 2020)</a:t>
            </a:r>
            <a:endParaRPr lang="fr-FR" sz="2000" dirty="0">
              <a:latin typeface="Times New Roman" panose="02020603050405020304" pitchFamily="18" charset="0"/>
              <a:cs typeface="Times New Roman" panose="02020603050405020304" pitchFamily="18" charset="0"/>
            </a:endParaRPr>
          </a:p>
          <a:p>
            <a:pPr marL="0" indent="0">
              <a:buNone/>
            </a:pPr>
            <a:endParaRPr lang="fr-FR" sz="2000" dirty="0" smtClean="0">
              <a:latin typeface="Times New Roman" panose="02020603050405020304" pitchFamily="18" charset="0"/>
              <a:cs typeface="Times New Roman" panose="02020603050405020304" pitchFamily="18" charset="0"/>
            </a:endParaRPr>
          </a:p>
          <a:p>
            <a:pPr marL="0" indent="0">
              <a:buNone/>
            </a:pPr>
            <a:r>
              <a:rPr lang="fr-FR" sz="2000" dirty="0" smtClean="0">
                <a:latin typeface="Times New Roman" panose="02020603050405020304" pitchFamily="18" charset="0"/>
                <a:cs typeface="Times New Roman" panose="02020603050405020304" pitchFamily="18" charset="0"/>
              </a:rPr>
              <a:t> </a:t>
            </a:r>
            <a:endParaRPr lang="fr-FR" sz="2000" dirty="0">
              <a:latin typeface="Times New Roman" panose="02020603050405020304" pitchFamily="18"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23</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0343859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838200" y="365125"/>
            <a:ext cx="11102788" cy="1325563"/>
          </a:xfrm>
        </p:spPr>
        <p:txBody>
          <a:bodyPr/>
          <a:lstStyle/>
          <a:p>
            <a:r>
              <a:rPr lang="fr-FR" b="1" dirty="0" smtClean="0">
                <a:solidFill>
                  <a:srgbClr val="C00000"/>
                </a:solidFill>
                <a:latin typeface="Times New Roman" panose="02020603050405020304" pitchFamily="18" charset="0"/>
                <a:cs typeface="Times New Roman" panose="02020603050405020304" pitchFamily="18" charset="0"/>
              </a:rPr>
              <a:t>IX. </a:t>
            </a:r>
            <a:r>
              <a:rPr lang="fr-FR" b="1" dirty="0" smtClean="0">
                <a:solidFill>
                  <a:schemeClr val="accent5">
                    <a:lumMod val="50000"/>
                  </a:schemeClr>
                </a:solidFill>
                <a:latin typeface="Times New Roman" panose="02020603050405020304" pitchFamily="18" charset="0"/>
                <a:cs typeface="Times New Roman" panose="02020603050405020304" pitchFamily="18" charset="0"/>
              </a:rPr>
              <a:t>Autres mesures exceptionnelles</a:t>
            </a:r>
            <a:endParaRPr lang="fr-FR" b="1" dirty="0">
              <a:solidFill>
                <a:schemeClr val="accent5">
                  <a:lumMod val="50000"/>
                </a:schemeClr>
              </a:solidFill>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p:txBody>
          <a:bodyPr>
            <a:normAutofit/>
          </a:bodyPr>
          <a:lstStyle/>
          <a:p>
            <a:pPr algn="just">
              <a:buFont typeface="Wingdings" panose="05000000000000000000" pitchFamily="2" charset="2"/>
              <a:buChar char="§"/>
            </a:pPr>
            <a:r>
              <a:rPr lang="fr-FR" sz="2400" b="1" dirty="0">
                <a:solidFill>
                  <a:srgbClr val="002060"/>
                </a:solidFill>
                <a:latin typeface="Times New Roman" panose="02020603050405020304" pitchFamily="18" charset="0"/>
                <a:cs typeface="Times New Roman" panose="02020603050405020304" pitchFamily="18" charset="0"/>
              </a:rPr>
              <a:t>Prime « exceptionnelle »</a:t>
            </a:r>
          </a:p>
          <a:p>
            <a:pPr marL="0" indent="0" algn="just">
              <a:buNone/>
            </a:pPr>
            <a:r>
              <a:rPr lang="fr-FR" sz="2000" dirty="0" smtClean="0">
                <a:latin typeface="Times New Roman" panose="02020603050405020304" pitchFamily="18" charset="0"/>
                <a:cs typeface="Times New Roman" panose="02020603050405020304" pitchFamily="18" charset="0"/>
              </a:rPr>
              <a:t>Une prime « exceptionnelle » d’un montant plafond de 1000 euros a pu être versée au titre de l’année 2020 aux agents particulièrement </a:t>
            </a:r>
            <a:r>
              <a:rPr lang="fr-FR" sz="2000" dirty="0">
                <a:latin typeface="Times New Roman" panose="02020603050405020304" pitchFamily="18" charset="0"/>
                <a:cs typeface="Times New Roman" panose="02020603050405020304" pitchFamily="18" charset="0"/>
              </a:rPr>
              <a:t>mobilisés pendant </a:t>
            </a:r>
            <a:r>
              <a:rPr lang="fr-FR" sz="2000" dirty="0" smtClean="0">
                <a:latin typeface="Times New Roman" panose="02020603050405020304" pitchFamily="18" charset="0"/>
                <a:cs typeface="Times New Roman" panose="02020603050405020304" pitchFamily="18" charset="0"/>
              </a:rPr>
              <a:t>l'état </a:t>
            </a:r>
            <a:r>
              <a:rPr lang="fr-FR" sz="2000" dirty="0">
                <a:latin typeface="Times New Roman" panose="02020603050405020304" pitchFamily="18" charset="0"/>
                <a:cs typeface="Times New Roman" panose="02020603050405020304" pitchFamily="18" charset="0"/>
              </a:rPr>
              <a:t>d'urgence </a:t>
            </a:r>
            <a:r>
              <a:rPr lang="fr-FR" sz="2000" dirty="0" smtClean="0">
                <a:latin typeface="Times New Roman" panose="02020603050405020304" pitchFamily="18" charset="0"/>
                <a:cs typeface="Times New Roman" panose="02020603050405020304" pitchFamily="18" charset="0"/>
              </a:rPr>
              <a:t>sanitaire déclaré entre le 23 mars  et le 10 juillet 2020.</a:t>
            </a:r>
          </a:p>
          <a:p>
            <a:pPr marL="0" indent="0" algn="just">
              <a:buNone/>
            </a:pPr>
            <a:r>
              <a:rPr lang="fr-FR" sz="2000" dirty="0" smtClean="0">
                <a:latin typeface="Times New Roman" panose="02020603050405020304" pitchFamily="18" charset="0"/>
                <a:cs typeface="Times New Roman" panose="02020603050405020304" pitchFamily="18" charset="0"/>
              </a:rPr>
              <a:t>Cette prime n’a pas été reconduite en 2021.</a:t>
            </a:r>
          </a:p>
          <a:p>
            <a:pPr marL="0" indent="0" algn="just">
              <a:buNone/>
            </a:pPr>
            <a:endParaRPr lang="fr-FR" sz="20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fr-FR" sz="2400" b="1" dirty="0" smtClean="0">
                <a:solidFill>
                  <a:srgbClr val="002060"/>
                </a:solidFill>
                <a:latin typeface="Times New Roman" panose="02020603050405020304" pitchFamily="18" charset="0"/>
                <a:cs typeface="Times New Roman" panose="02020603050405020304" pitchFamily="18" charset="0"/>
              </a:rPr>
              <a:t>Compte épargne temps</a:t>
            </a:r>
          </a:p>
          <a:p>
            <a:pPr marL="0" indent="0" algn="just">
              <a:buNone/>
            </a:pPr>
            <a:r>
              <a:rPr lang="fr-FR" sz="2000" dirty="0" smtClean="0">
                <a:latin typeface="Times New Roman" panose="02020603050405020304" pitchFamily="18" charset="0"/>
                <a:cs typeface="Times New Roman" panose="02020603050405020304" pitchFamily="18" charset="0"/>
              </a:rPr>
              <a:t>En principe le nombre total de jours inscrits sur le CET ne peut excéder 60 jours.</a:t>
            </a:r>
          </a:p>
          <a:p>
            <a:pPr marL="0" indent="0" algn="just">
              <a:buNone/>
            </a:pPr>
            <a:r>
              <a:rPr lang="fr-FR" sz="2000" dirty="0" smtClean="0">
                <a:latin typeface="Times New Roman" panose="02020603050405020304" pitchFamily="18" charset="0"/>
                <a:cs typeface="Times New Roman" panose="02020603050405020304" pitchFamily="18" charset="0"/>
              </a:rPr>
              <a:t> De manière dérogatoire et seulement au titre de l’année 2020, le nombre de jours inscrits sur le CET peut conduire à un dépassement de ce plafond dans la limite de 10 jours (</a:t>
            </a:r>
            <a:r>
              <a:rPr lang="fr-FR" sz="2000" i="1" dirty="0" smtClean="0">
                <a:latin typeface="Times New Roman" panose="02020603050405020304" pitchFamily="18" charset="0"/>
                <a:cs typeface="Times New Roman" panose="02020603050405020304" pitchFamily="18" charset="0"/>
              </a:rPr>
              <a:t>Art. 1</a:t>
            </a:r>
            <a:r>
              <a:rPr lang="fr-FR" sz="2000" i="1" baseline="30000" dirty="0" smtClean="0">
                <a:latin typeface="Times New Roman" panose="02020603050405020304" pitchFamily="18" charset="0"/>
                <a:cs typeface="Times New Roman" panose="02020603050405020304" pitchFamily="18" charset="0"/>
              </a:rPr>
              <a:t>e</a:t>
            </a:r>
            <a:r>
              <a:rPr lang="fr-FR" sz="2000" i="1" dirty="0" smtClean="0">
                <a:latin typeface="Times New Roman" panose="02020603050405020304" pitchFamily="18" charset="0"/>
                <a:cs typeface="Times New Roman" panose="02020603050405020304" pitchFamily="18" charset="0"/>
              </a:rPr>
              <a:t> du décret n°2020-723 du 12 juin 2020</a:t>
            </a:r>
            <a:r>
              <a:rPr lang="fr-FR" sz="2000" dirty="0" smtClean="0">
                <a:latin typeface="Times New Roman" panose="02020603050405020304" pitchFamily="18" charset="0"/>
                <a:cs typeface="Times New Roman" panose="02020603050405020304" pitchFamily="18" charset="0"/>
              </a:rPr>
              <a:t>).</a:t>
            </a:r>
            <a:endParaRPr lang="fr-FR" sz="2000" dirty="0">
              <a:latin typeface="Times New Roman" panose="02020603050405020304" pitchFamily="18"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24</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Organigramme : Extraire 6"/>
          <p:cNvSpPr/>
          <p:nvPr/>
        </p:nvSpPr>
        <p:spPr>
          <a:xfrm>
            <a:off x="319489" y="2985570"/>
            <a:ext cx="518711" cy="520547"/>
          </a:xfrm>
          <a:prstGeom prst="flowChartExtra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a:latin typeface="Arial Black" panose="020B0A04020102020204" pitchFamily="34" charset="0"/>
              </a:rPr>
              <a:t>!</a:t>
            </a:r>
          </a:p>
        </p:txBody>
      </p:sp>
    </p:spTree>
    <p:extLst>
      <p:ext uri="{BB962C8B-B14F-4D97-AF65-F5344CB8AC3E}">
        <p14:creationId xmlns:p14="http://schemas.microsoft.com/office/powerpoint/2010/main" val="16292941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838200" y="365125"/>
            <a:ext cx="11102788" cy="1325563"/>
          </a:xfrm>
        </p:spPr>
        <p:txBody>
          <a:bodyPr/>
          <a:lstStyle/>
          <a:p>
            <a:r>
              <a:rPr lang="fr-FR" b="1" dirty="0" smtClean="0">
                <a:solidFill>
                  <a:srgbClr val="C00000"/>
                </a:solidFill>
                <a:latin typeface="Times New Roman" panose="02020603050405020304" pitchFamily="18" charset="0"/>
                <a:cs typeface="Times New Roman" panose="02020603050405020304" pitchFamily="18" charset="0"/>
              </a:rPr>
              <a:t>IX. </a:t>
            </a:r>
            <a:r>
              <a:rPr lang="fr-FR" b="1" dirty="0" smtClean="0">
                <a:solidFill>
                  <a:schemeClr val="accent5">
                    <a:lumMod val="50000"/>
                  </a:schemeClr>
                </a:solidFill>
                <a:latin typeface="Times New Roman" panose="02020603050405020304" pitchFamily="18" charset="0"/>
                <a:cs typeface="Times New Roman" panose="02020603050405020304" pitchFamily="18" charset="0"/>
              </a:rPr>
              <a:t>Autres mesures exceptionnelles</a:t>
            </a:r>
            <a:endParaRPr lang="fr-FR" b="1" dirty="0">
              <a:solidFill>
                <a:schemeClr val="accent5">
                  <a:lumMod val="50000"/>
                </a:schemeClr>
              </a:solidFill>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p:txBody>
          <a:bodyPr>
            <a:normAutofit/>
          </a:bodyPr>
          <a:lstStyle/>
          <a:p>
            <a:pPr algn="just">
              <a:buFont typeface="Wingdings" panose="05000000000000000000" pitchFamily="2" charset="2"/>
              <a:buChar char="§"/>
            </a:pPr>
            <a:r>
              <a:rPr lang="fr-FR" sz="2400" b="1" dirty="0">
                <a:solidFill>
                  <a:srgbClr val="002060"/>
                </a:solidFill>
                <a:latin typeface="Times New Roman" panose="02020603050405020304" pitchFamily="18" charset="0"/>
                <a:cs typeface="Times New Roman" panose="02020603050405020304" pitchFamily="18" charset="0"/>
              </a:rPr>
              <a:t>Gestion des agents annualisés</a:t>
            </a:r>
          </a:p>
          <a:p>
            <a:pPr marL="0" indent="0" algn="just">
              <a:buNone/>
            </a:pPr>
            <a:r>
              <a:rPr lang="fr-FR" sz="2400" dirty="0">
                <a:latin typeface="Times New Roman" panose="02020603050405020304" pitchFamily="18" charset="0"/>
                <a:cs typeface="Times New Roman" panose="02020603050405020304" pitchFamily="18" charset="0"/>
              </a:rPr>
              <a:t>Afin de tenir compte de l’avancement des vacances scolaires </a:t>
            </a:r>
            <a:r>
              <a:rPr lang="fr-FR" sz="2400" dirty="0" smtClean="0">
                <a:latin typeface="Times New Roman" panose="02020603050405020304" pitchFamily="18" charset="0"/>
                <a:cs typeface="Times New Roman" panose="02020603050405020304" pitchFamily="18" charset="0"/>
              </a:rPr>
              <a:t>initialement </a:t>
            </a:r>
            <a:r>
              <a:rPr lang="fr-FR" sz="2400" dirty="0">
                <a:latin typeface="Times New Roman" panose="02020603050405020304" pitchFamily="18" charset="0"/>
                <a:cs typeface="Times New Roman" panose="02020603050405020304" pitchFamily="18" charset="0"/>
              </a:rPr>
              <a:t>prévues du 19 avril au 30 avril et avancées du 12 </a:t>
            </a:r>
            <a:r>
              <a:rPr lang="fr-FR" sz="2400" dirty="0" smtClean="0">
                <a:latin typeface="Times New Roman" panose="02020603050405020304" pitchFamily="18" charset="0"/>
                <a:cs typeface="Times New Roman" panose="02020603050405020304" pitchFamily="18" charset="0"/>
              </a:rPr>
              <a:t>avril au </a:t>
            </a:r>
            <a:r>
              <a:rPr lang="fr-FR" sz="2400" dirty="0">
                <a:latin typeface="Times New Roman" panose="02020603050405020304" pitchFamily="18" charset="0"/>
                <a:cs typeface="Times New Roman" panose="02020603050405020304" pitchFamily="18" charset="0"/>
              </a:rPr>
              <a:t>23 avril. Les cycles de travail des agents </a:t>
            </a:r>
            <a:r>
              <a:rPr lang="fr-FR" sz="2400" dirty="0" smtClean="0">
                <a:latin typeface="Times New Roman" panose="02020603050405020304" pitchFamily="18" charset="0"/>
                <a:cs typeface="Times New Roman" panose="02020603050405020304" pitchFamily="18" charset="0"/>
              </a:rPr>
              <a:t>annualisés </a:t>
            </a:r>
            <a:r>
              <a:rPr lang="fr-FR" sz="2400" dirty="0">
                <a:latin typeface="Times New Roman" panose="02020603050405020304" pitchFamily="18" charset="0"/>
                <a:cs typeface="Times New Roman" panose="02020603050405020304" pitchFamily="18" charset="0"/>
              </a:rPr>
              <a:t>ont du être adaptés. Les temps de repos et de travail, prévues au planning pour la période </a:t>
            </a:r>
            <a:r>
              <a:rPr lang="fr-FR" sz="2400" dirty="0" smtClean="0">
                <a:latin typeface="Times New Roman" panose="02020603050405020304" pitchFamily="18" charset="0"/>
                <a:cs typeface="Times New Roman" panose="02020603050405020304" pitchFamily="18" charset="0"/>
              </a:rPr>
              <a:t>initiale </a:t>
            </a:r>
            <a:r>
              <a:rPr lang="fr-FR" sz="2400" dirty="0">
                <a:latin typeface="Times New Roman" panose="02020603050405020304" pitchFamily="18" charset="0"/>
                <a:cs typeface="Times New Roman" panose="02020603050405020304" pitchFamily="18" charset="0"/>
              </a:rPr>
              <a:t>de vacances </a:t>
            </a:r>
            <a:r>
              <a:rPr lang="fr-FR" sz="2400" dirty="0" smtClean="0">
                <a:latin typeface="Times New Roman" panose="02020603050405020304" pitchFamily="18" charset="0"/>
                <a:cs typeface="Times New Roman" panose="02020603050405020304" pitchFamily="18" charset="0"/>
              </a:rPr>
              <a:t>devaient </a:t>
            </a:r>
            <a:r>
              <a:rPr lang="fr-FR" sz="2400" dirty="0">
                <a:latin typeface="Times New Roman" panose="02020603050405020304" pitchFamily="18" charset="0"/>
                <a:cs typeface="Times New Roman" panose="02020603050405020304" pitchFamily="18" charset="0"/>
              </a:rPr>
              <a:t>être décalés sur la nouvelle période de vacances </a:t>
            </a:r>
            <a:r>
              <a:rPr lang="fr-FR" sz="2400" dirty="0" smtClean="0">
                <a:latin typeface="Times New Roman" panose="02020603050405020304" pitchFamily="18" charset="0"/>
                <a:cs typeface="Times New Roman" panose="02020603050405020304" pitchFamily="18" charset="0"/>
              </a:rPr>
              <a:t>scolaires.</a:t>
            </a:r>
            <a:endParaRPr lang="fr-FR" sz="2400" dirty="0">
              <a:latin typeface="Times New Roman" panose="02020603050405020304" pitchFamily="18" charset="0"/>
              <a:cs typeface="Times New Roman" panose="02020603050405020304" pitchFamily="18" charset="0"/>
            </a:endParaRPr>
          </a:p>
          <a:p>
            <a:pPr marL="0" indent="0" algn="just">
              <a:buNone/>
            </a:pPr>
            <a:endParaRPr lang="fr-FR" sz="2400" b="1" dirty="0" smtClean="0">
              <a:solidFill>
                <a:srgbClr val="002060"/>
              </a:solidFill>
              <a:latin typeface="Times New Roman" panose="02020603050405020304" pitchFamily="18"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25</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2952904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838200" y="365125"/>
            <a:ext cx="11102788" cy="1325563"/>
          </a:xfrm>
        </p:spPr>
        <p:txBody>
          <a:bodyPr/>
          <a:lstStyle/>
          <a:p>
            <a:r>
              <a:rPr lang="fr-FR" b="1" dirty="0" smtClean="0">
                <a:solidFill>
                  <a:srgbClr val="C00000"/>
                </a:solidFill>
                <a:latin typeface="Times New Roman" panose="02020603050405020304" pitchFamily="18" charset="0"/>
                <a:cs typeface="Times New Roman" panose="02020603050405020304" pitchFamily="18" charset="0"/>
              </a:rPr>
              <a:t>IX. </a:t>
            </a:r>
            <a:r>
              <a:rPr lang="fr-FR" b="1" dirty="0" smtClean="0">
                <a:solidFill>
                  <a:schemeClr val="accent5">
                    <a:lumMod val="50000"/>
                  </a:schemeClr>
                </a:solidFill>
                <a:latin typeface="Times New Roman" panose="02020603050405020304" pitchFamily="18" charset="0"/>
                <a:cs typeface="Times New Roman" panose="02020603050405020304" pitchFamily="18" charset="0"/>
              </a:rPr>
              <a:t>Autres mesures exceptionnelles</a:t>
            </a:r>
            <a:endParaRPr lang="fr-FR" b="1" dirty="0">
              <a:solidFill>
                <a:schemeClr val="accent5">
                  <a:lumMod val="50000"/>
                </a:schemeClr>
              </a:solidFill>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p:txBody>
          <a:bodyPr>
            <a:normAutofit lnSpcReduction="10000"/>
          </a:bodyPr>
          <a:lstStyle/>
          <a:p>
            <a:pPr algn="just">
              <a:buFont typeface="Wingdings" panose="05000000000000000000" pitchFamily="2" charset="2"/>
              <a:buChar char="§"/>
            </a:pPr>
            <a:r>
              <a:rPr lang="fr-FR" sz="2400" b="1" dirty="0" smtClean="0">
                <a:solidFill>
                  <a:srgbClr val="002060"/>
                </a:solidFill>
                <a:latin typeface="Times New Roman" panose="02020603050405020304" pitchFamily="18" charset="0"/>
                <a:cs typeface="Times New Roman" panose="02020603050405020304" pitchFamily="18" charset="0"/>
              </a:rPr>
              <a:t>congés annuels</a:t>
            </a:r>
          </a:p>
          <a:p>
            <a:pPr marL="0" indent="0" algn="just">
              <a:buNone/>
            </a:pPr>
            <a:r>
              <a:rPr lang="fr-FR" sz="2000" dirty="0" smtClean="0">
                <a:latin typeface="Times New Roman" panose="02020603050405020304" pitchFamily="18" charset="0"/>
                <a:cs typeface="Times New Roman" panose="02020603050405020304" pitchFamily="18" charset="0"/>
              </a:rPr>
              <a:t>Les congés annuels et RTT posés et validés par les agents placés en ASA sont en principe maintenus. L’employeur n’a pas l’obligation de les annuler ou de les reporter.</a:t>
            </a:r>
          </a:p>
          <a:p>
            <a:pPr marL="0" indent="0" algn="just">
              <a:buNone/>
            </a:pPr>
            <a:endParaRPr lang="fr-FR" sz="20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fr-FR" sz="2400" b="1" dirty="0" smtClean="0">
                <a:solidFill>
                  <a:srgbClr val="002060"/>
                </a:solidFill>
                <a:latin typeface="Times New Roman" panose="02020603050405020304" pitchFamily="18" charset="0"/>
                <a:cs typeface="Times New Roman" panose="02020603050405020304" pitchFamily="18" charset="0"/>
              </a:rPr>
              <a:t>Vaccination et temps de travail</a:t>
            </a:r>
          </a:p>
          <a:p>
            <a:pPr marL="0" indent="0" algn="just">
              <a:buNone/>
            </a:pPr>
            <a:r>
              <a:rPr lang="fr-FR" sz="2000" dirty="0" smtClean="0">
                <a:latin typeface="Times New Roman" panose="02020603050405020304" pitchFamily="18" charset="0"/>
                <a:cs typeface="Times New Roman" panose="02020603050405020304" pitchFamily="18" charset="0"/>
              </a:rPr>
              <a:t>La vaccination repose sur le principe de volontariat, il est toutefois recommandé de mobiliser toutes les facilités horaires pour permettre aux agents de se faire vacciner</a:t>
            </a:r>
          </a:p>
          <a:p>
            <a:pPr marL="0" indent="0" algn="just">
              <a:buNone/>
            </a:pPr>
            <a:endParaRPr lang="fr-FR" sz="20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fr-FR" sz="2400" b="1" dirty="0" smtClean="0">
                <a:solidFill>
                  <a:srgbClr val="002060"/>
                </a:solidFill>
                <a:latin typeface="Times New Roman" panose="02020603050405020304" pitchFamily="18" charset="0"/>
                <a:cs typeface="Times New Roman" panose="02020603050405020304" pitchFamily="18" charset="0"/>
              </a:rPr>
              <a:t>Situation des agents dont l’activité est réduite ou suspendu </a:t>
            </a:r>
          </a:p>
          <a:p>
            <a:pPr marL="0" indent="0" algn="just">
              <a:buNone/>
            </a:pPr>
            <a:r>
              <a:rPr lang="fr-FR" sz="2000" dirty="0" smtClean="0">
                <a:latin typeface="Times New Roman" panose="02020603050405020304" pitchFamily="18" charset="0"/>
                <a:cs typeface="Times New Roman" panose="02020603050405020304" pitchFamily="18" charset="0"/>
              </a:rPr>
              <a:t>L’employeur peut :</a:t>
            </a:r>
          </a:p>
          <a:p>
            <a:pPr algn="just">
              <a:buFontTx/>
              <a:buChar char="-"/>
            </a:pPr>
            <a:r>
              <a:rPr lang="fr-FR" sz="2000" dirty="0" smtClean="0">
                <a:latin typeface="Times New Roman" panose="02020603050405020304" pitchFamily="18" charset="0"/>
                <a:cs typeface="Times New Roman" panose="02020603050405020304" pitchFamily="18" charset="0"/>
              </a:rPr>
              <a:t>Affecter temporairement les agents concernés sur un </a:t>
            </a:r>
            <a:r>
              <a:rPr lang="fr-FR" sz="2000" b="1" dirty="0" smtClean="0">
                <a:latin typeface="Times New Roman" panose="02020603050405020304" pitchFamily="18" charset="0"/>
                <a:cs typeface="Times New Roman" panose="02020603050405020304" pitchFamily="18" charset="0"/>
              </a:rPr>
              <a:t>autre emploi de leur grade</a:t>
            </a:r>
          </a:p>
          <a:p>
            <a:pPr algn="just">
              <a:buFontTx/>
              <a:buChar char="-"/>
            </a:pPr>
            <a:r>
              <a:rPr lang="fr-FR" sz="2000" dirty="0" smtClean="0">
                <a:latin typeface="Times New Roman" panose="02020603050405020304" pitchFamily="18" charset="0"/>
                <a:cs typeface="Times New Roman" panose="02020603050405020304" pitchFamily="18" charset="0"/>
              </a:rPr>
              <a:t>A défaut, Placer les agents en </a:t>
            </a:r>
            <a:r>
              <a:rPr lang="fr-FR" sz="2000" b="1" dirty="0" smtClean="0">
                <a:latin typeface="Times New Roman" panose="02020603050405020304" pitchFamily="18" charset="0"/>
                <a:cs typeface="Times New Roman" panose="02020603050405020304" pitchFamily="18" charset="0"/>
              </a:rPr>
              <a:t>ASA partielle ou totale</a:t>
            </a:r>
            <a:endParaRPr lang="fr-FR" sz="2000" b="1" dirty="0">
              <a:latin typeface="Times New Roman" panose="02020603050405020304" pitchFamily="18" charset="0"/>
              <a:cs typeface="Times New Roman" panose="02020603050405020304" pitchFamily="18" charset="0"/>
            </a:endParaRPr>
          </a:p>
          <a:p>
            <a:pPr marL="0" indent="0" algn="just">
              <a:buNone/>
            </a:pPr>
            <a:endParaRPr lang="fr-FR" sz="2000" dirty="0" smtClean="0">
              <a:latin typeface="Times New Roman" panose="02020603050405020304" pitchFamily="18" charset="0"/>
              <a:cs typeface="Times New Roman" panose="02020603050405020304" pitchFamily="18" charset="0"/>
            </a:endParaRPr>
          </a:p>
          <a:p>
            <a:pPr marL="0" indent="0" algn="just">
              <a:buNone/>
            </a:pPr>
            <a:endParaRPr lang="fr-FR" sz="2000" dirty="0" smtClean="0">
              <a:latin typeface="Times New Roman" panose="02020603050405020304" pitchFamily="18"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26</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52489967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838200" y="365125"/>
            <a:ext cx="11102788" cy="1325563"/>
          </a:xfrm>
        </p:spPr>
        <p:txBody>
          <a:bodyPr/>
          <a:lstStyle/>
          <a:p>
            <a:r>
              <a:rPr lang="fr-FR" b="1" dirty="0" smtClean="0">
                <a:solidFill>
                  <a:srgbClr val="C00000"/>
                </a:solidFill>
                <a:latin typeface="Times New Roman" panose="02020603050405020304" pitchFamily="18" charset="0"/>
                <a:cs typeface="Times New Roman" panose="02020603050405020304" pitchFamily="18" charset="0"/>
              </a:rPr>
              <a:t>IX. </a:t>
            </a:r>
            <a:r>
              <a:rPr lang="fr-FR" b="1" dirty="0" smtClean="0">
                <a:solidFill>
                  <a:schemeClr val="accent5">
                    <a:lumMod val="50000"/>
                  </a:schemeClr>
                </a:solidFill>
                <a:latin typeface="Times New Roman" panose="02020603050405020304" pitchFamily="18" charset="0"/>
                <a:cs typeface="Times New Roman" panose="02020603050405020304" pitchFamily="18" charset="0"/>
              </a:rPr>
              <a:t>Autres mesures exceptionnelles</a:t>
            </a:r>
            <a:endParaRPr lang="fr-FR" b="1" dirty="0">
              <a:solidFill>
                <a:schemeClr val="accent5">
                  <a:lumMod val="50000"/>
                </a:schemeClr>
              </a:solidFill>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p:txBody>
          <a:bodyPr>
            <a:normAutofit/>
          </a:bodyPr>
          <a:lstStyle/>
          <a:p>
            <a:pPr algn="just">
              <a:buFont typeface="Wingdings" panose="05000000000000000000" pitchFamily="2" charset="2"/>
              <a:buChar char="§"/>
            </a:pPr>
            <a:r>
              <a:rPr lang="fr-FR" sz="2400" b="1" dirty="0" smtClean="0">
                <a:solidFill>
                  <a:srgbClr val="002060"/>
                </a:solidFill>
                <a:latin typeface="Times New Roman" panose="02020603050405020304" pitchFamily="18" charset="0"/>
                <a:cs typeface="Times New Roman" panose="02020603050405020304" pitchFamily="18" charset="0"/>
              </a:rPr>
              <a:t>Situation des agents stagiaires ne pouvant suivre leur formation d’intégration </a:t>
            </a:r>
          </a:p>
          <a:p>
            <a:pPr marL="0" indent="0" algn="just">
              <a:buNone/>
            </a:pPr>
            <a:r>
              <a:rPr lang="fr-FR" sz="2000" dirty="0" smtClean="0">
                <a:latin typeface="Times New Roman" panose="02020603050405020304" pitchFamily="18" charset="0"/>
                <a:cs typeface="Times New Roman" panose="02020603050405020304" pitchFamily="18" charset="0"/>
              </a:rPr>
              <a:t>Le décret n°2020-1082 du 21 août 2020 permet la titularisation de certains fonctionnaires territoriaux stagiaires qui n’ont pas pu réaliser la formation d’intégration au cours de leur année de stage en raison de la crise sanitaire née de l’épidémie de covid-19.</a:t>
            </a:r>
          </a:p>
          <a:p>
            <a:pPr marL="0" indent="0" algn="just">
              <a:buNone/>
            </a:pPr>
            <a:endParaRPr lang="fr-FR" sz="2000" dirty="0">
              <a:latin typeface="Times New Roman" panose="02020603050405020304" pitchFamily="18" charset="0"/>
              <a:cs typeface="Times New Roman" panose="02020603050405020304" pitchFamily="18" charset="0"/>
            </a:endParaRPr>
          </a:p>
          <a:p>
            <a:pPr marL="0" indent="0" algn="just">
              <a:buNone/>
            </a:pPr>
            <a:r>
              <a:rPr lang="fr-FR" sz="2000" dirty="0" smtClean="0">
                <a:latin typeface="Times New Roman" panose="02020603050405020304" pitchFamily="18" charset="0"/>
                <a:cs typeface="Times New Roman" panose="02020603050405020304" pitchFamily="18" charset="0"/>
              </a:rPr>
              <a:t>Lorsque la titularisation d’un fonctionnaire stagiaire relevant de l’un des cadres d’emplois mentionnées en annexe du décret (</a:t>
            </a:r>
            <a:r>
              <a:rPr lang="fr-FR" sz="2000" dirty="0" smtClean="0">
                <a:solidFill>
                  <a:schemeClr val="accent2">
                    <a:lumMod val="75000"/>
                  </a:schemeClr>
                </a:solidFill>
                <a:latin typeface="Times New Roman" panose="02020603050405020304" pitchFamily="18" charset="0"/>
                <a:cs typeface="Times New Roman" panose="02020603050405020304" pitchFamily="18" charset="0"/>
              </a:rPr>
              <a:t>ANNEXE</a:t>
            </a:r>
            <a:r>
              <a:rPr lang="fr-FR" sz="2000" dirty="0" smtClean="0">
                <a:latin typeface="Times New Roman" panose="02020603050405020304" pitchFamily="18" charset="0"/>
                <a:cs typeface="Times New Roman" panose="02020603050405020304" pitchFamily="18" charset="0"/>
              </a:rPr>
              <a:t>) doit intervenir au plus tard le 31 décembre 2020, </a:t>
            </a:r>
            <a:r>
              <a:rPr lang="fr-FR" sz="2000" b="1" dirty="0" smtClean="0">
                <a:latin typeface="Times New Roman" panose="02020603050405020304" pitchFamily="18" charset="0"/>
                <a:cs typeface="Times New Roman" panose="02020603050405020304" pitchFamily="18" charset="0"/>
              </a:rPr>
              <a:t>elle n’est pas subordonnées  à l’obligation de suivi de la formation d’intégration </a:t>
            </a:r>
            <a:r>
              <a:rPr lang="fr-FR" sz="2000" dirty="0" smtClean="0">
                <a:latin typeface="Times New Roman" panose="02020603050405020304" pitchFamily="18" charset="0"/>
                <a:cs typeface="Times New Roman" panose="02020603050405020304" pitchFamily="18" charset="0"/>
              </a:rPr>
              <a:t>si elle n’a pu se dérouler entre le 17 mars 2020 et </a:t>
            </a:r>
            <a:r>
              <a:rPr lang="fr-FR" sz="2000" dirty="0">
                <a:latin typeface="Times New Roman" panose="02020603050405020304" pitchFamily="18" charset="0"/>
                <a:cs typeface="Times New Roman" panose="02020603050405020304" pitchFamily="18" charset="0"/>
              </a:rPr>
              <a:t>l</a:t>
            </a:r>
            <a:r>
              <a:rPr lang="fr-FR" sz="2000" dirty="0" smtClean="0">
                <a:latin typeface="Times New Roman" panose="02020603050405020304" pitchFamily="18" charset="0"/>
                <a:cs typeface="Times New Roman" panose="02020603050405020304" pitchFamily="18" charset="0"/>
              </a:rPr>
              <a:t>e 31 décembre 2020.</a:t>
            </a:r>
          </a:p>
          <a:p>
            <a:pPr algn="just">
              <a:buFont typeface="Symbol" panose="05050102010706020507" pitchFamily="18" charset="2"/>
              <a:buChar char="Þ"/>
            </a:pPr>
            <a:r>
              <a:rPr lang="fr-FR" sz="2000" dirty="0" smtClean="0">
                <a:latin typeface="Times New Roman" panose="02020603050405020304" pitchFamily="18" charset="0"/>
                <a:cs typeface="Times New Roman" panose="02020603050405020304" pitchFamily="18" charset="0"/>
              </a:rPr>
              <a:t>La </a:t>
            </a:r>
            <a:r>
              <a:rPr lang="fr-FR" sz="2000" b="1" dirty="0" smtClean="0">
                <a:latin typeface="Times New Roman" panose="02020603050405020304" pitchFamily="18" charset="0"/>
                <a:cs typeface="Times New Roman" panose="02020603050405020304" pitchFamily="18" charset="0"/>
              </a:rPr>
              <a:t>formation doit alors être réalisé avant le 30 juin 2020</a:t>
            </a:r>
          </a:p>
          <a:p>
            <a:pPr algn="just">
              <a:buFont typeface="Symbol" panose="05050102010706020507" pitchFamily="18" charset="2"/>
              <a:buChar char="Þ"/>
            </a:pPr>
            <a:r>
              <a:rPr lang="fr-FR" sz="2000" dirty="0" smtClean="0">
                <a:latin typeface="Times New Roman" panose="02020603050405020304" pitchFamily="18" charset="0"/>
                <a:cs typeface="Times New Roman" panose="02020603050405020304" pitchFamily="18" charset="0"/>
              </a:rPr>
              <a:t> Ce dispositif devrait être prorogé jusqu’au 30 juin 2021 </a:t>
            </a:r>
          </a:p>
          <a:p>
            <a:pPr marL="0" indent="0" algn="just">
              <a:buNone/>
            </a:pPr>
            <a:endParaRPr lang="fr-FR" sz="2000" dirty="0">
              <a:latin typeface="Times New Roman" panose="02020603050405020304" pitchFamily="18" charset="0"/>
              <a:cs typeface="Times New Roman" panose="02020603050405020304" pitchFamily="18" charset="0"/>
            </a:endParaRPr>
          </a:p>
          <a:p>
            <a:pPr marL="0" indent="0" algn="just">
              <a:buNone/>
            </a:pPr>
            <a:endParaRPr lang="fr-FR" sz="2000" dirty="0" smtClean="0">
              <a:latin typeface="Times New Roman" panose="02020603050405020304" pitchFamily="18" charset="0"/>
              <a:cs typeface="Times New Roman" panose="02020603050405020304" pitchFamily="18" charset="0"/>
            </a:endParaRPr>
          </a:p>
          <a:p>
            <a:pPr marL="0" indent="0" algn="just">
              <a:buNone/>
            </a:pPr>
            <a:endParaRPr lang="fr-FR" sz="2000" dirty="0" smtClean="0">
              <a:latin typeface="Times New Roman" panose="02020603050405020304" pitchFamily="18"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27</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5455629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838200" y="365125"/>
            <a:ext cx="11102788" cy="1325563"/>
          </a:xfrm>
        </p:spPr>
        <p:txBody>
          <a:bodyPr/>
          <a:lstStyle/>
          <a:p>
            <a:r>
              <a:rPr lang="fr-FR" b="1" dirty="0" smtClean="0">
                <a:solidFill>
                  <a:srgbClr val="C00000"/>
                </a:solidFill>
                <a:latin typeface="Times New Roman" panose="02020603050405020304" pitchFamily="18" charset="0"/>
                <a:cs typeface="Times New Roman" panose="02020603050405020304" pitchFamily="18" charset="0"/>
              </a:rPr>
              <a:t>X. </a:t>
            </a:r>
            <a:r>
              <a:rPr lang="fr-FR" b="1" dirty="0" smtClean="0">
                <a:solidFill>
                  <a:schemeClr val="accent5">
                    <a:lumMod val="50000"/>
                  </a:schemeClr>
                </a:solidFill>
                <a:latin typeface="Times New Roman" panose="02020603050405020304" pitchFamily="18" charset="0"/>
                <a:cs typeface="Times New Roman" panose="02020603050405020304" pitchFamily="18" charset="0"/>
              </a:rPr>
              <a:t>récapitulatif</a:t>
            </a:r>
            <a:endParaRPr lang="fr-FR" b="1" dirty="0">
              <a:solidFill>
                <a:schemeClr val="accent5">
                  <a:lumMod val="50000"/>
                </a:schemeClr>
              </a:solidFill>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p:txBody>
          <a:bodyPr>
            <a:normAutofit/>
          </a:bodyPr>
          <a:lstStyle/>
          <a:p>
            <a:pPr marL="0" indent="0" algn="just">
              <a:buNone/>
            </a:pPr>
            <a:endParaRPr lang="fr-FR" sz="2000" dirty="0">
              <a:latin typeface="Times New Roman" panose="02020603050405020304" pitchFamily="18" charset="0"/>
              <a:cs typeface="Times New Roman" panose="02020603050405020304" pitchFamily="18" charset="0"/>
            </a:endParaRPr>
          </a:p>
          <a:p>
            <a:pPr marL="0" indent="0" algn="just">
              <a:buNone/>
            </a:pPr>
            <a:endParaRPr lang="fr-FR" sz="2000" dirty="0" smtClean="0">
              <a:latin typeface="Times New Roman" panose="02020603050405020304" pitchFamily="18" charset="0"/>
              <a:cs typeface="Times New Roman" panose="02020603050405020304" pitchFamily="18" charset="0"/>
            </a:endParaRPr>
          </a:p>
          <a:p>
            <a:pPr marL="0" indent="0" algn="just">
              <a:buNone/>
            </a:pPr>
            <a:endParaRPr lang="fr-FR" sz="2000" dirty="0" smtClean="0">
              <a:latin typeface="Times New Roman" panose="02020603050405020304" pitchFamily="18"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28</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7" name="Tableau 6"/>
          <p:cNvGraphicFramePr>
            <a:graphicFrameLocks noGrp="1"/>
          </p:cNvGraphicFramePr>
          <p:nvPr>
            <p:extLst>
              <p:ext uri="{D42A27DB-BD31-4B8C-83A1-F6EECF244321}">
                <p14:modId xmlns:p14="http://schemas.microsoft.com/office/powerpoint/2010/main" val="2401854439"/>
              </p:ext>
            </p:extLst>
          </p:nvPr>
        </p:nvGraphicFramePr>
        <p:xfrm>
          <a:off x="624494" y="1690688"/>
          <a:ext cx="10943011" cy="4934183"/>
        </p:xfrm>
        <a:graphic>
          <a:graphicData uri="http://schemas.openxmlformats.org/drawingml/2006/table">
            <a:tbl>
              <a:tblPr firstRow="1" bandRow="1">
                <a:tableStyleId>{5C22544A-7EE6-4342-B048-85BDC9FD1C3A}</a:tableStyleId>
              </a:tblPr>
              <a:tblGrid>
                <a:gridCol w="1380576"/>
                <a:gridCol w="4329629"/>
                <a:gridCol w="5232806"/>
              </a:tblGrid>
              <a:tr h="370840">
                <a:tc>
                  <a:txBody>
                    <a:bodyPr/>
                    <a:lstStyle/>
                    <a:p>
                      <a:endParaRPr lang="fr-FR" sz="1200" dirty="0" smtClean="0">
                        <a:latin typeface="Times New Roman" panose="02020603050405020304" pitchFamily="18" charset="0"/>
                        <a:cs typeface="Times New Roman" panose="02020603050405020304" pitchFamily="18" charset="0"/>
                      </a:endParaRPr>
                    </a:p>
                  </a:txBody>
                  <a:tcPr>
                    <a:solidFill>
                      <a:schemeClr val="tx2">
                        <a:lumMod val="40000"/>
                        <a:lumOff val="60000"/>
                      </a:schemeClr>
                    </a:solidFill>
                  </a:tcPr>
                </a:tc>
                <a:tc>
                  <a:txBody>
                    <a:bodyPr/>
                    <a:lstStyle/>
                    <a:p>
                      <a:pPr algn="ctr"/>
                      <a:r>
                        <a:rPr lang="fr-FR" sz="1600" b="1" dirty="0" smtClean="0">
                          <a:solidFill>
                            <a:srgbClr val="002060"/>
                          </a:solidFill>
                          <a:latin typeface="Times New Roman" panose="02020603050405020304" pitchFamily="18" charset="0"/>
                          <a:cs typeface="Times New Roman" panose="02020603050405020304" pitchFamily="18" charset="0"/>
                        </a:rPr>
                        <a:t>Régime</a:t>
                      </a:r>
                      <a:r>
                        <a:rPr lang="fr-FR" sz="1600" b="1" baseline="0" dirty="0" smtClean="0">
                          <a:solidFill>
                            <a:srgbClr val="002060"/>
                          </a:solidFill>
                          <a:latin typeface="Times New Roman" panose="02020603050405020304" pitchFamily="18" charset="0"/>
                          <a:cs typeface="Times New Roman" panose="02020603050405020304" pitchFamily="18" charset="0"/>
                        </a:rPr>
                        <a:t> spécial (CNRACL)</a:t>
                      </a:r>
                      <a:endParaRPr lang="fr-FR" sz="1600" b="1" dirty="0">
                        <a:solidFill>
                          <a:srgbClr val="002060"/>
                        </a:solidFill>
                        <a:latin typeface="Times New Roman" panose="02020603050405020304" pitchFamily="18" charset="0"/>
                        <a:cs typeface="Times New Roman" panose="02020603050405020304" pitchFamily="18" charset="0"/>
                      </a:endParaRPr>
                    </a:p>
                  </a:txBody>
                  <a:tcPr>
                    <a:solidFill>
                      <a:schemeClr val="tx2">
                        <a:lumMod val="40000"/>
                        <a:lumOff val="60000"/>
                      </a:schemeClr>
                    </a:solidFill>
                  </a:tcPr>
                </a:tc>
                <a:tc>
                  <a:txBody>
                    <a:bodyPr/>
                    <a:lstStyle/>
                    <a:p>
                      <a:pPr algn="ctr"/>
                      <a:r>
                        <a:rPr lang="fr-FR" sz="1600" b="1" dirty="0" smtClean="0">
                          <a:solidFill>
                            <a:srgbClr val="002060"/>
                          </a:solidFill>
                          <a:latin typeface="Times New Roman" panose="02020603050405020304" pitchFamily="18" charset="0"/>
                          <a:cs typeface="Times New Roman" panose="02020603050405020304" pitchFamily="18" charset="0"/>
                        </a:rPr>
                        <a:t>Régime général (IRCANTEC)</a:t>
                      </a:r>
                      <a:endParaRPr lang="fr-FR" sz="1600" b="1" dirty="0">
                        <a:solidFill>
                          <a:srgbClr val="002060"/>
                        </a:solidFill>
                        <a:latin typeface="Times New Roman" panose="02020603050405020304" pitchFamily="18" charset="0"/>
                        <a:cs typeface="Times New Roman" panose="02020603050405020304" pitchFamily="18" charset="0"/>
                      </a:endParaRPr>
                    </a:p>
                  </a:txBody>
                  <a:tcPr>
                    <a:solidFill>
                      <a:schemeClr val="tx2">
                        <a:lumMod val="40000"/>
                        <a:lumOff val="60000"/>
                      </a:schemeClr>
                    </a:solidFill>
                  </a:tcPr>
                </a:tc>
              </a:tr>
              <a:tr h="905743">
                <a:tc>
                  <a:txBody>
                    <a:bodyPr/>
                    <a:lstStyle/>
                    <a:p>
                      <a:pPr algn="ctr"/>
                      <a:r>
                        <a:rPr lang="fr-FR" sz="1400" b="1" dirty="0" smtClean="0">
                          <a:solidFill>
                            <a:srgbClr val="002060"/>
                          </a:solidFill>
                          <a:latin typeface="Times New Roman" panose="02020603050405020304" pitchFamily="18" charset="0"/>
                          <a:cs typeface="Times New Roman" panose="02020603050405020304" pitchFamily="18" charset="0"/>
                        </a:rPr>
                        <a:t>Cas contact à risque</a:t>
                      </a:r>
                    </a:p>
                  </a:txBody>
                  <a:tcPr>
                    <a:solidFill>
                      <a:srgbClr val="EDEFF3"/>
                    </a:solidFill>
                  </a:tcPr>
                </a:tc>
                <a:tc>
                  <a:txBody>
                    <a:bodyPr/>
                    <a:lstStyle/>
                    <a:p>
                      <a:r>
                        <a:rPr lang="fr-FR" sz="1200" b="1" dirty="0" smtClean="0">
                          <a:solidFill>
                            <a:srgbClr val="FF0000"/>
                          </a:solidFill>
                          <a:latin typeface="Times New Roman" panose="02020603050405020304" pitchFamily="18" charset="0"/>
                          <a:cs typeface="Times New Roman" panose="02020603050405020304" pitchFamily="18" charset="0"/>
                        </a:rPr>
                        <a:t>Position : télétravail,</a:t>
                      </a:r>
                      <a:r>
                        <a:rPr lang="fr-FR" sz="1200" b="1" baseline="0" dirty="0" smtClean="0">
                          <a:solidFill>
                            <a:srgbClr val="FF0000"/>
                          </a:solidFill>
                          <a:latin typeface="Times New Roman" panose="02020603050405020304" pitchFamily="18" charset="0"/>
                          <a:cs typeface="Times New Roman" panose="02020603050405020304" pitchFamily="18" charset="0"/>
                        </a:rPr>
                        <a:t> à défaut ASA</a:t>
                      </a:r>
                      <a:endParaRPr lang="fr-FR" sz="1200" b="1" dirty="0">
                        <a:solidFill>
                          <a:srgbClr val="FF0000"/>
                        </a:solidFill>
                        <a:latin typeface="Times New Roman" panose="02020603050405020304" pitchFamily="18" charset="0"/>
                        <a:cs typeface="Times New Roman" panose="02020603050405020304" pitchFamily="18" charset="0"/>
                      </a:endParaRPr>
                    </a:p>
                  </a:txBody>
                  <a:tcPr>
                    <a:solidFill>
                      <a:srgbClr val="EDEFF3"/>
                    </a:solidFill>
                  </a:tcPr>
                </a:tc>
                <a:tc>
                  <a:txBody>
                    <a:bodyPr/>
                    <a:lstStyle/>
                    <a:p>
                      <a:r>
                        <a:rPr lang="fr-FR" sz="1200" b="1" dirty="0" smtClean="0">
                          <a:solidFill>
                            <a:srgbClr val="FF0000"/>
                          </a:solidFill>
                          <a:latin typeface="Times New Roman" panose="02020603050405020304" pitchFamily="18" charset="0"/>
                          <a:cs typeface="Times New Roman" panose="02020603050405020304" pitchFamily="18" charset="0"/>
                        </a:rPr>
                        <a:t>Position : télétravail,</a:t>
                      </a:r>
                      <a:r>
                        <a:rPr lang="fr-FR" sz="1200" b="1" baseline="0" dirty="0" smtClean="0">
                          <a:solidFill>
                            <a:srgbClr val="FF0000"/>
                          </a:solidFill>
                          <a:latin typeface="Times New Roman" panose="02020603050405020304" pitchFamily="18" charset="0"/>
                          <a:cs typeface="Times New Roman" panose="02020603050405020304" pitchFamily="18" charset="0"/>
                        </a:rPr>
                        <a:t> à défaut ASA</a:t>
                      </a:r>
                      <a:endParaRPr lang="fr-FR" sz="1200" b="1" dirty="0" smtClean="0">
                        <a:solidFill>
                          <a:srgbClr val="FF0000"/>
                        </a:solidFill>
                        <a:latin typeface="Times New Roman" panose="02020603050405020304" pitchFamily="18" charset="0"/>
                        <a:cs typeface="Times New Roman" panose="02020603050405020304" pitchFamily="18" charset="0"/>
                      </a:endParaRPr>
                    </a:p>
                    <a:p>
                      <a:r>
                        <a:rPr lang="fr-FR" sz="1200" dirty="0" smtClean="0">
                          <a:latin typeface="Times New Roman" panose="02020603050405020304" pitchFamily="18" charset="0"/>
                          <a:cs typeface="Times New Roman" panose="02020603050405020304" pitchFamily="18" charset="0"/>
                        </a:rPr>
                        <a:t>Si le télétravail n’est pas possible, prise en charge au titre des IJSS sur </a:t>
                      </a:r>
                      <a:r>
                        <a:rPr lang="fr-FR" sz="1200" dirty="0" err="1" smtClean="0">
                          <a:latin typeface="Times New Roman" panose="02020603050405020304" pitchFamily="18" charset="0"/>
                          <a:cs typeface="Times New Roman" panose="02020603050405020304" pitchFamily="18" charset="0"/>
                        </a:rPr>
                        <a:t>télédéclaration</a:t>
                      </a:r>
                      <a:r>
                        <a:rPr lang="fr-FR" sz="1200" baseline="0" dirty="0" smtClean="0">
                          <a:latin typeface="Times New Roman" panose="02020603050405020304" pitchFamily="18" charset="0"/>
                          <a:cs typeface="Times New Roman" panose="02020603050405020304" pitchFamily="18" charset="0"/>
                        </a:rPr>
                        <a:t> de l’employeur de l’arrêt de travail dérogatoire sur declare.ameli.fr (jusqu’au 1</a:t>
                      </a:r>
                      <a:r>
                        <a:rPr lang="fr-FR" sz="1200" baseline="30000" dirty="0" smtClean="0">
                          <a:latin typeface="Times New Roman" panose="02020603050405020304" pitchFamily="18" charset="0"/>
                          <a:cs typeface="Times New Roman" panose="02020603050405020304" pitchFamily="18" charset="0"/>
                        </a:rPr>
                        <a:t>er</a:t>
                      </a:r>
                      <a:r>
                        <a:rPr lang="fr-FR" sz="1200" baseline="0" dirty="0" smtClean="0">
                          <a:latin typeface="Times New Roman" panose="02020603050405020304" pitchFamily="18" charset="0"/>
                          <a:cs typeface="Times New Roman" panose="02020603050405020304" pitchFamily="18" charset="0"/>
                        </a:rPr>
                        <a:t> juin).</a:t>
                      </a:r>
                    </a:p>
                  </a:txBody>
                  <a:tcPr>
                    <a:solidFill>
                      <a:srgbClr val="EDEFF3"/>
                    </a:solidFill>
                  </a:tcPr>
                </a:tc>
              </a:tr>
              <a:tr h="370840">
                <a:tc>
                  <a:txBody>
                    <a:bodyPr/>
                    <a:lstStyle/>
                    <a:p>
                      <a:pPr algn="ctr"/>
                      <a:r>
                        <a:rPr lang="fr-FR" sz="1400" b="1" dirty="0" smtClean="0">
                          <a:solidFill>
                            <a:srgbClr val="002060"/>
                          </a:solidFill>
                          <a:latin typeface="Times New Roman" panose="02020603050405020304" pitchFamily="18" charset="0"/>
                          <a:cs typeface="Times New Roman" panose="02020603050405020304" pitchFamily="18" charset="0"/>
                        </a:rPr>
                        <a:t>Agent symptomatique</a:t>
                      </a:r>
                      <a:endParaRPr lang="fr-FR" sz="1400" b="1" dirty="0">
                        <a:solidFill>
                          <a:srgbClr val="002060"/>
                        </a:solidFill>
                        <a:latin typeface="Times New Roman" panose="02020603050405020304" pitchFamily="18" charset="0"/>
                        <a:cs typeface="Times New Roman" panose="02020603050405020304" pitchFamily="18" charset="0"/>
                      </a:endParaRPr>
                    </a:p>
                  </a:txBody>
                  <a:tcPr>
                    <a:solidFill>
                      <a:srgbClr val="EDEFF3"/>
                    </a:solidFill>
                  </a:tcPr>
                </a:tc>
                <a:tc>
                  <a:txBody>
                    <a:bodyPr/>
                    <a:lstStyle/>
                    <a:p>
                      <a:r>
                        <a:rPr lang="fr-FR" sz="1200" b="1" dirty="0" smtClean="0">
                          <a:solidFill>
                            <a:srgbClr val="FF0000"/>
                          </a:solidFill>
                          <a:latin typeface="Times New Roman" panose="02020603050405020304" pitchFamily="18" charset="0"/>
                          <a:cs typeface="Times New Roman" panose="02020603050405020304" pitchFamily="18" charset="0"/>
                        </a:rPr>
                        <a:t>Position</a:t>
                      </a:r>
                      <a:r>
                        <a:rPr lang="fr-FR" sz="1200" b="1" baseline="0" dirty="0" smtClean="0">
                          <a:solidFill>
                            <a:srgbClr val="FF0000"/>
                          </a:solidFill>
                          <a:latin typeface="Times New Roman" panose="02020603050405020304" pitchFamily="18" charset="0"/>
                          <a:cs typeface="Times New Roman" panose="02020603050405020304" pitchFamily="18" charset="0"/>
                        </a:rPr>
                        <a:t> : t</a:t>
                      </a:r>
                      <a:r>
                        <a:rPr lang="fr-FR" sz="1200" b="1" dirty="0" smtClean="0">
                          <a:solidFill>
                            <a:srgbClr val="FF0000"/>
                          </a:solidFill>
                          <a:latin typeface="Times New Roman" panose="02020603050405020304" pitchFamily="18" charset="0"/>
                          <a:cs typeface="Times New Roman" panose="02020603050405020304" pitchFamily="18" charset="0"/>
                        </a:rPr>
                        <a:t>élétravail,</a:t>
                      </a:r>
                      <a:r>
                        <a:rPr lang="fr-FR" sz="1200" b="1" baseline="0" dirty="0" smtClean="0">
                          <a:solidFill>
                            <a:srgbClr val="FF0000"/>
                          </a:solidFill>
                          <a:latin typeface="Times New Roman" panose="02020603050405020304" pitchFamily="18" charset="0"/>
                          <a:cs typeface="Times New Roman" panose="02020603050405020304" pitchFamily="18" charset="0"/>
                        </a:rPr>
                        <a:t> à défaut ASA</a:t>
                      </a:r>
                      <a:endParaRPr lang="fr-FR" sz="1200" b="1" dirty="0" smtClean="0">
                        <a:solidFill>
                          <a:srgbClr val="FF0000"/>
                        </a:solidFill>
                        <a:latin typeface="Times New Roman" panose="02020603050405020304" pitchFamily="18" charset="0"/>
                        <a:cs typeface="Times New Roman" panose="02020603050405020304" pitchFamily="18" charset="0"/>
                      </a:endParaRPr>
                    </a:p>
                    <a:p>
                      <a:r>
                        <a:rPr lang="fr-FR" sz="1200" dirty="0" smtClean="0">
                          <a:latin typeface="Times New Roman" panose="02020603050405020304" pitchFamily="18" charset="0"/>
                          <a:cs typeface="Times New Roman" panose="02020603050405020304" pitchFamily="18" charset="0"/>
                        </a:rPr>
                        <a:t>L’agent peut</a:t>
                      </a:r>
                      <a:r>
                        <a:rPr lang="fr-FR" sz="1200" baseline="0" dirty="0" smtClean="0">
                          <a:latin typeface="Times New Roman" panose="02020603050405020304" pitchFamily="18" charset="0"/>
                          <a:cs typeface="Times New Roman" panose="02020603050405020304" pitchFamily="18" charset="0"/>
                        </a:rPr>
                        <a:t> bénéficier d’un </a:t>
                      </a:r>
                      <a:r>
                        <a:rPr lang="fr-FR" sz="1200" b="1" baseline="0" dirty="0" smtClean="0">
                          <a:latin typeface="Times New Roman" panose="02020603050405020304" pitchFamily="18" charset="0"/>
                          <a:cs typeface="Times New Roman" panose="02020603050405020304" pitchFamily="18" charset="0"/>
                        </a:rPr>
                        <a:t>arrêt de travail dérogatoire </a:t>
                      </a:r>
                      <a:r>
                        <a:rPr lang="fr-FR" sz="1200" baseline="0" dirty="0" smtClean="0">
                          <a:latin typeface="Times New Roman" panose="02020603050405020304" pitchFamily="18" charset="0"/>
                          <a:cs typeface="Times New Roman" panose="02020603050405020304" pitchFamily="18" charset="0"/>
                        </a:rPr>
                        <a:t>après s’être déclaré sur declare.ameli.fr sous réserve qu’il  réalise un test  dans les deux jours</a:t>
                      </a:r>
                    </a:p>
                    <a:p>
                      <a:r>
                        <a:rPr lang="fr-FR" sz="1200" baseline="0" dirty="0" smtClean="0">
                          <a:solidFill>
                            <a:srgbClr val="FF0000"/>
                          </a:solidFill>
                          <a:latin typeface="Times New Roman" panose="02020603050405020304" pitchFamily="18" charset="0"/>
                          <a:cs typeface="Times New Roman" panose="02020603050405020304" pitchFamily="18" charset="0"/>
                        </a:rPr>
                        <a:t>=&gt;</a:t>
                      </a:r>
                      <a:r>
                        <a:rPr lang="fr-FR" sz="1200" baseline="0" dirty="0" smtClean="0">
                          <a:latin typeface="Times New Roman" panose="02020603050405020304" pitchFamily="18" charset="0"/>
                          <a:cs typeface="Times New Roman" panose="02020603050405020304" pitchFamily="18" charset="0"/>
                        </a:rPr>
                        <a:t> Pas d’application de la journée de carence</a:t>
                      </a:r>
                      <a:endParaRPr lang="fr-FR" sz="1200" dirty="0">
                        <a:latin typeface="Times New Roman" panose="02020603050405020304" pitchFamily="18" charset="0"/>
                        <a:cs typeface="Times New Roman" panose="02020603050405020304" pitchFamily="18" charset="0"/>
                      </a:endParaRPr>
                    </a:p>
                  </a:txBody>
                  <a:tcPr>
                    <a:solidFill>
                      <a:srgbClr val="EDEFF3"/>
                    </a:solidFill>
                  </a:tcPr>
                </a:tc>
                <a:tc>
                  <a:txBody>
                    <a:bodyPr/>
                    <a:lstStyle/>
                    <a:p>
                      <a:r>
                        <a:rPr lang="fr-FR" sz="1200" b="1" dirty="0" smtClean="0">
                          <a:solidFill>
                            <a:srgbClr val="FF0000"/>
                          </a:solidFill>
                          <a:latin typeface="Times New Roman" panose="02020603050405020304" pitchFamily="18" charset="0"/>
                          <a:cs typeface="Times New Roman" panose="02020603050405020304" pitchFamily="18" charset="0"/>
                        </a:rPr>
                        <a:t>Position : télétravail,</a:t>
                      </a:r>
                      <a:r>
                        <a:rPr lang="fr-FR" sz="1200" b="1" baseline="0" dirty="0" smtClean="0">
                          <a:solidFill>
                            <a:srgbClr val="FF0000"/>
                          </a:solidFill>
                          <a:latin typeface="Times New Roman" panose="02020603050405020304" pitchFamily="18" charset="0"/>
                          <a:cs typeface="Times New Roman" panose="02020603050405020304" pitchFamily="18" charset="0"/>
                        </a:rPr>
                        <a:t> à défaut ASA</a:t>
                      </a:r>
                      <a:endParaRPr lang="fr-FR" sz="1200" b="1" dirty="0" smtClean="0">
                        <a:solidFill>
                          <a:srgbClr val="FF0000"/>
                        </a:solidFill>
                        <a:latin typeface="Times New Roman" panose="02020603050405020304" pitchFamily="18" charset="0"/>
                        <a:cs typeface="Times New Roman" panose="02020603050405020304" pitchFamily="18" charset="0"/>
                      </a:endParaRPr>
                    </a:p>
                    <a:p>
                      <a:endParaRPr lang="fr-FR" sz="1200" dirty="0">
                        <a:latin typeface="Times New Roman" panose="02020603050405020304" pitchFamily="18" charset="0"/>
                        <a:cs typeface="Times New Roman" panose="02020603050405020304" pitchFamily="18" charset="0"/>
                      </a:endParaRPr>
                    </a:p>
                  </a:txBody>
                  <a:tcPr>
                    <a:solidFill>
                      <a:srgbClr val="EDEFF3"/>
                    </a:solidFill>
                  </a:tcPr>
                </a:tc>
              </a:tr>
              <a:tr h="370840">
                <a:tc>
                  <a:txBody>
                    <a:bodyPr/>
                    <a:lstStyle/>
                    <a:p>
                      <a:pPr algn="ctr"/>
                      <a:r>
                        <a:rPr lang="fr-FR" sz="1400" b="1" dirty="0" smtClean="0">
                          <a:solidFill>
                            <a:srgbClr val="002060"/>
                          </a:solidFill>
                          <a:latin typeface="Times New Roman" panose="02020603050405020304" pitchFamily="18" charset="0"/>
                          <a:cs typeface="Times New Roman" panose="02020603050405020304" pitchFamily="18" charset="0"/>
                        </a:rPr>
                        <a:t>Agent testé positif</a:t>
                      </a:r>
                      <a:endParaRPr lang="fr-FR" sz="1400" b="1" dirty="0">
                        <a:solidFill>
                          <a:srgbClr val="002060"/>
                        </a:solidFill>
                        <a:latin typeface="Times New Roman" panose="02020603050405020304" pitchFamily="18" charset="0"/>
                        <a:cs typeface="Times New Roman" panose="02020603050405020304" pitchFamily="18" charset="0"/>
                      </a:endParaRPr>
                    </a:p>
                  </a:txBody>
                  <a:tcPr>
                    <a:solidFill>
                      <a:srgbClr val="EDEFF3"/>
                    </a:solidFill>
                  </a:tcPr>
                </a:tc>
                <a:tc>
                  <a:txBody>
                    <a:bodyPr/>
                    <a:lstStyle/>
                    <a:p>
                      <a:r>
                        <a:rPr lang="fr-FR" sz="1200" b="1" smtClean="0">
                          <a:solidFill>
                            <a:srgbClr val="FF0000"/>
                          </a:solidFill>
                          <a:latin typeface="Times New Roman" panose="02020603050405020304" pitchFamily="18" charset="0"/>
                          <a:cs typeface="Times New Roman" panose="02020603050405020304" pitchFamily="18" charset="0"/>
                        </a:rPr>
                        <a:t>Position :</a:t>
                      </a:r>
                      <a:r>
                        <a:rPr lang="fr-FR" sz="1200" b="1" baseline="0" smtClean="0">
                          <a:solidFill>
                            <a:srgbClr val="FF0000"/>
                          </a:solidFill>
                          <a:latin typeface="Times New Roman" panose="02020603050405020304" pitchFamily="18" charset="0"/>
                          <a:cs typeface="Times New Roman" panose="02020603050405020304" pitchFamily="18" charset="0"/>
                        </a:rPr>
                        <a:t> </a:t>
                      </a:r>
                      <a:r>
                        <a:rPr lang="fr-FR" sz="1200" b="1" smtClean="0">
                          <a:solidFill>
                            <a:srgbClr val="FF0000"/>
                          </a:solidFill>
                          <a:latin typeface="Times New Roman" panose="02020603050405020304" pitchFamily="18" charset="0"/>
                          <a:cs typeface="Times New Roman" panose="02020603050405020304" pitchFamily="18" charset="0"/>
                        </a:rPr>
                        <a:t>CMO</a:t>
                      </a:r>
                      <a:endParaRPr lang="fr-FR" sz="1200" b="1" dirty="0" smtClean="0">
                        <a:solidFill>
                          <a:srgbClr val="FF0000"/>
                        </a:solidFill>
                        <a:latin typeface="Times New Roman" panose="02020603050405020304" pitchFamily="18" charset="0"/>
                        <a:cs typeface="Times New Roman" panose="02020603050405020304" pitchFamily="18" charset="0"/>
                      </a:endParaRPr>
                    </a:p>
                    <a:p>
                      <a:r>
                        <a:rPr lang="fr-FR" sz="1200" dirty="0" smtClean="0">
                          <a:latin typeface="Times New Roman" panose="02020603050405020304" pitchFamily="18" charset="0"/>
                          <a:cs typeface="Times New Roman" panose="02020603050405020304" pitchFamily="18" charset="0"/>
                        </a:rPr>
                        <a:t>L’agent est placé en </a:t>
                      </a:r>
                      <a:r>
                        <a:rPr lang="fr-FR" sz="1200" b="1" dirty="0" smtClean="0">
                          <a:latin typeface="Times New Roman" panose="02020603050405020304" pitchFamily="18" charset="0"/>
                          <a:cs typeface="Times New Roman" panose="02020603050405020304" pitchFamily="18" charset="0"/>
                        </a:rPr>
                        <a:t>congé</a:t>
                      </a:r>
                      <a:r>
                        <a:rPr lang="fr-FR" sz="1200" b="1" baseline="0" dirty="0" smtClean="0">
                          <a:latin typeface="Times New Roman" panose="02020603050405020304" pitchFamily="18" charset="0"/>
                          <a:cs typeface="Times New Roman" panose="02020603050405020304" pitchFamily="18" charset="0"/>
                        </a:rPr>
                        <a:t> de maladie</a:t>
                      </a:r>
                      <a:r>
                        <a:rPr lang="fr-FR" sz="1200" baseline="0" dirty="0" smtClean="0">
                          <a:latin typeface="Times New Roman" panose="02020603050405020304" pitchFamily="18" charset="0"/>
                          <a:cs typeface="Times New Roman" panose="02020603050405020304" pitchFamily="18" charset="0"/>
                        </a:rPr>
                        <a:t>. L’agent doit transmettre à son employeur l’</a:t>
                      </a:r>
                      <a:r>
                        <a:rPr lang="fr-FR" sz="1200" b="1" baseline="0" dirty="0" smtClean="0">
                          <a:latin typeface="Times New Roman" panose="02020603050405020304" pitchFamily="18" charset="0"/>
                          <a:cs typeface="Times New Roman" panose="02020603050405020304" pitchFamily="18" charset="0"/>
                        </a:rPr>
                        <a:t>arrêt de travail dérogatoire </a:t>
                      </a:r>
                      <a:r>
                        <a:rPr lang="fr-FR" sz="1200" baseline="0" dirty="0" smtClean="0">
                          <a:latin typeface="Times New Roman" panose="02020603050405020304" pitchFamily="18" charset="0"/>
                          <a:cs typeface="Times New Roman" panose="02020603050405020304" pitchFamily="18" charset="0"/>
                        </a:rPr>
                        <a:t>de l’assurance maladie suite à sa déclaration sur declare.ameli.fr</a:t>
                      </a:r>
                    </a:p>
                    <a:p>
                      <a:r>
                        <a:rPr lang="fr-FR" sz="1200" dirty="0" smtClean="0">
                          <a:solidFill>
                            <a:srgbClr val="FF0000"/>
                          </a:solidFill>
                          <a:latin typeface="Times New Roman" panose="02020603050405020304" pitchFamily="18" charset="0"/>
                          <a:cs typeface="Times New Roman" panose="02020603050405020304" pitchFamily="18" charset="0"/>
                        </a:rPr>
                        <a:t>=&gt;</a:t>
                      </a:r>
                      <a:r>
                        <a:rPr lang="fr-FR" sz="1200" dirty="0" smtClean="0">
                          <a:latin typeface="Times New Roman" panose="02020603050405020304" pitchFamily="18" charset="0"/>
                          <a:cs typeface="Times New Roman" panose="02020603050405020304" pitchFamily="18" charset="0"/>
                        </a:rPr>
                        <a:t> Pas d’application</a:t>
                      </a:r>
                      <a:r>
                        <a:rPr lang="fr-FR" sz="1200" baseline="0" dirty="0" smtClean="0">
                          <a:latin typeface="Times New Roman" panose="02020603050405020304" pitchFamily="18" charset="0"/>
                          <a:cs typeface="Times New Roman" panose="02020603050405020304" pitchFamily="18" charset="0"/>
                        </a:rPr>
                        <a:t> de la journée de carence</a:t>
                      </a:r>
                      <a:endParaRPr lang="fr-FR" sz="1200" dirty="0">
                        <a:latin typeface="Times New Roman" panose="02020603050405020304" pitchFamily="18" charset="0"/>
                        <a:cs typeface="Times New Roman" panose="02020603050405020304" pitchFamily="18" charset="0"/>
                      </a:endParaRPr>
                    </a:p>
                  </a:txBody>
                  <a:tcPr>
                    <a:solidFill>
                      <a:srgbClr val="EDEFF3"/>
                    </a:solidFill>
                  </a:tcPr>
                </a:tc>
                <a:tc>
                  <a:txBody>
                    <a:bodyPr/>
                    <a:lstStyle/>
                    <a:p>
                      <a:r>
                        <a:rPr lang="fr-FR" sz="1200" b="1" dirty="0" smtClean="0">
                          <a:solidFill>
                            <a:srgbClr val="FF0000"/>
                          </a:solidFill>
                          <a:latin typeface="Times New Roman" panose="02020603050405020304" pitchFamily="18" charset="0"/>
                          <a:cs typeface="Times New Roman" panose="02020603050405020304" pitchFamily="18" charset="0"/>
                        </a:rPr>
                        <a:t>Position :</a:t>
                      </a:r>
                      <a:r>
                        <a:rPr lang="fr-FR" sz="1200" b="1" baseline="0" dirty="0" smtClean="0">
                          <a:solidFill>
                            <a:srgbClr val="FF0000"/>
                          </a:solidFill>
                          <a:latin typeface="Times New Roman" panose="02020603050405020304" pitchFamily="18" charset="0"/>
                          <a:cs typeface="Times New Roman" panose="02020603050405020304" pitchFamily="18" charset="0"/>
                        </a:rPr>
                        <a:t> </a:t>
                      </a:r>
                      <a:r>
                        <a:rPr lang="fr-FR" sz="1200" b="1" dirty="0" smtClean="0">
                          <a:solidFill>
                            <a:srgbClr val="FF0000"/>
                          </a:solidFill>
                          <a:latin typeface="Times New Roman" panose="02020603050405020304" pitchFamily="18" charset="0"/>
                          <a:cs typeface="Times New Roman" panose="02020603050405020304" pitchFamily="18" charset="0"/>
                        </a:rPr>
                        <a:t>CMO</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smtClean="0">
                          <a:latin typeface="Times New Roman" panose="02020603050405020304" pitchFamily="18" charset="0"/>
                          <a:cs typeface="Times New Roman" panose="02020603050405020304" pitchFamily="18" charset="0"/>
                        </a:rPr>
                        <a:t>Prise en charge au titre des IJSS sur </a:t>
                      </a:r>
                      <a:r>
                        <a:rPr lang="fr-FR" sz="1200" dirty="0" err="1" smtClean="0">
                          <a:latin typeface="Times New Roman" panose="02020603050405020304" pitchFamily="18" charset="0"/>
                          <a:cs typeface="Times New Roman" panose="02020603050405020304" pitchFamily="18" charset="0"/>
                        </a:rPr>
                        <a:t>télédéclaration</a:t>
                      </a:r>
                      <a:r>
                        <a:rPr lang="fr-FR" sz="1200" baseline="0" dirty="0" smtClean="0">
                          <a:latin typeface="Times New Roman" panose="02020603050405020304" pitchFamily="18" charset="0"/>
                          <a:cs typeface="Times New Roman" panose="02020603050405020304" pitchFamily="18" charset="0"/>
                        </a:rPr>
                        <a:t> de l’employeur de l’arrêt de travail dérogatoire sur declare.ameli.fr (jusqu’au 1</a:t>
                      </a:r>
                      <a:r>
                        <a:rPr lang="fr-FR" sz="1200" baseline="30000" dirty="0" smtClean="0">
                          <a:latin typeface="Times New Roman" panose="02020603050405020304" pitchFamily="18" charset="0"/>
                          <a:cs typeface="Times New Roman" panose="02020603050405020304" pitchFamily="18" charset="0"/>
                        </a:rPr>
                        <a:t>er</a:t>
                      </a:r>
                      <a:r>
                        <a:rPr lang="fr-FR" sz="1200" baseline="0" dirty="0" smtClean="0">
                          <a:latin typeface="Times New Roman" panose="02020603050405020304" pitchFamily="18" charset="0"/>
                          <a:cs typeface="Times New Roman" panose="02020603050405020304" pitchFamily="18" charset="0"/>
                        </a:rPr>
                        <a:t> juin).</a:t>
                      </a:r>
                    </a:p>
                    <a:p>
                      <a:endParaRPr lang="fr-FR" sz="1200" dirty="0">
                        <a:latin typeface="Times New Roman" panose="02020603050405020304" pitchFamily="18" charset="0"/>
                        <a:cs typeface="Times New Roman" panose="02020603050405020304" pitchFamily="18" charset="0"/>
                      </a:endParaRPr>
                    </a:p>
                  </a:txBody>
                  <a:tcPr>
                    <a:solidFill>
                      <a:srgbClr val="EDEFF3"/>
                    </a:solidFill>
                  </a:tcPr>
                </a:tc>
              </a:tr>
              <a:tr h="370840">
                <a:tc>
                  <a:txBody>
                    <a:bodyPr/>
                    <a:lstStyle/>
                    <a:p>
                      <a:pPr algn="ctr"/>
                      <a:r>
                        <a:rPr lang="fr-FR" sz="1400" b="1" dirty="0" smtClean="0">
                          <a:solidFill>
                            <a:srgbClr val="002060"/>
                          </a:solidFill>
                          <a:latin typeface="Times New Roman" panose="02020603050405020304" pitchFamily="18" charset="0"/>
                          <a:cs typeface="Times New Roman" panose="02020603050405020304" pitchFamily="18" charset="0"/>
                        </a:rPr>
                        <a:t>Agent vulnérable</a:t>
                      </a:r>
                    </a:p>
                  </a:txBody>
                  <a:tcPr>
                    <a:solidFill>
                      <a:srgbClr val="EDEFF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b="1" dirty="0" smtClean="0">
                          <a:solidFill>
                            <a:srgbClr val="FF0000"/>
                          </a:solidFill>
                          <a:latin typeface="Times New Roman" panose="02020603050405020304" pitchFamily="18" charset="0"/>
                          <a:cs typeface="Times New Roman" panose="02020603050405020304" pitchFamily="18" charset="0"/>
                        </a:rPr>
                        <a:t>Position :</a:t>
                      </a:r>
                      <a:r>
                        <a:rPr lang="fr-FR" sz="1200" b="1" baseline="0" dirty="0" smtClean="0">
                          <a:solidFill>
                            <a:srgbClr val="FF0000"/>
                          </a:solidFill>
                          <a:latin typeface="Times New Roman" panose="02020603050405020304" pitchFamily="18" charset="0"/>
                          <a:cs typeface="Times New Roman" panose="02020603050405020304" pitchFamily="18" charset="0"/>
                        </a:rPr>
                        <a:t> </a:t>
                      </a:r>
                      <a:r>
                        <a:rPr lang="fr-FR" sz="1200" b="1" dirty="0" smtClean="0">
                          <a:solidFill>
                            <a:srgbClr val="FF0000"/>
                          </a:solidFill>
                          <a:latin typeface="Times New Roman" panose="02020603050405020304" pitchFamily="18" charset="0"/>
                          <a:cs typeface="Times New Roman" panose="02020603050405020304" pitchFamily="18" charset="0"/>
                        </a:rPr>
                        <a:t>Télétravail,</a:t>
                      </a:r>
                      <a:r>
                        <a:rPr lang="fr-FR" sz="1200" b="1" baseline="0" dirty="0" smtClean="0">
                          <a:solidFill>
                            <a:srgbClr val="FF0000"/>
                          </a:solidFill>
                          <a:latin typeface="Times New Roman" panose="02020603050405020304" pitchFamily="18" charset="0"/>
                          <a:cs typeface="Times New Roman" panose="02020603050405020304" pitchFamily="18" charset="0"/>
                        </a:rPr>
                        <a:t> à défaut présentiel avec mesure de protection renforcée, sinon ASA</a:t>
                      </a:r>
                      <a:endParaRPr lang="fr-FR" sz="1200" b="1" dirty="0" smtClean="0">
                        <a:solidFill>
                          <a:srgbClr val="FF0000"/>
                        </a:solidFill>
                        <a:latin typeface="Times New Roman" panose="02020603050405020304" pitchFamily="18" charset="0"/>
                        <a:cs typeface="Times New Roman" panose="02020603050405020304" pitchFamily="18" charset="0"/>
                      </a:endParaRPr>
                    </a:p>
                    <a:p>
                      <a:endParaRPr lang="fr-FR" sz="1200" dirty="0">
                        <a:latin typeface="Times New Roman" panose="02020603050405020304" pitchFamily="18" charset="0"/>
                        <a:cs typeface="Times New Roman" panose="02020603050405020304" pitchFamily="18" charset="0"/>
                      </a:endParaRPr>
                    </a:p>
                  </a:txBody>
                  <a:tcPr>
                    <a:solidFill>
                      <a:srgbClr val="EDEFF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b="1" dirty="0" smtClean="0">
                          <a:solidFill>
                            <a:srgbClr val="FF0000"/>
                          </a:solidFill>
                          <a:latin typeface="Times New Roman" panose="02020603050405020304" pitchFamily="18" charset="0"/>
                          <a:cs typeface="Times New Roman" panose="02020603050405020304" pitchFamily="18" charset="0"/>
                        </a:rPr>
                        <a:t>Position :</a:t>
                      </a:r>
                      <a:r>
                        <a:rPr lang="fr-FR" sz="1200" b="1" baseline="0" dirty="0" smtClean="0">
                          <a:solidFill>
                            <a:srgbClr val="FF0000"/>
                          </a:solidFill>
                          <a:latin typeface="Times New Roman" panose="02020603050405020304" pitchFamily="18" charset="0"/>
                          <a:cs typeface="Times New Roman" panose="02020603050405020304" pitchFamily="18" charset="0"/>
                        </a:rPr>
                        <a:t> </a:t>
                      </a:r>
                      <a:r>
                        <a:rPr lang="fr-FR" sz="1200" b="1" dirty="0" smtClean="0">
                          <a:solidFill>
                            <a:srgbClr val="FF0000"/>
                          </a:solidFill>
                          <a:latin typeface="Times New Roman" panose="02020603050405020304" pitchFamily="18" charset="0"/>
                          <a:cs typeface="Times New Roman" panose="02020603050405020304" pitchFamily="18" charset="0"/>
                        </a:rPr>
                        <a:t>Télétravail,</a:t>
                      </a:r>
                      <a:r>
                        <a:rPr lang="fr-FR" sz="1200" b="1" baseline="0" dirty="0" smtClean="0">
                          <a:solidFill>
                            <a:srgbClr val="FF0000"/>
                          </a:solidFill>
                          <a:latin typeface="Times New Roman" panose="02020603050405020304" pitchFamily="18" charset="0"/>
                          <a:cs typeface="Times New Roman" panose="02020603050405020304" pitchFamily="18" charset="0"/>
                        </a:rPr>
                        <a:t> à défaut présentiel avec mesure de protection renforcée, sinon ASA</a:t>
                      </a:r>
                      <a:endParaRPr lang="fr-FR" sz="1200" b="1" dirty="0" smtClean="0">
                        <a:solidFill>
                          <a:srgbClr val="FF0000"/>
                        </a:solidFill>
                        <a:latin typeface="Times New Roman" panose="02020603050405020304" pitchFamily="18" charset="0"/>
                        <a:cs typeface="Times New Roman" panose="02020603050405020304" pitchFamily="18" charset="0"/>
                      </a:endParaRPr>
                    </a:p>
                    <a:p>
                      <a:r>
                        <a:rPr lang="fr-FR" sz="1200" dirty="0" smtClean="0">
                          <a:latin typeface="Times New Roman" panose="02020603050405020304" pitchFamily="18" charset="0"/>
                          <a:cs typeface="Times New Roman" panose="02020603050405020304" pitchFamily="18" charset="0"/>
                        </a:rPr>
                        <a:t>Prise en charge au titre des IJSS suite à </a:t>
                      </a:r>
                      <a:r>
                        <a:rPr lang="fr-FR" sz="1200" dirty="0" err="1" smtClean="0">
                          <a:latin typeface="Times New Roman" panose="02020603050405020304" pitchFamily="18" charset="0"/>
                          <a:cs typeface="Times New Roman" panose="02020603050405020304" pitchFamily="18" charset="0"/>
                        </a:rPr>
                        <a:t>télédéclararation</a:t>
                      </a:r>
                      <a:r>
                        <a:rPr lang="fr-FR" sz="1200" baseline="0" dirty="0" smtClean="0">
                          <a:latin typeface="Times New Roman" panose="02020603050405020304" pitchFamily="18" charset="0"/>
                          <a:cs typeface="Times New Roman" panose="02020603050405020304" pitchFamily="18" charset="0"/>
                        </a:rPr>
                        <a:t> de l’employeur de l’arrêt de travail dérogatoire sur declare.ameli.fr</a:t>
                      </a:r>
                      <a:endParaRPr lang="fr-FR" sz="1200" dirty="0">
                        <a:latin typeface="Times New Roman" panose="02020603050405020304" pitchFamily="18" charset="0"/>
                        <a:cs typeface="Times New Roman" panose="02020603050405020304" pitchFamily="18" charset="0"/>
                      </a:endParaRPr>
                    </a:p>
                  </a:txBody>
                  <a:tcPr>
                    <a:solidFill>
                      <a:srgbClr val="EDEFF3"/>
                    </a:solidFill>
                  </a:tcPr>
                </a:tc>
              </a:tr>
              <a:tr h="370840">
                <a:tc>
                  <a:txBody>
                    <a:bodyPr/>
                    <a:lstStyle/>
                    <a:p>
                      <a:pPr algn="ctr"/>
                      <a:r>
                        <a:rPr lang="fr-FR" sz="1400" b="1" dirty="0" smtClean="0">
                          <a:solidFill>
                            <a:srgbClr val="002060"/>
                          </a:solidFill>
                          <a:latin typeface="Times New Roman" panose="02020603050405020304" pitchFamily="18" charset="0"/>
                          <a:cs typeface="Times New Roman" panose="02020603050405020304" pitchFamily="18" charset="0"/>
                        </a:rPr>
                        <a:t>Agent </a:t>
                      </a:r>
                      <a:r>
                        <a:rPr lang="fr-FR" sz="1400" b="1" baseline="0" dirty="0" smtClean="0">
                          <a:solidFill>
                            <a:srgbClr val="002060"/>
                          </a:solidFill>
                          <a:latin typeface="Times New Roman" panose="02020603050405020304" pitchFamily="18" charset="0"/>
                          <a:cs typeface="Times New Roman" panose="02020603050405020304" pitchFamily="18" charset="0"/>
                        </a:rPr>
                        <a:t>garde d’enfants</a:t>
                      </a:r>
                      <a:endParaRPr lang="fr-FR" sz="1400" b="1" dirty="0">
                        <a:solidFill>
                          <a:srgbClr val="002060"/>
                        </a:solidFill>
                        <a:latin typeface="Times New Roman" panose="02020603050405020304" pitchFamily="18" charset="0"/>
                        <a:cs typeface="Times New Roman" panose="02020603050405020304" pitchFamily="18" charset="0"/>
                      </a:endParaRPr>
                    </a:p>
                  </a:txBody>
                  <a:tcPr>
                    <a:solidFill>
                      <a:srgbClr val="EDEFF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b="1" dirty="0" smtClean="0">
                          <a:solidFill>
                            <a:srgbClr val="FF0000"/>
                          </a:solidFill>
                          <a:latin typeface="Times New Roman" panose="02020603050405020304" pitchFamily="18" charset="0"/>
                          <a:cs typeface="Times New Roman" panose="02020603050405020304" pitchFamily="18" charset="0"/>
                        </a:rPr>
                        <a:t>Position : télétravail,</a:t>
                      </a:r>
                      <a:r>
                        <a:rPr lang="fr-FR" sz="1200" b="1" baseline="0" dirty="0" smtClean="0">
                          <a:solidFill>
                            <a:srgbClr val="FF0000"/>
                          </a:solidFill>
                          <a:latin typeface="Times New Roman" panose="02020603050405020304" pitchFamily="18" charset="0"/>
                          <a:cs typeface="Times New Roman" panose="02020603050405020304" pitchFamily="18" charset="0"/>
                        </a:rPr>
                        <a:t> à défaut ASA</a:t>
                      </a:r>
                      <a:endParaRPr lang="fr-FR" sz="1200" b="1" dirty="0" smtClean="0">
                        <a:solidFill>
                          <a:srgbClr val="FF0000"/>
                        </a:solidFill>
                        <a:latin typeface="Times New Roman" panose="02020603050405020304" pitchFamily="18" charset="0"/>
                        <a:cs typeface="Times New Roman" panose="02020603050405020304" pitchFamily="18" charset="0"/>
                      </a:endParaRPr>
                    </a:p>
                    <a:p>
                      <a:endParaRPr lang="fr-FR" sz="1200" dirty="0">
                        <a:latin typeface="Times New Roman" panose="02020603050405020304" pitchFamily="18" charset="0"/>
                        <a:cs typeface="Times New Roman" panose="02020603050405020304" pitchFamily="18" charset="0"/>
                      </a:endParaRPr>
                    </a:p>
                  </a:txBody>
                  <a:tcPr>
                    <a:solidFill>
                      <a:srgbClr val="EDEFF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b="1" dirty="0" smtClean="0">
                          <a:solidFill>
                            <a:srgbClr val="FF0000"/>
                          </a:solidFill>
                          <a:latin typeface="Times New Roman" panose="02020603050405020304" pitchFamily="18" charset="0"/>
                          <a:cs typeface="Times New Roman" panose="02020603050405020304" pitchFamily="18" charset="0"/>
                        </a:rPr>
                        <a:t>Position : télétravail,</a:t>
                      </a:r>
                      <a:r>
                        <a:rPr lang="fr-FR" sz="1200" b="1" baseline="0" dirty="0" smtClean="0">
                          <a:solidFill>
                            <a:srgbClr val="FF0000"/>
                          </a:solidFill>
                          <a:latin typeface="Times New Roman" panose="02020603050405020304" pitchFamily="18" charset="0"/>
                          <a:cs typeface="Times New Roman" panose="02020603050405020304" pitchFamily="18" charset="0"/>
                        </a:rPr>
                        <a:t> à défaut ASA</a:t>
                      </a:r>
                      <a:endParaRPr lang="fr-FR" sz="1200" b="1" dirty="0" smtClean="0">
                        <a:solidFill>
                          <a:srgbClr val="FF0000"/>
                        </a:solidFill>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smtClean="0">
                          <a:latin typeface="Times New Roman" panose="02020603050405020304" pitchFamily="18" charset="0"/>
                          <a:cs typeface="Times New Roman" panose="02020603050405020304" pitchFamily="18" charset="0"/>
                        </a:rPr>
                        <a:t>Prise en charge au titre des IJSS suite à </a:t>
                      </a:r>
                      <a:r>
                        <a:rPr lang="fr-FR" sz="1200" dirty="0" err="1" smtClean="0">
                          <a:latin typeface="Times New Roman" panose="02020603050405020304" pitchFamily="18" charset="0"/>
                          <a:cs typeface="Times New Roman" panose="02020603050405020304" pitchFamily="18" charset="0"/>
                        </a:rPr>
                        <a:t>télédéclararation</a:t>
                      </a:r>
                      <a:r>
                        <a:rPr lang="fr-FR" sz="1200" baseline="0" dirty="0" smtClean="0">
                          <a:latin typeface="Times New Roman" panose="02020603050405020304" pitchFamily="18" charset="0"/>
                          <a:cs typeface="Times New Roman" panose="02020603050405020304" pitchFamily="18" charset="0"/>
                        </a:rPr>
                        <a:t> de l’employeur de l’arrêt de travail dérogatoire sur declare.ameli.fr.</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fr-FR" sz="1200" baseline="0" dirty="0" smtClean="0">
                          <a:latin typeface="Times New Roman" panose="02020603050405020304" pitchFamily="18" charset="0"/>
                          <a:cs typeface="Times New Roman" panose="02020603050405020304" pitchFamily="18" charset="0"/>
                        </a:rPr>
                        <a:t>Les fonctionnaires IRCANTEC sont placés en ASA</a:t>
                      </a:r>
                    </a:p>
                  </a:txBody>
                  <a:tcPr>
                    <a:solidFill>
                      <a:srgbClr val="EDEFF3"/>
                    </a:solidFill>
                  </a:tcPr>
                </a:tc>
              </a:tr>
            </a:tbl>
          </a:graphicData>
        </a:graphic>
      </p:graphicFrame>
    </p:spTree>
    <p:extLst>
      <p:ext uri="{BB962C8B-B14F-4D97-AF65-F5344CB8AC3E}">
        <p14:creationId xmlns:p14="http://schemas.microsoft.com/office/powerpoint/2010/main" val="19754038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2">
                  <a:lumMod val="75000"/>
                </a:schemeClr>
              </a:solidFill>
            </a:endParaRPr>
          </a:p>
        </p:txBody>
      </p:sp>
      <p:sp>
        <p:nvSpPr>
          <p:cNvPr id="2" name="Titre 1"/>
          <p:cNvSpPr>
            <a:spLocks noGrp="1"/>
          </p:cNvSpPr>
          <p:nvPr>
            <p:ph type="title"/>
          </p:nvPr>
        </p:nvSpPr>
        <p:spPr/>
        <p:txBody>
          <a:bodyPr/>
          <a:lstStyle/>
          <a:p>
            <a:r>
              <a:rPr lang="fr-FR" b="1" dirty="0" smtClean="0">
                <a:solidFill>
                  <a:schemeClr val="accent2">
                    <a:lumMod val="75000"/>
                  </a:schemeClr>
                </a:solidFill>
                <a:latin typeface="Times New Roman" panose="02020603050405020304" pitchFamily="18" charset="0"/>
                <a:cs typeface="Times New Roman" panose="02020603050405020304" pitchFamily="18" charset="0"/>
              </a:rPr>
              <a:t>Annexe 1 </a:t>
            </a:r>
            <a:r>
              <a:rPr lang="fr-FR" b="1" dirty="0" smtClean="0">
                <a:solidFill>
                  <a:schemeClr val="accent2">
                    <a:lumMod val="75000"/>
                  </a:schemeClr>
                </a:solidFill>
                <a:latin typeface="Times New Roman" panose="02020603050405020304" pitchFamily="18" charset="0"/>
                <a:cs typeface="Times New Roman" panose="02020603050405020304" pitchFamily="18" charset="0"/>
              </a:rPr>
              <a:t>: Critères de vulnérabilités</a:t>
            </a:r>
            <a:endParaRPr lang="fr-FR" b="1" dirty="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838200" y="1825625"/>
            <a:ext cx="10515600" cy="4529306"/>
          </a:xfrm>
        </p:spPr>
        <p:txBody>
          <a:bodyPr>
            <a:normAutofit fontScale="62500" lnSpcReduction="20000"/>
          </a:bodyPr>
          <a:lstStyle/>
          <a:p>
            <a:pPr marL="0" indent="0">
              <a:buNone/>
            </a:pPr>
            <a:r>
              <a:rPr lang="fr-FR" sz="3200" b="1" dirty="0">
                <a:latin typeface="Times New Roman" panose="02020603050405020304" pitchFamily="18" charset="0"/>
                <a:cs typeface="Times New Roman" panose="02020603050405020304" pitchFamily="18" charset="0"/>
              </a:rPr>
              <a:t>Définis par le décret n°2020-1365 du 10 novembre </a:t>
            </a:r>
            <a:r>
              <a:rPr lang="fr-FR" sz="3200" b="1" dirty="0" smtClean="0">
                <a:latin typeface="Times New Roman" panose="02020603050405020304" pitchFamily="18" charset="0"/>
                <a:cs typeface="Times New Roman" panose="02020603050405020304" pitchFamily="18" charset="0"/>
              </a:rPr>
              <a:t>2020, les </a:t>
            </a:r>
            <a:r>
              <a:rPr lang="fr-FR" sz="3200" b="1" dirty="0">
                <a:latin typeface="Times New Roman" panose="02020603050405020304" pitchFamily="18" charset="0"/>
                <a:cs typeface="Times New Roman" panose="02020603050405020304" pitchFamily="18" charset="0"/>
              </a:rPr>
              <a:t>critères permettant d'identifier les personnes vulnérables sont les suivants </a:t>
            </a:r>
            <a:r>
              <a:rPr lang="fr-FR" sz="3200" dirty="0" smtClean="0">
                <a:latin typeface="Times New Roman" panose="02020603050405020304" pitchFamily="18" charset="0"/>
                <a:cs typeface="Times New Roman" panose="02020603050405020304" pitchFamily="18" charset="0"/>
              </a:rPr>
              <a:t>:</a:t>
            </a:r>
            <a:endParaRPr lang="fr-FR" sz="3200" dirty="0">
              <a:latin typeface="Times New Roman" panose="02020603050405020304" pitchFamily="18" charset="0"/>
              <a:cs typeface="Times New Roman" panose="02020603050405020304" pitchFamily="18" charset="0"/>
            </a:endParaRPr>
          </a:p>
          <a:p>
            <a:pPr marL="0" indent="0">
              <a:buNone/>
            </a:pPr>
            <a:r>
              <a:rPr lang="fr-FR" sz="2400" dirty="0" smtClean="0">
                <a:latin typeface="Times New Roman" panose="02020603050405020304" pitchFamily="18" charset="0"/>
                <a:cs typeface="Times New Roman" panose="02020603050405020304" pitchFamily="18" charset="0"/>
              </a:rPr>
              <a:t>- être </a:t>
            </a:r>
            <a:r>
              <a:rPr lang="fr-FR" sz="2400" b="1" dirty="0">
                <a:latin typeface="Times New Roman" panose="02020603050405020304" pitchFamily="18" charset="0"/>
                <a:cs typeface="Times New Roman" panose="02020603050405020304" pitchFamily="18" charset="0"/>
              </a:rPr>
              <a:t>âgé de 65 ans </a:t>
            </a:r>
            <a:r>
              <a:rPr lang="fr-FR" sz="2400" dirty="0">
                <a:latin typeface="Times New Roman" panose="02020603050405020304" pitchFamily="18" charset="0"/>
                <a:cs typeface="Times New Roman" panose="02020603050405020304" pitchFamily="18" charset="0"/>
              </a:rPr>
              <a:t>et plus ;</a:t>
            </a:r>
            <a:br>
              <a:rPr lang="fr-FR" sz="2400" dirty="0">
                <a:latin typeface="Times New Roman" panose="02020603050405020304" pitchFamily="18" charset="0"/>
                <a:cs typeface="Times New Roman" panose="02020603050405020304" pitchFamily="18" charset="0"/>
              </a:rPr>
            </a:br>
            <a:r>
              <a:rPr lang="fr-FR" sz="2400" dirty="0">
                <a:latin typeface="Times New Roman" panose="02020603050405020304" pitchFamily="18" charset="0"/>
                <a:cs typeface="Times New Roman" panose="02020603050405020304" pitchFamily="18" charset="0"/>
              </a:rPr>
              <a:t>- avoir des</a:t>
            </a:r>
            <a:r>
              <a:rPr lang="fr-FR" sz="2400" b="1" dirty="0">
                <a:latin typeface="Times New Roman" panose="02020603050405020304" pitchFamily="18" charset="0"/>
                <a:cs typeface="Times New Roman" panose="02020603050405020304" pitchFamily="18" charset="0"/>
              </a:rPr>
              <a:t> antécédents </a:t>
            </a:r>
            <a:r>
              <a:rPr lang="fr-FR" sz="2400" dirty="0">
                <a:latin typeface="Times New Roman" panose="02020603050405020304" pitchFamily="18" charset="0"/>
                <a:cs typeface="Times New Roman" panose="02020603050405020304" pitchFamily="18" charset="0"/>
              </a:rPr>
              <a:t>(ATCD) </a:t>
            </a:r>
            <a:r>
              <a:rPr lang="fr-FR" sz="2400" b="1" dirty="0">
                <a:latin typeface="Times New Roman" panose="02020603050405020304" pitchFamily="18" charset="0"/>
                <a:cs typeface="Times New Roman" panose="02020603050405020304" pitchFamily="18" charset="0"/>
              </a:rPr>
              <a:t>cardio-vasculaires</a:t>
            </a:r>
            <a:r>
              <a:rPr lang="fr-FR" sz="2400" dirty="0">
                <a:latin typeface="Times New Roman" panose="02020603050405020304" pitchFamily="18" charset="0"/>
                <a:cs typeface="Times New Roman" panose="02020603050405020304" pitchFamily="18" charset="0"/>
              </a:rPr>
              <a:t> : hypertension artérielle compliquée (avec complications cardiaques, rénales et </a:t>
            </a:r>
            <a:r>
              <a:rPr lang="fr-FR" sz="2400" dirty="0" err="1">
                <a:latin typeface="Times New Roman" panose="02020603050405020304" pitchFamily="18" charset="0"/>
                <a:cs typeface="Times New Roman" panose="02020603050405020304" pitchFamily="18" charset="0"/>
              </a:rPr>
              <a:t>vasculo</a:t>
            </a:r>
            <a:r>
              <a:rPr lang="fr-FR" sz="2400" dirty="0">
                <a:latin typeface="Times New Roman" panose="02020603050405020304" pitchFamily="18" charset="0"/>
                <a:cs typeface="Times New Roman" panose="02020603050405020304" pitchFamily="18" charset="0"/>
              </a:rPr>
              <a:t>-cérébrales), ATCD d’accident vasculaire cérébral ou de coronaropathie, de chirurgie cardiaque, insuffisance cardiaque stade NYHA III ou IV ;</a:t>
            </a:r>
            <a:br>
              <a:rPr lang="fr-FR" sz="2400" dirty="0">
                <a:latin typeface="Times New Roman" panose="02020603050405020304" pitchFamily="18" charset="0"/>
                <a:cs typeface="Times New Roman" panose="02020603050405020304" pitchFamily="18" charset="0"/>
              </a:rPr>
            </a:br>
            <a:r>
              <a:rPr lang="fr-FR" sz="2400" dirty="0">
                <a:latin typeface="Times New Roman" panose="02020603050405020304" pitchFamily="18" charset="0"/>
                <a:cs typeface="Times New Roman" panose="02020603050405020304" pitchFamily="18" charset="0"/>
              </a:rPr>
              <a:t>- avoir un </a:t>
            </a:r>
            <a:r>
              <a:rPr lang="fr-FR" sz="2400" b="1" dirty="0">
                <a:latin typeface="Times New Roman" panose="02020603050405020304" pitchFamily="18" charset="0"/>
                <a:cs typeface="Times New Roman" panose="02020603050405020304" pitchFamily="18" charset="0"/>
              </a:rPr>
              <a:t>diabète</a:t>
            </a:r>
            <a:r>
              <a:rPr lang="fr-FR" sz="2400" dirty="0">
                <a:latin typeface="Times New Roman" panose="02020603050405020304" pitchFamily="18" charset="0"/>
                <a:cs typeface="Times New Roman" panose="02020603050405020304" pitchFamily="18" charset="0"/>
              </a:rPr>
              <a:t> non équilibré ou présentant des complications ;</a:t>
            </a:r>
            <a:br>
              <a:rPr lang="fr-FR" sz="2400" dirty="0">
                <a:latin typeface="Times New Roman" panose="02020603050405020304" pitchFamily="18" charset="0"/>
                <a:cs typeface="Times New Roman" panose="02020603050405020304" pitchFamily="18" charset="0"/>
              </a:rPr>
            </a:br>
            <a:r>
              <a:rPr lang="fr-FR" sz="2400" dirty="0">
                <a:latin typeface="Times New Roman" panose="02020603050405020304" pitchFamily="18" charset="0"/>
                <a:cs typeface="Times New Roman" panose="02020603050405020304" pitchFamily="18" charset="0"/>
              </a:rPr>
              <a:t>- présenter une </a:t>
            </a:r>
            <a:r>
              <a:rPr lang="fr-FR" sz="2400" b="1" dirty="0">
                <a:latin typeface="Times New Roman" panose="02020603050405020304" pitchFamily="18" charset="0"/>
                <a:cs typeface="Times New Roman" panose="02020603050405020304" pitchFamily="18" charset="0"/>
              </a:rPr>
              <a:t>pathologie chronique respiratoire </a:t>
            </a:r>
            <a:r>
              <a:rPr lang="fr-FR" sz="2400" dirty="0">
                <a:latin typeface="Times New Roman" panose="02020603050405020304" pitchFamily="18" charset="0"/>
                <a:cs typeface="Times New Roman" panose="02020603050405020304" pitchFamily="18" charset="0"/>
              </a:rPr>
              <a:t>susceptible de décompenser lors d’une infection virale :</a:t>
            </a:r>
            <a:br>
              <a:rPr lang="fr-FR" sz="2400" dirty="0">
                <a:latin typeface="Times New Roman" panose="02020603050405020304" pitchFamily="18" charset="0"/>
                <a:cs typeface="Times New Roman" panose="02020603050405020304" pitchFamily="18" charset="0"/>
              </a:rPr>
            </a:br>
            <a:r>
              <a:rPr lang="fr-FR" sz="2400" dirty="0">
                <a:latin typeface="Times New Roman" panose="02020603050405020304" pitchFamily="18" charset="0"/>
                <a:cs typeface="Times New Roman" panose="02020603050405020304" pitchFamily="18" charset="0"/>
              </a:rPr>
              <a:t>(broncho-pneumopathie obstructive, asthme sévère, fibrose pulmonaire, syndrome d’apnées du sommeil, mucoviscidose notamment) ;</a:t>
            </a:r>
            <a:br>
              <a:rPr lang="fr-FR" sz="2400" dirty="0">
                <a:latin typeface="Times New Roman" panose="02020603050405020304" pitchFamily="18" charset="0"/>
                <a:cs typeface="Times New Roman" panose="02020603050405020304" pitchFamily="18" charset="0"/>
              </a:rPr>
            </a:br>
            <a:r>
              <a:rPr lang="fr-FR" sz="2400" dirty="0">
                <a:latin typeface="Times New Roman" panose="02020603050405020304" pitchFamily="18" charset="0"/>
                <a:cs typeface="Times New Roman" panose="02020603050405020304" pitchFamily="18" charset="0"/>
              </a:rPr>
              <a:t>- présenter une </a:t>
            </a:r>
            <a:r>
              <a:rPr lang="fr-FR" sz="2400" b="1" dirty="0">
                <a:latin typeface="Times New Roman" panose="02020603050405020304" pitchFamily="18" charset="0"/>
                <a:cs typeface="Times New Roman" panose="02020603050405020304" pitchFamily="18" charset="0"/>
              </a:rPr>
              <a:t>insuffisance rénale chronique dialysée </a:t>
            </a:r>
            <a:r>
              <a:rPr lang="fr-FR" sz="2400" dirty="0">
                <a:latin typeface="Times New Roman" panose="02020603050405020304" pitchFamily="18" charset="0"/>
                <a:cs typeface="Times New Roman" panose="02020603050405020304" pitchFamily="18" charset="0"/>
              </a:rPr>
              <a:t>;</a:t>
            </a:r>
            <a:br>
              <a:rPr lang="fr-FR" sz="2400" dirty="0">
                <a:latin typeface="Times New Roman" panose="02020603050405020304" pitchFamily="18" charset="0"/>
                <a:cs typeface="Times New Roman" panose="02020603050405020304" pitchFamily="18" charset="0"/>
              </a:rPr>
            </a:br>
            <a:r>
              <a:rPr lang="fr-FR" sz="2400" dirty="0">
                <a:latin typeface="Times New Roman" panose="02020603050405020304" pitchFamily="18" charset="0"/>
                <a:cs typeface="Times New Roman" panose="02020603050405020304" pitchFamily="18" charset="0"/>
              </a:rPr>
              <a:t>- être atteint de </a:t>
            </a:r>
            <a:r>
              <a:rPr lang="fr-FR" sz="2400" b="1" dirty="0">
                <a:latin typeface="Times New Roman" panose="02020603050405020304" pitchFamily="18" charset="0"/>
                <a:cs typeface="Times New Roman" panose="02020603050405020304" pitchFamily="18" charset="0"/>
              </a:rPr>
              <a:t>cancer évolutif sous traitement </a:t>
            </a:r>
            <a:r>
              <a:rPr lang="fr-FR" sz="2400" dirty="0">
                <a:latin typeface="Times New Roman" panose="02020603050405020304" pitchFamily="18" charset="0"/>
                <a:cs typeface="Times New Roman" panose="02020603050405020304" pitchFamily="18" charset="0"/>
              </a:rPr>
              <a:t>(hors hormonothérapie) ;</a:t>
            </a:r>
            <a:br>
              <a:rPr lang="fr-FR" sz="2400" dirty="0">
                <a:latin typeface="Times New Roman" panose="02020603050405020304" pitchFamily="18" charset="0"/>
                <a:cs typeface="Times New Roman" panose="02020603050405020304" pitchFamily="18" charset="0"/>
              </a:rPr>
            </a:br>
            <a:r>
              <a:rPr lang="fr-FR" sz="2400" dirty="0">
                <a:latin typeface="Times New Roman" panose="02020603050405020304" pitchFamily="18" charset="0"/>
                <a:cs typeface="Times New Roman" panose="02020603050405020304" pitchFamily="18" charset="0"/>
              </a:rPr>
              <a:t>- présenter une </a:t>
            </a:r>
            <a:r>
              <a:rPr lang="fr-FR" sz="2400" b="1" dirty="0">
                <a:latin typeface="Times New Roman" panose="02020603050405020304" pitchFamily="18" charset="0"/>
                <a:cs typeface="Times New Roman" panose="02020603050405020304" pitchFamily="18" charset="0"/>
              </a:rPr>
              <a:t>obésité </a:t>
            </a:r>
            <a:r>
              <a:rPr lang="fr-FR" sz="2400" dirty="0">
                <a:latin typeface="Times New Roman" panose="02020603050405020304" pitchFamily="18" charset="0"/>
                <a:cs typeface="Times New Roman" panose="02020603050405020304" pitchFamily="18" charset="0"/>
              </a:rPr>
              <a:t>(indice de masse corporelle (IMC) &gt; 30 kgm2) ;</a:t>
            </a:r>
            <a:br>
              <a:rPr lang="fr-FR" sz="2400" dirty="0">
                <a:latin typeface="Times New Roman" panose="02020603050405020304" pitchFamily="18" charset="0"/>
                <a:cs typeface="Times New Roman" panose="02020603050405020304" pitchFamily="18" charset="0"/>
              </a:rPr>
            </a:br>
            <a:r>
              <a:rPr lang="fr-FR" sz="2400" dirty="0">
                <a:latin typeface="Times New Roman" panose="02020603050405020304" pitchFamily="18" charset="0"/>
                <a:cs typeface="Times New Roman" panose="02020603050405020304" pitchFamily="18" charset="0"/>
              </a:rPr>
              <a:t>- être atteint d’une </a:t>
            </a:r>
            <a:r>
              <a:rPr lang="fr-FR" sz="2400" b="1" dirty="0">
                <a:latin typeface="Times New Roman" panose="02020603050405020304" pitchFamily="18" charset="0"/>
                <a:cs typeface="Times New Roman" panose="02020603050405020304" pitchFamily="18" charset="0"/>
              </a:rPr>
              <a:t>immunodépression</a:t>
            </a:r>
            <a:r>
              <a:rPr lang="fr-FR" sz="2400" dirty="0">
                <a:latin typeface="Times New Roman" panose="02020603050405020304" pitchFamily="18" charset="0"/>
                <a:cs typeface="Times New Roman" panose="02020603050405020304" pitchFamily="18" charset="0"/>
              </a:rPr>
              <a:t> congénitale ou acquise :</a:t>
            </a:r>
            <a:br>
              <a:rPr lang="fr-FR" sz="2400" dirty="0">
                <a:latin typeface="Times New Roman" panose="02020603050405020304" pitchFamily="18" charset="0"/>
                <a:cs typeface="Times New Roman" panose="02020603050405020304" pitchFamily="18" charset="0"/>
              </a:rPr>
            </a:br>
            <a:r>
              <a:rPr lang="fr-FR" sz="2400" dirty="0">
                <a:latin typeface="Times New Roman" panose="02020603050405020304" pitchFamily="18" charset="0"/>
                <a:cs typeface="Times New Roman" panose="02020603050405020304" pitchFamily="18" charset="0"/>
              </a:rPr>
              <a:t>    -&gt; médicamenteuse : chimiothérapie anticancéreuse, traitement immunosuppresseur, biothérapie et/ou corticothérapie à dose immunosuppressive ;</a:t>
            </a:r>
            <a:br>
              <a:rPr lang="fr-FR" sz="2400" dirty="0">
                <a:latin typeface="Times New Roman" panose="02020603050405020304" pitchFamily="18" charset="0"/>
                <a:cs typeface="Times New Roman" panose="02020603050405020304" pitchFamily="18" charset="0"/>
              </a:rPr>
            </a:br>
            <a:r>
              <a:rPr lang="fr-FR" sz="2400" dirty="0">
                <a:latin typeface="Times New Roman" panose="02020603050405020304" pitchFamily="18" charset="0"/>
                <a:cs typeface="Times New Roman" panose="02020603050405020304" pitchFamily="18" charset="0"/>
              </a:rPr>
              <a:t>    -&gt; infection à VIH non contrôlée ou avec des CD4 &lt; 200/mm3 ;</a:t>
            </a:r>
            <a:br>
              <a:rPr lang="fr-FR" sz="2400" dirty="0">
                <a:latin typeface="Times New Roman" panose="02020603050405020304" pitchFamily="18" charset="0"/>
                <a:cs typeface="Times New Roman" panose="02020603050405020304" pitchFamily="18" charset="0"/>
              </a:rPr>
            </a:br>
            <a:r>
              <a:rPr lang="fr-FR" sz="2400" dirty="0">
                <a:latin typeface="Times New Roman" panose="02020603050405020304" pitchFamily="18" charset="0"/>
                <a:cs typeface="Times New Roman" panose="02020603050405020304" pitchFamily="18" charset="0"/>
              </a:rPr>
              <a:t>    -&gt; consécutive à une greffe d’organe solide ou de cellules souches hématopoïétiques ;</a:t>
            </a:r>
            <a:br>
              <a:rPr lang="fr-FR" sz="2400" dirty="0">
                <a:latin typeface="Times New Roman" panose="02020603050405020304" pitchFamily="18" charset="0"/>
                <a:cs typeface="Times New Roman" panose="02020603050405020304" pitchFamily="18" charset="0"/>
              </a:rPr>
            </a:br>
            <a:r>
              <a:rPr lang="fr-FR" sz="2400" dirty="0">
                <a:latin typeface="Times New Roman" panose="02020603050405020304" pitchFamily="18" charset="0"/>
                <a:cs typeface="Times New Roman" panose="02020603050405020304" pitchFamily="18" charset="0"/>
              </a:rPr>
              <a:t>    -&gt; liée à une hémopathie maligne en cours de traitement ;</a:t>
            </a:r>
            <a:br>
              <a:rPr lang="fr-FR" sz="2400" dirty="0">
                <a:latin typeface="Times New Roman" panose="02020603050405020304" pitchFamily="18" charset="0"/>
                <a:cs typeface="Times New Roman" panose="02020603050405020304" pitchFamily="18" charset="0"/>
              </a:rPr>
            </a:br>
            <a:r>
              <a:rPr lang="fr-FR" sz="2400" dirty="0">
                <a:latin typeface="Times New Roman" panose="02020603050405020304" pitchFamily="18" charset="0"/>
                <a:cs typeface="Times New Roman" panose="02020603050405020304" pitchFamily="18" charset="0"/>
              </a:rPr>
              <a:t>- être atteint de </a:t>
            </a:r>
            <a:r>
              <a:rPr lang="fr-FR" sz="2400" b="1" dirty="0">
                <a:latin typeface="Times New Roman" panose="02020603050405020304" pitchFamily="18" charset="0"/>
                <a:cs typeface="Times New Roman" panose="02020603050405020304" pitchFamily="18" charset="0"/>
              </a:rPr>
              <a:t>cirrhose au stade B </a:t>
            </a:r>
            <a:r>
              <a:rPr lang="fr-FR" sz="2400" dirty="0">
                <a:latin typeface="Times New Roman" panose="02020603050405020304" pitchFamily="18" charset="0"/>
                <a:cs typeface="Times New Roman" panose="02020603050405020304" pitchFamily="18" charset="0"/>
              </a:rPr>
              <a:t>du score de Child </a:t>
            </a:r>
            <a:r>
              <a:rPr lang="fr-FR" sz="2400" dirty="0" err="1">
                <a:latin typeface="Times New Roman" panose="02020603050405020304" pitchFamily="18" charset="0"/>
                <a:cs typeface="Times New Roman" panose="02020603050405020304" pitchFamily="18" charset="0"/>
              </a:rPr>
              <a:t>Pugh</a:t>
            </a:r>
            <a:r>
              <a:rPr lang="fr-FR" sz="2400" dirty="0">
                <a:latin typeface="Times New Roman" panose="02020603050405020304" pitchFamily="18" charset="0"/>
                <a:cs typeface="Times New Roman" panose="02020603050405020304" pitchFamily="18" charset="0"/>
              </a:rPr>
              <a:t> au moins ; </a:t>
            </a:r>
            <a:br>
              <a:rPr lang="fr-FR" sz="2400" dirty="0">
                <a:latin typeface="Times New Roman" panose="02020603050405020304" pitchFamily="18" charset="0"/>
                <a:cs typeface="Times New Roman" panose="02020603050405020304" pitchFamily="18" charset="0"/>
              </a:rPr>
            </a:br>
            <a:r>
              <a:rPr lang="fr-FR" sz="2400" dirty="0">
                <a:latin typeface="Times New Roman" panose="02020603050405020304" pitchFamily="18" charset="0"/>
                <a:cs typeface="Times New Roman" panose="02020603050405020304" pitchFamily="18" charset="0"/>
              </a:rPr>
              <a:t>- présenter un </a:t>
            </a:r>
            <a:r>
              <a:rPr lang="fr-FR" sz="2400" b="1" dirty="0">
                <a:latin typeface="Times New Roman" panose="02020603050405020304" pitchFamily="18" charset="0"/>
                <a:cs typeface="Times New Roman" panose="02020603050405020304" pitchFamily="18" charset="0"/>
              </a:rPr>
              <a:t>syndrome drépanocytaire majeur </a:t>
            </a:r>
            <a:r>
              <a:rPr lang="fr-FR" sz="2400" dirty="0">
                <a:latin typeface="Times New Roman" panose="02020603050405020304" pitchFamily="18" charset="0"/>
                <a:cs typeface="Times New Roman" panose="02020603050405020304" pitchFamily="18" charset="0"/>
              </a:rPr>
              <a:t>ou ayant un </a:t>
            </a:r>
            <a:r>
              <a:rPr lang="fr-FR" sz="2400" b="1" dirty="0">
                <a:latin typeface="Times New Roman" panose="02020603050405020304" pitchFamily="18" charset="0"/>
                <a:cs typeface="Times New Roman" panose="02020603050405020304" pitchFamily="18" charset="0"/>
              </a:rPr>
              <a:t>antécédent de splénectomie </a:t>
            </a:r>
            <a:r>
              <a:rPr lang="fr-FR" sz="2400" dirty="0">
                <a:latin typeface="Times New Roman" panose="02020603050405020304" pitchFamily="18" charset="0"/>
                <a:cs typeface="Times New Roman" panose="02020603050405020304" pitchFamily="18" charset="0"/>
              </a:rPr>
              <a:t>;</a:t>
            </a:r>
            <a:br>
              <a:rPr lang="fr-FR" sz="2400" dirty="0">
                <a:latin typeface="Times New Roman" panose="02020603050405020304" pitchFamily="18" charset="0"/>
                <a:cs typeface="Times New Roman" panose="02020603050405020304" pitchFamily="18" charset="0"/>
              </a:rPr>
            </a:br>
            <a:r>
              <a:rPr lang="fr-FR" sz="2400" dirty="0">
                <a:latin typeface="Times New Roman" panose="02020603050405020304" pitchFamily="18" charset="0"/>
                <a:cs typeface="Times New Roman" panose="02020603050405020304" pitchFamily="18" charset="0"/>
              </a:rPr>
              <a:t>- être au </a:t>
            </a:r>
            <a:r>
              <a:rPr lang="fr-FR" sz="2400" b="1" dirty="0">
                <a:latin typeface="Times New Roman" panose="02020603050405020304" pitchFamily="18" charset="0"/>
                <a:cs typeface="Times New Roman" panose="02020603050405020304" pitchFamily="18" charset="0"/>
              </a:rPr>
              <a:t>troisième trimestre de la grossesse </a:t>
            </a:r>
            <a:r>
              <a:rPr lang="fr-FR" sz="2400" dirty="0">
                <a:latin typeface="Times New Roman" panose="02020603050405020304" pitchFamily="18" charset="0"/>
                <a:cs typeface="Times New Roman" panose="02020603050405020304" pitchFamily="18" charset="0"/>
              </a:rPr>
              <a:t>;</a:t>
            </a:r>
            <a:br>
              <a:rPr lang="fr-FR" sz="2400" dirty="0">
                <a:latin typeface="Times New Roman" panose="02020603050405020304" pitchFamily="18" charset="0"/>
                <a:cs typeface="Times New Roman" panose="02020603050405020304" pitchFamily="18" charset="0"/>
              </a:rPr>
            </a:br>
            <a:r>
              <a:rPr lang="fr-FR" sz="2400" dirty="0">
                <a:latin typeface="Times New Roman" panose="02020603050405020304" pitchFamily="18" charset="0"/>
                <a:cs typeface="Times New Roman" panose="02020603050405020304" pitchFamily="18" charset="0"/>
              </a:rPr>
              <a:t>- être atteint d’une </a:t>
            </a:r>
            <a:r>
              <a:rPr lang="fr-FR" sz="2400" b="1" dirty="0">
                <a:latin typeface="Times New Roman" panose="02020603050405020304" pitchFamily="18" charset="0"/>
                <a:cs typeface="Times New Roman" panose="02020603050405020304" pitchFamily="18" charset="0"/>
              </a:rPr>
              <a:t>maladie du motoneurone, d’une myasthénie grave, de sclérose en plaques, de la maladie de Parkinson, de paralysie cérébrale, de quadriplégie ou hémiplégie, d’une tumeur maligne primitive cérébrale, d’une maladie cérébelleuse progressive ou d’une maladie rare</a:t>
            </a:r>
            <a:r>
              <a:rPr lang="fr-FR" sz="2400" dirty="0">
                <a:latin typeface="Times New Roman" panose="02020603050405020304" pitchFamily="18" charset="0"/>
                <a:cs typeface="Times New Roman" panose="02020603050405020304" pitchFamily="18" charset="0"/>
              </a:rPr>
              <a:t>.</a:t>
            </a:r>
          </a:p>
          <a:p>
            <a:pPr marL="0" indent="0">
              <a:buNone/>
            </a:pPr>
            <a:endParaRPr lang="fr-FR" sz="2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
            </a:pPr>
            <a:endParaRPr lang="fr-FR" sz="2400" dirty="0">
              <a:latin typeface="Times New Roman" panose="02020603050405020304" pitchFamily="18" charset="0"/>
              <a:cs typeface="Times New Roman" panose="02020603050405020304" pitchFamily="18" charset="0"/>
            </a:endParaRPr>
          </a:p>
          <a:p>
            <a:pPr marL="0" indent="0">
              <a:buNone/>
            </a:pPr>
            <a:endParaRPr lang="fr-FR" sz="2400" dirty="0">
              <a:latin typeface="Times New Roman" panose="02020603050405020304" pitchFamily="18" charset="0"/>
              <a:cs typeface="Times New Roman" panose="02020603050405020304" pitchFamily="18" charset="0"/>
            </a:endParaRPr>
          </a:p>
          <a:p>
            <a:pPr marL="0" indent="0">
              <a:buNone/>
            </a:pPr>
            <a:endParaRPr lang="fr-FR" sz="2400" dirty="0" smtClean="0">
              <a:latin typeface="Times New Roman" panose="02020603050405020304" pitchFamily="18"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29</a:t>
            </a:fld>
            <a:endParaRPr lang="fr-FR"/>
          </a:p>
        </p:txBody>
      </p:sp>
      <p:sp>
        <p:nvSpPr>
          <p:cNvPr id="6" name="Triangle rectangle 5"/>
          <p:cNvSpPr/>
          <p:nvPr/>
        </p:nvSpPr>
        <p:spPr>
          <a:xfrm flipH="1">
            <a:off x="3644153" y="6354931"/>
            <a:ext cx="8547847" cy="503070"/>
          </a:xfrm>
          <a:prstGeom prst="r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4388777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lstStyle/>
          <a:p>
            <a:r>
              <a:rPr lang="fr-FR" b="1" dirty="0" smtClean="0">
                <a:solidFill>
                  <a:schemeClr val="accent5">
                    <a:lumMod val="50000"/>
                  </a:schemeClr>
                </a:solidFill>
                <a:latin typeface="Times New Roman" panose="02020603050405020304" pitchFamily="18" charset="0"/>
                <a:cs typeface="Times New Roman" panose="02020603050405020304" pitchFamily="18" charset="0"/>
              </a:rPr>
              <a:t>Plan</a:t>
            </a:r>
            <a:endParaRPr lang="fr-FR" b="1" dirty="0">
              <a:solidFill>
                <a:schemeClr val="accent5">
                  <a:lumMod val="50000"/>
                </a:schemeClr>
              </a:solidFill>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p:txBody>
          <a:bodyPr>
            <a:normAutofit/>
          </a:bodyPr>
          <a:lstStyle/>
          <a:p>
            <a:pPr marL="514350" indent="-514350">
              <a:buClr>
                <a:srgbClr val="C00000"/>
              </a:buClr>
              <a:buAutoNum type="romanUcPeriod"/>
            </a:pPr>
            <a:r>
              <a:rPr lang="fr-FR" sz="2400" dirty="0" smtClean="0">
                <a:latin typeface="Times New Roman" panose="02020603050405020304" pitchFamily="18" charset="0"/>
                <a:cs typeface="Times New Roman" panose="02020603050405020304" pitchFamily="18" charset="0"/>
              </a:rPr>
              <a:t>Situation des agents en présentiel</a:t>
            </a:r>
          </a:p>
          <a:p>
            <a:pPr marL="514350" indent="-514350">
              <a:buClr>
                <a:srgbClr val="C00000"/>
              </a:buClr>
              <a:buAutoNum type="romanUcPeriod"/>
            </a:pPr>
            <a:r>
              <a:rPr lang="fr-FR" sz="2400" dirty="0" smtClean="0">
                <a:latin typeface="Times New Roman" panose="02020603050405020304" pitchFamily="18" charset="0"/>
                <a:cs typeface="Times New Roman" panose="02020603050405020304" pitchFamily="18" charset="0"/>
              </a:rPr>
              <a:t>Situation des « cas </a:t>
            </a:r>
            <a:r>
              <a:rPr lang="fr-FR" sz="2400" dirty="0" smtClean="0">
                <a:latin typeface="Times New Roman" panose="02020603050405020304" pitchFamily="18" charset="0"/>
                <a:cs typeface="Times New Roman" panose="02020603050405020304" pitchFamily="18" charset="0"/>
              </a:rPr>
              <a:t>contacts à risque</a:t>
            </a:r>
            <a:r>
              <a:rPr lang="fr-FR" sz="2400" dirty="0" smtClean="0">
                <a:latin typeface="Times New Roman" panose="02020603050405020304" pitchFamily="18" charset="0"/>
                <a:cs typeface="Times New Roman" panose="02020603050405020304" pitchFamily="18" charset="0"/>
              </a:rPr>
              <a:t> »</a:t>
            </a:r>
          </a:p>
          <a:p>
            <a:pPr marL="514350" indent="-514350">
              <a:buClr>
                <a:srgbClr val="C00000"/>
              </a:buClr>
              <a:buAutoNum type="romanUcPeriod"/>
            </a:pPr>
            <a:r>
              <a:rPr lang="fr-FR" sz="2400" dirty="0" smtClean="0">
                <a:latin typeface="Times New Roman" panose="02020603050405020304" pitchFamily="18" charset="0"/>
                <a:cs typeface="Times New Roman" panose="02020603050405020304" pitchFamily="18" charset="0"/>
              </a:rPr>
              <a:t>Situation des agents symptomatiques</a:t>
            </a:r>
          </a:p>
          <a:p>
            <a:pPr marL="514350" indent="-514350">
              <a:buClr>
                <a:srgbClr val="C00000"/>
              </a:buClr>
              <a:buAutoNum type="romanUcPeriod"/>
            </a:pPr>
            <a:r>
              <a:rPr lang="fr-FR" sz="2400" dirty="0" smtClean="0">
                <a:latin typeface="Times New Roman" panose="02020603050405020304" pitchFamily="18" charset="0"/>
                <a:cs typeface="Times New Roman" panose="02020603050405020304" pitchFamily="18" charset="0"/>
              </a:rPr>
              <a:t>Situation des agents testés positifs</a:t>
            </a:r>
          </a:p>
          <a:p>
            <a:pPr marL="514350" indent="-514350">
              <a:buClr>
                <a:srgbClr val="C00000"/>
              </a:buClr>
              <a:buAutoNum type="romanUcPeriod"/>
            </a:pPr>
            <a:r>
              <a:rPr lang="fr-FR" sz="2400" dirty="0" smtClean="0">
                <a:latin typeface="Times New Roman" panose="02020603050405020304" pitchFamily="18" charset="0"/>
                <a:cs typeface="Times New Roman" panose="02020603050405020304" pitchFamily="18" charset="0"/>
              </a:rPr>
              <a:t>Situation des agents « vulnérables »</a:t>
            </a:r>
          </a:p>
          <a:p>
            <a:pPr marL="514350" indent="-514350">
              <a:buClr>
                <a:srgbClr val="C00000"/>
              </a:buClr>
              <a:buAutoNum type="romanUcPeriod"/>
            </a:pPr>
            <a:r>
              <a:rPr lang="fr-FR" sz="2400" dirty="0" smtClean="0">
                <a:latin typeface="Times New Roman" panose="02020603050405020304" pitchFamily="18" charset="0"/>
                <a:cs typeface="Times New Roman" panose="02020603050405020304" pitchFamily="18" charset="0"/>
              </a:rPr>
              <a:t>Situation des agents devant garder leurs enfants</a:t>
            </a:r>
          </a:p>
          <a:p>
            <a:pPr marL="514350" indent="-514350">
              <a:buClr>
                <a:srgbClr val="C00000"/>
              </a:buClr>
              <a:buAutoNum type="romanUcPeriod"/>
            </a:pPr>
            <a:r>
              <a:rPr lang="fr-FR" sz="2400" dirty="0" smtClean="0">
                <a:latin typeface="Times New Roman" panose="02020603050405020304" pitchFamily="18" charset="0"/>
                <a:cs typeface="Times New Roman" panose="02020603050405020304" pitchFamily="18" charset="0"/>
              </a:rPr>
              <a:t>Situation des agents partagent leur domicile avec une personne vulnérable</a:t>
            </a:r>
          </a:p>
          <a:p>
            <a:pPr marL="514350" indent="-514350">
              <a:buClr>
                <a:srgbClr val="C00000"/>
              </a:buClr>
              <a:buAutoNum type="romanUcPeriod"/>
            </a:pPr>
            <a:r>
              <a:rPr lang="fr-FR" sz="2400" dirty="0" smtClean="0">
                <a:latin typeface="Times New Roman" panose="02020603050405020304" pitchFamily="18" charset="0"/>
                <a:cs typeface="Times New Roman" panose="02020603050405020304" pitchFamily="18" charset="0"/>
              </a:rPr>
              <a:t>Reconnaissance de la maladie </a:t>
            </a:r>
            <a:r>
              <a:rPr lang="fr-FR" sz="2400" dirty="0" smtClean="0">
                <a:latin typeface="Times New Roman" panose="02020603050405020304" pitchFamily="18" charset="0"/>
                <a:cs typeface="Times New Roman" panose="02020603050405020304" pitchFamily="18" charset="0"/>
              </a:rPr>
              <a:t>professionnelle</a:t>
            </a:r>
          </a:p>
          <a:p>
            <a:pPr marL="514350" indent="-514350">
              <a:buClr>
                <a:srgbClr val="C00000"/>
              </a:buClr>
              <a:buAutoNum type="romanUcPeriod"/>
            </a:pPr>
            <a:r>
              <a:rPr lang="fr-FR" sz="2400" dirty="0" smtClean="0">
                <a:latin typeface="Times New Roman" panose="02020603050405020304" pitchFamily="18" charset="0"/>
                <a:cs typeface="Times New Roman" panose="02020603050405020304" pitchFamily="18" charset="0"/>
              </a:rPr>
              <a:t>Autres mesures exceptionnelles</a:t>
            </a:r>
            <a:endParaRPr lang="fr-FR" sz="2400" dirty="0">
              <a:latin typeface="Times New Roman" panose="02020603050405020304" pitchFamily="18"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3</a:t>
            </a:fld>
            <a:endParaRPr lang="fr-FR"/>
          </a:p>
        </p:txBody>
      </p:sp>
      <p:sp>
        <p:nvSpPr>
          <p:cNvPr id="6" name="Triangle rectangle 5"/>
          <p:cNvSpPr/>
          <p:nvPr/>
        </p:nvSpPr>
        <p:spPr>
          <a:xfrm flipH="1">
            <a:off x="3644153" y="6354930"/>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54490988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2">
                  <a:lumMod val="75000"/>
                </a:schemeClr>
              </a:solidFill>
            </a:endParaRPr>
          </a:p>
        </p:txBody>
      </p:sp>
      <p:sp>
        <p:nvSpPr>
          <p:cNvPr id="2" name="Titre 1"/>
          <p:cNvSpPr>
            <a:spLocks noGrp="1"/>
          </p:cNvSpPr>
          <p:nvPr>
            <p:ph type="title"/>
          </p:nvPr>
        </p:nvSpPr>
        <p:spPr/>
        <p:txBody>
          <a:bodyPr/>
          <a:lstStyle/>
          <a:p>
            <a:r>
              <a:rPr lang="fr-FR" b="1" dirty="0" smtClean="0">
                <a:solidFill>
                  <a:schemeClr val="accent2">
                    <a:lumMod val="75000"/>
                  </a:schemeClr>
                </a:solidFill>
                <a:latin typeface="Times New Roman" panose="02020603050405020304" pitchFamily="18" charset="0"/>
                <a:cs typeface="Times New Roman" panose="02020603050405020304" pitchFamily="18" charset="0"/>
              </a:rPr>
              <a:t>Annexe 2 </a:t>
            </a:r>
            <a:r>
              <a:rPr lang="fr-FR" b="1" dirty="0" smtClean="0">
                <a:solidFill>
                  <a:schemeClr val="accent2">
                    <a:lumMod val="75000"/>
                  </a:schemeClr>
                </a:solidFill>
                <a:latin typeface="Times New Roman" panose="02020603050405020304" pitchFamily="18" charset="0"/>
                <a:cs typeface="Times New Roman" panose="02020603050405020304" pitchFamily="18" charset="0"/>
              </a:rPr>
              <a:t>: Mesures de protection renforcées</a:t>
            </a:r>
            <a:endParaRPr lang="fr-FR" b="1" dirty="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838200" y="1825625"/>
            <a:ext cx="10515600" cy="4529306"/>
          </a:xfrm>
        </p:spPr>
        <p:txBody>
          <a:bodyPr>
            <a:normAutofit fontScale="92500" lnSpcReduction="10000"/>
          </a:bodyPr>
          <a:lstStyle/>
          <a:p>
            <a:pPr marL="0" indent="0">
              <a:buNone/>
            </a:pPr>
            <a:r>
              <a:rPr lang="fr-FR" sz="2200" b="1" dirty="0">
                <a:latin typeface="Times New Roman" panose="02020603050405020304" pitchFamily="18" charset="0"/>
                <a:cs typeface="Times New Roman" panose="02020603050405020304" pitchFamily="18" charset="0"/>
              </a:rPr>
              <a:t>Définis par le décret n°2020-1365 du 10 novembre </a:t>
            </a:r>
            <a:r>
              <a:rPr lang="fr-FR" sz="2200" b="1" dirty="0" smtClean="0">
                <a:latin typeface="Times New Roman" panose="02020603050405020304" pitchFamily="18" charset="0"/>
                <a:cs typeface="Times New Roman" panose="02020603050405020304" pitchFamily="18" charset="0"/>
              </a:rPr>
              <a:t>2020, les mesures de protections renforcées devant être mises en place pour les agents vulnérables ne pouvant exercer leurs fonctions en télétravail sont les suivantes</a:t>
            </a:r>
            <a:r>
              <a:rPr lang="fr-FR" sz="2200" dirty="0" smtClean="0">
                <a:latin typeface="Times New Roman" panose="02020603050405020304" pitchFamily="18" charset="0"/>
                <a:cs typeface="Times New Roman" panose="02020603050405020304" pitchFamily="18" charset="0"/>
              </a:rPr>
              <a:t>:</a:t>
            </a:r>
            <a:endParaRPr lang="fr-FR" sz="2200" dirty="0">
              <a:latin typeface="Times New Roman" panose="02020603050405020304" pitchFamily="18" charset="0"/>
              <a:cs typeface="Times New Roman" panose="02020603050405020304" pitchFamily="18" charset="0"/>
            </a:endParaRPr>
          </a:p>
          <a:p>
            <a:pPr>
              <a:buFontTx/>
              <a:buChar char="-"/>
            </a:pPr>
            <a:r>
              <a:rPr lang="fr-FR" sz="1600" dirty="0" smtClean="0">
                <a:latin typeface="Times New Roman" panose="02020603050405020304" pitchFamily="18" charset="0"/>
                <a:cs typeface="Times New Roman" panose="02020603050405020304" pitchFamily="18" charset="0"/>
              </a:rPr>
              <a:t>L’isolement </a:t>
            </a:r>
            <a:r>
              <a:rPr lang="fr-FR" sz="1600" dirty="0">
                <a:latin typeface="Times New Roman" panose="02020603050405020304" pitchFamily="18" charset="0"/>
                <a:cs typeface="Times New Roman" panose="02020603050405020304" pitchFamily="18" charset="0"/>
              </a:rPr>
              <a:t>du poste de travail, notamment par la mise à disposition d’un bureau individuel ou, à défaut, son aménagement, pour limiter au maximum le risque d’exposition, en particulier par l’adaptation des horaires ou la mise en place de protections matérielles </a:t>
            </a:r>
            <a:r>
              <a:rPr lang="fr-FR" sz="1600" dirty="0" smtClean="0">
                <a:latin typeface="Times New Roman" panose="02020603050405020304" pitchFamily="18" charset="0"/>
                <a:cs typeface="Times New Roman" panose="02020603050405020304" pitchFamily="18" charset="0"/>
              </a:rPr>
              <a:t>;</a:t>
            </a:r>
            <a:endParaRPr lang="fr-FR" sz="1600" dirty="0">
              <a:latin typeface="Times New Roman" panose="02020603050405020304" pitchFamily="18" charset="0"/>
              <a:cs typeface="Times New Roman" panose="02020603050405020304" pitchFamily="18" charset="0"/>
            </a:endParaRPr>
          </a:p>
          <a:p>
            <a:pPr>
              <a:buFontTx/>
              <a:buChar char="-"/>
            </a:pPr>
            <a:r>
              <a:rPr lang="fr-FR" sz="1600" dirty="0" smtClean="0">
                <a:latin typeface="Times New Roman" panose="02020603050405020304" pitchFamily="18" charset="0"/>
                <a:cs typeface="Times New Roman" panose="02020603050405020304" pitchFamily="18" charset="0"/>
              </a:rPr>
              <a:t>Le </a:t>
            </a:r>
            <a:r>
              <a:rPr lang="fr-FR" sz="1600" dirty="0">
                <a:latin typeface="Times New Roman" panose="02020603050405020304" pitchFamily="18" charset="0"/>
                <a:cs typeface="Times New Roman" panose="02020603050405020304" pitchFamily="18" charset="0"/>
              </a:rPr>
              <a:t>respect, sur le lieu de travail et en tout lieu fréquenté par la personne à l’occasion de son activité professionnelle, de gestes barrières renforcés : hygiène des mains renforcée, port systématique d’un masque de type chirurgical lorsque la distanciation physique ne peut être respectée ou en milieu clos, avec changement de ce masque au moins toutes les quatre heures et avant ce délai s’il est mouillé ou humide </a:t>
            </a:r>
            <a:r>
              <a:rPr lang="fr-FR" sz="1600" dirty="0" smtClean="0">
                <a:latin typeface="Times New Roman" panose="02020603050405020304" pitchFamily="18" charset="0"/>
                <a:cs typeface="Times New Roman" panose="02020603050405020304" pitchFamily="18" charset="0"/>
              </a:rPr>
              <a:t>;</a:t>
            </a:r>
          </a:p>
          <a:p>
            <a:pPr>
              <a:buFontTx/>
              <a:buChar char="-"/>
            </a:pPr>
            <a:r>
              <a:rPr lang="fr-FR" sz="1600" dirty="0" smtClean="0">
                <a:latin typeface="Times New Roman" panose="02020603050405020304" pitchFamily="18" charset="0"/>
                <a:cs typeface="Times New Roman" panose="02020603050405020304" pitchFamily="18" charset="0"/>
              </a:rPr>
              <a:t>L’absence </a:t>
            </a:r>
            <a:r>
              <a:rPr lang="fr-FR" sz="1600" dirty="0">
                <a:latin typeface="Times New Roman" panose="02020603050405020304" pitchFamily="18" charset="0"/>
                <a:cs typeface="Times New Roman" panose="02020603050405020304" pitchFamily="18" charset="0"/>
              </a:rPr>
              <a:t>ou la limitation du partage du poste de travail </a:t>
            </a:r>
            <a:r>
              <a:rPr lang="fr-FR" sz="1600" dirty="0" smtClean="0">
                <a:latin typeface="Times New Roman" panose="02020603050405020304" pitchFamily="18" charset="0"/>
                <a:cs typeface="Times New Roman" panose="02020603050405020304" pitchFamily="18" charset="0"/>
              </a:rPr>
              <a:t>;</a:t>
            </a:r>
          </a:p>
          <a:p>
            <a:pPr>
              <a:buFontTx/>
              <a:buChar char="-"/>
            </a:pPr>
            <a:r>
              <a:rPr lang="fr-FR" sz="1600" dirty="0" smtClean="0">
                <a:latin typeface="Times New Roman" panose="02020603050405020304" pitchFamily="18" charset="0"/>
                <a:cs typeface="Times New Roman" panose="02020603050405020304" pitchFamily="18" charset="0"/>
              </a:rPr>
              <a:t>Le </a:t>
            </a:r>
            <a:r>
              <a:rPr lang="fr-FR" sz="1600" dirty="0">
                <a:latin typeface="Times New Roman" panose="02020603050405020304" pitchFamily="18" charset="0"/>
                <a:cs typeface="Times New Roman" panose="02020603050405020304" pitchFamily="18" charset="0"/>
              </a:rPr>
              <a:t>nettoyage et la désinfection du poste de travail et des surfaces touchées par la personne au moins en début et en fin de poste, en particulier lorsque ce poste est partagé </a:t>
            </a:r>
            <a:r>
              <a:rPr lang="fr-FR" sz="1600" dirty="0" smtClean="0">
                <a:latin typeface="Times New Roman" panose="02020603050405020304" pitchFamily="18" charset="0"/>
                <a:cs typeface="Times New Roman" panose="02020603050405020304" pitchFamily="18" charset="0"/>
              </a:rPr>
              <a:t>;</a:t>
            </a:r>
          </a:p>
          <a:p>
            <a:pPr>
              <a:buFontTx/>
              <a:buChar char="-"/>
            </a:pPr>
            <a:r>
              <a:rPr lang="fr-FR" sz="1600" dirty="0" smtClean="0">
                <a:latin typeface="Times New Roman" panose="02020603050405020304" pitchFamily="18" charset="0"/>
                <a:cs typeface="Times New Roman" panose="02020603050405020304" pitchFamily="18" charset="0"/>
              </a:rPr>
              <a:t>Une </a:t>
            </a:r>
            <a:r>
              <a:rPr lang="fr-FR" sz="1600" dirty="0">
                <a:latin typeface="Times New Roman" panose="02020603050405020304" pitchFamily="18" charset="0"/>
                <a:cs typeface="Times New Roman" panose="02020603050405020304" pitchFamily="18" charset="0"/>
              </a:rPr>
              <a:t>adaptation des horaires d’arrivée et de départ et des éventuels autres déplacements professionnels, compte tenu des moyens de transport utilisés par la personne, afin d’y éviter les heures d’affluence </a:t>
            </a:r>
            <a:r>
              <a:rPr lang="fr-FR" sz="1600" dirty="0" smtClean="0">
                <a:latin typeface="Times New Roman" panose="02020603050405020304" pitchFamily="18" charset="0"/>
                <a:cs typeface="Times New Roman" panose="02020603050405020304" pitchFamily="18" charset="0"/>
              </a:rPr>
              <a:t>;</a:t>
            </a:r>
          </a:p>
          <a:p>
            <a:pPr>
              <a:buFontTx/>
              <a:buChar char="-"/>
            </a:pPr>
            <a:r>
              <a:rPr lang="fr-FR" sz="1600" dirty="0" smtClean="0">
                <a:latin typeface="Times New Roman" panose="02020603050405020304" pitchFamily="18" charset="0"/>
                <a:cs typeface="Times New Roman" panose="02020603050405020304" pitchFamily="18" charset="0"/>
              </a:rPr>
              <a:t>La </a:t>
            </a:r>
            <a:r>
              <a:rPr lang="fr-FR" sz="1600" dirty="0">
                <a:latin typeface="Times New Roman" panose="02020603050405020304" pitchFamily="18" charset="0"/>
                <a:cs typeface="Times New Roman" panose="02020603050405020304" pitchFamily="18" charset="0"/>
              </a:rPr>
              <a:t>mise à disposition par l’employeur de masques de type chirurgical en nombre suffisant pour couvrir les trajets entre le domicile et le lieu de travail lorsque la personne recourt à des moyens de transport collectifs.</a:t>
            </a:r>
          </a:p>
          <a:p>
            <a:pPr marL="0" indent="0">
              <a:buNone/>
            </a:pPr>
            <a:endParaRPr lang="fr-FR" sz="2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
            </a:pPr>
            <a:endParaRPr lang="fr-FR" sz="2400" dirty="0">
              <a:latin typeface="Times New Roman" panose="02020603050405020304" pitchFamily="18" charset="0"/>
              <a:cs typeface="Times New Roman" panose="02020603050405020304" pitchFamily="18" charset="0"/>
            </a:endParaRPr>
          </a:p>
          <a:p>
            <a:pPr marL="0" indent="0">
              <a:buNone/>
            </a:pPr>
            <a:endParaRPr lang="fr-FR" sz="2400" dirty="0">
              <a:latin typeface="Times New Roman" panose="02020603050405020304" pitchFamily="18" charset="0"/>
              <a:cs typeface="Times New Roman" panose="02020603050405020304" pitchFamily="18" charset="0"/>
            </a:endParaRPr>
          </a:p>
          <a:p>
            <a:pPr marL="0" indent="0">
              <a:buNone/>
            </a:pPr>
            <a:endParaRPr lang="fr-FR" sz="2400" dirty="0" smtClean="0">
              <a:latin typeface="Times New Roman" panose="02020603050405020304" pitchFamily="18"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30</a:t>
            </a:fld>
            <a:endParaRPr lang="fr-FR"/>
          </a:p>
        </p:txBody>
      </p:sp>
      <p:sp>
        <p:nvSpPr>
          <p:cNvPr id="6" name="Triangle rectangle 5"/>
          <p:cNvSpPr/>
          <p:nvPr/>
        </p:nvSpPr>
        <p:spPr>
          <a:xfrm flipH="1">
            <a:off x="3644153" y="6354931"/>
            <a:ext cx="8547847" cy="503070"/>
          </a:xfrm>
          <a:prstGeom prst="r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38742535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2">
                  <a:lumMod val="75000"/>
                </a:schemeClr>
              </a:solidFill>
            </a:endParaRPr>
          </a:p>
        </p:txBody>
      </p:sp>
      <p:sp>
        <p:nvSpPr>
          <p:cNvPr id="2" name="Titre 1"/>
          <p:cNvSpPr>
            <a:spLocks noGrp="1"/>
          </p:cNvSpPr>
          <p:nvPr>
            <p:ph type="title"/>
          </p:nvPr>
        </p:nvSpPr>
        <p:spPr/>
        <p:txBody>
          <a:bodyPr/>
          <a:lstStyle/>
          <a:p>
            <a:r>
              <a:rPr lang="fr-FR" b="1" dirty="0" smtClean="0">
                <a:solidFill>
                  <a:schemeClr val="accent2">
                    <a:lumMod val="75000"/>
                  </a:schemeClr>
                </a:solidFill>
                <a:latin typeface="Times New Roman" panose="02020603050405020304" pitchFamily="18" charset="0"/>
                <a:cs typeface="Times New Roman" panose="02020603050405020304" pitchFamily="18" charset="0"/>
              </a:rPr>
              <a:t>Annexe 3 </a:t>
            </a:r>
            <a:r>
              <a:rPr lang="fr-FR" b="1" dirty="0" smtClean="0">
                <a:solidFill>
                  <a:schemeClr val="accent2">
                    <a:lumMod val="75000"/>
                  </a:schemeClr>
                </a:solidFill>
                <a:latin typeface="Times New Roman" panose="02020603050405020304" pitchFamily="18" charset="0"/>
                <a:cs typeface="Times New Roman" panose="02020603050405020304" pitchFamily="18" charset="0"/>
              </a:rPr>
              <a:t>: Reconnaissance Maladie professionnelle</a:t>
            </a:r>
            <a:endParaRPr lang="fr-FR" b="1" dirty="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838200" y="1825625"/>
            <a:ext cx="10515600" cy="4529306"/>
          </a:xfrm>
        </p:spPr>
        <p:txBody>
          <a:bodyPr>
            <a:normAutofit/>
          </a:bodyPr>
          <a:lstStyle/>
          <a:p>
            <a:pPr marL="0" indent="0">
              <a:buNone/>
            </a:pPr>
            <a:r>
              <a:rPr lang="fr-FR" sz="2400" b="1" dirty="0" smtClean="0">
                <a:latin typeface="Times New Roman" panose="02020603050405020304" pitchFamily="18" charset="0"/>
                <a:cs typeface="Times New Roman" panose="02020603050405020304" pitchFamily="18" charset="0"/>
              </a:rPr>
              <a:t>Tableau </a:t>
            </a:r>
            <a:r>
              <a:rPr lang="fr-FR" sz="2400" b="1" dirty="0">
                <a:latin typeface="Times New Roman" panose="02020603050405020304" pitchFamily="18" charset="0"/>
                <a:cs typeface="Times New Roman" panose="02020603050405020304" pitchFamily="18" charset="0"/>
              </a:rPr>
              <a:t>n° 100 </a:t>
            </a:r>
            <a:r>
              <a:rPr lang="fr-FR" sz="2400" b="1" dirty="0" smtClean="0">
                <a:latin typeface="Times New Roman" panose="02020603050405020304" pitchFamily="18" charset="0"/>
                <a:cs typeface="Times New Roman" panose="02020603050405020304" pitchFamily="18" charset="0"/>
              </a:rPr>
              <a:t> : Affections respiratoires aiguës liées à une affection au </a:t>
            </a:r>
            <a:r>
              <a:rPr lang="fr-FR" sz="2400" b="1" dirty="0">
                <a:latin typeface="Times New Roman" panose="02020603050405020304" pitchFamily="18" charset="0"/>
                <a:cs typeface="Times New Roman" panose="02020603050405020304" pitchFamily="18" charset="0"/>
              </a:rPr>
              <a:t>SARS-COV2 </a:t>
            </a:r>
            <a:r>
              <a:rPr lang="fr-FR" sz="2400" b="1" dirty="0" smtClean="0">
                <a:latin typeface="Times New Roman" panose="02020603050405020304" pitchFamily="18" charset="0"/>
                <a:cs typeface="Times New Roman" panose="02020603050405020304" pitchFamily="18" charset="0"/>
              </a:rPr>
              <a:t>(décret n°2020-</a:t>
            </a:r>
            <a:r>
              <a:rPr lang="fr-FR" sz="2200" b="1" dirty="0" smtClean="0">
                <a:latin typeface="Times New Roman" panose="02020603050405020304" pitchFamily="18" charset="0"/>
                <a:cs typeface="Times New Roman" panose="02020603050405020304" pitchFamily="18" charset="0"/>
              </a:rPr>
              <a:t>:</a:t>
            </a:r>
            <a:endParaRPr lang="fr-FR" sz="2200" b="1" dirty="0">
              <a:latin typeface="Times New Roman" panose="02020603050405020304" pitchFamily="18" charset="0"/>
              <a:cs typeface="Times New Roman" panose="02020603050405020304" pitchFamily="18" charset="0"/>
            </a:endParaRPr>
          </a:p>
          <a:p>
            <a:pPr marL="0" indent="0">
              <a:buNone/>
            </a:pPr>
            <a:endParaRPr lang="fr-FR" sz="2400" dirty="0">
              <a:latin typeface="Times New Roman" panose="02020603050405020304" pitchFamily="18" charset="0"/>
              <a:cs typeface="Times New Roman" panose="02020603050405020304" pitchFamily="18" charset="0"/>
            </a:endParaRPr>
          </a:p>
          <a:p>
            <a:pPr marL="0" indent="0">
              <a:buNone/>
            </a:pPr>
            <a:endParaRPr lang="fr-FR" sz="2400" dirty="0" smtClean="0">
              <a:latin typeface="Times New Roman" panose="02020603050405020304" pitchFamily="18"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31</a:t>
            </a:fld>
            <a:endParaRPr lang="fr-FR"/>
          </a:p>
        </p:txBody>
      </p:sp>
      <p:sp>
        <p:nvSpPr>
          <p:cNvPr id="6" name="Triangle rectangle 5"/>
          <p:cNvSpPr/>
          <p:nvPr/>
        </p:nvSpPr>
        <p:spPr>
          <a:xfrm flipH="1">
            <a:off x="3644153" y="6354931"/>
            <a:ext cx="8547847" cy="503070"/>
          </a:xfrm>
          <a:prstGeom prst="r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8" name="Tableau 7"/>
          <p:cNvGraphicFramePr>
            <a:graphicFrameLocks noGrp="1"/>
          </p:cNvGraphicFramePr>
          <p:nvPr>
            <p:extLst>
              <p:ext uri="{D42A27DB-BD31-4B8C-83A1-F6EECF244321}">
                <p14:modId xmlns:p14="http://schemas.microsoft.com/office/powerpoint/2010/main" val="1215087560"/>
              </p:ext>
            </p:extLst>
          </p:nvPr>
        </p:nvGraphicFramePr>
        <p:xfrm>
          <a:off x="645460" y="2651760"/>
          <a:ext cx="11112648" cy="3596640"/>
        </p:xfrm>
        <a:graphic>
          <a:graphicData uri="http://schemas.openxmlformats.org/drawingml/2006/table">
            <a:tbl>
              <a:tblPr firstRow="1" bandRow="1">
                <a:tableStyleId>{5C22544A-7EE6-4342-B048-85BDC9FD1C3A}</a:tableStyleId>
              </a:tblPr>
              <a:tblGrid>
                <a:gridCol w="2743199"/>
                <a:gridCol w="978946"/>
                <a:gridCol w="7390503"/>
              </a:tblGrid>
              <a:tr h="647571">
                <a:tc>
                  <a:txBody>
                    <a:bodyPr/>
                    <a:lstStyle/>
                    <a:p>
                      <a:pPr algn="ctr"/>
                      <a:r>
                        <a:rPr lang="fr-FR" sz="1400" dirty="0" smtClean="0">
                          <a:latin typeface="Times New Roman" panose="02020603050405020304" pitchFamily="18" charset="0"/>
                          <a:cs typeface="Times New Roman" panose="02020603050405020304" pitchFamily="18" charset="0"/>
                        </a:rPr>
                        <a:t>Désignation des maladies</a:t>
                      </a:r>
                      <a:endParaRPr lang="fr-FR" sz="1400" dirty="0">
                        <a:latin typeface="Times New Roman" panose="02020603050405020304" pitchFamily="18" charset="0"/>
                        <a:cs typeface="Times New Roman" panose="02020603050405020304" pitchFamily="18" charset="0"/>
                      </a:endParaRPr>
                    </a:p>
                  </a:txBody>
                  <a:tcPr>
                    <a:solidFill>
                      <a:schemeClr val="accent2">
                        <a:lumMod val="50000"/>
                      </a:schemeClr>
                    </a:solidFill>
                  </a:tcPr>
                </a:tc>
                <a:tc>
                  <a:txBody>
                    <a:bodyPr/>
                    <a:lstStyle/>
                    <a:p>
                      <a:pPr algn="ctr"/>
                      <a:r>
                        <a:rPr lang="fr-FR" sz="1200" dirty="0" smtClean="0">
                          <a:latin typeface="Times New Roman" panose="02020603050405020304" pitchFamily="18" charset="0"/>
                          <a:cs typeface="Times New Roman" panose="02020603050405020304" pitchFamily="18" charset="0"/>
                        </a:rPr>
                        <a:t>Délai de prise en charge</a:t>
                      </a:r>
                      <a:endParaRPr lang="fr-FR" sz="1200" dirty="0">
                        <a:latin typeface="Times New Roman" panose="02020603050405020304" pitchFamily="18" charset="0"/>
                        <a:cs typeface="Times New Roman" panose="02020603050405020304" pitchFamily="18" charset="0"/>
                      </a:endParaRPr>
                    </a:p>
                  </a:txBody>
                  <a:tcPr>
                    <a:solidFill>
                      <a:schemeClr val="accent2">
                        <a:lumMod val="50000"/>
                      </a:schemeClr>
                    </a:solidFill>
                  </a:tcPr>
                </a:tc>
                <a:tc>
                  <a:txBody>
                    <a:bodyPr/>
                    <a:lstStyle/>
                    <a:p>
                      <a:pPr algn="ctr"/>
                      <a:r>
                        <a:rPr lang="fr-FR" sz="1400" dirty="0" smtClean="0">
                          <a:latin typeface="Times New Roman" panose="02020603050405020304" pitchFamily="18" charset="0"/>
                          <a:cs typeface="Times New Roman" panose="02020603050405020304" pitchFamily="18" charset="0"/>
                        </a:rPr>
                        <a:t/>
                      </a:r>
                      <a:br>
                        <a:rPr lang="fr-FR" sz="1400" dirty="0" smtClean="0">
                          <a:latin typeface="Times New Roman" panose="02020603050405020304" pitchFamily="18" charset="0"/>
                          <a:cs typeface="Times New Roman" panose="02020603050405020304" pitchFamily="18" charset="0"/>
                        </a:rPr>
                      </a:br>
                      <a:r>
                        <a:rPr lang="fr-FR" sz="1400" dirty="0" smtClean="0">
                          <a:latin typeface="Times New Roman" panose="02020603050405020304" pitchFamily="18" charset="0"/>
                          <a:cs typeface="Times New Roman" panose="02020603050405020304" pitchFamily="18" charset="0"/>
                        </a:rPr>
                        <a:t>LISTE LIMITATIVE DES TRAVAUX </a:t>
                      </a:r>
                      <a:br>
                        <a:rPr lang="fr-FR" sz="1400" dirty="0" smtClean="0">
                          <a:latin typeface="Times New Roman" panose="02020603050405020304" pitchFamily="18" charset="0"/>
                          <a:cs typeface="Times New Roman" panose="02020603050405020304" pitchFamily="18" charset="0"/>
                        </a:rPr>
                      </a:br>
                      <a:r>
                        <a:rPr lang="fr-FR" sz="1400" dirty="0" smtClean="0">
                          <a:latin typeface="Times New Roman" panose="02020603050405020304" pitchFamily="18" charset="0"/>
                          <a:cs typeface="Times New Roman" panose="02020603050405020304" pitchFamily="18" charset="0"/>
                        </a:rPr>
                        <a:t>susceptibles de provoquer ces maladies </a:t>
                      </a:r>
                      <a:endParaRPr lang="fr-FR" sz="1400" dirty="0">
                        <a:latin typeface="Times New Roman" panose="02020603050405020304" pitchFamily="18" charset="0"/>
                        <a:cs typeface="Times New Roman" panose="02020603050405020304" pitchFamily="18" charset="0"/>
                      </a:endParaRPr>
                    </a:p>
                  </a:txBody>
                  <a:tcPr>
                    <a:solidFill>
                      <a:schemeClr val="accent2">
                        <a:lumMod val="50000"/>
                      </a:schemeClr>
                    </a:solidFill>
                  </a:tcPr>
                </a:tc>
              </a:tr>
              <a:tr h="2222842">
                <a:tc>
                  <a:txBody>
                    <a:bodyPr/>
                    <a:lstStyle/>
                    <a:p>
                      <a:pPr algn="just"/>
                      <a:endParaRPr lang="fr-FR" sz="1200" dirty="0" smtClean="0">
                        <a:latin typeface="Times New Roman" panose="02020603050405020304" pitchFamily="18" charset="0"/>
                        <a:cs typeface="Times New Roman" panose="02020603050405020304" pitchFamily="18" charset="0"/>
                      </a:endParaRPr>
                    </a:p>
                    <a:p>
                      <a:pPr algn="just"/>
                      <a:r>
                        <a:rPr lang="fr-FR" sz="1300" dirty="0" smtClean="0">
                          <a:latin typeface="Times New Roman" panose="02020603050405020304" pitchFamily="18" charset="0"/>
                          <a:cs typeface="Times New Roman" panose="02020603050405020304" pitchFamily="18" charset="0"/>
                        </a:rPr>
                        <a:t>Affections respiratoires aiguës causées par une infection au SARS-CoV2, confirmée par examen biologique ou scanner ou, à défaut, par une histoire clinique documentée (compte rendu d'hospitalisation, documents médicaux) et ayant nécessité une oxygénothérapie ou toute autre forme d'assistance ventilatoire, attestée par des comptes rendus médicaux, ou ayant entraîné le décès </a:t>
                      </a:r>
                      <a:endParaRPr lang="fr-FR" sz="1300" dirty="0">
                        <a:latin typeface="Times New Roman" panose="02020603050405020304" pitchFamily="18" charset="0"/>
                        <a:cs typeface="Times New Roman" panose="02020603050405020304" pitchFamily="18" charset="0"/>
                      </a:endParaRPr>
                    </a:p>
                  </a:txBody>
                  <a:tcPr>
                    <a:solidFill>
                      <a:schemeClr val="accent2">
                        <a:lumMod val="20000"/>
                        <a:lumOff val="80000"/>
                      </a:schemeClr>
                    </a:solidFill>
                  </a:tcPr>
                </a:tc>
                <a:tc>
                  <a:txBody>
                    <a:bodyPr/>
                    <a:lstStyle/>
                    <a:p>
                      <a:pPr algn="ctr"/>
                      <a:endParaRPr lang="fr-FR" sz="1200" dirty="0" smtClean="0">
                        <a:latin typeface="Times New Roman" panose="02020603050405020304" pitchFamily="18" charset="0"/>
                        <a:cs typeface="Times New Roman" panose="02020603050405020304" pitchFamily="18" charset="0"/>
                      </a:endParaRPr>
                    </a:p>
                    <a:p>
                      <a:pPr algn="ctr"/>
                      <a:endParaRPr lang="fr-FR" sz="1200" dirty="0" smtClean="0">
                        <a:latin typeface="Times New Roman" panose="02020603050405020304" pitchFamily="18" charset="0"/>
                        <a:cs typeface="Times New Roman" panose="02020603050405020304" pitchFamily="18" charset="0"/>
                      </a:endParaRPr>
                    </a:p>
                    <a:p>
                      <a:pPr algn="ctr"/>
                      <a:endParaRPr lang="fr-FR" sz="1200" dirty="0" smtClean="0">
                        <a:latin typeface="Times New Roman" panose="02020603050405020304" pitchFamily="18" charset="0"/>
                        <a:cs typeface="Times New Roman" panose="02020603050405020304" pitchFamily="18" charset="0"/>
                      </a:endParaRPr>
                    </a:p>
                    <a:p>
                      <a:pPr algn="ctr"/>
                      <a:endParaRPr lang="fr-FR" sz="1200" dirty="0" smtClean="0">
                        <a:latin typeface="Times New Roman" panose="02020603050405020304" pitchFamily="18" charset="0"/>
                        <a:cs typeface="Times New Roman" panose="02020603050405020304" pitchFamily="18" charset="0"/>
                      </a:endParaRPr>
                    </a:p>
                    <a:p>
                      <a:pPr algn="ctr"/>
                      <a:endParaRPr lang="fr-FR" sz="1200" dirty="0" smtClean="0">
                        <a:latin typeface="Times New Roman" panose="02020603050405020304" pitchFamily="18" charset="0"/>
                        <a:cs typeface="Times New Roman" panose="02020603050405020304" pitchFamily="18" charset="0"/>
                      </a:endParaRPr>
                    </a:p>
                    <a:p>
                      <a:pPr algn="ctr"/>
                      <a:endParaRPr lang="fr-FR" sz="1400" dirty="0" smtClean="0">
                        <a:latin typeface="Times New Roman" panose="02020603050405020304" pitchFamily="18" charset="0"/>
                        <a:cs typeface="Times New Roman" panose="02020603050405020304" pitchFamily="18" charset="0"/>
                      </a:endParaRPr>
                    </a:p>
                    <a:p>
                      <a:pPr algn="ctr"/>
                      <a:r>
                        <a:rPr lang="fr-FR" sz="1400" dirty="0" smtClean="0">
                          <a:latin typeface="Times New Roman" panose="02020603050405020304" pitchFamily="18" charset="0"/>
                          <a:cs typeface="Times New Roman" panose="02020603050405020304" pitchFamily="18" charset="0"/>
                        </a:rPr>
                        <a:t>14 jours</a:t>
                      </a:r>
                      <a:endParaRPr lang="fr-FR" sz="1400" dirty="0">
                        <a:latin typeface="Times New Roman" panose="02020603050405020304" pitchFamily="18" charset="0"/>
                        <a:cs typeface="Times New Roman" panose="02020603050405020304" pitchFamily="18" charset="0"/>
                      </a:endParaRPr>
                    </a:p>
                  </a:txBody>
                  <a:tcPr>
                    <a:solidFill>
                      <a:schemeClr val="accent2">
                        <a:lumMod val="20000"/>
                        <a:lumOff val="80000"/>
                      </a:schemeClr>
                    </a:solidFill>
                  </a:tcPr>
                </a:tc>
                <a:tc>
                  <a:txBody>
                    <a:bodyPr/>
                    <a:lstStyle/>
                    <a:p>
                      <a:pPr algn="just"/>
                      <a:r>
                        <a:rPr lang="fr-FR" sz="1300" dirty="0" smtClean="0">
                          <a:latin typeface="Times New Roman" panose="02020603050405020304" pitchFamily="18" charset="0"/>
                          <a:cs typeface="Times New Roman" panose="02020603050405020304" pitchFamily="18" charset="0"/>
                        </a:rPr>
                        <a:t>Tous travaux accomplis en présentiel par le personnel de soins et assimilé, de laboratoire, de service, d'entretien, administratif ou de services sociaux, en milieu d'hospitalisation à domicile ou au sein des établissements et services suivants : établissements hospitaliers, centres ambulatoires dédiés covid-19, centres de santé, maisons de santé </a:t>
                      </a:r>
                      <a:r>
                        <a:rPr lang="fr-FR" sz="1300" dirty="0" err="1" smtClean="0">
                          <a:latin typeface="Times New Roman" panose="02020603050405020304" pitchFamily="18" charset="0"/>
                          <a:cs typeface="Times New Roman" panose="02020603050405020304" pitchFamily="18" charset="0"/>
                        </a:rPr>
                        <a:t>pluriprofessionnelles</a:t>
                      </a:r>
                      <a:r>
                        <a:rPr lang="fr-FR" sz="1300" dirty="0" smtClean="0">
                          <a:latin typeface="Times New Roman" panose="02020603050405020304" pitchFamily="18" charset="0"/>
                          <a:cs typeface="Times New Roman" panose="02020603050405020304" pitchFamily="18" charset="0"/>
                        </a:rPr>
                        <a:t>, établissements d'hébergement pour personnes âgées dépendantes, services d'aide et d'accompagnement à domicile intervenant auprès de personnes vulnérables, services de soins infirmiers à domicile, services polyvalents d'aide et de soins à domicile, centres de lutte antituberculeuse, foyers d'accueil médicalisés, maisons d'accueil spécialisé, structures d'hébergement pour enfants handicapés, appartements de coordination thérapeutique, lits d'accueil médicalisé, lits halte soins santé, centres de soins, d'accompagnement et de prévention en addictologie avec hébergement, services de santé au travail, centres médicaux du service de santé des armées, unités sanitaires en milieu pénitentiaire, services médico-psychologiques régionaux, pharmacies d'officine, pharmacies mutualistes ou des sociétés de secours minières</a:t>
                      </a:r>
                    </a:p>
                    <a:p>
                      <a:pPr algn="just"/>
                      <a:r>
                        <a:rPr lang="fr-FR" sz="1300" dirty="0" smtClean="0">
                          <a:latin typeface="Times New Roman" panose="02020603050405020304" pitchFamily="18" charset="0"/>
                          <a:cs typeface="Times New Roman" panose="02020603050405020304" pitchFamily="18" charset="0"/>
                        </a:rPr>
                        <a:t>Activités de soins et de prévention auprès des élèves et étudiants des établissements d'enseignement</a:t>
                      </a:r>
                    </a:p>
                    <a:p>
                      <a:pPr algn="just"/>
                      <a:r>
                        <a:rPr lang="fr-FR" sz="1300" dirty="0" smtClean="0">
                          <a:latin typeface="Times New Roman" panose="02020603050405020304" pitchFamily="18" charset="0"/>
                          <a:cs typeface="Times New Roman" panose="02020603050405020304" pitchFamily="18" charset="0"/>
                        </a:rPr>
                        <a:t>Activités de transport et d'accompagnement des malades, dans des véhicules affectés à cet usage </a:t>
                      </a:r>
                      <a:endParaRPr lang="fr-FR" sz="1300" dirty="0">
                        <a:latin typeface="Times New Roman" panose="02020603050405020304" pitchFamily="18" charset="0"/>
                        <a:cs typeface="Times New Roman" panose="02020603050405020304" pitchFamily="18" charset="0"/>
                      </a:endParaRPr>
                    </a:p>
                  </a:txBody>
                  <a:tcPr>
                    <a:solidFill>
                      <a:schemeClr val="accent2">
                        <a:lumMod val="20000"/>
                        <a:lumOff val="80000"/>
                      </a:schemeClr>
                    </a:solidFill>
                  </a:tcPr>
                </a:tc>
              </a:tr>
            </a:tbl>
          </a:graphicData>
        </a:graphic>
      </p:graphicFrame>
    </p:spTree>
    <p:extLst>
      <p:ext uri="{BB962C8B-B14F-4D97-AF65-F5344CB8AC3E}">
        <p14:creationId xmlns:p14="http://schemas.microsoft.com/office/powerpoint/2010/main" val="138499095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2">
                  <a:lumMod val="75000"/>
                </a:schemeClr>
              </a:solidFill>
            </a:endParaRPr>
          </a:p>
        </p:txBody>
      </p:sp>
      <p:sp>
        <p:nvSpPr>
          <p:cNvPr id="2" name="Titre 1"/>
          <p:cNvSpPr>
            <a:spLocks noGrp="1"/>
          </p:cNvSpPr>
          <p:nvPr>
            <p:ph type="title"/>
          </p:nvPr>
        </p:nvSpPr>
        <p:spPr/>
        <p:txBody>
          <a:bodyPr>
            <a:normAutofit fontScale="90000"/>
          </a:bodyPr>
          <a:lstStyle/>
          <a:p>
            <a:r>
              <a:rPr lang="fr-FR" sz="3600" b="1" dirty="0" smtClean="0">
                <a:solidFill>
                  <a:schemeClr val="accent2">
                    <a:lumMod val="75000"/>
                  </a:schemeClr>
                </a:solidFill>
                <a:latin typeface="Times New Roman" panose="02020603050405020304" pitchFamily="18" charset="0"/>
                <a:cs typeface="Times New Roman" panose="02020603050405020304" pitchFamily="18" charset="0"/>
              </a:rPr>
              <a:t>Annexe </a:t>
            </a:r>
            <a:r>
              <a:rPr lang="fr-FR" sz="3600" b="1" dirty="0" smtClean="0">
                <a:solidFill>
                  <a:schemeClr val="accent2">
                    <a:lumMod val="75000"/>
                  </a:schemeClr>
                </a:solidFill>
                <a:latin typeface="Times New Roman" panose="02020603050405020304" pitchFamily="18" charset="0"/>
                <a:cs typeface="Times New Roman" panose="02020603050405020304" pitchFamily="18" charset="0"/>
              </a:rPr>
              <a:t>4 : </a:t>
            </a:r>
            <a:r>
              <a:rPr lang="fr-FR" sz="3600" b="1" dirty="0" smtClean="0">
                <a:solidFill>
                  <a:schemeClr val="accent2">
                    <a:lumMod val="75000"/>
                  </a:schemeClr>
                </a:solidFill>
                <a:latin typeface="Times New Roman" panose="02020603050405020304" pitchFamily="18" charset="0"/>
                <a:cs typeface="Times New Roman" panose="02020603050405020304" pitchFamily="18" charset="0"/>
              </a:rPr>
              <a:t>Cadre d’emplois concernés par la possibilité de titularisation sans formation d’intégration </a:t>
            </a:r>
            <a:br>
              <a:rPr lang="fr-FR" sz="3600" b="1" dirty="0" smtClean="0">
                <a:solidFill>
                  <a:schemeClr val="accent2">
                    <a:lumMod val="75000"/>
                  </a:schemeClr>
                </a:solidFill>
                <a:latin typeface="Times New Roman" panose="02020603050405020304" pitchFamily="18" charset="0"/>
                <a:cs typeface="Times New Roman" panose="02020603050405020304" pitchFamily="18" charset="0"/>
              </a:rPr>
            </a:br>
            <a:r>
              <a:rPr lang="fr-FR" sz="2700" b="1" dirty="0" smtClean="0">
                <a:latin typeface="Times New Roman" panose="02020603050405020304" pitchFamily="18" charset="0"/>
                <a:cs typeface="Times New Roman" panose="02020603050405020304" pitchFamily="18" charset="0"/>
              </a:rPr>
              <a:t>Décret n° 2020-1082 du 21 août 2020</a:t>
            </a:r>
            <a:endParaRPr lang="fr-FR" b="1"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838200" y="1825624"/>
            <a:ext cx="10515600" cy="4693509"/>
          </a:xfrm>
        </p:spPr>
        <p:txBody>
          <a:bodyPr numCol="3">
            <a:normAutofit fontScale="55000" lnSpcReduction="20000"/>
          </a:bodyPr>
          <a:lstStyle/>
          <a:p>
            <a:pPr marL="0" indent="0" algn="ctr">
              <a:buNone/>
            </a:pPr>
            <a:r>
              <a:rPr lang="fr-FR" sz="2500" b="1" u="sng" dirty="0">
                <a:latin typeface="Times New Roman" panose="02020603050405020304" pitchFamily="18" charset="0"/>
                <a:cs typeface="Times New Roman" panose="02020603050405020304" pitchFamily="18" charset="0"/>
              </a:rPr>
              <a:t>Catégorie </a:t>
            </a:r>
            <a:r>
              <a:rPr lang="fr-FR" sz="2500" b="1" u="sng" dirty="0" smtClean="0">
                <a:latin typeface="Times New Roman" panose="02020603050405020304" pitchFamily="18" charset="0"/>
                <a:cs typeface="Times New Roman" panose="02020603050405020304" pitchFamily="18" charset="0"/>
              </a:rPr>
              <a:t>A</a:t>
            </a:r>
          </a:p>
          <a:p>
            <a:pPr marL="0" indent="0">
              <a:buNone/>
            </a:pPr>
            <a:r>
              <a:rPr lang="fr-FR" sz="2400" dirty="0">
                <a:latin typeface="Times New Roman" panose="02020603050405020304" pitchFamily="18" charset="0"/>
                <a:cs typeface="Times New Roman" panose="02020603050405020304" pitchFamily="18" charset="0"/>
              </a:rPr>
              <a:t/>
            </a:r>
            <a:br>
              <a:rPr lang="fr-FR" sz="2400" dirty="0">
                <a:latin typeface="Times New Roman" panose="02020603050405020304" pitchFamily="18" charset="0"/>
                <a:cs typeface="Times New Roman" panose="02020603050405020304" pitchFamily="18" charset="0"/>
              </a:rPr>
            </a:br>
            <a:r>
              <a:rPr lang="fr-FR" sz="2400" dirty="0">
                <a:latin typeface="Times New Roman" panose="02020603050405020304" pitchFamily="18" charset="0"/>
                <a:cs typeface="Times New Roman" panose="02020603050405020304" pitchFamily="18" charset="0"/>
              </a:rPr>
              <a:t>1° Cadre d'emplois des attachés territoriaux ;</a:t>
            </a:r>
            <a:br>
              <a:rPr lang="fr-FR" sz="2400" dirty="0">
                <a:latin typeface="Times New Roman" panose="02020603050405020304" pitchFamily="18" charset="0"/>
                <a:cs typeface="Times New Roman" panose="02020603050405020304" pitchFamily="18" charset="0"/>
              </a:rPr>
            </a:br>
            <a:r>
              <a:rPr lang="fr-FR" sz="2400" dirty="0">
                <a:latin typeface="Times New Roman" panose="02020603050405020304" pitchFamily="18" charset="0"/>
                <a:cs typeface="Times New Roman" panose="02020603050405020304" pitchFamily="18" charset="0"/>
              </a:rPr>
              <a:t>2° Cadre d'emplois des attachés territoriaux de conservation du patrimoine ;</a:t>
            </a:r>
            <a:br>
              <a:rPr lang="fr-FR" sz="2400" dirty="0">
                <a:latin typeface="Times New Roman" panose="02020603050405020304" pitchFamily="18" charset="0"/>
                <a:cs typeface="Times New Roman" panose="02020603050405020304" pitchFamily="18" charset="0"/>
              </a:rPr>
            </a:br>
            <a:r>
              <a:rPr lang="fr-FR" sz="2400" dirty="0">
                <a:latin typeface="Times New Roman" panose="02020603050405020304" pitchFamily="18" charset="0"/>
                <a:cs typeface="Times New Roman" panose="02020603050405020304" pitchFamily="18" charset="0"/>
              </a:rPr>
              <a:t>3° Cadre d'emplois des bibliothécaires territoriaux ;</a:t>
            </a:r>
            <a:br>
              <a:rPr lang="fr-FR" sz="2400" dirty="0">
                <a:latin typeface="Times New Roman" panose="02020603050405020304" pitchFamily="18" charset="0"/>
                <a:cs typeface="Times New Roman" panose="02020603050405020304" pitchFamily="18" charset="0"/>
              </a:rPr>
            </a:br>
            <a:r>
              <a:rPr lang="fr-FR" sz="2400" dirty="0">
                <a:latin typeface="Times New Roman" panose="02020603050405020304" pitchFamily="18" charset="0"/>
                <a:cs typeface="Times New Roman" panose="02020603050405020304" pitchFamily="18" charset="0"/>
              </a:rPr>
              <a:t>4° Cadre d'emplois des directeurs d'établissements territoriaux d'enseignement artistique ;</a:t>
            </a:r>
            <a:br>
              <a:rPr lang="fr-FR" sz="2400" dirty="0">
                <a:latin typeface="Times New Roman" panose="02020603050405020304" pitchFamily="18" charset="0"/>
                <a:cs typeface="Times New Roman" panose="02020603050405020304" pitchFamily="18" charset="0"/>
              </a:rPr>
            </a:br>
            <a:r>
              <a:rPr lang="fr-FR" sz="2400" dirty="0">
                <a:latin typeface="Times New Roman" panose="02020603050405020304" pitchFamily="18" charset="0"/>
                <a:cs typeface="Times New Roman" panose="02020603050405020304" pitchFamily="18" charset="0"/>
              </a:rPr>
              <a:t>5° Cadre d'emplois des professeurs territoriaux d'enseignement artistique (musique, danse, art dramatique, arts plastiques) ;</a:t>
            </a:r>
            <a:br>
              <a:rPr lang="fr-FR" sz="2400" dirty="0">
                <a:latin typeface="Times New Roman" panose="02020603050405020304" pitchFamily="18" charset="0"/>
                <a:cs typeface="Times New Roman" panose="02020603050405020304" pitchFamily="18" charset="0"/>
              </a:rPr>
            </a:br>
            <a:r>
              <a:rPr lang="fr-FR" sz="2400" dirty="0">
                <a:latin typeface="Times New Roman" panose="02020603050405020304" pitchFamily="18" charset="0"/>
                <a:cs typeface="Times New Roman" panose="02020603050405020304" pitchFamily="18" charset="0"/>
              </a:rPr>
              <a:t>6° Cadre d'emplois des conseillers territoriaux des activités physiques et sportives ;</a:t>
            </a:r>
            <a:br>
              <a:rPr lang="fr-FR" sz="2400" dirty="0">
                <a:latin typeface="Times New Roman" panose="02020603050405020304" pitchFamily="18" charset="0"/>
                <a:cs typeface="Times New Roman" panose="02020603050405020304" pitchFamily="18" charset="0"/>
              </a:rPr>
            </a:br>
            <a:r>
              <a:rPr lang="fr-FR" sz="2400" dirty="0">
                <a:latin typeface="Times New Roman" panose="02020603050405020304" pitchFamily="18" charset="0"/>
                <a:cs typeface="Times New Roman" panose="02020603050405020304" pitchFamily="18" charset="0"/>
              </a:rPr>
              <a:t>7° Cadre d'emplois des médecins territoriaux ;</a:t>
            </a:r>
            <a:br>
              <a:rPr lang="fr-FR" sz="2400" dirty="0">
                <a:latin typeface="Times New Roman" panose="02020603050405020304" pitchFamily="18" charset="0"/>
                <a:cs typeface="Times New Roman" panose="02020603050405020304" pitchFamily="18" charset="0"/>
              </a:rPr>
            </a:br>
            <a:r>
              <a:rPr lang="fr-FR" sz="2400" dirty="0">
                <a:latin typeface="Times New Roman" panose="02020603050405020304" pitchFamily="18" charset="0"/>
                <a:cs typeface="Times New Roman" panose="02020603050405020304" pitchFamily="18" charset="0"/>
              </a:rPr>
              <a:t>8° Cadre d'emplois des psychologues territoriaux ;</a:t>
            </a:r>
            <a:br>
              <a:rPr lang="fr-FR" sz="2400" dirty="0">
                <a:latin typeface="Times New Roman" panose="02020603050405020304" pitchFamily="18" charset="0"/>
                <a:cs typeface="Times New Roman" panose="02020603050405020304" pitchFamily="18" charset="0"/>
              </a:rPr>
            </a:br>
            <a:r>
              <a:rPr lang="fr-FR" sz="2400" dirty="0">
                <a:latin typeface="Times New Roman" panose="02020603050405020304" pitchFamily="18" charset="0"/>
                <a:cs typeface="Times New Roman" panose="02020603050405020304" pitchFamily="18" charset="0"/>
              </a:rPr>
              <a:t>9° Cadre d'emplois des sages-femmes territoriales ;</a:t>
            </a:r>
            <a:br>
              <a:rPr lang="fr-FR" sz="2400" dirty="0">
                <a:latin typeface="Times New Roman" panose="02020603050405020304" pitchFamily="18" charset="0"/>
                <a:cs typeface="Times New Roman" panose="02020603050405020304" pitchFamily="18" charset="0"/>
              </a:rPr>
            </a:br>
            <a:r>
              <a:rPr lang="fr-FR" sz="2400" dirty="0">
                <a:latin typeface="Times New Roman" panose="02020603050405020304" pitchFamily="18" charset="0"/>
                <a:cs typeface="Times New Roman" panose="02020603050405020304" pitchFamily="18" charset="0"/>
              </a:rPr>
              <a:t>10° Cadre d'emplois des biologistes, vétérinaires et pharmaciens territoriaux ;</a:t>
            </a:r>
            <a:br>
              <a:rPr lang="fr-FR" sz="2400" dirty="0">
                <a:latin typeface="Times New Roman" panose="02020603050405020304" pitchFamily="18" charset="0"/>
                <a:cs typeface="Times New Roman" panose="02020603050405020304" pitchFamily="18" charset="0"/>
              </a:rPr>
            </a:br>
            <a:r>
              <a:rPr lang="fr-FR" sz="2400" dirty="0">
                <a:latin typeface="Times New Roman" panose="02020603050405020304" pitchFamily="18" charset="0"/>
                <a:cs typeface="Times New Roman" panose="02020603050405020304" pitchFamily="18" charset="0"/>
              </a:rPr>
              <a:t>11° Cadre d'emplois des infirmiers territoriaux en soins généraux ;</a:t>
            </a:r>
            <a:br>
              <a:rPr lang="fr-FR" sz="2400" dirty="0">
                <a:latin typeface="Times New Roman" panose="02020603050405020304" pitchFamily="18" charset="0"/>
                <a:cs typeface="Times New Roman" panose="02020603050405020304" pitchFamily="18" charset="0"/>
              </a:rPr>
            </a:br>
            <a:r>
              <a:rPr lang="fr-FR" sz="2400" dirty="0">
                <a:latin typeface="Times New Roman" panose="02020603050405020304" pitchFamily="18" charset="0"/>
                <a:cs typeface="Times New Roman" panose="02020603050405020304" pitchFamily="18" charset="0"/>
              </a:rPr>
              <a:t>12° Cadre d'emplois des conseillers territoriaux socio-éducatifs ;</a:t>
            </a:r>
            <a:br>
              <a:rPr lang="fr-FR" sz="2400" dirty="0">
                <a:latin typeface="Times New Roman" panose="02020603050405020304" pitchFamily="18" charset="0"/>
                <a:cs typeface="Times New Roman" panose="02020603050405020304" pitchFamily="18" charset="0"/>
              </a:rPr>
            </a:br>
            <a:r>
              <a:rPr lang="fr-FR" sz="2400" dirty="0">
                <a:latin typeface="Times New Roman" panose="02020603050405020304" pitchFamily="18" charset="0"/>
                <a:cs typeface="Times New Roman" panose="02020603050405020304" pitchFamily="18" charset="0"/>
              </a:rPr>
              <a:t>13° Cadre d'emplois des puéricultrices territoriales ;</a:t>
            </a:r>
            <a:br>
              <a:rPr lang="fr-FR" sz="2400" dirty="0">
                <a:latin typeface="Times New Roman" panose="02020603050405020304" pitchFamily="18" charset="0"/>
                <a:cs typeface="Times New Roman" panose="02020603050405020304" pitchFamily="18" charset="0"/>
              </a:rPr>
            </a:br>
            <a:r>
              <a:rPr lang="fr-FR" sz="2400" dirty="0">
                <a:latin typeface="Times New Roman" panose="02020603050405020304" pitchFamily="18" charset="0"/>
                <a:cs typeface="Times New Roman" panose="02020603050405020304" pitchFamily="18" charset="0"/>
              </a:rPr>
              <a:t>14° Cadre d'emplois des ingénieurs territoriaux ;</a:t>
            </a:r>
            <a:br>
              <a:rPr lang="fr-FR" sz="2400" dirty="0">
                <a:latin typeface="Times New Roman" panose="02020603050405020304" pitchFamily="18" charset="0"/>
                <a:cs typeface="Times New Roman" panose="02020603050405020304" pitchFamily="18" charset="0"/>
              </a:rPr>
            </a:br>
            <a:r>
              <a:rPr lang="fr-FR" sz="2400" dirty="0">
                <a:latin typeface="Times New Roman" panose="02020603050405020304" pitchFamily="18" charset="0"/>
                <a:cs typeface="Times New Roman" panose="02020603050405020304" pitchFamily="18" charset="0"/>
              </a:rPr>
              <a:t>15° Cadre d'emplois des cadres territoriaux de santé paramédicaux ;</a:t>
            </a:r>
            <a:br>
              <a:rPr lang="fr-FR" sz="2400" dirty="0">
                <a:latin typeface="Times New Roman" panose="02020603050405020304" pitchFamily="18" charset="0"/>
                <a:cs typeface="Times New Roman" panose="02020603050405020304" pitchFamily="18" charset="0"/>
              </a:rPr>
            </a:br>
            <a:r>
              <a:rPr lang="fr-FR" sz="2400" dirty="0">
                <a:latin typeface="Times New Roman" panose="02020603050405020304" pitchFamily="18" charset="0"/>
                <a:cs typeface="Times New Roman" panose="02020603050405020304" pitchFamily="18" charset="0"/>
              </a:rPr>
              <a:t>16° Cadre d'emplois des assistants territoriaux socio-éducatifs ;</a:t>
            </a:r>
            <a:br>
              <a:rPr lang="fr-FR" sz="2400" dirty="0">
                <a:latin typeface="Times New Roman" panose="02020603050405020304" pitchFamily="18" charset="0"/>
                <a:cs typeface="Times New Roman" panose="02020603050405020304" pitchFamily="18" charset="0"/>
              </a:rPr>
            </a:br>
            <a:r>
              <a:rPr lang="fr-FR" sz="2400" dirty="0">
                <a:latin typeface="Times New Roman" panose="02020603050405020304" pitchFamily="18" charset="0"/>
                <a:cs typeface="Times New Roman" panose="02020603050405020304" pitchFamily="18" charset="0"/>
              </a:rPr>
              <a:t>17° Cadre d'emplois des éducateurs territoriaux de jeunes enfants.</a:t>
            </a:r>
          </a:p>
          <a:p>
            <a:pPr marL="0" indent="0">
              <a:buNone/>
            </a:pPr>
            <a:endParaRPr lang="fr-FR" sz="2400" b="1" dirty="0" smtClean="0">
              <a:latin typeface="Times New Roman" panose="02020603050405020304" pitchFamily="18" charset="0"/>
              <a:cs typeface="Times New Roman" panose="02020603050405020304" pitchFamily="18" charset="0"/>
            </a:endParaRPr>
          </a:p>
          <a:p>
            <a:pPr marL="0" indent="0" algn="ctr">
              <a:buNone/>
            </a:pPr>
            <a:r>
              <a:rPr lang="fr-FR" sz="2500" b="1" u="sng" dirty="0" smtClean="0">
                <a:latin typeface="Times New Roman" panose="02020603050405020304" pitchFamily="18" charset="0"/>
                <a:cs typeface="Times New Roman" panose="02020603050405020304" pitchFamily="18" charset="0"/>
              </a:rPr>
              <a:t>Catégorie </a:t>
            </a:r>
            <a:r>
              <a:rPr lang="fr-FR" sz="2500" b="1" u="sng" dirty="0">
                <a:latin typeface="Times New Roman" panose="02020603050405020304" pitchFamily="18" charset="0"/>
                <a:cs typeface="Times New Roman" panose="02020603050405020304" pitchFamily="18" charset="0"/>
              </a:rPr>
              <a:t>B</a:t>
            </a:r>
          </a:p>
          <a:p>
            <a:pPr marL="0" indent="0">
              <a:buNone/>
            </a:pPr>
            <a:r>
              <a:rPr lang="fr-FR" sz="2400" dirty="0">
                <a:latin typeface="Times New Roman" panose="02020603050405020304" pitchFamily="18" charset="0"/>
                <a:cs typeface="Times New Roman" panose="02020603050405020304" pitchFamily="18" charset="0"/>
              </a:rPr>
              <a:t/>
            </a:r>
            <a:br>
              <a:rPr lang="fr-FR" sz="2400" dirty="0">
                <a:latin typeface="Times New Roman" panose="02020603050405020304" pitchFamily="18" charset="0"/>
                <a:cs typeface="Times New Roman" panose="02020603050405020304" pitchFamily="18" charset="0"/>
              </a:rPr>
            </a:br>
            <a:r>
              <a:rPr lang="fr-FR" sz="2400" dirty="0">
                <a:latin typeface="Times New Roman" panose="02020603050405020304" pitchFamily="18" charset="0"/>
                <a:cs typeface="Times New Roman" panose="02020603050405020304" pitchFamily="18" charset="0"/>
              </a:rPr>
              <a:t>1° Cadre d'emplois des techniciens territoriaux ;</a:t>
            </a:r>
            <a:br>
              <a:rPr lang="fr-FR" sz="2400" dirty="0">
                <a:latin typeface="Times New Roman" panose="02020603050405020304" pitchFamily="18" charset="0"/>
                <a:cs typeface="Times New Roman" panose="02020603050405020304" pitchFamily="18" charset="0"/>
              </a:rPr>
            </a:br>
            <a:r>
              <a:rPr lang="fr-FR" sz="2400" dirty="0">
                <a:latin typeface="Times New Roman" panose="02020603050405020304" pitchFamily="18" charset="0"/>
                <a:cs typeface="Times New Roman" panose="02020603050405020304" pitchFamily="18" charset="0"/>
              </a:rPr>
              <a:t>2° Cadre d'emplois des animateurs territoriaux ;</a:t>
            </a:r>
            <a:br>
              <a:rPr lang="fr-FR" sz="2400" dirty="0">
                <a:latin typeface="Times New Roman" panose="02020603050405020304" pitchFamily="18" charset="0"/>
                <a:cs typeface="Times New Roman" panose="02020603050405020304" pitchFamily="18" charset="0"/>
              </a:rPr>
            </a:br>
            <a:r>
              <a:rPr lang="fr-FR" sz="2400" dirty="0">
                <a:latin typeface="Times New Roman" panose="02020603050405020304" pitchFamily="18" charset="0"/>
                <a:cs typeface="Times New Roman" panose="02020603050405020304" pitchFamily="18" charset="0"/>
              </a:rPr>
              <a:t>3° Cadre d'emplois des éducateurs territoriaux des activités physiques et sportives ;</a:t>
            </a:r>
            <a:br>
              <a:rPr lang="fr-FR" sz="2400" dirty="0">
                <a:latin typeface="Times New Roman" panose="02020603050405020304" pitchFamily="18" charset="0"/>
                <a:cs typeface="Times New Roman" panose="02020603050405020304" pitchFamily="18" charset="0"/>
              </a:rPr>
            </a:br>
            <a:r>
              <a:rPr lang="fr-FR" sz="2400" dirty="0">
                <a:latin typeface="Times New Roman" panose="02020603050405020304" pitchFamily="18" charset="0"/>
                <a:cs typeface="Times New Roman" panose="02020603050405020304" pitchFamily="18" charset="0"/>
              </a:rPr>
              <a:t>4° Cadre d'emplois des assistants territoriaux de conservation du patrimoine et des bibliothèques ;</a:t>
            </a:r>
            <a:br>
              <a:rPr lang="fr-FR" sz="2400" dirty="0">
                <a:latin typeface="Times New Roman" panose="02020603050405020304" pitchFamily="18" charset="0"/>
                <a:cs typeface="Times New Roman" panose="02020603050405020304" pitchFamily="18" charset="0"/>
              </a:rPr>
            </a:br>
            <a:r>
              <a:rPr lang="fr-FR" sz="2400" dirty="0">
                <a:latin typeface="Times New Roman" panose="02020603050405020304" pitchFamily="18" charset="0"/>
                <a:cs typeface="Times New Roman" panose="02020603050405020304" pitchFamily="18" charset="0"/>
              </a:rPr>
              <a:t>5° Cadre d'emplois des assistants territoriaux d'enseignement artistique ;</a:t>
            </a:r>
            <a:br>
              <a:rPr lang="fr-FR" sz="2400" dirty="0">
                <a:latin typeface="Times New Roman" panose="02020603050405020304" pitchFamily="18" charset="0"/>
                <a:cs typeface="Times New Roman" panose="02020603050405020304" pitchFamily="18" charset="0"/>
              </a:rPr>
            </a:br>
            <a:r>
              <a:rPr lang="fr-FR" sz="2400" dirty="0">
                <a:latin typeface="Times New Roman" panose="02020603050405020304" pitchFamily="18" charset="0"/>
                <a:cs typeface="Times New Roman" panose="02020603050405020304" pitchFamily="18" charset="0"/>
              </a:rPr>
              <a:t>6° Cadre d'emplois des rédacteurs territoriaux ;</a:t>
            </a:r>
            <a:br>
              <a:rPr lang="fr-FR" sz="2400" dirty="0">
                <a:latin typeface="Times New Roman" panose="02020603050405020304" pitchFamily="18" charset="0"/>
                <a:cs typeface="Times New Roman" panose="02020603050405020304" pitchFamily="18" charset="0"/>
              </a:rPr>
            </a:br>
            <a:r>
              <a:rPr lang="fr-FR" sz="2400" dirty="0">
                <a:latin typeface="Times New Roman" panose="02020603050405020304" pitchFamily="18" charset="0"/>
                <a:cs typeface="Times New Roman" panose="02020603050405020304" pitchFamily="18" charset="0"/>
              </a:rPr>
              <a:t>7° Cadre d'emplois des techniciens paramédicaux territoriaux ;</a:t>
            </a:r>
            <a:br>
              <a:rPr lang="fr-FR" sz="2400" dirty="0">
                <a:latin typeface="Times New Roman" panose="02020603050405020304" pitchFamily="18" charset="0"/>
                <a:cs typeface="Times New Roman" panose="02020603050405020304" pitchFamily="18" charset="0"/>
              </a:rPr>
            </a:br>
            <a:r>
              <a:rPr lang="fr-FR" sz="2400" dirty="0">
                <a:latin typeface="Times New Roman" panose="02020603050405020304" pitchFamily="18" charset="0"/>
                <a:cs typeface="Times New Roman" panose="02020603050405020304" pitchFamily="18" charset="0"/>
              </a:rPr>
              <a:t>8° Cadre d'emplois des moniteurs-éducateurs et intervenants familiaux territoriaux.</a:t>
            </a:r>
          </a:p>
          <a:p>
            <a:pPr marL="0" indent="0">
              <a:buNone/>
            </a:pPr>
            <a:r>
              <a:rPr lang="fr-FR" sz="2400" dirty="0">
                <a:latin typeface="Times New Roman" panose="02020603050405020304" pitchFamily="18" charset="0"/>
                <a:cs typeface="Times New Roman" panose="02020603050405020304" pitchFamily="18" charset="0"/>
              </a:rPr>
              <a:t/>
            </a:r>
            <a:br>
              <a:rPr lang="fr-FR" sz="2400" dirty="0">
                <a:latin typeface="Times New Roman" panose="02020603050405020304" pitchFamily="18" charset="0"/>
                <a:cs typeface="Times New Roman" panose="02020603050405020304" pitchFamily="18" charset="0"/>
              </a:rPr>
            </a:br>
            <a:endParaRPr lang="fr-FR" sz="2400" dirty="0" smtClean="0">
              <a:latin typeface="Times New Roman" panose="02020603050405020304" pitchFamily="18" charset="0"/>
              <a:cs typeface="Times New Roman" panose="02020603050405020304" pitchFamily="18" charset="0"/>
            </a:endParaRPr>
          </a:p>
          <a:p>
            <a:endParaRPr lang="fr-FR" sz="2400" dirty="0">
              <a:latin typeface="Times New Roman" panose="02020603050405020304" pitchFamily="18" charset="0"/>
              <a:cs typeface="Times New Roman" panose="02020603050405020304" pitchFamily="18" charset="0"/>
            </a:endParaRPr>
          </a:p>
          <a:p>
            <a:endParaRPr lang="fr-FR" sz="2400" dirty="0" smtClean="0">
              <a:latin typeface="Times New Roman" panose="02020603050405020304" pitchFamily="18" charset="0"/>
              <a:cs typeface="Times New Roman" panose="02020603050405020304" pitchFamily="18" charset="0"/>
            </a:endParaRPr>
          </a:p>
          <a:p>
            <a:endParaRPr lang="fr-FR" sz="2400" dirty="0">
              <a:latin typeface="Times New Roman" panose="02020603050405020304" pitchFamily="18" charset="0"/>
              <a:cs typeface="Times New Roman" panose="02020603050405020304" pitchFamily="18" charset="0"/>
            </a:endParaRPr>
          </a:p>
          <a:p>
            <a:endParaRPr lang="fr-FR" sz="2400" dirty="0" smtClean="0">
              <a:latin typeface="Times New Roman" panose="02020603050405020304" pitchFamily="18" charset="0"/>
              <a:cs typeface="Times New Roman" panose="02020603050405020304" pitchFamily="18" charset="0"/>
            </a:endParaRPr>
          </a:p>
          <a:p>
            <a:endParaRPr lang="fr-FR" sz="2400" dirty="0">
              <a:latin typeface="Times New Roman" panose="02020603050405020304" pitchFamily="18" charset="0"/>
              <a:cs typeface="Times New Roman" panose="02020603050405020304" pitchFamily="18" charset="0"/>
            </a:endParaRPr>
          </a:p>
          <a:p>
            <a:pPr marL="0" indent="0">
              <a:buNone/>
            </a:pPr>
            <a:endParaRPr lang="fr-FR" sz="2400" dirty="0" smtClean="0">
              <a:latin typeface="Times New Roman" panose="02020603050405020304" pitchFamily="18" charset="0"/>
              <a:cs typeface="Times New Roman" panose="02020603050405020304" pitchFamily="18" charset="0"/>
            </a:endParaRPr>
          </a:p>
          <a:p>
            <a:pPr marL="0" indent="0">
              <a:buNone/>
            </a:pPr>
            <a:endParaRPr lang="fr-FR" sz="2400" dirty="0">
              <a:latin typeface="Times New Roman" panose="02020603050405020304" pitchFamily="18" charset="0"/>
              <a:cs typeface="Times New Roman" panose="02020603050405020304" pitchFamily="18" charset="0"/>
            </a:endParaRPr>
          </a:p>
          <a:p>
            <a:pPr marL="0" indent="0" algn="ctr">
              <a:buNone/>
            </a:pPr>
            <a:r>
              <a:rPr lang="fr-FR" sz="2400" b="1" u="sng" dirty="0" smtClean="0">
                <a:latin typeface="Times New Roman" panose="02020603050405020304" pitchFamily="18" charset="0"/>
                <a:cs typeface="Times New Roman" panose="02020603050405020304" pitchFamily="18" charset="0"/>
              </a:rPr>
              <a:t>Catégorie </a:t>
            </a:r>
            <a:r>
              <a:rPr lang="fr-FR" sz="2400" b="1" u="sng" dirty="0">
                <a:latin typeface="Times New Roman" panose="02020603050405020304" pitchFamily="18" charset="0"/>
                <a:cs typeface="Times New Roman" panose="02020603050405020304" pitchFamily="18" charset="0"/>
              </a:rPr>
              <a:t>C</a:t>
            </a:r>
          </a:p>
          <a:p>
            <a:pPr marL="0" indent="0">
              <a:buNone/>
            </a:pPr>
            <a:r>
              <a:rPr lang="fr-FR" sz="2400" dirty="0">
                <a:latin typeface="Times New Roman" panose="02020603050405020304" pitchFamily="18" charset="0"/>
                <a:cs typeface="Times New Roman" panose="02020603050405020304" pitchFamily="18" charset="0"/>
              </a:rPr>
              <a:t/>
            </a:r>
            <a:br>
              <a:rPr lang="fr-FR" sz="2400" dirty="0">
                <a:latin typeface="Times New Roman" panose="02020603050405020304" pitchFamily="18" charset="0"/>
                <a:cs typeface="Times New Roman" panose="02020603050405020304" pitchFamily="18" charset="0"/>
              </a:rPr>
            </a:br>
            <a:r>
              <a:rPr lang="fr-FR" sz="2400" dirty="0">
                <a:latin typeface="Times New Roman" panose="02020603050405020304" pitchFamily="18" charset="0"/>
                <a:cs typeface="Times New Roman" panose="02020603050405020304" pitchFamily="18" charset="0"/>
              </a:rPr>
              <a:t>1° Cadre d'emplois des agents sociaux territoriaux ;</a:t>
            </a:r>
            <a:br>
              <a:rPr lang="fr-FR" sz="2400" dirty="0">
                <a:latin typeface="Times New Roman" panose="02020603050405020304" pitchFamily="18" charset="0"/>
                <a:cs typeface="Times New Roman" panose="02020603050405020304" pitchFamily="18" charset="0"/>
              </a:rPr>
            </a:br>
            <a:r>
              <a:rPr lang="fr-FR" sz="2400" dirty="0">
                <a:latin typeface="Times New Roman" panose="02020603050405020304" pitchFamily="18" charset="0"/>
                <a:cs typeface="Times New Roman" panose="02020603050405020304" pitchFamily="18" charset="0"/>
              </a:rPr>
              <a:t>2° Cadre d'emplois des agents territoriaux spécialisés des écoles maternelles ;</a:t>
            </a:r>
            <a:br>
              <a:rPr lang="fr-FR" sz="2400" dirty="0">
                <a:latin typeface="Times New Roman" panose="02020603050405020304" pitchFamily="18" charset="0"/>
                <a:cs typeface="Times New Roman" panose="02020603050405020304" pitchFamily="18" charset="0"/>
              </a:rPr>
            </a:br>
            <a:r>
              <a:rPr lang="fr-FR" sz="2400" dirty="0">
                <a:latin typeface="Times New Roman" panose="02020603050405020304" pitchFamily="18" charset="0"/>
                <a:cs typeface="Times New Roman" panose="02020603050405020304" pitchFamily="18" charset="0"/>
              </a:rPr>
              <a:t>3° Cadre d'emplois des auxiliaires de puériculture territoriaux ;</a:t>
            </a:r>
            <a:br>
              <a:rPr lang="fr-FR" sz="2400" dirty="0">
                <a:latin typeface="Times New Roman" panose="02020603050405020304" pitchFamily="18" charset="0"/>
                <a:cs typeface="Times New Roman" panose="02020603050405020304" pitchFamily="18" charset="0"/>
              </a:rPr>
            </a:br>
            <a:r>
              <a:rPr lang="fr-FR" sz="2400" dirty="0">
                <a:latin typeface="Times New Roman" panose="02020603050405020304" pitchFamily="18" charset="0"/>
                <a:cs typeface="Times New Roman" panose="02020603050405020304" pitchFamily="18" charset="0"/>
              </a:rPr>
              <a:t>4° Cadre d'emplois des auxiliaires de soins territoriaux ;</a:t>
            </a:r>
            <a:br>
              <a:rPr lang="fr-FR" sz="2400" dirty="0">
                <a:latin typeface="Times New Roman" panose="02020603050405020304" pitchFamily="18" charset="0"/>
                <a:cs typeface="Times New Roman" panose="02020603050405020304" pitchFamily="18" charset="0"/>
              </a:rPr>
            </a:br>
            <a:r>
              <a:rPr lang="fr-FR" sz="2400" dirty="0">
                <a:latin typeface="Times New Roman" panose="02020603050405020304" pitchFamily="18" charset="0"/>
                <a:cs typeface="Times New Roman" panose="02020603050405020304" pitchFamily="18" charset="0"/>
              </a:rPr>
              <a:t>5° Cadre d'emplois des opérateurs territoriaux des activités physiques et sportives ;</a:t>
            </a:r>
            <a:br>
              <a:rPr lang="fr-FR" sz="2400" dirty="0">
                <a:latin typeface="Times New Roman" panose="02020603050405020304" pitchFamily="18" charset="0"/>
                <a:cs typeface="Times New Roman" panose="02020603050405020304" pitchFamily="18" charset="0"/>
              </a:rPr>
            </a:br>
            <a:r>
              <a:rPr lang="fr-FR" sz="2400" dirty="0">
                <a:latin typeface="Times New Roman" panose="02020603050405020304" pitchFamily="18" charset="0"/>
                <a:cs typeface="Times New Roman" panose="02020603050405020304" pitchFamily="18" charset="0"/>
              </a:rPr>
              <a:t>6° Cadre d'emplois des adjoints administratifs territoriaux ;</a:t>
            </a:r>
            <a:br>
              <a:rPr lang="fr-FR" sz="2400" dirty="0">
                <a:latin typeface="Times New Roman" panose="02020603050405020304" pitchFamily="18" charset="0"/>
                <a:cs typeface="Times New Roman" panose="02020603050405020304" pitchFamily="18" charset="0"/>
              </a:rPr>
            </a:br>
            <a:r>
              <a:rPr lang="fr-FR" sz="2400" dirty="0">
                <a:latin typeface="Times New Roman" panose="02020603050405020304" pitchFamily="18" charset="0"/>
                <a:cs typeface="Times New Roman" panose="02020603050405020304" pitchFamily="18" charset="0"/>
              </a:rPr>
              <a:t>7° Cadre d'emplois des adjoints techniques territoriaux ;</a:t>
            </a:r>
            <a:br>
              <a:rPr lang="fr-FR" sz="2400" dirty="0">
                <a:latin typeface="Times New Roman" panose="02020603050405020304" pitchFamily="18" charset="0"/>
                <a:cs typeface="Times New Roman" panose="02020603050405020304" pitchFamily="18" charset="0"/>
              </a:rPr>
            </a:br>
            <a:r>
              <a:rPr lang="fr-FR" sz="2400" dirty="0">
                <a:latin typeface="Times New Roman" panose="02020603050405020304" pitchFamily="18" charset="0"/>
                <a:cs typeface="Times New Roman" panose="02020603050405020304" pitchFamily="18" charset="0"/>
              </a:rPr>
              <a:t>8° Cadre d'emplois des agents de maitrise territoriaux ;</a:t>
            </a:r>
            <a:br>
              <a:rPr lang="fr-FR" sz="2400" dirty="0">
                <a:latin typeface="Times New Roman" panose="02020603050405020304" pitchFamily="18" charset="0"/>
                <a:cs typeface="Times New Roman" panose="02020603050405020304" pitchFamily="18" charset="0"/>
              </a:rPr>
            </a:br>
            <a:r>
              <a:rPr lang="fr-FR" sz="2400" dirty="0">
                <a:latin typeface="Times New Roman" panose="02020603050405020304" pitchFamily="18" charset="0"/>
                <a:cs typeface="Times New Roman" panose="02020603050405020304" pitchFamily="18" charset="0"/>
              </a:rPr>
              <a:t>9° Cadre d'emplois des adjoints territoriaux du patrimoine ;</a:t>
            </a:r>
            <a:br>
              <a:rPr lang="fr-FR" sz="2400" dirty="0">
                <a:latin typeface="Times New Roman" panose="02020603050405020304" pitchFamily="18" charset="0"/>
                <a:cs typeface="Times New Roman" panose="02020603050405020304" pitchFamily="18" charset="0"/>
              </a:rPr>
            </a:br>
            <a:r>
              <a:rPr lang="fr-FR" sz="2400" dirty="0">
                <a:latin typeface="Times New Roman" panose="02020603050405020304" pitchFamily="18" charset="0"/>
                <a:cs typeface="Times New Roman" panose="02020603050405020304" pitchFamily="18" charset="0"/>
              </a:rPr>
              <a:t>10° Cadre d'emplois des adjoints territoriaux d'animation ;</a:t>
            </a:r>
            <a:br>
              <a:rPr lang="fr-FR" sz="2400" dirty="0">
                <a:latin typeface="Times New Roman" panose="02020603050405020304" pitchFamily="18" charset="0"/>
                <a:cs typeface="Times New Roman" panose="02020603050405020304" pitchFamily="18" charset="0"/>
              </a:rPr>
            </a:br>
            <a:r>
              <a:rPr lang="fr-FR" sz="2400" dirty="0">
                <a:latin typeface="Times New Roman" panose="02020603050405020304" pitchFamily="18" charset="0"/>
                <a:cs typeface="Times New Roman" panose="02020603050405020304" pitchFamily="18" charset="0"/>
              </a:rPr>
              <a:t>11° Cadre d'emplois des adjoints techniques territoriaux des établissements d'enseignement.</a:t>
            </a:r>
          </a:p>
          <a:p>
            <a:pPr marL="0" indent="0">
              <a:buNone/>
            </a:pPr>
            <a:endParaRPr lang="fr-FR" sz="2400" dirty="0">
              <a:latin typeface="Times New Roman" panose="02020603050405020304" pitchFamily="18" charset="0"/>
              <a:cs typeface="Times New Roman" panose="02020603050405020304" pitchFamily="18" charset="0"/>
            </a:endParaRPr>
          </a:p>
          <a:p>
            <a:pPr marL="0" indent="0">
              <a:buNone/>
            </a:pPr>
            <a:endParaRPr lang="fr-FR" sz="2400" dirty="0" smtClean="0">
              <a:latin typeface="Times New Roman" panose="02020603050405020304" pitchFamily="18"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32</a:t>
            </a:fld>
            <a:endParaRPr lang="fr-FR"/>
          </a:p>
        </p:txBody>
      </p:sp>
      <p:sp>
        <p:nvSpPr>
          <p:cNvPr id="6" name="Triangle rectangle 5"/>
          <p:cNvSpPr/>
          <p:nvPr/>
        </p:nvSpPr>
        <p:spPr>
          <a:xfrm flipH="1">
            <a:off x="3644153" y="6354931"/>
            <a:ext cx="8547847" cy="503070"/>
          </a:xfrm>
          <a:prstGeom prst="r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34747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lstStyle/>
          <a:p>
            <a:r>
              <a:rPr lang="fr-FR" b="1" dirty="0">
                <a:solidFill>
                  <a:srgbClr val="C00000"/>
                </a:solidFill>
                <a:latin typeface="Times New Roman" panose="02020603050405020304" pitchFamily="18" charset="0"/>
                <a:cs typeface="Times New Roman" panose="02020603050405020304" pitchFamily="18" charset="0"/>
              </a:rPr>
              <a:t>I. </a:t>
            </a:r>
            <a:r>
              <a:rPr lang="fr-FR" b="1" dirty="0">
                <a:solidFill>
                  <a:schemeClr val="accent5">
                    <a:lumMod val="50000"/>
                  </a:schemeClr>
                </a:solidFill>
                <a:latin typeface="Times New Roman" panose="02020603050405020304" pitchFamily="18" charset="0"/>
                <a:cs typeface="Times New Roman" panose="02020603050405020304" pitchFamily="18" charset="0"/>
              </a:rPr>
              <a:t>Situation des agents en présentiel </a:t>
            </a:r>
          </a:p>
        </p:txBody>
      </p:sp>
      <p:sp>
        <p:nvSpPr>
          <p:cNvPr id="3" name="Espace réservé du contenu 2"/>
          <p:cNvSpPr>
            <a:spLocks noGrp="1"/>
          </p:cNvSpPr>
          <p:nvPr>
            <p:ph idx="1"/>
          </p:nvPr>
        </p:nvSpPr>
        <p:spPr/>
        <p:txBody>
          <a:bodyPr>
            <a:normAutofit lnSpcReduction="10000"/>
          </a:bodyPr>
          <a:lstStyle/>
          <a:p>
            <a:pPr>
              <a:buFont typeface="Wingdings" panose="05000000000000000000" pitchFamily="2" charset="2"/>
              <a:buChar char="§"/>
            </a:pPr>
            <a:r>
              <a:rPr lang="fr-FR" b="1" dirty="0" smtClean="0">
                <a:solidFill>
                  <a:srgbClr val="002060"/>
                </a:solidFill>
                <a:latin typeface="Times New Roman" panose="02020603050405020304" pitchFamily="18" charset="0"/>
                <a:cs typeface="Times New Roman" panose="02020603050405020304" pitchFamily="18" charset="0"/>
              </a:rPr>
              <a:t>Privilégier le télétravail</a:t>
            </a:r>
            <a:endParaRPr lang="fr-FR" sz="3200" b="1" dirty="0" smtClean="0">
              <a:solidFill>
                <a:srgbClr val="002060"/>
              </a:solidFill>
              <a:latin typeface="Times New Roman" panose="02020603050405020304" pitchFamily="18" charset="0"/>
              <a:cs typeface="Times New Roman" panose="02020603050405020304" pitchFamily="18" charset="0"/>
            </a:endParaRPr>
          </a:p>
          <a:p>
            <a:pPr marL="0" indent="0" algn="just">
              <a:buNone/>
            </a:pPr>
            <a:r>
              <a:rPr lang="fr-FR" sz="2400" dirty="0" smtClean="0">
                <a:latin typeface="Times New Roman" panose="02020603050405020304" pitchFamily="18" charset="0"/>
                <a:cs typeface="Times New Roman" panose="02020603050405020304" pitchFamily="18" charset="0"/>
              </a:rPr>
              <a:t>Les recommandations ministérielles préconisent de </a:t>
            </a:r>
            <a:r>
              <a:rPr lang="fr-FR" sz="2400" b="1" dirty="0" smtClean="0">
                <a:latin typeface="Times New Roman" panose="02020603050405020304" pitchFamily="18" charset="0"/>
                <a:cs typeface="Times New Roman" panose="02020603050405020304" pitchFamily="18" charset="0"/>
              </a:rPr>
              <a:t>renforcer le télétravail  </a:t>
            </a:r>
            <a:r>
              <a:rPr lang="fr-FR" sz="2400" dirty="0" smtClean="0">
                <a:latin typeface="Times New Roman" panose="02020603050405020304" pitchFamily="18" charset="0"/>
                <a:cs typeface="Times New Roman" panose="02020603050405020304" pitchFamily="18" charset="0"/>
              </a:rPr>
              <a:t>(</a:t>
            </a:r>
            <a:r>
              <a:rPr lang="fr-FR" sz="2400" i="1" dirty="0" smtClean="0">
                <a:latin typeface="Times New Roman" panose="02020603050405020304" pitchFamily="18" charset="0"/>
                <a:cs typeface="Times New Roman" panose="02020603050405020304" pitchFamily="18" charset="0"/>
              </a:rPr>
              <a:t>circ. min. du 29.10.2020</a:t>
            </a:r>
            <a:r>
              <a:rPr lang="fr-FR" sz="2400" dirty="0" smtClean="0">
                <a:latin typeface="Times New Roman" panose="02020603050405020304" pitchFamily="18" charset="0"/>
                <a:cs typeface="Times New Roman" panose="02020603050405020304" pitchFamily="18" charset="0"/>
              </a:rPr>
              <a:t>).</a:t>
            </a:r>
          </a:p>
          <a:p>
            <a:pPr marL="0" indent="0" algn="just">
              <a:buNone/>
            </a:pPr>
            <a:r>
              <a:rPr lang="fr-FR" sz="2400" dirty="0" smtClean="0">
                <a:latin typeface="Times New Roman" panose="02020603050405020304" pitchFamily="18" charset="0"/>
                <a:cs typeface="Times New Roman" panose="02020603050405020304" pitchFamily="18" charset="0"/>
              </a:rPr>
              <a:t>La DGCL indique que le </a:t>
            </a:r>
            <a:r>
              <a:rPr lang="fr-FR" sz="2400" b="1" dirty="0" smtClean="0">
                <a:latin typeface="Times New Roman" panose="02020603050405020304" pitchFamily="18" charset="0"/>
                <a:cs typeface="Times New Roman" panose="02020603050405020304" pitchFamily="18" charset="0"/>
              </a:rPr>
              <a:t>télétravail doit être généralisé </a:t>
            </a:r>
            <a:r>
              <a:rPr lang="fr-FR" sz="2400" dirty="0" smtClean="0">
                <a:latin typeface="Times New Roman" panose="02020603050405020304" pitchFamily="18" charset="0"/>
                <a:cs typeface="Times New Roman" panose="02020603050405020304" pitchFamily="18" charset="0"/>
              </a:rPr>
              <a:t>pour l’ensemble des activités qui le permettent, soit 5 jours par semaine si possible (</a:t>
            </a:r>
            <a:r>
              <a:rPr lang="fr-FR" sz="2400" i="1" dirty="0" smtClean="0">
                <a:latin typeface="Times New Roman" panose="02020603050405020304" pitchFamily="18" charset="0"/>
                <a:cs typeface="Times New Roman" panose="02020603050405020304" pitchFamily="18" charset="0"/>
              </a:rPr>
              <a:t>Note DGCL du 16.10.2021</a:t>
            </a:r>
            <a:r>
              <a:rPr lang="fr-FR" sz="2400" dirty="0" smtClean="0">
                <a:latin typeface="Times New Roman" panose="02020603050405020304" pitchFamily="18" charset="0"/>
                <a:cs typeface="Times New Roman" panose="02020603050405020304" pitchFamily="18" charset="0"/>
              </a:rPr>
              <a:t>). </a:t>
            </a:r>
          </a:p>
          <a:p>
            <a:pPr marL="0" indent="0" algn="just">
              <a:buNone/>
            </a:pPr>
            <a:r>
              <a:rPr lang="fr-FR" sz="2400" dirty="0" smtClean="0">
                <a:latin typeface="Times New Roman" panose="02020603050405020304" pitchFamily="18" charset="0"/>
                <a:cs typeface="Times New Roman" panose="02020603050405020304" pitchFamily="18" charset="0"/>
              </a:rPr>
              <a:t>Le temps de présence doit être réduit au maximum.</a:t>
            </a:r>
          </a:p>
          <a:p>
            <a:pPr marL="0" indent="0" algn="just">
              <a:buNone/>
            </a:pPr>
            <a:r>
              <a:rPr lang="fr-FR" sz="2400" dirty="0" smtClean="0">
                <a:latin typeface="Times New Roman" panose="02020603050405020304" pitchFamily="18" charset="0"/>
                <a:cs typeface="Times New Roman" panose="02020603050405020304" pitchFamily="18" charset="0"/>
              </a:rPr>
              <a:t>Pour </a:t>
            </a:r>
            <a:r>
              <a:rPr lang="fr-FR" sz="2400" b="1" dirty="0" smtClean="0">
                <a:latin typeface="Times New Roman" panose="02020603050405020304" pitchFamily="18" charset="0"/>
                <a:cs typeface="Times New Roman" panose="02020603050405020304" pitchFamily="18" charset="0"/>
              </a:rPr>
              <a:t>prévenir l’isolement</a:t>
            </a:r>
            <a:r>
              <a:rPr lang="fr-FR" sz="2400" dirty="0" smtClean="0">
                <a:latin typeface="Times New Roman" panose="02020603050405020304" pitchFamily="18" charset="0"/>
                <a:cs typeface="Times New Roman" panose="02020603050405020304" pitchFamily="18" charset="0"/>
              </a:rPr>
              <a:t>, les agents qui en ressentent le besoin peuvent, sur demande venir en présentiel un jour par semaine (</a:t>
            </a:r>
            <a:r>
              <a:rPr lang="fr-FR" sz="2400" b="1" dirty="0" smtClean="0">
                <a:latin typeface="Times New Roman" panose="02020603050405020304" pitchFamily="18" charset="0"/>
                <a:cs typeface="Times New Roman" panose="02020603050405020304" pitchFamily="18" charset="0"/>
              </a:rPr>
              <a:t>Note DGCL du 8.02.2021</a:t>
            </a:r>
            <a:r>
              <a:rPr lang="fr-FR" sz="2400" dirty="0" smtClean="0">
                <a:latin typeface="Times New Roman" panose="02020603050405020304" pitchFamily="18" charset="0"/>
                <a:cs typeface="Times New Roman" panose="02020603050405020304" pitchFamily="18" charset="0"/>
              </a:rPr>
              <a:t>).</a:t>
            </a:r>
          </a:p>
          <a:p>
            <a:pPr marL="0" indent="0" algn="just">
              <a:buNone/>
            </a:pPr>
            <a:r>
              <a:rPr lang="fr-FR" sz="2400" dirty="0" smtClean="0">
                <a:latin typeface="Times New Roman" panose="02020603050405020304" pitchFamily="18" charset="0"/>
                <a:cs typeface="Times New Roman" panose="02020603050405020304" pitchFamily="18" charset="0"/>
              </a:rPr>
              <a:t>Un assouplissement du télétravail a été annoncé par le Président de la République le 29 avril 2021. Ces mesures devraient être précisées.</a:t>
            </a:r>
          </a:p>
          <a:p>
            <a:pPr marL="0" indent="0" algn="just">
              <a:buNone/>
            </a:pPr>
            <a:endParaRPr lang="fr-FR" sz="2400" dirty="0">
              <a:latin typeface="Times New Roman" panose="02020603050405020304" pitchFamily="18" charset="0"/>
              <a:cs typeface="Times New Roman" panose="02020603050405020304" pitchFamily="18" charset="0"/>
            </a:endParaRPr>
          </a:p>
          <a:p>
            <a:pPr marL="0" indent="0">
              <a:buNone/>
            </a:pPr>
            <a:endParaRPr lang="fr-FR" sz="2400" dirty="0">
              <a:latin typeface="Times New Roman" panose="02020603050405020304" pitchFamily="18" charset="0"/>
              <a:cs typeface="Times New Roman" panose="02020603050405020304" pitchFamily="18" charset="0"/>
            </a:endParaRPr>
          </a:p>
          <a:p>
            <a:pPr marL="0" indent="0">
              <a:buNone/>
            </a:pPr>
            <a:endParaRPr lang="fr-FR" sz="2400" dirty="0" smtClean="0">
              <a:latin typeface="Times New Roman" panose="02020603050405020304" pitchFamily="18"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4</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Organigramme : Extraire 6"/>
          <p:cNvSpPr/>
          <p:nvPr/>
        </p:nvSpPr>
        <p:spPr>
          <a:xfrm>
            <a:off x="319489" y="5163022"/>
            <a:ext cx="518711" cy="520547"/>
          </a:xfrm>
          <a:prstGeom prst="flowChartExtra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a:latin typeface="Arial Black" panose="020B0A04020102020204" pitchFamily="34" charset="0"/>
              </a:rPr>
              <a:t>!</a:t>
            </a:r>
          </a:p>
        </p:txBody>
      </p:sp>
    </p:spTree>
    <p:extLst>
      <p:ext uri="{BB962C8B-B14F-4D97-AF65-F5344CB8AC3E}">
        <p14:creationId xmlns:p14="http://schemas.microsoft.com/office/powerpoint/2010/main" val="2760947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lstStyle/>
          <a:p>
            <a:r>
              <a:rPr lang="fr-FR" b="1" dirty="0">
                <a:solidFill>
                  <a:srgbClr val="C00000"/>
                </a:solidFill>
                <a:latin typeface="Times New Roman" panose="02020603050405020304" pitchFamily="18" charset="0"/>
                <a:cs typeface="Times New Roman" panose="02020603050405020304" pitchFamily="18" charset="0"/>
              </a:rPr>
              <a:t>I. </a:t>
            </a:r>
            <a:r>
              <a:rPr lang="fr-FR" b="1" dirty="0">
                <a:solidFill>
                  <a:schemeClr val="accent5">
                    <a:lumMod val="50000"/>
                  </a:schemeClr>
                </a:solidFill>
                <a:latin typeface="Times New Roman" panose="02020603050405020304" pitchFamily="18" charset="0"/>
                <a:cs typeface="Times New Roman" panose="02020603050405020304" pitchFamily="18" charset="0"/>
              </a:rPr>
              <a:t>Situation des agents en présentiel </a:t>
            </a:r>
          </a:p>
        </p:txBody>
      </p:sp>
      <p:sp>
        <p:nvSpPr>
          <p:cNvPr id="3" name="Espace réservé du contenu 2"/>
          <p:cNvSpPr>
            <a:spLocks noGrp="1"/>
          </p:cNvSpPr>
          <p:nvPr>
            <p:ph idx="1"/>
          </p:nvPr>
        </p:nvSpPr>
        <p:spPr/>
        <p:txBody>
          <a:bodyPr>
            <a:normAutofit/>
          </a:bodyPr>
          <a:lstStyle/>
          <a:p>
            <a:pPr>
              <a:buFont typeface="Wingdings" panose="05000000000000000000" pitchFamily="2" charset="2"/>
              <a:buChar char="§"/>
            </a:pPr>
            <a:r>
              <a:rPr lang="fr-FR" b="1" dirty="0" smtClean="0">
                <a:solidFill>
                  <a:srgbClr val="002060"/>
                </a:solidFill>
                <a:latin typeface="Times New Roman" panose="02020603050405020304" pitchFamily="18" charset="0"/>
                <a:cs typeface="Times New Roman" panose="02020603050405020304" pitchFamily="18" charset="0"/>
              </a:rPr>
              <a:t>Renforcer les règles sanitaires pour les agents en présentiel</a:t>
            </a:r>
          </a:p>
          <a:p>
            <a:pPr marL="0" indent="0" algn="just">
              <a:buNone/>
            </a:pPr>
            <a:r>
              <a:rPr lang="fr-FR" sz="2400" dirty="0" smtClean="0">
                <a:latin typeface="Times New Roman" panose="02020603050405020304" pitchFamily="18" charset="0"/>
                <a:cs typeface="Times New Roman" panose="02020603050405020304" pitchFamily="18" charset="0"/>
              </a:rPr>
              <a:t>Le temps de présence doit être réduit au maximum pour les agents qui ne peuvent pas exercer l’intégralité de leurs fonctions en </a:t>
            </a:r>
            <a:r>
              <a:rPr lang="fr-FR" sz="2400" dirty="0" err="1" smtClean="0">
                <a:latin typeface="Times New Roman" panose="02020603050405020304" pitchFamily="18" charset="0"/>
                <a:cs typeface="Times New Roman" panose="02020603050405020304" pitchFamily="18" charset="0"/>
              </a:rPr>
              <a:t>distanciel</a:t>
            </a:r>
            <a:r>
              <a:rPr lang="fr-FR" sz="2400" dirty="0" smtClean="0">
                <a:latin typeface="Times New Roman" panose="02020603050405020304" pitchFamily="18" charset="0"/>
                <a:cs typeface="Times New Roman" panose="02020603050405020304" pitchFamily="18" charset="0"/>
              </a:rPr>
              <a:t>.</a:t>
            </a:r>
          </a:p>
          <a:p>
            <a:pPr marL="0" indent="0" algn="just">
              <a:buNone/>
            </a:pPr>
            <a:r>
              <a:rPr lang="fr-FR" sz="2400" dirty="0" smtClean="0">
                <a:latin typeface="Times New Roman" panose="02020603050405020304" pitchFamily="18" charset="0"/>
                <a:cs typeface="Times New Roman" panose="02020603050405020304" pitchFamily="18" charset="0"/>
              </a:rPr>
              <a:t>Toutes les mesures nécessaires doivent être prises afin de garantir la santé et la sécurité au travail.</a:t>
            </a:r>
          </a:p>
          <a:p>
            <a:pPr marL="0" indent="0" algn="just">
              <a:buNone/>
            </a:pPr>
            <a:endParaRPr lang="fr-FR" sz="2400" dirty="0" smtClean="0">
              <a:latin typeface="Times New Roman" panose="02020603050405020304" pitchFamily="18" charset="0"/>
              <a:cs typeface="Times New Roman" panose="02020603050405020304" pitchFamily="18" charset="0"/>
            </a:endParaRPr>
          </a:p>
          <a:p>
            <a:pPr marL="0" indent="0">
              <a:buNone/>
            </a:pPr>
            <a:endParaRPr lang="fr-FR" sz="2400" dirty="0">
              <a:latin typeface="Times New Roman" panose="02020603050405020304" pitchFamily="18" charset="0"/>
              <a:cs typeface="Times New Roman" panose="02020603050405020304" pitchFamily="18" charset="0"/>
            </a:endParaRPr>
          </a:p>
          <a:p>
            <a:pPr marL="0" indent="0">
              <a:buNone/>
            </a:pPr>
            <a:endParaRPr lang="fr-FR" sz="2400" dirty="0" smtClean="0">
              <a:latin typeface="Times New Roman" panose="02020603050405020304" pitchFamily="18" charset="0"/>
              <a:cs typeface="Times New Roman" panose="02020603050405020304" pitchFamily="18" charset="0"/>
            </a:endParaRPr>
          </a:p>
          <a:p>
            <a:pPr marL="0" indent="0">
              <a:buNone/>
            </a:pPr>
            <a:endParaRPr lang="fr-FR" sz="2400" dirty="0">
              <a:latin typeface="Times New Roman" panose="02020603050405020304" pitchFamily="18" charset="0"/>
              <a:cs typeface="Times New Roman" panose="02020603050405020304" pitchFamily="18" charset="0"/>
            </a:endParaRPr>
          </a:p>
          <a:p>
            <a:pPr marL="0" indent="0">
              <a:buNone/>
            </a:pPr>
            <a:endParaRPr lang="fr-FR" sz="2400" dirty="0">
              <a:latin typeface="Times New Roman" panose="02020603050405020304" pitchFamily="18" charset="0"/>
              <a:cs typeface="Times New Roman" panose="02020603050405020304" pitchFamily="18" charset="0"/>
            </a:endParaRPr>
          </a:p>
          <a:p>
            <a:pPr marL="0" indent="0">
              <a:buNone/>
            </a:pPr>
            <a:endParaRPr lang="fr-FR" sz="2400" dirty="0" smtClean="0">
              <a:latin typeface="Times New Roman" panose="02020603050405020304" pitchFamily="18"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5</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920517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lstStyle/>
          <a:p>
            <a:r>
              <a:rPr lang="fr-FR" b="1" dirty="0">
                <a:solidFill>
                  <a:srgbClr val="C00000"/>
                </a:solidFill>
                <a:latin typeface="Times New Roman" panose="02020603050405020304" pitchFamily="18" charset="0"/>
                <a:cs typeface="Times New Roman" panose="02020603050405020304" pitchFamily="18" charset="0"/>
              </a:rPr>
              <a:t>I. </a:t>
            </a:r>
            <a:r>
              <a:rPr lang="fr-FR" b="1" dirty="0">
                <a:solidFill>
                  <a:schemeClr val="accent5">
                    <a:lumMod val="50000"/>
                  </a:schemeClr>
                </a:solidFill>
                <a:latin typeface="Times New Roman" panose="02020603050405020304" pitchFamily="18" charset="0"/>
                <a:cs typeface="Times New Roman" panose="02020603050405020304" pitchFamily="18" charset="0"/>
              </a:rPr>
              <a:t>Situation des agents en présentiel </a:t>
            </a:r>
          </a:p>
        </p:txBody>
      </p:sp>
      <p:sp>
        <p:nvSpPr>
          <p:cNvPr id="3" name="Espace réservé du contenu 2"/>
          <p:cNvSpPr>
            <a:spLocks noGrp="1"/>
          </p:cNvSpPr>
          <p:nvPr>
            <p:ph idx="1"/>
          </p:nvPr>
        </p:nvSpPr>
        <p:spPr>
          <a:xfrm>
            <a:off x="838200" y="1850677"/>
            <a:ext cx="10515600" cy="4351338"/>
          </a:xfrm>
        </p:spPr>
        <p:txBody>
          <a:bodyPr>
            <a:normAutofit/>
          </a:bodyPr>
          <a:lstStyle/>
          <a:p>
            <a:pPr>
              <a:buFont typeface="Wingdings" panose="05000000000000000000" pitchFamily="2" charset="2"/>
              <a:buChar char="§"/>
            </a:pPr>
            <a:r>
              <a:rPr lang="fr-FR" sz="2400" b="1" dirty="0" smtClean="0">
                <a:solidFill>
                  <a:schemeClr val="accent5">
                    <a:lumMod val="50000"/>
                  </a:schemeClr>
                </a:solidFill>
                <a:latin typeface="Times New Roman" panose="02020603050405020304" pitchFamily="18" charset="0"/>
                <a:cs typeface="Times New Roman" panose="02020603050405020304" pitchFamily="18" charset="0"/>
              </a:rPr>
              <a:t>Règles relatives au port du masque </a:t>
            </a:r>
          </a:p>
          <a:p>
            <a:pPr marL="0" indent="0" algn="just">
              <a:buNone/>
            </a:pPr>
            <a:r>
              <a:rPr lang="fr-FR" sz="2400" b="1" dirty="0" smtClean="0">
                <a:solidFill>
                  <a:srgbClr val="C00000"/>
                </a:solidFill>
                <a:latin typeface="Times New Roman" panose="02020603050405020304" pitchFamily="18" charset="0"/>
                <a:cs typeface="Times New Roman" panose="02020603050405020304" pitchFamily="18" charset="0"/>
              </a:rPr>
              <a:t>La règle </a:t>
            </a:r>
            <a:r>
              <a:rPr lang="fr-FR" sz="2400" dirty="0" smtClean="0">
                <a:latin typeface="Times New Roman" panose="02020603050405020304" pitchFamily="18" charset="0"/>
                <a:cs typeface="Times New Roman" panose="02020603050405020304" pitchFamily="18" charset="0"/>
              </a:rPr>
              <a:t>: Le port du masque est obligatoire dans les espaces clos partagés (bureaux, salles de réunions, open-</a:t>
            </a:r>
            <a:r>
              <a:rPr lang="fr-FR" sz="2400" dirty="0" err="1" smtClean="0">
                <a:latin typeface="Times New Roman" panose="02020603050405020304" pitchFamily="18" charset="0"/>
                <a:cs typeface="Times New Roman" panose="02020603050405020304" pitchFamily="18" charset="0"/>
              </a:rPr>
              <a:t>space</a:t>
            </a:r>
            <a:r>
              <a:rPr lang="fr-FR" sz="2400" dirty="0" smtClean="0">
                <a:latin typeface="Times New Roman" panose="02020603050405020304" pitchFamily="18" charset="0"/>
                <a:cs typeface="Times New Roman" panose="02020603050405020304" pitchFamily="18" charset="0"/>
              </a:rPr>
              <a:t>) et les espaces de circulation. </a:t>
            </a:r>
          </a:p>
          <a:p>
            <a:pPr marL="0" indent="0" algn="just">
              <a:buNone/>
            </a:pPr>
            <a:r>
              <a:rPr lang="fr-FR" sz="2400" b="1" dirty="0" smtClean="0">
                <a:solidFill>
                  <a:srgbClr val="C00000"/>
                </a:solidFill>
                <a:latin typeface="Times New Roman" panose="02020603050405020304" pitchFamily="18" charset="0"/>
                <a:cs typeface="Times New Roman" panose="02020603050405020304" pitchFamily="18" charset="0"/>
              </a:rPr>
              <a:t>Dérogation</a:t>
            </a:r>
            <a:r>
              <a:rPr lang="fr-FR" sz="2400" dirty="0" smtClean="0">
                <a:latin typeface="Times New Roman" panose="02020603050405020304" pitchFamily="18" charset="0"/>
                <a:cs typeface="Times New Roman" panose="02020603050405020304" pitchFamily="18" charset="0"/>
              </a:rPr>
              <a:t> : Les personnes en situation de handicap munies d’un certificat médical le justifiant peuvent sous certaines conditions déroger à cette obligation (</a:t>
            </a:r>
            <a:r>
              <a:rPr lang="fr-FR" sz="2400" i="1" dirty="0" smtClean="0">
                <a:latin typeface="Times New Roman" panose="02020603050405020304" pitchFamily="18" charset="0"/>
                <a:cs typeface="Times New Roman" panose="02020603050405020304" pitchFamily="18" charset="0"/>
              </a:rPr>
              <a:t>circ. min du 1.09.2020 et FAQ de la DGCL</a:t>
            </a:r>
            <a:r>
              <a:rPr lang="fr-FR" sz="2400" dirty="0" smtClean="0">
                <a:latin typeface="Times New Roman" panose="02020603050405020304" pitchFamily="18" charset="0"/>
                <a:cs typeface="Times New Roman" panose="02020603050405020304" pitchFamily="18" charset="0"/>
              </a:rPr>
              <a:t>)</a:t>
            </a:r>
          </a:p>
          <a:p>
            <a:pPr marL="0" indent="0">
              <a:buNone/>
            </a:pPr>
            <a:r>
              <a:rPr lang="fr-FR" sz="2400" dirty="0" smtClean="0">
                <a:latin typeface="Times New Roman" panose="02020603050405020304" pitchFamily="18" charset="0"/>
                <a:cs typeface="Times New Roman" panose="02020603050405020304" pitchFamily="18" charset="0"/>
              </a:rPr>
              <a:t>L’agent qui ne respecterait pas cette obligation encoure un risque de poursuite disciplinaire.</a:t>
            </a:r>
            <a:r>
              <a:rPr lang="fr-FR" sz="2000" dirty="0" smtClean="0">
                <a:latin typeface="Times New Roman" panose="02020603050405020304" pitchFamily="18" charset="0"/>
                <a:cs typeface="Times New Roman" panose="02020603050405020304" pitchFamily="18" charset="0"/>
              </a:rPr>
              <a:t/>
            </a:r>
            <a:br>
              <a:rPr lang="fr-FR" sz="2000" dirty="0" smtClean="0">
                <a:latin typeface="Times New Roman" panose="02020603050405020304" pitchFamily="18" charset="0"/>
                <a:cs typeface="Times New Roman" panose="02020603050405020304" pitchFamily="18" charset="0"/>
              </a:rPr>
            </a:br>
            <a:endParaRPr lang="fr-FR" sz="2400" dirty="0" smtClean="0">
              <a:latin typeface="Times New Roman" panose="02020603050405020304" pitchFamily="18" charset="0"/>
              <a:cs typeface="Times New Roman" panose="02020603050405020304" pitchFamily="18" charset="0"/>
            </a:endParaRPr>
          </a:p>
          <a:p>
            <a:pPr marL="0" indent="0">
              <a:buNone/>
            </a:pPr>
            <a:endParaRPr lang="fr-FR" sz="2400" dirty="0">
              <a:latin typeface="Times New Roman" panose="02020603050405020304" pitchFamily="18" charset="0"/>
              <a:cs typeface="Times New Roman" panose="02020603050405020304" pitchFamily="18" charset="0"/>
            </a:endParaRPr>
          </a:p>
          <a:p>
            <a:pPr marL="0" indent="0">
              <a:buNone/>
            </a:pPr>
            <a:endParaRPr lang="fr-FR" sz="2400" dirty="0" smtClean="0">
              <a:latin typeface="Times New Roman" panose="02020603050405020304" pitchFamily="18" charset="0"/>
              <a:cs typeface="Times New Roman" panose="02020603050405020304" pitchFamily="18" charset="0"/>
            </a:endParaRPr>
          </a:p>
          <a:p>
            <a:pPr marL="0" indent="0">
              <a:buNone/>
            </a:pPr>
            <a:endParaRPr lang="fr-FR" sz="2400" dirty="0">
              <a:latin typeface="Times New Roman" panose="02020603050405020304" pitchFamily="18" charset="0"/>
              <a:cs typeface="Times New Roman" panose="02020603050405020304" pitchFamily="18" charset="0"/>
            </a:endParaRPr>
          </a:p>
          <a:p>
            <a:pPr marL="0" indent="0">
              <a:buNone/>
            </a:pPr>
            <a:endParaRPr lang="fr-FR" sz="2400" dirty="0">
              <a:latin typeface="Times New Roman" panose="02020603050405020304" pitchFamily="18" charset="0"/>
              <a:cs typeface="Times New Roman" panose="02020603050405020304" pitchFamily="18" charset="0"/>
            </a:endParaRPr>
          </a:p>
          <a:p>
            <a:pPr marL="0" indent="0">
              <a:buNone/>
            </a:pPr>
            <a:endParaRPr lang="fr-FR" sz="2400" dirty="0" smtClean="0">
              <a:latin typeface="Times New Roman" panose="02020603050405020304" pitchFamily="18"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6</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683813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lstStyle/>
          <a:p>
            <a:r>
              <a:rPr lang="fr-FR" b="1" dirty="0">
                <a:solidFill>
                  <a:srgbClr val="C00000"/>
                </a:solidFill>
                <a:latin typeface="Times New Roman" panose="02020603050405020304" pitchFamily="18" charset="0"/>
                <a:cs typeface="Times New Roman" panose="02020603050405020304" pitchFamily="18" charset="0"/>
              </a:rPr>
              <a:t>I. </a:t>
            </a:r>
            <a:r>
              <a:rPr lang="fr-FR" b="1" dirty="0">
                <a:solidFill>
                  <a:schemeClr val="accent5">
                    <a:lumMod val="50000"/>
                  </a:schemeClr>
                </a:solidFill>
                <a:latin typeface="Times New Roman" panose="02020603050405020304" pitchFamily="18" charset="0"/>
                <a:cs typeface="Times New Roman" panose="02020603050405020304" pitchFamily="18" charset="0"/>
              </a:rPr>
              <a:t>Situation des agents en présentiel </a:t>
            </a:r>
          </a:p>
        </p:txBody>
      </p:sp>
      <p:sp>
        <p:nvSpPr>
          <p:cNvPr id="3" name="Espace réservé du contenu 2"/>
          <p:cNvSpPr>
            <a:spLocks noGrp="1"/>
          </p:cNvSpPr>
          <p:nvPr>
            <p:ph idx="1"/>
          </p:nvPr>
        </p:nvSpPr>
        <p:spPr/>
        <p:txBody>
          <a:bodyPr>
            <a:normAutofit/>
          </a:bodyPr>
          <a:lstStyle/>
          <a:p>
            <a:pPr marL="0" indent="0" algn="just">
              <a:buNone/>
            </a:pPr>
            <a:r>
              <a:rPr lang="fr-FR" sz="2400" b="1" dirty="0" smtClean="0">
                <a:solidFill>
                  <a:srgbClr val="C00000"/>
                </a:solidFill>
                <a:latin typeface="Times New Roman" panose="02020603050405020304" pitchFamily="18" charset="0"/>
                <a:cs typeface="Times New Roman" panose="02020603050405020304" pitchFamily="18" charset="0"/>
              </a:rPr>
              <a:t>Adaptations possibles </a:t>
            </a:r>
            <a:r>
              <a:rPr lang="fr-FR" sz="2400" dirty="0" smtClean="0">
                <a:latin typeface="Times New Roman" panose="02020603050405020304" pitchFamily="18" charset="0"/>
                <a:cs typeface="Times New Roman" panose="02020603050405020304" pitchFamily="18" charset="0"/>
              </a:rPr>
              <a:t>: afin de tenir compte des besoins spécifiques de certains services :</a:t>
            </a:r>
          </a:p>
          <a:p>
            <a:pPr algn="just">
              <a:buFontTx/>
              <a:buChar char="-"/>
            </a:pPr>
            <a:r>
              <a:rPr lang="fr-FR" sz="2400" b="1" dirty="0" smtClean="0">
                <a:latin typeface="Times New Roman" panose="02020603050405020304" pitchFamily="18" charset="0"/>
                <a:cs typeface="Times New Roman" panose="02020603050405020304" pitchFamily="18" charset="0"/>
              </a:rPr>
              <a:t>Dans les ateliers </a:t>
            </a:r>
            <a:r>
              <a:rPr lang="fr-FR" sz="2400" dirty="0" smtClean="0">
                <a:latin typeface="Times New Roman" panose="02020603050405020304" pitchFamily="18" charset="0"/>
                <a:cs typeface="Times New Roman" panose="02020603050405020304" pitchFamily="18" charset="0"/>
              </a:rPr>
              <a:t>: possibilité de ne pas porter le masque dès lors que les conditions de ventilation / aération sont conformes à la règlementation, que le nombre de personnes et limité, qu’elles respectent la plus grande distance possible et que ces personnes portent un visière</a:t>
            </a:r>
          </a:p>
          <a:p>
            <a:pPr algn="just">
              <a:buFontTx/>
              <a:buChar char="-"/>
            </a:pPr>
            <a:r>
              <a:rPr lang="fr-FR" sz="2400" b="1" dirty="0" smtClean="0">
                <a:latin typeface="Times New Roman" panose="02020603050405020304" pitchFamily="18" charset="0"/>
                <a:cs typeface="Times New Roman" panose="02020603050405020304" pitchFamily="18" charset="0"/>
              </a:rPr>
              <a:t>En extérieur </a:t>
            </a:r>
            <a:r>
              <a:rPr lang="fr-FR" sz="2400" dirty="0" smtClean="0">
                <a:latin typeface="Times New Roman" panose="02020603050405020304" pitchFamily="18" charset="0"/>
                <a:cs typeface="Times New Roman" panose="02020603050405020304" pitchFamily="18" charset="0"/>
              </a:rPr>
              <a:t>: Le masque est nécessaire en cas de regroupement ou si la distance d’un mètre ne peut pas être respectée</a:t>
            </a:r>
          </a:p>
          <a:p>
            <a:pPr algn="just">
              <a:buFontTx/>
              <a:buChar char="-"/>
            </a:pPr>
            <a:r>
              <a:rPr lang="fr-FR" sz="2400" b="1" dirty="0" smtClean="0">
                <a:latin typeface="Times New Roman" panose="02020603050405020304" pitchFamily="18" charset="0"/>
                <a:cs typeface="Times New Roman" panose="02020603050405020304" pitchFamily="18" charset="0"/>
              </a:rPr>
              <a:t>Dans les véhicules </a:t>
            </a:r>
            <a:r>
              <a:rPr lang="fr-FR" sz="2400" dirty="0" smtClean="0">
                <a:latin typeface="Times New Roman" panose="02020603050405020304" pitchFamily="18" charset="0"/>
                <a:cs typeface="Times New Roman" panose="02020603050405020304" pitchFamily="18" charset="0"/>
              </a:rPr>
              <a:t>: la présence de plusieurs agents et possible des lors qu’ils portent le masque, du respect des règles d’hygiène des mains et de l’existence d’une procédure effective de nettoyage et désinfection régulière du véhicule</a:t>
            </a:r>
          </a:p>
          <a:p>
            <a:pPr>
              <a:buFontTx/>
              <a:buChar char="-"/>
            </a:pPr>
            <a:endParaRPr lang="fr-FR" sz="2000" dirty="0">
              <a:latin typeface="Times New Roman" panose="02020603050405020304" pitchFamily="18" charset="0"/>
              <a:cs typeface="Times New Roman" panose="02020603050405020304" pitchFamily="18" charset="0"/>
            </a:endParaRPr>
          </a:p>
          <a:p>
            <a:pPr>
              <a:buFontTx/>
              <a:buChar char="-"/>
            </a:pPr>
            <a:endParaRPr lang="fr-FR" sz="2000" dirty="0" smtClean="0">
              <a:latin typeface="Times New Roman" panose="02020603050405020304" pitchFamily="18" charset="0"/>
              <a:cs typeface="Times New Roman" panose="02020603050405020304" pitchFamily="18" charset="0"/>
            </a:endParaRPr>
          </a:p>
          <a:p>
            <a:pPr marL="0" indent="0">
              <a:buNone/>
            </a:pPr>
            <a:endParaRPr lang="fr-FR" sz="2400" dirty="0" smtClean="0">
              <a:latin typeface="Times New Roman" panose="02020603050405020304" pitchFamily="18" charset="0"/>
              <a:cs typeface="Times New Roman" panose="02020603050405020304" pitchFamily="18" charset="0"/>
            </a:endParaRPr>
          </a:p>
          <a:p>
            <a:pPr marL="0" indent="0">
              <a:buNone/>
            </a:pPr>
            <a:endParaRPr lang="fr-FR" sz="2400" dirty="0" smtClean="0">
              <a:latin typeface="Times New Roman" panose="02020603050405020304" pitchFamily="18" charset="0"/>
              <a:cs typeface="Times New Roman" panose="02020603050405020304" pitchFamily="18" charset="0"/>
            </a:endParaRPr>
          </a:p>
          <a:p>
            <a:pPr marL="0" indent="0">
              <a:buNone/>
            </a:pPr>
            <a:endParaRPr lang="fr-FR" sz="2400" dirty="0">
              <a:latin typeface="Times New Roman" panose="02020603050405020304" pitchFamily="18" charset="0"/>
              <a:cs typeface="Times New Roman" panose="02020603050405020304" pitchFamily="18" charset="0"/>
            </a:endParaRPr>
          </a:p>
          <a:p>
            <a:pPr marL="0" indent="0">
              <a:buNone/>
            </a:pPr>
            <a:endParaRPr lang="fr-FR" sz="2400" dirty="0" smtClean="0">
              <a:latin typeface="Times New Roman" panose="02020603050405020304" pitchFamily="18" charset="0"/>
              <a:cs typeface="Times New Roman" panose="02020603050405020304" pitchFamily="18" charset="0"/>
            </a:endParaRPr>
          </a:p>
          <a:p>
            <a:pPr marL="0" indent="0">
              <a:buNone/>
            </a:pPr>
            <a:endParaRPr lang="fr-FR" sz="2400" dirty="0">
              <a:latin typeface="Times New Roman" panose="02020603050405020304" pitchFamily="18" charset="0"/>
              <a:cs typeface="Times New Roman" panose="02020603050405020304" pitchFamily="18" charset="0"/>
            </a:endParaRPr>
          </a:p>
          <a:p>
            <a:pPr marL="0" indent="0">
              <a:buNone/>
            </a:pPr>
            <a:endParaRPr lang="fr-FR" sz="2400" dirty="0">
              <a:latin typeface="Times New Roman" panose="02020603050405020304" pitchFamily="18" charset="0"/>
              <a:cs typeface="Times New Roman" panose="02020603050405020304" pitchFamily="18" charset="0"/>
            </a:endParaRPr>
          </a:p>
          <a:p>
            <a:pPr marL="0" indent="0">
              <a:buNone/>
            </a:pPr>
            <a:endParaRPr lang="fr-FR" sz="2400" dirty="0" smtClean="0">
              <a:latin typeface="Times New Roman" panose="02020603050405020304" pitchFamily="18"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7</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8631276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lstStyle/>
          <a:p>
            <a:r>
              <a:rPr lang="fr-FR" b="1" dirty="0">
                <a:solidFill>
                  <a:srgbClr val="C00000"/>
                </a:solidFill>
                <a:latin typeface="Times New Roman" panose="02020603050405020304" pitchFamily="18" charset="0"/>
                <a:cs typeface="Times New Roman" panose="02020603050405020304" pitchFamily="18" charset="0"/>
              </a:rPr>
              <a:t>I. </a:t>
            </a:r>
            <a:r>
              <a:rPr lang="fr-FR" b="1" dirty="0">
                <a:solidFill>
                  <a:schemeClr val="accent5">
                    <a:lumMod val="50000"/>
                  </a:schemeClr>
                </a:solidFill>
                <a:latin typeface="Times New Roman" panose="02020603050405020304" pitchFamily="18" charset="0"/>
                <a:cs typeface="Times New Roman" panose="02020603050405020304" pitchFamily="18" charset="0"/>
              </a:rPr>
              <a:t>Situation des agents en présentiel </a:t>
            </a:r>
          </a:p>
        </p:txBody>
      </p:sp>
      <p:sp>
        <p:nvSpPr>
          <p:cNvPr id="3" name="Espace réservé du contenu 2"/>
          <p:cNvSpPr>
            <a:spLocks noGrp="1"/>
          </p:cNvSpPr>
          <p:nvPr>
            <p:ph idx="1"/>
          </p:nvPr>
        </p:nvSpPr>
        <p:spPr>
          <a:xfrm>
            <a:off x="838199" y="1825625"/>
            <a:ext cx="10685443" cy="4351338"/>
          </a:xfrm>
        </p:spPr>
        <p:txBody>
          <a:bodyPr>
            <a:normAutofit fontScale="92500" lnSpcReduction="10000"/>
          </a:bodyPr>
          <a:lstStyle/>
          <a:p>
            <a:pPr>
              <a:buFont typeface="Wingdings" panose="05000000000000000000" pitchFamily="2" charset="2"/>
              <a:buChar char="§"/>
            </a:pPr>
            <a:r>
              <a:rPr lang="fr-FR" b="1" dirty="0" smtClean="0">
                <a:solidFill>
                  <a:srgbClr val="002060"/>
                </a:solidFill>
                <a:latin typeface="Times New Roman" panose="02020603050405020304" pitchFamily="18" charset="0"/>
                <a:cs typeface="Times New Roman" panose="02020603050405020304" pitchFamily="18" charset="0"/>
              </a:rPr>
              <a:t>Renforcer les règles sanitaires pour les agents en présentiel</a:t>
            </a:r>
            <a:endParaRPr lang="fr-FR" sz="2400" dirty="0" smtClean="0">
              <a:latin typeface="Times New Roman" panose="02020603050405020304" pitchFamily="18" charset="0"/>
              <a:cs typeface="Times New Roman" panose="02020603050405020304" pitchFamily="18" charset="0"/>
            </a:endParaRPr>
          </a:p>
          <a:p>
            <a:pPr>
              <a:buFont typeface="Symbol" panose="05050102010706020507" pitchFamily="18" charset="2"/>
              <a:buChar char="Þ"/>
            </a:pPr>
            <a:r>
              <a:rPr lang="fr-FR" dirty="0" smtClean="0">
                <a:solidFill>
                  <a:srgbClr val="C00000"/>
                </a:solidFill>
                <a:latin typeface="Times New Roman" panose="02020603050405020304" pitchFamily="18" charset="0"/>
                <a:cs typeface="Times New Roman" panose="02020603050405020304" pitchFamily="18" charset="0"/>
              </a:rPr>
              <a:t>Attestations de déplacement</a:t>
            </a:r>
            <a:endParaRPr lang="fr-FR" dirty="0">
              <a:solidFill>
                <a:srgbClr val="C00000"/>
              </a:solidFill>
              <a:latin typeface="Times New Roman" panose="02020603050405020304" pitchFamily="18" charset="0"/>
              <a:cs typeface="Times New Roman" panose="02020603050405020304" pitchFamily="18" charset="0"/>
            </a:endParaRPr>
          </a:p>
          <a:p>
            <a:pPr marL="0" indent="0">
              <a:buNone/>
            </a:pPr>
            <a:r>
              <a:rPr lang="fr-FR" sz="2400" dirty="0" smtClean="0">
                <a:latin typeface="Times New Roman" panose="02020603050405020304" pitchFamily="18" charset="0"/>
                <a:cs typeface="Times New Roman" panose="02020603050405020304" pitchFamily="18" charset="0"/>
              </a:rPr>
              <a:t>Depuis le 15 décembre 2020 un couvre feu est imposé sur l’ensemble du territoire. Il est désormais interdit de se déplacer entre 19h et 6h sauf pour certains motifs au titre desquels figure : </a:t>
            </a:r>
          </a:p>
          <a:p>
            <a:pPr>
              <a:buFontTx/>
              <a:buChar char="-"/>
            </a:pPr>
            <a:r>
              <a:rPr lang="fr-FR" sz="2400" dirty="0" smtClean="0">
                <a:latin typeface="Times New Roman" panose="02020603050405020304" pitchFamily="18" charset="0"/>
                <a:cs typeface="Times New Roman" panose="02020603050405020304" pitchFamily="18" charset="0"/>
              </a:rPr>
              <a:t>les déplacements professionnels ne pouvant être différé </a:t>
            </a:r>
          </a:p>
          <a:p>
            <a:pPr>
              <a:buFontTx/>
              <a:buChar char="-"/>
            </a:pPr>
            <a:r>
              <a:rPr lang="fr-FR" sz="2400" dirty="0" smtClean="0">
                <a:latin typeface="Times New Roman" panose="02020603050405020304" pitchFamily="18" charset="0"/>
                <a:cs typeface="Times New Roman" panose="02020603050405020304" pitchFamily="18" charset="0"/>
              </a:rPr>
              <a:t>Les déplacements entre le domicile et le lieu d’exercice de l’activité professionnelle</a:t>
            </a:r>
          </a:p>
          <a:p>
            <a:pPr marL="0" indent="0">
              <a:buNone/>
            </a:pPr>
            <a:endParaRPr lang="fr-FR" sz="2400" dirty="0">
              <a:latin typeface="Times New Roman" panose="02020603050405020304" pitchFamily="18" charset="0"/>
              <a:cs typeface="Times New Roman" panose="02020603050405020304" pitchFamily="18" charset="0"/>
            </a:endParaRPr>
          </a:p>
          <a:p>
            <a:pPr marL="0" indent="0">
              <a:buNone/>
            </a:pPr>
            <a:r>
              <a:rPr lang="fr-FR" sz="2400" dirty="0" smtClean="0">
                <a:latin typeface="Times New Roman" panose="02020603050405020304" pitchFamily="18" charset="0"/>
                <a:cs typeface="Times New Roman" panose="02020603050405020304" pitchFamily="18" charset="0"/>
              </a:rPr>
              <a:t>Pour bénéficier de ces dérogations un justificatif est indispensable. L’employeur doit remettre aux agents amenés à se déplacer entre leur domicile et leur lieu de travail d’une attestation permanente de déplacement domicile-travail.</a:t>
            </a:r>
          </a:p>
          <a:p>
            <a:pPr marL="0" indent="0">
              <a:buNone/>
            </a:pPr>
            <a:r>
              <a:rPr lang="fr-FR" sz="2400" dirty="0" smtClean="0">
                <a:latin typeface="Times New Roman" panose="02020603050405020304" pitchFamily="18" charset="0"/>
                <a:cs typeface="Times New Roman" panose="02020603050405020304" pitchFamily="18" charset="0"/>
              </a:rPr>
              <a:t>La carte professionnelle faut aussi office de justificatif</a:t>
            </a:r>
          </a:p>
          <a:p>
            <a:pPr marL="0" indent="0">
              <a:buNone/>
            </a:pPr>
            <a:endParaRPr lang="fr-FR" sz="2000" dirty="0">
              <a:latin typeface="Times New Roman" panose="02020603050405020304" pitchFamily="18" charset="0"/>
              <a:cs typeface="Times New Roman" panose="02020603050405020304" pitchFamily="18" charset="0"/>
            </a:endParaRPr>
          </a:p>
          <a:p>
            <a:pPr marL="0" indent="0">
              <a:buNone/>
            </a:pPr>
            <a:endParaRPr lang="fr-FR" sz="2400" dirty="0">
              <a:latin typeface="Times New Roman" panose="02020603050405020304" pitchFamily="18" charset="0"/>
              <a:cs typeface="Times New Roman" panose="02020603050405020304" pitchFamily="18" charset="0"/>
            </a:endParaRPr>
          </a:p>
          <a:p>
            <a:pPr marL="0" indent="0">
              <a:buNone/>
            </a:pPr>
            <a:endParaRPr lang="fr-FR" sz="2400" dirty="0" smtClean="0">
              <a:latin typeface="Times New Roman" panose="02020603050405020304" pitchFamily="18"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8</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1548406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lstStyle/>
          <a:p>
            <a:r>
              <a:rPr lang="fr-FR" b="1" dirty="0" smtClean="0">
                <a:solidFill>
                  <a:srgbClr val="C00000"/>
                </a:solidFill>
                <a:latin typeface="Times New Roman" panose="02020603050405020304" pitchFamily="18" charset="0"/>
                <a:cs typeface="Times New Roman" panose="02020603050405020304" pitchFamily="18" charset="0"/>
              </a:rPr>
              <a:t>II. </a:t>
            </a:r>
            <a:r>
              <a:rPr lang="fr-FR" b="1" dirty="0" smtClean="0">
                <a:solidFill>
                  <a:schemeClr val="accent5">
                    <a:lumMod val="50000"/>
                  </a:schemeClr>
                </a:solidFill>
                <a:latin typeface="Times New Roman" panose="02020603050405020304" pitchFamily="18" charset="0"/>
                <a:cs typeface="Times New Roman" panose="02020603050405020304" pitchFamily="18" charset="0"/>
              </a:rPr>
              <a:t>Situation des « cas contacts </a:t>
            </a:r>
            <a:r>
              <a:rPr lang="fr-FR" b="1" dirty="0" smtClean="0">
                <a:solidFill>
                  <a:schemeClr val="accent5">
                    <a:lumMod val="50000"/>
                  </a:schemeClr>
                </a:solidFill>
                <a:latin typeface="Times New Roman" panose="02020603050405020304" pitchFamily="18" charset="0"/>
                <a:cs typeface="Times New Roman" panose="02020603050405020304" pitchFamily="18" charset="0"/>
              </a:rPr>
              <a:t>à risque»</a:t>
            </a:r>
            <a:endParaRPr lang="fr-FR" b="1" dirty="0">
              <a:solidFill>
                <a:schemeClr val="accent5">
                  <a:lumMod val="50000"/>
                </a:schemeClr>
              </a:solidFill>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p:txBody>
          <a:bodyPr>
            <a:normAutofit/>
          </a:bodyPr>
          <a:lstStyle/>
          <a:p>
            <a:pPr marL="0" indent="0">
              <a:buNone/>
            </a:pPr>
            <a:r>
              <a:rPr lang="fr-FR" sz="2400" dirty="0" smtClean="0">
                <a:latin typeface="Times New Roman" panose="02020603050405020304" pitchFamily="18" charset="0"/>
                <a:cs typeface="Times New Roman" panose="02020603050405020304" pitchFamily="18" charset="0"/>
              </a:rPr>
              <a:t>L’agent </a:t>
            </a:r>
            <a:r>
              <a:rPr lang="fr-FR" sz="2400" dirty="0" smtClean="0">
                <a:latin typeface="Times New Roman" panose="02020603050405020304" pitchFamily="18" charset="0"/>
                <a:cs typeface="Times New Roman" panose="02020603050405020304" pitchFamily="18" charset="0"/>
              </a:rPr>
              <a:t>identifié comme « cas contact à risque </a:t>
            </a:r>
            <a:r>
              <a:rPr lang="fr-FR" sz="2400" dirty="0">
                <a:latin typeface="Times New Roman" panose="02020603050405020304" pitchFamily="18" charset="0"/>
                <a:cs typeface="Times New Roman" panose="02020603050405020304" pitchFamily="18" charset="0"/>
              </a:rPr>
              <a:t>» d’une personne testée positive, doit être placé à titre préventif à l'</a:t>
            </a:r>
            <a:r>
              <a:rPr lang="fr-FR" sz="2400" b="1" dirty="0">
                <a:latin typeface="Times New Roman" panose="02020603050405020304" pitchFamily="18" charset="0"/>
                <a:cs typeface="Times New Roman" panose="02020603050405020304" pitchFamily="18" charset="0"/>
              </a:rPr>
              <a:t>isolement</a:t>
            </a:r>
            <a:r>
              <a:rPr lang="fr-FR" sz="2400" dirty="0">
                <a:latin typeface="Times New Roman" panose="02020603050405020304" pitchFamily="18" charset="0"/>
                <a:cs typeface="Times New Roman" panose="02020603050405020304" pitchFamily="18" charset="0"/>
              </a:rPr>
              <a:t>, qu’il présente ou non des symptômes de la maladie, et ce, jusqu’aux résultats de son test de dépistage</a:t>
            </a:r>
            <a:r>
              <a:rPr lang="fr-FR" sz="2400" dirty="0" smtClean="0">
                <a:latin typeface="Times New Roman" panose="02020603050405020304" pitchFamily="18" charset="0"/>
                <a:cs typeface="Times New Roman" panose="02020603050405020304" pitchFamily="18" charset="0"/>
              </a:rPr>
              <a:t>.</a:t>
            </a:r>
          </a:p>
          <a:p>
            <a:pPr marL="0" indent="0">
              <a:buNone/>
            </a:pPr>
            <a:r>
              <a:rPr lang="fr-FR" sz="2400" dirty="0" smtClean="0">
                <a:latin typeface="Times New Roman" panose="02020603050405020304" pitchFamily="18" charset="0"/>
                <a:cs typeface="Times New Roman" panose="02020603050405020304" pitchFamily="18" charset="0"/>
              </a:rPr>
              <a:t>Les règles d’isolement sont précisées </a:t>
            </a:r>
            <a:r>
              <a:rPr lang="fr-FR" sz="2400" dirty="0" smtClean="0">
                <a:latin typeface="Times New Roman" panose="02020603050405020304" pitchFamily="18" charset="0"/>
                <a:cs typeface="Times New Roman" panose="02020603050405020304" pitchFamily="18" charset="0"/>
              </a:rPr>
              <a:t>sur le site de la caisse nationale d’assurance maladie (CNAM): ameli.fr</a:t>
            </a:r>
            <a:endParaRPr lang="fr-FR" sz="2400" dirty="0">
              <a:latin typeface="Times New Roman" panose="02020603050405020304" pitchFamily="18" charset="0"/>
              <a:cs typeface="Times New Roman" panose="02020603050405020304" pitchFamily="18" charset="0"/>
            </a:endParaRPr>
          </a:p>
          <a:p>
            <a:pPr marL="0" indent="0">
              <a:buNone/>
            </a:pPr>
            <a:r>
              <a:rPr lang="fr-FR" sz="2400" dirty="0">
                <a:latin typeface="Times New Roman" panose="02020603050405020304" pitchFamily="18" charset="0"/>
                <a:cs typeface="Times New Roman" panose="02020603050405020304" pitchFamily="18" charset="0"/>
              </a:rPr>
              <a:t>l’agent remet à son employeur le document transmis par les équipes du </a:t>
            </a:r>
            <a:r>
              <a:rPr lang="fr-FR" sz="2400" dirty="0" smtClean="0">
                <a:latin typeface="Times New Roman" panose="02020603050405020304" pitchFamily="18" charset="0"/>
                <a:cs typeface="Times New Roman" panose="02020603050405020304" pitchFamily="18" charset="0"/>
              </a:rPr>
              <a:t>«</a:t>
            </a:r>
            <a:r>
              <a:rPr lang="fr-FR" sz="2400" b="1" dirty="0" smtClean="0">
                <a:latin typeface="Times New Roman" panose="02020603050405020304" pitchFamily="18" charset="0"/>
                <a:cs typeface="Times New Roman" panose="02020603050405020304" pitchFamily="18" charset="0"/>
              </a:rPr>
              <a:t>contact </a:t>
            </a:r>
            <a:r>
              <a:rPr lang="fr-FR" sz="2400" b="1" dirty="0" err="1" smtClean="0">
                <a:latin typeface="Times New Roman" panose="02020603050405020304" pitchFamily="18" charset="0"/>
                <a:cs typeface="Times New Roman" panose="02020603050405020304" pitchFamily="18" charset="0"/>
              </a:rPr>
              <a:t>tracing</a:t>
            </a:r>
            <a:r>
              <a:rPr lang="fr-FR" sz="2400" dirty="0" smtClean="0">
                <a:latin typeface="Times New Roman" panose="02020603050405020304" pitchFamily="18" charset="0"/>
                <a:cs typeface="Times New Roman" panose="02020603050405020304" pitchFamily="18" charset="0"/>
              </a:rPr>
              <a:t>» </a:t>
            </a:r>
            <a:r>
              <a:rPr lang="fr-FR" sz="2400" dirty="0">
                <a:latin typeface="Times New Roman" panose="02020603050405020304" pitchFamily="18" charset="0"/>
                <a:cs typeface="Times New Roman" panose="02020603050405020304" pitchFamily="18" charset="0"/>
              </a:rPr>
              <a:t>de l’Assurance maladie. </a:t>
            </a:r>
          </a:p>
          <a:p>
            <a:pPr marL="0" indent="0">
              <a:buNone/>
            </a:pPr>
            <a:endParaRPr lang="fr-FR" sz="2400" dirty="0" smtClean="0">
              <a:latin typeface="Times New Roman" panose="02020603050405020304" pitchFamily="18" charset="0"/>
              <a:cs typeface="Times New Roman" panose="02020603050405020304" pitchFamily="18" charset="0"/>
            </a:endParaRPr>
          </a:p>
          <a:p>
            <a:pPr marL="0" indent="0">
              <a:buNone/>
            </a:pPr>
            <a:r>
              <a:rPr lang="fr-FR" sz="2400" dirty="0" smtClean="0">
                <a:latin typeface="Times New Roman" panose="02020603050405020304" pitchFamily="18" charset="0"/>
                <a:cs typeface="Times New Roman" panose="02020603050405020304" pitchFamily="18" charset="0"/>
              </a:rPr>
              <a:t>Lorsque cela est possible l’agent est placé en télétravail, à défaut il est placé en ASA. (note de la DGCL du 12-01-2021)</a:t>
            </a:r>
          </a:p>
          <a:p>
            <a:pPr marL="0" indent="0">
              <a:buNone/>
            </a:pPr>
            <a:r>
              <a:rPr lang="fr-FR" sz="2400" dirty="0" smtClean="0">
                <a:latin typeface="Times New Roman" panose="02020603050405020304" pitchFamily="18" charset="0"/>
                <a:cs typeface="Times New Roman" panose="02020603050405020304" pitchFamily="18" charset="0"/>
              </a:rPr>
              <a:t>Pas d’application du jour de carence </a:t>
            </a:r>
            <a:endParaRPr lang="fr-FR" sz="2400" dirty="0">
              <a:latin typeface="Times New Roman" panose="02020603050405020304" pitchFamily="18"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9</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Organigramme : Extraire 6"/>
          <p:cNvSpPr/>
          <p:nvPr/>
        </p:nvSpPr>
        <p:spPr>
          <a:xfrm>
            <a:off x="319489" y="5313629"/>
            <a:ext cx="518711" cy="520547"/>
          </a:xfrm>
          <a:prstGeom prst="flowChartExtra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a:latin typeface="Arial Black" panose="020B0A04020102020204" pitchFamily="34" charset="0"/>
              </a:rPr>
              <a:t>!</a:t>
            </a:r>
          </a:p>
        </p:txBody>
      </p:sp>
    </p:spTree>
    <p:extLst>
      <p:ext uri="{BB962C8B-B14F-4D97-AF65-F5344CB8AC3E}">
        <p14:creationId xmlns:p14="http://schemas.microsoft.com/office/powerpoint/2010/main" val="1187539583"/>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12971</TotalTime>
  <Words>3101</Words>
  <Application>Microsoft Office PowerPoint</Application>
  <PresentationFormat>Grand écran</PresentationFormat>
  <Paragraphs>367</Paragraphs>
  <Slides>32</Slides>
  <Notes>32</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32</vt:i4>
      </vt:variant>
    </vt:vector>
  </HeadingPairs>
  <TitlesOfParts>
    <vt:vector size="40" baseType="lpstr">
      <vt:lpstr>Arial</vt:lpstr>
      <vt:lpstr>Arial Black</vt:lpstr>
      <vt:lpstr>Calibri</vt:lpstr>
      <vt:lpstr>Calibri Light</vt:lpstr>
      <vt:lpstr>Symbol</vt:lpstr>
      <vt:lpstr>Times New Roman</vt:lpstr>
      <vt:lpstr>Wingdings</vt:lpstr>
      <vt:lpstr>Thème Office</vt:lpstr>
      <vt:lpstr>Gestion de la crise sanitaire dans la fonction publique territoriale</vt:lpstr>
      <vt:lpstr>Références juridiques </vt:lpstr>
      <vt:lpstr>Plan</vt:lpstr>
      <vt:lpstr>I. Situation des agents en présentiel </vt:lpstr>
      <vt:lpstr>I. Situation des agents en présentiel </vt:lpstr>
      <vt:lpstr>I. Situation des agents en présentiel </vt:lpstr>
      <vt:lpstr>I. Situation des agents en présentiel </vt:lpstr>
      <vt:lpstr>I. Situation des agents en présentiel </vt:lpstr>
      <vt:lpstr>II. Situation des « cas contacts à risque»</vt:lpstr>
      <vt:lpstr>II. Situation des « cas contacts à risque»</vt:lpstr>
      <vt:lpstr>III. Situation des agents symptomatiques</vt:lpstr>
      <vt:lpstr>IV.  Situation des agents testés positifs </vt:lpstr>
      <vt:lpstr>V. Situation des agents vulnérables</vt:lpstr>
      <vt:lpstr>V. Situation des agents vulnérables</vt:lpstr>
      <vt:lpstr>V. Situation des agents vulnérables</vt:lpstr>
      <vt:lpstr>V. Situation des agents vulnérables</vt:lpstr>
      <vt:lpstr>VI. Situation des agents devant garder leurs enfants</vt:lpstr>
      <vt:lpstr>VI. Situation des agents devant garder leurs enfants</vt:lpstr>
      <vt:lpstr>VII. Situation des agents partageant leur domicile avec une personne vulnérable</vt:lpstr>
      <vt:lpstr>VIII. Reconnaissance de la maladie professionnelle</vt:lpstr>
      <vt:lpstr>VIII. Reconnaissance de la maladie professionnelle</vt:lpstr>
      <vt:lpstr>VIII. Reconnaissance de la maladie professionnelle</vt:lpstr>
      <vt:lpstr>VIII. Reconnaissance de la maladie professionnelle</vt:lpstr>
      <vt:lpstr>IX. Autres mesures exceptionnelles</vt:lpstr>
      <vt:lpstr>IX. Autres mesures exceptionnelles</vt:lpstr>
      <vt:lpstr>IX. Autres mesures exceptionnelles</vt:lpstr>
      <vt:lpstr>IX. Autres mesures exceptionnelles</vt:lpstr>
      <vt:lpstr>X. récapitulatif</vt:lpstr>
      <vt:lpstr>Annexe 1 : Critères de vulnérabilités</vt:lpstr>
      <vt:lpstr>Annexe 2 : Mesures de protection renforcées</vt:lpstr>
      <vt:lpstr>Annexe 3 : Reconnaissance Maladie professionnelle</vt:lpstr>
      <vt:lpstr>Annexe 4 : Cadre d’emplois concernés par la possibilité de titularisation sans formation d’intégration  Décret n° 2020-1082 du 21 août 2020</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Dispositif de signalement des actes de violence, de discrimination, de harcèlement et d’agissements sexistes</dc:title>
  <dc:creator>Émilie Pla</dc:creator>
  <cp:lastModifiedBy>Émilie Pla</cp:lastModifiedBy>
  <cp:revision>126</cp:revision>
  <cp:lastPrinted>2021-05-06T13:51:11Z</cp:lastPrinted>
  <dcterms:created xsi:type="dcterms:W3CDTF">2021-01-07T14:13:57Z</dcterms:created>
  <dcterms:modified xsi:type="dcterms:W3CDTF">2021-05-06T14:08:41Z</dcterms:modified>
</cp:coreProperties>
</file>