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handoutMasterIdLst>
    <p:handoutMasterId r:id="rId19"/>
  </p:handoutMasterIdLst>
  <p:sldIdLst>
    <p:sldId id="257" r:id="rId2"/>
    <p:sldId id="268" r:id="rId3"/>
    <p:sldId id="258" r:id="rId4"/>
    <p:sldId id="284" r:id="rId5"/>
    <p:sldId id="269" r:id="rId6"/>
    <p:sldId id="283" r:id="rId7"/>
    <p:sldId id="295" r:id="rId8"/>
    <p:sldId id="285" r:id="rId9"/>
    <p:sldId id="256" r:id="rId10"/>
    <p:sldId id="290" r:id="rId11"/>
    <p:sldId id="291" r:id="rId12"/>
    <p:sldId id="292" r:id="rId13"/>
    <p:sldId id="293" r:id="rId14"/>
    <p:sldId id="286" r:id="rId15"/>
    <p:sldId id="288" r:id="rId16"/>
    <p:sldId id="289" r:id="rId17"/>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58" autoAdjust="0"/>
    <p:restoredTop sz="94660"/>
  </p:normalViewPr>
  <p:slideViewPr>
    <p:cSldViewPr snapToGrid="0">
      <p:cViewPr varScale="1">
        <p:scale>
          <a:sx n="92" d="100"/>
          <a:sy n="92" d="100"/>
        </p:scale>
        <p:origin x="76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6094A4A-219C-4406-9800-DB38471145C9}" type="datetimeFigureOut">
              <a:rPr lang="fr-FR" smtClean="0"/>
              <a:t>06/05/2021</a:t>
            </a:fld>
            <a:endParaRPr lang="fr-FR"/>
          </a:p>
        </p:txBody>
      </p:sp>
      <p:sp>
        <p:nvSpPr>
          <p:cNvPr id="4" name="Espace réservé du pied de pag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642F3C51-FE0A-4215-84BE-56A3731B40FA}" type="slidenum">
              <a:rPr lang="fr-FR" smtClean="0"/>
              <a:t>‹N°›</a:t>
            </a:fld>
            <a:endParaRPr lang="fr-FR"/>
          </a:p>
        </p:txBody>
      </p:sp>
    </p:spTree>
    <p:extLst>
      <p:ext uri="{BB962C8B-B14F-4D97-AF65-F5344CB8AC3E}">
        <p14:creationId xmlns:p14="http://schemas.microsoft.com/office/powerpoint/2010/main" val="2231324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99BD5C9-8027-4987-952B-A4905611AC1D}" type="datetimeFigureOut">
              <a:rPr lang="fr-FR" smtClean="0"/>
              <a:t>06/05/2021</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15BC977-F171-43F4-B522-76F3229208B5}" type="slidenum">
              <a:rPr lang="fr-FR" smtClean="0"/>
              <a:t>‹N°›</a:t>
            </a:fld>
            <a:endParaRPr lang="fr-FR"/>
          </a:p>
        </p:txBody>
      </p:sp>
    </p:spTree>
    <p:extLst>
      <p:ext uri="{BB962C8B-B14F-4D97-AF65-F5344CB8AC3E}">
        <p14:creationId xmlns:p14="http://schemas.microsoft.com/office/powerpoint/2010/main" val="800252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3A442FE-F0A7-4BDA-9657-361574E639D9}" type="datetimeFigureOut">
              <a:rPr lang="fr-FR" smtClean="0"/>
              <a:t>06/05/2021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781727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A442FE-F0A7-4BDA-9657-361574E639D9}" type="datetimeFigureOut">
              <a:rPr lang="fr-FR" smtClean="0"/>
              <a:t>06/05/2021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974981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A442FE-F0A7-4BDA-9657-361574E639D9}" type="datetimeFigureOut">
              <a:rPr lang="fr-FR" smtClean="0"/>
              <a:t>06/05/2021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1332395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A442FE-F0A7-4BDA-9657-361574E639D9}" type="datetimeFigureOut">
              <a:rPr lang="fr-FR" smtClean="0"/>
              <a:t>06/05/2021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708667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3A442FE-F0A7-4BDA-9657-361574E639D9}" type="datetimeFigureOut">
              <a:rPr lang="fr-FR" smtClean="0"/>
              <a:t>06/05/2021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296268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3A442FE-F0A7-4BDA-9657-361574E639D9}" type="datetimeFigureOut">
              <a:rPr lang="fr-FR" smtClean="0"/>
              <a:t>06/05/2021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780853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3A442FE-F0A7-4BDA-9657-361574E639D9}" type="datetimeFigureOut">
              <a:rPr lang="fr-FR" smtClean="0"/>
              <a:t>06/05/2021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605231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3A442FE-F0A7-4BDA-9657-361574E639D9}" type="datetimeFigureOut">
              <a:rPr lang="fr-FR" smtClean="0"/>
              <a:t>06/05/2021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1668752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3A442FE-F0A7-4BDA-9657-361574E639D9}" type="datetimeFigureOut">
              <a:rPr lang="fr-FR" smtClean="0"/>
              <a:t>06/05/2021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219542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3A442FE-F0A7-4BDA-9657-361574E639D9}" type="datetimeFigureOut">
              <a:rPr lang="fr-FR" smtClean="0"/>
              <a:t>06/05/2021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528010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3A442FE-F0A7-4BDA-9657-361574E639D9}" type="datetimeFigureOut">
              <a:rPr lang="fr-FR" smtClean="0"/>
              <a:t>06/05/2021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1074604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442FE-F0A7-4BDA-9657-361574E639D9}" type="datetimeFigureOut">
              <a:rPr lang="fr-FR" smtClean="0"/>
              <a:t>06/05/2021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4C8232-B7B2-4CA5-BF4C-B08B8BF57F52}" type="slidenum">
              <a:rPr lang="fr-FR" smtClean="0"/>
              <a:t>‹N°›</a:t>
            </a:fld>
            <a:endParaRPr lang="fr-FR"/>
          </a:p>
        </p:txBody>
      </p:sp>
    </p:spTree>
    <p:extLst>
      <p:ext uri="{BB962C8B-B14F-4D97-AF65-F5344CB8AC3E}">
        <p14:creationId xmlns:p14="http://schemas.microsoft.com/office/powerpoint/2010/main" val="272316989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1">
                  <a:lumMod val="75000"/>
                </a:schemeClr>
              </a:solidFill>
            </a:endParaRPr>
          </a:p>
        </p:txBody>
      </p:sp>
      <p:sp>
        <p:nvSpPr>
          <p:cNvPr id="3" name="Espace réservé du contenu 2"/>
          <p:cNvSpPr>
            <a:spLocks noGrp="1"/>
          </p:cNvSpPr>
          <p:nvPr>
            <p:ph idx="1"/>
          </p:nvPr>
        </p:nvSpPr>
        <p:spPr/>
        <p:txBody>
          <a:bodyPr/>
          <a:lstStyle/>
          <a:p>
            <a:pPr marL="0" indent="0" algn="ctr">
              <a:buNone/>
            </a:pPr>
            <a:endParaRPr lang="fr-FR" dirty="0" smtClean="0"/>
          </a:p>
          <a:p>
            <a:pPr marL="0" indent="0" algn="ctr">
              <a:buNone/>
            </a:pPr>
            <a:endParaRPr lang="fr-FR" dirty="0" smtClean="0"/>
          </a:p>
          <a:p>
            <a:pPr marL="0" indent="0" algn="ctr">
              <a:buNone/>
            </a:pPr>
            <a:endParaRPr lang="fr-FR" dirty="0" smtClean="0"/>
          </a:p>
          <a:p>
            <a:pPr marL="0" indent="0" algn="ctr">
              <a:buNone/>
            </a:pPr>
            <a:r>
              <a:rPr lang="fr-FR" sz="4000" b="1" dirty="0" smtClean="0">
                <a:solidFill>
                  <a:schemeClr val="bg1"/>
                </a:solidFill>
                <a:latin typeface="Century Gothic" panose="020B0502020202020204" pitchFamily="34" charset="0"/>
                <a:ea typeface="Liberation Sans" panose="020B0604020202020204" pitchFamily="34" charset="0"/>
                <a:cs typeface="Liberation Sans" panose="020B0604020202020204" pitchFamily="34" charset="0"/>
              </a:rPr>
              <a:t>L’indemnité de fin de contrat dite prime de précarité</a:t>
            </a:r>
          </a:p>
          <a:p>
            <a:pPr marL="0" indent="0" algn="ctr">
              <a:buNone/>
            </a:pPr>
            <a:endParaRPr lang="fr-FR" dirty="0"/>
          </a:p>
        </p:txBody>
      </p:sp>
      <p:sp>
        <p:nvSpPr>
          <p:cNvPr id="6" name="Rectangle 5"/>
          <p:cNvSpPr/>
          <p:nvPr/>
        </p:nvSpPr>
        <p:spPr>
          <a:xfrm>
            <a:off x="0" y="404755"/>
            <a:ext cx="12192000" cy="14796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313" y="530224"/>
            <a:ext cx="4095750" cy="1228725"/>
          </a:xfrm>
          <a:prstGeom prst="rect">
            <a:avLst/>
          </a:prstGeom>
        </p:spPr>
      </p:pic>
      <p:sp>
        <p:nvSpPr>
          <p:cNvPr id="9" name="Rectangle 8"/>
          <p:cNvSpPr/>
          <p:nvPr/>
        </p:nvSpPr>
        <p:spPr>
          <a:xfrm>
            <a:off x="0" y="4693717"/>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4779587"/>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0" y="1951096"/>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p:nvSpPr>
        <p:spPr>
          <a:xfrm>
            <a:off x="0" y="297280"/>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p:cNvSpPr/>
          <p:nvPr/>
        </p:nvSpPr>
        <p:spPr>
          <a:xfrm>
            <a:off x="0" y="3132511"/>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0" y="3218381"/>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88637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0"/>
            <a:ext cx="10515600" cy="1325563"/>
          </a:xfrm>
        </p:spPr>
        <p:txBody>
          <a:bodyPr/>
          <a:lstStyle/>
          <a:p>
            <a:pPr algn="ctr"/>
            <a:r>
              <a:rPr lang="fr-FR" dirty="0" smtClean="0">
                <a:latin typeface="Century Gothic" panose="020B0502020202020204" pitchFamily="34" charset="0"/>
              </a:rPr>
              <a:t>Précisions sur des cas particuliers</a:t>
            </a:r>
            <a:endParaRPr lang="fr-FR" dirty="0">
              <a:latin typeface="Century Gothic" panose="020B0502020202020204" pitchFamily="34" charset="0"/>
            </a:endParaRPr>
          </a:p>
        </p:txBody>
      </p:sp>
      <p:sp>
        <p:nvSpPr>
          <p:cNvPr id="3" name="Espace réservé du contenu 2"/>
          <p:cNvSpPr>
            <a:spLocks noGrp="1"/>
          </p:cNvSpPr>
          <p:nvPr>
            <p:ph idx="1"/>
          </p:nvPr>
        </p:nvSpPr>
        <p:spPr>
          <a:xfrm>
            <a:off x="838200" y="1473798"/>
            <a:ext cx="10515600" cy="4703165"/>
          </a:xfrm>
        </p:spPr>
        <p:txBody>
          <a:bodyPr>
            <a:normAutofit fontScale="85000" lnSpcReduction="10000"/>
          </a:bodyPr>
          <a:lstStyle/>
          <a:p>
            <a:pPr algn="just">
              <a:buFont typeface="Wingdings" panose="05000000000000000000" pitchFamily="2" charset="2"/>
              <a:buChar char=""/>
            </a:pPr>
            <a:r>
              <a:rPr lang="fr-FR" dirty="0" smtClean="0">
                <a:latin typeface="Times New Roman" panose="02020603050405020304" pitchFamily="18" charset="0"/>
                <a:cs typeface="Times New Roman" panose="02020603050405020304" pitchFamily="18" charset="0"/>
                <a:sym typeface="Wingdings" panose="05000000000000000000" pitchFamily="2" charset="2"/>
              </a:rPr>
              <a:t> Les </a:t>
            </a:r>
            <a:r>
              <a:rPr lang="fr-FR" dirty="0">
                <a:latin typeface="Times New Roman" panose="02020603050405020304" pitchFamily="18" charset="0"/>
                <a:cs typeface="Times New Roman" panose="02020603050405020304" pitchFamily="18" charset="0"/>
                <a:sym typeface="Wingdings" panose="05000000000000000000" pitchFamily="2" charset="2"/>
              </a:rPr>
              <a:t>CDG sont concernés par </a:t>
            </a:r>
            <a:r>
              <a:rPr lang="fr-FR" b="1" dirty="0">
                <a:latin typeface="Times New Roman" panose="02020603050405020304" pitchFamily="18" charset="0"/>
                <a:cs typeface="Times New Roman" panose="02020603050405020304" pitchFamily="18" charset="0"/>
                <a:sym typeface="Wingdings" panose="05000000000000000000" pitchFamily="2" charset="2"/>
              </a:rPr>
              <a:t>le versement de l’indemnité pour les contrats conclus avec le </a:t>
            </a:r>
            <a:r>
              <a:rPr lang="fr-FR" b="1" dirty="0" smtClean="0">
                <a:latin typeface="Times New Roman" panose="02020603050405020304" pitchFamily="18" charset="0"/>
                <a:cs typeface="Times New Roman" panose="02020603050405020304" pitchFamily="18" charset="0"/>
                <a:sym typeface="Wingdings" panose="05000000000000000000" pitchFamily="2" charset="2"/>
              </a:rPr>
              <a:t>SAT</a:t>
            </a:r>
            <a:endParaRPr lang="fr-FR" b="1" dirty="0">
              <a:latin typeface="Times New Roman" panose="02020603050405020304" pitchFamily="18" charset="0"/>
              <a:cs typeface="Times New Roman" panose="02020603050405020304" pitchFamily="18" charset="0"/>
              <a:sym typeface="Wingdings" panose="05000000000000000000" pitchFamily="2" charset="2"/>
            </a:endParaRPr>
          </a:p>
          <a:p>
            <a:pPr algn="just">
              <a:buFont typeface="Wingdings" panose="05000000000000000000" pitchFamily="2" charset="2"/>
              <a:buChar char=""/>
            </a:pPr>
            <a:r>
              <a:rPr lang="fr-FR" dirty="0">
                <a:latin typeface="Times New Roman" panose="02020603050405020304" pitchFamily="18" charset="0"/>
                <a:cs typeface="Times New Roman" panose="02020603050405020304" pitchFamily="18" charset="0"/>
                <a:sym typeface="Wingdings" panose="05000000000000000000" pitchFamily="2" charset="2"/>
              </a:rPr>
              <a:t> L’indemnité n’est pas due </a:t>
            </a:r>
            <a:r>
              <a:rPr lang="fr-FR" b="1" dirty="0">
                <a:latin typeface="Times New Roman" panose="02020603050405020304" pitchFamily="18" charset="0"/>
                <a:cs typeface="Times New Roman" panose="02020603050405020304" pitchFamily="18" charset="0"/>
                <a:sym typeface="Wingdings" panose="05000000000000000000" pitchFamily="2" charset="2"/>
              </a:rPr>
              <a:t>si l’agent refuse la conclusion d’un CDI</a:t>
            </a:r>
            <a:r>
              <a:rPr lang="fr-FR" dirty="0">
                <a:latin typeface="Times New Roman" panose="02020603050405020304" pitchFamily="18" charset="0"/>
                <a:cs typeface="Times New Roman" panose="02020603050405020304" pitchFamily="18" charset="0"/>
                <a:sym typeface="Wingdings" panose="05000000000000000000" pitchFamily="2" charset="2"/>
              </a:rPr>
              <a:t>. A contrario, l’indemnité est due si l’agent refuse </a:t>
            </a:r>
            <a:r>
              <a:rPr lang="fr-FR" b="1" dirty="0">
                <a:latin typeface="Times New Roman" panose="02020603050405020304" pitchFamily="18" charset="0"/>
                <a:cs typeface="Times New Roman" panose="02020603050405020304" pitchFamily="18" charset="0"/>
                <a:sym typeface="Wingdings" panose="05000000000000000000" pitchFamily="2" charset="2"/>
              </a:rPr>
              <a:t>de s’engager sur un nouveau CDD ou </a:t>
            </a:r>
            <a:r>
              <a:rPr lang="fr-FR" b="1" dirty="0" smtClean="0">
                <a:latin typeface="Times New Roman" panose="02020603050405020304" pitchFamily="18" charset="0"/>
                <a:cs typeface="Times New Roman" panose="02020603050405020304" pitchFamily="18" charset="0"/>
                <a:sym typeface="Wingdings" panose="05000000000000000000" pitchFamily="2" charset="2"/>
              </a:rPr>
              <a:t>un CDI qui </a:t>
            </a:r>
            <a:r>
              <a:rPr lang="fr-FR" b="1" dirty="0">
                <a:latin typeface="Times New Roman" panose="02020603050405020304" pitchFamily="18" charset="0"/>
                <a:cs typeface="Times New Roman" panose="02020603050405020304" pitchFamily="18" charset="0"/>
                <a:sym typeface="Wingdings" panose="05000000000000000000" pitchFamily="2" charset="2"/>
              </a:rPr>
              <a:t>ne serait pas assorti d’une rémunération équivalente</a:t>
            </a: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L’indemnité </a:t>
            </a:r>
            <a:r>
              <a:rPr lang="fr-FR" dirty="0">
                <a:latin typeface="Times New Roman" panose="02020603050405020304" pitchFamily="18" charset="0"/>
                <a:cs typeface="Times New Roman" panose="02020603050405020304" pitchFamily="18" charset="0"/>
                <a:sym typeface="Wingdings" panose="05000000000000000000" pitchFamily="2" charset="2"/>
              </a:rPr>
              <a:t>n’est pas due par l’employeur si l’agent bénéficie </a:t>
            </a:r>
            <a:r>
              <a:rPr lang="fr-FR" b="1" dirty="0">
                <a:latin typeface="Times New Roman" panose="02020603050405020304" pitchFamily="18" charset="0"/>
                <a:cs typeface="Times New Roman" panose="02020603050405020304" pitchFamily="18" charset="0"/>
                <a:sym typeface="Wingdings" panose="05000000000000000000" pitchFamily="2" charset="2"/>
              </a:rPr>
              <a:t>d’un nouveau CDD ou CDI dans une autre collectivité territoriale</a:t>
            </a:r>
            <a:r>
              <a:rPr lang="fr-FR" dirty="0">
                <a:latin typeface="Times New Roman" panose="02020603050405020304" pitchFamily="18" charset="0"/>
                <a:cs typeface="Times New Roman" panose="02020603050405020304" pitchFamily="18" charset="0"/>
                <a:sym typeface="Wingdings" panose="05000000000000000000" pitchFamily="2" charset="2"/>
              </a:rPr>
              <a:t>. Comment la première collectivité peut elle avoir connaissance du fait que l’agent a conclu un nouveau contrat avec une autre collectivité pour refuser le versement?</a:t>
            </a:r>
          </a:p>
          <a:p>
            <a:pPr marL="0" indent="0" algn="just">
              <a:buNone/>
            </a:pPr>
            <a:endParaRPr lang="fr-FR" dirty="0" smtClean="0">
              <a:latin typeface="Times New Roman" panose="02020603050405020304" pitchFamily="18" charset="0"/>
              <a:cs typeface="Times New Roman" panose="02020603050405020304" pitchFamily="18" charset="0"/>
              <a:sym typeface="Wingdings" panose="05000000000000000000" pitchFamily="2" charset="2"/>
            </a:endParaRP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Ce </a:t>
            </a:r>
            <a:r>
              <a:rPr lang="fr-FR" dirty="0">
                <a:latin typeface="Times New Roman" panose="02020603050405020304" pitchFamily="18" charset="0"/>
                <a:cs typeface="Times New Roman" panose="02020603050405020304" pitchFamily="18" charset="0"/>
                <a:sym typeface="Wingdings" panose="05000000000000000000" pitchFamily="2" charset="2"/>
              </a:rPr>
              <a:t>n’est pas prévu, toutefois les agents pourraient être amenés à s’engager sur l’honneur auprès de l’autorité de départ (pour pouvoir percevoir l’indemnité, l’agent doit assurer à sa collectivité qu’il n’a pas signé d’autres CDD ou CDI dans la FPT). </a:t>
            </a:r>
            <a:endParaRPr lang="fr-FR"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5837604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139215"/>
            <a:ext cx="10515600" cy="764428"/>
          </a:xfrm>
        </p:spPr>
        <p:txBody>
          <a:bodyPr>
            <a:normAutofit/>
          </a:bodyPr>
          <a:lstStyle/>
          <a:p>
            <a:pPr algn="ctr"/>
            <a:r>
              <a:rPr lang="fr-FR" sz="4000" dirty="0" smtClean="0">
                <a:latin typeface="Century Gothic" panose="020B0502020202020204" pitchFamily="34" charset="0"/>
              </a:rPr>
              <a:t>Exemples 1</a:t>
            </a:r>
            <a:endParaRPr lang="fr-FR" sz="4000" dirty="0"/>
          </a:p>
        </p:txBody>
      </p:sp>
      <p:sp>
        <p:nvSpPr>
          <p:cNvPr id="3" name="Espace réservé du contenu 2"/>
          <p:cNvSpPr>
            <a:spLocks noGrp="1"/>
          </p:cNvSpPr>
          <p:nvPr>
            <p:ph idx="1"/>
          </p:nvPr>
        </p:nvSpPr>
        <p:spPr>
          <a:xfrm>
            <a:off x="677732" y="903643"/>
            <a:ext cx="11091134" cy="5273320"/>
          </a:xfrm>
        </p:spPr>
        <p:txBody>
          <a:bodyPr>
            <a:normAutofit fontScale="92500" lnSpcReduction="20000"/>
          </a:bodyPr>
          <a:lstStyle/>
          <a:p>
            <a:pPr marL="0" indent="0">
              <a:buNone/>
            </a:pPr>
            <a:r>
              <a:rPr lang="fr-FR" sz="2400" dirty="0">
                <a:latin typeface="Times New Roman" panose="02020603050405020304" pitchFamily="18" charset="0"/>
                <a:cs typeface="Times New Roman" panose="02020603050405020304" pitchFamily="18" charset="0"/>
              </a:rPr>
              <a:t>1/ </a:t>
            </a:r>
            <a:r>
              <a:rPr lang="fr-FR" sz="2400" u="sng" dirty="0">
                <a:latin typeface="Times New Roman" panose="02020603050405020304" pitchFamily="18" charset="0"/>
                <a:cs typeface="Times New Roman" panose="02020603050405020304" pitchFamily="18" charset="0"/>
              </a:rPr>
              <a:t>Recrutement d’un </a:t>
            </a:r>
            <a:r>
              <a:rPr lang="fr-FR" sz="2400" u="sng" dirty="0" smtClean="0">
                <a:latin typeface="Times New Roman" panose="02020603050405020304" pitchFamily="18" charset="0"/>
                <a:cs typeface="Times New Roman" panose="02020603050405020304" pitchFamily="18" charset="0"/>
              </a:rPr>
              <a:t>CDD du 01/12/20 au 31/01/21 pour accroissement temporaire</a:t>
            </a:r>
            <a:endParaRPr lang="fr-FR" sz="2400" u="sng"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 </a:t>
            </a:r>
            <a:r>
              <a:rPr lang="fr-FR" sz="2400" i="1" dirty="0" smtClean="0">
                <a:latin typeface="Times New Roman" panose="02020603050405020304" pitchFamily="18" charset="0"/>
                <a:cs typeface="Times New Roman" panose="02020603050405020304" pitchFamily="18" charset="0"/>
              </a:rPr>
              <a:t>Pas </a:t>
            </a:r>
            <a:r>
              <a:rPr lang="fr-FR" sz="2400" i="1" dirty="0">
                <a:latin typeface="Times New Roman" panose="02020603050405020304" pitchFamily="18" charset="0"/>
                <a:cs typeface="Times New Roman" panose="02020603050405020304" pitchFamily="18" charset="0"/>
              </a:rPr>
              <a:t>de versement </a:t>
            </a:r>
            <a:r>
              <a:rPr lang="fr-FR" sz="2400" i="1" dirty="0" smtClean="0">
                <a:latin typeface="Times New Roman" panose="02020603050405020304" pitchFamily="18" charset="0"/>
                <a:cs typeface="Times New Roman" panose="02020603050405020304" pitchFamily="18" charset="0"/>
              </a:rPr>
              <a:t>car </a:t>
            </a:r>
            <a:r>
              <a:rPr lang="fr-FR" sz="2400" i="1" dirty="0">
                <a:latin typeface="Times New Roman" panose="02020603050405020304" pitchFamily="18" charset="0"/>
                <a:cs typeface="Times New Roman" panose="02020603050405020304" pitchFamily="18" charset="0"/>
              </a:rPr>
              <a:t>le contrat n’a pas </a:t>
            </a:r>
            <a:r>
              <a:rPr lang="fr-FR" sz="2400" i="1" dirty="0" smtClean="0">
                <a:latin typeface="Times New Roman" panose="02020603050405020304" pitchFamily="18" charset="0"/>
                <a:cs typeface="Times New Roman" panose="02020603050405020304" pitchFamily="18" charset="0"/>
              </a:rPr>
              <a:t>été renouvelé </a:t>
            </a:r>
            <a:r>
              <a:rPr lang="fr-FR" sz="2400" i="1" dirty="0">
                <a:latin typeface="Times New Roman" panose="02020603050405020304" pitchFamily="18" charset="0"/>
                <a:cs typeface="Times New Roman" panose="02020603050405020304" pitchFamily="18" charset="0"/>
              </a:rPr>
              <a:t>du </a:t>
            </a:r>
            <a:r>
              <a:rPr lang="fr-FR" sz="2400" i="1" dirty="0" smtClean="0">
                <a:latin typeface="Times New Roman" panose="02020603050405020304" pitchFamily="18" charset="0"/>
                <a:cs typeface="Times New Roman" panose="02020603050405020304" pitchFamily="18" charset="0"/>
              </a:rPr>
              <a:t>01/01 au 31/01, cette </a:t>
            </a:r>
            <a:r>
              <a:rPr lang="fr-FR" sz="2400" i="1" dirty="0">
                <a:latin typeface="Times New Roman" panose="02020603050405020304" pitchFamily="18" charset="0"/>
                <a:cs typeface="Times New Roman" panose="02020603050405020304" pitchFamily="18" charset="0"/>
              </a:rPr>
              <a:t>période était dans le contrat initial</a:t>
            </a:r>
            <a:r>
              <a:rPr lang="fr-FR" sz="2400" i="1"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endParaRPr lang="fr-FR" sz="2400" i="1" dirty="0" smtClean="0">
              <a:latin typeface="Times New Roman" panose="02020603050405020304" pitchFamily="18" charset="0"/>
              <a:cs typeface="Times New Roman" panose="02020603050405020304" pitchFamily="18" charset="0"/>
            </a:endParaRPr>
          </a:p>
          <a:p>
            <a:pPr marL="0" indent="0">
              <a:buNone/>
            </a:pPr>
            <a:r>
              <a:rPr lang="fr-FR" sz="2400" dirty="0" smtClean="0">
                <a:latin typeface="Times New Roman" panose="02020603050405020304" pitchFamily="18" charset="0"/>
                <a:cs typeface="Times New Roman" panose="02020603050405020304" pitchFamily="18" charset="0"/>
              </a:rPr>
              <a:t>2</a:t>
            </a:r>
            <a:r>
              <a:rPr lang="fr-FR" sz="2400" dirty="0">
                <a:latin typeface="Times New Roman" panose="02020603050405020304" pitchFamily="18" charset="0"/>
                <a:cs typeface="Times New Roman" panose="02020603050405020304" pitchFamily="18" charset="0"/>
              </a:rPr>
              <a:t>/ </a:t>
            </a:r>
            <a:r>
              <a:rPr lang="fr-FR" sz="2400" u="sng" dirty="0">
                <a:latin typeface="Times New Roman" panose="02020603050405020304" pitchFamily="18" charset="0"/>
                <a:cs typeface="Times New Roman" panose="02020603050405020304" pitchFamily="18" charset="0"/>
              </a:rPr>
              <a:t>Recrutement d’un </a:t>
            </a:r>
            <a:r>
              <a:rPr lang="fr-FR" sz="2400" u="sng" dirty="0" smtClean="0">
                <a:latin typeface="Times New Roman" panose="02020603050405020304" pitchFamily="18" charset="0"/>
                <a:cs typeface="Times New Roman" panose="02020603050405020304" pitchFamily="18" charset="0"/>
              </a:rPr>
              <a:t>CDD au 01/01/21 pour </a:t>
            </a:r>
            <a:r>
              <a:rPr lang="fr-FR" sz="2400" u="sng" dirty="0">
                <a:latin typeface="Times New Roman" panose="02020603050405020304" pitchFamily="18" charset="0"/>
                <a:cs typeface="Times New Roman" panose="02020603050405020304" pitchFamily="18" charset="0"/>
              </a:rPr>
              <a:t>remplacement </a:t>
            </a:r>
            <a:r>
              <a:rPr lang="fr-FR" sz="2400" u="sng" dirty="0" smtClean="0">
                <a:latin typeface="Times New Roman" panose="02020603050405020304" pitchFamily="18" charset="0"/>
                <a:cs typeface="Times New Roman" panose="02020603050405020304" pitchFamily="18" charset="0"/>
              </a:rPr>
              <a:t>d’un agent absent</a:t>
            </a:r>
            <a:r>
              <a:rPr lang="fr-FR" sz="2400" dirty="0" smtClean="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a:p>
            <a:pPr marL="0" indent="0">
              <a:buNone/>
            </a:pPr>
            <a:r>
              <a:rPr lang="fr-FR" sz="2400" dirty="0">
                <a:latin typeface="Times New Roman" panose="02020603050405020304" pitchFamily="18" charset="0"/>
                <a:cs typeface="Times New Roman" panose="02020603050405020304" pitchFamily="18" charset="0"/>
              </a:rPr>
              <a:t>CDD du </a:t>
            </a:r>
            <a:r>
              <a:rPr lang="fr-FR" sz="2400" dirty="0" smtClean="0">
                <a:latin typeface="Times New Roman" panose="02020603050405020304" pitchFamily="18" charset="0"/>
                <a:cs typeface="Times New Roman" panose="02020603050405020304" pitchFamily="18" charset="0"/>
              </a:rPr>
              <a:t>01/01/21 au 31/03/2021, renouvellement du 01/04/21 au 31/05/21.</a:t>
            </a:r>
            <a:endParaRPr lang="fr-FR"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fr-FR" sz="2400" i="1" dirty="0" smtClean="0">
                <a:latin typeface="Times New Roman" panose="02020603050405020304" pitchFamily="18" charset="0"/>
                <a:cs typeface="Times New Roman" panose="02020603050405020304" pitchFamily="18" charset="0"/>
              </a:rPr>
              <a:t>Versement </a:t>
            </a:r>
            <a:r>
              <a:rPr lang="fr-FR" sz="2400" i="1" dirty="0">
                <a:latin typeface="Times New Roman" panose="02020603050405020304" pitchFamily="18" charset="0"/>
                <a:cs typeface="Times New Roman" panose="02020603050405020304" pitchFamily="18" charset="0"/>
              </a:rPr>
              <a:t>de l’indemnité </a:t>
            </a:r>
            <a:r>
              <a:rPr lang="fr-FR" sz="2400" i="1" dirty="0" smtClean="0">
                <a:latin typeface="Times New Roman" panose="02020603050405020304" pitchFamily="18" charset="0"/>
                <a:cs typeface="Times New Roman" panose="02020603050405020304" pitchFamily="18" charset="0"/>
              </a:rPr>
              <a:t>car </a:t>
            </a:r>
            <a:r>
              <a:rPr lang="fr-FR" sz="2400" i="1" dirty="0">
                <a:latin typeface="Times New Roman" panose="02020603050405020304" pitchFamily="18" charset="0"/>
                <a:cs typeface="Times New Roman" panose="02020603050405020304" pitchFamily="18" charset="0"/>
              </a:rPr>
              <a:t>le cumul des contrats est inférieur à 1 an</a:t>
            </a:r>
            <a:r>
              <a:rPr lang="fr-FR" sz="2400" i="1"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endParaRPr lang="fr-FR" sz="2400" i="1" dirty="0" smtClean="0">
              <a:latin typeface="Times New Roman" panose="02020603050405020304" pitchFamily="18" charset="0"/>
              <a:cs typeface="Times New Roman" panose="02020603050405020304" pitchFamily="18" charset="0"/>
            </a:endParaRPr>
          </a:p>
          <a:p>
            <a:pPr marL="0" indent="0">
              <a:buNone/>
            </a:pPr>
            <a:r>
              <a:rPr lang="fr-FR" sz="2400" dirty="0" smtClean="0">
                <a:latin typeface="Times New Roman" panose="02020603050405020304" pitchFamily="18" charset="0"/>
                <a:cs typeface="Times New Roman" panose="02020603050405020304" pitchFamily="18" charset="0"/>
              </a:rPr>
              <a:t>3</a:t>
            </a:r>
            <a:r>
              <a:rPr lang="fr-FR" sz="2400" dirty="0">
                <a:latin typeface="Times New Roman" panose="02020603050405020304" pitchFamily="18" charset="0"/>
                <a:cs typeface="Times New Roman" panose="02020603050405020304" pitchFamily="18" charset="0"/>
              </a:rPr>
              <a:t>/ </a:t>
            </a:r>
            <a:r>
              <a:rPr lang="fr-FR" sz="2400" u="sng" dirty="0">
                <a:latin typeface="Times New Roman" panose="02020603050405020304" pitchFamily="18" charset="0"/>
                <a:cs typeface="Times New Roman" panose="02020603050405020304" pitchFamily="18" charset="0"/>
              </a:rPr>
              <a:t>Recrutement d’un </a:t>
            </a:r>
            <a:r>
              <a:rPr lang="fr-FR" sz="2400" u="sng" dirty="0" smtClean="0">
                <a:latin typeface="Times New Roman" panose="02020603050405020304" pitchFamily="18" charset="0"/>
                <a:cs typeface="Times New Roman" panose="02020603050405020304" pitchFamily="18" charset="0"/>
              </a:rPr>
              <a:t>CDD </a:t>
            </a:r>
            <a:r>
              <a:rPr lang="fr-FR" sz="2400" u="sng" dirty="0">
                <a:latin typeface="Times New Roman" panose="02020603050405020304" pitchFamily="18" charset="0"/>
                <a:cs typeface="Times New Roman" panose="02020603050405020304" pitchFamily="18" charset="0"/>
              </a:rPr>
              <a:t>au </a:t>
            </a:r>
            <a:r>
              <a:rPr lang="fr-FR" sz="2400" u="sng" dirty="0" smtClean="0">
                <a:latin typeface="Times New Roman" panose="02020603050405020304" pitchFamily="18" charset="0"/>
                <a:cs typeface="Times New Roman" panose="02020603050405020304" pitchFamily="18" charset="0"/>
              </a:rPr>
              <a:t>01/01/2021 pour </a:t>
            </a:r>
            <a:r>
              <a:rPr lang="fr-FR" sz="2400" u="sng" dirty="0">
                <a:latin typeface="Times New Roman" panose="02020603050405020304" pitchFamily="18" charset="0"/>
                <a:cs typeface="Times New Roman" panose="02020603050405020304" pitchFamily="18" charset="0"/>
              </a:rPr>
              <a:t>accroissement </a:t>
            </a:r>
            <a:r>
              <a:rPr lang="fr-FR" sz="2400" u="sng" dirty="0" smtClean="0">
                <a:latin typeface="Times New Roman" panose="02020603050405020304" pitchFamily="18" charset="0"/>
                <a:cs typeface="Times New Roman" panose="02020603050405020304" pitchFamily="18" charset="0"/>
              </a:rPr>
              <a:t>temporaire</a:t>
            </a:r>
            <a:endParaRPr lang="fr-FR" sz="2400" u="sng" dirty="0">
              <a:latin typeface="Times New Roman" panose="02020603050405020304" pitchFamily="18" charset="0"/>
              <a:cs typeface="Times New Roman" panose="02020603050405020304" pitchFamily="18" charset="0"/>
            </a:endParaRPr>
          </a:p>
          <a:p>
            <a:pPr marL="0" indent="0">
              <a:buNone/>
            </a:pPr>
            <a:r>
              <a:rPr lang="fr-FR" sz="2400" dirty="0">
                <a:latin typeface="Times New Roman" panose="02020603050405020304" pitchFamily="18" charset="0"/>
                <a:cs typeface="Times New Roman" panose="02020603050405020304" pitchFamily="18" charset="0"/>
              </a:rPr>
              <a:t>CDD du </a:t>
            </a:r>
            <a:r>
              <a:rPr lang="fr-FR" sz="2400" dirty="0" smtClean="0">
                <a:latin typeface="Times New Roman" panose="02020603050405020304" pitchFamily="18" charset="0"/>
                <a:cs typeface="Times New Roman" panose="02020603050405020304" pitchFamily="18" charset="0"/>
              </a:rPr>
              <a:t>01/01/21 </a:t>
            </a:r>
            <a:r>
              <a:rPr lang="fr-FR" sz="2400" dirty="0">
                <a:latin typeface="Times New Roman" panose="02020603050405020304" pitchFamily="18" charset="0"/>
                <a:cs typeface="Times New Roman" panose="02020603050405020304" pitchFamily="18" charset="0"/>
              </a:rPr>
              <a:t>au </a:t>
            </a:r>
            <a:r>
              <a:rPr lang="fr-FR" sz="2400" dirty="0" smtClean="0">
                <a:latin typeface="Times New Roman" panose="02020603050405020304" pitchFamily="18" charset="0"/>
                <a:cs typeface="Times New Roman" panose="02020603050405020304" pitchFamily="18" charset="0"/>
              </a:rPr>
              <a:t>31/03/21 (TNC 32h)</a:t>
            </a:r>
            <a:endParaRPr lang="fr-FR" sz="2400" dirty="0">
              <a:latin typeface="Times New Roman" panose="02020603050405020304" pitchFamily="18" charset="0"/>
              <a:cs typeface="Times New Roman" panose="02020603050405020304" pitchFamily="18" charset="0"/>
            </a:endParaRPr>
          </a:p>
          <a:p>
            <a:pPr marL="0" indent="0">
              <a:buNone/>
            </a:pPr>
            <a:r>
              <a:rPr lang="fr-FR" sz="2400" dirty="0">
                <a:latin typeface="Times New Roman" panose="02020603050405020304" pitchFamily="18" charset="0"/>
                <a:cs typeface="Times New Roman" panose="02020603050405020304" pitchFamily="18" charset="0"/>
              </a:rPr>
              <a:t>CDD du </a:t>
            </a:r>
            <a:r>
              <a:rPr lang="fr-FR" sz="2400" dirty="0" smtClean="0">
                <a:latin typeface="Times New Roman" panose="02020603050405020304" pitchFamily="18" charset="0"/>
                <a:cs typeface="Times New Roman" panose="02020603050405020304" pitchFamily="18" charset="0"/>
              </a:rPr>
              <a:t>01/04/21 </a:t>
            </a:r>
            <a:r>
              <a:rPr lang="fr-FR" sz="2400" dirty="0">
                <a:latin typeface="Times New Roman" panose="02020603050405020304" pitchFamily="18" charset="0"/>
                <a:cs typeface="Times New Roman" panose="02020603050405020304" pitchFamily="18" charset="0"/>
              </a:rPr>
              <a:t>au </a:t>
            </a:r>
            <a:r>
              <a:rPr lang="fr-FR" sz="2400" dirty="0" smtClean="0">
                <a:latin typeface="Times New Roman" panose="02020603050405020304" pitchFamily="18" charset="0"/>
                <a:cs typeface="Times New Roman" panose="02020603050405020304" pitchFamily="18" charset="0"/>
              </a:rPr>
              <a:t>30/04/21 (TNC 17h30</a:t>
            </a:r>
            <a:r>
              <a:rPr lang="fr-FR" sz="2400" dirty="0">
                <a:latin typeface="Times New Roman" panose="02020603050405020304" pitchFamily="18" charset="0"/>
                <a:cs typeface="Times New Roman" panose="02020603050405020304" pitchFamily="18" charset="0"/>
              </a:rPr>
              <a:t>)</a:t>
            </a:r>
          </a:p>
          <a:p>
            <a:pPr marL="0" indent="0">
              <a:buNone/>
            </a:pPr>
            <a:r>
              <a:rPr lang="fr-FR" sz="24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2400" i="1" dirty="0" smtClean="0">
                <a:latin typeface="Times New Roman" panose="02020603050405020304" pitchFamily="18" charset="0"/>
                <a:cs typeface="Times New Roman" panose="02020603050405020304" pitchFamily="18" charset="0"/>
              </a:rPr>
              <a:t>Versement </a:t>
            </a:r>
            <a:r>
              <a:rPr lang="fr-FR" sz="2400" i="1" dirty="0">
                <a:latin typeface="Times New Roman" panose="02020603050405020304" pitchFamily="18" charset="0"/>
                <a:cs typeface="Times New Roman" panose="02020603050405020304" pitchFamily="18" charset="0"/>
              </a:rPr>
              <a:t>de l’indemnité de fin de contrat car le cumul des contrats est inférieur à 1 an.</a:t>
            </a:r>
          </a:p>
          <a:p>
            <a:pPr>
              <a:buFont typeface="Wingdings" panose="05000000000000000000" pitchFamily="2" charset="2"/>
              <a:buChar char="ø"/>
            </a:pPr>
            <a:r>
              <a:rPr lang="fr-FR" sz="2400" i="1" dirty="0" smtClean="0">
                <a:latin typeface="Times New Roman" panose="02020603050405020304" pitchFamily="18" charset="0"/>
                <a:cs typeface="Times New Roman" panose="02020603050405020304" pitchFamily="18" charset="0"/>
              </a:rPr>
              <a:t> Le </a:t>
            </a:r>
            <a:r>
              <a:rPr lang="fr-FR" sz="2400" i="1" dirty="0">
                <a:latin typeface="Times New Roman" panose="02020603050405020304" pitchFamily="18" charset="0"/>
                <a:cs typeface="Times New Roman" panose="02020603050405020304" pitchFamily="18" charset="0"/>
              </a:rPr>
              <a:t>changement de durée </a:t>
            </a:r>
            <a:r>
              <a:rPr lang="fr-FR" sz="2400" i="1" dirty="0" smtClean="0">
                <a:latin typeface="Times New Roman" panose="02020603050405020304" pitchFamily="18" charset="0"/>
                <a:cs typeface="Times New Roman" panose="02020603050405020304" pitchFamily="18" charset="0"/>
              </a:rPr>
              <a:t>hebdo ne </a:t>
            </a:r>
            <a:r>
              <a:rPr lang="fr-FR" sz="2400" i="1" dirty="0">
                <a:latin typeface="Times New Roman" panose="02020603050405020304" pitchFamily="18" charset="0"/>
                <a:cs typeface="Times New Roman" panose="02020603050405020304" pitchFamily="18" charset="0"/>
              </a:rPr>
              <a:t>justifie pas le paiement de </a:t>
            </a:r>
            <a:r>
              <a:rPr lang="fr-FR" sz="2400" i="1" dirty="0" smtClean="0">
                <a:latin typeface="Times New Roman" panose="02020603050405020304" pitchFamily="18" charset="0"/>
                <a:cs typeface="Times New Roman" panose="02020603050405020304" pitchFamily="18" charset="0"/>
              </a:rPr>
              <a:t>l’indemnité du 01/01 au 31/03</a:t>
            </a:r>
          </a:p>
          <a:p>
            <a:pPr>
              <a:buFont typeface="Wingdings" panose="05000000000000000000" pitchFamily="2" charset="2"/>
              <a:buChar char="ø"/>
            </a:pPr>
            <a:r>
              <a:rPr lang="fr-FR" sz="2400" i="1" dirty="0" smtClean="0">
                <a:latin typeface="Times New Roman" panose="02020603050405020304" pitchFamily="18" charset="0"/>
                <a:cs typeface="Times New Roman" panose="02020603050405020304" pitchFamily="18" charset="0"/>
              </a:rPr>
              <a:t> La </a:t>
            </a:r>
            <a:r>
              <a:rPr lang="fr-FR" sz="2400" i="1" dirty="0">
                <a:latin typeface="Times New Roman" panose="02020603050405020304" pitchFamily="18" charset="0"/>
                <a:cs typeface="Times New Roman" panose="02020603050405020304" pitchFamily="18" charset="0"/>
              </a:rPr>
              <a:t>rémunération brute globale </a:t>
            </a:r>
            <a:r>
              <a:rPr lang="fr-FR" sz="2400" i="1" dirty="0" smtClean="0">
                <a:latin typeface="Times New Roman" panose="02020603050405020304" pitchFamily="18" charset="0"/>
                <a:cs typeface="Times New Roman" panose="02020603050405020304" pitchFamily="18" charset="0"/>
              </a:rPr>
              <a:t>des </a:t>
            </a:r>
            <a:r>
              <a:rPr lang="fr-FR" sz="2400" i="1" dirty="0">
                <a:latin typeface="Times New Roman" panose="02020603050405020304" pitchFamily="18" charset="0"/>
                <a:cs typeface="Times New Roman" panose="02020603050405020304" pitchFamily="18" charset="0"/>
              </a:rPr>
              <a:t>2 </a:t>
            </a:r>
            <a:r>
              <a:rPr lang="fr-FR" sz="2400" i="1" dirty="0" smtClean="0">
                <a:latin typeface="Times New Roman" panose="02020603050405020304" pitchFamily="18" charset="0"/>
                <a:cs typeface="Times New Roman" panose="02020603050405020304" pitchFamily="18" charset="0"/>
              </a:rPr>
              <a:t>CDD </a:t>
            </a:r>
            <a:r>
              <a:rPr lang="fr-FR" sz="2400" i="1" dirty="0">
                <a:latin typeface="Times New Roman" panose="02020603050405020304" pitchFamily="18" charset="0"/>
                <a:cs typeface="Times New Roman" panose="02020603050405020304" pitchFamily="18" charset="0"/>
              </a:rPr>
              <a:t>servira au calcul de l’indemnité si </a:t>
            </a:r>
            <a:r>
              <a:rPr lang="fr-FR" sz="2400" i="1" dirty="0" smtClean="0">
                <a:latin typeface="Times New Roman" panose="02020603050405020304" pitchFamily="18" charset="0"/>
                <a:cs typeface="Times New Roman" panose="02020603050405020304" pitchFamily="18" charset="0"/>
              </a:rPr>
              <a:t>non </a:t>
            </a:r>
            <a:r>
              <a:rPr lang="fr-FR" sz="2400" i="1" dirty="0" err="1" smtClean="0">
                <a:latin typeface="Times New Roman" panose="02020603050405020304" pitchFamily="18" charset="0"/>
                <a:cs typeface="Times New Roman" panose="02020603050405020304" pitchFamily="18" charset="0"/>
              </a:rPr>
              <a:t>rnvlt</a:t>
            </a:r>
            <a:r>
              <a:rPr lang="fr-FR" sz="2400" i="1" dirty="0" smtClean="0">
                <a:latin typeface="Times New Roman" panose="02020603050405020304" pitchFamily="18" charset="0"/>
                <a:cs typeface="Times New Roman" panose="02020603050405020304" pitchFamily="18" charset="0"/>
              </a:rPr>
              <a:t> en mai </a:t>
            </a:r>
            <a:endParaRPr lang="fr-F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8960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753670"/>
          </a:xfrm>
        </p:spPr>
        <p:txBody>
          <a:bodyPr/>
          <a:lstStyle/>
          <a:p>
            <a:pPr algn="ctr"/>
            <a:r>
              <a:rPr lang="fr-FR" dirty="0">
                <a:latin typeface="Century Gothic" panose="020B0502020202020204" pitchFamily="34" charset="0"/>
              </a:rPr>
              <a:t>Exemples </a:t>
            </a:r>
            <a:r>
              <a:rPr lang="fr-FR" dirty="0" smtClean="0">
                <a:latin typeface="Century Gothic" panose="020B0502020202020204" pitchFamily="34" charset="0"/>
              </a:rPr>
              <a:t>2</a:t>
            </a:r>
            <a:endParaRPr lang="fr-FR" dirty="0"/>
          </a:p>
        </p:txBody>
      </p:sp>
      <p:sp>
        <p:nvSpPr>
          <p:cNvPr id="3" name="Espace réservé du contenu 2"/>
          <p:cNvSpPr>
            <a:spLocks noGrp="1"/>
          </p:cNvSpPr>
          <p:nvPr>
            <p:ph idx="1"/>
          </p:nvPr>
        </p:nvSpPr>
        <p:spPr>
          <a:xfrm>
            <a:off x="645459" y="1118796"/>
            <a:ext cx="11144921" cy="5335792"/>
          </a:xfrm>
        </p:spPr>
        <p:txBody>
          <a:bodyPr>
            <a:normAutofit lnSpcReduction="10000"/>
          </a:bodyPr>
          <a:lstStyle/>
          <a:p>
            <a:pPr marL="0" indent="0">
              <a:buNone/>
            </a:pPr>
            <a:r>
              <a:rPr lang="fr-FR" sz="2200" dirty="0" smtClean="0">
                <a:latin typeface="Times New Roman" panose="02020603050405020304" pitchFamily="18" charset="0"/>
                <a:cs typeface="Times New Roman" panose="02020603050405020304" pitchFamily="18" charset="0"/>
              </a:rPr>
              <a:t>4/ </a:t>
            </a:r>
            <a:r>
              <a:rPr lang="fr-FR" sz="2200" u="sng" dirty="0" smtClean="0">
                <a:latin typeface="Times New Roman" panose="02020603050405020304" pitchFamily="18" charset="0"/>
                <a:cs typeface="Times New Roman" panose="02020603050405020304" pitchFamily="18" charset="0"/>
              </a:rPr>
              <a:t>Recrutement </a:t>
            </a:r>
            <a:r>
              <a:rPr lang="fr-FR" sz="2200" u="sng" dirty="0">
                <a:latin typeface="Times New Roman" panose="02020603050405020304" pitchFamily="18" charset="0"/>
                <a:cs typeface="Times New Roman" panose="02020603050405020304" pitchFamily="18" charset="0"/>
              </a:rPr>
              <a:t>d’un </a:t>
            </a:r>
            <a:r>
              <a:rPr lang="fr-FR" sz="2200" u="sng" dirty="0" smtClean="0">
                <a:latin typeface="Times New Roman" panose="02020603050405020304" pitchFamily="18" charset="0"/>
                <a:cs typeface="Times New Roman" panose="02020603050405020304" pitchFamily="18" charset="0"/>
              </a:rPr>
              <a:t>CDD au 01/01/21 </a:t>
            </a:r>
            <a:r>
              <a:rPr lang="fr-FR" sz="2200" dirty="0">
                <a:latin typeface="Times New Roman" panose="02020603050405020304" pitchFamily="18" charset="0"/>
                <a:cs typeface="Times New Roman" panose="02020603050405020304" pitchFamily="18" charset="0"/>
              </a:rPr>
              <a:t>:</a:t>
            </a:r>
          </a:p>
          <a:p>
            <a:pPr marL="0" indent="0">
              <a:buNone/>
            </a:pPr>
            <a:r>
              <a:rPr lang="fr-FR" sz="2200" dirty="0">
                <a:latin typeface="Times New Roman" panose="02020603050405020304" pitchFamily="18" charset="0"/>
                <a:cs typeface="Times New Roman" panose="02020603050405020304" pitchFamily="18" charset="0"/>
              </a:rPr>
              <a:t>CDD du </a:t>
            </a:r>
            <a:r>
              <a:rPr lang="fr-FR" sz="2200" dirty="0" smtClean="0">
                <a:latin typeface="Times New Roman" panose="02020603050405020304" pitchFamily="18" charset="0"/>
                <a:cs typeface="Times New Roman" panose="02020603050405020304" pitchFamily="18" charset="0"/>
              </a:rPr>
              <a:t>01/01/21 </a:t>
            </a:r>
            <a:r>
              <a:rPr lang="fr-FR" sz="2200" dirty="0">
                <a:latin typeface="Times New Roman" panose="02020603050405020304" pitchFamily="18" charset="0"/>
                <a:cs typeface="Times New Roman" panose="02020603050405020304" pitchFamily="18" charset="0"/>
              </a:rPr>
              <a:t>au </a:t>
            </a:r>
            <a:r>
              <a:rPr lang="fr-FR" sz="2200" dirty="0" smtClean="0">
                <a:latin typeface="Times New Roman" panose="02020603050405020304" pitchFamily="18" charset="0"/>
                <a:cs typeface="Times New Roman" panose="02020603050405020304" pitchFamily="18" charset="0"/>
              </a:rPr>
              <a:t>30/06/21 </a:t>
            </a:r>
            <a:r>
              <a:rPr lang="fr-FR" sz="2200" dirty="0">
                <a:latin typeface="Times New Roman" panose="02020603050405020304" pitchFamily="18" charset="0"/>
                <a:cs typeface="Times New Roman" panose="02020603050405020304" pitchFamily="18" charset="0"/>
              </a:rPr>
              <a:t>pour accroissement </a:t>
            </a:r>
            <a:r>
              <a:rPr lang="fr-FR" sz="2200" dirty="0" smtClean="0">
                <a:latin typeface="Times New Roman" panose="02020603050405020304" pitchFamily="18" charset="0"/>
                <a:cs typeface="Times New Roman" panose="02020603050405020304" pitchFamily="18" charset="0"/>
              </a:rPr>
              <a:t>temporaire </a:t>
            </a:r>
            <a:r>
              <a:rPr lang="fr-FR" sz="2200" dirty="0">
                <a:latin typeface="Times New Roman" panose="02020603050405020304" pitchFamily="18" charset="0"/>
                <a:cs typeface="Times New Roman" panose="02020603050405020304" pitchFamily="18" charset="0"/>
              </a:rPr>
              <a:t>dans la commune </a:t>
            </a:r>
            <a:r>
              <a:rPr lang="fr-FR" sz="2200" dirty="0" smtClean="0">
                <a:latin typeface="Times New Roman" panose="02020603050405020304" pitchFamily="18" charset="0"/>
                <a:cs typeface="Times New Roman" panose="02020603050405020304" pitchFamily="18" charset="0"/>
              </a:rPr>
              <a:t>A</a:t>
            </a:r>
          </a:p>
          <a:p>
            <a:pPr marL="0" indent="0">
              <a:buNone/>
            </a:pPr>
            <a:r>
              <a:rPr lang="fr-FR" sz="2200" dirty="0" smtClean="0">
                <a:latin typeface="Times New Roman" panose="02020603050405020304" pitchFamily="18" charset="0"/>
                <a:cs typeface="Times New Roman" panose="02020603050405020304" pitchFamily="18" charset="0"/>
              </a:rPr>
              <a:t>CDD </a:t>
            </a:r>
            <a:r>
              <a:rPr lang="fr-FR" sz="2200" dirty="0">
                <a:latin typeface="Times New Roman" panose="02020603050405020304" pitchFamily="18" charset="0"/>
                <a:cs typeface="Times New Roman" panose="02020603050405020304" pitchFamily="18" charset="0"/>
              </a:rPr>
              <a:t>du </a:t>
            </a:r>
            <a:r>
              <a:rPr lang="fr-FR" sz="2200" dirty="0" smtClean="0">
                <a:latin typeface="Times New Roman" panose="02020603050405020304" pitchFamily="18" charset="0"/>
                <a:cs typeface="Times New Roman" panose="02020603050405020304" pitchFamily="18" charset="0"/>
              </a:rPr>
              <a:t>01/07/21 </a:t>
            </a:r>
            <a:r>
              <a:rPr lang="fr-FR" sz="2200" dirty="0">
                <a:latin typeface="Times New Roman" panose="02020603050405020304" pitchFamily="18" charset="0"/>
                <a:cs typeface="Times New Roman" panose="02020603050405020304" pitchFamily="18" charset="0"/>
              </a:rPr>
              <a:t>au </a:t>
            </a:r>
            <a:r>
              <a:rPr lang="fr-FR" sz="2200" dirty="0" smtClean="0">
                <a:latin typeface="Times New Roman" panose="02020603050405020304" pitchFamily="18" charset="0"/>
                <a:cs typeface="Times New Roman" panose="02020603050405020304" pitchFamily="18" charset="0"/>
              </a:rPr>
              <a:t>31/07/21 </a:t>
            </a:r>
            <a:r>
              <a:rPr lang="fr-FR" sz="2200" dirty="0">
                <a:latin typeface="Times New Roman" panose="02020603050405020304" pitchFamily="18" charset="0"/>
                <a:cs typeface="Times New Roman" panose="02020603050405020304" pitchFamily="18" charset="0"/>
              </a:rPr>
              <a:t>pour accroissement </a:t>
            </a:r>
            <a:r>
              <a:rPr lang="fr-FR" sz="2200" dirty="0" smtClean="0">
                <a:latin typeface="Times New Roman" panose="02020603050405020304" pitchFamily="18" charset="0"/>
                <a:cs typeface="Times New Roman" panose="02020603050405020304" pitchFamily="18" charset="0"/>
              </a:rPr>
              <a:t>temporaire dans </a:t>
            </a:r>
            <a:r>
              <a:rPr lang="fr-FR" sz="2200" dirty="0">
                <a:latin typeface="Times New Roman" panose="02020603050405020304" pitchFamily="18" charset="0"/>
                <a:cs typeface="Times New Roman" panose="02020603050405020304" pitchFamily="18" charset="0"/>
              </a:rPr>
              <a:t>la commune B, </a:t>
            </a:r>
            <a:r>
              <a:rPr lang="fr-FR" sz="2200" dirty="0" smtClean="0">
                <a:latin typeface="Times New Roman" panose="02020603050405020304" pitchFamily="18" charset="0"/>
                <a:cs typeface="Times New Roman" panose="02020603050405020304" pitchFamily="18" charset="0"/>
              </a:rPr>
              <a:t>non renouvelé</a:t>
            </a:r>
          </a:p>
          <a:p>
            <a:pPr marL="0" indent="0">
              <a:buNone/>
            </a:pP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2200" i="1" dirty="0" smtClean="0">
                <a:latin typeface="Times New Roman" panose="02020603050405020304" pitchFamily="18" charset="0"/>
                <a:cs typeface="Times New Roman" panose="02020603050405020304" pitchFamily="18" charset="0"/>
              </a:rPr>
              <a:t>L’indemnité n’est </a:t>
            </a:r>
            <a:r>
              <a:rPr lang="fr-FR" sz="2200" i="1" dirty="0">
                <a:latin typeface="Times New Roman" panose="02020603050405020304" pitchFamily="18" charset="0"/>
                <a:cs typeface="Times New Roman" panose="02020603050405020304" pitchFamily="18" charset="0"/>
              </a:rPr>
              <a:t>pas due par la commune A car l'agent a conclu un </a:t>
            </a:r>
            <a:r>
              <a:rPr lang="fr-FR" sz="2200" i="1" dirty="0" smtClean="0">
                <a:latin typeface="Times New Roman" panose="02020603050405020304" pitchFamily="18" charset="0"/>
                <a:cs typeface="Times New Roman" panose="02020603050405020304" pitchFamily="18" charset="0"/>
              </a:rPr>
              <a:t>nouveau CDD </a:t>
            </a:r>
            <a:r>
              <a:rPr lang="fr-FR" sz="2200" i="1" dirty="0">
                <a:latin typeface="Times New Roman" panose="02020603050405020304" pitchFamily="18" charset="0"/>
                <a:cs typeface="Times New Roman" panose="02020603050405020304" pitchFamily="18" charset="0"/>
              </a:rPr>
              <a:t>dans la </a:t>
            </a:r>
            <a:r>
              <a:rPr lang="fr-FR" sz="2200" i="1" dirty="0" smtClean="0">
                <a:latin typeface="Times New Roman" panose="02020603050405020304" pitchFamily="18" charset="0"/>
                <a:cs typeface="Times New Roman" panose="02020603050405020304" pitchFamily="18" charset="0"/>
              </a:rPr>
              <a:t>FPT </a:t>
            </a:r>
            <a:r>
              <a:rPr lang="fr-FR" sz="2200" i="1" dirty="0">
                <a:latin typeface="Times New Roman" panose="02020603050405020304" pitchFamily="18" charset="0"/>
                <a:cs typeface="Times New Roman" panose="02020603050405020304" pitchFamily="18" charset="0"/>
              </a:rPr>
              <a:t>dès le lendemain de sa fin de </a:t>
            </a:r>
            <a:r>
              <a:rPr lang="fr-FR" sz="2200" i="1" dirty="0" smtClean="0">
                <a:latin typeface="Times New Roman" panose="02020603050405020304" pitchFamily="18" charset="0"/>
                <a:cs typeface="Times New Roman" panose="02020603050405020304" pitchFamily="18" charset="0"/>
              </a:rPr>
              <a:t>contrat</a:t>
            </a:r>
          </a:p>
          <a:p>
            <a:pPr>
              <a:buFont typeface="Wingdings" panose="05000000000000000000" pitchFamily="2" charset="2"/>
              <a:buChar char="ø"/>
            </a:pPr>
            <a:r>
              <a:rPr lang="fr-FR" sz="2200" i="1" dirty="0" smtClean="0">
                <a:latin typeface="Times New Roman" panose="02020603050405020304" pitchFamily="18" charset="0"/>
                <a:cs typeface="Times New Roman" panose="02020603050405020304" pitchFamily="18" charset="0"/>
              </a:rPr>
              <a:t>Versement </a:t>
            </a:r>
            <a:r>
              <a:rPr lang="fr-FR" sz="2200" i="1" dirty="0">
                <a:latin typeface="Times New Roman" panose="02020603050405020304" pitchFamily="18" charset="0"/>
                <a:cs typeface="Times New Roman" panose="02020603050405020304" pitchFamily="18" charset="0"/>
              </a:rPr>
              <a:t>de l’indemnité </a:t>
            </a:r>
            <a:r>
              <a:rPr lang="fr-FR" sz="2200" i="1" dirty="0" smtClean="0">
                <a:latin typeface="Times New Roman" panose="02020603050405020304" pitchFamily="18" charset="0"/>
                <a:cs typeface="Times New Roman" panose="02020603050405020304" pitchFamily="18" charset="0"/>
              </a:rPr>
              <a:t>pour </a:t>
            </a:r>
            <a:r>
              <a:rPr lang="fr-FR" sz="2200" i="1" dirty="0">
                <a:latin typeface="Times New Roman" panose="02020603050405020304" pitchFamily="18" charset="0"/>
                <a:cs typeface="Times New Roman" panose="02020603050405020304" pitchFamily="18" charset="0"/>
              </a:rPr>
              <a:t>le 2ème contrat du </a:t>
            </a:r>
            <a:r>
              <a:rPr lang="fr-FR" sz="2200" i="1" dirty="0" smtClean="0">
                <a:latin typeface="Times New Roman" panose="02020603050405020304" pitchFamily="18" charset="0"/>
                <a:cs typeface="Times New Roman" panose="02020603050405020304" pitchFamily="18" charset="0"/>
              </a:rPr>
              <a:t>01/07 au 31/07/21 par </a:t>
            </a:r>
            <a:r>
              <a:rPr lang="fr-FR" sz="2200" i="1" dirty="0">
                <a:latin typeface="Times New Roman" panose="02020603050405020304" pitchFamily="18" charset="0"/>
                <a:cs typeface="Times New Roman" panose="02020603050405020304" pitchFamily="18" charset="0"/>
              </a:rPr>
              <a:t>la commune B</a:t>
            </a:r>
            <a:r>
              <a:rPr lang="fr-FR" sz="2200" i="1" dirty="0" smtClean="0">
                <a:latin typeface="Times New Roman" panose="02020603050405020304" pitchFamily="18" charset="0"/>
                <a:cs typeface="Times New Roman" panose="02020603050405020304" pitchFamily="18" charset="0"/>
              </a:rPr>
              <a:t>.</a:t>
            </a:r>
          </a:p>
          <a:p>
            <a:pPr marL="0" indent="0">
              <a:buNone/>
            </a:pPr>
            <a:r>
              <a:rPr lang="fr-FR" sz="2200" i="1" dirty="0" smtClean="0">
                <a:latin typeface="Times New Roman" panose="02020603050405020304" pitchFamily="18" charset="0"/>
                <a:cs typeface="Times New Roman" panose="02020603050405020304" pitchFamily="18" charset="0"/>
              </a:rPr>
              <a:t> </a:t>
            </a:r>
          </a:p>
          <a:p>
            <a:pPr marL="0" indent="0">
              <a:buNone/>
            </a:pPr>
            <a:r>
              <a:rPr lang="fr-FR" sz="2200" dirty="0" smtClean="0">
                <a:latin typeface="Times New Roman" panose="02020603050405020304" pitchFamily="18" charset="0"/>
                <a:cs typeface="Times New Roman" panose="02020603050405020304" pitchFamily="18" charset="0"/>
              </a:rPr>
              <a:t>5</a:t>
            </a:r>
            <a:r>
              <a:rPr lang="fr-FR" sz="2200" dirty="0">
                <a:latin typeface="Times New Roman" panose="02020603050405020304" pitchFamily="18" charset="0"/>
                <a:cs typeface="Times New Roman" panose="02020603050405020304" pitchFamily="18" charset="0"/>
              </a:rPr>
              <a:t>/ </a:t>
            </a:r>
            <a:r>
              <a:rPr lang="fr-FR" sz="2200" u="sng" dirty="0" smtClean="0">
                <a:latin typeface="Times New Roman" panose="02020603050405020304" pitchFamily="18" charset="0"/>
                <a:cs typeface="Times New Roman" panose="02020603050405020304" pitchFamily="18" charset="0"/>
              </a:rPr>
              <a:t>Recrutement </a:t>
            </a:r>
            <a:r>
              <a:rPr lang="fr-FR" sz="2200" u="sng" dirty="0">
                <a:latin typeface="Times New Roman" panose="02020603050405020304" pitchFamily="18" charset="0"/>
                <a:cs typeface="Times New Roman" panose="02020603050405020304" pitchFamily="18" charset="0"/>
              </a:rPr>
              <a:t>d’un </a:t>
            </a:r>
            <a:r>
              <a:rPr lang="fr-FR" sz="2200" u="sng" dirty="0" smtClean="0">
                <a:latin typeface="Times New Roman" panose="02020603050405020304" pitchFamily="18" charset="0"/>
                <a:cs typeface="Times New Roman" panose="02020603050405020304" pitchFamily="18" charset="0"/>
              </a:rPr>
              <a:t>CDD au 01/01/21 </a:t>
            </a:r>
            <a:r>
              <a:rPr lang="fr-FR" sz="2200" dirty="0">
                <a:latin typeface="Times New Roman" panose="02020603050405020304" pitchFamily="18" charset="0"/>
                <a:cs typeface="Times New Roman" panose="02020603050405020304" pitchFamily="18" charset="0"/>
              </a:rPr>
              <a:t>:</a:t>
            </a:r>
          </a:p>
          <a:p>
            <a:pPr marL="0" indent="0">
              <a:buNone/>
            </a:pPr>
            <a:r>
              <a:rPr lang="fr-FR" sz="2200" dirty="0">
                <a:latin typeface="Times New Roman" panose="02020603050405020304" pitchFamily="18" charset="0"/>
                <a:cs typeface="Times New Roman" panose="02020603050405020304" pitchFamily="18" charset="0"/>
              </a:rPr>
              <a:t>CDD du </a:t>
            </a:r>
            <a:r>
              <a:rPr lang="fr-FR" sz="2200" dirty="0" smtClean="0">
                <a:latin typeface="Times New Roman" panose="02020603050405020304" pitchFamily="18" charset="0"/>
                <a:cs typeface="Times New Roman" panose="02020603050405020304" pitchFamily="18" charset="0"/>
              </a:rPr>
              <a:t>01/01/21 </a:t>
            </a:r>
            <a:r>
              <a:rPr lang="fr-FR" sz="2200" dirty="0">
                <a:latin typeface="Times New Roman" panose="02020603050405020304" pitchFamily="18" charset="0"/>
                <a:cs typeface="Times New Roman" panose="02020603050405020304" pitchFamily="18" charset="0"/>
              </a:rPr>
              <a:t>au </a:t>
            </a:r>
            <a:r>
              <a:rPr lang="fr-FR" sz="2200" dirty="0" smtClean="0">
                <a:latin typeface="Times New Roman" panose="02020603050405020304" pitchFamily="18" charset="0"/>
                <a:cs typeface="Times New Roman" panose="02020603050405020304" pitchFamily="18" charset="0"/>
              </a:rPr>
              <a:t>30/06/21 </a:t>
            </a:r>
            <a:r>
              <a:rPr lang="fr-FR" sz="2200" dirty="0">
                <a:latin typeface="Times New Roman" panose="02020603050405020304" pitchFamily="18" charset="0"/>
                <a:cs typeface="Times New Roman" panose="02020603050405020304" pitchFamily="18" charset="0"/>
              </a:rPr>
              <a:t>pour </a:t>
            </a:r>
            <a:r>
              <a:rPr lang="fr-FR" sz="2200" dirty="0" smtClean="0">
                <a:latin typeface="Times New Roman" panose="02020603050405020304" pitchFamily="18" charset="0"/>
                <a:cs typeface="Times New Roman" panose="02020603050405020304" pitchFamily="18" charset="0"/>
              </a:rPr>
              <a:t>accroissement </a:t>
            </a:r>
            <a:r>
              <a:rPr lang="fr-FR" sz="2200" dirty="0">
                <a:latin typeface="Times New Roman" panose="02020603050405020304" pitchFamily="18" charset="0"/>
                <a:cs typeface="Times New Roman" panose="02020603050405020304" pitchFamily="18" charset="0"/>
              </a:rPr>
              <a:t>dans la commune A</a:t>
            </a:r>
          </a:p>
          <a:p>
            <a:pPr marL="0" indent="0">
              <a:buNone/>
            </a:pPr>
            <a:r>
              <a:rPr lang="fr-FR" sz="2200" dirty="0">
                <a:latin typeface="Times New Roman" panose="02020603050405020304" pitchFamily="18" charset="0"/>
                <a:cs typeface="Times New Roman" panose="02020603050405020304" pitchFamily="18" charset="0"/>
              </a:rPr>
              <a:t>CDD du </a:t>
            </a:r>
            <a:r>
              <a:rPr lang="fr-FR" sz="2200" dirty="0" smtClean="0">
                <a:latin typeface="Times New Roman" panose="02020603050405020304" pitchFamily="18" charset="0"/>
                <a:cs typeface="Times New Roman" panose="02020603050405020304" pitchFamily="18" charset="0"/>
              </a:rPr>
              <a:t>15/07/21 au 31/07/21 </a:t>
            </a:r>
            <a:r>
              <a:rPr lang="fr-FR" sz="2200" dirty="0">
                <a:latin typeface="Times New Roman" panose="02020603050405020304" pitchFamily="18" charset="0"/>
                <a:cs typeface="Times New Roman" panose="02020603050405020304" pitchFamily="18" charset="0"/>
              </a:rPr>
              <a:t>pour accroissement </a:t>
            </a:r>
            <a:r>
              <a:rPr lang="fr-FR" sz="2200" dirty="0" smtClean="0">
                <a:latin typeface="Times New Roman" panose="02020603050405020304" pitchFamily="18" charset="0"/>
                <a:cs typeface="Times New Roman" panose="02020603050405020304" pitchFamily="18" charset="0"/>
              </a:rPr>
              <a:t>dans </a:t>
            </a:r>
            <a:r>
              <a:rPr lang="fr-FR" sz="2200" dirty="0">
                <a:latin typeface="Times New Roman" panose="02020603050405020304" pitchFamily="18" charset="0"/>
                <a:cs typeface="Times New Roman" panose="02020603050405020304" pitchFamily="18" charset="0"/>
              </a:rPr>
              <a:t>la commune B</a:t>
            </a:r>
          </a:p>
          <a:p>
            <a:pPr marL="0" indent="0">
              <a:buNone/>
            </a:pP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2200" i="1" dirty="0" smtClean="0">
                <a:latin typeface="Times New Roman" panose="02020603050405020304" pitchFamily="18" charset="0"/>
                <a:cs typeface="Times New Roman" panose="02020603050405020304" pitchFamily="18" charset="0"/>
              </a:rPr>
              <a:t>Versement </a:t>
            </a:r>
            <a:r>
              <a:rPr lang="fr-FR" sz="2200" i="1" dirty="0">
                <a:latin typeface="Times New Roman" panose="02020603050405020304" pitchFamily="18" charset="0"/>
                <a:cs typeface="Times New Roman" panose="02020603050405020304" pitchFamily="18" charset="0"/>
              </a:rPr>
              <a:t>de l’indemnité </a:t>
            </a:r>
            <a:r>
              <a:rPr lang="fr-FR" sz="2200" i="1" dirty="0" smtClean="0">
                <a:latin typeface="Times New Roman" panose="02020603050405020304" pitchFamily="18" charset="0"/>
                <a:cs typeface="Times New Roman" panose="02020603050405020304" pitchFamily="18" charset="0"/>
              </a:rPr>
              <a:t>pour </a:t>
            </a:r>
            <a:r>
              <a:rPr lang="fr-FR" sz="2200" i="1" dirty="0">
                <a:latin typeface="Times New Roman" panose="02020603050405020304" pitchFamily="18" charset="0"/>
                <a:cs typeface="Times New Roman" panose="02020603050405020304" pitchFamily="18" charset="0"/>
              </a:rPr>
              <a:t>le </a:t>
            </a:r>
            <a:r>
              <a:rPr lang="fr-FR" sz="2200" i="1" dirty="0" smtClean="0">
                <a:latin typeface="Times New Roman" panose="02020603050405020304" pitchFamily="18" charset="0"/>
                <a:cs typeface="Times New Roman" panose="02020603050405020304" pitchFamily="18" charset="0"/>
              </a:rPr>
              <a:t>1</a:t>
            </a:r>
            <a:r>
              <a:rPr lang="fr-FR" sz="2200" i="1" baseline="30000" dirty="0" smtClean="0">
                <a:latin typeface="Times New Roman" panose="02020603050405020304" pitchFamily="18" charset="0"/>
                <a:cs typeface="Times New Roman" panose="02020603050405020304" pitchFamily="18" charset="0"/>
              </a:rPr>
              <a:t>er</a:t>
            </a:r>
            <a:r>
              <a:rPr lang="fr-FR" sz="2200" i="1" dirty="0" smtClean="0">
                <a:latin typeface="Times New Roman" panose="02020603050405020304" pitchFamily="18" charset="0"/>
                <a:cs typeface="Times New Roman" panose="02020603050405020304" pitchFamily="18" charset="0"/>
              </a:rPr>
              <a:t> CDD </a:t>
            </a:r>
            <a:r>
              <a:rPr lang="fr-FR" sz="2200" i="1" dirty="0">
                <a:latin typeface="Times New Roman" panose="02020603050405020304" pitchFamily="18" charset="0"/>
                <a:cs typeface="Times New Roman" panose="02020603050405020304" pitchFamily="18" charset="0"/>
              </a:rPr>
              <a:t>du </a:t>
            </a:r>
            <a:r>
              <a:rPr lang="fr-FR" sz="2200" i="1" dirty="0" smtClean="0">
                <a:latin typeface="Times New Roman" panose="02020603050405020304" pitchFamily="18" charset="0"/>
                <a:cs typeface="Times New Roman" panose="02020603050405020304" pitchFamily="18" charset="0"/>
              </a:rPr>
              <a:t>01/01 au 30/06/21 par la </a:t>
            </a:r>
            <a:r>
              <a:rPr lang="fr-FR" sz="2200" i="1" dirty="0">
                <a:latin typeface="Times New Roman" panose="02020603050405020304" pitchFamily="18" charset="0"/>
                <a:cs typeface="Times New Roman" panose="02020603050405020304" pitchFamily="18" charset="0"/>
              </a:rPr>
              <a:t>commune A, car l'agent a conclu un nouveau CDD dans la </a:t>
            </a:r>
            <a:r>
              <a:rPr lang="fr-FR" sz="2200" i="1" dirty="0" smtClean="0">
                <a:latin typeface="Times New Roman" panose="02020603050405020304" pitchFamily="18" charset="0"/>
                <a:cs typeface="Times New Roman" panose="02020603050405020304" pitchFamily="18" charset="0"/>
              </a:rPr>
              <a:t>FPT, </a:t>
            </a:r>
            <a:r>
              <a:rPr lang="fr-FR" sz="2200" i="1" dirty="0">
                <a:latin typeface="Times New Roman" panose="02020603050405020304" pitchFamily="18" charset="0"/>
                <a:cs typeface="Times New Roman" panose="02020603050405020304" pitchFamily="18" charset="0"/>
              </a:rPr>
              <a:t>mais pas dès </a:t>
            </a:r>
            <a:r>
              <a:rPr lang="fr-FR" sz="2200" i="1" dirty="0" smtClean="0">
                <a:latin typeface="Times New Roman" panose="02020603050405020304" pitchFamily="18" charset="0"/>
                <a:cs typeface="Times New Roman" panose="02020603050405020304" pitchFamily="18" charset="0"/>
              </a:rPr>
              <a:t>le lendemain </a:t>
            </a:r>
            <a:r>
              <a:rPr lang="fr-FR" sz="2200" i="1" dirty="0">
                <a:latin typeface="Times New Roman" panose="02020603050405020304" pitchFamily="18" charset="0"/>
                <a:cs typeface="Times New Roman" panose="02020603050405020304" pitchFamily="18" charset="0"/>
              </a:rPr>
              <a:t>de sa fin de contrat.</a:t>
            </a:r>
          </a:p>
          <a:p>
            <a:pPr marL="0" indent="0">
              <a:buNone/>
            </a:pP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2200" i="1" dirty="0" smtClean="0">
                <a:latin typeface="Times New Roman" panose="02020603050405020304" pitchFamily="18" charset="0"/>
                <a:cs typeface="Times New Roman" panose="02020603050405020304" pitchFamily="18" charset="0"/>
              </a:rPr>
              <a:t>Versement </a:t>
            </a:r>
            <a:r>
              <a:rPr lang="fr-FR" sz="2200" i="1" dirty="0">
                <a:latin typeface="Times New Roman" panose="02020603050405020304" pitchFamily="18" charset="0"/>
                <a:cs typeface="Times New Roman" panose="02020603050405020304" pitchFamily="18" charset="0"/>
              </a:rPr>
              <a:t>de l’indemnité de fin de contrat pour le 2ème contrat du 15 juillet au 31 juillet 2021</a:t>
            </a:r>
          </a:p>
          <a:p>
            <a:pPr marL="0" indent="0">
              <a:buNone/>
            </a:pPr>
            <a:r>
              <a:rPr lang="fr-FR" sz="2200" i="1" dirty="0">
                <a:latin typeface="Times New Roman" panose="02020603050405020304" pitchFamily="18" charset="0"/>
                <a:cs typeface="Times New Roman" panose="02020603050405020304" pitchFamily="18" charset="0"/>
              </a:rPr>
              <a:t>par la commune B. </a:t>
            </a:r>
          </a:p>
          <a:p>
            <a:pPr marL="0" indent="0">
              <a:buNone/>
            </a:pPr>
            <a:endParaRPr lang="fr-F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5306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807459"/>
          </a:xfrm>
        </p:spPr>
        <p:txBody>
          <a:bodyPr/>
          <a:lstStyle/>
          <a:p>
            <a:pPr algn="ctr"/>
            <a:r>
              <a:rPr lang="fr-FR" dirty="0">
                <a:latin typeface="Century Gothic" panose="020B0502020202020204" pitchFamily="34" charset="0"/>
              </a:rPr>
              <a:t>Exemples </a:t>
            </a:r>
            <a:r>
              <a:rPr lang="fr-FR" dirty="0" smtClean="0">
                <a:latin typeface="Century Gothic" panose="020B0502020202020204" pitchFamily="34" charset="0"/>
              </a:rPr>
              <a:t>3</a:t>
            </a:r>
            <a:endParaRPr lang="fr-FR" dirty="0"/>
          </a:p>
        </p:txBody>
      </p:sp>
      <p:sp>
        <p:nvSpPr>
          <p:cNvPr id="3" name="Espace réservé du contenu 2"/>
          <p:cNvSpPr>
            <a:spLocks noGrp="1"/>
          </p:cNvSpPr>
          <p:nvPr>
            <p:ph idx="1"/>
          </p:nvPr>
        </p:nvSpPr>
        <p:spPr>
          <a:xfrm>
            <a:off x="838200" y="1333948"/>
            <a:ext cx="10515600" cy="4843015"/>
          </a:xfrm>
        </p:spPr>
        <p:txBody>
          <a:bodyPr>
            <a:noAutofit/>
          </a:bodyPr>
          <a:lstStyle/>
          <a:p>
            <a:pPr marL="0" indent="0">
              <a:buNone/>
            </a:pPr>
            <a:r>
              <a:rPr lang="fr-FR" sz="2400" dirty="0" smtClean="0">
                <a:latin typeface="Times New Roman" panose="02020603050405020304" pitchFamily="18" charset="0"/>
                <a:cs typeface="Times New Roman" panose="02020603050405020304" pitchFamily="18" charset="0"/>
              </a:rPr>
              <a:t>6/ </a:t>
            </a:r>
            <a:r>
              <a:rPr lang="fr-FR" sz="2400" u="sng" dirty="0" smtClean="0">
                <a:latin typeface="Times New Roman" panose="02020603050405020304" pitchFamily="18" charset="0"/>
                <a:cs typeface="Times New Roman" panose="02020603050405020304" pitchFamily="18" charset="0"/>
              </a:rPr>
              <a:t>Recrutement </a:t>
            </a:r>
            <a:r>
              <a:rPr lang="fr-FR" sz="2400" u="sng" dirty="0">
                <a:latin typeface="Times New Roman" panose="02020603050405020304" pitchFamily="18" charset="0"/>
                <a:cs typeface="Times New Roman" panose="02020603050405020304" pitchFamily="18" charset="0"/>
              </a:rPr>
              <a:t>d’un </a:t>
            </a:r>
            <a:r>
              <a:rPr lang="fr-FR" sz="2400" u="sng" dirty="0" smtClean="0">
                <a:latin typeface="Times New Roman" panose="02020603050405020304" pitchFamily="18" charset="0"/>
                <a:cs typeface="Times New Roman" panose="02020603050405020304" pitchFamily="18" charset="0"/>
              </a:rPr>
              <a:t>CDD au 01/02/21 </a:t>
            </a:r>
            <a:r>
              <a:rPr lang="fr-FR" sz="2400" u="sng" dirty="0">
                <a:latin typeface="Times New Roman" panose="02020603050405020304" pitchFamily="18" charset="0"/>
                <a:cs typeface="Times New Roman" panose="02020603050405020304" pitchFamily="18" charset="0"/>
              </a:rPr>
              <a:t>pour remplacement d’un </a:t>
            </a:r>
            <a:r>
              <a:rPr lang="fr-FR" sz="2400" u="sng" dirty="0" smtClean="0">
                <a:latin typeface="Times New Roman" panose="02020603050405020304" pitchFamily="18" charset="0"/>
                <a:cs typeface="Times New Roman" panose="02020603050405020304" pitchFamily="18" charset="0"/>
              </a:rPr>
              <a:t>fonctionnaire</a:t>
            </a:r>
            <a:r>
              <a:rPr lang="fr-FR" sz="2400" dirty="0" smtClean="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a:p>
            <a:pPr marL="0" indent="0">
              <a:buNone/>
            </a:pPr>
            <a:r>
              <a:rPr lang="fr-FR" sz="2400" dirty="0">
                <a:latin typeface="Times New Roman" panose="02020603050405020304" pitchFamily="18" charset="0"/>
                <a:cs typeface="Times New Roman" panose="02020603050405020304" pitchFamily="18" charset="0"/>
              </a:rPr>
              <a:t>CDD du </a:t>
            </a:r>
            <a:r>
              <a:rPr lang="fr-FR" sz="2400" dirty="0" smtClean="0">
                <a:latin typeface="Times New Roman" panose="02020603050405020304" pitchFamily="18" charset="0"/>
                <a:cs typeface="Times New Roman" panose="02020603050405020304" pitchFamily="18" charset="0"/>
              </a:rPr>
              <a:t>01/02 au 12/02/21</a:t>
            </a:r>
            <a:endParaRPr lang="fr-FR" sz="2400" dirty="0">
              <a:latin typeface="Times New Roman" panose="02020603050405020304" pitchFamily="18" charset="0"/>
              <a:cs typeface="Times New Roman" panose="02020603050405020304" pitchFamily="18" charset="0"/>
            </a:endParaRPr>
          </a:p>
          <a:p>
            <a:pPr marL="0" indent="0">
              <a:buNone/>
            </a:pPr>
            <a:r>
              <a:rPr lang="fr-FR" sz="2400" dirty="0" smtClean="0">
                <a:latin typeface="Times New Roman" panose="02020603050405020304" pitchFamily="18" charset="0"/>
                <a:cs typeface="Times New Roman" panose="02020603050405020304" pitchFamily="18" charset="0"/>
              </a:rPr>
              <a:t>CDD </a:t>
            </a:r>
            <a:r>
              <a:rPr lang="fr-FR" sz="2400" dirty="0">
                <a:latin typeface="Times New Roman" panose="02020603050405020304" pitchFamily="18" charset="0"/>
                <a:cs typeface="Times New Roman" panose="02020603050405020304" pitchFamily="18" charset="0"/>
              </a:rPr>
              <a:t>du 15 février 2021 au 26 février </a:t>
            </a:r>
            <a:r>
              <a:rPr lang="fr-FR" sz="2400" dirty="0" smtClean="0">
                <a:latin typeface="Times New Roman" panose="02020603050405020304" pitchFamily="18" charset="0"/>
                <a:cs typeface="Times New Roman" panose="02020603050405020304" pitchFamily="18" charset="0"/>
              </a:rPr>
              <a:t>2021</a:t>
            </a:r>
            <a:endParaRPr lang="fr-FR"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 </a:t>
            </a:r>
            <a:r>
              <a:rPr lang="fr-FR" sz="2400" i="1" dirty="0" smtClean="0">
                <a:latin typeface="Times New Roman" panose="02020603050405020304" pitchFamily="18" charset="0"/>
                <a:cs typeface="Times New Roman" panose="02020603050405020304" pitchFamily="18" charset="0"/>
              </a:rPr>
              <a:t>Versement </a:t>
            </a:r>
            <a:r>
              <a:rPr lang="fr-FR" sz="2400" i="1" dirty="0">
                <a:latin typeface="Times New Roman" panose="02020603050405020304" pitchFamily="18" charset="0"/>
                <a:cs typeface="Times New Roman" panose="02020603050405020304" pitchFamily="18" charset="0"/>
              </a:rPr>
              <a:t>de l’indemnité </a:t>
            </a:r>
            <a:r>
              <a:rPr lang="fr-FR" sz="2400" i="1" dirty="0" smtClean="0">
                <a:latin typeface="Times New Roman" panose="02020603050405020304" pitchFamily="18" charset="0"/>
                <a:cs typeface="Times New Roman" panose="02020603050405020304" pitchFamily="18" charset="0"/>
              </a:rPr>
              <a:t>pour </a:t>
            </a:r>
            <a:r>
              <a:rPr lang="fr-FR" sz="2400" i="1" dirty="0">
                <a:latin typeface="Times New Roman" panose="02020603050405020304" pitchFamily="18" charset="0"/>
                <a:cs typeface="Times New Roman" panose="02020603050405020304" pitchFamily="18" charset="0"/>
              </a:rPr>
              <a:t>le </a:t>
            </a:r>
            <a:r>
              <a:rPr lang="fr-FR" sz="2400" i="1" dirty="0" smtClean="0">
                <a:latin typeface="Times New Roman" panose="02020603050405020304" pitchFamily="18" charset="0"/>
                <a:cs typeface="Times New Roman" panose="02020603050405020304" pitchFamily="18" charset="0"/>
              </a:rPr>
              <a:t>1</a:t>
            </a:r>
            <a:r>
              <a:rPr lang="fr-FR" sz="2400" i="1" baseline="30000" dirty="0" smtClean="0">
                <a:latin typeface="Times New Roman" panose="02020603050405020304" pitchFamily="18" charset="0"/>
                <a:cs typeface="Times New Roman" panose="02020603050405020304" pitchFamily="18" charset="0"/>
              </a:rPr>
              <a:t>er</a:t>
            </a:r>
            <a:r>
              <a:rPr lang="fr-FR" sz="2400" i="1" dirty="0" smtClean="0">
                <a:latin typeface="Times New Roman" panose="02020603050405020304" pitchFamily="18" charset="0"/>
                <a:cs typeface="Times New Roman" panose="02020603050405020304" pitchFamily="18" charset="0"/>
              </a:rPr>
              <a:t> contrat </a:t>
            </a:r>
            <a:r>
              <a:rPr lang="fr-FR" sz="2400" i="1" dirty="0">
                <a:latin typeface="Times New Roman" panose="02020603050405020304" pitchFamily="18" charset="0"/>
                <a:cs typeface="Times New Roman" panose="02020603050405020304" pitchFamily="18" charset="0"/>
              </a:rPr>
              <a:t>du </a:t>
            </a:r>
            <a:r>
              <a:rPr lang="fr-FR" sz="2400" i="1" dirty="0" smtClean="0">
                <a:latin typeface="Times New Roman" panose="02020603050405020304" pitchFamily="18" charset="0"/>
                <a:cs typeface="Times New Roman" panose="02020603050405020304" pitchFamily="18" charset="0"/>
              </a:rPr>
              <a:t>01/02 </a:t>
            </a:r>
            <a:r>
              <a:rPr lang="fr-FR" sz="2400" i="1" dirty="0">
                <a:latin typeface="Times New Roman" panose="02020603050405020304" pitchFamily="18" charset="0"/>
                <a:cs typeface="Times New Roman" panose="02020603050405020304" pitchFamily="18" charset="0"/>
              </a:rPr>
              <a:t>au </a:t>
            </a:r>
            <a:r>
              <a:rPr lang="fr-FR" sz="2400" i="1" dirty="0" smtClean="0">
                <a:latin typeface="Times New Roman" panose="02020603050405020304" pitchFamily="18" charset="0"/>
                <a:cs typeface="Times New Roman" panose="02020603050405020304" pitchFamily="18" charset="0"/>
              </a:rPr>
              <a:t>12/02</a:t>
            </a:r>
          </a:p>
          <a:p>
            <a:pPr>
              <a:buFont typeface="Wingdings" panose="05000000000000000000" pitchFamily="2" charset="2"/>
              <a:buChar char="ø"/>
            </a:pPr>
            <a:r>
              <a:rPr lang="fr-FR" sz="2400" i="1" dirty="0">
                <a:latin typeface="Times New Roman" panose="02020603050405020304" pitchFamily="18" charset="0"/>
                <a:cs typeface="Times New Roman" panose="02020603050405020304" pitchFamily="18" charset="0"/>
              </a:rPr>
              <a:t> </a:t>
            </a:r>
            <a:r>
              <a:rPr lang="fr-FR" sz="2400" i="1" dirty="0" smtClean="0">
                <a:latin typeface="Times New Roman" panose="02020603050405020304" pitchFamily="18" charset="0"/>
                <a:cs typeface="Times New Roman" panose="02020603050405020304" pitchFamily="18" charset="0"/>
              </a:rPr>
              <a:t>Versement </a:t>
            </a:r>
            <a:r>
              <a:rPr lang="fr-FR" sz="2400" i="1" dirty="0">
                <a:latin typeface="Times New Roman" panose="02020603050405020304" pitchFamily="18" charset="0"/>
                <a:cs typeface="Times New Roman" panose="02020603050405020304" pitchFamily="18" charset="0"/>
              </a:rPr>
              <a:t>de l’indemnité </a:t>
            </a:r>
            <a:r>
              <a:rPr lang="fr-FR" sz="2400" i="1" dirty="0" smtClean="0">
                <a:latin typeface="Times New Roman" panose="02020603050405020304" pitchFamily="18" charset="0"/>
                <a:cs typeface="Times New Roman" panose="02020603050405020304" pitchFamily="18" charset="0"/>
              </a:rPr>
              <a:t>pour </a:t>
            </a:r>
            <a:r>
              <a:rPr lang="fr-FR" sz="2400" i="1" dirty="0">
                <a:latin typeface="Times New Roman" panose="02020603050405020304" pitchFamily="18" charset="0"/>
                <a:cs typeface="Times New Roman" panose="02020603050405020304" pitchFamily="18" charset="0"/>
              </a:rPr>
              <a:t>le </a:t>
            </a:r>
            <a:r>
              <a:rPr lang="fr-FR" sz="2400" i="1" dirty="0" smtClean="0">
                <a:latin typeface="Times New Roman" panose="02020603050405020304" pitchFamily="18" charset="0"/>
                <a:cs typeface="Times New Roman" panose="02020603050405020304" pitchFamily="18" charset="0"/>
              </a:rPr>
              <a:t>2</a:t>
            </a:r>
            <a:r>
              <a:rPr lang="fr-FR" sz="2400" i="1" baseline="30000" dirty="0" smtClean="0">
                <a:latin typeface="Times New Roman" panose="02020603050405020304" pitchFamily="18" charset="0"/>
                <a:cs typeface="Times New Roman" panose="02020603050405020304" pitchFamily="18" charset="0"/>
              </a:rPr>
              <a:t>ème</a:t>
            </a:r>
            <a:r>
              <a:rPr lang="fr-FR" sz="2400" i="1" dirty="0" smtClean="0">
                <a:latin typeface="Times New Roman" panose="02020603050405020304" pitchFamily="18" charset="0"/>
                <a:cs typeface="Times New Roman" panose="02020603050405020304" pitchFamily="18" charset="0"/>
              </a:rPr>
              <a:t> CDD du 15/02 au 26/02 </a:t>
            </a:r>
            <a:r>
              <a:rPr lang="fr-FR" sz="2400" i="1" dirty="0">
                <a:latin typeface="Times New Roman" panose="02020603050405020304" pitchFamily="18" charset="0"/>
                <a:cs typeface="Times New Roman" panose="02020603050405020304" pitchFamily="18" charset="0"/>
              </a:rPr>
              <a:t>car l’agent a eu une interruption de 2 jours </a:t>
            </a:r>
            <a:r>
              <a:rPr lang="fr-FR" sz="2400" i="1" dirty="0" smtClean="0">
                <a:latin typeface="Times New Roman" panose="02020603050405020304" pitchFamily="18" charset="0"/>
                <a:cs typeface="Times New Roman" panose="02020603050405020304" pitchFamily="18" charset="0"/>
              </a:rPr>
              <a:t>(weekend) </a:t>
            </a:r>
            <a:r>
              <a:rPr lang="fr-FR" sz="2400" i="1" dirty="0">
                <a:latin typeface="Times New Roman" panose="02020603050405020304" pitchFamily="18" charset="0"/>
                <a:cs typeface="Times New Roman" panose="02020603050405020304" pitchFamily="18" charset="0"/>
              </a:rPr>
              <a:t>entre ses 2 contrats</a:t>
            </a:r>
            <a:r>
              <a:rPr lang="fr-F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41592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latin typeface="Century Gothic" panose="020B0502020202020204" pitchFamily="34" charset="0"/>
              </a:rPr>
              <a:t>Cotisations</a:t>
            </a:r>
            <a:endParaRPr lang="fr-FR" dirty="0">
              <a:latin typeface="Century Gothic" panose="020B0502020202020204" pitchFamily="34" charset="0"/>
            </a:endParaRPr>
          </a:p>
        </p:txBody>
      </p:sp>
      <p:sp>
        <p:nvSpPr>
          <p:cNvPr id="3" name="Espace réservé du contenu 2"/>
          <p:cNvSpPr>
            <a:spLocks noGrp="1"/>
          </p:cNvSpPr>
          <p:nvPr>
            <p:ph idx="1"/>
          </p:nvPr>
        </p:nvSpPr>
        <p:spPr>
          <a:noFill/>
        </p:spPr>
        <p:txBody>
          <a:bodyPr/>
          <a:lstStyle/>
          <a:p>
            <a:pPr marL="0" indent="0">
              <a:buNone/>
            </a:pPr>
            <a:r>
              <a:rPr lang="fr-FR" b="1" dirty="0">
                <a:latin typeface="Times New Roman" panose="02020603050405020304" pitchFamily="18" charset="0"/>
                <a:cs typeface="Times New Roman" panose="02020603050405020304" pitchFamily="18" charset="0"/>
              </a:rPr>
              <a:t>L’indemnité de fin de contrat est soumise </a:t>
            </a:r>
            <a:r>
              <a:rPr lang="fr-FR" dirty="0">
                <a:latin typeface="Times New Roman" panose="02020603050405020304" pitchFamily="18" charset="0"/>
                <a:cs typeface="Times New Roman" panose="02020603050405020304" pitchFamily="18" charset="0"/>
              </a:rPr>
              <a:t>:</a:t>
            </a:r>
          </a:p>
          <a:p>
            <a:pPr marL="0" indent="0">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dirty="0" smtClean="0">
                <a:latin typeface="Times New Roman" panose="02020603050405020304" pitchFamily="18" charset="0"/>
                <a:cs typeface="Times New Roman" panose="02020603050405020304" pitchFamily="18" charset="0"/>
              </a:rPr>
              <a:t>CSG </a:t>
            </a:r>
            <a:r>
              <a:rPr lang="fr-FR" dirty="0">
                <a:latin typeface="Times New Roman" panose="02020603050405020304" pitchFamily="18" charset="0"/>
                <a:cs typeface="Times New Roman" panose="02020603050405020304" pitchFamily="18" charset="0"/>
              </a:rPr>
              <a:t>et CRDS</a:t>
            </a:r>
          </a:p>
          <a:p>
            <a:pPr marL="0" indent="0">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dirty="0" smtClean="0">
                <a:latin typeface="Times New Roman" panose="02020603050405020304" pitchFamily="18" charset="0"/>
                <a:cs typeface="Times New Roman" panose="02020603050405020304" pitchFamily="18" charset="0"/>
              </a:rPr>
              <a:t>Cotisations </a:t>
            </a:r>
            <a:r>
              <a:rPr lang="fr-FR" dirty="0">
                <a:latin typeface="Times New Roman" panose="02020603050405020304" pitchFamily="18" charset="0"/>
                <a:cs typeface="Times New Roman" panose="02020603050405020304" pitchFamily="18" charset="0"/>
              </a:rPr>
              <a:t>Urssaf pour les agents du régime général</a:t>
            </a:r>
          </a:p>
          <a:p>
            <a:pPr marL="0" indent="0">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dirty="0" smtClean="0">
                <a:latin typeface="Times New Roman" panose="02020603050405020304" pitchFamily="18" charset="0"/>
                <a:cs typeface="Times New Roman" panose="02020603050405020304" pitchFamily="18" charset="0"/>
              </a:rPr>
              <a:t>IRCANTEC</a:t>
            </a:r>
            <a:endParaRPr lang="fr-FR" dirty="0">
              <a:latin typeface="Times New Roman" panose="02020603050405020304" pitchFamily="18" charset="0"/>
              <a:cs typeface="Times New Roman" panose="02020603050405020304" pitchFamily="18" charset="0"/>
            </a:endParaRPr>
          </a:p>
          <a:p>
            <a:pPr marL="0" indent="0">
              <a:buNone/>
            </a:pPr>
            <a:endParaRPr lang="fr-FR" dirty="0" smtClean="0">
              <a:latin typeface="Times New Roman" panose="02020603050405020304" pitchFamily="18" charset="0"/>
              <a:cs typeface="Times New Roman" panose="02020603050405020304" pitchFamily="18" charset="0"/>
            </a:endParaRPr>
          </a:p>
          <a:p>
            <a:pPr marL="0" indent="0">
              <a:buNone/>
            </a:pPr>
            <a:r>
              <a:rPr lang="fr-FR" b="1" dirty="0" smtClean="0">
                <a:latin typeface="Times New Roman" panose="02020603050405020304" pitchFamily="18" charset="0"/>
                <a:cs typeface="Times New Roman" panose="02020603050405020304" pitchFamily="18" charset="0"/>
              </a:rPr>
              <a:t>L’indemnité </a:t>
            </a:r>
            <a:r>
              <a:rPr lang="fr-FR" b="1" dirty="0">
                <a:latin typeface="Times New Roman" panose="02020603050405020304" pitchFamily="18" charset="0"/>
                <a:cs typeface="Times New Roman" panose="02020603050405020304" pitchFamily="18" charset="0"/>
              </a:rPr>
              <a:t>est </a:t>
            </a:r>
            <a:r>
              <a:rPr lang="fr-FR" b="1" dirty="0" smtClean="0">
                <a:latin typeface="Times New Roman" panose="02020603050405020304" pitchFamily="18" charset="0"/>
                <a:cs typeface="Times New Roman" panose="02020603050405020304" pitchFamily="18" charset="0"/>
              </a:rPr>
              <a:t>imposable.</a:t>
            </a:r>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06149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968823"/>
          </a:xfrm>
        </p:spPr>
        <p:txBody>
          <a:bodyPr/>
          <a:lstStyle/>
          <a:p>
            <a:pPr algn="ctr"/>
            <a:r>
              <a:rPr lang="fr-FR" dirty="0" smtClean="0">
                <a:latin typeface="Century Gothic" panose="020B0502020202020204" pitchFamily="34" charset="0"/>
              </a:rPr>
              <a:t>Foire Aux Questions</a:t>
            </a:r>
            <a:endParaRPr lang="fr-FR" dirty="0">
              <a:latin typeface="Century Gothic" panose="020B0502020202020204" pitchFamily="34" charset="0"/>
            </a:endParaRPr>
          </a:p>
        </p:txBody>
      </p:sp>
      <p:sp>
        <p:nvSpPr>
          <p:cNvPr id="3" name="Espace réservé du contenu 2"/>
          <p:cNvSpPr>
            <a:spLocks noGrp="1"/>
          </p:cNvSpPr>
          <p:nvPr>
            <p:ph idx="1"/>
          </p:nvPr>
        </p:nvSpPr>
        <p:spPr>
          <a:xfrm>
            <a:off x="838200" y="1333948"/>
            <a:ext cx="10515600" cy="4843015"/>
          </a:xfrm>
          <a:noFill/>
        </p:spPr>
        <p:txBody>
          <a:bodyPr>
            <a:normAutofit fontScale="92500" lnSpcReduction="20000"/>
          </a:bodyPr>
          <a:lstStyle/>
          <a:p>
            <a:pPr marL="0" indent="0" algn="just">
              <a:buNone/>
            </a:pPr>
            <a:r>
              <a:rPr lang="fr-FR" dirty="0" smtClean="0">
                <a:latin typeface="Times New Roman" panose="02020603050405020304" pitchFamily="18" charset="0"/>
                <a:cs typeface="Times New Roman" panose="02020603050405020304" pitchFamily="18" charset="0"/>
              </a:rPr>
              <a:t>1/ </a:t>
            </a:r>
            <a:r>
              <a:rPr lang="fr-FR" u="sng" dirty="0" smtClean="0">
                <a:latin typeface="Times New Roman" panose="02020603050405020304" pitchFamily="18" charset="0"/>
                <a:cs typeface="Times New Roman" panose="02020603050405020304" pitchFamily="18" charset="0"/>
              </a:rPr>
              <a:t>L’indemnité de précarité se substitue-t-</a:t>
            </a:r>
            <a:r>
              <a:rPr lang="fr-FR" u="sng" dirty="0">
                <a:latin typeface="Times New Roman" panose="02020603050405020304" pitchFamily="18" charset="0"/>
                <a:cs typeface="Times New Roman" panose="02020603050405020304" pitchFamily="18" charset="0"/>
              </a:rPr>
              <a:t>e</a:t>
            </a:r>
            <a:r>
              <a:rPr lang="fr-FR" u="sng" dirty="0" smtClean="0">
                <a:latin typeface="Times New Roman" panose="02020603050405020304" pitchFamily="18" charset="0"/>
                <a:cs typeface="Times New Roman" panose="02020603050405020304" pitchFamily="18" charset="0"/>
              </a:rPr>
              <a:t>lle à l’indemnité compensatrice de congés annuels?</a:t>
            </a:r>
          </a:p>
          <a:p>
            <a:pPr marL="0" indent="0" algn="just">
              <a:buNone/>
            </a:pPr>
            <a:r>
              <a:rPr lang="fr-FR" dirty="0" smtClean="0">
                <a:latin typeface="Times New Roman" panose="02020603050405020304" pitchFamily="18" charset="0"/>
                <a:cs typeface="Times New Roman" panose="02020603050405020304" pitchFamily="18" charset="0"/>
              </a:rPr>
              <a:t>L’indemnité </a:t>
            </a:r>
            <a:r>
              <a:rPr lang="fr-FR" dirty="0">
                <a:latin typeface="Times New Roman" panose="02020603050405020304" pitchFamily="18" charset="0"/>
                <a:cs typeface="Times New Roman" panose="02020603050405020304" pitchFamily="18" charset="0"/>
              </a:rPr>
              <a:t>de précarité est à verser en plus de l’indemnité compensatrice. Conformément à la définition donnée par l’article 20 de la loi n° 83-634 du 13 juillet 1983, la </a:t>
            </a:r>
            <a:r>
              <a:rPr lang="fr-FR" dirty="0" smtClean="0">
                <a:latin typeface="Times New Roman" panose="02020603050405020304" pitchFamily="18" charset="0"/>
                <a:cs typeface="Times New Roman" panose="02020603050405020304" pitchFamily="18" charset="0"/>
              </a:rPr>
              <a:t>rémunération prise </a:t>
            </a:r>
            <a:r>
              <a:rPr lang="fr-FR" dirty="0">
                <a:latin typeface="Times New Roman" panose="02020603050405020304" pitchFamily="18" charset="0"/>
                <a:cs typeface="Times New Roman" panose="02020603050405020304" pitchFamily="18" charset="0"/>
              </a:rPr>
              <a:t>en considération pour le calcul de l’indemnité </a:t>
            </a:r>
            <a:r>
              <a:rPr lang="fr-FR" dirty="0" smtClean="0">
                <a:latin typeface="Times New Roman" panose="02020603050405020304" pitchFamily="18" charset="0"/>
                <a:cs typeface="Times New Roman" panose="02020603050405020304" pitchFamily="18" charset="0"/>
              </a:rPr>
              <a:t>de congés annuels doit </a:t>
            </a:r>
            <a:r>
              <a:rPr lang="fr-FR" dirty="0">
                <a:latin typeface="Times New Roman" panose="02020603050405020304" pitchFamily="18" charset="0"/>
                <a:cs typeface="Times New Roman" panose="02020603050405020304" pitchFamily="18" charset="0"/>
              </a:rPr>
              <a:t>s’entendre comme le traitement et ses </a:t>
            </a:r>
            <a:r>
              <a:rPr lang="fr-FR" dirty="0" smtClean="0">
                <a:latin typeface="Times New Roman" panose="02020603050405020304" pitchFamily="18" charset="0"/>
                <a:cs typeface="Times New Roman" panose="02020603050405020304" pitchFamily="18" charset="0"/>
              </a:rPr>
              <a:t>accessoires ainsi </a:t>
            </a:r>
            <a:r>
              <a:rPr lang="fr-FR" dirty="0">
                <a:latin typeface="Times New Roman" panose="02020603050405020304" pitchFamily="18" charset="0"/>
                <a:cs typeface="Times New Roman" panose="02020603050405020304" pitchFamily="18" charset="0"/>
              </a:rPr>
              <a:t>que les primes et </a:t>
            </a:r>
            <a:r>
              <a:rPr lang="fr-FR" b="1" dirty="0" smtClean="0">
                <a:latin typeface="Times New Roman" panose="02020603050405020304" pitchFamily="18" charset="0"/>
                <a:cs typeface="Times New Roman" panose="02020603050405020304" pitchFamily="18" charset="0"/>
              </a:rPr>
              <a:t>indemnités. </a:t>
            </a:r>
            <a:r>
              <a:rPr lang="fr-FR" dirty="0" smtClean="0">
                <a:latin typeface="Times New Roman" panose="02020603050405020304" pitchFamily="18" charset="0"/>
                <a:cs typeface="Times New Roman" panose="02020603050405020304" pitchFamily="18" charset="0"/>
              </a:rPr>
              <a:t>Il </a:t>
            </a:r>
            <a:r>
              <a:rPr lang="fr-FR" dirty="0">
                <a:latin typeface="Times New Roman" panose="02020603050405020304" pitchFamily="18" charset="0"/>
                <a:cs typeface="Times New Roman" panose="02020603050405020304" pitchFamily="18" charset="0"/>
              </a:rPr>
              <a:t>y a </a:t>
            </a:r>
            <a:r>
              <a:rPr lang="fr-FR" dirty="0" smtClean="0">
                <a:latin typeface="Times New Roman" panose="02020603050405020304" pitchFamily="18" charset="0"/>
                <a:cs typeface="Times New Roman" panose="02020603050405020304" pitchFamily="18" charset="0"/>
              </a:rPr>
              <a:t>donc </a:t>
            </a:r>
            <a:r>
              <a:rPr lang="fr-FR" dirty="0">
                <a:latin typeface="Times New Roman" panose="02020603050405020304" pitchFamily="18" charset="0"/>
                <a:cs typeface="Times New Roman" panose="02020603050405020304" pitchFamily="18" charset="0"/>
              </a:rPr>
              <a:t>lieu d’inclure l’indemnité </a:t>
            </a:r>
            <a:r>
              <a:rPr lang="fr-FR" dirty="0" smtClean="0">
                <a:latin typeface="Times New Roman" panose="02020603050405020304" pitchFamily="18" charset="0"/>
                <a:cs typeface="Times New Roman" panose="02020603050405020304" pitchFamily="18" charset="0"/>
              </a:rPr>
              <a:t>de </a:t>
            </a:r>
            <a:r>
              <a:rPr lang="fr-FR" dirty="0">
                <a:latin typeface="Times New Roman" panose="02020603050405020304" pitchFamily="18" charset="0"/>
                <a:cs typeface="Times New Roman" panose="02020603050405020304" pitchFamily="18" charset="0"/>
              </a:rPr>
              <a:t>prime de </a:t>
            </a:r>
            <a:r>
              <a:rPr lang="fr-FR" dirty="0" smtClean="0">
                <a:latin typeface="Times New Roman" panose="02020603050405020304" pitchFamily="18" charset="0"/>
                <a:cs typeface="Times New Roman" panose="02020603050405020304" pitchFamily="18" charset="0"/>
              </a:rPr>
              <a:t>précarité dans l’assiette </a:t>
            </a:r>
            <a:r>
              <a:rPr lang="fr-FR" dirty="0">
                <a:latin typeface="Times New Roman" panose="02020603050405020304" pitchFamily="18" charset="0"/>
                <a:cs typeface="Times New Roman" panose="02020603050405020304" pitchFamily="18" charset="0"/>
              </a:rPr>
              <a:t>de calcul </a:t>
            </a:r>
            <a:r>
              <a:rPr lang="fr-FR" dirty="0" smtClean="0">
                <a:latin typeface="Times New Roman" panose="02020603050405020304" pitchFamily="18" charset="0"/>
                <a:cs typeface="Times New Roman" panose="02020603050405020304" pitchFamily="18" charset="0"/>
              </a:rPr>
              <a:t>de l’indemnité compensatrice de </a:t>
            </a:r>
            <a:r>
              <a:rPr lang="fr-FR" dirty="0">
                <a:latin typeface="Times New Roman" panose="02020603050405020304" pitchFamily="18" charset="0"/>
                <a:cs typeface="Times New Roman" panose="02020603050405020304" pitchFamily="18" charset="0"/>
              </a:rPr>
              <a:t>congés </a:t>
            </a:r>
            <a:r>
              <a:rPr lang="fr-FR" dirty="0" smtClean="0">
                <a:latin typeface="Times New Roman" panose="02020603050405020304" pitchFamily="18" charset="0"/>
                <a:cs typeface="Times New Roman" panose="02020603050405020304" pitchFamily="18" charset="0"/>
              </a:rPr>
              <a:t>annuels. </a:t>
            </a:r>
          </a:p>
          <a:p>
            <a:pPr marL="0" indent="0" algn="just">
              <a:buNone/>
            </a:pPr>
            <a:endParaRPr lang="fr-FR" dirty="0">
              <a:latin typeface="Times New Roman" panose="02020603050405020304" pitchFamily="18" charset="0"/>
              <a:cs typeface="Times New Roman" panose="02020603050405020304" pitchFamily="18" charset="0"/>
            </a:endParaRPr>
          </a:p>
          <a:p>
            <a:pPr marL="0" indent="0" algn="just">
              <a:buNone/>
            </a:pPr>
            <a:r>
              <a:rPr lang="fr-FR" u="sng" dirty="0" smtClean="0">
                <a:latin typeface="Times New Roman" panose="02020603050405020304" pitchFamily="18" charset="0"/>
                <a:cs typeface="Times New Roman" panose="02020603050405020304" pitchFamily="18" charset="0"/>
              </a:rPr>
              <a:t>2/Quid du versement </a:t>
            </a:r>
            <a:r>
              <a:rPr lang="fr-FR" u="sng" dirty="0">
                <a:latin typeface="Times New Roman" panose="02020603050405020304" pitchFamily="18" charset="0"/>
                <a:cs typeface="Times New Roman" panose="02020603050405020304" pitchFamily="18" charset="0"/>
              </a:rPr>
              <a:t>de l’indemnité de fin de contrat, s’il y a interruption entre 2 </a:t>
            </a:r>
            <a:r>
              <a:rPr lang="fr-FR" u="sng" dirty="0" smtClean="0">
                <a:latin typeface="Times New Roman" panose="02020603050405020304" pitchFamily="18" charset="0"/>
                <a:cs typeface="Times New Roman" panose="02020603050405020304" pitchFamily="18" charset="0"/>
              </a:rPr>
              <a:t>contrats</a:t>
            </a:r>
            <a:r>
              <a:rPr lang="fr-FR" dirty="0"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Dès qu’il y a interruption, l’indemnité est due puisque les clauses d’exclusion font état des cas de continuité de la relation contractuelle.</a:t>
            </a:r>
          </a:p>
          <a:p>
            <a:pPr marL="0" indent="0" algn="just">
              <a:buNone/>
            </a:pP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21195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1068564"/>
          </a:xfrm>
        </p:spPr>
        <p:txBody>
          <a:bodyPr/>
          <a:lstStyle/>
          <a:p>
            <a:pPr algn="ctr"/>
            <a:r>
              <a:rPr lang="fr-FR" dirty="0" smtClean="0">
                <a:latin typeface="Century Gothic" panose="020B0502020202020204" pitchFamily="34" charset="0"/>
              </a:rPr>
              <a:t>Foire Aux Questions</a:t>
            </a:r>
            <a:endParaRPr lang="fr-FR" dirty="0">
              <a:latin typeface="Century Gothic" panose="020B0502020202020204" pitchFamily="34" charset="0"/>
            </a:endParaRPr>
          </a:p>
        </p:txBody>
      </p:sp>
      <p:sp>
        <p:nvSpPr>
          <p:cNvPr id="3" name="Espace réservé du contenu 2"/>
          <p:cNvSpPr>
            <a:spLocks noGrp="1"/>
          </p:cNvSpPr>
          <p:nvPr>
            <p:ph idx="1"/>
          </p:nvPr>
        </p:nvSpPr>
        <p:spPr>
          <a:xfrm>
            <a:off x="838200" y="1433690"/>
            <a:ext cx="10515600" cy="4743273"/>
          </a:xfrm>
        </p:spPr>
        <p:txBody>
          <a:bodyPr/>
          <a:lstStyle/>
          <a:p>
            <a:pPr marL="0" indent="0" algn="just">
              <a:buNone/>
            </a:pPr>
            <a:r>
              <a:rPr lang="fr-FR" dirty="0" smtClean="0">
                <a:latin typeface="Times New Roman" panose="02020603050405020304" pitchFamily="18" charset="0"/>
                <a:cs typeface="Times New Roman" panose="02020603050405020304" pitchFamily="18" charset="0"/>
              </a:rPr>
              <a:t>3/ </a:t>
            </a:r>
            <a:r>
              <a:rPr lang="fr-FR" u="sng" dirty="0" smtClean="0">
                <a:latin typeface="Times New Roman" panose="02020603050405020304" pitchFamily="18" charset="0"/>
                <a:cs typeface="Times New Roman" panose="02020603050405020304" pitchFamily="18" charset="0"/>
              </a:rPr>
              <a:t>Qu’en est-il si la collectivité apprend que l’agent a signé un contrat avec une autre collectivité un mois après la fin de son contrat qui a fait l’objet du versement d’une indemnité</a:t>
            </a:r>
            <a:r>
              <a:rPr lang="fr-FR" dirty="0" smtClean="0">
                <a:latin typeface="Times New Roman" panose="02020603050405020304" pitchFamily="18" charset="0"/>
                <a:cs typeface="Times New Roman" panose="02020603050405020304" pitchFamily="18" charset="0"/>
              </a:rPr>
              <a:t>?</a:t>
            </a:r>
          </a:p>
          <a:p>
            <a:pPr marL="0" indent="0" algn="just">
              <a:buNone/>
            </a:pPr>
            <a:r>
              <a:rPr lang="fr-FR" dirty="0" smtClean="0">
                <a:latin typeface="Times New Roman" panose="02020603050405020304" pitchFamily="18" charset="0"/>
                <a:cs typeface="Times New Roman" panose="02020603050405020304" pitchFamily="18" charset="0"/>
              </a:rPr>
              <a:t>Aucun remboursement n’est prévu par les textes. De plus, la continuité apparaît importante. Si un contrat est proposé un mois après le terme d’un précédent contrat, cette signature n’aurait aucune incidence sur le versement de la prime de précarité au titre du premier contrat. De plus, si ce second contrat remplit les conditions pour un versement de l’indemnité, il n’y a pas d’obstacles à ce qu’elle soit versée.</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0788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latin typeface="Century Gothic" panose="020B0502020202020204" pitchFamily="34" charset="0"/>
              </a:rPr>
              <a:t>Fondements règlementaires</a:t>
            </a:r>
            <a:endParaRPr lang="fr-FR" dirty="0">
              <a:latin typeface="Century Gothic" panose="020B0502020202020204" pitchFamily="34" charset="0"/>
            </a:endParaRPr>
          </a:p>
        </p:txBody>
      </p:sp>
      <p:sp>
        <p:nvSpPr>
          <p:cNvPr id="3" name="Espace réservé du contenu 2"/>
          <p:cNvSpPr>
            <a:spLocks noGrp="1"/>
          </p:cNvSpPr>
          <p:nvPr>
            <p:ph idx="1"/>
          </p:nvPr>
        </p:nvSpPr>
        <p:spPr/>
        <p:txBody>
          <a:bodyPr>
            <a:normAutofit lnSpcReduction="10000"/>
          </a:bodyPr>
          <a:lstStyle/>
          <a:p>
            <a:pPr algn="just">
              <a:buFont typeface="Wingdings" panose="05000000000000000000" pitchFamily="2" charset="2"/>
              <a:buChar char="æ"/>
            </a:pPr>
            <a:r>
              <a:rPr lang="fr-FR" sz="2600" i="1" dirty="0" smtClean="0">
                <a:latin typeface="Times New Roman" panose="02020603050405020304" pitchFamily="18" charset="0"/>
                <a:cs typeface="Times New Roman" panose="02020603050405020304" pitchFamily="18" charset="0"/>
              </a:rPr>
              <a:t> </a:t>
            </a:r>
            <a:r>
              <a:rPr lang="fr-FR" sz="2600" i="1" dirty="0">
                <a:latin typeface="Times New Roman" panose="02020603050405020304" pitchFamily="18" charset="0"/>
                <a:cs typeface="Times New Roman" panose="02020603050405020304" pitchFamily="18" charset="0"/>
              </a:rPr>
              <a:t>A</a:t>
            </a:r>
            <a:r>
              <a:rPr lang="fr-FR" sz="2600" i="1" dirty="0" smtClean="0">
                <a:latin typeface="Times New Roman" panose="02020603050405020304" pitchFamily="18" charset="0"/>
                <a:cs typeface="Times New Roman" panose="02020603050405020304" pitchFamily="18" charset="0"/>
              </a:rPr>
              <a:t>rticle </a:t>
            </a:r>
            <a:r>
              <a:rPr lang="fr-FR" sz="2600" i="1" dirty="0">
                <a:latin typeface="Times New Roman" panose="02020603050405020304" pitchFamily="18" charset="0"/>
                <a:cs typeface="Times New Roman" panose="02020603050405020304" pitchFamily="18" charset="0"/>
              </a:rPr>
              <a:t>23 de la loi n°2019-828 de </a:t>
            </a:r>
            <a:r>
              <a:rPr lang="fr-FR" sz="2600" i="1" dirty="0" smtClean="0">
                <a:latin typeface="Times New Roman" panose="02020603050405020304" pitchFamily="18" charset="0"/>
                <a:cs typeface="Times New Roman" panose="02020603050405020304" pitchFamily="18" charset="0"/>
              </a:rPr>
              <a:t>TFP qui instaure le </a:t>
            </a:r>
            <a:r>
              <a:rPr lang="fr-FR" sz="2600" i="1" dirty="0">
                <a:latin typeface="Times New Roman" panose="02020603050405020304" pitchFamily="18" charset="0"/>
                <a:cs typeface="Times New Roman" panose="02020603050405020304" pitchFamily="18" charset="0"/>
              </a:rPr>
              <a:t>principe </a:t>
            </a:r>
            <a:r>
              <a:rPr lang="fr-FR" sz="2600" i="1" dirty="0" smtClean="0">
                <a:latin typeface="Times New Roman" panose="02020603050405020304" pitchFamily="18" charset="0"/>
                <a:cs typeface="Times New Roman" panose="02020603050405020304" pitchFamily="18" charset="0"/>
              </a:rPr>
              <a:t>pour les contrats les plus précaires de la FP, </a:t>
            </a:r>
            <a:r>
              <a:rPr lang="fr-FR" sz="2600" i="1" dirty="0">
                <a:latin typeface="Times New Roman" panose="02020603050405020304" pitchFamily="18" charset="0"/>
                <a:cs typeface="Times New Roman" panose="02020603050405020304" pitchFamily="18" charset="0"/>
              </a:rPr>
              <a:t>tel qu’il est déjà le cas dans le secteur privé où cette indemnité est égale à 10% de la rémunération totale </a:t>
            </a:r>
            <a:r>
              <a:rPr lang="fr-FR" sz="2600" i="1" dirty="0" smtClean="0">
                <a:latin typeface="Times New Roman" panose="02020603050405020304" pitchFamily="18" charset="0"/>
                <a:cs typeface="Times New Roman" panose="02020603050405020304" pitchFamily="18" charset="0"/>
              </a:rPr>
              <a:t>brute.</a:t>
            </a:r>
          </a:p>
          <a:p>
            <a:pPr algn="just">
              <a:buFont typeface="Wingdings" panose="05000000000000000000" pitchFamily="2" charset="2"/>
              <a:buChar char="æ"/>
            </a:pPr>
            <a:endParaRPr lang="fr-FR" sz="2600" i="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æ"/>
            </a:pPr>
            <a:r>
              <a:rPr lang="fr-FR" sz="2600" i="1" dirty="0" smtClean="0">
                <a:latin typeface="Times New Roman" panose="02020603050405020304" pitchFamily="18" charset="0"/>
                <a:cs typeface="Times New Roman" panose="02020603050405020304" pitchFamily="18" charset="0"/>
              </a:rPr>
              <a:t> Article </a:t>
            </a:r>
            <a:r>
              <a:rPr lang="fr-FR" sz="2600" i="1" dirty="0">
                <a:latin typeface="Times New Roman" panose="02020603050405020304" pitchFamily="18" charset="0"/>
                <a:cs typeface="Times New Roman" panose="02020603050405020304" pitchFamily="18" charset="0"/>
              </a:rPr>
              <a:t>136 de la loi n° 84-53 </a:t>
            </a:r>
            <a:r>
              <a:rPr lang="fr-FR" sz="2600" i="1" dirty="0" smtClean="0">
                <a:latin typeface="Times New Roman" panose="02020603050405020304" pitchFamily="18" charset="0"/>
                <a:cs typeface="Times New Roman" panose="02020603050405020304" pitchFamily="18" charset="0"/>
              </a:rPr>
              <a:t>dans </a:t>
            </a:r>
            <a:r>
              <a:rPr lang="fr-FR" sz="2600" i="1" dirty="0">
                <a:latin typeface="Times New Roman" panose="02020603050405020304" pitchFamily="18" charset="0"/>
                <a:cs typeface="Times New Roman" panose="02020603050405020304" pitchFamily="18" charset="0"/>
              </a:rPr>
              <a:t>sa rédaction issue de l’article 23 de la loi de transformation de la fonction publique </a:t>
            </a:r>
            <a:r>
              <a:rPr lang="fr-FR" sz="2600" i="1" dirty="0" smtClean="0">
                <a:latin typeface="Times New Roman" panose="02020603050405020304" pitchFamily="18" charset="0"/>
                <a:cs typeface="Times New Roman" panose="02020603050405020304" pitchFamily="18" charset="0"/>
              </a:rPr>
              <a:t>qui est </a:t>
            </a:r>
            <a:r>
              <a:rPr lang="fr-FR" sz="2600" i="1" dirty="0">
                <a:latin typeface="Times New Roman" panose="02020603050405020304" pitchFamily="18" charset="0"/>
                <a:cs typeface="Times New Roman" panose="02020603050405020304" pitchFamily="18" charset="0"/>
              </a:rPr>
              <a:t>venu préciser les modalités d’application </a:t>
            </a:r>
            <a:r>
              <a:rPr lang="fr-FR" sz="2600" i="1" dirty="0" smtClean="0">
                <a:latin typeface="Times New Roman" panose="02020603050405020304" pitchFamily="18" charset="0"/>
                <a:cs typeface="Times New Roman" panose="02020603050405020304" pitchFamily="18" charset="0"/>
              </a:rPr>
              <a:t>de cette indemnité aux </a:t>
            </a:r>
            <a:r>
              <a:rPr lang="fr-FR" sz="2600" i="1" dirty="0">
                <a:latin typeface="Times New Roman" panose="02020603050405020304" pitchFamily="18" charset="0"/>
                <a:cs typeface="Times New Roman" panose="02020603050405020304" pitchFamily="18" charset="0"/>
              </a:rPr>
              <a:t>agents </a:t>
            </a:r>
            <a:r>
              <a:rPr lang="fr-FR" sz="2600" i="1" dirty="0" smtClean="0">
                <a:latin typeface="Times New Roman" panose="02020603050405020304" pitchFamily="18" charset="0"/>
                <a:cs typeface="Times New Roman" panose="02020603050405020304" pitchFamily="18" charset="0"/>
              </a:rPr>
              <a:t>contractuels. </a:t>
            </a:r>
          </a:p>
          <a:p>
            <a:pPr algn="just">
              <a:buFont typeface="Wingdings" panose="05000000000000000000" pitchFamily="2" charset="2"/>
              <a:buChar char="æ"/>
            </a:pPr>
            <a:endParaRPr lang="fr-FR" sz="2600" i="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æ"/>
            </a:pPr>
            <a:r>
              <a:rPr lang="fr-FR" sz="2600" i="1" dirty="0" smtClean="0">
                <a:latin typeface="Times New Roman" panose="02020603050405020304" pitchFamily="18" charset="0"/>
                <a:cs typeface="Times New Roman" panose="02020603050405020304" pitchFamily="18" charset="0"/>
              </a:rPr>
              <a:t> Décret </a:t>
            </a:r>
            <a:r>
              <a:rPr lang="fr-FR" sz="2600" i="1" dirty="0">
                <a:latin typeface="Times New Roman" panose="02020603050405020304" pitchFamily="18" charset="0"/>
                <a:cs typeface="Times New Roman" panose="02020603050405020304" pitchFamily="18" charset="0"/>
              </a:rPr>
              <a:t>n° 2020-1296 </a:t>
            </a:r>
            <a:r>
              <a:rPr lang="fr-FR" sz="2600" i="1" dirty="0" smtClean="0">
                <a:latin typeface="Times New Roman" panose="02020603050405020304" pitchFamily="18" charset="0"/>
                <a:cs typeface="Times New Roman" panose="02020603050405020304" pitchFamily="18" charset="0"/>
              </a:rPr>
              <a:t>du 23/10/20 qui </a:t>
            </a:r>
            <a:r>
              <a:rPr lang="fr-FR" sz="2600" i="1" dirty="0">
                <a:latin typeface="Times New Roman" panose="02020603050405020304" pitchFamily="18" charset="0"/>
                <a:cs typeface="Times New Roman" panose="02020603050405020304" pitchFamily="18" charset="0"/>
              </a:rPr>
              <a:t>prévoit le droit à une indemnité de fin de contrat visant à compenser la précarité de la situation de certains agents contractuels de droit public recrutés à durée déterminée. </a:t>
            </a:r>
            <a:endParaRPr lang="fr-FR" sz="2600" i="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æ"/>
            </a:pPr>
            <a:endParaRPr lang="fr-FR" sz="2600" i="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æ"/>
            </a:pPr>
            <a:endParaRPr lang="fr-FR" dirty="0"/>
          </a:p>
        </p:txBody>
      </p:sp>
    </p:spTree>
    <p:extLst>
      <p:ext uri="{BB962C8B-B14F-4D97-AF65-F5344CB8AC3E}">
        <p14:creationId xmlns:p14="http://schemas.microsoft.com/office/powerpoint/2010/main" val="3813049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61256"/>
            <a:ext cx="10515600" cy="6233061"/>
          </a:xfrm>
        </p:spPr>
        <p:txBody>
          <a:bodyPr>
            <a:normAutofit fontScale="92500" lnSpcReduction="10000"/>
          </a:bodyPr>
          <a:lstStyle/>
          <a:p>
            <a:pPr marL="0" indent="0">
              <a:buNone/>
            </a:pPr>
            <a:endParaRPr lang="fr-FR" dirty="0"/>
          </a:p>
          <a:p>
            <a:pPr marL="0" indent="0">
              <a:buNone/>
            </a:pPr>
            <a:endParaRPr lang="fr-FR" dirty="0" smtClean="0">
              <a:latin typeface="Times New Roman" panose="02020603050405020304" pitchFamily="18" charset="0"/>
              <a:cs typeface="Times New Roman" panose="02020603050405020304" pitchFamily="18" charset="0"/>
            </a:endParaRPr>
          </a:p>
          <a:p>
            <a:pPr marL="0" indent="0">
              <a:buNone/>
            </a:pPr>
            <a:endParaRPr lang="fr-FR"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n"/>
            </a:pPr>
            <a:r>
              <a:rPr lang="fr-FR" dirty="0" smtClean="0">
                <a:latin typeface="Times New Roman" panose="02020603050405020304" pitchFamily="18" charset="0"/>
                <a:cs typeface="Times New Roman" panose="02020603050405020304" pitchFamily="18" charset="0"/>
                <a:sym typeface="Wingdings" panose="05000000000000000000" pitchFamily="2" charset="2"/>
              </a:rPr>
              <a:t> La majorité d</a:t>
            </a:r>
            <a:r>
              <a:rPr lang="fr-FR" dirty="0" smtClean="0">
                <a:latin typeface="Times New Roman" panose="02020603050405020304" pitchFamily="18" charset="0"/>
                <a:cs typeface="Times New Roman" panose="02020603050405020304" pitchFamily="18" charset="0"/>
              </a:rPr>
              <a:t>es </a:t>
            </a:r>
            <a:r>
              <a:rPr lang="fr-FR" dirty="0">
                <a:latin typeface="Times New Roman" panose="02020603050405020304" pitchFamily="18" charset="0"/>
                <a:cs typeface="Times New Roman" panose="02020603050405020304" pitchFamily="18" charset="0"/>
              </a:rPr>
              <a:t>contrats sur emplois permanents ou non </a:t>
            </a:r>
            <a:r>
              <a:rPr lang="fr-FR" dirty="0" smtClean="0">
                <a:latin typeface="Times New Roman" panose="02020603050405020304" pitchFamily="18" charset="0"/>
                <a:cs typeface="Times New Roman" panose="02020603050405020304" pitchFamily="18" charset="0"/>
              </a:rPr>
              <a:t>issus des </a:t>
            </a:r>
            <a:r>
              <a:rPr lang="fr-FR" dirty="0">
                <a:latin typeface="Times New Roman" panose="02020603050405020304" pitchFamily="18" charset="0"/>
                <a:cs typeface="Times New Roman" panose="02020603050405020304" pitchFamily="18" charset="0"/>
              </a:rPr>
              <a:t>articles 3 à 3-3 de la loi n° 84-53 du 26 janvier </a:t>
            </a:r>
            <a:r>
              <a:rPr lang="fr-FR" dirty="0" smtClean="0">
                <a:latin typeface="Times New Roman" panose="02020603050405020304" pitchFamily="18" charset="0"/>
                <a:cs typeface="Times New Roman" panose="02020603050405020304" pitchFamily="18" charset="0"/>
              </a:rPr>
              <a:t>1984:</a:t>
            </a:r>
          </a:p>
          <a:p>
            <a:pPr>
              <a:buFont typeface="Wingdings" panose="05000000000000000000" pitchFamily="2" charset="2"/>
              <a:buChar char="n"/>
            </a:pPr>
            <a:endParaRPr lang="fr-FR" sz="1800" dirty="0" smtClean="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sym typeface="Wingdings" panose="05000000000000000000" pitchFamily="2" charset="2"/>
              </a:rPr>
              <a:t></a:t>
            </a:r>
            <a:r>
              <a:rPr lang="fr-FR" dirty="0" smtClean="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Il s’agit des </a:t>
            </a:r>
            <a:r>
              <a:rPr lang="fr-FR" b="1" dirty="0">
                <a:latin typeface="Times New Roman" panose="02020603050405020304" pitchFamily="18" charset="0"/>
                <a:cs typeface="Times New Roman" panose="02020603050405020304" pitchFamily="18" charset="0"/>
              </a:rPr>
              <a:t>motifs d’accroissement temporaire d’activité</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de remplacement temporaire de fonctionnaires ou d’agents contractuels, de vacance temporaire d’emploi dans l’attente du recrutement d’un fonctionnaire ainsi que les cas listés à l’article 3-3 de la même loi </a:t>
            </a:r>
            <a:r>
              <a:rPr lang="fr-FR" b="1" dirty="0" smtClean="0">
                <a:latin typeface="Times New Roman" panose="02020603050405020304" pitchFamily="18" charset="0"/>
                <a:cs typeface="Times New Roman" panose="02020603050405020304" pitchFamily="18" charset="0"/>
              </a:rPr>
              <a:t>indiqués à la diapo suivante</a:t>
            </a:r>
          </a:p>
          <a:p>
            <a:pPr marL="0" indent="0" algn="just">
              <a:buNone/>
            </a:pPr>
            <a:endParaRPr lang="fr-FR" b="1" dirty="0" smtClean="0">
              <a:latin typeface="Times New Roman" panose="02020603050405020304" pitchFamily="18" charset="0"/>
              <a:cs typeface="Times New Roman" panose="02020603050405020304" pitchFamily="18" charset="0"/>
            </a:endParaRPr>
          </a:p>
          <a:p>
            <a:pPr marL="0" indent="0" algn="just">
              <a:buNone/>
            </a:pPr>
            <a:r>
              <a:rPr lang="fr-FR" b="1"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dirty="0" smtClean="0">
                <a:latin typeface="Times New Roman" panose="02020603050405020304" pitchFamily="18" charset="0"/>
                <a:cs typeface="Times New Roman" panose="02020603050405020304" pitchFamily="18" charset="0"/>
              </a:rPr>
              <a:t>Sont exclus </a:t>
            </a:r>
            <a:r>
              <a:rPr lang="fr-FR" b="1" dirty="0" smtClean="0">
                <a:latin typeface="Times New Roman" panose="02020603050405020304" pitchFamily="18" charset="0"/>
                <a:cs typeface="Times New Roman" panose="02020603050405020304" pitchFamily="18" charset="0"/>
              </a:rPr>
              <a:t>les </a:t>
            </a:r>
            <a:r>
              <a:rPr lang="fr-FR" b="1" dirty="0">
                <a:latin typeface="Times New Roman" panose="02020603050405020304" pitchFamily="18" charset="0"/>
                <a:cs typeface="Times New Roman" panose="02020603050405020304" pitchFamily="18" charset="0"/>
              </a:rPr>
              <a:t>recrutements sur emplois saisonniers ou sur contrats de </a:t>
            </a:r>
            <a:r>
              <a:rPr lang="fr-FR" b="1" dirty="0" smtClean="0">
                <a:latin typeface="Times New Roman" panose="02020603050405020304" pitchFamily="18" charset="0"/>
                <a:cs typeface="Times New Roman" panose="02020603050405020304" pitchFamily="18" charset="0"/>
              </a:rPr>
              <a:t>projet</a:t>
            </a:r>
            <a:endParaRPr lang="fr-FR" dirty="0" smtClean="0">
              <a:latin typeface="Times New Roman" panose="02020603050405020304" pitchFamily="18" charset="0"/>
              <a:cs typeface="Times New Roman" panose="02020603050405020304" pitchFamily="18" charset="0"/>
            </a:endParaRP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Ne sont pas concernés </a:t>
            </a:r>
            <a:r>
              <a:rPr lang="fr-FR" b="1" dirty="0" smtClean="0">
                <a:latin typeface="Times New Roman" panose="02020603050405020304" pitchFamily="18" charset="0"/>
                <a:cs typeface="Times New Roman" panose="02020603050405020304" pitchFamily="18" charset="0"/>
                <a:sym typeface="Wingdings" panose="05000000000000000000" pitchFamily="2" charset="2"/>
              </a:rPr>
              <a:t>les </a:t>
            </a:r>
            <a:r>
              <a:rPr lang="fr-FR" b="1" dirty="0">
                <a:latin typeface="Times New Roman" panose="02020603050405020304" pitchFamily="18" charset="0"/>
                <a:cs typeface="Times New Roman" panose="02020603050405020304" pitchFamily="18" charset="0"/>
                <a:sym typeface="Wingdings" panose="05000000000000000000" pitchFamily="2" charset="2"/>
              </a:rPr>
              <a:t>contrats </a:t>
            </a:r>
            <a:r>
              <a:rPr lang="fr-FR" b="1" dirty="0" smtClean="0">
                <a:latin typeface="Times New Roman" panose="02020603050405020304" pitchFamily="18" charset="0"/>
                <a:cs typeface="Times New Roman" panose="02020603050405020304" pitchFamily="18" charset="0"/>
                <a:sym typeface="Wingdings" panose="05000000000000000000" pitchFamily="2" charset="2"/>
              </a:rPr>
              <a:t>d’apprentissage et les </a:t>
            </a:r>
            <a:r>
              <a:rPr lang="fr-FR" b="1" dirty="0">
                <a:latin typeface="Times New Roman" panose="02020603050405020304" pitchFamily="18" charset="0"/>
                <a:cs typeface="Times New Roman" panose="02020603050405020304" pitchFamily="18" charset="0"/>
                <a:sym typeface="Wingdings" panose="05000000000000000000" pitchFamily="2" charset="2"/>
              </a:rPr>
              <a:t>emplois aidés</a:t>
            </a:r>
            <a:endParaRPr lang="fr-FR" b="1" dirty="0" smtClean="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	</a:t>
            </a:r>
            <a:endParaRPr lang="fr-FR" dirty="0" smtClean="0">
              <a:latin typeface="Times New Roman" panose="02020603050405020304" pitchFamily="18" charset="0"/>
              <a:cs typeface="Times New Roman" panose="02020603050405020304" pitchFamily="18" charset="0"/>
            </a:endParaRPr>
          </a:p>
          <a:p>
            <a:pPr marL="0" indent="0" algn="just">
              <a:buNone/>
            </a:pPr>
            <a:endParaRPr lang="fr-FR" dirty="0"/>
          </a:p>
        </p:txBody>
      </p:sp>
      <p:sp>
        <p:nvSpPr>
          <p:cNvPr id="4" name="Titre 1"/>
          <p:cNvSpPr txBox="1">
            <a:spLocks/>
          </p:cNvSpPr>
          <p:nvPr/>
        </p:nvSpPr>
        <p:spPr>
          <a:xfrm>
            <a:off x="838200" y="365126"/>
            <a:ext cx="10515600" cy="73656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FR" sz="4400" dirty="0" smtClean="0">
                <a:latin typeface="Century Gothic" panose="020B0502020202020204" pitchFamily="34" charset="0"/>
              </a:rPr>
              <a:t>Les bénéficiaires</a:t>
            </a:r>
            <a:endParaRPr lang="fr-FR" sz="4400" dirty="0">
              <a:latin typeface="Century Gothic" panose="020B0502020202020204" pitchFamily="34" charset="0"/>
            </a:endParaRPr>
          </a:p>
        </p:txBody>
      </p:sp>
    </p:spTree>
    <p:extLst>
      <p:ext uri="{BB962C8B-B14F-4D97-AF65-F5344CB8AC3E}">
        <p14:creationId xmlns:p14="http://schemas.microsoft.com/office/powerpoint/2010/main" val="36048098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117700"/>
            <a:ext cx="10515600" cy="1325563"/>
          </a:xfrm>
        </p:spPr>
        <p:txBody>
          <a:bodyPr>
            <a:normAutofit/>
          </a:bodyPr>
          <a:lstStyle/>
          <a:p>
            <a:pPr algn="ctr"/>
            <a:r>
              <a:rPr lang="fr-FR" dirty="0" smtClean="0">
                <a:latin typeface="Century Gothic" panose="020B0502020202020204" pitchFamily="34" charset="0"/>
              </a:rPr>
              <a:t>Les cas de recrutement prévus à l’article 3-3</a:t>
            </a:r>
            <a:endParaRPr lang="fr-FR" dirty="0">
              <a:latin typeface="Century Gothic" panose="020B0502020202020204" pitchFamily="34" charset="0"/>
            </a:endParaRPr>
          </a:p>
        </p:txBody>
      </p:sp>
      <p:sp>
        <p:nvSpPr>
          <p:cNvPr id="3" name="Espace réservé du contenu 2"/>
          <p:cNvSpPr>
            <a:spLocks noGrp="1"/>
          </p:cNvSpPr>
          <p:nvPr>
            <p:ph idx="1"/>
          </p:nvPr>
        </p:nvSpPr>
        <p:spPr>
          <a:xfrm>
            <a:off x="730623" y="1599715"/>
            <a:ext cx="10515600" cy="4351338"/>
          </a:xfrm>
        </p:spPr>
        <p:txBody>
          <a:bodyPr>
            <a:noAutofit/>
          </a:bodyPr>
          <a:lstStyle/>
          <a:p>
            <a:pPr algn="just"/>
            <a:r>
              <a:rPr lang="fr-FR" sz="2000" u="sng" dirty="0">
                <a:latin typeface="Times New Roman" panose="02020603050405020304" pitchFamily="18" charset="0"/>
                <a:cs typeface="Times New Roman" panose="02020603050405020304" pitchFamily="18" charset="0"/>
              </a:rPr>
              <a:t>Art 3-3 </a:t>
            </a:r>
            <a:r>
              <a:rPr lang="fr-FR" sz="2000" u="sng" dirty="0" smtClean="0">
                <a:latin typeface="Times New Roman" panose="02020603050405020304" pitchFamily="18" charset="0"/>
                <a:cs typeface="Times New Roman" panose="02020603050405020304" pitchFamily="18" charset="0"/>
              </a:rPr>
              <a:t>1-  </a:t>
            </a:r>
            <a:r>
              <a:rPr lang="fr-FR" sz="2000" dirty="0">
                <a:latin typeface="Times New Roman" panose="02020603050405020304" pitchFamily="18" charset="0"/>
                <a:cs typeface="Times New Roman" panose="02020603050405020304" pitchFamily="18" charset="0"/>
              </a:rPr>
              <a:t>Lorsqu'il n'existe pas de cadre d'emplois de fonctionnaire</a:t>
            </a:r>
          </a:p>
          <a:p>
            <a:pPr algn="just"/>
            <a:r>
              <a:rPr lang="fr-FR" sz="2000" u="sng" dirty="0">
                <a:latin typeface="Times New Roman" panose="02020603050405020304" pitchFamily="18" charset="0"/>
                <a:cs typeface="Times New Roman" panose="02020603050405020304" pitchFamily="18" charset="0"/>
              </a:rPr>
              <a:t>Art 3-3 2 </a:t>
            </a:r>
            <a:r>
              <a:rPr lang="fr-FR" sz="2000" dirty="0" smtClean="0">
                <a:latin typeface="Times New Roman" panose="02020603050405020304" pitchFamily="18" charset="0"/>
                <a:cs typeface="Times New Roman" panose="02020603050405020304" pitchFamily="18" charset="0"/>
              </a:rPr>
              <a:t>- Lorsque </a:t>
            </a:r>
            <a:r>
              <a:rPr lang="fr-FR" sz="2000" dirty="0">
                <a:latin typeface="Times New Roman" panose="02020603050405020304" pitchFamily="18" charset="0"/>
                <a:cs typeface="Times New Roman" panose="02020603050405020304" pitchFamily="18" charset="0"/>
              </a:rPr>
              <a:t>les besoins des services ou la nature des fonctions le justifient et sous réserve </a:t>
            </a:r>
            <a:r>
              <a:rPr lang="fr-FR" sz="2000" dirty="0" smtClean="0">
                <a:latin typeface="Times New Roman" panose="02020603050405020304" pitchFamily="18" charset="0"/>
                <a:cs typeface="Times New Roman" panose="02020603050405020304" pitchFamily="18" charset="0"/>
              </a:rPr>
              <a:t>qu'aucun fonctionnaire </a:t>
            </a:r>
            <a:r>
              <a:rPr lang="fr-FR" sz="2000" dirty="0">
                <a:latin typeface="Times New Roman" panose="02020603050405020304" pitchFamily="18" charset="0"/>
                <a:cs typeface="Times New Roman" panose="02020603050405020304" pitchFamily="18" charset="0"/>
              </a:rPr>
              <a:t>n'ait pu être recruté</a:t>
            </a:r>
          </a:p>
          <a:p>
            <a:pPr algn="just"/>
            <a:r>
              <a:rPr lang="fr-FR" sz="2000" u="sng" dirty="0">
                <a:latin typeface="Times New Roman" panose="02020603050405020304" pitchFamily="18" charset="0"/>
                <a:cs typeface="Times New Roman" panose="02020603050405020304" pitchFamily="18" charset="0"/>
              </a:rPr>
              <a:t>Art 3-3 3 </a:t>
            </a:r>
            <a:r>
              <a:rPr lang="fr-FR" sz="2000" dirty="0" smtClean="0">
                <a:latin typeface="Times New Roman" panose="02020603050405020304" pitchFamily="18" charset="0"/>
                <a:cs typeface="Times New Roman" panose="02020603050405020304" pitchFamily="18" charset="0"/>
              </a:rPr>
              <a:t>- Pour </a:t>
            </a:r>
            <a:r>
              <a:rPr lang="fr-FR" sz="2000" dirty="0">
                <a:latin typeface="Times New Roman" panose="02020603050405020304" pitchFamily="18" charset="0"/>
                <a:cs typeface="Times New Roman" panose="02020603050405020304" pitchFamily="18" charset="0"/>
              </a:rPr>
              <a:t>les communes de moins de 1 000 habitants et les groupements de communes </a:t>
            </a:r>
            <a:r>
              <a:rPr lang="fr-FR" sz="2000" dirty="0" smtClean="0">
                <a:latin typeface="Times New Roman" panose="02020603050405020304" pitchFamily="18" charset="0"/>
                <a:cs typeface="Times New Roman" panose="02020603050405020304" pitchFamily="18" charset="0"/>
              </a:rPr>
              <a:t>regroupant moins </a:t>
            </a:r>
            <a:r>
              <a:rPr lang="fr-FR" sz="2000" dirty="0">
                <a:latin typeface="Times New Roman" panose="02020603050405020304" pitchFamily="18" charset="0"/>
                <a:cs typeface="Times New Roman" panose="02020603050405020304" pitchFamily="18" charset="0"/>
              </a:rPr>
              <a:t>de 15 000 habitants</a:t>
            </a:r>
          </a:p>
          <a:p>
            <a:pPr algn="just"/>
            <a:r>
              <a:rPr lang="fr-FR" sz="2000" u="sng" dirty="0">
                <a:latin typeface="Times New Roman" panose="02020603050405020304" pitchFamily="18" charset="0"/>
                <a:cs typeface="Times New Roman" panose="02020603050405020304" pitchFamily="18" charset="0"/>
              </a:rPr>
              <a:t>Art 3-3 3 </a:t>
            </a:r>
            <a:r>
              <a:rPr lang="fr-FR" sz="2000" u="sng" dirty="0" smtClean="0">
                <a:latin typeface="Times New Roman" panose="02020603050405020304" pitchFamily="18" charset="0"/>
                <a:cs typeface="Times New Roman" panose="02020603050405020304" pitchFamily="18" charset="0"/>
              </a:rPr>
              <a:t>bis </a:t>
            </a: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Pour les communes nouvelles issues de la fusion de communes de moins de 1 000 habitants</a:t>
            </a:r>
          </a:p>
          <a:p>
            <a:pPr algn="just"/>
            <a:r>
              <a:rPr lang="fr-FR" sz="2000" u="sng" dirty="0">
                <a:latin typeface="Times New Roman" panose="02020603050405020304" pitchFamily="18" charset="0"/>
                <a:cs typeface="Times New Roman" panose="02020603050405020304" pitchFamily="18" charset="0"/>
              </a:rPr>
              <a:t>Art 3-3 </a:t>
            </a:r>
            <a:r>
              <a:rPr lang="fr-FR" sz="2000" u="sng" dirty="0" smtClean="0">
                <a:latin typeface="Times New Roman" panose="02020603050405020304" pitchFamily="18" charset="0"/>
                <a:cs typeface="Times New Roman" panose="02020603050405020304" pitchFamily="18" charset="0"/>
              </a:rPr>
              <a:t>4 </a:t>
            </a: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Pour les communes dès 1 000 habitants et les groupements de communes regroupant 15 </a:t>
            </a:r>
            <a:r>
              <a:rPr lang="fr-FR" sz="2000" dirty="0" smtClean="0">
                <a:latin typeface="Times New Roman" panose="02020603050405020304" pitchFamily="18" charset="0"/>
                <a:cs typeface="Times New Roman" panose="02020603050405020304" pitchFamily="18" charset="0"/>
              </a:rPr>
              <a:t>000 habitants </a:t>
            </a:r>
            <a:r>
              <a:rPr lang="fr-FR" sz="2000" dirty="0">
                <a:latin typeface="Times New Roman" panose="02020603050405020304" pitchFamily="18" charset="0"/>
                <a:cs typeface="Times New Roman" panose="02020603050405020304" pitchFamily="18" charset="0"/>
              </a:rPr>
              <a:t>et plus</a:t>
            </a:r>
          </a:p>
          <a:p>
            <a:pPr algn="just"/>
            <a:r>
              <a:rPr lang="fr-FR" sz="2000" u="sng" dirty="0">
                <a:latin typeface="Times New Roman" panose="02020603050405020304" pitchFamily="18" charset="0"/>
                <a:cs typeface="Times New Roman" panose="02020603050405020304" pitchFamily="18" charset="0"/>
              </a:rPr>
              <a:t>Art 3-3 </a:t>
            </a:r>
            <a:r>
              <a:rPr lang="fr-FR" sz="2000" u="sng" dirty="0" smtClean="0">
                <a:latin typeface="Times New Roman" panose="02020603050405020304" pitchFamily="18" charset="0"/>
                <a:cs typeface="Times New Roman" panose="02020603050405020304" pitchFamily="18" charset="0"/>
              </a:rPr>
              <a:t>5 </a:t>
            </a: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Pour les emplois des communes de moins de 2 000 habitants et des groupements de communes </a:t>
            </a:r>
            <a:r>
              <a:rPr lang="fr-FR" sz="2000" dirty="0" smtClean="0">
                <a:latin typeface="Times New Roman" panose="02020603050405020304" pitchFamily="18" charset="0"/>
                <a:cs typeface="Times New Roman" panose="02020603050405020304" pitchFamily="18" charset="0"/>
              </a:rPr>
              <a:t>de moins </a:t>
            </a:r>
            <a:r>
              <a:rPr lang="fr-FR" sz="2000" dirty="0">
                <a:latin typeface="Times New Roman" panose="02020603050405020304" pitchFamily="18" charset="0"/>
                <a:cs typeface="Times New Roman" panose="02020603050405020304" pitchFamily="18" charset="0"/>
              </a:rPr>
              <a:t>de 10 000 habitants dont la création ou la suppression dépend de la décision d'une </a:t>
            </a:r>
            <a:r>
              <a:rPr lang="fr-FR" sz="2000" dirty="0" smtClean="0">
                <a:latin typeface="Times New Roman" panose="02020603050405020304" pitchFamily="18" charset="0"/>
                <a:cs typeface="Times New Roman" panose="02020603050405020304" pitchFamily="18" charset="0"/>
              </a:rPr>
              <a:t>autorité qui </a:t>
            </a:r>
            <a:r>
              <a:rPr lang="fr-FR" sz="2000" dirty="0">
                <a:latin typeface="Times New Roman" panose="02020603050405020304" pitchFamily="18" charset="0"/>
                <a:cs typeface="Times New Roman" panose="02020603050405020304" pitchFamily="18" charset="0"/>
              </a:rPr>
              <a:t>s'impose à la collectivité ou à l'établissement en matière de création, de changement </a:t>
            </a:r>
            <a:r>
              <a:rPr lang="fr-FR" sz="2000" dirty="0" smtClean="0">
                <a:latin typeface="Times New Roman" panose="02020603050405020304" pitchFamily="18" charset="0"/>
                <a:cs typeface="Times New Roman" panose="02020603050405020304" pitchFamily="18" charset="0"/>
              </a:rPr>
              <a:t>de périmètre </a:t>
            </a:r>
            <a:r>
              <a:rPr lang="fr-FR" sz="2000" dirty="0">
                <a:latin typeface="Times New Roman" panose="02020603050405020304" pitchFamily="18" charset="0"/>
                <a:cs typeface="Times New Roman" panose="02020603050405020304" pitchFamily="18" charset="0"/>
              </a:rPr>
              <a:t>ou de suppression d'un service public</a:t>
            </a:r>
          </a:p>
        </p:txBody>
      </p:sp>
    </p:spTree>
    <p:extLst>
      <p:ext uri="{BB962C8B-B14F-4D97-AF65-F5344CB8AC3E}">
        <p14:creationId xmlns:p14="http://schemas.microsoft.com/office/powerpoint/2010/main" val="22169879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0"/>
            <a:ext cx="10515600" cy="1325563"/>
          </a:xfrm>
        </p:spPr>
        <p:txBody>
          <a:bodyPr/>
          <a:lstStyle/>
          <a:p>
            <a:pPr algn="ctr"/>
            <a:r>
              <a:rPr lang="fr-FR" dirty="0" smtClean="0">
                <a:latin typeface="Century Gothic" panose="020B0502020202020204" pitchFamily="34" charset="0"/>
              </a:rPr>
              <a:t>L’entrée en vigueur</a:t>
            </a:r>
            <a:endParaRPr lang="fr-FR" dirty="0">
              <a:latin typeface="Century Gothic" panose="020B0502020202020204" pitchFamily="34" charset="0"/>
            </a:endParaRPr>
          </a:p>
        </p:txBody>
      </p:sp>
      <p:sp>
        <p:nvSpPr>
          <p:cNvPr id="3" name="Espace réservé du contenu 2"/>
          <p:cNvSpPr>
            <a:spLocks noGrp="1"/>
          </p:cNvSpPr>
          <p:nvPr>
            <p:ph idx="1"/>
          </p:nvPr>
        </p:nvSpPr>
        <p:spPr>
          <a:xfrm>
            <a:off x="838200" y="1169408"/>
            <a:ext cx="10515600" cy="5478817"/>
          </a:xfrm>
        </p:spPr>
        <p:txBody>
          <a:bodyPr>
            <a:normAutofit/>
          </a:bodyPr>
          <a:lstStyle/>
          <a:p>
            <a:pPr marL="0" indent="0" algn="just">
              <a:buNone/>
            </a:pPr>
            <a:r>
              <a:rPr lang="fr-FR" dirty="0">
                <a:latin typeface="Times New Roman" panose="02020603050405020304" pitchFamily="18" charset="0"/>
                <a:cs typeface="Times New Roman" panose="02020603050405020304" pitchFamily="18" charset="0"/>
              </a:rPr>
              <a:t>La réforme s’applique </a:t>
            </a:r>
            <a:r>
              <a:rPr lang="fr-FR" b="1" dirty="0">
                <a:latin typeface="Times New Roman" panose="02020603050405020304" pitchFamily="18" charset="0"/>
                <a:cs typeface="Times New Roman" panose="02020603050405020304" pitchFamily="18" charset="0"/>
              </a:rPr>
              <a:t>aux contrats conclus à compter du 1er janvier 2021. </a:t>
            </a:r>
          </a:p>
          <a:p>
            <a:pPr marL="0" indent="0" algn="just">
              <a:buNone/>
            </a:pPr>
            <a:r>
              <a:rPr lang="fr-FR" dirty="0" smtClean="0">
                <a:latin typeface="Times New Roman" panose="02020603050405020304" pitchFamily="18" charset="0"/>
                <a:cs typeface="Times New Roman" panose="02020603050405020304" pitchFamily="18" charset="0"/>
              </a:rPr>
              <a:t>Les </a:t>
            </a:r>
            <a:r>
              <a:rPr lang="fr-FR" dirty="0">
                <a:latin typeface="Times New Roman" panose="02020603050405020304" pitchFamily="18" charset="0"/>
                <a:cs typeface="Times New Roman" panose="02020603050405020304" pitchFamily="18" charset="0"/>
              </a:rPr>
              <a:t>périodes de contrats conclus avant le 1er janvier 2021 ne seront pas prises en compte pour les contrats renouvelés. </a:t>
            </a:r>
          </a:p>
          <a:p>
            <a:pPr marL="0" indent="0" algn="just">
              <a:buNone/>
            </a:pPr>
            <a:r>
              <a:rPr lang="fr-FR" i="1" u="sng" dirty="0">
                <a:latin typeface="Times New Roman" panose="02020603050405020304" pitchFamily="18" charset="0"/>
                <a:cs typeface="Times New Roman" panose="02020603050405020304" pitchFamily="18" charset="0"/>
              </a:rPr>
              <a:t>Exemple</a:t>
            </a:r>
            <a:r>
              <a:rPr lang="fr-FR" i="1" dirty="0">
                <a:latin typeface="Times New Roman" panose="02020603050405020304" pitchFamily="18" charset="0"/>
                <a:cs typeface="Times New Roman" panose="02020603050405020304" pitchFamily="18" charset="0"/>
              </a:rPr>
              <a:t> : </a:t>
            </a:r>
            <a:r>
              <a:rPr lang="fr-FR" b="1" i="1" dirty="0">
                <a:latin typeface="Times New Roman" panose="02020603050405020304" pitchFamily="18" charset="0"/>
                <a:cs typeface="Times New Roman" panose="02020603050405020304" pitchFamily="18" charset="0"/>
              </a:rPr>
              <a:t>un contrat conclu le </a:t>
            </a:r>
            <a:r>
              <a:rPr lang="fr-FR" b="1" i="1" dirty="0" smtClean="0">
                <a:latin typeface="Times New Roman" panose="02020603050405020304" pitchFamily="18" charset="0"/>
                <a:cs typeface="Times New Roman" panose="02020603050405020304" pitchFamily="18" charset="0"/>
              </a:rPr>
              <a:t>01/10/2020 </a:t>
            </a:r>
            <a:r>
              <a:rPr lang="fr-FR" b="1" i="1" dirty="0">
                <a:latin typeface="Times New Roman" panose="02020603050405020304" pitchFamily="18" charset="0"/>
                <a:cs typeface="Times New Roman" panose="02020603050405020304" pitchFamily="18" charset="0"/>
              </a:rPr>
              <a:t>puis renouvelé le </a:t>
            </a:r>
            <a:r>
              <a:rPr lang="fr-FR" b="1" i="1" dirty="0" smtClean="0">
                <a:latin typeface="Times New Roman" panose="02020603050405020304" pitchFamily="18" charset="0"/>
                <a:cs typeface="Times New Roman" panose="02020603050405020304" pitchFamily="18" charset="0"/>
              </a:rPr>
              <a:t>01/01/2021 </a:t>
            </a:r>
            <a:r>
              <a:rPr lang="fr-FR" i="1" dirty="0">
                <a:latin typeface="Times New Roman" panose="02020603050405020304" pitchFamily="18" charset="0"/>
                <a:cs typeface="Times New Roman" panose="02020603050405020304" pitchFamily="18" charset="0"/>
              </a:rPr>
              <a:t>sera considéré comme un nouveau contrat ouvrant droit à l’indemnité, à condition que l’agent remplisse bien les conditions d’octroi au dispositif de l’indemnité de précarité. Il convient  donc de ne pas tenir compte de la durée des contrats antérieurs à cette date</a:t>
            </a:r>
            <a:r>
              <a:rPr lang="fr-FR" i="1" dirty="0" smtClean="0">
                <a:latin typeface="Times New Roman" panose="02020603050405020304" pitchFamily="18" charset="0"/>
                <a:cs typeface="Times New Roman" panose="02020603050405020304" pitchFamily="18" charset="0"/>
              </a:rPr>
              <a:t>.</a:t>
            </a:r>
          </a:p>
          <a:p>
            <a:pPr marL="0" indent="0" algn="just">
              <a:buNone/>
            </a:pPr>
            <a:r>
              <a:rPr lang="fr-FR" i="1" u="sng" dirty="0" smtClean="0">
                <a:latin typeface="Times New Roman" panose="02020603050405020304" pitchFamily="18" charset="0"/>
                <a:cs typeface="Times New Roman" panose="02020603050405020304" pitchFamily="18" charset="0"/>
              </a:rPr>
              <a:t>Exemple</a:t>
            </a:r>
            <a:r>
              <a:rPr lang="fr-FR" i="1" dirty="0" smtClean="0">
                <a:latin typeface="Times New Roman" panose="02020603050405020304" pitchFamily="18" charset="0"/>
                <a:cs typeface="Times New Roman" panose="02020603050405020304" pitchFamily="18" charset="0"/>
              </a:rPr>
              <a:t>: un contrat conclu </a:t>
            </a:r>
            <a:r>
              <a:rPr lang="fr-FR" i="1" dirty="0">
                <a:latin typeface="Times New Roman" panose="02020603050405020304" pitchFamily="18" charset="0"/>
                <a:cs typeface="Times New Roman" panose="02020603050405020304" pitchFamily="18" charset="0"/>
              </a:rPr>
              <a:t>en 2020 et dont le terme s’arrêterait en 2021 </a:t>
            </a:r>
            <a:r>
              <a:rPr lang="fr-FR" i="1" dirty="0" smtClean="0">
                <a:latin typeface="Times New Roman" panose="02020603050405020304" pitchFamily="18" charset="0"/>
                <a:cs typeface="Times New Roman" panose="02020603050405020304" pitchFamily="18" charset="0"/>
              </a:rPr>
              <a:t>n’est pas concerné. De même, un contrat renouvelé </a:t>
            </a:r>
            <a:r>
              <a:rPr lang="fr-FR" i="1" dirty="0">
                <a:latin typeface="Times New Roman" panose="02020603050405020304" pitchFamily="18" charset="0"/>
                <a:cs typeface="Times New Roman" panose="02020603050405020304" pitchFamily="18" charset="0"/>
              </a:rPr>
              <a:t>en 2020 et dont le terme s’arrêterait en 2021 </a:t>
            </a:r>
            <a:r>
              <a:rPr lang="fr-FR" i="1" dirty="0" smtClean="0">
                <a:latin typeface="Times New Roman" panose="02020603050405020304" pitchFamily="18" charset="0"/>
                <a:cs typeface="Times New Roman" panose="02020603050405020304" pitchFamily="18" charset="0"/>
              </a:rPr>
              <a:t>n’est également pas concerné. </a:t>
            </a:r>
            <a:r>
              <a:rPr lang="fr-FR" b="1" i="1" dirty="0" smtClean="0">
                <a:latin typeface="Times New Roman" panose="02020603050405020304" pitchFamily="18" charset="0"/>
                <a:cs typeface="Times New Roman" panose="02020603050405020304" pitchFamily="18" charset="0"/>
              </a:rPr>
              <a:t>Le </a:t>
            </a:r>
            <a:r>
              <a:rPr lang="fr-FR" b="1" i="1" dirty="0">
                <a:latin typeface="Times New Roman" panose="02020603050405020304" pitchFamily="18" charset="0"/>
                <a:cs typeface="Times New Roman" panose="02020603050405020304" pitchFamily="18" charset="0"/>
              </a:rPr>
              <a:t>contrat doit avoir été </a:t>
            </a:r>
            <a:r>
              <a:rPr lang="fr-FR" b="1" i="1" dirty="0" smtClean="0">
                <a:latin typeface="Times New Roman" panose="02020603050405020304" pitchFamily="18" charset="0"/>
                <a:cs typeface="Times New Roman" panose="02020603050405020304" pitchFamily="18" charset="0"/>
              </a:rPr>
              <a:t>conclu et/ou </a:t>
            </a:r>
            <a:r>
              <a:rPr lang="fr-FR" b="1" i="1" dirty="0">
                <a:latin typeface="Times New Roman" panose="02020603050405020304" pitchFamily="18" charset="0"/>
                <a:cs typeface="Times New Roman" panose="02020603050405020304" pitchFamily="18" charset="0"/>
              </a:rPr>
              <a:t>renouvelé à compter du </a:t>
            </a:r>
            <a:r>
              <a:rPr lang="fr-FR" b="1" i="1" dirty="0" smtClean="0">
                <a:latin typeface="Times New Roman" panose="02020603050405020304" pitchFamily="18" charset="0"/>
                <a:cs typeface="Times New Roman" panose="02020603050405020304" pitchFamily="18" charset="0"/>
              </a:rPr>
              <a:t>01/01/2021.</a:t>
            </a:r>
          </a:p>
          <a:p>
            <a:pPr marL="0" indent="0" algn="just">
              <a:buNone/>
            </a:pPr>
            <a:endParaRPr lang="fr-FR" i="1" dirty="0">
              <a:latin typeface="Times New Roman" panose="02020603050405020304" pitchFamily="18" charset="0"/>
              <a:cs typeface="Times New Roman" panose="02020603050405020304" pitchFamily="18" charset="0"/>
            </a:endParaRPr>
          </a:p>
          <a:p>
            <a:pPr marL="0" indent="0" algn="just">
              <a:buNone/>
            </a:pP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33702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0"/>
            <a:ext cx="10515600" cy="1325563"/>
          </a:xfrm>
        </p:spPr>
        <p:txBody>
          <a:bodyPr/>
          <a:lstStyle/>
          <a:p>
            <a:pPr algn="ctr"/>
            <a:r>
              <a:rPr lang="fr-FR" dirty="0" smtClean="0">
                <a:latin typeface="Century Gothic" panose="020B0502020202020204" pitchFamily="34" charset="0"/>
              </a:rPr>
              <a:t>Les conditions de versement</a:t>
            </a:r>
            <a:endParaRPr lang="fr-FR" dirty="0">
              <a:latin typeface="Century Gothic" panose="020B0502020202020204" pitchFamily="34" charset="0"/>
            </a:endParaRPr>
          </a:p>
        </p:txBody>
      </p:sp>
      <p:sp>
        <p:nvSpPr>
          <p:cNvPr id="3" name="Espace réservé du contenu 2"/>
          <p:cNvSpPr>
            <a:spLocks noGrp="1"/>
          </p:cNvSpPr>
          <p:nvPr>
            <p:ph idx="1"/>
          </p:nvPr>
        </p:nvSpPr>
        <p:spPr>
          <a:xfrm>
            <a:off x="838200" y="1325563"/>
            <a:ext cx="10515600" cy="5272664"/>
          </a:xfrm>
        </p:spPr>
        <p:txBody>
          <a:bodyPr>
            <a:normAutofit fontScale="92500" lnSpcReduction="20000"/>
          </a:bodyPr>
          <a:lstStyle/>
          <a:p>
            <a:pPr marL="0" indent="0" algn="just">
              <a:buNone/>
            </a:pPr>
            <a:r>
              <a:rPr lang="fr-FR" dirty="0" smtClean="0">
                <a:latin typeface="Times New Roman" panose="02020603050405020304" pitchFamily="18" charset="0"/>
                <a:cs typeface="Times New Roman" panose="02020603050405020304" pitchFamily="18" charset="0"/>
              </a:rPr>
              <a:t>Elle doit être versée lorsque </a:t>
            </a:r>
            <a:r>
              <a:rPr lang="fr-FR" b="1" dirty="0" smtClean="0">
                <a:latin typeface="Times New Roman" panose="02020603050405020304" pitchFamily="18" charset="0"/>
                <a:cs typeface="Times New Roman" panose="02020603050405020304" pitchFamily="18" charset="0"/>
              </a:rPr>
              <a:t>deux conditions cumulatives </a:t>
            </a:r>
            <a:r>
              <a:rPr lang="fr-FR" dirty="0" smtClean="0">
                <a:latin typeface="Times New Roman" panose="02020603050405020304" pitchFamily="18" charset="0"/>
                <a:cs typeface="Times New Roman" panose="02020603050405020304" pitchFamily="18" charset="0"/>
              </a:rPr>
              <a:t>sont remplies:</a:t>
            </a: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dirty="0" smtClean="0">
                <a:latin typeface="Times New Roman" panose="02020603050405020304" pitchFamily="18" charset="0"/>
                <a:cs typeface="Times New Roman" panose="02020603050405020304" pitchFamily="18" charset="0"/>
              </a:rPr>
              <a:t>lorsque </a:t>
            </a:r>
            <a:r>
              <a:rPr lang="fr-FR" dirty="0">
                <a:latin typeface="Times New Roman" panose="02020603050405020304" pitchFamily="18" charset="0"/>
                <a:cs typeface="Times New Roman" panose="02020603050405020304" pitchFamily="18" charset="0"/>
              </a:rPr>
              <a:t>ces contrats sont d’une durée inférieure ou égale à un an (renouvellements compris) </a:t>
            </a:r>
            <a:r>
              <a:rPr lang="fr-FR" dirty="0" smtClean="0">
                <a:latin typeface="Times New Roman" panose="02020603050405020304" pitchFamily="18" charset="0"/>
                <a:cs typeface="Times New Roman" panose="02020603050405020304" pitchFamily="18" charset="0"/>
              </a:rPr>
              <a:t> </a:t>
            </a:r>
            <a:endParaRPr lang="fr-FR"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u"/>
            </a:pPr>
            <a:r>
              <a:rPr lang="fr-FR" dirty="0" smtClean="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la </a:t>
            </a:r>
            <a:r>
              <a:rPr lang="fr-FR" dirty="0">
                <a:latin typeface="Times New Roman" panose="02020603050405020304" pitchFamily="18" charset="0"/>
                <a:cs typeface="Times New Roman" panose="02020603050405020304" pitchFamily="18" charset="0"/>
              </a:rPr>
              <a:t>rémunération brute globale </a:t>
            </a:r>
            <a:r>
              <a:rPr lang="fr-FR" dirty="0" smtClean="0">
                <a:latin typeface="Times New Roman" panose="02020603050405020304" pitchFamily="18" charset="0"/>
                <a:cs typeface="Times New Roman" panose="02020603050405020304" pitchFamily="18" charset="0"/>
              </a:rPr>
              <a:t>perçue </a:t>
            </a:r>
            <a:r>
              <a:rPr lang="fr-FR" b="1" dirty="0" smtClean="0">
                <a:latin typeface="Times New Roman" panose="02020603050405020304" pitchFamily="18" charset="0"/>
                <a:cs typeface="Times New Roman" panose="02020603050405020304" pitchFamily="18" charset="0"/>
              </a:rPr>
              <a:t>ne </a:t>
            </a:r>
            <a:r>
              <a:rPr lang="fr-FR" b="1" dirty="0">
                <a:latin typeface="Times New Roman" panose="02020603050405020304" pitchFamily="18" charset="0"/>
                <a:cs typeface="Times New Roman" panose="02020603050405020304" pitchFamily="18" charset="0"/>
              </a:rPr>
              <a:t>doit pas dépasser deux fois le SMIC</a:t>
            </a:r>
            <a:r>
              <a:rPr lang="fr-FR" dirty="0">
                <a:latin typeface="Times New Roman" panose="02020603050405020304" pitchFamily="18" charset="0"/>
                <a:cs typeface="Times New Roman" panose="02020603050405020304" pitchFamily="18" charset="0"/>
              </a:rPr>
              <a:t> (soit 3 </a:t>
            </a:r>
            <a:r>
              <a:rPr lang="fr-FR" dirty="0" smtClean="0">
                <a:latin typeface="Times New Roman" panose="02020603050405020304" pitchFamily="18" charset="0"/>
                <a:cs typeface="Times New Roman" panose="02020603050405020304" pitchFamily="18" charset="0"/>
              </a:rPr>
              <a:t>109,16 </a:t>
            </a:r>
            <a:r>
              <a:rPr lang="fr-FR" dirty="0">
                <a:latin typeface="Times New Roman" panose="02020603050405020304" pitchFamily="18" charset="0"/>
                <a:cs typeface="Times New Roman" panose="02020603050405020304" pitchFamily="18" charset="0"/>
              </a:rPr>
              <a:t>€ brut par mois selon la valeur du salaire minimum au 1er janvier </a:t>
            </a:r>
            <a:r>
              <a:rPr lang="fr-FR" dirty="0" smtClean="0">
                <a:latin typeface="Times New Roman" panose="02020603050405020304" pitchFamily="18" charset="0"/>
                <a:cs typeface="Times New Roman" panose="02020603050405020304" pitchFamily="18" charset="0"/>
              </a:rPr>
              <a:t>2021</a:t>
            </a:r>
            <a:r>
              <a:rPr lang="fr-FR" dirty="0">
                <a:latin typeface="Times New Roman" panose="02020603050405020304" pitchFamily="18" charset="0"/>
                <a:cs typeface="Times New Roman" panose="02020603050405020304" pitchFamily="18" charset="0"/>
              </a:rPr>
              <a:t>) sur la durée du contrat, tous renouvellements confondus</a:t>
            </a:r>
            <a:endParaRPr lang="fr-FR" dirty="0" smtClean="0">
              <a:latin typeface="Times New Roman" panose="02020603050405020304" pitchFamily="18" charset="0"/>
              <a:cs typeface="Times New Roman" panose="02020603050405020304" pitchFamily="18" charset="0"/>
            </a:endParaRPr>
          </a:p>
          <a:p>
            <a:pPr marL="0" indent="0" algn="just">
              <a:buNone/>
            </a:pPr>
            <a:endParaRPr lang="fr-FR" dirty="0" smtClean="0">
              <a:latin typeface="Times New Roman" panose="02020603050405020304" pitchFamily="18" charset="0"/>
              <a:cs typeface="Times New Roman" panose="02020603050405020304" pitchFamily="18" charset="0"/>
              <a:sym typeface="Wingdings" panose="05000000000000000000" pitchFamily="2" charset="2"/>
            </a:endParaRP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dirty="0" smtClean="0">
                <a:latin typeface="Times New Roman" panose="02020603050405020304" pitchFamily="18" charset="0"/>
                <a:cs typeface="Times New Roman" panose="02020603050405020304" pitchFamily="18" charset="0"/>
              </a:rPr>
              <a:t>Le </a:t>
            </a:r>
            <a:r>
              <a:rPr lang="fr-FR" dirty="0">
                <a:latin typeface="Times New Roman" panose="02020603050405020304" pitchFamily="18" charset="0"/>
                <a:cs typeface="Times New Roman" panose="02020603050405020304" pitchFamily="18" charset="0"/>
              </a:rPr>
              <a:t>montant </a:t>
            </a:r>
            <a:r>
              <a:rPr lang="fr-FR" b="1" dirty="0" smtClean="0">
                <a:latin typeface="Times New Roman" panose="02020603050405020304" pitchFamily="18" charset="0"/>
                <a:cs typeface="Times New Roman" panose="02020603050405020304" pitchFamily="18" charset="0"/>
              </a:rPr>
              <a:t>est </a:t>
            </a:r>
            <a:r>
              <a:rPr lang="fr-FR" b="1" dirty="0">
                <a:latin typeface="Times New Roman" panose="02020603050405020304" pitchFamily="18" charset="0"/>
                <a:cs typeface="Times New Roman" panose="02020603050405020304" pitchFamily="18" charset="0"/>
              </a:rPr>
              <a:t>égal à 10 % de la rémunération brute globale </a:t>
            </a:r>
            <a:r>
              <a:rPr lang="fr-FR" dirty="0">
                <a:latin typeface="Times New Roman" panose="02020603050405020304" pitchFamily="18" charset="0"/>
                <a:cs typeface="Times New Roman" panose="02020603050405020304" pitchFamily="18" charset="0"/>
              </a:rPr>
              <a:t>versée à l’agent au titre de son contrat et, le cas échéant, de ses </a:t>
            </a:r>
            <a:r>
              <a:rPr lang="fr-FR" dirty="0" smtClean="0">
                <a:latin typeface="Times New Roman" panose="02020603050405020304" pitchFamily="18" charset="0"/>
                <a:cs typeface="Times New Roman" panose="02020603050405020304" pitchFamily="18" charset="0"/>
              </a:rPr>
              <a:t>renouvellements</a:t>
            </a:r>
          </a:p>
          <a:p>
            <a:pPr marL="0" indent="0" algn="just">
              <a:buNone/>
            </a:pP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dirty="0" smtClean="0">
                <a:latin typeface="Times New Roman" panose="02020603050405020304" pitchFamily="18" charset="0"/>
                <a:cs typeface="Times New Roman" panose="02020603050405020304" pitchFamily="18" charset="0"/>
              </a:rPr>
              <a:t>La </a:t>
            </a:r>
            <a:r>
              <a:rPr lang="fr-FR" dirty="0">
                <a:latin typeface="Times New Roman" panose="02020603050405020304" pitchFamily="18" charset="0"/>
                <a:cs typeface="Times New Roman" panose="02020603050405020304" pitchFamily="18" charset="0"/>
              </a:rPr>
              <a:t>rémunération prise en compte pour le calcul </a:t>
            </a:r>
            <a:r>
              <a:rPr lang="fr-FR" dirty="0" smtClean="0">
                <a:latin typeface="Times New Roman" panose="02020603050405020304" pitchFamily="18" charset="0"/>
                <a:cs typeface="Times New Roman" panose="02020603050405020304" pitchFamily="18" charset="0"/>
              </a:rPr>
              <a:t>comprend </a:t>
            </a:r>
            <a:r>
              <a:rPr lang="fr-FR" b="1" dirty="0">
                <a:latin typeface="Times New Roman" panose="02020603050405020304" pitchFamily="18" charset="0"/>
                <a:cs typeface="Times New Roman" panose="02020603050405020304" pitchFamily="18" charset="0"/>
              </a:rPr>
              <a:t>le traitement et ses éléments accessoires tels que le supplément familial de traitement et l’indemnité de résidence, ainsi que les primes et indemnités, à l’exception des remboursements de frais professionnels</a:t>
            </a:r>
          </a:p>
          <a:p>
            <a:pPr marL="0" indent="0" algn="just">
              <a:buNone/>
            </a:pPr>
            <a:r>
              <a:rPr lang="fr-FR" b="1"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dirty="0" smtClean="0">
                <a:latin typeface="Times New Roman" panose="02020603050405020304" pitchFamily="18" charset="0"/>
                <a:cs typeface="Times New Roman" panose="02020603050405020304" pitchFamily="18" charset="0"/>
              </a:rPr>
              <a:t>Le </a:t>
            </a:r>
            <a:r>
              <a:rPr lang="fr-FR" dirty="0">
                <a:latin typeface="Times New Roman" panose="02020603050405020304" pitchFamily="18" charset="0"/>
                <a:cs typeface="Times New Roman" panose="02020603050405020304" pitchFamily="18" charset="0"/>
              </a:rPr>
              <a:t>versement intervient </a:t>
            </a:r>
            <a:r>
              <a:rPr lang="fr-FR" b="1" dirty="0">
                <a:latin typeface="Times New Roman" panose="02020603050405020304" pitchFamily="18" charset="0"/>
                <a:cs typeface="Times New Roman" panose="02020603050405020304" pitchFamily="18" charset="0"/>
              </a:rPr>
              <a:t>en une seule fois </a:t>
            </a:r>
            <a:r>
              <a:rPr lang="fr-FR" dirty="0">
                <a:latin typeface="Times New Roman" panose="02020603050405020304" pitchFamily="18" charset="0"/>
                <a:cs typeface="Times New Roman" panose="02020603050405020304" pitchFamily="18" charset="0"/>
              </a:rPr>
              <a:t>au plus tard un mois après le terme du contrat </a:t>
            </a:r>
          </a:p>
        </p:txBody>
      </p:sp>
    </p:spTree>
    <p:extLst>
      <p:ext uri="{BB962C8B-B14F-4D97-AF65-F5344CB8AC3E}">
        <p14:creationId xmlns:p14="http://schemas.microsoft.com/office/powerpoint/2010/main" val="3767509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1"/>
            <a:ext cx="10515600" cy="1028700"/>
          </a:xfrm>
        </p:spPr>
        <p:txBody>
          <a:bodyPr>
            <a:normAutofit/>
          </a:bodyPr>
          <a:lstStyle/>
          <a:p>
            <a:pPr algn="ctr"/>
            <a:r>
              <a:rPr lang="fr-FR" sz="4000" dirty="0" smtClean="0">
                <a:latin typeface="Century Gothic" panose="020B0502020202020204" pitchFamily="34" charset="0"/>
              </a:rPr>
              <a:t>Exemple / </a:t>
            </a:r>
            <a:r>
              <a:rPr lang="fr-FR" sz="4000" dirty="0" smtClean="0">
                <a:latin typeface="Century Gothic" panose="020B0502020202020204" pitchFamily="34" charset="0"/>
              </a:rPr>
              <a:t>calcul de l’indemnité</a:t>
            </a:r>
            <a:endParaRPr lang="fr-FR" sz="4000" dirty="0">
              <a:latin typeface="Century Gothic" panose="020B0502020202020204" pitchFamily="34" charset="0"/>
            </a:endParaRPr>
          </a:p>
        </p:txBody>
      </p:sp>
      <p:sp>
        <p:nvSpPr>
          <p:cNvPr id="3" name="Espace réservé du contenu 2"/>
          <p:cNvSpPr>
            <a:spLocks noGrp="1"/>
          </p:cNvSpPr>
          <p:nvPr>
            <p:ph idx="1"/>
          </p:nvPr>
        </p:nvSpPr>
        <p:spPr>
          <a:xfrm>
            <a:off x="838200" y="1325563"/>
            <a:ext cx="10515600" cy="5053721"/>
          </a:xfrm>
        </p:spPr>
        <p:txBody>
          <a:bodyPr>
            <a:normAutofit/>
          </a:bodyPr>
          <a:lstStyle/>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b="1" dirty="0" smtClean="0">
                <a:latin typeface="Times New Roman" panose="02020603050405020304" pitchFamily="18" charset="0"/>
                <a:cs typeface="Times New Roman" panose="02020603050405020304" pitchFamily="18" charset="0"/>
              </a:rPr>
              <a:t>Recrutement </a:t>
            </a:r>
            <a:r>
              <a:rPr lang="fr-FR" b="1" dirty="0">
                <a:latin typeface="Times New Roman" panose="02020603050405020304" pitchFamily="18" charset="0"/>
                <a:cs typeface="Times New Roman" panose="02020603050405020304" pitchFamily="18" charset="0"/>
              </a:rPr>
              <a:t>d’un contractuel pour remplacer un fonctionnaire en maladie </a:t>
            </a:r>
            <a:r>
              <a:rPr lang="fr-FR" dirty="0">
                <a:latin typeface="Times New Roman" panose="02020603050405020304" pitchFamily="18" charset="0"/>
                <a:cs typeface="Times New Roman" panose="02020603050405020304" pitchFamily="18" charset="0"/>
              </a:rPr>
              <a:t>du 01/01/2021 </a:t>
            </a:r>
            <a:r>
              <a:rPr lang="fr-FR" dirty="0" smtClean="0">
                <a:latin typeface="Times New Roman" panose="02020603050405020304" pitchFamily="18" charset="0"/>
                <a:cs typeface="Times New Roman" panose="02020603050405020304" pitchFamily="18" charset="0"/>
              </a:rPr>
              <a:t>au </a:t>
            </a:r>
            <a:r>
              <a:rPr lang="fr-FR" dirty="0" smtClean="0">
                <a:latin typeface="Times New Roman" panose="02020603050405020304" pitchFamily="18" charset="0"/>
                <a:cs typeface="Times New Roman" panose="02020603050405020304" pitchFamily="18" charset="0"/>
              </a:rPr>
              <a:t>15</a:t>
            </a:r>
            <a:r>
              <a:rPr lang="fr-FR" dirty="0" smtClean="0">
                <a:latin typeface="Times New Roman" panose="02020603050405020304" pitchFamily="18" charset="0"/>
                <a:cs typeface="Times New Roman" panose="02020603050405020304" pitchFamily="18" charset="0"/>
              </a:rPr>
              <a:t>/02/2021</a:t>
            </a:r>
            <a:endParaRPr lang="fr-FR" dirty="0">
              <a:latin typeface="Times New Roman" panose="02020603050405020304" pitchFamily="18" charset="0"/>
              <a:cs typeface="Times New Roman" panose="02020603050405020304" pitchFamily="18" charset="0"/>
            </a:endParaRPr>
          </a:p>
          <a:p>
            <a:pPr marL="0" indent="0" algn="just">
              <a:buNone/>
            </a:pPr>
            <a:r>
              <a:rPr lang="fr-FR" i="1" dirty="0">
                <a:latin typeface="Times New Roman" panose="02020603050405020304" pitchFamily="18" charset="0"/>
                <a:cs typeface="Times New Roman" panose="02020603050405020304" pitchFamily="18" charset="0"/>
              </a:rPr>
              <a:t>Rémunération</a:t>
            </a:r>
            <a:r>
              <a:rPr lang="fr-FR" dirty="0">
                <a:latin typeface="Times New Roman" panose="02020603050405020304" pitchFamily="18" charset="0"/>
                <a:cs typeface="Times New Roman" panose="02020603050405020304" pitchFamily="18" charset="0"/>
              </a:rPr>
              <a:t> : </a:t>
            </a:r>
            <a:r>
              <a:rPr lang="fr-FR" sz="2700" dirty="0">
                <a:latin typeface="Times New Roman" panose="02020603050405020304" pitchFamily="18" charset="0"/>
                <a:cs typeface="Times New Roman" panose="02020603050405020304" pitchFamily="18" charset="0"/>
              </a:rPr>
              <a:t>agent à Temps complet - IM </a:t>
            </a:r>
            <a:r>
              <a:rPr lang="fr-FR" sz="2700" dirty="0" smtClean="0">
                <a:latin typeface="Times New Roman" panose="02020603050405020304" pitchFamily="18" charset="0"/>
                <a:cs typeface="Times New Roman" panose="02020603050405020304" pitchFamily="18" charset="0"/>
              </a:rPr>
              <a:t>330 </a:t>
            </a:r>
            <a:r>
              <a:rPr lang="fr-FR" sz="2700" dirty="0">
                <a:latin typeface="Times New Roman" panose="02020603050405020304" pitchFamily="18" charset="0"/>
                <a:cs typeface="Times New Roman" panose="02020603050405020304" pitchFamily="18" charset="0"/>
              </a:rPr>
              <a:t>– 2 enfants - IFSE 150 €</a:t>
            </a:r>
          </a:p>
          <a:p>
            <a:pPr marL="0" indent="0" algn="just">
              <a:buNone/>
            </a:pPr>
            <a:r>
              <a:rPr lang="fr-FR" i="1" dirty="0">
                <a:latin typeface="Times New Roman" panose="02020603050405020304" pitchFamily="18" charset="0"/>
                <a:cs typeface="Times New Roman" panose="02020603050405020304" pitchFamily="18" charset="0"/>
              </a:rPr>
              <a:t>Traitement Brut total janvier </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1.546,38 </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73,79 </a:t>
            </a:r>
            <a:r>
              <a:rPr lang="fr-FR" dirty="0">
                <a:latin typeface="Times New Roman" panose="02020603050405020304" pitchFamily="18" charset="0"/>
                <a:cs typeface="Times New Roman" panose="02020603050405020304" pitchFamily="18" charset="0"/>
              </a:rPr>
              <a:t>+ 150 = 1 </a:t>
            </a:r>
            <a:r>
              <a:rPr lang="fr-FR" dirty="0" smtClean="0">
                <a:latin typeface="Times New Roman" panose="02020603050405020304" pitchFamily="18" charset="0"/>
                <a:cs typeface="Times New Roman" panose="02020603050405020304" pitchFamily="18" charset="0"/>
              </a:rPr>
              <a:t>770,17 </a:t>
            </a:r>
            <a:r>
              <a:rPr lang="fr-FR" dirty="0">
                <a:latin typeface="Times New Roman" panose="02020603050405020304" pitchFamily="18" charset="0"/>
                <a:cs typeface="Times New Roman" panose="02020603050405020304" pitchFamily="18" charset="0"/>
              </a:rPr>
              <a:t>€</a:t>
            </a:r>
          </a:p>
          <a:p>
            <a:pPr marL="0" indent="0" algn="just">
              <a:buNone/>
            </a:pPr>
            <a:r>
              <a:rPr lang="fr-FR" i="1" dirty="0">
                <a:latin typeface="Times New Roman" panose="02020603050405020304" pitchFamily="18" charset="0"/>
                <a:cs typeface="Times New Roman" panose="02020603050405020304" pitchFamily="18" charset="0"/>
              </a:rPr>
              <a:t>Traitement Brut total février </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773,19 </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36,90 </a:t>
            </a:r>
            <a:r>
              <a:rPr lang="fr-FR" dirty="0">
                <a:latin typeface="Times New Roman" panose="02020603050405020304" pitchFamily="18" charset="0"/>
                <a:cs typeface="Times New Roman" panose="02020603050405020304" pitchFamily="18" charset="0"/>
              </a:rPr>
              <a:t>+ 75 = </a:t>
            </a:r>
            <a:r>
              <a:rPr lang="fr-FR" dirty="0" smtClean="0">
                <a:latin typeface="Times New Roman" panose="02020603050405020304" pitchFamily="18" charset="0"/>
                <a:cs typeface="Times New Roman" panose="02020603050405020304" pitchFamily="18" charset="0"/>
              </a:rPr>
              <a:t>885,09 €</a:t>
            </a:r>
          </a:p>
          <a:p>
            <a:pPr marL="0" indent="0" algn="just">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 </a:t>
            </a:r>
            <a:r>
              <a:rPr lang="fr-FR" b="1" u="sng" dirty="0" smtClean="0">
                <a:latin typeface="Times New Roman" panose="02020603050405020304" pitchFamily="18" charset="0"/>
                <a:cs typeface="Times New Roman" panose="02020603050405020304" pitchFamily="18" charset="0"/>
              </a:rPr>
              <a:t>Calcul de l’indemnité </a:t>
            </a:r>
            <a:r>
              <a:rPr lang="fr-FR" dirty="0">
                <a:latin typeface="Times New Roman" panose="02020603050405020304" pitchFamily="18" charset="0"/>
                <a:cs typeface="Times New Roman" panose="02020603050405020304" pitchFamily="18" charset="0"/>
              </a:rPr>
              <a:t>:</a:t>
            </a:r>
          </a:p>
          <a:p>
            <a:pPr marL="0" indent="0" algn="just">
              <a:buNone/>
            </a:pPr>
            <a:r>
              <a:rPr lang="fr-FR" dirty="0">
                <a:latin typeface="Times New Roman" panose="02020603050405020304" pitchFamily="18" charset="0"/>
                <a:cs typeface="Times New Roman" panose="02020603050405020304" pitchFamily="18" charset="0"/>
              </a:rPr>
              <a:t>(1 </a:t>
            </a:r>
            <a:r>
              <a:rPr lang="fr-FR" dirty="0" smtClean="0">
                <a:latin typeface="Times New Roman" panose="02020603050405020304" pitchFamily="18" charset="0"/>
                <a:cs typeface="Times New Roman" panose="02020603050405020304" pitchFamily="18" charset="0"/>
              </a:rPr>
              <a:t>770,17 </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885,09) </a:t>
            </a:r>
            <a:r>
              <a:rPr lang="fr-FR" dirty="0">
                <a:latin typeface="Times New Roman" panose="02020603050405020304" pitchFamily="18" charset="0"/>
                <a:cs typeface="Times New Roman" panose="02020603050405020304" pitchFamily="18" charset="0"/>
              </a:rPr>
              <a:t>x 10% = </a:t>
            </a:r>
            <a:r>
              <a:rPr lang="fr-FR" dirty="0" smtClean="0">
                <a:latin typeface="Times New Roman" panose="02020603050405020304" pitchFamily="18" charset="0"/>
                <a:cs typeface="Times New Roman" panose="02020603050405020304" pitchFamily="18" charset="0"/>
              </a:rPr>
              <a:t>265,53 </a:t>
            </a:r>
            <a:r>
              <a:rPr lang="fr-FR" dirty="0">
                <a:latin typeface="Times New Roman" panose="02020603050405020304" pitchFamily="18" charset="0"/>
                <a:cs typeface="Times New Roman" panose="02020603050405020304" pitchFamily="18" charset="0"/>
              </a:rPr>
              <a:t>€</a:t>
            </a:r>
          </a:p>
          <a:p>
            <a:pPr marL="0" indent="0" algn="just">
              <a:buNone/>
            </a:pPr>
            <a:r>
              <a:rPr lang="fr-FR" i="1" dirty="0">
                <a:latin typeface="Times New Roman" panose="02020603050405020304" pitchFamily="18" charset="0"/>
                <a:cs typeface="Times New Roman" panose="02020603050405020304" pitchFamily="18" charset="0"/>
              </a:rPr>
              <a:t>A verser sur le bulletin de février, au plus tard celui de mars.</a:t>
            </a: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72142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1"/>
            <a:ext cx="10515600" cy="1028700"/>
          </a:xfrm>
        </p:spPr>
        <p:txBody>
          <a:bodyPr>
            <a:normAutofit/>
          </a:bodyPr>
          <a:lstStyle/>
          <a:p>
            <a:pPr algn="ctr"/>
            <a:r>
              <a:rPr lang="fr-FR" sz="4000" dirty="0" smtClean="0">
                <a:latin typeface="Century Gothic" panose="020B0502020202020204" pitchFamily="34" charset="0"/>
              </a:rPr>
              <a:t>Exemple / indemnité de congés annuels </a:t>
            </a:r>
            <a:endParaRPr lang="fr-FR" sz="4000" dirty="0">
              <a:latin typeface="Century Gothic" panose="020B0502020202020204" pitchFamily="34" charset="0"/>
            </a:endParaRPr>
          </a:p>
        </p:txBody>
      </p:sp>
      <p:sp>
        <p:nvSpPr>
          <p:cNvPr id="3" name="Espace réservé du contenu 2"/>
          <p:cNvSpPr>
            <a:spLocks noGrp="1"/>
          </p:cNvSpPr>
          <p:nvPr>
            <p:ph idx="1"/>
          </p:nvPr>
        </p:nvSpPr>
        <p:spPr>
          <a:xfrm>
            <a:off x="838200" y="1325563"/>
            <a:ext cx="10515600" cy="5053721"/>
          </a:xfrm>
        </p:spPr>
        <p:txBody>
          <a:bodyPr>
            <a:normAutofit/>
          </a:bodyPr>
          <a:lstStyle/>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b="1" dirty="0" smtClean="0">
                <a:latin typeface="Times New Roman" panose="02020603050405020304" pitchFamily="18" charset="0"/>
                <a:cs typeface="Times New Roman" panose="02020603050405020304" pitchFamily="18" charset="0"/>
              </a:rPr>
              <a:t>Recrutement </a:t>
            </a:r>
            <a:r>
              <a:rPr lang="fr-FR" b="1" dirty="0">
                <a:latin typeface="Times New Roman" panose="02020603050405020304" pitchFamily="18" charset="0"/>
                <a:cs typeface="Times New Roman" panose="02020603050405020304" pitchFamily="18" charset="0"/>
              </a:rPr>
              <a:t>d’un contractuel pour remplacer un fonctionnaire en maladie </a:t>
            </a:r>
            <a:r>
              <a:rPr lang="fr-FR" dirty="0">
                <a:latin typeface="Times New Roman" panose="02020603050405020304" pitchFamily="18" charset="0"/>
                <a:cs typeface="Times New Roman" panose="02020603050405020304" pitchFamily="18" charset="0"/>
              </a:rPr>
              <a:t>du 01/01/2021 </a:t>
            </a:r>
            <a:r>
              <a:rPr lang="fr-FR" dirty="0" smtClean="0">
                <a:latin typeface="Times New Roman" panose="02020603050405020304" pitchFamily="18" charset="0"/>
                <a:cs typeface="Times New Roman" panose="02020603050405020304" pitchFamily="18" charset="0"/>
              </a:rPr>
              <a:t>au 20/02/2021</a:t>
            </a:r>
            <a:endParaRPr lang="fr-FR" dirty="0">
              <a:latin typeface="Times New Roman" panose="02020603050405020304" pitchFamily="18" charset="0"/>
              <a:cs typeface="Times New Roman" panose="02020603050405020304" pitchFamily="18" charset="0"/>
            </a:endParaRPr>
          </a:p>
          <a:p>
            <a:pPr marL="0" indent="0" algn="just">
              <a:buNone/>
            </a:pPr>
            <a:r>
              <a:rPr lang="fr-FR" i="1" dirty="0">
                <a:latin typeface="Times New Roman" panose="02020603050405020304" pitchFamily="18" charset="0"/>
                <a:cs typeface="Times New Roman" panose="02020603050405020304" pitchFamily="18" charset="0"/>
              </a:rPr>
              <a:t>Rémunération</a:t>
            </a:r>
            <a:r>
              <a:rPr lang="fr-FR" dirty="0">
                <a:latin typeface="Times New Roman" panose="02020603050405020304" pitchFamily="18" charset="0"/>
                <a:cs typeface="Times New Roman" panose="02020603050405020304" pitchFamily="18" charset="0"/>
              </a:rPr>
              <a:t> : </a:t>
            </a:r>
            <a:r>
              <a:rPr lang="fr-FR" sz="2700" dirty="0">
                <a:latin typeface="Times New Roman" panose="02020603050405020304" pitchFamily="18" charset="0"/>
                <a:cs typeface="Times New Roman" panose="02020603050405020304" pitchFamily="18" charset="0"/>
              </a:rPr>
              <a:t>agent à Temps complet - IM 329 – 2 enfants - IFSE 150 €</a:t>
            </a:r>
          </a:p>
          <a:p>
            <a:pPr marL="0" indent="0" algn="just">
              <a:buNone/>
            </a:pPr>
            <a:r>
              <a:rPr lang="fr-FR" i="1" dirty="0">
                <a:latin typeface="Times New Roman" panose="02020603050405020304" pitchFamily="18" charset="0"/>
                <a:cs typeface="Times New Roman" panose="02020603050405020304" pitchFamily="18" charset="0"/>
              </a:rPr>
              <a:t>Traitement Brut total janvier </a:t>
            </a:r>
            <a:r>
              <a:rPr lang="fr-FR" dirty="0">
                <a:latin typeface="Times New Roman" panose="02020603050405020304" pitchFamily="18" charset="0"/>
                <a:cs typeface="Times New Roman" panose="02020603050405020304" pitchFamily="18" charset="0"/>
              </a:rPr>
              <a:t>: 1.541,69 + 73,04 + 150 = 1 764,73 €</a:t>
            </a:r>
          </a:p>
          <a:p>
            <a:pPr marL="0" indent="0" algn="just">
              <a:buNone/>
            </a:pPr>
            <a:r>
              <a:rPr lang="fr-FR" i="1" dirty="0">
                <a:latin typeface="Times New Roman" panose="02020603050405020304" pitchFamily="18" charset="0"/>
                <a:cs typeface="Times New Roman" panose="02020603050405020304" pitchFamily="18" charset="0"/>
              </a:rPr>
              <a:t>Traitement Brut total février </a:t>
            </a:r>
            <a:r>
              <a:rPr lang="fr-FR" dirty="0">
                <a:latin typeface="Times New Roman" panose="02020603050405020304" pitchFamily="18" charset="0"/>
                <a:cs typeface="Times New Roman" panose="02020603050405020304" pitchFamily="18" charset="0"/>
              </a:rPr>
              <a:t>: 770,84 + 36,52 + 75 = 882,36 €</a:t>
            </a: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 </a:t>
            </a:r>
            <a:r>
              <a:rPr lang="fr-FR" b="1" u="sng" dirty="0" smtClean="0">
                <a:latin typeface="Times New Roman" panose="02020603050405020304" pitchFamily="18" charset="0"/>
                <a:cs typeface="Times New Roman" panose="02020603050405020304" pitchFamily="18" charset="0"/>
              </a:rPr>
              <a:t>Calcul de l’indemnité </a:t>
            </a:r>
            <a:r>
              <a:rPr lang="fr-FR" dirty="0">
                <a:latin typeface="Times New Roman" panose="02020603050405020304" pitchFamily="18" charset="0"/>
                <a:cs typeface="Times New Roman" panose="02020603050405020304" pitchFamily="18" charset="0"/>
              </a:rPr>
              <a:t>:</a:t>
            </a:r>
          </a:p>
          <a:p>
            <a:pPr marL="0" indent="0" algn="just">
              <a:buNone/>
            </a:pPr>
            <a:r>
              <a:rPr lang="fr-FR" dirty="0">
                <a:latin typeface="Times New Roman" panose="02020603050405020304" pitchFamily="18" charset="0"/>
                <a:cs typeface="Times New Roman" panose="02020603050405020304" pitchFamily="18" charset="0"/>
              </a:rPr>
              <a:t>(1 764,73 + 882,36) x 10% = 264,71 €</a:t>
            </a:r>
          </a:p>
          <a:p>
            <a:pPr marL="0" indent="0" algn="just">
              <a:buNone/>
            </a:pPr>
            <a:r>
              <a:rPr lang="fr-FR" i="1" dirty="0">
                <a:latin typeface="Times New Roman" panose="02020603050405020304" pitchFamily="18" charset="0"/>
                <a:cs typeface="Times New Roman" panose="02020603050405020304" pitchFamily="18" charset="0"/>
              </a:rPr>
              <a:t>A verser sur le bulletin de février, au plus tard celui de mars.</a:t>
            </a: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 </a:t>
            </a:r>
            <a:r>
              <a:rPr lang="fr-FR" b="1" u="sng" dirty="0" smtClean="0">
                <a:latin typeface="Times New Roman" panose="02020603050405020304" pitchFamily="18" charset="0"/>
                <a:cs typeface="Times New Roman" panose="02020603050405020304" pitchFamily="18" charset="0"/>
              </a:rPr>
              <a:t>Calcul </a:t>
            </a:r>
            <a:r>
              <a:rPr lang="fr-FR" b="1" u="sng" dirty="0">
                <a:latin typeface="Times New Roman" panose="02020603050405020304" pitchFamily="18" charset="0"/>
                <a:cs typeface="Times New Roman" panose="02020603050405020304" pitchFamily="18" charset="0"/>
              </a:rPr>
              <a:t>de l’indemnité de congés </a:t>
            </a:r>
            <a:r>
              <a:rPr lang="fr-FR" b="1" u="sng" dirty="0" smtClean="0">
                <a:latin typeface="Times New Roman" panose="02020603050405020304" pitchFamily="18" charset="0"/>
                <a:cs typeface="Times New Roman" panose="02020603050405020304" pitchFamily="18" charset="0"/>
              </a:rPr>
              <a:t>annuels </a:t>
            </a:r>
            <a:r>
              <a:rPr lang="fr-FR" dirty="0">
                <a:latin typeface="Times New Roman" panose="02020603050405020304" pitchFamily="18" charset="0"/>
                <a:cs typeface="Times New Roman" panose="02020603050405020304" pitchFamily="18" charset="0"/>
              </a:rPr>
              <a:t>:</a:t>
            </a:r>
          </a:p>
          <a:p>
            <a:pPr marL="0" indent="0" algn="just">
              <a:buNone/>
            </a:pPr>
            <a:r>
              <a:rPr lang="fr-FR" dirty="0">
                <a:latin typeface="Times New Roman" panose="02020603050405020304" pitchFamily="18" charset="0"/>
                <a:cs typeface="Times New Roman" panose="02020603050405020304" pitchFamily="18" charset="0"/>
              </a:rPr>
              <a:t>(1.764,73 + 882,36 + 264,71) x 10% = 291,28 €</a:t>
            </a:r>
          </a:p>
        </p:txBody>
      </p:sp>
    </p:spTree>
    <p:extLst>
      <p:ext uri="{BB962C8B-B14F-4D97-AF65-F5344CB8AC3E}">
        <p14:creationId xmlns:p14="http://schemas.microsoft.com/office/powerpoint/2010/main" val="6573890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38200" y="365126"/>
            <a:ext cx="10363200" cy="6158429"/>
          </a:xfrm>
        </p:spPr>
        <p:txBody>
          <a:bodyPr>
            <a:normAutofit/>
          </a:bodyPr>
          <a:lstStyle/>
          <a:p>
            <a:pPr algn="just"/>
            <a:endParaRPr lang="fr-FR" dirty="0"/>
          </a:p>
          <a:p>
            <a:pPr algn="just"/>
            <a:r>
              <a:rPr lang="fr-FR" dirty="0" smtClean="0">
                <a:latin typeface="Times New Roman" panose="02020603050405020304" pitchFamily="18" charset="0"/>
                <a:cs typeface="Times New Roman" panose="02020603050405020304" pitchFamily="18" charset="0"/>
              </a:rPr>
              <a:t> </a:t>
            </a:r>
          </a:p>
          <a:p>
            <a:pPr algn="just"/>
            <a:endParaRPr lang="fr-FR" dirty="0" smtClean="0">
              <a:latin typeface="Times New Roman" panose="02020603050405020304" pitchFamily="18" charset="0"/>
              <a:cs typeface="Times New Roman" panose="02020603050405020304" pitchFamily="18" charset="0"/>
              <a:sym typeface="Wingdings" panose="05000000000000000000" pitchFamily="2" charset="2"/>
            </a:endParaRPr>
          </a:p>
          <a:p>
            <a:pPr marL="342900" indent="-342900" algn="just">
              <a:buFont typeface="Wingdings" panose="05000000000000000000" pitchFamily="2" charset="2"/>
              <a:buChar char="Ü"/>
            </a:pPr>
            <a:r>
              <a:rPr lang="fr-FR" dirty="0" smtClean="0">
                <a:latin typeface="Times New Roman" panose="02020603050405020304" pitchFamily="18" charset="0"/>
                <a:cs typeface="Times New Roman" panose="02020603050405020304" pitchFamily="18" charset="0"/>
                <a:sym typeface="Wingdings" panose="05000000000000000000" pitchFamily="2" charset="2"/>
              </a:rPr>
              <a:t>Les a</a:t>
            </a:r>
            <a:r>
              <a:rPr lang="fr-FR" dirty="0" smtClean="0">
                <a:latin typeface="Times New Roman" panose="02020603050405020304" pitchFamily="18" charset="0"/>
                <a:cs typeface="Times New Roman" panose="02020603050405020304" pitchFamily="18" charset="0"/>
              </a:rPr>
              <a:t>gents </a:t>
            </a:r>
            <a:r>
              <a:rPr lang="fr-FR" dirty="0">
                <a:latin typeface="Times New Roman" panose="02020603050405020304" pitchFamily="18" charset="0"/>
                <a:cs typeface="Times New Roman" panose="02020603050405020304" pitchFamily="18" charset="0"/>
              </a:rPr>
              <a:t>qui, au terme de leur contrat, </a:t>
            </a:r>
            <a:r>
              <a:rPr lang="fr-FR" b="1" dirty="0">
                <a:latin typeface="Times New Roman" panose="02020603050405020304" pitchFamily="18" charset="0"/>
                <a:cs typeface="Times New Roman" panose="02020603050405020304" pitchFamily="18" charset="0"/>
              </a:rPr>
              <a:t>sont nommés fonctionnaires stagiaires ou en qualité </a:t>
            </a:r>
            <a:r>
              <a:rPr lang="fr-FR" b="1" dirty="0" smtClean="0">
                <a:latin typeface="Times New Roman" panose="02020603050405020304" pitchFamily="18" charset="0"/>
                <a:cs typeface="Times New Roman" panose="02020603050405020304" pitchFamily="18" charset="0"/>
              </a:rPr>
              <a:t>d’élèves à l’issue de la réussite à un concours,</a:t>
            </a:r>
          </a:p>
          <a:p>
            <a:pPr marL="342900" indent="-342900" algn="just">
              <a:buFont typeface="Wingdings" panose="05000000000000000000" pitchFamily="2" charset="2"/>
              <a:buChar char="Ü"/>
            </a:pPr>
            <a:r>
              <a:rPr lang="fr-FR" dirty="0" smtClean="0">
                <a:latin typeface="Times New Roman" panose="02020603050405020304" pitchFamily="18" charset="0"/>
                <a:cs typeface="Times New Roman" panose="02020603050405020304" pitchFamily="18" charset="0"/>
              </a:rPr>
              <a:t> Les </a:t>
            </a:r>
            <a:r>
              <a:rPr lang="fr-FR" dirty="0">
                <a:latin typeface="Times New Roman" panose="02020603050405020304" pitchFamily="18" charset="0"/>
                <a:cs typeface="Times New Roman" panose="02020603050405020304" pitchFamily="18" charset="0"/>
              </a:rPr>
              <a:t>agents bénéficiant </a:t>
            </a:r>
            <a:r>
              <a:rPr lang="fr-FR" b="1" dirty="0">
                <a:latin typeface="Times New Roman" panose="02020603050405020304" pitchFamily="18" charset="0"/>
                <a:cs typeface="Times New Roman" panose="02020603050405020304" pitchFamily="18" charset="0"/>
              </a:rPr>
              <a:t>du renouvellement de leur contrat ou de la conclusion d’un nouveau contrat, à durée déterminée ou indéterminée, au sein de la fonction publique </a:t>
            </a:r>
            <a:r>
              <a:rPr lang="fr-FR" b="1" dirty="0" smtClean="0">
                <a:latin typeface="Times New Roman" panose="02020603050405020304" pitchFamily="18" charset="0"/>
                <a:cs typeface="Times New Roman" panose="02020603050405020304" pitchFamily="18" charset="0"/>
              </a:rPr>
              <a:t>territoriale</a:t>
            </a:r>
            <a:r>
              <a:rPr lang="fr-FR" dirty="0">
                <a:latin typeface="Times New Roman" panose="02020603050405020304" pitchFamily="18" charset="0"/>
                <a:cs typeface="Times New Roman" panose="02020603050405020304" pitchFamily="18" charset="0"/>
              </a:rPr>
              <a:t>,</a:t>
            </a:r>
            <a:endParaRPr lang="fr-FR"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fr-FR" dirty="0" smtClean="0">
                <a:latin typeface="Times New Roman" panose="02020603050405020304" pitchFamily="18" charset="0"/>
                <a:cs typeface="Times New Roman" panose="02020603050405020304" pitchFamily="18" charset="0"/>
              </a:rPr>
              <a:t>Lorsque la cessation du contrat est anticipée et consécutive </a:t>
            </a:r>
            <a:r>
              <a:rPr lang="fr-FR" b="1" dirty="0" smtClean="0">
                <a:latin typeface="Times New Roman" panose="02020603050405020304" pitchFamily="18" charset="0"/>
                <a:cs typeface="Times New Roman" panose="02020603050405020304" pitchFamily="18" charset="0"/>
              </a:rPr>
              <a:t>au licenciement (quel qu’en soit le motif), à la démission ou à l’abandon de poste de l’agent</a:t>
            </a:r>
            <a:r>
              <a:rPr lang="fr-FR" dirty="0">
                <a:latin typeface="Times New Roman" panose="02020603050405020304" pitchFamily="18" charset="0"/>
                <a:cs typeface="Times New Roman" panose="02020603050405020304" pitchFamily="18" charset="0"/>
              </a:rPr>
              <a:t>,</a:t>
            </a:r>
            <a:endParaRPr lang="fr-FR"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fr-FR" dirty="0" smtClean="0">
                <a:latin typeface="Times New Roman" panose="02020603050405020304" pitchFamily="18" charset="0"/>
                <a:cs typeface="Times New Roman" panose="02020603050405020304" pitchFamily="18" charset="0"/>
              </a:rPr>
              <a:t>Les </a:t>
            </a:r>
            <a:r>
              <a:rPr lang="fr-FR" dirty="0">
                <a:latin typeface="Times New Roman" panose="02020603050405020304" pitchFamily="18" charset="0"/>
                <a:cs typeface="Times New Roman" panose="02020603050405020304" pitchFamily="18" charset="0"/>
              </a:rPr>
              <a:t>agents </a:t>
            </a:r>
            <a:r>
              <a:rPr lang="fr-FR" b="1" dirty="0">
                <a:latin typeface="Times New Roman" panose="02020603050405020304" pitchFamily="18" charset="0"/>
                <a:cs typeface="Times New Roman" panose="02020603050405020304" pitchFamily="18" charset="0"/>
              </a:rPr>
              <a:t>qui ont refusé la conclusion d’un </a:t>
            </a:r>
            <a:r>
              <a:rPr lang="fr-FR" b="1" dirty="0" smtClean="0">
                <a:latin typeface="Times New Roman" panose="02020603050405020304" pitchFamily="18" charset="0"/>
                <a:cs typeface="Times New Roman" panose="02020603050405020304" pitchFamily="18" charset="0"/>
              </a:rPr>
              <a:t>CDI pour occuper </a:t>
            </a:r>
            <a:r>
              <a:rPr lang="fr-FR" b="1" dirty="0">
                <a:latin typeface="Times New Roman" panose="02020603050405020304" pitchFamily="18" charset="0"/>
                <a:cs typeface="Times New Roman" panose="02020603050405020304" pitchFamily="18" charset="0"/>
              </a:rPr>
              <a:t>le même emploi ou un emploi similaire auprès du même employeur, assorti d’une rémunération au moins </a:t>
            </a:r>
            <a:r>
              <a:rPr lang="fr-FR" b="1" dirty="0" smtClean="0">
                <a:latin typeface="Times New Roman" panose="02020603050405020304" pitchFamily="18" charset="0"/>
                <a:cs typeface="Times New Roman" panose="02020603050405020304" pitchFamily="18" charset="0"/>
              </a:rPr>
              <a:t>équivalente,</a:t>
            </a:r>
          </a:p>
          <a:p>
            <a:pPr marL="342900" indent="-342900" algn="just">
              <a:buFont typeface="Arial" panose="020B0604020202020204" pitchFamily="34" charset="0"/>
              <a:buChar char="•"/>
            </a:pPr>
            <a:endParaRPr lang="fr-FR" dirty="0"/>
          </a:p>
        </p:txBody>
      </p:sp>
      <p:sp>
        <p:nvSpPr>
          <p:cNvPr id="4" name="Titre 1"/>
          <p:cNvSpPr txBox="1">
            <a:spLocks/>
          </p:cNvSpPr>
          <p:nvPr/>
        </p:nvSpPr>
        <p:spPr>
          <a:xfrm>
            <a:off x="838200" y="365126"/>
            <a:ext cx="10515600" cy="73656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FR" sz="4400" dirty="0" smtClean="0">
                <a:latin typeface="Century Gothic" panose="020B0502020202020204" pitchFamily="34" charset="0"/>
              </a:rPr>
              <a:t>Les agents non éligibles</a:t>
            </a:r>
            <a:endParaRPr lang="fr-FR" sz="4400" dirty="0">
              <a:latin typeface="Century Gothic" panose="020B0502020202020204" pitchFamily="34" charset="0"/>
            </a:endParaRPr>
          </a:p>
        </p:txBody>
      </p:sp>
    </p:spTree>
    <p:extLst>
      <p:ext uri="{BB962C8B-B14F-4D97-AF65-F5344CB8AC3E}">
        <p14:creationId xmlns:p14="http://schemas.microsoft.com/office/powerpoint/2010/main" val="387230204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TM10001105[[fn=Cadrage]]</Template>
  <TotalTime>4434</TotalTime>
  <Words>1728</Words>
  <Application>Microsoft Office PowerPoint</Application>
  <PresentationFormat>Grand écran</PresentationFormat>
  <Paragraphs>124</Paragraphs>
  <Slides>16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16</vt:i4>
      </vt:variant>
    </vt:vector>
  </HeadingPairs>
  <TitlesOfParts>
    <vt:vector size="24" baseType="lpstr">
      <vt:lpstr>Arial</vt:lpstr>
      <vt:lpstr>Calibri</vt:lpstr>
      <vt:lpstr>Calibri Light</vt:lpstr>
      <vt:lpstr>Century Gothic</vt:lpstr>
      <vt:lpstr>Liberation Sans</vt:lpstr>
      <vt:lpstr>Times New Roman</vt:lpstr>
      <vt:lpstr>Wingdings</vt:lpstr>
      <vt:lpstr>Thème Office</vt:lpstr>
      <vt:lpstr>Présentation PowerPoint</vt:lpstr>
      <vt:lpstr>Fondements règlementaires</vt:lpstr>
      <vt:lpstr>Présentation PowerPoint</vt:lpstr>
      <vt:lpstr>Les cas de recrutement prévus à l’article 3-3</vt:lpstr>
      <vt:lpstr>L’entrée en vigueur</vt:lpstr>
      <vt:lpstr>Les conditions de versement</vt:lpstr>
      <vt:lpstr>Exemple / calcul de l’indemnité</vt:lpstr>
      <vt:lpstr>Exemple / indemnité de congés annuels </vt:lpstr>
      <vt:lpstr>Présentation PowerPoint</vt:lpstr>
      <vt:lpstr>Précisions sur des cas particuliers</vt:lpstr>
      <vt:lpstr>Exemples 1</vt:lpstr>
      <vt:lpstr>Exemples 2</vt:lpstr>
      <vt:lpstr>Exemples 3</vt:lpstr>
      <vt:lpstr>Cotisations</vt:lpstr>
      <vt:lpstr>Foire Aux Questions</vt:lpstr>
      <vt:lpstr>Foire Aux 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Gabrielle Negroni</dc:creator>
  <cp:lastModifiedBy>Nathalie Arioli</cp:lastModifiedBy>
  <cp:revision>158</cp:revision>
  <cp:lastPrinted>2020-12-14T15:42:50Z</cp:lastPrinted>
  <dcterms:created xsi:type="dcterms:W3CDTF">2020-12-03T09:12:06Z</dcterms:created>
  <dcterms:modified xsi:type="dcterms:W3CDTF">2021-05-07T14:59:46Z</dcterms:modified>
</cp:coreProperties>
</file>