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handoutMasterIdLst>
    <p:handoutMasterId r:id="rId43"/>
  </p:handoutMasterIdLst>
  <p:sldIdLst>
    <p:sldId id="256" r:id="rId2"/>
    <p:sldId id="294" r:id="rId3"/>
    <p:sldId id="298" r:id="rId4"/>
    <p:sldId id="261" r:id="rId5"/>
    <p:sldId id="268" r:id="rId6"/>
    <p:sldId id="266" r:id="rId7"/>
    <p:sldId id="267" r:id="rId8"/>
    <p:sldId id="309" r:id="rId9"/>
    <p:sldId id="299" r:id="rId10"/>
    <p:sldId id="304" r:id="rId11"/>
    <p:sldId id="297" r:id="rId12"/>
    <p:sldId id="307" r:id="rId13"/>
    <p:sldId id="306" r:id="rId14"/>
    <p:sldId id="274" r:id="rId15"/>
    <p:sldId id="301" r:id="rId16"/>
    <p:sldId id="300" r:id="rId17"/>
    <p:sldId id="277" r:id="rId18"/>
    <p:sldId id="303" r:id="rId19"/>
    <p:sldId id="286" r:id="rId20"/>
    <p:sldId id="287" r:id="rId21"/>
    <p:sldId id="288" r:id="rId22"/>
    <p:sldId id="289" r:id="rId23"/>
    <p:sldId id="290" r:id="rId24"/>
    <p:sldId id="292" r:id="rId25"/>
    <p:sldId id="262" r:id="rId26"/>
    <p:sldId id="278" r:id="rId27"/>
    <p:sldId id="279" r:id="rId28"/>
    <p:sldId id="260" r:id="rId29"/>
    <p:sldId id="271" r:id="rId30"/>
    <p:sldId id="308" r:id="rId31"/>
    <p:sldId id="284" r:id="rId32"/>
    <p:sldId id="263" r:id="rId33"/>
    <p:sldId id="269" r:id="rId34"/>
    <p:sldId id="281" r:id="rId35"/>
    <p:sldId id="282" r:id="rId36"/>
    <p:sldId id="291" r:id="rId37"/>
    <p:sldId id="280" r:id="rId38"/>
    <p:sldId id="283" r:id="rId39"/>
    <p:sldId id="272" r:id="rId40"/>
    <p:sldId id="273" r:id="rId41"/>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34" autoAdjust="0"/>
    <p:restoredTop sz="95501" autoAdjust="0"/>
  </p:normalViewPr>
  <p:slideViewPr>
    <p:cSldViewPr>
      <p:cViewPr varScale="1">
        <p:scale>
          <a:sx n="91" d="100"/>
          <a:sy n="91" d="100"/>
        </p:scale>
        <p:origin x="1710" y="6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2A1A8227-C232-4B03-950D-1ADC8BFE9E3F}" type="datetimeFigureOut">
              <a:rPr lang="fr-FR" smtClean="0"/>
              <a:t>18/03/2019</a:t>
            </a:fld>
            <a:endParaRPr lang="fr-FR"/>
          </a:p>
        </p:txBody>
      </p:sp>
      <p:sp>
        <p:nvSpPr>
          <p:cNvPr id="4" name="Espace réservé du pied de pag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C0306768-66DF-4C69-B5B7-123304D8DD93}" type="slidenum">
              <a:rPr lang="fr-FR" smtClean="0"/>
              <a:t>‹N°›</a:t>
            </a:fld>
            <a:endParaRPr lang="fr-FR"/>
          </a:p>
        </p:txBody>
      </p:sp>
    </p:spTree>
    <p:extLst>
      <p:ext uri="{BB962C8B-B14F-4D97-AF65-F5344CB8AC3E}">
        <p14:creationId xmlns:p14="http://schemas.microsoft.com/office/powerpoint/2010/main" val="4191670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FC90A778-F107-4E19-BD49-93A5A04D50CB}" type="datetimeFigureOut">
              <a:rPr lang="fr-FR" smtClean="0"/>
              <a:t>18/03/2019</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EE41DE03-9E58-4EB2-8BF8-495421ABA7C6}" type="slidenum">
              <a:rPr lang="fr-FR" smtClean="0"/>
              <a:t>‹N°›</a:t>
            </a:fld>
            <a:endParaRPr lang="fr-FR"/>
          </a:p>
        </p:txBody>
      </p:sp>
    </p:spTree>
    <p:extLst>
      <p:ext uri="{BB962C8B-B14F-4D97-AF65-F5344CB8AC3E}">
        <p14:creationId xmlns:p14="http://schemas.microsoft.com/office/powerpoint/2010/main" val="2587758518"/>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pied de page 3"/>
          <p:cNvSpPr>
            <a:spLocks noGrp="1"/>
          </p:cNvSpPr>
          <p:nvPr>
            <p:ph type="ftr" sz="quarter" idx="10"/>
          </p:nvPr>
        </p:nvSpPr>
        <p:spPr/>
        <p:txBody>
          <a:bodyPr/>
          <a:lstStyle/>
          <a:p>
            <a:endParaRPr lang="fr-FR"/>
          </a:p>
        </p:txBody>
      </p:sp>
      <p:sp>
        <p:nvSpPr>
          <p:cNvPr id="5" name="Espace réservé du numéro de diapositive 4"/>
          <p:cNvSpPr>
            <a:spLocks noGrp="1"/>
          </p:cNvSpPr>
          <p:nvPr>
            <p:ph type="sldNum" sz="quarter" idx="11"/>
          </p:nvPr>
        </p:nvSpPr>
        <p:spPr/>
        <p:txBody>
          <a:bodyPr/>
          <a:lstStyle/>
          <a:p>
            <a:fld id="{EE41DE03-9E58-4EB2-8BF8-495421ABA7C6}" type="slidenum">
              <a:rPr lang="fr-FR" smtClean="0"/>
              <a:t>1</a:t>
            </a:fld>
            <a:endParaRPr lang="fr-FR"/>
          </a:p>
        </p:txBody>
      </p:sp>
    </p:spTree>
    <p:extLst>
      <p:ext uri="{BB962C8B-B14F-4D97-AF65-F5344CB8AC3E}">
        <p14:creationId xmlns:p14="http://schemas.microsoft.com/office/powerpoint/2010/main" val="10483285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pied de page 3"/>
          <p:cNvSpPr>
            <a:spLocks noGrp="1"/>
          </p:cNvSpPr>
          <p:nvPr>
            <p:ph type="ftr" sz="quarter" idx="10"/>
          </p:nvPr>
        </p:nvSpPr>
        <p:spPr/>
        <p:txBody>
          <a:bodyPr/>
          <a:lstStyle/>
          <a:p>
            <a:endParaRPr lang="fr-FR"/>
          </a:p>
        </p:txBody>
      </p:sp>
      <p:sp>
        <p:nvSpPr>
          <p:cNvPr id="5" name="Espace réservé du numéro de diapositive 4"/>
          <p:cNvSpPr>
            <a:spLocks noGrp="1"/>
          </p:cNvSpPr>
          <p:nvPr>
            <p:ph type="sldNum" sz="quarter" idx="11"/>
          </p:nvPr>
        </p:nvSpPr>
        <p:spPr/>
        <p:txBody>
          <a:bodyPr/>
          <a:lstStyle/>
          <a:p>
            <a:fld id="{EE41DE03-9E58-4EB2-8BF8-495421ABA7C6}" type="slidenum">
              <a:rPr lang="fr-FR" smtClean="0"/>
              <a:t>11</a:t>
            </a:fld>
            <a:endParaRPr lang="fr-FR"/>
          </a:p>
        </p:txBody>
      </p:sp>
    </p:spTree>
    <p:extLst>
      <p:ext uri="{BB962C8B-B14F-4D97-AF65-F5344CB8AC3E}">
        <p14:creationId xmlns:p14="http://schemas.microsoft.com/office/powerpoint/2010/main" val="19855519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fr-FR" dirty="0" smtClean="0"/>
              <a:t>Comme son nom l’indique, l’I.F.S.E. a pour objet la valorisation des fonctions, du niveau de responsabilité et d’expertise requis dans l’exercice des fonctions. Il n’y a plus de référence au grade ou à la manière de servir de l’agent. </a:t>
            </a:r>
          </a:p>
          <a:p>
            <a:r>
              <a:rPr lang="fr-FR" altLang="fr-FR" dirty="0" smtClean="0"/>
              <a:t>Il s’agit d’une reconnaissance indemnitaire axée sur l’appartenance à un groupe de fonctions.</a:t>
            </a:r>
          </a:p>
          <a:p>
            <a:r>
              <a:rPr lang="fr-FR" altLang="fr-FR" dirty="0" smtClean="0"/>
              <a:t>La collectivité va devoir répartir les fonctions des agents dans des groupes établis à l’aide de critères.</a:t>
            </a:r>
          </a:p>
          <a:p>
            <a:endParaRPr lang="fr-FR" altLang="fr-FR" dirty="0" smtClean="0"/>
          </a:p>
          <a:p>
            <a:r>
              <a:rPr lang="fr-FR" altLang="fr-FR" dirty="0" smtClean="0"/>
              <a:t>Trois types de critères professionnels  sont énoncés dans la circulaire de la FPE. Ces critères peuvent être retenus par la collectivité mais cette dernière peut également choisir des critères plus adaptés aux fonctions de ses agents.</a:t>
            </a:r>
          </a:p>
          <a:p>
            <a:r>
              <a:rPr lang="fr-FR" altLang="fr-FR" dirty="0" smtClean="0"/>
              <a:t>Les critères doivent être choisis par l’autorité territoriale et présentés pour avis au comité technique.</a:t>
            </a:r>
          </a:p>
          <a:p>
            <a:endParaRPr lang="fr-FR" altLang="fr-FR" dirty="0" smtClean="0"/>
          </a:p>
          <a:p>
            <a:r>
              <a:rPr lang="fr-FR" altLang="fr-FR" dirty="0" smtClean="0"/>
              <a:t>Le nombre de groupes est fixé dans chaque cadre d’emplois par catégorie hiérarchique.</a:t>
            </a:r>
          </a:p>
          <a:p>
            <a:r>
              <a:rPr lang="fr-FR" altLang="fr-FR" dirty="0" smtClean="0"/>
              <a:t>La collectivité peut décider de fixer un nombre inférieur de groupes en fonction de ses besoins. Même si cela est possible de par le principe de libre administration, il n’est pas conseillé de fixer un nombre supérieur de groupes afin de ne pas trop sortir du cadre de ce qui est prévu pour les fonctionnaires de l’Etat.</a:t>
            </a:r>
          </a:p>
          <a:p>
            <a:endParaRPr lang="fr-FR" altLang="fr-FR" dirty="0" smtClean="0"/>
          </a:p>
          <a:p>
            <a:r>
              <a:rPr lang="fr-FR" altLang="fr-FR" dirty="0" smtClean="0"/>
              <a:t>La collectivité va devoir analyser les fonctions de ses agents appartenant à un même cadre d’emplois et les répartir dans des groupes hiérarchisés de fonctions, créés à partir des critères choisis après avis du comité technique.  </a:t>
            </a:r>
          </a:p>
          <a:p>
            <a:r>
              <a:rPr lang="fr-FR" altLang="fr-FR" dirty="0" smtClean="0"/>
              <a:t>Un même groupe peut être défini en utilisant l’ensemble des critères ou seulement certains d’entre eux. Dans le tableau pris en exemple, le groupe 1 a été créé à partir du seul premier critère (encadrement, coordination, pilotage), le groupe 2 à l’aide des critères 2 et 3 (coordination, pilotage, expertise) et le groupe 3 en utilisant les critères 2 et 3 (expertise et sujétions particulières).</a:t>
            </a:r>
          </a:p>
          <a:p>
            <a:endParaRPr lang="fr-FR" altLang="fr-FR" dirty="0" smtClean="0"/>
          </a:p>
          <a:p>
            <a:r>
              <a:rPr lang="fr-FR" altLang="fr-FR" dirty="0" smtClean="0"/>
              <a:t>Les groupes étant basés sur les fonctions et non sur les grades, un agent d’un grade inférieur peut être placé dans un groupe supérieur. </a:t>
            </a:r>
          </a:p>
          <a:p>
            <a:r>
              <a:rPr lang="fr-FR" altLang="fr-FR" dirty="0" smtClean="0"/>
              <a:t>Le groupe 1 est toujours celui dont les fonctions sont les plus lourdes.</a:t>
            </a:r>
          </a:p>
          <a:p>
            <a:endParaRPr lang="fr-FR" altLang="fr-FR" dirty="0" smtClean="0"/>
          </a:p>
          <a:p>
            <a:r>
              <a:rPr lang="fr-FR" altLang="fr-FR" dirty="0" smtClean="0"/>
              <a:t>Les montants fixés par arrêtés ministériels sont des montants plafonds annuels fixés par agent. L’organe délibérant peut décider de fixer des montants inférieurs. Il n’y a pas de montants minimums dans la FPT. Le montant est différent pour les logements pour nécessités absolue de service.</a:t>
            </a:r>
          </a:p>
          <a:p>
            <a:endParaRPr lang="fr-FR" altLang="fr-FR" dirty="0" smtClean="0"/>
          </a:p>
          <a:p>
            <a:r>
              <a:rPr lang="fr-FR" altLang="fr-FR" dirty="0" smtClean="0"/>
              <a:t>Calcul : l’autorité choisit un montant plafond pour tout le cadre d’emplois et le multiplie par le nombre de bénéficiaires afin d’obtenir l’enveloppe globale.</a:t>
            </a:r>
          </a:p>
          <a:p>
            <a:r>
              <a:rPr lang="fr-FR" altLang="fr-FR" dirty="0" smtClean="0"/>
              <a:t>Le montant individuel sera ensuite fixé par arrêté de l’autorité territoriale au vu du niveau de responsabilité et d’expertise. Cette part principale est déterminée en appréciant la place de l’agent au sein de l’organigramme, au vu notamment des spécificités de sa fiche de poste.</a:t>
            </a:r>
          </a:p>
          <a:p>
            <a:r>
              <a:rPr lang="fr-FR" altLang="fr-FR" dirty="0" smtClean="0"/>
              <a:t> </a:t>
            </a:r>
          </a:p>
          <a:p>
            <a:endParaRPr lang="fr-FR" altLang="fr-FR" dirty="0" smtClean="0"/>
          </a:p>
        </p:txBody>
      </p:sp>
      <p:sp>
        <p:nvSpPr>
          <p:cNvPr id="23556"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97F95EB3-F969-48E0-BD9B-78E26B50716F}" type="slidenum">
              <a:rPr lang="fr-FR" altLang="fr-FR" smtClean="0">
                <a:latin typeface="Baskerville Old Face" pitchFamily="18" charset="0"/>
              </a:rPr>
              <a:pPr eaLnBrk="1" hangingPunct="1">
                <a:spcBef>
                  <a:spcPct val="0"/>
                </a:spcBef>
              </a:pPr>
              <a:t>12</a:t>
            </a:fld>
            <a:endParaRPr lang="fr-FR" altLang="fr-FR" smtClean="0">
              <a:latin typeface="Baskerville Old Face" pitchFamily="18" charset="0"/>
            </a:endParaRPr>
          </a:p>
        </p:txBody>
      </p:sp>
    </p:spTree>
    <p:extLst>
      <p:ext uri="{BB962C8B-B14F-4D97-AF65-F5344CB8AC3E}">
        <p14:creationId xmlns:p14="http://schemas.microsoft.com/office/powerpoint/2010/main" val="32787631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fr-FR" dirty="0" smtClean="0"/>
              <a:t>Cette part facultative reconnaît l’engagement professionnel et la manière de servir des agents.</a:t>
            </a:r>
          </a:p>
          <a:p>
            <a:r>
              <a:rPr lang="fr-FR" altLang="fr-FR" dirty="0" smtClean="0"/>
              <a:t>Son versement est en lien direct avec l’entretien professionnel puisque sont appréciés la valeur professionnelle, l’investissement personnel dans l’exercice de ses fonctions, le sens du service public, la capacité à travailler en équipe et la contribution au collectif de travail. </a:t>
            </a:r>
          </a:p>
          <a:p>
            <a:endParaRPr lang="fr-FR" altLang="fr-FR" dirty="0" smtClean="0"/>
          </a:p>
          <a:p>
            <a:r>
              <a:rPr lang="fr-FR" altLang="fr-FR" dirty="0" smtClean="0"/>
              <a:t>Il est possible de reprendre les critères de l’entretien professionnel pour évaluer le versement du C.I.A. : soit intégralement, soit certains critères d’évaluation prévus dans le cadre de l’entretien, soit en se basant sur l’appréciation littérale ou enfin par l’atteinte d’objectifs définis l’année précédente.</a:t>
            </a:r>
          </a:p>
          <a:p>
            <a:endParaRPr lang="fr-FR" altLang="fr-FR" dirty="0" smtClean="0"/>
          </a:p>
          <a:p>
            <a:r>
              <a:rPr lang="fr-FR" altLang="fr-FR" dirty="0" smtClean="0"/>
              <a:t>Le versement du C.I.A. n’est pas reconductible automatiquement d’une année sur l’autre. Il est annuel, versé en une ou deux fractions selon l’Etat. Mais la collectivité peut déterminer une périodicité différente.</a:t>
            </a:r>
          </a:p>
          <a:p>
            <a:endParaRPr lang="fr-FR" altLang="fr-FR" dirty="0" smtClean="0"/>
          </a:p>
          <a:p>
            <a:r>
              <a:rPr lang="fr-FR" altLang="fr-FR" dirty="0" smtClean="0"/>
              <a:t>Afin que la part du C.I.A. ne représente pas une part disproportionnée du régime indemnitaire global, son montant individuel maximal ne doit pas dépasser 15% du plafond global du R.I.F.S.E.E.P. pour la catégorie A, 12% pour la B et 10% pour la C. Cette limite correspond également aux montants maximums du C.I.A. prévus par les textes. </a:t>
            </a:r>
          </a:p>
          <a:p>
            <a:r>
              <a:rPr lang="fr-FR" altLang="fr-FR" dirty="0" smtClean="0"/>
              <a:t>Les montants plafonds sont également fixés par arrêté par groupes de fonctions. Le montant individuel sera fixé entre 0 et 100% de ce montant par l’autorité territoriale.</a:t>
            </a:r>
          </a:p>
          <a:p>
            <a:endParaRPr lang="fr-FR" altLang="fr-FR" dirty="0" smtClean="0"/>
          </a:p>
          <a:p>
            <a:endParaRPr lang="fr-FR" altLang="fr-FR" dirty="0" smtClean="0"/>
          </a:p>
        </p:txBody>
      </p:sp>
      <p:sp>
        <p:nvSpPr>
          <p:cNvPr id="26628"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0E4A9E7A-6FEB-49E1-99B4-96DDD818C36A}" type="slidenum">
              <a:rPr lang="fr-FR" altLang="fr-FR" smtClean="0">
                <a:latin typeface="Baskerville Old Face" pitchFamily="18" charset="0"/>
              </a:rPr>
              <a:pPr eaLnBrk="1" hangingPunct="1">
                <a:spcBef>
                  <a:spcPct val="0"/>
                </a:spcBef>
              </a:pPr>
              <a:t>13</a:t>
            </a:fld>
            <a:endParaRPr lang="fr-FR" altLang="fr-FR" smtClean="0">
              <a:latin typeface="Baskerville Old Face" pitchFamily="18" charset="0"/>
            </a:endParaRPr>
          </a:p>
        </p:txBody>
      </p:sp>
    </p:spTree>
    <p:extLst>
      <p:ext uri="{BB962C8B-B14F-4D97-AF65-F5344CB8AC3E}">
        <p14:creationId xmlns:p14="http://schemas.microsoft.com/office/powerpoint/2010/main" val="29923905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Rien ne s’oppose au maintien du régime indemnitaire actuel. </a:t>
            </a:r>
          </a:p>
          <a:p>
            <a:r>
              <a:rPr lang="fr-FR" dirty="0" smtClean="0"/>
              <a:t>Un calendrier est fixé pour que tous les cadres d’emplois soient concernés au 01/01/2017, mais aucun caractère contraignant. </a:t>
            </a:r>
          </a:p>
          <a:p>
            <a:endParaRPr lang="fr-FR" dirty="0" smtClean="0"/>
          </a:p>
          <a:p>
            <a:r>
              <a:rPr lang="fr-FR" dirty="0" smtClean="0"/>
              <a:t>3 possibilités pour les collectivités :</a:t>
            </a:r>
          </a:p>
          <a:p>
            <a:r>
              <a:rPr lang="fr-FR" dirty="0" smtClean="0"/>
              <a:t>- Mise en place du RIFSEEP au rythme de la parution des arrêtés ministériels permettant la transposition à la FPT, </a:t>
            </a:r>
          </a:p>
          <a:p>
            <a:r>
              <a:rPr lang="fr-FR" dirty="0" smtClean="0"/>
              <a:t>- Attente de  l’harmonisation au 01/01/2017 pour faire une mise en place générale,</a:t>
            </a:r>
          </a:p>
          <a:p>
            <a:r>
              <a:rPr lang="fr-FR" dirty="0" smtClean="0"/>
              <a:t>- Rester sur l’ancien régime si les textes ne viennent pas à être abrogés. </a:t>
            </a:r>
          </a:p>
          <a:p>
            <a:endParaRPr lang="fr-FR" dirty="0" smtClean="0"/>
          </a:p>
          <a:p>
            <a:r>
              <a:rPr lang="fr-FR" dirty="0" smtClean="0"/>
              <a:t>A partir du moment où la collectivité fait le choix d’instaurer le R.I.F.S.E.E.P, il se substitue à tout autre régime indemnitaire de même nature.</a:t>
            </a:r>
          </a:p>
          <a:p>
            <a:r>
              <a:rPr lang="fr-FR" dirty="0" smtClean="0"/>
              <a:t>Les primes et indemnités telles que l’IFTS, l’IAT, l’IEMP, la PSR, l’ISS ne s’appliqueront plus puisqu’elles ne peuvent être cumulées.</a:t>
            </a:r>
          </a:p>
          <a:p>
            <a:r>
              <a:rPr lang="fr-FR" dirty="0" smtClean="0"/>
              <a:t>A contrario, des éléments restent cumulables (car pas de même nature) comme les frais de déplacement,  les dispositifs compensant les pertes de pouvoir d’achat (indemnité compensatrice, indemnité différentielle, GIPA, …), les sujétions ponctuelles directement liées à la durée du travail (heures supplémentaires, astreintes).</a:t>
            </a:r>
          </a:p>
          <a:p>
            <a:endParaRPr lang="fr-FR" dirty="0" smtClean="0"/>
          </a:p>
          <a:p>
            <a:r>
              <a:rPr lang="fr-FR" dirty="0" smtClean="0"/>
              <a:t>Sur les absences :</a:t>
            </a:r>
          </a:p>
          <a:p>
            <a:r>
              <a:rPr lang="fr-FR" dirty="0" smtClean="0"/>
              <a:t>Il est conseillé de déterminer précisément l’attribution du régime indemnitaire  en cas d’absence, notamment pour les congés pour indisponibilité physique en fixant les clauses de maintien, de diminution ou de suppression.</a:t>
            </a:r>
          </a:p>
          <a:p>
            <a:r>
              <a:rPr lang="fr-FR" dirty="0" smtClean="0"/>
              <a:t>En effet, dès lors qu’aucune disposition expresse ne le mentionne, et sous réserve de l’appréciation du juge, l’agent ne peut prétendre à la conservation de son régime indemnitaire pendant les périodes de congés de toute nature.</a:t>
            </a:r>
          </a:p>
          <a:p>
            <a:r>
              <a:rPr lang="fr-FR" dirty="0" smtClean="0"/>
              <a:t>Les collectivités peuvent si elles le souhaitent s’inspirer des dispositions du décret n° 2010-997 du 26/08/2010 relatif au régime de maintien des primes et indemnités des agents publics de l'Etat (en maladie)</a:t>
            </a:r>
          </a:p>
          <a:p>
            <a:r>
              <a:rPr lang="fr-FR" dirty="0" smtClean="0"/>
              <a:t>Ainsi, le R.I.F.S.E.E.P. suivra le sort du traitement en cas de maladie ordinaire ou durant les congés annuels, le congé pour accident de service (ou accident de travail), le congé pour maternité ou pour adoption et le congé de paternité et d'accueil de l'enfant.</a:t>
            </a:r>
          </a:p>
          <a:p>
            <a:r>
              <a:rPr lang="fr-FR" dirty="0" smtClean="0"/>
              <a:t>En congé de longue maladie, de longue durée et de grave maladie, le R.I.F.S.E.E.P. est suspendu (ne peut pas être plus favorable),</a:t>
            </a:r>
          </a:p>
          <a:p>
            <a:endParaRPr lang="fr-FR" dirty="0"/>
          </a:p>
        </p:txBody>
      </p:sp>
      <p:sp>
        <p:nvSpPr>
          <p:cNvPr id="4" name="Espace réservé du pied de page 3"/>
          <p:cNvSpPr>
            <a:spLocks noGrp="1"/>
          </p:cNvSpPr>
          <p:nvPr>
            <p:ph type="ftr" sz="quarter" idx="10"/>
          </p:nvPr>
        </p:nvSpPr>
        <p:spPr/>
        <p:txBody>
          <a:bodyPr/>
          <a:lstStyle/>
          <a:p>
            <a:endParaRPr lang="fr-FR"/>
          </a:p>
        </p:txBody>
      </p:sp>
      <p:sp>
        <p:nvSpPr>
          <p:cNvPr id="5" name="Espace réservé du numéro de diapositive 4"/>
          <p:cNvSpPr>
            <a:spLocks noGrp="1"/>
          </p:cNvSpPr>
          <p:nvPr>
            <p:ph type="sldNum" sz="quarter" idx="11"/>
          </p:nvPr>
        </p:nvSpPr>
        <p:spPr/>
        <p:txBody>
          <a:bodyPr/>
          <a:lstStyle/>
          <a:p>
            <a:fld id="{EE41DE03-9E58-4EB2-8BF8-495421ABA7C6}" type="slidenum">
              <a:rPr lang="fr-FR" smtClean="0"/>
              <a:t>14</a:t>
            </a:fld>
            <a:endParaRPr lang="fr-FR"/>
          </a:p>
        </p:txBody>
      </p:sp>
    </p:spTree>
    <p:extLst>
      <p:ext uri="{BB962C8B-B14F-4D97-AF65-F5344CB8AC3E}">
        <p14:creationId xmlns:p14="http://schemas.microsoft.com/office/powerpoint/2010/main" val="13471977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pied de page 3"/>
          <p:cNvSpPr>
            <a:spLocks noGrp="1"/>
          </p:cNvSpPr>
          <p:nvPr>
            <p:ph type="ftr" sz="quarter" idx="10"/>
          </p:nvPr>
        </p:nvSpPr>
        <p:spPr/>
        <p:txBody>
          <a:bodyPr/>
          <a:lstStyle/>
          <a:p>
            <a:endParaRPr lang="fr-FR"/>
          </a:p>
        </p:txBody>
      </p:sp>
      <p:sp>
        <p:nvSpPr>
          <p:cNvPr id="5" name="Espace réservé du numéro de diapositive 4"/>
          <p:cNvSpPr>
            <a:spLocks noGrp="1"/>
          </p:cNvSpPr>
          <p:nvPr>
            <p:ph type="sldNum" sz="quarter" idx="11"/>
          </p:nvPr>
        </p:nvSpPr>
        <p:spPr/>
        <p:txBody>
          <a:bodyPr/>
          <a:lstStyle/>
          <a:p>
            <a:fld id="{EE41DE03-9E58-4EB2-8BF8-495421ABA7C6}" type="slidenum">
              <a:rPr lang="fr-FR" smtClean="0"/>
              <a:t>15</a:t>
            </a:fld>
            <a:endParaRPr lang="fr-FR"/>
          </a:p>
        </p:txBody>
      </p:sp>
    </p:spTree>
    <p:extLst>
      <p:ext uri="{BB962C8B-B14F-4D97-AF65-F5344CB8AC3E}">
        <p14:creationId xmlns:p14="http://schemas.microsoft.com/office/powerpoint/2010/main" val="32570024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pied de page 3"/>
          <p:cNvSpPr>
            <a:spLocks noGrp="1"/>
          </p:cNvSpPr>
          <p:nvPr>
            <p:ph type="ftr" sz="quarter" idx="10"/>
          </p:nvPr>
        </p:nvSpPr>
        <p:spPr/>
        <p:txBody>
          <a:bodyPr/>
          <a:lstStyle/>
          <a:p>
            <a:endParaRPr lang="fr-FR"/>
          </a:p>
        </p:txBody>
      </p:sp>
      <p:sp>
        <p:nvSpPr>
          <p:cNvPr id="5" name="Espace réservé du numéro de diapositive 4"/>
          <p:cNvSpPr>
            <a:spLocks noGrp="1"/>
          </p:cNvSpPr>
          <p:nvPr>
            <p:ph type="sldNum" sz="quarter" idx="11"/>
          </p:nvPr>
        </p:nvSpPr>
        <p:spPr/>
        <p:txBody>
          <a:bodyPr/>
          <a:lstStyle/>
          <a:p>
            <a:fld id="{EE41DE03-9E58-4EB2-8BF8-495421ABA7C6}" type="slidenum">
              <a:rPr lang="fr-FR" smtClean="0"/>
              <a:t>16</a:t>
            </a:fld>
            <a:endParaRPr lang="fr-FR"/>
          </a:p>
        </p:txBody>
      </p:sp>
    </p:spTree>
    <p:extLst>
      <p:ext uri="{BB962C8B-B14F-4D97-AF65-F5344CB8AC3E}">
        <p14:creationId xmlns:p14="http://schemas.microsoft.com/office/powerpoint/2010/main" val="32570024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pied de page 3"/>
          <p:cNvSpPr>
            <a:spLocks noGrp="1"/>
          </p:cNvSpPr>
          <p:nvPr>
            <p:ph type="ftr" sz="quarter" idx="10"/>
          </p:nvPr>
        </p:nvSpPr>
        <p:spPr/>
        <p:txBody>
          <a:bodyPr/>
          <a:lstStyle/>
          <a:p>
            <a:endParaRPr lang="fr-FR"/>
          </a:p>
        </p:txBody>
      </p:sp>
      <p:sp>
        <p:nvSpPr>
          <p:cNvPr id="5" name="Espace réservé du numéro de diapositive 4"/>
          <p:cNvSpPr>
            <a:spLocks noGrp="1"/>
          </p:cNvSpPr>
          <p:nvPr>
            <p:ph type="sldNum" sz="quarter" idx="11"/>
          </p:nvPr>
        </p:nvSpPr>
        <p:spPr/>
        <p:txBody>
          <a:bodyPr/>
          <a:lstStyle/>
          <a:p>
            <a:fld id="{EE41DE03-9E58-4EB2-8BF8-495421ABA7C6}" type="slidenum">
              <a:rPr lang="fr-FR" smtClean="0"/>
              <a:t>17</a:t>
            </a:fld>
            <a:endParaRPr lang="fr-FR"/>
          </a:p>
        </p:txBody>
      </p:sp>
    </p:spTree>
    <p:extLst>
      <p:ext uri="{BB962C8B-B14F-4D97-AF65-F5344CB8AC3E}">
        <p14:creationId xmlns:p14="http://schemas.microsoft.com/office/powerpoint/2010/main" val="30446221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Le nombre de groupes est fixé dans chaque cadre d’emplois par catégorie hiérarchique.</a:t>
            </a:r>
          </a:p>
          <a:p>
            <a:r>
              <a:rPr lang="fr-FR" dirty="0" smtClean="0"/>
              <a:t>La collectivité peut décider de fixer un nombre inférieur de groupes en fonction de ses besoins. Même si cela est possible de par le principe de libre administration, il n’est pas conseillé de fixer un nombre supérieur de groupes afin de ne pas trop sortir du cadre de ce qui est prévu pour les fonctionnaires de l’Etat.</a:t>
            </a:r>
          </a:p>
          <a:p>
            <a:endParaRPr lang="fr-FR" dirty="0" smtClean="0"/>
          </a:p>
          <a:p>
            <a:r>
              <a:rPr lang="fr-FR" dirty="0" smtClean="0"/>
              <a:t>La collectivité va devoir analyser les fonctions de ses agents appartenant à un même cadre d’emplois et les répartir dans des groupes hiérarchisés de fonctions, créés à partir des critères choisis après avis du comité technique.  </a:t>
            </a:r>
          </a:p>
          <a:p>
            <a:r>
              <a:rPr lang="fr-FR" dirty="0" smtClean="0"/>
              <a:t>Un même groupe peut être défini en utilisant l’ensemble des critères ou seulement certains d’entre eux. Dans le tableau pris en exemple, le groupe 1 a été créé à partir du seul premier critère (encadrement, coordination, pilotage), le groupe 2 à l’aide des critères 2 et 3 (coordination, pilotage, expertise) et le groupe 3 en utilisant les critères 2 et 3 (expertise et sujétions particulières).</a:t>
            </a:r>
          </a:p>
          <a:p>
            <a:endParaRPr lang="fr-FR" dirty="0" smtClean="0"/>
          </a:p>
          <a:p>
            <a:r>
              <a:rPr lang="fr-FR" dirty="0" smtClean="0"/>
              <a:t>Les groupes étant basés sur les fonctions et non sur les grades, un agent d’un grade inférieur peut être placé dans un groupe supérieur. </a:t>
            </a:r>
          </a:p>
          <a:p>
            <a:r>
              <a:rPr lang="fr-FR" dirty="0" smtClean="0"/>
              <a:t>Le groupe 1 est toujours celui dont les fonctions sont les plus lourdes.</a:t>
            </a:r>
          </a:p>
          <a:p>
            <a:endParaRPr lang="fr-FR" dirty="0" smtClean="0"/>
          </a:p>
          <a:p>
            <a:r>
              <a:rPr lang="fr-FR" dirty="0" smtClean="0"/>
              <a:t>Les montants fixés par arrêtés ministériels sont des montants plafonds annuels fixés par agent. L’organe délibérant peut décider de fixer des montants inférieurs. Il n’y a pas de montants minimums dans la FPT. Le montant est différent pour les logements pour nécessités absolue de service.</a:t>
            </a:r>
          </a:p>
          <a:p>
            <a:endParaRPr lang="fr-FR" dirty="0" smtClean="0"/>
          </a:p>
          <a:p>
            <a:r>
              <a:rPr lang="fr-FR" dirty="0" smtClean="0"/>
              <a:t>Calcul : l’autorité choisit un montant plafond pour tout le cadre d’emplois et le multiplie par le nombre de bénéficiaires afin d’obtenir l’enveloppe globale.</a:t>
            </a:r>
          </a:p>
          <a:p>
            <a:r>
              <a:rPr lang="fr-FR" dirty="0" smtClean="0"/>
              <a:t>Le montant individuel sera ensuite fixé par arrêté de l’autorité territoriale au vu du niveau de responsabilité et d’expertise. Cette part principale est déterminée en appréciant la place de l’agent au sein de l’organigramme, au vu notamment des spécificités de sa fiche de poste.</a:t>
            </a:r>
          </a:p>
          <a:p>
            <a:r>
              <a:rPr lang="fr-FR" dirty="0" smtClean="0"/>
              <a:t> </a:t>
            </a:r>
          </a:p>
          <a:p>
            <a:endParaRPr lang="fr-FR" dirty="0"/>
          </a:p>
        </p:txBody>
      </p:sp>
      <p:sp>
        <p:nvSpPr>
          <p:cNvPr id="4" name="Espace réservé du pied de page 3"/>
          <p:cNvSpPr>
            <a:spLocks noGrp="1"/>
          </p:cNvSpPr>
          <p:nvPr>
            <p:ph type="ftr" sz="quarter" idx="10"/>
          </p:nvPr>
        </p:nvSpPr>
        <p:spPr/>
        <p:txBody>
          <a:bodyPr/>
          <a:lstStyle/>
          <a:p>
            <a:endParaRPr lang="fr-FR"/>
          </a:p>
        </p:txBody>
      </p:sp>
      <p:sp>
        <p:nvSpPr>
          <p:cNvPr id="5" name="Espace réservé du numéro de diapositive 4"/>
          <p:cNvSpPr>
            <a:spLocks noGrp="1"/>
          </p:cNvSpPr>
          <p:nvPr>
            <p:ph type="sldNum" sz="quarter" idx="11"/>
          </p:nvPr>
        </p:nvSpPr>
        <p:spPr/>
        <p:txBody>
          <a:bodyPr/>
          <a:lstStyle/>
          <a:p>
            <a:fld id="{EE41DE03-9E58-4EB2-8BF8-495421ABA7C6}" type="slidenum">
              <a:rPr lang="fr-FR" smtClean="0"/>
              <a:t>18</a:t>
            </a:fld>
            <a:endParaRPr lang="fr-FR"/>
          </a:p>
        </p:txBody>
      </p:sp>
    </p:spTree>
    <p:extLst>
      <p:ext uri="{BB962C8B-B14F-4D97-AF65-F5344CB8AC3E}">
        <p14:creationId xmlns:p14="http://schemas.microsoft.com/office/powerpoint/2010/main" val="32570024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pied de page 3"/>
          <p:cNvSpPr>
            <a:spLocks noGrp="1"/>
          </p:cNvSpPr>
          <p:nvPr>
            <p:ph type="ftr" sz="quarter" idx="10"/>
          </p:nvPr>
        </p:nvSpPr>
        <p:spPr/>
        <p:txBody>
          <a:bodyPr/>
          <a:lstStyle/>
          <a:p>
            <a:endParaRPr lang="fr-FR"/>
          </a:p>
        </p:txBody>
      </p:sp>
      <p:sp>
        <p:nvSpPr>
          <p:cNvPr id="5" name="Espace réservé du numéro de diapositive 4"/>
          <p:cNvSpPr>
            <a:spLocks noGrp="1"/>
          </p:cNvSpPr>
          <p:nvPr>
            <p:ph type="sldNum" sz="quarter" idx="11"/>
          </p:nvPr>
        </p:nvSpPr>
        <p:spPr/>
        <p:txBody>
          <a:bodyPr/>
          <a:lstStyle/>
          <a:p>
            <a:fld id="{EE41DE03-9E58-4EB2-8BF8-495421ABA7C6}" type="slidenum">
              <a:rPr lang="fr-FR" smtClean="0"/>
              <a:t>19</a:t>
            </a:fld>
            <a:endParaRPr lang="fr-FR"/>
          </a:p>
        </p:txBody>
      </p:sp>
    </p:spTree>
    <p:extLst>
      <p:ext uri="{BB962C8B-B14F-4D97-AF65-F5344CB8AC3E}">
        <p14:creationId xmlns:p14="http://schemas.microsoft.com/office/powerpoint/2010/main" val="3969728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pied de page 3"/>
          <p:cNvSpPr>
            <a:spLocks noGrp="1"/>
          </p:cNvSpPr>
          <p:nvPr>
            <p:ph type="ftr" sz="quarter" idx="10"/>
          </p:nvPr>
        </p:nvSpPr>
        <p:spPr/>
        <p:txBody>
          <a:bodyPr/>
          <a:lstStyle/>
          <a:p>
            <a:endParaRPr lang="fr-FR"/>
          </a:p>
        </p:txBody>
      </p:sp>
      <p:sp>
        <p:nvSpPr>
          <p:cNvPr id="5" name="Espace réservé du numéro de diapositive 4"/>
          <p:cNvSpPr>
            <a:spLocks noGrp="1"/>
          </p:cNvSpPr>
          <p:nvPr>
            <p:ph type="sldNum" sz="quarter" idx="11"/>
          </p:nvPr>
        </p:nvSpPr>
        <p:spPr/>
        <p:txBody>
          <a:bodyPr/>
          <a:lstStyle/>
          <a:p>
            <a:fld id="{EE41DE03-9E58-4EB2-8BF8-495421ABA7C6}" type="slidenum">
              <a:rPr lang="fr-FR" smtClean="0"/>
              <a:t>20</a:t>
            </a:fld>
            <a:endParaRPr lang="fr-FR"/>
          </a:p>
        </p:txBody>
      </p:sp>
    </p:spTree>
    <p:extLst>
      <p:ext uri="{BB962C8B-B14F-4D97-AF65-F5344CB8AC3E}">
        <p14:creationId xmlns:p14="http://schemas.microsoft.com/office/powerpoint/2010/main" val="1972590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Conformément à l’article 20 de la loi de 1983, « Les fonctionnaires ont droit, après service fait, à une rémunération… », celle-ci est composée d’éléments obligatoires et d’éléments facultatifs.</a:t>
            </a:r>
          </a:p>
          <a:p>
            <a:endParaRPr lang="fr-FR" dirty="0" smtClean="0"/>
          </a:p>
          <a:p>
            <a:r>
              <a:rPr lang="fr-FR" dirty="0" smtClean="0"/>
              <a:t>Les éléments obligatoires vont dépendre de la situation statutaire et/ou personnelle de l’agent. </a:t>
            </a:r>
          </a:p>
          <a:p>
            <a:r>
              <a:rPr lang="fr-FR" dirty="0" smtClean="0"/>
              <a:t>Le traitement indiciaire est lié à l’échelon détenu par l’agent. Le SFT, l’IR, la NBI sont versés à l’agent qui remplit les conditions, c’est-à-dire respectivement, aux agents qui ont la charge effective et permanente d’au moins un enfant, aux agents qui exercent leurs missions dans certaines communes, et enfin aux agents qui exercent certaines fonctions prévues par décret. On peut citer les avantages acquis prévus  à l’article 111 du statut qui prévoit que les avantages financiers octroyés avant la création du statut, c’est-à-dire avant 1984 sont maintenus.</a:t>
            </a:r>
          </a:p>
          <a:p>
            <a:endParaRPr lang="fr-FR" dirty="0" smtClean="0"/>
          </a:p>
          <a:p>
            <a:r>
              <a:rPr lang="fr-FR" dirty="0" smtClean="0"/>
              <a:t>Les éléments facultatifs, l’organe délibérant doit nécessairement délibérer pour l’instaurer dans la collectivité. Il s’agit donc du régime indemnitaire composé de primes et d’indemnités. </a:t>
            </a:r>
          </a:p>
          <a:p>
            <a:r>
              <a:rPr lang="fr-FR" dirty="0" smtClean="0"/>
              <a:t>Le régime indemnitaire est un des outils permettant d’impulser une politique ressources humaines dans la collectivité.</a:t>
            </a:r>
          </a:p>
          <a:p>
            <a:endParaRPr lang="fr-FR" dirty="0" smtClean="0"/>
          </a:p>
          <a:p>
            <a:r>
              <a:rPr lang="fr-FR" dirty="0" smtClean="0"/>
              <a:t>Respect de trois grands principes :</a:t>
            </a:r>
          </a:p>
          <a:p>
            <a:endParaRPr lang="fr-FR" dirty="0" smtClean="0"/>
          </a:p>
          <a:p>
            <a:r>
              <a:rPr lang="fr-FR" dirty="0" smtClean="0"/>
              <a:t>le principe de légalité, il signifie qu’aucune prime ou indemnité ne peut être attribuée aux agents territoriaux en l’absence d’un texte l’instituant expressément, autrement dit, « pas de prime sans texte ».</a:t>
            </a:r>
          </a:p>
          <a:p>
            <a:endParaRPr lang="fr-FR" dirty="0" smtClean="0"/>
          </a:p>
          <a:p>
            <a:r>
              <a:rPr lang="fr-FR" dirty="0" smtClean="0"/>
              <a:t>le principe de parité avec la FPE, c’est-à-dire que les collectivités ne peuvent instaurer un régime indemnitaire plus favorable que celui attribué aux fonctionnaires de l’Etat exerçant des fonctions équivalentes.</a:t>
            </a:r>
          </a:p>
          <a:p>
            <a:endParaRPr lang="fr-FR" dirty="0" smtClean="0"/>
          </a:p>
          <a:p>
            <a:r>
              <a:rPr lang="fr-FR" dirty="0" smtClean="0"/>
              <a:t>Dans cette double limite et conformément au principe constitutionnel de libre administration,  l’organe délibérant instaure le régime indemnitaire en précisant les modalités de fonctionnement de celui-ci dans sa collectivité.</a:t>
            </a:r>
          </a:p>
          <a:p>
            <a:endParaRPr lang="fr-FR" dirty="0" smtClean="0"/>
          </a:p>
          <a:p>
            <a:r>
              <a:rPr lang="fr-FR" dirty="0" smtClean="0"/>
              <a:t>L’article 88 loi 84-53  «  L'assemblée délibérante de chaque collectivité territoriale ou le conseil d'administration d'un établissement public local fixe les régimes indemnitaires dans la limite de ceux dont bénéficient les différents services de l'Etat. »</a:t>
            </a:r>
          </a:p>
          <a:p>
            <a:endParaRPr lang="fr-FR" dirty="0" smtClean="0"/>
          </a:p>
          <a:p>
            <a:r>
              <a:rPr lang="fr-FR" dirty="0" smtClean="0"/>
              <a:t>Dans ces limites réglementaires, chaque collectivité définit le régime indemnitaire le mieux adapté à ses objectifs spécifiques, à ses ressources tant humaines que financières, à son organisation, sa pratique managériale et sa culture interne. </a:t>
            </a:r>
          </a:p>
          <a:p>
            <a:endParaRPr lang="fr-FR" dirty="0"/>
          </a:p>
        </p:txBody>
      </p:sp>
      <p:sp>
        <p:nvSpPr>
          <p:cNvPr id="4" name="Espace réservé du pied de page 3"/>
          <p:cNvSpPr>
            <a:spLocks noGrp="1"/>
          </p:cNvSpPr>
          <p:nvPr>
            <p:ph type="ftr" sz="quarter" idx="10"/>
          </p:nvPr>
        </p:nvSpPr>
        <p:spPr/>
        <p:txBody>
          <a:bodyPr/>
          <a:lstStyle/>
          <a:p>
            <a:endParaRPr lang="fr-FR"/>
          </a:p>
        </p:txBody>
      </p:sp>
      <p:sp>
        <p:nvSpPr>
          <p:cNvPr id="5" name="Espace réservé du numéro de diapositive 4"/>
          <p:cNvSpPr>
            <a:spLocks noGrp="1"/>
          </p:cNvSpPr>
          <p:nvPr>
            <p:ph type="sldNum" sz="quarter" idx="11"/>
          </p:nvPr>
        </p:nvSpPr>
        <p:spPr/>
        <p:txBody>
          <a:bodyPr/>
          <a:lstStyle/>
          <a:p>
            <a:fld id="{EE41DE03-9E58-4EB2-8BF8-495421ABA7C6}" type="slidenum">
              <a:rPr lang="fr-FR" smtClean="0"/>
              <a:t>2</a:t>
            </a:fld>
            <a:endParaRPr lang="fr-FR"/>
          </a:p>
        </p:txBody>
      </p:sp>
    </p:spTree>
    <p:extLst>
      <p:ext uri="{BB962C8B-B14F-4D97-AF65-F5344CB8AC3E}">
        <p14:creationId xmlns:p14="http://schemas.microsoft.com/office/powerpoint/2010/main" val="11024085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pied de page 3"/>
          <p:cNvSpPr>
            <a:spLocks noGrp="1"/>
          </p:cNvSpPr>
          <p:nvPr>
            <p:ph type="ftr" sz="quarter" idx="10"/>
          </p:nvPr>
        </p:nvSpPr>
        <p:spPr/>
        <p:txBody>
          <a:bodyPr/>
          <a:lstStyle/>
          <a:p>
            <a:endParaRPr lang="fr-FR"/>
          </a:p>
        </p:txBody>
      </p:sp>
      <p:sp>
        <p:nvSpPr>
          <p:cNvPr id="5" name="Espace réservé du numéro de diapositive 4"/>
          <p:cNvSpPr>
            <a:spLocks noGrp="1"/>
          </p:cNvSpPr>
          <p:nvPr>
            <p:ph type="sldNum" sz="quarter" idx="11"/>
          </p:nvPr>
        </p:nvSpPr>
        <p:spPr/>
        <p:txBody>
          <a:bodyPr/>
          <a:lstStyle/>
          <a:p>
            <a:fld id="{EE41DE03-9E58-4EB2-8BF8-495421ABA7C6}" type="slidenum">
              <a:rPr lang="fr-FR" smtClean="0"/>
              <a:t>21</a:t>
            </a:fld>
            <a:endParaRPr lang="fr-FR"/>
          </a:p>
        </p:txBody>
      </p:sp>
    </p:spTree>
    <p:extLst>
      <p:ext uri="{BB962C8B-B14F-4D97-AF65-F5344CB8AC3E}">
        <p14:creationId xmlns:p14="http://schemas.microsoft.com/office/powerpoint/2010/main" val="15151451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pied de page 3"/>
          <p:cNvSpPr>
            <a:spLocks noGrp="1"/>
          </p:cNvSpPr>
          <p:nvPr>
            <p:ph type="ftr" sz="quarter" idx="10"/>
          </p:nvPr>
        </p:nvSpPr>
        <p:spPr/>
        <p:txBody>
          <a:bodyPr/>
          <a:lstStyle/>
          <a:p>
            <a:endParaRPr lang="fr-FR"/>
          </a:p>
        </p:txBody>
      </p:sp>
      <p:sp>
        <p:nvSpPr>
          <p:cNvPr id="5" name="Espace réservé du numéro de diapositive 4"/>
          <p:cNvSpPr>
            <a:spLocks noGrp="1"/>
          </p:cNvSpPr>
          <p:nvPr>
            <p:ph type="sldNum" sz="quarter" idx="11"/>
          </p:nvPr>
        </p:nvSpPr>
        <p:spPr/>
        <p:txBody>
          <a:bodyPr/>
          <a:lstStyle/>
          <a:p>
            <a:fld id="{EE41DE03-9E58-4EB2-8BF8-495421ABA7C6}" type="slidenum">
              <a:rPr lang="fr-FR" smtClean="0"/>
              <a:t>22</a:t>
            </a:fld>
            <a:endParaRPr lang="fr-FR"/>
          </a:p>
        </p:txBody>
      </p:sp>
    </p:spTree>
    <p:extLst>
      <p:ext uri="{BB962C8B-B14F-4D97-AF65-F5344CB8AC3E}">
        <p14:creationId xmlns:p14="http://schemas.microsoft.com/office/powerpoint/2010/main" val="1272700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E41DE03-9E58-4EB2-8BF8-495421ABA7C6}" type="slidenum">
              <a:rPr lang="fr-FR" smtClean="0"/>
              <a:t>23</a:t>
            </a:fld>
            <a:endParaRPr lang="fr-FR"/>
          </a:p>
        </p:txBody>
      </p:sp>
      <p:sp>
        <p:nvSpPr>
          <p:cNvPr id="5" name="Espace réservé du pied de page 4"/>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35210181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pied de page 3"/>
          <p:cNvSpPr>
            <a:spLocks noGrp="1"/>
          </p:cNvSpPr>
          <p:nvPr>
            <p:ph type="ftr" sz="quarter" idx="10"/>
          </p:nvPr>
        </p:nvSpPr>
        <p:spPr/>
        <p:txBody>
          <a:bodyPr/>
          <a:lstStyle/>
          <a:p>
            <a:endParaRPr lang="fr-FR"/>
          </a:p>
        </p:txBody>
      </p:sp>
      <p:sp>
        <p:nvSpPr>
          <p:cNvPr id="5" name="Espace réservé du numéro de diapositive 4"/>
          <p:cNvSpPr>
            <a:spLocks noGrp="1"/>
          </p:cNvSpPr>
          <p:nvPr>
            <p:ph type="sldNum" sz="quarter" idx="11"/>
          </p:nvPr>
        </p:nvSpPr>
        <p:spPr/>
        <p:txBody>
          <a:bodyPr/>
          <a:lstStyle/>
          <a:p>
            <a:fld id="{EE41DE03-9E58-4EB2-8BF8-495421ABA7C6}" type="slidenum">
              <a:rPr lang="fr-FR" smtClean="0"/>
              <a:t>24</a:t>
            </a:fld>
            <a:endParaRPr lang="fr-FR"/>
          </a:p>
        </p:txBody>
      </p:sp>
    </p:spTree>
    <p:extLst>
      <p:ext uri="{BB962C8B-B14F-4D97-AF65-F5344CB8AC3E}">
        <p14:creationId xmlns:p14="http://schemas.microsoft.com/office/powerpoint/2010/main" val="224442068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pied de page 3"/>
          <p:cNvSpPr>
            <a:spLocks noGrp="1"/>
          </p:cNvSpPr>
          <p:nvPr>
            <p:ph type="ftr" sz="quarter" idx="10"/>
          </p:nvPr>
        </p:nvSpPr>
        <p:spPr/>
        <p:txBody>
          <a:bodyPr/>
          <a:lstStyle/>
          <a:p>
            <a:endParaRPr lang="fr-FR"/>
          </a:p>
        </p:txBody>
      </p:sp>
      <p:sp>
        <p:nvSpPr>
          <p:cNvPr id="5" name="Espace réservé du numéro de diapositive 4"/>
          <p:cNvSpPr>
            <a:spLocks noGrp="1"/>
          </p:cNvSpPr>
          <p:nvPr>
            <p:ph type="sldNum" sz="quarter" idx="11"/>
          </p:nvPr>
        </p:nvSpPr>
        <p:spPr/>
        <p:txBody>
          <a:bodyPr/>
          <a:lstStyle/>
          <a:p>
            <a:fld id="{EE41DE03-9E58-4EB2-8BF8-495421ABA7C6}" type="slidenum">
              <a:rPr lang="fr-FR" smtClean="0"/>
              <a:t>25</a:t>
            </a:fld>
            <a:endParaRPr lang="fr-FR"/>
          </a:p>
        </p:txBody>
      </p:sp>
    </p:spTree>
    <p:extLst>
      <p:ext uri="{BB962C8B-B14F-4D97-AF65-F5344CB8AC3E}">
        <p14:creationId xmlns:p14="http://schemas.microsoft.com/office/powerpoint/2010/main" val="7772925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pied de page 3"/>
          <p:cNvSpPr>
            <a:spLocks noGrp="1"/>
          </p:cNvSpPr>
          <p:nvPr>
            <p:ph type="ftr" sz="quarter" idx="10"/>
          </p:nvPr>
        </p:nvSpPr>
        <p:spPr/>
        <p:txBody>
          <a:bodyPr/>
          <a:lstStyle/>
          <a:p>
            <a:endParaRPr lang="fr-FR"/>
          </a:p>
        </p:txBody>
      </p:sp>
      <p:sp>
        <p:nvSpPr>
          <p:cNvPr id="5" name="Espace réservé du numéro de diapositive 4"/>
          <p:cNvSpPr>
            <a:spLocks noGrp="1"/>
          </p:cNvSpPr>
          <p:nvPr>
            <p:ph type="sldNum" sz="quarter" idx="11"/>
          </p:nvPr>
        </p:nvSpPr>
        <p:spPr/>
        <p:txBody>
          <a:bodyPr/>
          <a:lstStyle/>
          <a:p>
            <a:fld id="{EE41DE03-9E58-4EB2-8BF8-495421ABA7C6}" type="slidenum">
              <a:rPr lang="fr-FR" smtClean="0"/>
              <a:t>26</a:t>
            </a:fld>
            <a:endParaRPr lang="fr-FR"/>
          </a:p>
        </p:txBody>
      </p:sp>
    </p:spTree>
    <p:extLst>
      <p:ext uri="{BB962C8B-B14F-4D97-AF65-F5344CB8AC3E}">
        <p14:creationId xmlns:p14="http://schemas.microsoft.com/office/powerpoint/2010/main" val="11585483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pied de page 3"/>
          <p:cNvSpPr>
            <a:spLocks noGrp="1"/>
          </p:cNvSpPr>
          <p:nvPr>
            <p:ph type="ftr" sz="quarter" idx="10"/>
          </p:nvPr>
        </p:nvSpPr>
        <p:spPr/>
        <p:txBody>
          <a:bodyPr/>
          <a:lstStyle/>
          <a:p>
            <a:endParaRPr lang="fr-FR"/>
          </a:p>
        </p:txBody>
      </p:sp>
      <p:sp>
        <p:nvSpPr>
          <p:cNvPr id="5" name="Espace réservé du numéro de diapositive 4"/>
          <p:cNvSpPr>
            <a:spLocks noGrp="1"/>
          </p:cNvSpPr>
          <p:nvPr>
            <p:ph type="sldNum" sz="quarter" idx="11"/>
          </p:nvPr>
        </p:nvSpPr>
        <p:spPr/>
        <p:txBody>
          <a:bodyPr/>
          <a:lstStyle/>
          <a:p>
            <a:fld id="{EE41DE03-9E58-4EB2-8BF8-495421ABA7C6}" type="slidenum">
              <a:rPr lang="fr-FR" smtClean="0"/>
              <a:t>27</a:t>
            </a:fld>
            <a:endParaRPr lang="fr-FR"/>
          </a:p>
        </p:txBody>
      </p:sp>
    </p:spTree>
    <p:extLst>
      <p:ext uri="{BB962C8B-B14F-4D97-AF65-F5344CB8AC3E}">
        <p14:creationId xmlns:p14="http://schemas.microsoft.com/office/powerpoint/2010/main" val="40260364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pied de page 3"/>
          <p:cNvSpPr>
            <a:spLocks noGrp="1"/>
          </p:cNvSpPr>
          <p:nvPr>
            <p:ph type="ftr" sz="quarter" idx="10"/>
          </p:nvPr>
        </p:nvSpPr>
        <p:spPr/>
        <p:txBody>
          <a:bodyPr/>
          <a:lstStyle/>
          <a:p>
            <a:endParaRPr lang="fr-FR"/>
          </a:p>
        </p:txBody>
      </p:sp>
      <p:sp>
        <p:nvSpPr>
          <p:cNvPr id="5" name="Espace réservé du numéro de diapositive 4"/>
          <p:cNvSpPr>
            <a:spLocks noGrp="1"/>
          </p:cNvSpPr>
          <p:nvPr>
            <p:ph type="sldNum" sz="quarter" idx="11"/>
          </p:nvPr>
        </p:nvSpPr>
        <p:spPr/>
        <p:txBody>
          <a:bodyPr/>
          <a:lstStyle/>
          <a:p>
            <a:fld id="{EE41DE03-9E58-4EB2-8BF8-495421ABA7C6}" type="slidenum">
              <a:rPr lang="fr-FR" smtClean="0"/>
              <a:t>28</a:t>
            </a:fld>
            <a:endParaRPr lang="fr-FR"/>
          </a:p>
        </p:txBody>
      </p:sp>
    </p:spTree>
    <p:extLst>
      <p:ext uri="{BB962C8B-B14F-4D97-AF65-F5344CB8AC3E}">
        <p14:creationId xmlns:p14="http://schemas.microsoft.com/office/powerpoint/2010/main" val="234091600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pied de page 3"/>
          <p:cNvSpPr>
            <a:spLocks noGrp="1"/>
          </p:cNvSpPr>
          <p:nvPr>
            <p:ph type="ftr" sz="quarter" idx="10"/>
          </p:nvPr>
        </p:nvSpPr>
        <p:spPr/>
        <p:txBody>
          <a:bodyPr/>
          <a:lstStyle/>
          <a:p>
            <a:endParaRPr lang="fr-FR"/>
          </a:p>
        </p:txBody>
      </p:sp>
      <p:sp>
        <p:nvSpPr>
          <p:cNvPr id="5" name="Espace réservé du numéro de diapositive 4"/>
          <p:cNvSpPr>
            <a:spLocks noGrp="1"/>
          </p:cNvSpPr>
          <p:nvPr>
            <p:ph type="sldNum" sz="quarter" idx="11"/>
          </p:nvPr>
        </p:nvSpPr>
        <p:spPr/>
        <p:txBody>
          <a:bodyPr/>
          <a:lstStyle/>
          <a:p>
            <a:fld id="{EE41DE03-9E58-4EB2-8BF8-495421ABA7C6}" type="slidenum">
              <a:rPr lang="fr-FR" smtClean="0"/>
              <a:t>29</a:t>
            </a:fld>
            <a:endParaRPr lang="fr-FR"/>
          </a:p>
        </p:txBody>
      </p:sp>
    </p:spTree>
    <p:extLst>
      <p:ext uri="{BB962C8B-B14F-4D97-AF65-F5344CB8AC3E}">
        <p14:creationId xmlns:p14="http://schemas.microsoft.com/office/powerpoint/2010/main" val="166300949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Le réexamen de l’I.F.S.E. a lieu dans trois cas :</a:t>
            </a:r>
          </a:p>
          <a:p>
            <a:r>
              <a:rPr lang="fr-FR" dirty="0" smtClean="0"/>
              <a:t>-	Changement de fonctions sur un groupe supérieur. Dans ce cas, l’agent peut changer de groupe de fonctions ou rester dans le même groupe. Pourront être valorisées la diversification des compétences ou la spécialisation dans un domaine de compétences.</a:t>
            </a:r>
          </a:p>
          <a:p>
            <a:r>
              <a:rPr lang="fr-FR" dirty="0" smtClean="0"/>
              <a:t>-	Changement de grade suite à promotion : Idem que pour le changement de fonctions.</a:t>
            </a:r>
          </a:p>
          <a:p>
            <a:r>
              <a:rPr lang="fr-FR" dirty="0" smtClean="0"/>
              <a:t>En l’absence de changement de fonctions. Le réexamen doit avoir lieu au moins tous les 4 ans au vu de l’expérience de l’agent et en s’appuyant sur des critères tels que l’approfondissement des savoirs techniques, la connaissance de l’environnement de travail et des procédures, et la consolidation des connaissances pratiques.</a:t>
            </a:r>
          </a:p>
          <a:p>
            <a:endParaRPr lang="fr-FR" dirty="0" smtClean="0"/>
          </a:p>
          <a:p>
            <a:r>
              <a:rPr lang="fr-FR" dirty="0" smtClean="0"/>
              <a:t>Le réexamen n'implique pas que le montant soit revalorisé de manière automatique. On ne prend pas en compte l’ancienneté mais l’expérience professionnelle.</a:t>
            </a:r>
          </a:p>
          <a:p>
            <a:endParaRPr lang="fr-FR" dirty="0" smtClean="0"/>
          </a:p>
          <a:p>
            <a:r>
              <a:rPr lang="fr-FR" dirty="0" smtClean="0"/>
              <a:t>Un versement mensuel est prévu pour la FPE. La collectivité peut prévoir une autre périodicité de versement (libre administration).</a:t>
            </a:r>
          </a:p>
          <a:p>
            <a:endParaRPr lang="fr-FR" dirty="0"/>
          </a:p>
        </p:txBody>
      </p:sp>
      <p:sp>
        <p:nvSpPr>
          <p:cNvPr id="4" name="Espace réservé du pied de page 3"/>
          <p:cNvSpPr>
            <a:spLocks noGrp="1"/>
          </p:cNvSpPr>
          <p:nvPr>
            <p:ph type="ftr" sz="quarter" idx="10"/>
          </p:nvPr>
        </p:nvSpPr>
        <p:spPr/>
        <p:txBody>
          <a:bodyPr/>
          <a:lstStyle/>
          <a:p>
            <a:endParaRPr lang="fr-FR"/>
          </a:p>
        </p:txBody>
      </p:sp>
      <p:sp>
        <p:nvSpPr>
          <p:cNvPr id="5" name="Espace réservé du numéro de diapositive 4"/>
          <p:cNvSpPr>
            <a:spLocks noGrp="1"/>
          </p:cNvSpPr>
          <p:nvPr>
            <p:ph type="sldNum" sz="quarter" idx="11"/>
          </p:nvPr>
        </p:nvSpPr>
        <p:spPr/>
        <p:txBody>
          <a:bodyPr/>
          <a:lstStyle/>
          <a:p>
            <a:fld id="{EE41DE03-9E58-4EB2-8BF8-495421ABA7C6}" type="slidenum">
              <a:rPr lang="fr-FR" smtClean="0"/>
              <a:t>31</a:t>
            </a:fld>
            <a:endParaRPr lang="fr-FR"/>
          </a:p>
        </p:txBody>
      </p:sp>
    </p:spTree>
    <p:extLst>
      <p:ext uri="{BB962C8B-B14F-4D97-AF65-F5344CB8AC3E}">
        <p14:creationId xmlns:p14="http://schemas.microsoft.com/office/powerpoint/2010/main" val="3193465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RIFSEEP création dans la FPE : décret n°2014-513 du 20 mai 2014  étayé par une circulaire du 5 décembre 2014  précisant ses modalités de mise en œuvre.</a:t>
            </a:r>
          </a:p>
          <a:p>
            <a:endParaRPr lang="fr-FR" dirty="0" smtClean="0"/>
          </a:p>
          <a:p>
            <a:r>
              <a:rPr lang="fr-FR" dirty="0" smtClean="0"/>
              <a:t>Transposition à la fonction publique territoriale depuis la parution d’arrêtés ministériels ouvrant le dispositif aux services déconcentrés de l’Etat et donc par équivalence aux cadres d’emplois de la FPT (décret de 1991). </a:t>
            </a:r>
          </a:p>
          <a:p>
            <a:endParaRPr lang="fr-FR" dirty="0" smtClean="0"/>
          </a:p>
          <a:p>
            <a:r>
              <a:rPr lang="fr-FR" dirty="0" smtClean="0"/>
              <a:t>Au 1er mars 2016, des arrêtés ministériels sont déjà parus pour la transposition à certains cadres d’emplois. </a:t>
            </a:r>
          </a:p>
          <a:p>
            <a:endParaRPr lang="fr-FR" dirty="0" smtClean="0"/>
          </a:p>
          <a:p>
            <a:r>
              <a:rPr lang="fr-FR" dirty="0" smtClean="0"/>
              <a:t>Mise en place ou non du RIFSEEP, il ne s’impose pas (sauf exceptions). </a:t>
            </a:r>
          </a:p>
          <a:p>
            <a:r>
              <a:rPr lang="fr-FR" dirty="0" smtClean="0"/>
              <a:t>Si mise en place, délibération après avis du comité technique et devant préciser :</a:t>
            </a:r>
          </a:p>
          <a:p>
            <a:r>
              <a:rPr lang="fr-FR" dirty="0" smtClean="0"/>
              <a:t>la nature de la prime, les bénéficiaires, les modalités de versement, les critères d’attribution, les montants par groupes, les crédits ouverts. </a:t>
            </a:r>
          </a:p>
          <a:p>
            <a:r>
              <a:rPr lang="fr-FR" dirty="0" smtClean="0"/>
              <a:t>Puis des arrêtés pris par l’autorité territoriale fixent les montants individuels. </a:t>
            </a:r>
          </a:p>
          <a:p>
            <a:endParaRPr lang="fr-FR" dirty="0" smtClean="0"/>
          </a:p>
          <a:p>
            <a:r>
              <a:rPr lang="fr-FR" dirty="0" smtClean="0"/>
              <a:t>Des modèles sont à votre disposition sur notre site Internet.</a:t>
            </a:r>
          </a:p>
          <a:p>
            <a:endParaRPr lang="fr-FR" dirty="0"/>
          </a:p>
        </p:txBody>
      </p:sp>
      <p:sp>
        <p:nvSpPr>
          <p:cNvPr id="4" name="Espace réservé du pied de page 3"/>
          <p:cNvSpPr>
            <a:spLocks noGrp="1"/>
          </p:cNvSpPr>
          <p:nvPr>
            <p:ph type="ftr" sz="quarter" idx="10"/>
          </p:nvPr>
        </p:nvSpPr>
        <p:spPr/>
        <p:txBody>
          <a:bodyPr/>
          <a:lstStyle/>
          <a:p>
            <a:endParaRPr lang="fr-FR"/>
          </a:p>
        </p:txBody>
      </p:sp>
      <p:sp>
        <p:nvSpPr>
          <p:cNvPr id="5" name="Espace réservé du numéro de diapositive 4"/>
          <p:cNvSpPr>
            <a:spLocks noGrp="1"/>
          </p:cNvSpPr>
          <p:nvPr>
            <p:ph type="sldNum" sz="quarter" idx="11"/>
          </p:nvPr>
        </p:nvSpPr>
        <p:spPr/>
        <p:txBody>
          <a:bodyPr/>
          <a:lstStyle/>
          <a:p>
            <a:fld id="{EE41DE03-9E58-4EB2-8BF8-495421ABA7C6}" type="slidenum">
              <a:rPr lang="fr-FR" smtClean="0"/>
              <a:t>3</a:t>
            </a:fld>
            <a:endParaRPr lang="fr-FR"/>
          </a:p>
        </p:txBody>
      </p:sp>
    </p:spTree>
    <p:extLst>
      <p:ext uri="{BB962C8B-B14F-4D97-AF65-F5344CB8AC3E}">
        <p14:creationId xmlns:p14="http://schemas.microsoft.com/office/powerpoint/2010/main" val="72917026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pied de page 3"/>
          <p:cNvSpPr>
            <a:spLocks noGrp="1"/>
          </p:cNvSpPr>
          <p:nvPr>
            <p:ph type="ftr" sz="quarter" idx="10"/>
          </p:nvPr>
        </p:nvSpPr>
        <p:spPr/>
        <p:txBody>
          <a:bodyPr/>
          <a:lstStyle/>
          <a:p>
            <a:endParaRPr lang="fr-FR"/>
          </a:p>
        </p:txBody>
      </p:sp>
      <p:sp>
        <p:nvSpPr>
          <p:cNvPr id="5" name="Espace réservé du numéro de diapositive 4"/>
          <p:cNvSpPr>
            <a:spLocks noGrp="1"/>
          </p:cNvSpPr>
          <p:nvPr>
            <p:ph type="sldNum" sz="quarter" idx="11"/>
          </p:nvPr>
        </p:nvSpPr>
        <p:spPr/>
        <p:txBody>
          <a:bodyPr/>
          <a:lstStyle/>
          <a:p>
            <a:fld id="{EE41DE03-9E58-4EB2-8BF8-495421ABA7C6}" type="slidenum">
              <a:rPr lang="fr-FR" smtClean="0"/>
              <a:t>32</a:t>
            </a:fld>
            <a:endParaRPr lang="fr-FR"/>
          </a:p>
        </p:txBody>
      </p:sp>
    </p:spTree>
    <p:extLst>
      <p:ext uri="{BB962C8B-B14F-4D97-AF65-F5344CB8AC3E}">
        <p14:creationId xmlns:p14="http://schemas.microsoft.com/office/powerpoint/2010/main" val="31642849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pied de page 3"/>
          <p:cNvSpPr>
            <a:spLocks noGrp="1"/>
          </p:cNvSpPr>
          <p:nvPr>
            <p:ph type="ftr" sz="quarter" idx="10"/>
          </p:nvPr>
        </p:nvSpPr>
        <p:spPr/>
        <p:txBody>
          <a:bodyPr/>
          <a:lstStyle/>
          <a:p>
            <a:endParaRPr lang="fr-FR"/>
          </a:p>
        </p:txBody>
      </p:sp>
      <p:sp>
        <p:nvSpPr>
          <p:cNvPr id="5" name="Espace réservé du numéro de diapositive 4"/>
          <p:cNvSpPr>
            <a:spLocks noGrp="1"/>
          </p:cNvSpPr>
          <p:nvPr>
            <p:ph type="sldNum" sz="quarter" idx="11"/>
          </p:nvPr>
        </p:nvSpPr>
        <p:spPr/>
        <p:txBody>
          <a:bodyPr/>
          <a:lstStyle/>
          <a:p>
            <a:fld id="{EE41DE03-9E58-4EB2-8BF8-495421ABA7C6}" type="slidenum">
              <a:rPr lang="fr-FR" smtClean="0"/>
              <a:t>33</a:t>
            </a:fld>
            <a:endParaRPr lang="fr-FR"/>
          </a:p>
        </p:txBody>
      </p:sp>
    </p:spTree>
    <p:extLst>
      <p:ext uri="{BB962C8B-B14F-4D97-AF65-F5344CB8AC3E}">
        <p14:creationId xmlns:p14="http://schemas.microsoft.com/office/powerpoint/2010/main" val="341844469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pied de page 3"/>
          <p:cNvSpPr>
            <a:spLocks noGrp="1"/>
          </p:cNvSpPr>
          <p:nvPr>
            <p:ph type="ftr" sz="quarter" idx="10"/>
          </p:nvPr>
        </p:nvSpPr>
        <p:spPr/>
        <p:txBody>
          <a:bodyPr/>
          <a:lstStyle/>
          <a:p>
            <a:endParaRPr lang="fr-FR"/>
          </a:p>
        </p:txBody>
      </p:sp>
      <p:sp>
        <p:nvSpPr>
          <p:cNvPr id="5" name="Espace réservé du numéro de diapositive 4"/>
          <p:cNvSpPr>
            <a:spLocks noGrp="1"/>
          </p:cNvSpPr>
          <p:nvPr>
            <p:ph type="sldNum" sz="quarter" idx="11"/>
          </p:nvPr>
        </p:nvSpPr>
        <p:spPr/>
        <p:txBody>
          <a:bodyPr/>
          <a:lstStyle/>
          <a:p>
            <a:fld id="{EE41DE03-9E58-4EB2-8BF8-495421ABA7C6}" type="slidenum">
              <a:rPr lang="fr-FR" smtClean="0"/>
              <a:t>34</a:t>
            </a:fld>
            <a:endParaRPr lang="fr-FR"/>
          </a:p>
        </p:txBody>
      </p:sp>
    </p:spTree>
    <p:extLst>
      <p:ext uri="{BB962C8B-B14F-4D97-AF65-F5344CB8AC3E}">
        <p14:creationId xmlns:p14="http://schemas.microsoft.com/office/powerpoint/2010/main" val="186471554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pied de page 3"/>
          <p:cNvSpPr>
            <a:spLocks noGrp="1"/>
          </p:cNvSpPr>
          <p:nvPr>
            <p:ph type="ftr" sz="quarter" idx="10"/>
          </p:nvPr>
        </p:nvSpPr>
        <p:spPr/>
        <p:txBody>
          <a:bodyPr/>
          <a:lstStyle/>
          <a:p>
            <a:endParaRPr lang="fr-FR"/>
          </a:p>
        </p:txBody>
      </p:sp>
      <p:sp>
        <p:nvSpPr>
          <p:cNvPr id="5" name="Espace réservé du numéro de diapositive 4"/>
          <p:cNvSpPr>
            <a:spLocks noGrp="1"/>
          </p:cNvSpPr>
          <p:nvPr>
            <p:ph type="sldNum" sz="quarter" idx="11"/>
          </p:nvPr>
        </p:nvSpPr>
        <p:spPr/>
        <p:txBody>
          <a:bodyPr/>
          <a:lstStyle/>
          <a:p>
            <a:fld id="{EE41DE03-9E58-4EB2-8BF8-495421ABA7C6}" type="slidenum">
              <a:rPr lang="fr-FR" smtClean="0"/>
              <a:t>35</a:t>
            </a:fld>
            <a:endParaRPr lang="fr-FR"/>
          </a:p>
        </p:txBody>
      </p:sp>
    </p:spTree>
    <p:extLst>
      <p:ext uri="{BB962C8B-B14F-4D97-AF65-F5344CB8AC3E}">
        <p14:creationId xmlns:p14="http://schemas.microsoft.com/office/powerpoint/2010/main" val="210843984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pied de page 3"/>
          <p:cNvSpPr>
            <a:spLocks noGrp="1"/>
          </p:cNvSpPr>
          <p:nvPr>
            <p:ph type="ftr" sz="quarter" idx="10"/>
          </p:nvPr>
        </p:nvSpPr>
        <p:spPr/>
        <p:txBody>
          <a:bodyPr/>
          <a:lstStyle/>
          <a:p>
            <a:endParaRPr lang="fr-FR"/>
          </a:p>
        </p:txBody>
      </p:sp>
      <p:sp>
        <p:nvSpPr>
          <p:cNvPr id="5" name="Espace réservé du numéro de diapositive 4"/>
          <p:cNvSpPr>
            <a:spLocks noGrp="1"/>
          </p:cNvSpPr>
          <p:nvPr>
            <p:ph type="sldNum" sz="quarter" idx="11"/>
          </p:nvPr>
        </p:nvSpPr>
        <p:spPr/>
        <p:txBody>
          <a:bodyPr/>
          <a:lstStyle/>
          <a:p>
            <a:fld id="{EE41DE03-9E58-4EB2-8BF8-495421ABA7C6}" type="slidenum">
              <a:rPr lang="fr-FR" smtClean="0"/>
              <a:t>36</a:t>
            </a:fld>
            <a:endParaRPr lang="fr-FR"/>
          </a:p>
        </p:txBody>
      </p:sp>
    </p:spTree>
    <p:extLst>
      <p:ext uri="{BB962C8B-B14F-4D97-AF65-F5344CB8AC3E}">
        <p14:creationId xmlns:p14="http://schemas.microsoft.com/office/powerpoint/2010/main" val="131176726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pied de page 3"/>
          <p:cNvSpPr>
            <a:spLocks noGrp="1"/>
          </p:cNvSpPr>
          <p:nvPr>
            <p:ph type="ftr" sz="quarter" idx="10"/>
          </p:nvPr>
        </p:nvSpPr>
        <p:spPr/>
        <p:txBody>
          <a:bodyPr/>
          <a:lstStyle/>
          <a:p>
            <a:endParaRPr lang="fr-FR"/>
          </a:p>
        </p:txBody>
      </p:sp>
      <p:sp>
        <p:nvSpPr>
          <p:cNvPr id="5" name="Espace réservé du numéro de diapositive 4"/>
          <p:cNvSpPr>
            <a:spLocks noGrp="1"/>
          </p:cNvSpPr>
          <p:nvPr>
            <p:ph type="sldNum" sz="quarter" idx="11"/>
          </p:nvPr>
        </p:nvSpPr>
        <p:spPr/>
        <p:txBody>
          <a:bodyPr/>
          <a:lstStyle/>
          <a:p>
            <a:fld id="{EE41DE03-9E58-4EB2-8BF8-495421ABA7C6}" type="slidenum">
              <a:rPr lang="fr-FR" smtClean="0"/>
              <a:t>37</a:t>
            </a:fld>
            <a:endParaRPr lang="fr-FR"/>
          </a:p>
        </p:txBody>
      </p:sp>
    </p:spTree>
    <p:extLst>
      <p:ext uri="{BB962C8B-B14F-4D97-AF65-F5344CB8AC3E}">
        <p14:creationId xmlns:p14="http://schemas.microsoft.com/office/powerpoint/2010/main" val="227212852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pied de page 3"/>
          <p:cNvSpPr>
            <a:spLocks noGrp="1"/>
          </p:cNvSpPr>
          <p:nvPr>
            <p:ph type="ftr" sz="quarter" idx="10"/>
          </p:nvPr>
        </p:nvSpPr>
        <p:spPr/>
        <p:txBody>
          <a:bodyPr/>
          <a:lstStyle/>
          <a:p>
            <a:endParaRPr lang="fr-FR"/>
          </a:p>
        </p:txBody>
      </p:sp>
      <p:sp>
        <p:nvSpPr>
          <p:cNvPr id="5" name="Espace réservé du numéro de diapositive 4"/>
          <p:cNvSpPr>
            <a:spLocks noGrp="1"/>
          </p:cNvSpPr>
          <p:nvPr>
            <p:ph type="sldNum" sz="quarter" idx="11"/>
          </p:nvPr>
        </p:nvSpPr>
        <p:spPr/>
        <p:txBody>
          <a:bodyPr/>
          <a:lstStyle/>
          <a:p>
            <a:fld id="{EE41DE03-9E58-4EB2-8BF8-495421ABA7C6}" type="slidenum">
              <a:rPr lang="fr-FR" smtClean="0"/>
              <a:t>38</a:t>
            </a:fld>
            <a:endParaRPr lang="fr-FR"/>
          </a:p>
        </p:txBody>
      </p:sp>
    </p:spTree>
    <p:extLst>
      <p:ext uri="{BB962C8B-B14F-4D97-AF65-F5344CB8AC3E}">
        <p14:creationId xmlns:p14="http://schemas.microsoft.com/office/powerpoint/2010/main" val="76348845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pied de page 3"/>
          <p:cNvSpPr>
            <a:spLocks noGrp="1"/>
          </p:cNvSpPr>
          <p:nvPr>
            <p:ph type="ftr" sz="quarter" idx="10"/>
          </p:nvPr>
        </p:nvSpPr>
        <p:spPr/>
        <p:txBody>
          <a:bodyPr/>
          <a:lstStyle/>
          <a:p>
            <a:endParaRPr lang="fr-FR"/>
          </a:p>
        </p:txBody>
      </p:sp>
      <p:sp>
        <p:nvSpPr>
          <p:cNvPr id="5" name="Espace réservé du numéro de diapositive 4"/>
          <p:cNvSpPr>
            <a:spLocks noGrp="1"/>
          </p:cNvSpPr>
          <p:nvPr>
            <p:ph type="sldNum" sz="quarter" idx="11"/>
          </p:nvPr>
        </p:nvSpPr>
        <p:spPr/>
        <p:txBody>
          <a:bodyPr/>
          <a:lstStyle/>
          <a:p>
            <a:fld id="{EE41DE03-9E58-4EB2-8BF8-495421ABA7C6}" type="slidenum">
              <a:rPr lang="fr-FR" smtClean="0"/>
              <a:t>39</a:t>
            </a:fld>
            <a:endParaRPr lang="fr-FR"/>
          </a:p>
        </p:txBody>
      </p:sp>
    </p:spTree>
    <p:extLst>
      <p:ext uri="{BB962C8B-B14F-4D97-AF65-F5344CB8AC3E}">
        <p14:creationId xmlns:p14="http://schemas.microsoft.com/office/powerpoint/2010/main" val="197286018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pied de page 3"/>
          <p:cNvSpPr>
            <a:spLocks noGrp="1"/>
          </p:cNvSpPr>
          <p:nvPr>
            <p:ph type="ftr" sz="quarter" idx="10"/>
          </p:nvPr>
        </p:nvSpPr>
        <p:spPr/>
        <p:txBody>
          <a:bodyPr/>
          <a:lstStyle/>
          <a:p>
            <a:endParaRPr lang="fr-FR"/>
          </a:p>
        </p:txBody>
      </p:sp>
      <p:sp>
        <p:nvSpPr>
          <p:cNvPr id="5" name="Espace réservé du numéro de diapositive 4"/>
          <p:cNvSpPr>
            <a:spLocks noGrp="1"/>
          </p:cNvSpPr>
          <p:nvPr>
            <p:ph type="sldNum" sz="quarter" idx="11"/>
          </p:nvPr>
        </p:nvSpPr>
        <p:spPr/>
        <p:txBody>
          <a:bodyPr/>
          <a:lstStyle/>
          <a:p>
            <a:fld id="{EE41DE03-9E58-4EB2-8BF8-495421ABA7C6}" type="slidenum">
              <a:rPr lang="fr-FR" smtClean="0"/>
              <a:t>40</a:t>
            </a:fld>
            <a:endParaRPr lang="fr-FR"/>
          </a:p>
        </p:txBody>
      </p:sp>
    </p:spTree>
    <p:extLst>
      <p:ext uri="{BB962C8B-B14F-4D97-AF65-F5344CB8AC3E}">
        <p14:creationId xmlns:p14="http://schemas.microsoft.com/office/powerpoint/2010/main" val="895364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E41DE03-9E58-4EB2-8BF8-495421ABA7C6}" type="slidenum">
              <a:rPr lang="fr-FR" smtClean="0"/>
              <a:t>4</a:t>
            </a:fld>
            <a:endParaRPr lang="fr-FR"/>
          </a:p>
        </p:txBody>
      </p:sp>
      <p:sp>
        <p:nvSpPr>
          <p:cNvPr id="5" name="Espace réservé du pied de page 4"/>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41483731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pied de page 3"/>
          <p:cNvSpPr>
            <a:spLocks noGrp="1"/>
          </p:cNvSpPr>
          <p:nvPr>
            <p:ph type="ftr" sz="quarter" idx="10"/>
          </p:nvPr>
        </p:nvSpPr>
        <p:spPr/>
        <p:txBody>
          <a:bodyPr/>
          <a:lstStyle/>
          <a:p>
            <a:endParaRPr lang="fr-FR"/>
          </a:p>
        </p:txBody>
      </p:sp>
      <p:sp>
        <p:nvSpPr>
          <p:cNvPr id="5" name="Espace réservé du numéro de diapositive 4"/>
          <p:cNvSpPr>
            <a:spLocks noGrp="1"/>
          </p:cNvSpPr>
          <p:nvPr>
            <p:ph type="sldNum" sz="quarter" idx="11"/>
          </p:nvPr>
        </p:nvSpPr>
        <p:spPr/>
        <p:txBody>
          <a:bodyPr/>
          <a:lstStyle/>
          <a:p>
            <a:fld id="{EE41DE03-9E58-4EB2-8BF8-495421ABA7C6}" type="slidenum">
              <a:rPr lang="fr-FR" smtClean="0"/>
              <a:t>5</a:t>
            </a:fld>
            <a:endParaRPr lang="fr-FR"/>
          </a:p>
        </p:txBody>
      </p:sp>
    </p:spTree>
    <p:extLst>
      <p:ext uri="{BB962C8B-B14F-4D97-AF65-F5344CB8AC3E}">
        <p14:creationId xmlns:p14="http://schemas.microsoft.com/office/powerpoint/2010/main" val="24635120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pied de page 3"/>
          <p:cNvSpPr>
            <a:spLocks noGrp="1"/>
          </p:cNvSpPr>
          <p:nvPr>
            <p:ph type="ftr" sz="quarter" idx="10"/>
          </p:nvPr>
        </p:nvSpPr>
        <p:spPr/>
        <p:txBody>
          <a:bodyPr/>
          <a:lstStyle/>
          <a:p>
            <a:endParaRPr lang="fr-FR"/>
          </a:p>
        </p:txBody>
      </p:sp>
      <p:sp>
        <p:nvSpPr>
          <p:cNvPr id="5" name="Espace réservé du numéro de diapositive 4"/>
          <p:cNvSpPr>
            <a:spLocks noGrp="1"/>
          </p:cNvSpPr>
          <p:nvPr>
            <p:ph type="sldNum" sz="quarter" idx="11"/>
          </p:nvPr>
        </p:nvSpPr>
        <p:spPr/>
        <p:txBody>
          <a:bodyPr/>
          <a:lstStyle/>
          <a:p>
            <a:fld id="{EE41DE03-9E58-4EB2-8BF8-495421ABA7C6}" type="slidenum">
              <a:rPr lang="fr-FR" smtClean="0"/>
              <a:t>6</a:t>
            </a:fld>
            <a:endParaRPr lang="fr-FR"/>
          </a:p>
        </p:txBody>
      </p:sp>
    </p:spTree>
    <p:extLst>
      <p:ext uri="{BB962C8B-B14F-4D97-AF65-F5344CB8AC3E}">
        <p14:creationId xmlns:p14="http://schemas.microsoft.com/office/powerpoint/2010/main" val="35723367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pied de page 3"/>
          <p:cNvSpPr>
            <a:spLocks noGrp="1"/>
          </p:cNvSpPr>
          <p:nvPr>
            <p:ph type="ftr" sz="quarter" idx="10"/>
          </p:nvPr>
        </p:nvSpPr>
        <p:spPr/>
        <p:txBody>
          <a:bodyPr/>
          <a:lstStyle/>
          <a:p>
            <a:endParaRPr lang="fr-FR"/>
          </a:p>
        </p:txBody>
      </p:sp>
      <p:sp>
        <p:nvSpPr>
          <p:cNvPr id="5" name="Espace réservé du numéro de diapositive 4"/>
          <p:cNvSpPr>
            <a:spLocks noGrp="1"/>
          </p:cNvSpPr>
          <p:nvPr>
            <p:ph type="sldNum" sz="quarter" idx="11"/>
          </p:nvPr>
        </p:nvSpPr>
        <p:spPr/>
        <p:txBody>
          <a:bodyPr/>
          <a:lstStyle/>
          <a:p>
            <a:fld id="{EE41DE03-9E58-4EB2-8BF8-495421ABA7C6}" type="slidenum">
              <a:rPr lang="fr-FR" smtClean="0"/>
              <a:t>7</a:t>
            </a:fld>
            <a:endParaRPr lang="fr-FR"/>
          </a:p>
        </p:txBody>
      </p:sp>
    </p:spTree>
    <p:extLst>
      <p:ext uri="{BB962C8B-B14F-4D97-AF65-F5344CB8AC3E}">
        <p14:creationId xmlns:p14="http://schemas.microsoft.com/office/powerpoint/2010/main" val="20907731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pied de page 3"/>
          <p:cNvSpPr>
            <a:spLocks noGrp="1"/>
          </p:cNvSpPr>
          <p:nvPr>
            <p:ph type="ftr" sz="quarter" idx="10"/>
          </p:nvPr>
        </p:nvSpPr>
        <p:spPr/>
        <p:txBody>
          <a:bodyPr/>
          <a:lstStyle/>
          <a:p>
            <a:endParaRPr lang="fr-FR"/>
          </a:p>
        </p:txBody>
      </p:sp>
      <p:sp>
        <p:nvSpPr>
          <p:cNvPr id="5" name="Espace réservé du numéro de diapositive 4"/>
          <p:cNvSpPr>
            <a:spLocks noGrp="1"/>
          </p:cNvSpPr>
          <p:nvPr>
            <p:ph type="sldNum" sz="quarter" idx="11"/>
          </p:nvPr>
        </p:nvSpPr>
        <p:spPr/>
        <p:txBody>
          <a:bodyPr/>
          <a:lstStyle/>
          <a:p>
            <a:fld id="{EE41DE03-9E58-4EB2-8BF8-495421ABA7C6}" type="slidenum">
              <a:rPr lang="fr-FR" smtClean="0"/>
              <a:t>9</a:t>
            </a:fld>
            <a:endParaRPr lang="fr-FR"/>
          </a:p>
        </p:txBody>
      </p:sp>
    </p:spTree>
    <p:extLst>
      <p:ext uri="{BB962C8B-B14F-4D97-AF65-F5344CB8AC3E}">
        <p14:creationId xmlns:p14="http://schemas.microsoft.com/office/powerpoint/2010/main" val="15253855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Le R.I.F.S.E.E.P. contrairement à la PFR ne cherche pas l’individualisation mais plutôt une harmonisation des situations indemnitaires. </a:t>
            </a:r>
          </a:p>
          <a:p>
            <a:r>
              <a:rPr lang="fr-FR" dirty="0" smtClean="0"/>
              <a:t>Sa mise en place a pour but de simplifier et d’unifier le paysage indemnitaire au sein de la FPT mais aussi entre Fonctions Publiques afin d’ améliorer la lisibilité.</a:t>
            </a:r>
          </a:p>
          <a:p>
            <a:endParaRPr lang="fr-FR" dirty="0" smtClean="0"/>
          </a:p>
          <a:p>
            <a:r>
              <a:rPr lang="fr-FR" dirty="0" smtClean="0"/>
              <a:t>Les bénéficiaires sont les agents contractuels, stagiaires, fonctionnaires, à temps complet, temps non complet et temps partiel.</a:t>
            </a:r>
          </a:p>
          <a:p>
            <a:endParaRPr lang="fr-FR" dirty="0" smtClean="0"/>
          </a:p>
          <a:p>
            <a:r>
              <a:rPr lang="fr-FR" dirty="0" smtClean="0"/>
              <a:t>A ce jour, les cadres d’emplois concernés sont les: administrateurs, attachés, secrétaires de mairie, rédacteurs, techniciens, adjoints administratifs, conseillers socio-éducatifs, assistants socio-éducatifs, ATSEM, agents sociaux, éducateurs des APS, opérateurs des APS, animateurs et adjoints d’animation. Nous sommes dans l’attente de la parution des textes pour les autres cadres d’emplois, notamment pour ceux des adjoints techniques et des agents de maîtrise.</a:t>
            </a:r>
          </a:p>
          <a:p>
            <a:r>
              <a:rPr lang="fr-FR" dirty="0" smtClean="0"/>
              <a:t>Le R.I.F.S.E.E.P. a vocation à s’appliquer à toutes les filières d’ici le 01/01/2017 (sauf PM et sapeurs-pompiers qui ont un régime indemnitaire spécifique).</a:t>
            </a:r>
          </a:p>
          <a:p>
            <a:endParaRPr lang="fr-FR" dirty="0" smtClean="0"/>
          </a:p>
          <a:p>
            <a:r>
              <a:rPr lang="fr-FR" dirty="0" smtClean="0"/>
              <a:t>Le R.I.F.S.E.E.P. est un réel outil de management reposant de façon prépondérante sur la nature des fonctions mais aussi sur la valeur professionnelle des agents. Ainsi l’élaboration ou la mise à jour de certains supports tels que le tableau des effectifs, l’organigramme, les fiches de poste et les dispositifs et supports de l’entretien professionnel sont fondamentales.</a:t>
            </a:r>
          </a:p>
          <a:p>
            <a:r>
              <a:rPr lang="fr-FR" dirty="0" smtClean="0"/>
              <a:t>Le R.I.F.S.E.E.P. se décompose en deux parts: l’I.F.S.E. et le C.I.A.</a:t>
            </a:r>
          </a:p>
          <a:p>
            <a:endParaRPr lang="fr-FR" dirty="0"/>
          </a:p>
        </p:txBody>
      </p:sp>
      <p:sp>
        <p:nvSpPr>
          <p:cNvPr id="4" name="Espace réservé du pied de page 3"/>
          <p:cNvSpPr>
            <a:spLocks noGrp="1"/>
          </p:cNvSpPr>
          <p:nvPr>
            <p:ph type="ftr" sz="quarter" idx="10"/>
          </p:nvPr>
        </p:nvSpPr>
        <p:spPr/>
        <p:txBody>
          <a:bodyPr/>
          <a:lstStyle/>
          <a:p>
            <a:endParaRPr lang="fr-FR"/>
          </a:p>
        </p:txBody>
      </p:sp>
      <p:sp>
        <p:nvSpPr>
          <p:cNvPr id="5" name="Espace réservé du numéro de diapositive 4"/>
          <p:cNvSpPr>
            <a:spLocks noGrp="1"/>
          </p:cNvSpPr>
          <p:nvPr>
            <p:ph type="sldNum" sz="quarter" idx="11"/>
          </p:nvPr>
        </p:nvSpPr>
        <p:spPr/>
        <p:txBody>
          <a:bodyPr/>
          <a:lstStyle/>
          <a:p>
            <a:fld id="{EE41DE03-9E58-4EB2-8BF8-495421ABA7C6}" type="slidenum">
              <a:rPr lang="fr-FR" smtClean="0"/>
              <a:t>10</a:t>
            </a:fld>
            <a:endParaRPr lang="fr-FR"/>
          </a:p>
        </p:txBody>
      </p:sp>
    </p:spTree>
    <p:extLst>
      <p:ext uri="{BB962C8B-B14F-4D97-AF65-F5344CB8AC3E}">
        <p14:creationId xmlns:p14="http://schemas.microsoft.com/office/powerpoint/2010/main" val="3257002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6B4DF50E-FA19-4EBF-9C01-FC3ADA4DA815}" type="datetimeFigureOut">
              <a:rPr lang="fr-FR" smtClean="0"/>
              <a:t>18/03/2019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A979554-E10F-486D-893F-9EAEB7D05579}" type="slidenum">
              <a:rPr lang="fr-FR" smtClean="0"/>
              <a:t>‹N°›</a:t>
            </a:fld>
            <a:endParaRPr lang="fr-FR"/>
          </a:p>
        </p:txBody>
      </p:sp>
    </p:spTree>
    <p:extLst>
      <p:ext uri="{BB962C8B-B14F-4D97-AF65-F5344CB8AC3E}">
        <p14:creationId xmlns:p14="http://schemas.microsoft.com/office/powerpoint/2010/main" val="1732846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B4DF50E-FA19-4EBF-9C01-FC3ADA4DA815}" type="datetimeFigureOut">
              <a:rPr lang="fr-FR" smtClean="0"/>
              <a:t>18/03/2019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A979554-E10F-486D-893F-9EAEB7D05579}" type="slidenum">
              <a:rPr lang="fr-FR" smtClean="0"/>
              <a:t>‹N°›</a:t>
            </a:fld>
            <a:endParaRPr lang="fr-FR"/>
          </a:p>
        </p:txBody>
      </p:sp>
    </p:spTree>
    <p:extLst>
      <p:ext uri="{BB962C8B-B14F-4D97-AF65-F5344CB8AC3E}">
        <p14:creationId xmlns:p14="http://schemas.microsoft.com/office/powerpoint/2010/main" val="1704424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B4DF50E-FA19-4EBF-9C01-FC3ADA4DA815}" type="datetimeFigureOut">
              <a:rPr lang="fr-FR" smtClean="0"/>
              <a:t>18/03/2019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A979554-E10F-486D-893F-9EAEB7D05579}" type="slidenum">
              <a:rPr lang="fr-FR" smtClean="0"/>
              <a:t>‹N°›</a:t>
            </a:fld>
            <a:endParaRPr lang="fr-FR"/>
          </a:p>
        </p:txBody>
      </p:sp>
    </p:spTree>
    <p:extLst>
      <p:ext uri="{BB962C8B-B14F-4D97-AF65-F5344CB8AC3E}">
        <p14:creationId xmlns:p14="http://schemas.microsoft.com/office/powerpoint/2010/main" val="3711318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B4DF50E-FA19-4EBF-9C01-FC3ADA4DA815}" type="datetimeFigureOut">
              <a:rPr lang="fr-FR" smtClean="0"/>
              <a:t>18/03/2019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A979554-E10F-486D-893F-9EAEB7D05579}" type="slidenum">
              <a:rPr lang="fr-FR" smtClean="0"/>
              <a:t>‹N°›</a:t>
            </a:fld>
            <a:endParaRPr lang="fr-FR"/>
          </a:p>
        </p:txBody>
      </p:sp>
    </p:spTree>
    <p:extLst>
      <p:ext uri="{BB962C8B-B14F-4D97-AF65-F5344CB8AC3E}">
        <p14:creationId xmlns:p14="http://schemas.microsoft.com/office/powerpoint/2010/main" val="983843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6B4DF50E-FA19-4EBF-9C01-FC3ADA4DA815}" type="datetimeFigureOut">
              <a:rPr lang="fr-FR" smtClean="0"/>
              <a:t>18/03/2019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A979554-E10F-486D-893F-9EAEB7D05579}" type="slidenum">
              <a:rPr lang="fr-FR" smtClean="0"/>
              <a:t>‹N°›</a:t>
            </a:fld>
            <a:endParaRPr lang="fr-FR"/>
          </a:p>
        </p:txBody>
      </p:sp>
    </p:spTree>
    <p:extLst>
      <p:ext uri="{BB962C8B-B14F-4D97-AF65-F5344CB8AC3E}">
        <p14:creationId xmlns:p14="http://schemas.microsoft.com/office/powerpoint/2010/main" val="2973098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B4DF50E-FA19-4EBF-9C01-FC3ADA4DA815}" type="datetimeFigureOut">
              <a:rPr lang="fr-FR" smtClean="0"/>
              <a:t>18/03/2019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A979554-E10F-486D-893F-9EAEB7D05579}" type="slidenum">
              <a:rPr lang="fr-FR" smtClean="0"/>
              <a:t>‹N°›</a:t>
            </a:fld>
            <a:endParaRPr lang="fr-FR"/>
          </a:p>
        </p:txBody>
      </p:sp>
    </p:spTree>
    <p:extLst>
      <p:ext uri="{BB962C8B-B14F-4D97-AF65-F5344CB8AC3E}">
        <p14:creationId xmlns:p14="http://schemas.microsoft.com/office/powerpoint/2010/main" val="442874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B4DF50E-FA19-4EBF-9C01-FC3ADA4DA815}" type="datetimeFigureOut">
              <a:rPr lang="fr-FR" smtClean="0"/>
              <a:t>18/03/2019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A979554-E10F-486D-893F-9EAEB7D05579}" type="slidenum">
              <a:rPr lang="fr-FR" smtClean="0"/>
              <a:t>‹N°›</a:t>
            </a:fld>
            <a:endParaRPr lang="fr-FR"/>
          </a:p>
        </p:txBody>
      </p:sp>
    </p:spTree>
    <p:extLst>
      <p:ext uri="{BB962C8B-B14F-4D97-AF65-F5344CB8AC3E}">
        <p14:creationId xmlns:p14="http://schemas.microsoft.com/office/powerpoint/2010/main" val="1675098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6B4DF50E-FA19-4EBF-9C01-FC3ADA4DA815}" type="datetimeFigureOut">
              <a:rPr lang="fr-FR" smtClean="0"/>
              <a:t>18/03/2019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A979554-E10F-486D-893F-9EAEB7D05579}" type="slidenum">
              <a:rPr lang="fr-FR" smtClean="0"/>
              <a:t>‹N°›</a:t>
            </a:fld>
            <a:endParaRPr lang="fr-FR"/>
          </a:p>
        </p:txBody>
      </p:sp>
    </p:spTree>
    <p:extLst>
      <p:ext uri="{BB962C8B-B14F-4D97-AF65-F5344CB8AC3E}">
        <p14:creationId xmlns:p14="http://schemas.microsoft.com/office/powerpoint/2010/main" val="2917478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B4DF50E-FA19-4EBF-9C01-FC3ADA4DA815}" type="datetimeFigureOut">
              <a:rPr lang="fr-FR" smtClean="0"/>
              <a:t>18/03/2019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A979554-E10F-486D-893F-9EAEB7D05579}" type="slidenum">
              <a:rPr lang="fr-FR" smtClean="0"/>
              <a:t>‹N°›</a:t>
            </a:fld>
            <a:endParaRPr lang="fr-FR"/>
          </a:p>
        </p:txBody>
      </p:sp>
    </p:spTree>
    <p:extLst>
      <p:ext uri="{BB962C8B-B14F-4D97-AF65-F5344CB8AC3E}">
        <p14:creationId xmlns:p14="http://schemas.microsoft.com/office/powerpoint/2010/main" val="740204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6B4DF50E-FA19-4EBF-9C01-FC3ADA4DA815}" type="datetimeFigureOut">
              <a:rPr lang="fr-FR" smtClean="0"/>
              <a:t>18/03/2019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A979554-E10F-486D-893F-9EAEB7D05579}" type="slidenum">
              <a:rPr lang="fr-FR" smtClean="0"/>
              <a:t>‹N°›</a:t>
            </a:fld>
            <a:endParaRPr lang="fr-FR"/>
          </a:p>
        </p:txBody>
      </p:sp>
    </p:spTree>
    <p:extLst>
      <p:ext uri="{BB962C8B-B14F-4D97-AF65-F5344CB8AC3E}">
        <p14:creationId xmlns:p14="http://schemas.microsoft.com/office/powerpoint/2010/main" val="1382105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6B4DF50E-FA19-4EBF-9C01-FC3ADA4DA815}" type="datetimeFigureOut">
              <a:rPr lang="fr-FR" smtClean="0"/>
              <a:t>18/03/2019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A979554-E10F-486D-893F-9EAEB7D05579}" type="slidenum">
              <a:rPr lang="fr-FR" smtClean="0"/>
              <a:t>‹N°›</a:t>
            </a:fld>
            <a:endParaRPr lang="fr-FR"/>
          </a:p>
        </p:txBody>
      </p:sp>
    </p:spTree>
    <p:extLst>
      <p:ext uri="{BB962C8B-B14F-4D97-AF65-F5344CB8AC3E}">
        <p14:creationId xmlns:p14="http://schemas.microsoft.com/office/powerpoint/2010/main" val="4156036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4DF50E-FA19-4EBF-9C01-FC3ADA4DA815}" type="datetimeFigureOut">
              <a:rPr lang="fr-FR" smtClean="0"/>
              <a:t>18/03/2019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979554-E10F-486D-893F-9EAEB7D05579}" type="slidenum">
              <a:rPr lang="fr-FR" smtClean="0"/>
              <a:t>‹N°›</a:t>
            </a:fld>
            <a:endParaRPr lang="fr-FR"/>
          </a:p>
        </p:txBody>
      </p:sp>
    </p:spTree>
    <p:extLst>
      <p:ext uri="{BB962C8B-B14F-4D97-AF65-F5344CB8AC3E}">
        <p14:creationId xmlns:p14="http://schemas.microsoft.com/office/powerpoint/2010/main" val="6003986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google.fr/url?sa=i&amp;rct=j&amp;q=&amp;esrc=s&amp;source=images&amp;cd=&amp;cad=rja&amp;uact=8&amp;ved=0ahUKEwj20pn6yJXVAhXDlxoKHehrAaIQjRwIBw&amp;url=https://www.emaze.com/@ACIRZTRC/RIFSEEP-2016&amp;psig=AFQjCNEA65v-1Ct93h_5QAOPgYNNz3dbDQ&amp;ust=1500561379240680" TargetMode="External"/><Relationship Id="rId2" Type="http://schemas.openxmlformats.org/officeDocument/2006/relationships/notesSlide" Target="../notesSlides/notesSlide22.xml"/><Relationship Id="rId1" Type="http://schemas.openxmlformats.org/officeDocument/2006/relationships/slideLayout" Target="../slideLayouts/slideLayout6.xml"/><Relationship Id="rId4" Type="http://schemas.openxmlformats.org/officeDocument/2006/relationships/image" Target="../media/image3.jpe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b="1" dirty="0" smtClean="0">
                <a:latin typeface="Century Gothic" panose="020B0502020202020204" pitchFamily="34" charset="0"/>
              </a:rPr>
              <a:t>R.I.F.S.E.E.P</a:t>
            </a:r>
            <a:r>
              <a:rPr lang="fr-FR" dirty="0" smtClean="0">
                <a:latin typeface="Century Gothic" panose="020B0502020202020204" pitchFamily="34" charset="0"/>
              </a:rPr>
              <a:t/>
            </a:r>
            <a:br>
              <a:rPr lang="fr-FR" dirty="0" smtClean="0">
                <a:latin typeface="Century Gothic" panose="020B0502020202020204" pitchFamily="34" charset="0"/>
              </a:rPr>
            </a:br>
            <a:r>
              <a:rPr lang="fr-FR" dirty="0" smtClean="0">
                <a:latin typeface="Century Gothic" panose="020B0502020202020204" pitchFamily="34" charset="0"/>
              </a:rPr>
              <a:t/>
            </a:r>
            <a:br>
              <a:rPr lang="fr-FR" dirty="0" smtClean="0">
                <a:latin typeface="Century Gothic" panose="020B0502020202020204" pitchFamily="34" charset="0"/>
              </a:rPr>
            </a:br>
            <a:r>
              <a:rPr lang="fr-FR" sz="2000" dirty="0" smtClean="0">
                <a:latin typeface="Century Gothic" panose="020B0502020202020204" pitchFamily="34" charset="0"/>
              </a:rPr>
              <a:t>Régime indemnitaire tenant compte des fonctions, des sujétions, de l’expertise, et de l’engagement professionnel</a:t>
            </a:r>
            <a:endParaRPr lang="fr-FR" sz="2000" dirty="0">
              <a:latin typeface="Century Gothic" panose="020B0502020202020204" pitchFamily="34" charset="0"/>
            </a:endParaRPr>
          </a:p>
        </p:txBody>
      </p:sp>
      <p:sp>
        <p:nvSpPr>
          <p:cNvPr id="3" name="Sous-titre 2"/>
          <p:cNvSpPr>
            <a:spLocks noGrp="1"/>
          </p:cNvSpPr>
          <p:nvPr>
            <p:ph type="subTitle" idx="1"/>
          </p:nvPr>
        </p:nvSpPr>
        <p:spPr/>
        <p:txBody>
          <a:bodyPr/>
          <a:lstStyle/>
          <a:p>
            <a:endParaRPr lang="fr-FR" dirty="0" smtClean="0"/>
          </a:p>
          <a:p>
            <a:r>
              <a:rPr lang="fr-FR" sz="1600" dirty="0" smtClean="0">
                <a:solidFill>
                  <a:schemeClr val="tx1"/>
                </a:solidFill>
                <a:latin typeface="Century Gothic" panose="020B0502020202020204" pitchFamily="34" charset="0"/>
              </a:rPr>
              <a:t>Mardi 26 septembre 2017</a:t>
            </a:r>
            <a:endParaRPr lang="fr-FR" sz="1600" dirty="0">
              <a:solidFill>
                <a:schemeClr val="tx1"/>
              </a:solidFill>
              <a:latin typeface="Century Gothic" panose="020B0502020202020204" pitchFamily="34" charset="0"/>
            </a:endParaRPr>
          </a:p>
        </p:txBody>
      </p:sp>
      <p:pic>
        <p:nvPicPr>
          <p:cNvPr id="4" name="Imag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5450" y="501650"/>
            <a:ext cx="1392595" cy="983134"/>
          </a:xfrm>
          <a:prstGeom prst="rect">
            <a:avLst/>
          </a:prstGeom>
        </p:spPr>
      </p:pic>
    </p:spTree>
    <p:extLst>
      <p:ext uri="{BB962C8B-B14F-4D97-AF65-F5344CB8AC3E}">
        <p14:creationId xmlns:p14="http://schemas.microsoft.com/office/powerpoint/2010/main" val="12306374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smtClean="0">
                <a:latin typeface="Century Gothic" panose="020B0502020202020204" pitchFamily="34" charset="0"/>
              </a:rPr>
              <a:t>Objectifs</a:t>
            </a:r>
            <a:endParaRPr lang="fr-FR" sz="4000" b="1" dirty="0">
              <a:latin typeface="Century Gothic" panose="020B0502020202020204" pitchFamily="34" charset="0"/>
            </a:endParaRPr>
          </a:p>
        </p:txBody>
      </p:sp>
      <p:sp>
        <p:nvSpPr>
          <p:cNvPr id="3" name="Espace réservé du contenu 2"/>
          <p:cNvSpPr>
            <a:spLocks noGrp="1"/>
          </p:cNvSpPr>
          <p:nvPr>
            <p:ph idx="1"/>
          </p:nvPr>
        </p:nvSpPr>
        <p:spPr/>
        <p:txBody>
          <a:bodyPr>
            <a:normAutofit/>
          </a:bodyPr>
          <a:lstStyle/>
          <a:p>
            <a:pPr>
              <a:buFont typeface="Wingdings" panose="05000000000000000000" pitchFamily="2" charset="2"/>
              <a:buChar char="§"/>
            </a:pPr>
            <a:r>
              <a:rPr lang="fr-FR" sz="2400" dirty="0" smtClean="0">
                <a:latin typeface="Century Gothic" panose="020B0502020202020204" pitchFamily="34" charset="0"/>
              </a:rPr>
              <a:t>Passage d’une logique assise sur le statut de l’agent (grade et cadre d’emploi) à une logique assise sur les </a:t>
            </a:r>
            <a:r>
              <a:rPr lang="fr-FR" sz="2400" b="1" dirty="0" smtClean="0">
                <a:latin typeface="Century Gothic" panose="020B0502020202020204" pitchFamily="34" charset="0"/>
              </a:rPr>
              <a:t>fonctions de l’agent</a:t>
            </a:r>
            <a:r>
              <a:rPr lang="fr-FR" sz="2400" dirty="0" smtClean="0">
                <a:latin typeface="Century Gothic" panose="020B0502020202020204" pitchFamily="34" charset="0"/>
              </a:rPr>
              <a:t>. </a:t>
            </a:r>
          </a:p>
          <a:p>
            <a:pPr>
              <a:buFont typeface="Wingdings" panose="05000000000000000000" pitchFamily="2" charset="2"/>
              <a:buChar char="§"/>
            </a:pPr>
            <a:r>
              <a:rPr lang="fr-FR" sz="2400" dirty="0" smtClean="0">
                <a:latin typeface="Century Gothic" panose="020B0502020202020204" pitchFamily="34" charset="0"/>
              </a:rPr>
              <a:t>Simplification, harmonisation des primes</a:t>
            </a:r>
          </a:p>
          <a:p>
            <a:pPr>
              <a:buFont typeface="Wingdings" panose="05000000000000000000" pitchFamily="2" charset="2"/>
              <a:buChar char="§"/>
            </a:pPr>
            <a:r>
              <a:rPr lang="fr-FR" sz="2400" dirty="0" smtClean="0">
                <a:latin typeface="Century Gothic" panose="020B0502020202020204" pitchFamily="34" charset="0"/>
              </a:rPr>
              <a:t>Reconnaissance de l’engagement des agents</a:t>
            </a:r>
          </a:p>
          <a:p>
            <a:pPr>
              <a:buFont typeface="Wingdings" panose="05000000000000000000" pitchFamily="2" charset="2"/>
              <a:buChar char="§"/>
            </a:pPr>
            <a:r>
              <a:rPr lang="fr-FR" sz="2400" dirty="0" smtClean="0">
                <a:latin typeface="Century Gothic" panose="020B0502020202020204" pitchFamily="34" charset="0"/>
              </a:rPr>
              <a:t>Réduit les inégalités entre filières et reconnaît mieux les responsabilités</a:t>
            </a:r>
          </a:p>
        </p:txBody>
      </p:sp>
    </p:spTree>
    <p:extLst>
      <p:ext uri="{BB962C8B-B14F-4D97-AF65-F5344CB8AC3E}">
        <p14:creationId xmlns:p14="http://schemas.microsoft.com/office/powerpoint/2010/main" val="41088019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smtClean="0"/>
              <a:t>Les composantes du RIFSEEP</a:t>
            </a:r>
            <a:endParaRPr lang="fr-FR" sz="4000" b="1" dirty="0"/>
          </a:p>
        </p:txBody>
      </p:sp>
      <p:sp>
        <p:nvSpPr>
          <p:cNvPr id="3" name="Espace réservé du contenu 2"/>
          <p:cNvSpPr>
            <a:spLocks noGrp="1"/>
          </p:cNvSpPr>
          <p:nvPr>
            <p:ph idx="1"/>
          </p:nvPr>
        </p:nvSpPr>
        <p:spPr/>
        <p:txBody>
          <a:bodyPr>
            <a:normAutofit lnSpcReduction="10000"/>
          </a:bodyPr>
          <a:lstStyle/>
          <a:p>
            <a:pPr marL="0" indent="0">
              <a:buNone/>
            </a:pPr>
            <a:r>
              <a:rPr lang="fr-FR" sz="2000" b="1" dirty="0" smtClean="0">
                <a:latin typeface="Century Gothic" panose="020B0502020202020204" pitchFamily="34" charset="0"/>
              </a:rPr>
              <a:t>Deux parts cumulables:</a:t>
            </a:r>
          </a:p>
          <a:p>
            <a:pPr>
              <a:buFont typeface="Wingdings" panose="05000000000000000000" pitchFamily="2" charset="2"/>
              <a:buChar char="§"/>
            </a:pPr>
            <a:endParaRPr lang="fr-FR" sz="2000" b="1" dirty="0">
              <a:latin typeface="Century Gothic" panose="020B0502020202020204" pitchFamily="34" charset="0"/>
            </a:endParaRPr>
          </a:p>
          <a:p>
            <a:pPr marL="0" indent="0">
              <a:buNone/>
            </a:pPr>
            <a:r>
              <a:rPr lang="fr-FR" sz="2000" b="1" dirty="0" smtClean="0">
                <a:latin typeface="Century Gothic" panose="020B0502020202020204" pitchFamily="34" charset="0"/>
              </a:rPr>
              <a:t>Une part fixe</a:t>
            </a:r>
          </a:p>
          <a:p>
            <a:pPr>
              <a:buFont typeface="Wingdings" panose="05000000000000000000" pitchFamily="2" charset="2"/>
              <a:buChar char="§"/>
            </a:pPr>
            <a:r>
              <a:rPr lang="fr-FR" sz="2000" b="1" dirty="0" smtClean="0">
                <a:solidFill>
                  <a:schemeClr val="accent1">
                    <a:lumMod val="75000"/>
                  </a:schemeClr>
                </a:solidFill>
                <a:latin typeface="Century Gothic" panose="020B0502020202020204" pitchFamily="34" charset="0"/>
              </a:rPr>
              <a:t>IFSE </a:t>
            </a:r>
            <a:r>
              <a:rPr lang="fr-FR" sz="2000" b="1" dirty="0" smtClean="0">
                <a:latin typeface="Century Gothic" panose="020B0502020202020204" pitchFamily="34" charset="0"/>
              </a:rPr>
              <a:t>: I</a:t>
            </a:r>
            <a:r>
              <a:rPr lang="fr-FR" sz="2000" dirty="0" smtClean="0">
                <a:latin typeface="Century Gothic" panose="020B0502020202020204" pitchFamily="34" charset="0"/>
              </a:rPr>
              <a:t>ndemnité de </a:t>
            </a:r>
            <a:r>
              <a:rPr lang="fr-FR" sz="2000" b="1" dirty="0">
                <a:latin typeface="Century Gothic" panose="020B0502020202020204" pitchFamily="34" charset="0"/>
              </a:rPr>
              <a:t>F</a:t>
            </a:r>
            <a:r>
              <a:rPr lang="fr-FR" sz="2000" dirty="0" smtClean="0">
                <a:latin typeface="Century Gothic" panose="020B0502020202020204" pitchFamily="34" charset="0"/>
              </a:rPr>
              <a:t>onction de </a:t>
            </a:r>
            <a:r>
              <a:rPr lang="fr-FR" sz="2000" b="1" dirty="0" smtClean="0">
                <a:latin typeface="Century Gothic" panose="020B0502020202020204" pitchFamily="34" charset="0"/>
              </a:rPr>
              <a:t>S</a:t>
            </a:r>
            <a:r>
              <a:rPr lang="fr-FR" sz="2000" dirty="0" smtClean="0">
                <a:latin typeface="Century Gothic" panose="020B0502020202020204" pitchFamily="34" charset="0"/>
              </a:rPr>
              <a:t>ujétions et d’</a:t>
            </a:r>
            <a:r>
              <a:rPr lang="fr-FR" sz="2000" b="1" dirty="0" smtClean="0">
                <a:latin typeface="Century Gothic" panose="020B0502020202020204" pitchFamily="34" charset="0"/>
              </a:rPr>
              <a:t>E</a:t>
            </a:r>
            <a:r>
              <a:rPr lang="fr-FR" sz="2000" dirty="0" smtClean="0">
                <a:latin typeface="Century Gothic" panose="020B0502020202020204" pitchFamily="34" charset="0"/>
              </a:rPr>
              <a:t>xpertise</a:t>
            </a:r>
          </a:p>
          <a:p>
            <a:pPr marL="0" indent="0">
              <a:buNone/>
            </a:pPr>
            <a:r>
              <a:rPr lang="fr-FR" sz="2000" dirty="0">
                <a:latin typeface="Century Gothic" panose="020B0502020202020204" pitchFamily="34" charset="0"/>
              </a:rPr>
              <a:t>	</a:t>
            </a:r>
            <a:r>
              <a:rPr lang="fr-FR" sz="1800" dirty="0" smtClean="0">
                <a:latin typeface="Century Gothic" panose="020B0502020202020204" pitchFamily="34" charset="0"/>
              </a:rPr>
              <a:t>fondée sur la nature des fonctions exercées et l’expérience professionnelle</a:t>
            </a:r>
          </a:p>
          <a:p>
            <a:pPr marL="0" indent="0">
              <a:buNone/>
            </a:pPr>
            <a:endParaRPr lang="fr-FR" sz="1600" dirty="0" smtClean="0">
              <a:latin typeface="Century Gothic" panose="020B0502020202020204" pitchFamily="34" charset="0"/>
            </a:endParaRPr>
          </a:p>
          <a:p>
            <a:pPr marL="0" indent="0">
              <a:buNone/>
            </a:pPr>
            <a:r>
              <a:rPr lang="fr-FR" sz="2000" b="1" dirty="0" smtClean="0">
                <a:latin typeface="Century Gothic" panose="020B0502020202020204" pitchFamily="34" charset="0"/>
              </a:rPr>
              <a:t>Une part variable</a:t>
            </a:r>
            <a:endParaRPr lang="fr-FR" sz="2000" b="1" dirty="0">
              <a:latin typeface="Century Gothic" panose="020B0502020202020204" pitchFamily="34" charset="0"/>
            </a:endParaRPr>
          </a:p>
          <a:p>
            <a:pPr>
              <a:buFont typeface="Wingdings" panose="05000000000000000000" pitchFamily="2" charset="2"/>
              <a:buChar char="§"/>
            </a:pPr>
            <a:r>
              <a:rPr lang="fr-FR" sz="2000" b="1" dirty="0" smtClean="0">
                <a:solidFill>
                  <a:schemeClr val="accent1">
                    <a:lumMod val="75000"/>
                  </a:schemeClr>
                </a:solidFill>
                <a:latin typeface="Century Gothic" panose="020B0502020202020204" pitchFamily="34" charset="0"/>
              </a:rPr>
              <a:t>CIA</a:t>
            </a:r>
            <a:r>
              <a:rPr lang="fr-FR" sz="2000" b="1" dirty="0" smtClean="0">
                <a:latin typeface="Century Gothic" panose="020B0502020202020204" pitchFamily="34" charset="0"/>
              </a:rPr>
              <a:t> : C</a:t>
            </a:r>
            <a:r>
              <a:rPr lang="fr-FR" sz="2000" dirty="0" smtClean="0">
                <a:latin typeface="Century Gothic" panose="020B0502020202020204" pitchFamily="34" charset="0"/>
              </a:rPr>
              <a:t>omplément </a:t>
            </a:r>
            <a:r>
              <a:rPr lang="fr-FR" sz="2000" b="1" dirty="0" smtClean="0">
                <a:latin typeface="Century Gothic" panose="020B0502020202020204" pitchFamily="34" charset="0"/>
              </a:rPr>
              <a:t>I</a:t>
            </a:r>
            <a:r>
              <a:rPr lang="fr-FR" sz="2000" dirty="0" smtClean="0">
                <a:latin typeface="Century Gothic" panose="020B0502020202020204" pitchFamily="34" charset="0"/>
              </a:rPr>
              <a:t>ndemnitaire </a:t>
            </a:r>
            <a:r>
              <a:rPr lang="fr-FR" sz="2000" b="1" dirty="0" smtClean="0">
                <a:latin typeface="Century Gothic" panose="020B0502020202020204" pitchFamily="34" charset="0"/>
              </a:rPr>
              <a:t>A</a:t>
            </a:r>
            <a:r>
              <a:rPr lang="fr-FR" sz="2000" dirty="0" smtClean="0">
                <a:latin typeface="Century Gothic" panose="020B0502020202020204" pitchFamily="34" charset="0"/>
              </a:rPr>
              <a:t>nnuel </a:t>
            </a:r>
          </a:p>
          <a:p>
            <a:pPr marL="0" indent="0">
              <a:buNone/>
            </a:pPr>
            <a:r>
              <a:rPr lang="fr-FR" sz="2000" dirty="0" smtClean="0">
                <a:latin typeface="Century Gothic" panose="020B0502020202020204" pitchFamily="34" charset="0"/>
              </a:rPr>
              <a:t>	</a:t>
            </a:r>
            <a:r>
              <a:rPr lang="fr-FR" sz="1800" dirty="0" smtClean="0">
                <a:latin typeface="Century Gothic" panose="020B0502020202020204" pitchFamily="34" charset="0"/>
              </a:rPr>
              <a:t>Lié à la manière de servir  et à l’engagement professionnel</a:t>
            </a:r>
          </a:p>
          <a:p>
            <a:pPr marL="0" indent="0">
              <a:buNone/>
            </a:pPr>
            <a:endParaRPr lang="fr-FR" sz="2000" dirty="0">
              <a:latin typeface="Century Gothic" panose="020B0502020202020204" pitchFamily="34" charset="0"/>
            </a:endParaRPr>
          </a:p>
          <a:p>
            <a:pPr marL="0" indent="0">
              <a:buNone/>
            </a:pPr>
            <a:r>
              <a:rPr lang="fr-FR" sz="2000" dirty="0" smtClean="0">
                <a:latin typeface="Century Gothic" panose="020B0502020202020204" pitchFamily="34" charset="0"/>
              </a:rPr>
              <a:t>Ces deux parts se substituent aux primes et indemnités antérieures de même nature</a:t>
            </a:r>
            <a:r>
              <a:rPr lang="fr-FR" sz="2400" dirty="0" smtClean="0">
                <a:latin typeface="Century Gothic" panose="020B0502020202020204" pitchFamily="34" charset="0"/>
              </a:rPr>
              <a:t>.</a:t>
            </a:r>
            <a:endParaRPr lang="fr-FR" sz="2400" dirty="0">
              <a:latin typeface="Century Gothic" panose="020B0502020202020204" pitchFamily="34" charset="0"/>
            </a:endParaRPr>
          </a:p>
        </p:txBody>
      </p:sp>
    </p:spTree>
    <p:extLst>
      <p:ext uri="{BB962C8B-B14F-4D97-AF65-F5344CB8AC3E}">
        <p14:creationId xmlns:p14="http://schemas.microsoft.com/office/powerpoint/2010/main" val="38892808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0375" y="404813"/>
            <a:ext cx="8229600" cy="1143000"/>
          </a:xfrm>
        </p:spPr>
        <p:txBody>
          <a:bodyPr/>
          <a:lstStyle/>
          <a:p>
            <a:pPr eaLnBrk="1" hangingPunct="1"/>
            <a:r>
              <a:rPr lang="fr-FR" altLang="fr-FR" sz="4800" b="1" smtClean="0">
                <a:latin typeface="Century Gothic" pitchFamily="34" charset="0"/>
              </a:rPr>
              <a:t>L’IFSE</a:t>
            </a:r>
            <a:r>
              <a:rPr lang="fr-FR" altLang="fr-FR" sz="5400" b="1" smtClean="0">
                <a:latin typeface="Century Gothic" pitchFamily="34" charset="0"/>
              </a:rPr>
              <a:t/>
            </a:r>
            <a:br>
              <a:rPr lang="fr-FR" altLang="fr-FR" sz="5400" b="1" smtClean="0">
                <a:latin typeface="Century Gothic" pitchFamily="34" charset="0"/>
              </a:rPr>
            </a:br>
            <a:r>
              <a:rPr lang="fr-FR" altLang="fr-FR" sz="1400" smtClean="0">
                <a:latin typeface="Century Gothic" pitchFamily="34" charset="0"/>
              </a:rPr>
              <a:t>(</a:t>
            </a:r>
            <a:r>
              <a:rPr lang="fr-FR" altLang="fr-FR" sz="1400" smtClean="0">
                <a:latin typeface="Century Gothic" pitchFamily="34" charset="0"/>
                <a:sym typeface="Wingdings" pitchFamily="2" charset="2"/>
              </a:rPr>
              <a:t>Indemnité de Fonctions, de Sujétions et d’Expertise)</a:t>
            </a:r>
            <a:endParaRPr lang="fr-FR" altLang="fr-FR" sz="1400" b="1" smtClean="0">
              <a:latin typeface="Century Gothic" pitchFamily="34" charset="0"/>
            </a:endParaRPr>
          </a:p>
        </p:txBody>
      </p:sp>
      <p:sp>
        <p:nvSpPr>
          <p:cNvPr id="10243" name="Rectangle 3"/>
          <p:cNvSpPr>
            <a:spLocks noGrp="1" noChangeArrowheads="1"/>
          </p:cNvSpPr>
          <p:nvPr>
            <p:ph type="body" idx="1"/>
          </p:nvPr>
        </p:nvSpPr>
        <p:spPr>
          <a:xfrm>
            <a:off x="468313" y="1557338"/>
            <a:ext cx="8229600" cy="4813300"/>
          </a:xfrm>
        </p:spPr>
        <p:txBody>
          <a:bodyPr>
            <a:normAutofit fontScale="92500" lnSpcReduction="10000"/>
          </a:bodyPr>
          <a:lstStyle/>
          <a:p>
            <a:pPr eaLnBrk="1" hangingPunct="1">
              <a:buFontTx/>
              <a:buNone/>
            </a:pPr>
            <a:endParaRPr lang="fr-FR" altLang="fr-FR" sz="800" dirty="0" smtClean="0">
              <a:latin typeface="Century Gothic" pitchFamily="34" charset="0"/>
              <a:sym typeface="Wingdings" pitchFamily="2" charset="2"/>
            </a:endParaRPr>
          </a:p>
          <a:p>
            <a:pPr eaLnBrk="1" hangingPunct="1">
              <a:buFont typeface="Wingdings" pitchFamily="2" charset="2"/>
              <a:buChar char="Ø"/>
            </a:pPr>
            <a:endParaRPr lang="fr-FR" altLang="fr-FR" sz="2000" dirty="0" smtClean="0">
              <a:latin typeface="Century Gothic" pitchFamily="34" charset="0"/>
            </a:endParaRPr>
          </a:p>
          <a:p>
            <a:pPr eaLnBrk="1" hangingPunct="1">
              <a:buFont typeface="Wingdings" pitchFamily="2" charset="2"/>
              <a:buChar char="Ø"/>
            </a:pPr>
            <a:r>
              <a:rPr lang="fr-FR" altLang="fr-FR" sz="2000" dirty="0" smtClean="0">
                <a:latin typeface="Century Gothic" pitchFamily="34" charset="0"/>
              </a:rPr>
              <a:t>Niveau de responsabilité et d’expertise requis dans l’exercice des fonctions occupées</a:t>
            </a:r>
          </a:p>
          <a:p>
            <a:pPr eaLnBrk="1" hangingPunct="1">
              <a:buFont typeface="Wingdings" pitchFamily="2" charset="2"/>
              <a:buChar char="Ø"/>
            </a:pPr>
            <a:endParaRPr lang="fr-FR" altLang="fr-FR" sz="2000" dirty="0" smtClean="0">
              <a:latin typeface="Century Gothic" pitchFamily="34" charset="0"/>
            </a:endParaRPr>
          </a:p>
          <a:p>
            <a:pPr eaLnBrk="1" hangingPunct="1">
              <a:buFont typeface="Wingdings" pitchFamily="2" charset="2"/>
              <a:buChar char="Ø"/>
            </a:pPr>
            <a:endParaRPr lang="fr-FR" altLang="fr-FR" sz="2000" dirty="0" smtClean="0">
              <a:latin typeface="Century Gothic" pitchFamily="34" charset="0"/>
            </a:endParaRPr>
          </a:p>
          <a:p>
            <a:pPr eaLnBrk="1" hangingPunct="1">
              <a:buFont typeface="Wingdings" pitchFamily="2" charset="2"/>
              <a:buChar char="Ø"/>
            </a:pPr>
            <a:r>
              <a:rPr lang="fr-FR" altLang="fr-FR" sz="2000" dirty="0" smtClean="0">
                <a:latin typeface="Century Gothic" pitchFamily="34" charset="0"/>
              </a:rPr>
              <a:t>Part principale lors de la mise en place du RIFSEEP</a:t>
            </a:r>
          </a:p>
          <a:p>
            <a:pPr eaLnBrk="1" hangingPunct="1">
              <a:buFont typeface="Wingdings" pitchFamily="2" charset="2"/>
              <a:buChar char="Ø"/>
            </a:pPr>
            <a:endParaRPr lang="fr-FR" altLang="fr-FR" sz="2000" dirty="0" smtClean="0">
              <a:latin typeface="Century Gothic" pitchFamily="34" charset="0"/>
            </a:endParaRPr>
          </a:p>
          <a:p>
            <a:pPr eaLnBrk="1" hangingPunct="1">
              <a:buFont typeface="Wingdings" pitchFamily="2" charset="2"/>
              <a:buChar char="Ø"/>
            </a:pPr>
            <a:endParaRPr lang="fr-FR" altLang="fr-FR" sz="2000" dirty="0">
              <a:latin typeface="Century Gothic" pitchFamily="34" charset="0"/>
            </a:endParaRPr>
          </a:p>
          <a:p>
            <a:pPr eaLnBrk="1" hangingPunct="1">
              <a:buFont typeface="Wingdings" pitchFamily="2" charset="2"/>
              <a:buChar char="Ø"/>
            </a:pPr>
            <a:r>
              <a:rPr lang="fr-FR" altLang="fr-FR" sz="2000" dirty="0" smtClean="0">
                <a:latin typeface="Century Gothic" pitchFamily="34" charset="0"/>
              </a:rPr>
              <a:t>Montants définis compte tenu de la répartition des fonctions des agents au sein des groupes au regard de critères professionnels</a:t>
            </a:r>
          </a:p>
          <a:p>
            <a:pPr eaLnBrk="1" hangingPunct="1">
              <a:buFont typeface="Wingdings" pitchFamily="2" charset="2"/>
              <a:buChar char="Ø"/>
            </a:pPr>
            <a:endParaRPr lang="fr-FR" altLang="fr-FR" sz="2000" dirty="0">
              <a:latin typeface="Century Gothic" pitchFamily="34" charset="0"/>
            </a:endParaRPr>
          </a:p>
          <a:p>
            <a:pPr eaLnBrk="1" hangingPunct="1">
              <a:buFont typeface="Wingdings" pitchFamily="2" charset="2"/>
              <a:buChar char="Ø"/>
            </a:pPr>
            <a:endParaRPr lang="fr-FR" altLang="fr-FR" sz="2000" dirty="0" smtClean="0">
              <a:latin typeface="Century Gothic" pitchFamily="34" charset="0"/>
            </a:endParaRPr>
          </a:p>
          <a:p>
            <a:pPr eaLnBrk="1" hangingPunct="1">
              <a:buFont typeface="Wingdings" pitchFamily="2" charset="2"/>
              <a:buChar char="Ø"/>
            </a:pPr>
            <a:endParaRPr lang="fr-FR" altLang="fr-FR" sz="2000" dirty="0" smtClean="0">
              <a:latin typeface="Century Gothic" pitchFamily="34" charset="0"/>
            </a:endParaRPr>
          </a:p>
          <a:p>
            <a:pPr eaLnBrk="1" hangingPunct="1">
              <a:buFont typeface="Wingdings" pitchFamily="2" charset="2"/>
              <a:buChar char="Ø"/>
            </a:pPr>
            <a:endParaRPr lang="fr-FR" altLang="fr-FR" sz="800" dirty="0" smtClean="0">
              <a:latin typeface="Century Gothic" pitchFamily="34" charset="0"/>
            </a:endParaRPr>
          </a:p>
          <a:p>
            <a:pPr>
              <a:buFontTx/>
              <a:buNone/>
            </a:pPr>
            <a:r>
              <a:rPr lang="fr-FR" altLang="fr-FR" sz="2400" dirty="0" smtClean="0"/>
              <a:t> </a:t>
            </a:r>
          </a:p>
          <a:p>
            <a:pPr eaLnBrk="1" hangingPunct="1">
              <a:buFontTx/>
              <a:buNone/>
            </a:pPr>
            <a:endParaRPr lang="fr-FR" altLang="fr-FR" sz="2200" dirty="0" smtClean="0">
              <a:latin typeface="Century Gothic" pitchFamily="34" charset="0"/>
              <a:sym typeface="Wingdings" pitchFamily="2" charset="2"/>
            </a:endParaRPr>
          </a:p>
          <a:p>
            <a:pPr eaLnBrk="1" hangingPunct="1">
              <a:buFontTx/>
              <a:buNone/>
            </a:pPr>
            <a:endParaRPr lang="fr-FR" altLang="fr-FR" sz="1000" dirty="0" smtClean="0">
              <a:latin typeface="Century Gothic" pitchFamily="34" charset="0"/>
            </a:endParaRPr>
          </a:p>
          <a:p>
            <a:pPr eaLnBrk="1" hangingPunct="1"/>
            <a:endParaRPr lang="fr-FR" altLang="fr-FR" sz="4800" dirty="0" smtClean="0">
              <a:latin typeface="Baskerville Old Face" pitchFamily="18" charset="0"/>
            </a:endParaRPr>
          </a:p>
        </p:txBody>
      </p:sp>
    </p:spTree>
    <p:extLst>
      <p:ext uri="{BB962C8B-B14F-4D97-AF65-F5344CB8AC3E}">
        <p14:creationId xmlns:p14="http://schemas.microsoft.com/office/powerpoint/2010/main" val="34305136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Espace réservé du contenu 2"/>
          <p:cNvSpPr>
            <a:spLocks noGrp="1"/>
          </p:cNvSpPr>
          <p:nvPr>
            <p:ph idx="1"/>
          </p:nvPr>
        </p:nvSpPr>
        <p:spPr>
          <a:xfrm>
            <a:off x="395288" y="404813"/>
            <a:ext cx="8353425" cy="5832475"/>
          </a:xfrm>
        </p:spPr>
        <p:txBody>
          <a:bodyPr>
            <a:normAutofit fontScale="92500" lnSpcReduction="10000"/>
          </a:bodyPr>
          <a:lstStyle/>
          <a:p>
            <a:pPr algn="ctr">
              <a:buFontTx/>
              <a:buNone/>
              <a:defRPr/>
            </a:pPr>
            <a:r>
              <a:rPr lang="fr-FR" altLang="fr-FR" sz="4800" b="1" dirty="0" smtClean="0">
                <a:latin typeface="Century Gothic" pitchFamily="34" charset="0"/>
              </a:rPr>
              <a:t>Le CIA</a:t>
            </a:r>
          </a:p>
          <a:p>
            <a:pPr algn="ctr">
              <a:buFontTx/>
              <a:buNone/>
              <a:defRPr/>
            </a:pPr>
            <a:r>
              <a:rPr lang="fr-FR" altLang="fr-FR" sz="1400" dirty="0" smtClean="0">
                <a:latin typeface="Century Gothic" pitchFamily="34" charset="0"/>
              </a:rPr>
              <a:t>(Complément Indemnitaire Annuel)</a:t>
            </a:r>
          </a:p>
          <a:p>
            <a:pPr marL="0" indent="0">
              <a:buFontTx/>
              <a:buNone/>
              <a:defRPr/>
            </a:pPr>
            <a:endParaRPr lang="fr-FR" altLang="fr-FR" sz="2200" dirty="0" smtClean="0">
              <a:latin typeface="Century Gothic" pitchFamily="34" charset="0"/>
            </a:endParaRPr>
          </a:p>
          <a:p>
            <a:pPr>
              <a:buFontTx/>
              <a:buNone/>
              <a:defRPr/>
            </a:pPr>
            <a:r>
              <a:rPr lang="fr-FR" altLang="fr-FR" sz="2200" dirty="0" smtClean="0">
                <a:latin typeface="Century Gothic" pitchFamily="34" charset="0"/>
                <a:sym typeface="Wingdings" pitchFamily="2" charset="2"/>
              </a:rPr>
              <a:t>	</a:t>
            </a:r>
            <a:r>
              <a:rPr lang="fr-FR" altLang="fr-FR" sz="1400" dirty="0" smtClean="0">
                <a:latin typeface="Century Gothic" pitchFamily="34" charset="0"/>
                <a:sym typeface="Wingdings" pitchFamily="2" charset="2"/>
              </a:rPr>
              <a:t>	</a:t>
            </a:r>
            <a:r>
              <a:rPr lang="fr-FR" altLang="fr-FR" sz="2200" dirty="0" smtClean="0">
                <a:latin typeface="Century Gothic" pitchFamily="34" charset="0"/>
                <a:sym typeface="Wingdings" pitchFamily="2" charset="2"/>
              </a:rPr>
              <a:t>Appréciation de la valeur professionnelle</a:t>
            </a:r>
          </a:p>
          <a:p>
            <a:pPr>
              <a:buFontTx/>
              <a:buNone/>
              <a:defRPr/>
            </a:pPr>
            <a:endParaRPr lang="fr-FR" altLang="fr-FR" sz="1000" dirty="0" smtClean="0">
              <a:latin typeface="Century Gothic" pitchFamily="34" charset="0"/>
              <a:sym typeface="Wingdings" pitchFamily="2" charset="2"/>
            </a:endParaRPr>
          </a:p>
          <a:p>
            <a:pPr>
              <a:buFontTx/>
              <a:buNone/>
              <a:defRPr/>
            </a:pPr>
            <a:r>
              <a:rPr lang="fr-FR" altLang="fr-FR" sz="2200" dirty="0" smtClean="0">
                <a:latin typeface="Century Gothic" pitchFamily="34" charset="0"/>
                <a:sym typeface="Wingdings" pitchFamily="2" charset="2"/>
              </a:rPr>
              <a:t>	     Facultatif</a:t>
            </a:r>
          </a:p>
          <a:p>
            <a:pPr>
              <a:buFontTx/>
              <a:buNone/>
              <a:defRPr/>
            </a:pPr>
            <a:endParaRPr lang="fr-FR" altLang="fr-FR" sz="1000" dirty="0" smtClean="0">
              <a:latin typeface="Century Gothic" pitchFamily="34" charset="0"/>
              <a:sym typeface="Wingdings" pitchFamily="2" charset="2"/>
            </a:endParaRPr>
          </a:p>
          <a:p>
            <a:pPr>
              <a:buFontTx/>
              <a:buNone/>
              <a:defRPr/>
            </a:pPr>
            <a:r>
              <a:rPr lang="fr-FR" altLang="fr-FR" sz="2200" dirty="0" smtClean="0">
                <a:latin typeface="Century Gothic" pitchFamily="34" charset="0"/>
                <a:sym typeface="Wingdings" pitchFamily="2" charset="2"/>
              </a:rPr>
              <a:t>	    Versement annuel (liberté) et non automatique</a:t>
            </a:r>
          </a:p>
          <a:p>
            <a:pPr>
              <a:buFontTx/>
              <a:buNone/>
              <a:defRPr/>
            </a:pPr>
            <a:endParaRPr lang="fr-FR" altLang="fr-FR" sz="1000" dirty="0" smtClean="0">
              <a:latin typeface="Century Gothic" pitchFamily="34" charset="0"/>
              <a:sym typeface="Wingdings" pitchFamily="2" charset="2"/>
            </a:endParaRPr>
          </a:p>
          <a:p>
            <a:pPr>
              <a:buFontTx/>
              <a:buNone/>
              <a:defRPr/>
            </a:pPr>
            <a:r>
              <a:rPr lang="fr-FR" altLang="fr-FR" sz="2200" dirty="0" smtClean="0">
                <a:latin typeface="Century Gothic" pitchFamily="34" charset="0"/>
                <a:sym typeface="Wingdings" pitchFamily="2" charset="2"/>
              </a:rPr>
              <a:t>        Part CIA = limites</a:t>
            </a:r>
          </a:p>
          <a:p>
            <a:pPr>
              <a:buFontTx/>
              <a:buNone/>
              <a:defRPr/>
            </a:pPr>
            <a:r>
              <a:rPr lang="fr-FR" altLang="fr-FR" sz="2000" dirty="0" smtClean="0">
                <a:latin typeface="Century Gothic" pitchFamily="34" charset="0"/>
                <a:sym typeface="Wingdings" pitchFamily="2" charset="2"/>
              </a:rPr>
              <a:t>catégorie A : 15 % maximum du plafond global du RIFSEEP</a:t>
            </a:r>
          </a:p>
          <a:p>
            <a:pPr>
              <a:buFontTx/>
              <a:buNone/>
              <a:defRPr/>
            </a:pPr>
            <a:r>
              <a:rPr lang="fr-FR" altLang="fr-FR" sz="2000" dirty="0" smtClean="0">
                <a:latin typeface="Century Gothic" pitchFamily="34" charset="0"/>
                <a:sym typeface="Wingdings" pitchFamily="2" charset="2"/>
              </a:rPr>
              <a:t>catégorie B : 12 % </a:t>
            </a:r>
            <a:r>
              <a:rPr lang="fr-FR" altLang="fr-FR" sz="2000" dirty="0">
                <a:latin typeface="Century Gothic" pitchFamily="34" charset="0"/>
                <a:sym typeface="Wingdings" pitchFamily="2" charset="2"/>
              </a:rPr>
              <a:t>maximum du plafond global du RIFSEEP </a:t>
            </a:r>
          </a:p>
          <a:p>
            <a:pPr>
              <a:buFontTx/>
              <a:buNone/>
              <a:defRPr/>
            </a:pPr>
            <a:r>
              <a:rPr lang="fr-FR" altLang="fr-FR" sz="2000" dirty="0" smtClean="0">
                <a:latin typeface="Century Gothic" pitchFamily="34" charset="0"/>
                <a:sym typeface="Wingdings" pitchFamily="2" charset="2"/>
              </a:rPr>
              <a:t>catégorie C : 10 % </a:t>
            </a:r>
            <a:r>
              <a:rPr lang="fr-FR" altLang="fr-FR" sz="2000" dirty="0">
                <a:latin typeface="Century Gothic" pitchFamily="34" charset="0"/>
                <a:sym typeface="Wingdings" pitchFamily="2" charset="2"/>
              </a:rPr>
              <a:t>maximum du plafond global du RIFSEEP </a:t>
            </a:r>
            <a:endParaRPr lang="fr-FR" altLang="fr-FR" sz="2000" dirty="0" smtClean="0">
              <a:latin typeface="Century Gothic" pitchFamily="34" charset="0"/>
              <a:sym typeface="Wingdings" pitchFamily="2" charset="2"/>
            </a:endParaRPr>
          </a:p>
          <a:p>
            <a:pPr>
              <a:buFontTx/>
              <a:buNone/>
              <a:defRPr/>
            </a:pPr>
            <a:endParaRPr lang="fr-FR" altLang="fr-FR" sz="1000" dirty="0" smtClean="0">
              <a:latin typeface="Century Gothic" pitchFamily="34" charset="0"/>
              <a:sym typeface="Wingdings" pitchFamily="2" charset="2"/>
            </a:endParaRPr>
          </a:p>
          <a:p>
            <a:pPr>
              <a:buFontTx/>
              <a:buNone/>
              <a:defRPr/>
            </a:pPr>
            <a:r>
              <a:rPr lang="fr-FR" altLang="fr-FR" sz="2200" dirty="0">
                <a:latin typeface="Century Gothic" pitchFamily="34" charset="0"/>
                <a:sym typeface="Wingdings" pitchFamily="2" charset="2"/>
              </a:rPr>
              <a:t> </a:t>
            </a:r>
            <a:r>
              <a:rPr lang="fr-FR" altLang="fr-FR" sz="2200" dirty="0" smtClean="0">
                <a:latin typeface="Century Gothic" pitchFamily="34" charset="0"/>
                <a:sym typeface="Wingdings" pitchFamily="2" charset="2"/>
              </a:rPr>
              <a:t>      Somme des deux parts</a:t>
            </a:r>
          </a:p>
          <a:p>
            <a:pPr>
              <a:buFontTx/>
              <a:buNone/>
              <a:defRPr/>
            </a:pPr>
            <a:endParaRPr lang="fr-FR" altLang="fr-FR" sz="2200" dirty="0" smtClean="0">
              <a:latin typeface="Century Gothic" pitchFamily="34" charset="0"/>
              <a:sym typeface="Wingdings" pitchFamily="2" charset="2"/>
            </a:endParaRPr>
          </a:p>
          <a:p>
            <a:pPr>
              <a:buFontTx/>
              <a:buNone/>
              <a:defRPr/>
            </a:pPr>
            <a:endParaRPr lang="fr-FR" altLang="fr-FR" sz="2200" dirty="0" smtClean="0">
              <a:latin typeface="Century Gothic" pitchFamily="34" charset="0"/>
              <a:sym typeface="Wingdings" pitchFamily="2" charset="2"/>
            </a:endParaRPr>
          </a:p>
          <a:p>
            <a:pPr>
              <a:buFontTx/>
              <a:buNone/>
              <a:defRPr/>
            </a:pPr>
            <a:r>
              <a:rPr lang="fr-FR" altLang="fr-FR" sz="2200" dirty="0" smtClean="0">
                <a:latin typeface="Century Gothic" pitchFamily="34" charset="0"/>
                <a:sym typeface="Wingdings" pitchFamily="2" charset="2"/>
              </a:rPr>
              <a:t> </a:t>
            </a:r>
          </a:p>
          <a:p>
            <a:pPr>
              <a:buFontTx/>
              <a:buNone/>
              <a:defRPr/>
            </a:pPr>
            <a:r>
              <a:rPr lang="fr-FR" altLang="fr-FR" sz="1400" dirty="0" smtClean="0">
                <a:latin typeface="Century Gothic" pitchFamily="34" charset="0"/>
                <a:sym typeface="Wingdings" pitchFamily="2" charset="2"/>
              </a:rPr>
              <a:t>	</a:t>
            </a:r>
            <a:endParaRPr lang="fr-FR" altLang="fr-FR" sz="2600" dirty="0" smtClean="0">
              <a:latin typeface="Century Gothic" pitchFamily="34" charset="0"/>
            </a:endParaRPr>
          </a:p>
        </p:txBody>
      </p:sp>
    </p:spTree>
    <p:extLst>
      <p:ext uri="{BB962C8B-B14F-4D97-AF65-F5344CB8AC3E}">
        <p14:creationId xmlns:p14="http://schemas.microsoft.com/office/powerpoint/2010/main" val="19630658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t 2"/>
          <p:cNvGraphicFramePr>
            <a:graphicFrameLocks noChangeAspect="1"/>
          </p:cNvGraphicFramePr>
          <p:nvPr>
            <p:extLst>
              <p:ext uri="{D42A27DB-BD31-4B8C-83A1-F6EECF244321}">
                <p14:modId xmlns:p14="http://schemas.microsoft.com/office/powerpoint/2010/main" val="4194231629"/>
              </p:ext>
            </p:extLst>
          </p:nvPr>
        </p:nvGraphicFramePr>
        <p:xfrm>
          <a:off x="251520" y="260648"/>
          <a:ext cx="8712968" cy="6552728"/>
        </p:xfrm>
        <a:graphic>
          <a:graphicData uri="http://schemas.openxmlformats.org/presentationml/2006/ole">
            <mc:AlternateContent xmlns:mc="http://schemas.openxmlformats.org/markup-compatibility/2006">
              <mc:Choice xmlns:v="urn:schemas-microsoft-com:vml" Requires="v">
                <p:oleObj spid="_x0000_s4143" name="Acrobat Document" r:id="rId4" imgW="9829665" imgH="6943699" progId="AcroExch.Document.DC">
                  <p:embed/>
                </p:oleObj>
              </mc:Choice>
              <mc:Fallback>
                <p:oleObj name="Acrobat Document" r:id="rId4" imgW="9829665" imgH="6943699" progId="AcroExch.Document.DC">
                  <p:embed/>
                  <p:pic>
                    <p:nvPicPr>
                      <p:cNvPr id="0" name=""/>
                      <p:cNvPicPr/>
                      <p:nvPr/>
                    </p:nvPicPr>
                    <p:blipFill>
                      <a:blip r:embed="rId5"/>
                      <a:stretch>
                        <a:fillRect/>
                      </a:stretch>
                    </p:blipFill>
                    <p:spPr>
                      <a:xfrm>
                        <a:off x="251520" y="260648"/>
                        <a:ext cx="8712968" cy="6552728"/>
                      </a:xfrm>
                      <a:prstGeom prst="rect">
                        <a:avLst/>
                      </a:prstGeom>
                    </p:spPr>
                  </p:pic>
                </p:oleObj>
              </mc:Fallback>
            </mc:AlternateContent>
          </a:graphicData>
        </a:graphic>
      </p:graphicFrame>
    </p:spTree>
    <p:extLst>
      <p:ext uri="{BB962C8B-B14F-4D97-AF65-F5344CB8AC3E}">
        <p14:creationId xmlns:p14="http://schemas.microsoft.com/office/powerpoint/2010/main" val="34266732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smtClean="0">
                <a:latin typeface="Century Gothic" panose="020B0502020202020204" pitchFamily="34" charset="0"/>
              </a:rPr>
              <a:t>Les groupes de fonctions</a:t>
            </a:r>
            <a:endParaRPr lang="fr-FR" sz="4000" b="1" dirty="0">
              <a:latin typeface="Century Gothic" panose="020B0502020202020204" pitchFamily="34" charset="0"/>
            </a:endParaRPr>
          </a:p>
        </p:txBody>
      </p:sp>
      <p:sp>
        <p:nvSpPr>
          <p:cNvPr id="3" name="Espace réservé du contenu 2"/>
          <p:cNvSpPr>
            <a:spLocks noGrp="1"/>
          </p:cNvSpPr>
          <p:nvPr>
            <p:ph idx="1"/>
          </p:nvPr>
        </p:nvSpPr>
        <p:spPr/>
        <p:txBody>
          <a:bodyPr>
            <a:normAutofit fontScale="77500" lnSpcReduction="20000"/>
          </a:bodyPr>
          <a:lstStyle/>
          <a:p>
            <a:pPr marL="0" indent="0">
              <a:buNone/>
            </a:pPr>
            <a:r>
              <a:rPr lang="fr-FR" sz="2100" dirty="0" smtClean="0">
                <a:latin typeface="Century Gothic" panose="020B0502020202020204" pitchFamily="34" charset="0"/>
              </a:rPr>
              <a:t>Définition de </a:t>
            </a:r>
            <a:r>
              <a:rPr lang="fr-FR" sz="2100" b="1" dirty="0" smtClean="0">
                <a:latin typeface="Century Gothic" panose="020B0502020202020204" pitchFamily="34" charset="0"/>
              </a:rPr>
              <a:t>groupes de fonctions </a:t>
            </a:r>
            <a:r>
              <a:rPr lang="fr-FR" sz="2100" dirty="0" smtClean="0">
                <a:latin typeface="Century Gothic" panose="020B0502020202020204" pitchFamily="34" charset="0"/>
              </a:rPr>
              <a:t>par cadre d’emploi selon des critères professionnels :</a:t>
            </a:r>
          </a:p>
          <a:p>
            <a:pPr marL="0" indent="0">
              <a:buNone/>
            </a:pPr>
            <a:endParaRPr lang="fr-FR" sz="2100" dirty="0" smtClean="0">
              <a:latin typeface="Century Gothic" panose="020B0502020202020204" pitchFamily="34" charset="0"/>
            </a:endParaRPr>
          </a:p>
          <a:p>
            <a:pPr>
              <a:buFont typeface="Wingdings" panose="05000000000000000000" pitchFamily="2" charset="2"/>
              <a:buChar char="§"/>
            </a:pPr>
            <a:r>
              <a:rPr lang="fr-FR" sz="2100" dirty="0">
                <a:latin typeface="Century Gothic" panose="020B0502020202020204" pitchFamily="34" charset="0"/>
              </a:rPr>
              <a:t>	3 groupes pour les administrateurs </a:t>
            </a:r>
          </a:p>
          <a:p>
            <a:pPr>
              <a:buFont typeface="Wingdings" panose="05000000000000000000" pitchFamily="2" charset="2"/>
              <a:buChar char="§"/>
            </a:pPr>
            <a:r>
              <a:rPr lang="fr-FR" sz="2100" dirty="0">
                <a:latin typeface="Century Gothic" panose="020B0502020202020204" pitchFamily="34" charset="0"/>
              </a:rPr>
              <a:t>	4 groupes pour la catégorie A</a:t>
            </a:r>
          </a:p>
          <a:p>
            <a:pPr>
              <a:buFont typeface="Wingdings" panose="05000000000000000000" pitchFamily="2" charset="2"/>
              <a:buChar char="§"/>
            </a:pPr>
            <a:r>
              <a:rPr lang="fr-FR" sz="2100" dirty="0">
                <a:latin typeface="Century Gothic" panose="020B0502020202020204" pitchFamily="34" charset="0"/>
              </a:rPr>
              <a:t>	3 pour la catégorie B</a:t>
            </a:r>
          </a:p>
          <a:p>
            <a:pPr>
              <a:buFont typeface="Wingdings" panose="05000000000000000000" pitchFamily="2" charset="2"/>
              <a:buChar char="§"/>
            </a:pPr>
            <a:r>
              <a:rPr lang="fr-FR" sz="2100" dirty="0">
                <a:latin typeface="Century Gothic" panose="020B0502020202020204" pitchFamily="34" charset="0"/>
              </a:rPr>
              <a:t>	2 pour la catégorie C </a:t>
            </a:r>
            <a:endParaRPr lang="fr-FR" sz="2100" dirty="0" smtClean="0">
              <a:latin typeface="Century Gothic" panose="020B0502020202020204" pitchFamily="34" charset="0"/>
            </a:endParaRPr>
          </a:p>
          <a:p>
            <a:pPr marL="0" indent="0">
              <a:buNone/>
            </a:pPr>
            <a:r>
              <a:rPr lang="fr-FR" sz="2100" dirty="0" smtClean="0">
                <a:latin typeface="Century Gothic" panose="020B0502020202020204" pitchFamily="34" charset="0"/>
              </a:rPr>
              <a:t>Exception </a:t>
            </a:r>
            <a:r>
              <a:rPr lang="fr-FR" sz="2100" dirty="0">
                <a:latin typeface="Century Gothic" panose="020B0502020202020204" pitchFamily="34" charset="0"/>
              </a:rPr>
              <a:t>pour la filière sociale : 2 groupes pour les catégories A, B et C. </a:t>
            </a:r>
            <a:endParaRPr lang="fr-FR" sz="2100" dirty="0" smtClean="0">
              <a:latin typeface="Century Gothic" panose="020B0502020202020204" pitchFamily="34" charset="0"/>
            </a:endParaRPr>
          </a:p>
          <a:p>
            <a:pPr marL="0" indent="0">
              <a:buNone/>
            </a:pPr>
            <a:endParaRPr lang="fr-FR" sz="2100" dirty="0">
              <a:latin typeface="Century Gothic" panose="020B0502020202020204" pitchFamily="34" charset="0"/>
            </a:endParaRPr>
          </a:p>
          <a:p>
            <a:pPr marL="0" indent="0">
              <a:buNone/>
            </a:pPr>
            <a:r>
              <a:rPr lang="fr-FR" sz="2100" b="1" dirty="0" smtClean="0">
                <a:latin typeface="Century Gothic" panose="020B0502020202020204" pitchFamily="34" charset="0"/>
              </a:rPr>
              <a:t>Méthodologie</a:t>
            </a:r>
            <a:r>
              <a:rPr lang="fr-FR" sz="2100" dirty="0" smtClean="0">
                <a:latin typeface="Century Gothic" panose="020B0502020202020204" pitchFamily="34" charset="0"/>
              </a:rPr>
              <a:t>: répartir les postes dans les groupes en s’appuyant sur les fiches de poste et l’organigramme de la collectivité. </a:t>
            </a:r>
          </a:p>
          <a:p>
            <a:pPr marL="0" indent="0">
              <a:buNone/>
            </a:pPr>
            <a:endParaRPr lang="fr-FR" sz="2100" u="sng" dirty="0" smtClean="0">
              <a:latin typeface="Century Gothic" panose="020B0502020202020204" pitchFamily="34" charset="0"/>
            </a:endParaRPr>
          </a:p>
          <a:p>
            <a:pPr marL="0" indent="0">
              <a:buNone/>
            </a:pPr>
            <a:r>
              <a:rPr lang="fr-FR" sz="2100" u="sng" dirty="0" smtClean="0">
                <a:latin typeface="Century Gothic" panose="020B0502020202020204" pitchFamily="34" charset="0"/>
              </a:rPr>
              <a:t>Exemple</a:t>
            </a:r>
            <a:r>
              <a:rPr lang="fr-FR" sz="2100" dirty="0" smtClean="0">
                <a:latin typeface="Century Gothic" panose="020B0502020202020204" pitchFamily="34" charset="0"/>
              </a:rPr>
              <a:t> :</a:t>
            </a:r>
          </a:p>
          <a:p>
            <a:pPr marL="0" indent="0">
              <a:buNone/>
            </a:pPr>
            <a:r>
              <a:rPr lang="fr-FR" sz="2100" dirty="0" smtClean="0">
                <a:latin typeface="Century Gothic" panose="020B0502020202020204" pitchFamily="34" charset="0"/>
              </a:rPr>
              <a:t>Cadre d’emploi des adjoints administratifs territoriaux</a:t>
            </a:r>
          </a:p>
          <a:p>
            <a:pPr marL="0" indent="0">
              <a:buNone/>
            </a:pPr>
            <a:r>
              <a:rPr lang="fr-FR" sz="2100" dirty="0" err="1" smtClean="0">
                <a:latin typeface="Century Gothic" panose="020B0502020202020204" pitchFamily="34" charset="0"/>
              </a:rPr>
              <a:t>Gpe</a:t>
            </a:r>
            <a:r>
              <a:rPr lang="fr-FR" sz="2100" dirty="0" smtClean="0">
                <a:latin typeface="Century Gothic" panose="020B0502020202020204" pitchFamily="34" charset="0"/>
              </a:rPr>
              <a:t> 1: Secrétaire de mairie</a:t>
            </a:r>
          </a:p>
          <a:p>
            <a:pPr marL="0" indent="0">
              <a:buNone/>
            </a:pPr>
            <a:r>
              <a:rPr lang="fr-FR" sz="2100" dirty="0" err="1" smtClean="0">
                <a:latin typeface="Century Gothic" panose="020B0502020202020204" pitchFamily="34" charset="0"/>
              </a:rPr>
              <a:t>Gpe</a:t>
            </a:r>
            <a:r>
              <a:rPr lang="fr-FR" sz="2100" dirty="0" smtClean="0">
                <a:latin typeface="Century Gothic" panose="020B0502020202020204" pitchFamily="34" charset="0"/>
              </a:rPr>
              <a:t> 2: Agent d’accueil</a:t>
            </a:r>
          </a:p>
          <a:p>
            <a:pPr marL="0" indent="0">
              <a:buNone/>
            </a:pPr>
            <a:endParaRPr lang="fr-FR" sz="2100" dirty="0" smtClean="0">
              <a:latin typeface="Century Gothic" panose="020B0502020202020204" pitchFamily="34" charset="0"/>
            </a:endParaRPr>
          </a:p>
          <a:p>
            <a:pPr marL="0" indent="0">
              <a:buNone/>
            </a:pPr>
            <a:r>
              <a:rPr lang="fr-FR" sz="2100" dirty="0" smtClean="0">
                <a:latin typeface="Century Gothic" panose="020B0502020202020204" pitchFamily="34" charset="0"/>
              </a:rPr>
              <a:t>Pas de distinction selon le  grade de l’agent.</a:t>
            </a:r>
            <a:endParaRPr lang="fr-FR" sz="2100" dirty="0">
              <a:latin typeface="Century Gothic" panose="020B0502020202020204" pitchFamily="34" charset="0"/>
            </a:endParaRPr>
          </a:p>
          <a:p>
            <a:pPr marL="0" indent="0">
              <a:buNone/>
            </a:pPr>
            <a:endParaRPr lang="fr-FR" sz="2000" dirty="0" smtClean="0">
              <a:latin typeface="Century Gothic" panose="020B0502020202020204" pitchFamily="34" charset="0"/>
            </a:endParaRPr>
          </a:p>
        </p:txBody>
      </p:sp>
    </p:spTree>
    <p:extLst>
      <p:ext uri="{BB962C8B-B14F-4D97-AF65-F5344CB8AC3E}">
        <p14:creationId xmlns:p14="http://schemas.microsoft.com/office/powerpoint/2010/main" val="18779236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smtClean="0">
                <a:latin typeface="Century Gothic" panose="020B0502020202020204" pitchFamily="34" charset="0"/>
              </a:rPr>
              <a:t>Les critères professionnels</a:t>
            </a:r>
            <a:endParaRPr lang="fr-FR" sz="4000" b="1" dirty="0">
              <a:latin typeface="Century Gothic" panose="020B0502020202020204" pitchFamily="34" charset="0"/>
            </a:endParaRPr>
          </a:p>
        </p:txBody>
      </p:sp>
      <p:sp>
        <p:nvSpPr>
          <p:cNvPr id="3" name="Espace réservé du contenu 2"/>
          <p:cNvSpPr>
            <a:spLocks noGrp="1"/>
          </p:cNvSpPr>
          <p:nvPr>
            <p:ph idx="1"/>
          </p:nvPr>
        </p:nvSpPr>
        <p:spPr>
          <a:xfrm>
            <a:off x="539552" y="1628800"/>
            <a:ext cx="8229600" cy="4525963"/>
          </a:xfrm>
        </p:spPr>
        <p:txBody>
          <a:bodyPr>
            <a:normAutofit/>
          </a:bodyPr>
          <a:lstStyle/>
          <a:p>
            <a:pPr marL="0" indent="0">
              <a:buNone/>
            </a:pPr>
            <a:r>
              <a:rPr lang="fr-FR" sz="2000" dirty="0" smtClean="0">
                <a:latin typeface="Century Gothic" panose="020B0502020202020204" pitchFamily="34" charset="0"/>
              </a:rPr>
              <a:t>Définition des </a:t>
            </a:r>
            <a:r>
              <a:rPr lang="fr-FR" sz="2000" b="1" dirty="0" smtClean="0">
                <a:latin typeface="Century Gothic" panose="020B0502020202020204" pitchFamily="34" charset="0"/>
              </a:rPr>
              <a:t>groupes de fonctions </a:t>
            </a:r>
            <a:r>
              <a:rPr lang="fr-FR" sz="2000" dirty="0" smtClean="0">
                <a:latin typeface="Century Gothic" panose="020B0502020202020204" pitchFamily="34" charset="0"/>
              </a:rPr>
              <a:t>par cadre d’emploi selon des </a:t>
            </a:r>
            <a:r>
              <a:rPr lang="fr-FR" sz="2000" b="1" dirty="0" smtClean="0">
                <a:latin typeface="Century Gothic" panose="020B0502020202020204" pitchFamily="34" charset="0"/>
              </a:rPr>
              <a:t>critères professionnels </a:t>
            </a:r>
            <a:r>
              <a:rPr lang="fr-FR" sz="2000" dirty="0" smtClean="0">
                <a:latin typeface="Century Gothic" panose="020B0502020202020204" pitchFamily="34" charset="0"/>
              </a:rPr>
              <a:t>:</a:t>
            </a:r>
          </a:p>
          <a:p>
            <a:pPr marL="0" indent="0">
              <a:buNone/>
            </a:pPr>
            <a:endParaRPr lang="fr-FR" sz="2000" dirty="0" smtClean="0">
              <a:latin typeface="Century Gothic" panose="020B0502020202020204" pitchFamily="34" charset="0"/>
            </a:endParaRPr>
          </a:p>
          <a:p>
            <a:pPr>
              <a:buFont typeface="Wingdings" panose="05000000000000000000" pitchFamily="2" charset="2"/>
              <a:buChar char="§"/>
            </a:pPr>
            <a:r>
              <a:rPr lang="fr-FR" sz="2000" b="1" dirty="0" smtClean="0">
                <a:latin typeface="Century Gothic" panose="020B0502020202020204" pitchFamily="34" charset="0"/>
              </a:rPr>
              <a:t>Fonctions </a:t>
            </a:r>
            <a:r>
              <a:rPr lang="fr-FR" sz="2000" b="1" dirty="0">
                <a:latin typeface="Century Gothic" panose="020B0502020202020204" pitchFamily="34" charset="0"/>
              </a:rPr>
              <a:t>d</a:t>
            </a:r>
            <a:r>
              <a:rPr lang="it-IT" sz="2000" b="1" dirty="0">
                <a:latin typeface="Century Gothic" panose="020B0502020202020204" pitchFamily="34" charset="0"/>
              </a:rPr>
              <a:t>’</a:t>
            </a:r>
            <a:r>
              <a:rPr lang="fr-FR" sz="2000" b="1" dirty="0">
                <a:latin typeface="Century Gothic" panose="020B0502020202020204" pitchFamily="34" charset="0"/>
              </a:rPr>
              <a:t>encadrement</a:t>
            </a:r>
            <a:r>
              <a:rPr lang="fr-FR" sz="2000" dirty="0">
                <a:latin typeface="Century Gothic" panose="020B0502020202020204" pitchFamily="34" charset="0"/>
              </a:rPr>
              <a:t>, de coordination, de pilotage et de conception </a:t>
            </a:r>
            <a:endParaRPr lang="fr-FR" sz="2000" dirty="0" smtClean="0">
              <a:latin typeface="Century Gothic" panose="020B0502020202020204" pitchFamily="34" charset="0"/>
            </a:endParaRPr>
          </a:p>
          <a:p>
            <a:pPr marL="0" indent="0">
              <a:buNone/>
            </a:pPr>
            <a:endParaRPr lang="fr-FR" sz="2000" dirty="0" smtClean="0">
              <a:latin typeface="Century Gothic" panose="020B0502020202020204" pitchFamily="34" charset="0"/>
            </a:endParaRPr>
          </a:p>
          <a:p>
            <a:pPr>
              <a:buFont typeface="Wingdings" panose="05000000000000000000" pitchFamily="2" charset="2"/>
              <a:buChar char="§"/>
            </a:pPr>
            <a:r>
              <a:rPr lang="it-IT" sz="2000" b="1" dirty="0" smtClean="0">
                <a:latin typeface="Century Gothic" panose="020B0502020202020204" pitchFamily="34" charset="0"/>
              </a:rPr>
              <a:t>Technicit</a:t>
            </a:r>
            <a:r>
              <a:rPr lang="fr-FR" sz="2000" b="1" dirty="0">
                <a:latin typeface="Century Gothic" panose="020B0502020202020204" pitchFamily="34" charset="0"/>
              </a:rPr>
              <a:t>é</a:t>
            </a:r>
            <a:r>
              <a:rPr lang="fr-FR" sz="2000" dirty="0">
                <a:latin typeface="Century Gothic" panose="020B0502020202020204" pitchFamily="34" charset="0"/>
              </a:rPr>
              <a:t>, expertise, expérience ou qualification nécessaires à </a:t>
            </a:r>
            <a:r>
              <a:rPr lang="it-IT" sz="2000" dirty="0">
                <a:latin typeface="Century Gothic" panose="020B0502020202020204" pitchFamily="34" charset="0"/>
              </a:rPr>
              <a:t>l’</a:t>
            </a:r>
            <a:r>
              <a:rPr lang="fr-FR" sz="2000" dirty="0">
                <a:latin typeface="Century Gothic" panose="020B0502020202020204" pitchFamily="34" charset="0"/>
              </a:rPr>
              <a:t>exercice des fonctions </a:t>
            </a:r>
          </a:p>
          <a:p>
            <a:pPr>
              <a:buFont typeface="Wingdings" panose="05000000000000000000" pitchFamily="2" charset="2"/>
              <a:buChar char="§"/>
            </a:pPr>
            <a:endParaRPr lang="fr-FR" sz="2000" dirty="0" smtClean="0">
              <a:latin typeface="Century Gothic" panose="020B0502020202020204" pitchFamily="34" charset="0"/>
            </a:endParaRPr>
          </a:p>
          <a:p>
            <a:pPr>
              <a:buFont typeface="Wingdings" panose="05000000000000000000" pitchFamily="2" charset="2"/>
              <a:buChar char="§"/>
            </a:pPr>
            <a:r>
              <a:rPr lang="it-IT" sz="2000" b="1" dirty="0" smtClean="0">
                <a:latin typeface="Century Gothic" panose="020B0502020202020204" pitchFamily="34" charset="0"/>
              </a:rPr>
              <a:t>Suj</a:t>
            </a:r>
            <a:r>
              <a:rPr lang="fr-FR" sz="2000" b="1" dirty="0">
                <a:latin typeface="Century Gothic" panose="020B0502020202020204" pitchFamily="34" charset="0"/>
              </a:rPr>
              <a:t>étions </a:t>
            </a:r>
            <a:r>
              <a:rPr lang="fr-FR" sz="2000" b="1" dirty="0" err="1">
                <a:latin typeface="Century Gothic" panose="020B0502020202020204" pitchFamily="34" charset="0"/>
              </a:rPr>
              <a:t>particuliè</a:t>
            </a:r>
            <a:r>
              <a:rPr lang="pt-PT" sz="2000" b="1" dirty="0">
                <a:latin typeface="Century Gothic" panose="020B0502020202020204" pitchFamily="34" charset="0"/>
              </a:rPr>
              <a:t>res </a:t>
            </a:r>
            <a:r>
              <a:rPr lang="pt-PT" sz="2000" dirty="0">
                <a:latin typeface="Century Gothic" panose="020B0502020202020204" pitchFamily="34" charset="0"/>
              </a:rPr>
              <a:t>ou degr</a:t>
            </a:r>
            <a:r>
              <a:rPr lang="fr-FR" sz="2000" dirty="0">
                <a:latin typeface="Century Gothic" panose="020B0502020202020204" pitchFamily="34" charset="0"/>
              </a:rPr>
              <a:t>é </a:t>
            </a:r>
            <a:r>
              <a:rPr lang="it-IT" sz="2000" dirty="0">
                <a:latin typeface="Century Gothic" panose="020B0502020202020204" pitchFamily="34" charset="0"/>
              </a:rPr>
              <a:t>d’</a:t>
            </a:r>
            <a:r>
              <a:rPr lang="fr-FR" sz="2000" dirty="0">
                <a:latin typeface="Century Gothic" panose="020B0502020202020204" pitchFamily="34" charset="0"/>
              </a:rPr>
              <a:t>exposition du poste au regard de son environnement </a:t>
            </a:r>
            <a:r>
              <a:rPr lang="fr-FR" sz="2000" dirty="0" smtClean="0">
                <a:latin typeface="Century Gothic" panose="020B0502020202020204" pitchFamily="34" charset="0"/>
              </a:rPr>
              <a:t>professionnel</a:t>
            </a:r>
          </a:p>
        </p:txBody>
      </p:sp>
    </p:spTree>
    <p:extLst>
      <p:ext uri="{BB962C8B-B14F-4D97-AF65-F5344CB8AC3E}">
        <p14:creationId xmlns:p14="http://schemas.microsoft.com/office/powerpoint/2010/main" val="23541209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457200" y="274638"/>
            <a:ext cx="8229600" cy="850106"/>
          </a:xfrm>
        </p:spPr>
        <p:txBody>
          <a:bodyPr>
            <a:normAutofit fontScale="90000"/>
          </a:bodyPr>
          <a:lstStyle/>
          <a:p>
            <a:r>
              <a:rPr lang="fr-FR" sz="3600" dirty="0" smtClean="0">
                <a:latin typeface="Century Gothic" panose="020B0502020202020204" pitchFamily="34" charset="0"/>
              </a:rPr>
              <a:t>Exemple : Cadre d’emplois des rédacteurs territoriaux</a:t>
            </a:r>
            <a:endParaRPr lang="fr-FR" sz="3600" dirty="0">
              <a:latin typeface="Century Gothic" panose="020B0502020202020204" pitchFamily="34" charset="0"/>
            </a:endParaRPr>
          </a:p>
        </p:txBody>
      </p:sp>
      <p:sp>
        <p:nvSpPr>
          <p:cNvPr id="6" name="Espace réservé du contenu 5"/>
          <p:cNvSpPr>
            <a:spLocks noGrp="1"/>
          </p:cNvSpPr>
          <p:nvPr>
            <p:ph idx="1"/>
          </p:nvPr>
        </p:nvSpPr>
        <p:spPr>
          <a:xfrm>
            <a:off x="251520" y="1196752"/>
            <a:ext cx="8568952" cy="5112568"/>
          </a:xfrm>
        </p:spPr>
        <p:txBody>
          <a:bodyPr>
            <a:normAutofit/>
          </a:bodyPr>
          <a:lstStyle/>
          <a:p>
            <a:pPr marL="0" indent="0" algn="ctr">
              <a:buNone/>
            </a:pPr>
            <a:r>
              <a:rPr lang="fr-FR" sz="2400" dirty="0" smtClean="0">
                <a:solidFill>
                  <a:schemeClr val="accent6">
                    <a:lumMod val="75000"/>
                  </a:schemeClr>
                </a:solidFill>
                <a:latin typeface="Century Gothic" panose="020B0502020202020204" pitchFamily="34" charset="0"/>
              </a:rPr>
              <a:t>Fonction: secrétaire de mairie</a:t>
            </a:r>
          </a:p>
          <a:p>
            <a:pPr marL="0" indent="0">
              <a:buNone/>
            </a:pPr>
            <a:r>
              <a:rPr lang="fr-FR" sz="2400" u="sng" dirty="0" smtClean="0">
                <a:latin typeface="Century Gothic" panose="020B0502020202020204" pitchFamily="34" charset="0"/>
              </a:rPr>
              <a:t>Missions</a:t>
            </a:r>
            <a:r>
              <a:rPr lang="fr-FR" sz="2400" u="sng" dirty="0">
                <a:latin typeface="Century Gothic" panose="020B0502020202020204" pitchFamily="34" charset="0"/>
              </a:rPr>
              <a:t> :</a:t>
            </a:r>
            <a:r>
              <a:rPr lang="fr-FR" sz="2400" dirty="0">
                <a:latin typeface="Century Gothic" panose="020B0502020202020204" pitchFamily="34" charset="0"/>
              </a:rPr>
              <a:t> mise en œuvre des politiques locales, sous la responsabilité du Maire</a:t>
            </a:r>
          </a:p>
          <a:p>
            <a:pPr marL="0" indent="0">
              <a:buNone/>
            </a:pPr>
            <a:r>
              <a:rPr lang="fr-FR" sz="2400" u="sng" dirty="0" smtClean="0">
                <a:latin typeface="Century Gothic" panose="020B0502020202020204" pitchFamily="34" charset="0"/>
              </a:rPr>
              <a:t>Critères:</a:t>
            </a:r>
            <a:endParaRPr lang="fr-FR" sz="800" u="sng" dirty="0">
              <a:latin typeface="Century Gothic" panose="020B0502020202020204" pitchFamily="34" charset="0"/>
            </a:endParaRPr>
          </a:p>
        </p:txBody>
      </p:sp>
      <p:graphicFrame>
        <p:nvGraphicFramePr>
          <p:cNvPr id="11" name="Tableau 10"/>
          <p:cNvGraphicFramePr>
            <a:graphicFrameLocks noGrp="1"/>
          </p:cNvGraphicFramePr>
          <p:nvPr>
            <p:extLst>
              <p:ext uri="{D42A27DB-BD31-4B8C-83A1-F6EECF244321}">
                <p14:modId xmlns:p14="http://schemas.microsoft.com/office/powerpoint/2010/main" val="3397217204"/>
              </p:ext>
            </p:extLst>
          </p:nvPr>
        </p:nvGraphicFramePr>
        <p:xfrm>
          <a:off x="755576" y="3573016"/>
          <a:ext cx="7272808" cy="1518412"/>
        </p:xfrm>
        <a:graphic>
          <a:graphicData uri="http://schemas.openxmlformats.org/drawingml/2006/table">
            <a:tbl>
              <a:tblPr firstRow="1" bandRow="1">
                <a:tableStyleId>{5C22544A-7EE6-4342-B048-85BDC9FD1C3A}</a:tableStyleId>
              </a:tblPr>
              <a:tblGrid>
                <a:gridCol w="2160337">
                  <a:extLst>
                    <a:ext uri="{9D8B030D-6E8A-4147-A177-3AD203B41FA5}">
                      <a16:colId xmlns:a16="http://schemas.microsoft.com/office/drawing/2014/main" val="20000"/>
                    </a:ext>
                  </a:extLst>
                </a:gridCol>
                <a:gridCol w="2160337">
                  <a:extLst>
                    <a:ext uri="{9D8B030D-6E8A-4147-A177-3AD203B41FA5}">
                      <a16:colId xmlns:a16="http://schemas.microsoft.com/office/drawing/2014/main" val="20001"/>
                    </a:ext>
                  </a:extLst>
                </a:gridCol>
                <a:gridCol w="2952134">
                  <a:extLst>
                    <a:ext uri="{9D8B030D-6E8A-4147-A177-3AD203B41FA5}">
                      <a16:colId xmlns:a16="http://schemas.microsoft.com/office/drawing/2014/main" val="20002"/>
                    </a:ext>
                  </a:extLst>
                </a:gridCol>
              </a:tblGrid>
              <a:tr h="370840">
                <a:tc>
                  <a:txBody>
                    <a:bodyPr/>
                    <a:lstStyle/>
                    <a:p>
                      <a:pPr algn="ctr">
                        <a:lnSpc>
                          <a:spcPct val="115000"/>
                        </a:lnSpc>
                        <a:spcAft>
                          <a:spcPts val="0"/>
                        </a:spcAft>
                      </a:pPr>
                      <a:r>
                        <a:rPr lang="fr-FR" sz="1100" dirty="0" smtClean="0">
                          <a:effectLst/>
                          <a:latin typeface="Calibri"/>
                          <a:ea typeface="Calibri"/>
                          <a:cs typeface="Times New Roman"/>
                        </a:rPr>
                        <a:t>Responsabilité</a:t>
                      </a:r>
                      <a:endParaRPr lang="fr-FR"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fr-FR" sz="1100" dirty="0" smtClean="0">
                          <a:effectLst/>
                          <a:latin typeface="Calibri"/>
                          <a:ea typeface="Calibri"/>
                          <a:cs typeface="Times New Roman"/>
                        </a:rPr>
                        <a:t>Technicité</a:t>
                      </a:r>
                      <a:endParaRPr lang="fr-FR"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fr-FR" sz="1100" dirty="0" smtClean="0">
                          <a:effectLst/>
                          <a:latin typeface="Calibri"/>
                          <a:ea typeface="Calibri"/>
                          <a:cs typeface="Times New Roman"/>
                        </a:rPr>
                        <a:t>Sujétions</a:t>
                      </a:r>
                      <a:endParaRPr lang="fr-FR"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r h="370840">
                <a:tc>
                  <a:txBody>
                    <a:bodyPr/>
                    <a:lstStyle/>
                    <a:p>
                      <a:pPr>
                        <a:lnSpc>
                          <a:spcPct val="115000"/>
                        </a:lnSpc>
                        <a:spcAft>
                          <a:spcPts val="0"/>
                        </a:spcAft>
                      </a:pPr>
                      <a:r>
                        <a:rPr lang="fr-FR" sz="1100">
                          <a:effectLst/>
                          <a:latin typeface="Calibri"/>
                          <a:ea typeface="Calibri"/>
                          <a:cs typeface="Times New Roman"/>
                        </a:rPr>
                        <a:t>Conseil et assistance des élus</a:t>
                      </a:r>
                    </a:p>
                  </a:txBody>
                  <a:tcPr marL="68580" marR="68580" marT="0" marB="0"/>
                </a:tc>
                <a:tc>
                  <a:txBody>
                    <a:bodyPr/>
                    <a:lstStyle/>
                    <a:p>
                      <a:pPr>
                        <a:spcAft>
                          <a:spcPts val="0"/>
                        </a:spcAft>
                      </a:pPr>
                      <a:r>
                        <a:rPr lang="fr-FR" sz="1000">
                          <a:solidFill>
                            <a:srgbClr val="000000"/>
                          </a:solidFill>
                          <a:effectLst/>
                          <a:latin typeface="Calibri"/>
                          <a:ea typeface="Calibri"/>
                          <a:cs typeface="Calibri"/>
                        </a:rPr>
                        <a:t>Maîtrise des processus décisionnels des collectivités locales et de leur environnement </a:t>
                      </a:r>
                      <a:endParaRPr lang="fr-FR" sz="1200">
                        <a:solidFill>
                          <a:srgbClr val="000000"/>
                        </a:solidFill>
                        <a:effectLst/>
                        <a:latin typeface="Calibri"/>
                        <a:ea typeface="Calibri"/>
                        <a:cs typeface="Calibri"/>
                      </a:endParaRPr>
                    </a:p>
                    <a:p>
                      <a:pPr>
                        <a:lnSpc>
                          <a:spcPct val="115000"/>
                        </a:lnSpc>
                        <a:spcAft>
                          <a:spcPts val="0"/>
                        </a:spcAft>
                      </a:pPr>
                      <a:r>
                        <a:rPr lang="fr-FR" sz="1100">
                          <a:effectLst/>
                          <a:latin typeface="Calibri"/>
                          <a:ea typeface="Calibri"/>
                          <a:cs typeface="Times New Roman"/>
                        </a:rPr>
                        <a:t> </a:t>
                      </a:r>
                    </a:p>
                  </a:txBody>
                  <a:tcPr marL="68580" marR="68580" marT="0" marB="0"/>
                </a:tc>
                <a:tc>
                  <a:txBody>
                    <a:bodyPr/>
                    <a:lstStyle/>
                    <a:p>
                      <a:pPr>
                        <a:lnSpc>
                          <a:spcPct val="115000"/>
                        </a:lnSpc>
                        <a:spcAft>
                          <a:spcPts val="0"/>
                        </a:spcAft>
                      </a:pPr>
                      <a:r>
                        <a:rPr lang="fr-FR" sz="1100" dirty="0">
                          <a:effectLst/>
                          <a:latin typeface="Calibri"/>
                          <a:ea typeface="Calibri"/>
                          <a:cs typeface="Times New Roman"/>
                        </a:rPr>
                        <a:t>Disponibilités  </a:t>
                      </a:r>
                    </a:p>
                  </a:txBody>
                  <a:tcPr marL="68580" marR="68580" marT="0" marB="0"/>
                </a:tc>
                <a:extLst>
                  <a:ext uri="{0D108BD9-81ED-4DB2-BD59-A6C34878D82A}">
                    <a16:rowId xmlns:a16="http://schemas.microsoft.com/office/drawing/2014/main" val="10001"/>
                  </a:ext>
                </a:extLst>
              </a:tr>
              <a:tr h="370840">
                <a:tc>
                  <a:txBody>
                    <a:bodyPr/>
                    <a:lstStyle/>
                    <a:p>
                      <a:pPr>
                        <a:lnSpc>
                          <a:spcPct val="115000"/>
                        </a:lnSpc>
                        <a:spcAft>
                          <a:spcPts val="0"/>
                        </a:spcAft>
                      </a:pPr>
                      <a:r>
                        <a:rPr lang="fr-FR" sz="1100">
                          <a:effectLst/>
                          <a:latin typeface="Calibri"/>
                          <a:ea typeface="Calibri"/>
                          <a:cs typeface="Times New Roman"/>
                        </a:rPr>
                        <a:t>Veille juridique</a:t>
                      </a:r>
                    </a:p>
                  </a:txBody>
                  <a:tcPr marL="68580" marR="68580" marT="0" marB="0"/>
                </a:tc>
                <a:tc>
                  <a:txBody>
                    <a:bodyPr/>
                    <a:lstStyle/>
                    <a:p>
                      <a:pPr>
                        <a:spcAft>
                          <a:spcPts val="0"/>
                        </a:spcAft>
                      </a:pPr>
                      <a:r>
                        <a:rPr lang="fr-FR" sz="1000">
                          <a:solidFill>
                            <a:srgbClr val="000000"/>
                          </a:solidFill>
                          <a:effectLst/>
                          <a:latin typeface="Calibri"/>
                          <a:ea typeface="Calibri"/>
                          <a:cs typeface="Calibri"/>
                        </a:rPr>
                        <a:t>Maîtrise de la règlementation juridique et financière des collectivités locale </a:t>
                      </a:r>
                      <a:endParaRPr lang="fr-FR" sz="1200">
                        <a:solidFill>
                          <a:srgbClr val="000000"/>
                        </a:solidFill>
                        <a:effectLst/>
                        <a:latin typeface="Calibri"/>
                        <a:ea typeface="Calibri"/>
                        <a:cs typeface="Calibri"/>
                      </a:endParaRPr>
                    </a:p>
                    <a:p>
                      <a:pPr>
                        <a:lnSpc>
                          <a:spcPct val="115000"/>
                        </a:lnSpc>
                        <a:spcAft>
                          <a:spcPts val="0"/>
                        </a:spcAft>
                      </a:pPr>
                      <a:r>
                        <a:rPr lang="fr-FR" sz="1100">
                          <a:effectLst/>
                          <a:latin typeface="Calibri"/>
                          <a:ea typeface="Calibri"/>
                          <a:cs typeface="Times New Roman"/>
                        </a:rPr>
                        <a:t> </a:t>
                      </a:r>
                    </a:p>
                  </a:txBody>
                  <a:tcPr marL="68580" marR="68580" marT="0" marB="0"/>
                </a:tc>
                <a:tc>
                  <a:txBody>
                    <a:bodyPr/>
                    <a:lstStyle/>
                    <a:p>
                      <a:pPr>
                        <a:lnSpc>
                          <a:spcPct val="115000"/>
                        </a:lnSpc>
                        <a:spcAft>
                          <a:spcPts val="0"/>
                        </a:spcAft>
                      </a:pPr>
                      <a:r>
                        <a:rPr lang="fr-FR" sz="1100" dirty="0">
                          <a:effectLst/>
                          <a:latin typeface="Calibri"/>
                          <a:ea typeface="Calibri"/>
                          <a:cs typeface="Times New Roman"/>
                        </a:rPr>
                        <a:t>Gestion de dossiers divers</a:t>
                      </a:r>
                    </a:p>
                  </a:txBody>
                  <a:tcPr marL="68580" marR="68580" marT="0" marB="0"/>
                </a:tc>
                <a:extLst>
                  <a:ext uri="{0D108BD9-81ED-4DB2-BD59-A6C34878D82A}">
                    <a16:rowId xmlns:a16="http://schemas.microsoft.com/office/drawing/2014/main" val="10002"/>
                  </a:ext>
                </a:extLst>
              </a:tr>
            </a:tbl>
          </a:graphicData>
        </a:graphic>
      </p:graphicFrame>
      <p:graphicFrame>
        <p:nvGraphicFramePr>
          <p:cNvPr id="12" name="Tableau 11"/>
          <p:cNvGraphicFramePr>
            <a:graphicFrameLocks noGrp="1"/>
          </p:cNvGraphicFramePr>
          <p:nvPr>
            <p:extLst>
              <p:ext uri="{D42A27DB-BD31-4B8C-83A1-F6EECF244321}">
                <p14:modId xmlns:p14="http://schemas.microsoft.com/office/powerpoint/2010/main" val="258909517"/>
              </p:ext>
            </p:extLst>
          </p:nvPr>
        </p:nvGraphicFramePr>
        <p:xfrm>
          <a:off x="755576" y="5517232"/>
          <a:ext cx="7272808" cy="741680"/>
        </p:xfrm>
        <a:graphic>
          <a:graphicData uri="http://schemas.openxmlformats.org/drawingml/2006/table">
            <a:tbl>
              <a:tblPr firstRow="1" bandRow="1">
                <a:tableStyleId>{5C22544A-7EE6-4342-B048-85BDC9FD1C3A}</a:tableStyleId>
              </a:tblPr>
              <a:tblGrid>
                <a:gridCol w="2400267">
                  <a:extLst>
                    <a:ext uri="{9D8B030D-6E8A-4147-A177-3AD203B41FA5}">
                      <a16:colId xmlns:a16="http://schemas.microsoft.com/office/drawing/2014/main" val="20000"/>
                    </a:ext>
                  </a:extLst>
                </a:gridCol>
                <a:gridCol w="2618171">
                  <a:extLst>
                    <a:ext uri="{9D8B030D-6E8A-4147-A177-3AD203B41FA5}">
                      <a16:colId xmlns:a16="http://schemas.microsoft.com/office/drawing/2014/main" val="20001"/>
                    </a:ext>
                  </a:extLst>
                </a:gridCol>
                <a:gridCol w="2254370">
                  <a:extLst>
                    <a:ext uri="{9D8B030D-6E8A-4147-A177-3AD203B41FA5}">
                      <a16:colId xmlns:a16="http://schemas.microsoft.com/office/drawing/2014/main" val="20002"/>
                    </a:ext>
                  </a:extLst>
                </a:gridCol>
              </a:tblGrid>
              <a:tr h="370840">
                <a:tc>
                  <a:txBody>
                    <a:bodyPr/>
                    <a:lstStyle/>
                    <a:p>
                      <a:pPr algn="ctr">
                        <a:lnSpc>
                          <a:spcPct val="115000"/>
                        </a:lnSpc>
                        <a:spcAft>
                          <a:spcPts val="0"/>
                        </a:spcAft>
                      </a:pPr>
                      <a:r>
                        <a:rPr lang="fr-FR" sz="1100" dirty="0">
                          <a:effectLst/>
                          <a:latin typeface="Calibri"/>
                          <a:ea typeface="Calibri"/>
                          <a:cs typeface="Times New Roman"/>
                        </a:rPr>
                        <a:t>Groupes de fonctions</a:t>
                      </a:r>
                    </a:p>
                  </a:txBody>
                  <a:tcPr marL="68580" marR="68580" marT="0" marB="0"/>
                </a:tc>
                <a:tc>
                  <a:txBody>
                    <a:bodyPr/>
                    <a:lstStyle/>
                    <a:p>
                      <a:pPr algn="ctr">
                        <a:lnSpc>
                          <a:spcPct val="115000"/>
                        </a:lnSpc>
                        <a:spcAft>
                          <a:spcPts val="0"/>
                        </a:spcAft>
                      </a:pPr>
                      <a:r>
                        <a:rPr lang="fr-FR" sz="1100" dirty="0">
                          <a:effectLst/>
                          <a:latin typeface="Calibri"/>
                          <a:ea typeface="Calibri"/>
                          <a:cs typeface="Times New Roman"/>
                        </a:rPr>
                        <a:t>Montant annuel  IFSE</a:t>
                      </a:r>
                    </a:p>
                  </a:txBody>
                  <a:tcPr marL="68580" marR="68580" marT="0" marB="0"/>
                </a:tc>
                <a:tc>
                  <a:txBody>
                    <a:bodyPr/>
                    <a:lstStyle/>
                    <a:p>
                      <a:pPr algn="ctr">
                        <a:lnSpc>
                          <a:spcPct val="115000"/>
                        </a:lnSpc>
                        <a:spcAft>
                          <a:spcPts val="0"/>
                        </a:spcAft>
                      </a:pPr>
                      <a:r>
                        <a:rPr lang="fr-FR" sz="1100" dirty="0">
                          <a:effectLst/>
                          <a:latin typeface="Calibri"/>
                          <a:ea typeface="Calibri"/>
                          <a:cs typeface="Times New Roman"/>
                        </a:rPr>
                        <a:t>Montant annuel  CIA</a:t>
                      </a:r>
                    </a:p>
                  </a:txBody>
                  <a:tcPr marL="68580" marR="68580" marT="0" marB="0"/>
                </a:tc>
                <a:extLst>
                  <a:ext uri="{0D108BD9-81ED-4DB2-BD59-A6C34878D82A}">
                    <a16:rowId xmlns:a16="http://schemas.microsoft.com/office/drawing/2014/main" val="10000"/>
                  </a:ext>
                </a:extLst>
              </a:tr>
              <a:tr h="370840">
                <a:tc>
                  <a:txBody>
                    <a:bodyPr/>
                    <a:lstStyle/>
                    <a:p>
                      <a:pPr>
                        <a:lnSpc>
                          <a:spcPct val="115000"/>
                        </a:lnSpc>
                        <a:spcAft>
                          <a:spcPts val="0"/>
                        </a:spcAft>
                      </a:pPr>
                      <a:r>
                        <a:rPr lang="fr-FR" sz="1100" dirty="0">
                          <a:effectLst/>
                          <a:latin typeface="Calibri"/>
                          <a:ea typeface="Calibri"/>
                          <a:cs typeface="Times New Roman"/>
                        </a:rPr>
                        <a:t>B1</a:t>
                      </a:r>
                    </a:p>
                  </a:txBody>
                  <a:tcPr marL="68580" marR="68580" marT="0" marB="0"/>
                </a:tc>
                <a:tc>
                  <a:txBody>
                    <a:bodyPr/>
                    <a:lstStyle/>
                    <a:p>
                      <a:pPr>
                        <a:lnSpc>
                          <a:spcPct val="115000"/>
                        </a:lnSpc>
                        <a:spcAft>
                          <a:spcPts val="0"/>
                        </a:spcAft>
                      </a:pPr>
                      <a:r>
                        <a:rPr lang="fr-FR" sz="1100">
                          <a:effectLst/>
                          <a:latin typeface="Calibri"/>
                          <a:ea typeface="Calibri"/>
                          <a:cs typeface="Times New Roman"/>
                        </a:rPr>
                        <a:t>17480</a:t>
                      </a:r>
                    </a:p>
                  </a:txBody>
                  <a:tcPr marL="68580" marR="68580" marT="0" marB="0"/>
                </a:tc>
                <a:tc>
                  <a:txBody>
                    <a:bodyPr/>
                    <a:lstStyle/>
                    <a:p>
                      <a:pPr>
                        <a:lnSpc>
                          <a:spcPct val="115000"/>
                        </a:lnSpc>
                        <a:spcAft>
                          <a:spcPts val="0"/>
                        </a:spcAft>
                      </a:pPr>
                      <a:r>
                        <a:rPr lang="fr-FR" sz="1100" dirty="0">
                          <a:effectLst/>
                          <a:latin typeface="Calibri"/>
                          <a:ea typeface="Calibri"/>
                          <a:cs typeface="Times New Roman"/>
                        </a:rPr>
                        <a:t>2380</a:t>
                      </a:r>
                    </a:p>
                  </a:txBody>
                  <a:tcPr marL="68580" marR="68580" marT="0" marB="0"/>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1577045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smtClean="0">
                <a:latin typeface="Century Gothic" panose="020B0502020202020204" pitchFamily="34" charset="0"/>
              </a:rPr>
              <a:t>Les groupes de fonctions</a:t>
            </a:r>
            <a:endParaRPr lang="fr-FR" sz="4000" b="1" dirty="0">
              <a:latin typeface="Century Gothic" panose="020B0502020202020204" pitchFamily="34" charset="0"/>
            </a:endParaRPr>
          </a:p>
        </p:txBody>
      </p:sp>
      <p:sp>
        <p:nvSpPr>
          <p:cNvPr id="3" name="Espace réservé du contenu 2"/>
          <p:cNvSpPr>
            <a:spLocks noGrp="1"/>
          </p:cNvSpPr>
          <p:nvPr>
            <p:ph idx="1"/>
          </p:nvPr>
        </p:nvSpPr>
        <p:spPr/>
        <p:txBody>
          <a:bodyPr>
            <a:normAutofit/>
          </a:bodyPr>
          <a:lstStyle/>
          <a:p>
            <a:pPr marL="0" indent="0">
              <a:buNone/>
            </a:pPr>
            <a:r>
              <a:rPr lang="fr-FR" sz="2000" b="1" dirty="0">
                <a:latin typeface="Century Gothic" panose="020B0502020202020204" pitchFamily="34" charset="0"/>
              </a:rPr>
              <a:t>Exemples d’outils: </a:t>
            </a:r>
            <a:endParaRPr lang="fr-FR" sz="2000" b="1" dirty="0" smtClean="0">
              <a:latin typeface="Century Gothic" panose="020B0502020202020204" pitchFamily="34" charset="0"/>
            </a:endParaRPr>
          </a:p>
          <a:p>
            <a:pPr marL="0" indent="0">
              <a:buNone/>
            </a:pPr>
            <a:endParaRPr lang="fr-FR" sz="2000" b="1" dirty="0">
              <a:latin typeface="Century Gothic" panose="020B0502020202020204" pitchFamily="34" charset="0"/>
            </a:endParaRPr>
          </a:p>
          <a:p>
            <a:pPr>
              <a:buFont typeface="Wingdings" panose="05000000000000000000" pitchFamily="2" charset="2"/>
              <a:buChar char="§"/>
            </a:pPr>
            <a:r>
              <a:rPr lang="fr-FR" sz="2000" dirty="0">
                <a:latin typeface="Century Gothic" panose="020B0502020202020204" pitchFamily="34" charset="0"/>
              </a:rPr>
              <a:t>Le système de </a:t>
            </a:r>
            <a:r>
              <a:rPr lang="fr-FR" sz="2000" b="1" dirty="0">
                <a:latin typeface="Century Gothic" panose="020B0502020202020204" pitchFamily="34" charset="0"/>
              </a:rPr>
              <a:t>cotation</a:t>
            </a:r>
            <a:r>
              <a:rPr lang="fr-FR" sz="2000" dirty="0">
                <a:latin typeface="Century Gothic" panose="020B0502020202020204" pitchFamily="34" charset="0"/>
              </a:rPr>
              <a:t> des </a:t>
            </a:r>
            <a:r>
              <a:rPr lang="fr-FR" sz="2000" dirty="0" smtClean="0">
                <a:latin typeface="Century Gothic" panose="020B0502020202020204" pitchFamily="34" charset="0"/>
              </a:rPr>
              <a:t>postes</a:t>
            </a:r>
            <a:endParaRPr lang="fr-FR" sz="2000" dirty="0">
              <a:latin typeface="Century Gothic" panose="020B0502020202020204" pitchFamily="34" charset="0"/>
            </a:endParaRPr>
          </a:p>
          <a:p>
            <a:pPr>
              <a:buFont typeface="Wingdings" panose="05000000000000000000" pitchFamily="2" charset="2"/>
              <a:buChar char="§"/>
            </a:pPr>
            <a:r>
              <a:rPr lang="fr-FR" sz="2000" dirty="0">
                <a:latin typeface="Century Gothic" panose="020B0502020202020204" pitchFamily="34" charset="0"/>
              </a:rPr>
              <a:t>La </a:t>
            </a:r>
            <a:r>
              <a:rPr lang="fr-FR" sz="2000" b="1" dirty="0">
                <a:latin typeface="Century Gothic" panose="020B0502020202020204" pitchFamily="34" charset="0"/>
              </a:rPr>
              <a:t>hiérarchisation</a:t>
            </a:r>
            <a:r>
              <a:rPr lang="fr-FR" sz="2000" dirty="0">
                <a:latin typeface="Century Gothic" panose="020B0502020202020204" pitchFamily="34" charset="0"/>
              </a:rPr>
              <a:t> des postes de </a:t>
            </a:r>
            <a:r>
              <a:rPr lang="fr-FR" sz="2000" dirty="0" smtClean="0">
                <a:latin typeface="Century Gothic" panose="020B0502020202020204" pitchFamily="34" charset="0"/>
              </a:rPr>
              <a:t>travail</a:t>
            </a:r>
          </a:p>
          <a:p>
            <a:pPr>
              <a:buFont typeface="Wingdings" panose="05000000000000000000" pitchFamily="2" charset="2"/>
              <a:buChar char="§"/>
            </a:pPr>
            <a:endParaRPr lang="fr-FR" sz="2000" dirty="0">
              <a:latin typeface="Century Gothic" panose="020B0502020202020204" pitchFamily="34" charset="0"/>
            </a:endParaRPr>
          </a:p>
          <a:p>
            <a:pPr>
              <a:buFont typeface="Wingdings" panose="05000000000000000000" pitchFamily="2" charset="2"/>
              <a:buChar char="§"/>
            </a:pPr>
            <a:endParaRPr lang="fr-FR" sz="2000" dirty="0" smtClean="0">
              <a:latin typeface="Century Gothic" panose="020B0502020202020204" pitchFamily="34" charset="0"/>
            </a:endParaRPr>
          </a:p>
          <a:p>
            <a:pPr>
              <a:buFont typeface="Wingdings" panose="05000000000000000000" pitchFamily="2" charset="2"/>
              <a:buChar char="§"/>
            </a:pPr>
            <a:r>
              <a:rPr lang="fr-FR" sz="2000" dirty="0" smtClean="0">
                <a:latin typeface="Century Gothic" panose="020B0502020202020204" pitchFamily="34" charset="0"/>
              </a:rPr>
              <a:t>Permet de définir les groupes de fonction</a:t>
            </a:r>
          </a:p>
          <a:p>
            <a:pPr>
              <a:buFont typeface="Wingdings" panose="05000000000000000000" pitchFamily="2" charset="2"/>
              <a:buChar char="§"/>
            </a:pPr>
            <a:r>
              <a:rPr lang="fr-FR" sz="2000" dirty="0" smtClean="0">
                <a:latin typeface="Century Gothic" panose="020B0502020202020204" pitchFamily="34" charset="0"/>
              </a:rPr>
              <a:t>Aide à la définition du </a:t>
            </a:r>
            <a:r>
              <a:rPr lang="fr-FR" sz="2000" b="1" dirty="0" smtClean="0">
                <a:latin typeface="Century Gothic" panose="020B0502020202020204" pitchFamily="34" charset="0"/>
              </a:rPr>
              <a:t>montant d’IFSE </a:t>
            </a:r>
            <a:r>
              <a:rPr lang="fr-FR" sz="2000" dirty="0" smtClean="0">
                <a:latin typeface="Century Gothic" panose="020B0502020202020204" pitchFamily="34" charset="0"/>
              </a:rPr>
              <a:t>attribué à chaque agent</a:t>
            </a:r>
            <a:endParaRPr lang="fr-FR" sz="2000" dirty="0"/>
          </a:p>
          <a:p>
            <a:pPr>
              <a:buFont typeface="Wingdings" panose="05000000000000000000" pitchFamily="2" charset="2"/>
              <a:buChar char="§"/>
            </a:pPr>
            <a:r>
              <a:rPr lang="fr-FR" sz="2000" b="1" dirty="0" smtClean="0">
                <a:latin typeface="Century Gothic" panose="020B0502020202020204" pitchFamily="34" charset="0"/>
              </a:rPr>
              <a:t>L’attribution du CIA </a:t>
            </a:r>
            <a:r>
              <a:rPr lang="fr-FR" sz="2000" dirty="0" smtClean="0">
                <a:latin typeface="Century Gothic" panose="020B0502020202020204" pitchFamily="34" charset="0"/>
              </a:rPr>
              <a:t>repose sur la manière de servir de l’agent:</a:t>
            </a:r>
          </a:p>
          <a:p>
            <a:pPr marL="0" indent="0">
              <a:buNone/>
            </a:pPr>
            <a:r>
              <a:rPr lang="fr-FR" sz="2000" dirty="0" smtClean="0">
                <a:latin typeface="Century Gothic" panose="020B0502020202020204" pitchFamily="34" charset="0"/>
              </a:rPr>
              <a:t>Aide à la décision: Entretien professionnel </a:t>
            </a:r>
            <a:endParaRPr lang="fr-FR" sz="2000" dirty="0">
              <a:latin typeface="Century Gothic" panose="020B0502020202020204" pitchFamily="34" charset="0"/>
            </a:endParaRPr>
          </a:p>
          <a:p>
            <a:pPr marL="0" indent="0">
              <a:buNone/>
            </a:pPr>
            <a:endParaRPr lang="fr-FR" sz="2000" dirty="0" smtClean="0">
              <a:latin typeface="Century Gothic" panose="020B0502020202020204" pitchFamily="34" charset="0"/>
            </a:endParaRPr>
          </a:p>
        </p:txBody>
      </p:sp>
    </p:spTree>
    <p:extLst>
      <p:ext uri="{BB962C8B-B14F-4D97-AF65-F5344CB8AC3E}">
        <p14:creationId xmlns:p14="http://schemas.microsoft.com/office/powerpoint/2010/main" val="40977036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smtClean="0">
                <a:latin typeface="Century Gothic" panose="020B0502020202020204" pitchFamily="34" charset="0"/>
              </a:rPr>
              <a:t>Le système de cotation</a:t>
            </a:r>
            <a:endParaRPr lang="fr-FR" sz="4000" b="1" dirty="0">
              <a:latin typeface="Century Gothic" panose="020B0502020202020204" pitchFamily="34" charset="0"/>
            </a:endParaRPr>
          </a:p>
        </p:txBody>
      </p:sp>
      <p:sp>
        <p:nvSpPr>
          <p:cNvPr id="3" name="Espace réservé du contenu 2"/>
          <p:cNvSpPr>
            <a:spLocks noGrp="1"/>
          </p:cNvSpPr>
          <p:nvPr>
            <p:ph idx="1"/>
          </p:nvPr>
        </p:nvSpPr>
        <p:spPr/>
        <p:txBody>
          <a:bodyPr>
            <a:normAutofit fontScale="70000" lnSpcReduction="20000"/>
          </a:bodyPr>
          <a:lstStyle/>
          <a:p>
            <a:pPr marL="0" lvl="0" indent="0">
              <a:buNone/>
            </a:pPr>
            <a:r>
              <a:rPr lang="fr-FR" dirty="0" smtClean="0">
                <a:latin typeface="Century Gothic" panose="020B0502020202020204" pitchFamily="34" charset="0"/>
              </a:rPr>
              <a:t>1) Définir </a:t>
            </a:r>
            <a:r>
              <a:rPr lang="fr-FR" dirty="0">
                <a:latin typeface="Century Gothic" panose="020B0502020202020204" pitchFamily="34" charset="0"/>
              </a:rPr>
              <a:t>les indicateurs en s’appuyant sur les 3 types de critères </a:t>
            </a:r>
            <a:r>
              <a:rPr lang="fr-FR" dirty="0" smtClean="0">
                <a:latin typeface="Century Gothic" panose="020B0502020202020204" pitchFamily="34" charset="0"/>
              </a:rPr>
              <a:t>professionnels retenus : </a:t>
            </a:r>
            <a:r>
              <a:rPr lang="fr-FR" dirty="0">
                <a:latin typeface="Century Gothic" panose="020B0502020202020204" pitchFamily="34" charset="0"/>
              </a:rPr>
              <a:t>fonction encadrement, technicité, sujétions particulières</a:t>
            </a:r>
          </a:p>
          <a:p>
            <a:pPr marL="0" indent="0">
              <a:buNone/>
            </a:pPr>
            <a:endParaRPr lang="fr-FR" dirty="0">
              <a:latin typeface="Century Gothic" panose="020B0502020202020204" pitchFamily="34" charset="0"/>
            </a:endParaRPr>
          </a:p>
          <a:p>
            <a:pPr marL="0" lvl="0" indent="0">
              <a:buNone/>
            </a:pPr>
            <a:r>
              <a:rPr lang="fr-FR" dirty="0" smtClean="0">
                <a:latin typeface="Century Gothic" panose="020B0502020202020204" pitchFamily="34" charset="0"/>
              </a:rPr>
              <a:t>2) Définir </a:t>
            </a:r>
            <a:r>
              <a:rPr lang="fr-FR" dirty="0">
                <a:latin typeface="Century Gothic" panose="020B0502020202020204" pitchFamily="34" charset="0"/>
              </a:rPr>
              <a:t>ensuite une </a:t>
            </a:r>
            <a:r>
              <a:rPr lang="fr-FR" b="1" dirty="0">
                <a:latin typeface="Century Gothic" panose="020B0502020202020204" pitchFamily="34" charset="0"/>
              </a:rPr>
              <a:t>échelle de points </a:t>
            </a:r>
            <a:r>
              <a:rPr lang="fr-FR" dirty="0">
                <a:latin typeface="Century Gothic" panose="020B0502020202020204" pitchFamily="34" charset="0"/>
              </a:rPr>
              <a:t>pour chaque indicateur ;  </a:t>
            </a:r>
            <a:endParaRPr lang="fr-FR" dirty="0" smtClean="0">
              <a:latin typeface="Century Gothic" panose="020B0502020202020204" pitchFamily="34" charset="0"/>
            </a:endParaRPr>
          </a:p>
          <a:p>
            <a:pPr marL="0" lvl="0" indent="0">
              <a:buNone/>
            </a:pPr>
            <a:endParaRPr lang="fr-FR" dirty="0">
              <a:latin typeface="Century Gothic" panose="020B0502020202020204" pitchFamily="34" charset="0"/>
            </a:endParaRPr>
          </a:p>
          <a:p>
            <a:pPr marL="0" lvl="0" indent="0">
              <a:buNone/>
            </a:pPr>
            <a:r>
              <a:rPr lang="fr-FR" dirty="0" smtClean="0">
                <a:latin typeface="Century Gothic" panose="020B0502020202020204" pitchFamily="34" charset="0"/>
              </a:rPr>
              <a:t>3) Attribuer </a:t>
            </a:r>
            <a:r>
              <a:rPr lang="fr-FR" b="1" dirty="0">
                <a:latin typeface="Century Gothic" panose="020B0502020202020204" pitchFamily="34" charset="0"/>
              </a:rPr>
              <a:t>à chaque poste </a:t>
            </a:r>
            <a:r>
              <a:rPr lang="fr-FR" dirty="0">
                <a:latin typeface="Century Gothic" panose="020B0502020202020204" pitchFamily="34" charset="0"/>
              </a:rPr>
              <a:t>le nombre de points correspondant pour chaque indicateur, ce qui aboutit à une somme de points par poste </a:t>
            </a:r>
          </a:p>
          <a:p>
            <a:pPr marL="0" indent="0">
              <a:buNone/>
            </a:pPr>
            <a:r>
              <a:rPr lang="fr-FR" dirty="0">
                <a:latin typeface="Century Gothic" panose="020B0502020202020204" pitchFamily="34" charset="0"/>
              </a:rPr>
              <a:t> </a:t>
            </a:r>
          </a:p>
          <a:p>
            <a:pPr marL="0" lvl="0" indent="0">
              <a:buNone/>
            </a:pPr>
            <a:r>
              <a:rPr lang="fr-FR" dirty="0" smtClean="0">
                <a:latin typeface="Century Gothic" panose="020B0502020202020204" pitchFamily="34" charset="0"/>
              </a:rPr>
              <a:t>4) Créer </a:t>
            </a:r>
            <a:r>
              <a:rPr lang="fr-FR" dirty="0">
                <a:latin typeface="Century Gothic" panose="020B0502020202020204" pitchFamily="34" charset="0"/>
              </a:rPr>
              <a:t>enfin des </a:t>
            </a:r>
            <a:r>
              <a:rPr lang="fr-FR" b="1" dirty="0">
                <a:latin typeface="Century Gothic" panose="020B0502020202020204" pitchFamily="34" charset="0"/>
              </a:rPr>
              <a:t>niveaux de fonction</a:t>
            </a:r>
            <a:r>
              <a:rPr lang="fr-FR" dirty="0">
                <a:latin typeface="Century Gothic" panose="020B0502020202020204" pitchFamily="34" charset="0"/>
              </a:rPr>
              <a:t>, avec pour chaque niveau une fourchette de points (mini/maxi). </a:t>
            </a:r>
            <a:endParaRPr lang="fr-FR" dirty="0" smtClean="0">
              <a:latin typeface="Century Gothic" panose="020B0502020202020204" pitchFamily="34" charset="0"/>
            </a:endParaRPr>
          </a:p>
          <a:p>
            <a:pPr marL="0" lvl="0" indent="0">
              <a:buNone/>
            </a:pPr>
            <a:endParaRPr lang="fr-FR" dirty="0">
              <a:latin typeface="Century Gothic" panose="020B0502020202020204" pitchFamily="34" charset="0"/>
            </a:endParaRPr>
          </a:p>
          <a:p>
            <a:endParaRPr lang="fr-FR" dirty="0"/>
          </a:p>
        </p:txBody>
      </p:sp>
    </p:spTree>
    <p:extLst>
      <p:ext uri="{BB962C8B-B14F-4D97-AF65-F5344CB8AC3E}">
        <p14:creationId xmlns:p14="http://schemas.microsoft.com/office/powerpoint/2010/main" val="25217924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smtClean="0">
                <a:latin typeface="Century Gothic" panose="020B0502020202020204" pitchFamily="34" charset="0"/>
              </a:rPr>
              <a:t>Principes</a:t>
            </a:r>
            <a:endParaRPr lang="fr-FR" sz="4000" b="1" dirty="0">
              <a:latin typeface="Century Gothic" panose="020B0502020202020204" pitchFamily="34" charset="0"/>
            </a:endParaRPr>
          </a:p>
        </p:txBody>
      </p:sp>
      <p:sp>
        <p:nvSpPr>
          <p:cNvPr id="3" name="Espace réservé du contenu 2"/>
          <p:cNvSpPr>
            <a:spLocks noGrp="1"/>
          </p:cNvSpPr>
          <p:nvPr>
            <p:ph idx="1"/>
          </p:nvPr>
        </p:nvSpPr>
        <p:spPr/>
        <p:txBody>
          <a:bodyPr>
            <a:normAutofit fontScale="92500"/>
          </a:bodyPr>
          <a:lstStyle/>
          <a:p>
            <a:pPr marL="0" indent="0">
              <a:buNone/>
            </a:pPr>
            <a:r>
              <a:rPr lang="fr-FR" sz="2400" b="1" dirty="0" smtClean="0">
                <a:latin typeface="Century Gothic" panose="020B0502020202020204" pitchFamily="34" charset="0"/>
              </a:rPr>
              <a:t>Rémunération : </a:t>
            </a:r>
          </a:p>
          <a:p>
            <a:pPr>
              <a:buFont typeface="Wingdings" panose="05000000000000000000" pitchFamily="2" charset="2"/>
              <a:buChar char="§"/>
            </a:pPr>
            <a:r>
              <a:rPr lang="fr-FR" sz="2400" dirty="0" smtClean="0">
                <a:latin typeface="Century Gothic" panose="020B0502020202020204" pitchFamily="34" charset="0"/>
              </a:rPr>
              <a:t>Eléments obligatoires</a:t>
            </a:r>
          </a:p>
          <a:p>
            <a:pPr>
              <a:buFont typeface="Wingdings" panose="05000000000000000000" pitchFamily="2" charset="2"/>
              <a:buChar char="§"/>
            </a:pPr>
            <a:r>
              <a:rPr lang="fr-FR" sz="2400" dirty="0" smtClean="0">
                <a:latin typeface="Century Gothic" panose="020B0502020202020204" pitchFamily="34" charset="0"/>
              </a:rPr>
              <a:t>Eléments facultatifs : </a:t>
            </a:r>
            <a:r>
              <a:rPr lang="fr-FR" sz="2400" u="sng" dirty="0" smtClean="0">
                <a:latin typeface="Century Gothic" panose="020B0502020202020204" pitchFamily="34" charset="0"/>
              </a:rPr>
              <a:t>Régime indemnitaire</a:t>
            </a:r>
          </a:p>
          <a:p>
            <a:pPr marL="0" indent="0">
              <a:buNone/>
            </a:pPr>
            <a:r>
              <a:rPr lang="fr-FR" sz="2400" dirty="0">
                <a:latin typeface="Century Gothic" panose="020B0502020202020204" pitchFamily="34" charset="0"/>
              </a:rPr>
              <a:t>	</a:t>
            </a:r>
            <a:r>
              <a:rPr lang="fr-FR" sz="2400" dirty="0" smtClean="0">
                <a:latin typeface="Century Gothic" panose="020B0502020202020204" pitchFamily="34" charset="0"/>
              </a:rPr>
              <a:t>Obligation de délibérer pour l’instaurer</a:t>
            </a:r>
          </a:p>
          <a:p>
            <a:pPr marL="0" indent="0">
              <a:buNone/>
            </a:pPr>
            <a:endParaRPr lang="fr-FR" sz="2400" dirty="0">
              <a:latin typeface="Century Gothic" panose="020B0502020202020204" pitchFamily="34" charset="0"/>
            </a:endParaRPr>
          </a:p>
          <a:p>
            <a:pPr marL="0" indent="0">
              <a:buNone/>
            </a:pPr>
            <a:r>
              <a:rPr lang="fr-FR" sz="2400" b="1" dirty="0" smtClean="0">
                <a:latin typeface="Century Gothic" panose="020B0502020202020204" pitchFamily="34" charset="0"/>
              </a:rPr>
              <a:t>Trois principes à respecter :</a:t>
            </a:r>
          </a:p>
          <a:p>
            <a:pPr>
              <a:buFont typeface="Wingdings" panose="05000000000000000000" pitchFamily="2" charset="2"/>
              <a:buChar char="§"/>
            </a:pPr>
            <a:r>
              <a:rPr lang="fr-FR" sz="2400" dirty="0" smtClean="0">
                <a:latin typeface="Century Gothic" panose="020B0502020202020204" pitchFamily="34" charset="0"/>
              </a:rPr>
              <a:t>Le principe de </a:t>
            </a:r>
            <a:r>
              <a:rPr lang="fr-FR" sz="2400" b="1" dirty="0" smtClean="0">
                <a:latin typeface="Century Gothic" panose="020B0502020202020204" pitchFamily="34" charset="0"/>
              </a:rPr>
              <a:t>légalité </a:t>
            </a:r>
            <a:r>
              <a:rPr lang="fr-FR" sz="2400" dirty="0" smtClean="0">
                <a:latin typeface="Century Gothic" panose="020B0502020202020204" pitchFamily="34" charset="0"/>
              </a:rPr>
              <a:t>: « pas de prime sans texte »</a:t>
            </a:r>
          </a:p>
          <a:p>
            <a:pPr>
              <a:buFont typeface="Wingdings" panose="05000000000000000000" pitchFamily="2" charset="2"/>
              <a:buChar char="§"/>
            </a:pPr>
            <a:r>
              <a:rPr lang="fr-FR" sz="2400" dirty="0" smtClean="0">
                <a:latin typeface="Century Gothic" panose="020B0502020202020204" pitchFamily="34" charset="0"/>
              </a:rPr>
              <a:t>Le principe de</a:t>
            </a:r>
            <a:r>
              <a:rPr lang="fr-FR" sz="2400" b="1" dirty="0" smtClean="0">
                <a:latin typeface="Century Gothic" panose="020B0502020202020204" pitchFamily="34" charset="0"/>
              </a:rPr>
              <a:t> parité </a:t>
            </a:r>
            <a:r>
              <a:rPr lang="fr-FR" sz="2400" dirty="0" smtClean="0">
                <a:latin typeface="Century Gothic" panose="020B0502020202020204" pitchFamily="34" charset="0"/>
              </a:rPr>
              <a:t>avec la FPE : Pas de RI plus favorable que les agents de l’Etat</a:t>
            </a:r>
          </a:p>
          <a:p>
            <a:pPr>
              <a:buFont typeface="Wingdings" panose="05000000000000000000" pitchFamily="2" charset="2"/>
              <a:buChar char="§"/>
            </a:pPr>
            <a:r>
              <a:rPr lang="fr-FR" sz="2400" dirty="0" smtClean="0">
                <a:latin typeface="Century Gothic" panose="020B0502020202020204" pitchFamily="34" charset="0"/>
              </a:rPr>
              <a:t>Le principe de </a:t>
            </a:r>
            <a:r>
              <a:rPr lang="fr-FR" sz="2400" b="1" dirty="0" smtClean="0">
                <a:latin typeface="Century Gothic" panose="020B0502020202020204" pitchFamily="34" charset="0"/>
              </a:rPr>
              <a:t>libre administration : </a:t>
            </a:r>
            <a:r>
              <a:rPr lang="fr-FR" sz="2400" dirty="0" smtClean="0">
                <a:latin typeface="Century Gothic" panose="020B0502020202020204" pitchFamily="34" charset="0"/>
              </a:rPr>
              <a:t>l’organe délibérant précise ses propres modalités de fonctionnement</a:t>
            </a:r>
          </a:p>
          <a:p>
            <a:pPr marL="0" indent="0">
              <a:buNone/>
            </a:pPr>
            <a:endParaRPr lang="fr-FR" dirty="0"/>
          </a:p>
        </p:txBody>
      </p:sp>
    </p:spTree>
    <p:extLst>
      <p:ext uri="{BB962C8B-B14F-4D97-AF65-F5344CB8AC3E}">
        <p14:creationId xmlns:p14="http://schemas.microsoft.com/office/powerpoint/2010/main" val="14158385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94122"/>
          </a:xfrm>
        </p:spPr>
        <p:txBody>
          <a:bodyPr>
            <a:normAutofit fontScale="90000"/>
          </a:bodyPr>
          <a:lstStyle/>
          <a:p>
            <a:r>
              <a:rPr lang="fr-FR" sz="4000" b="1" dirty="0">
                <a:latin typeface="Century Gothic" panose="020B0502020202020204" pitchFamily="34" charset="0"/>
              </a:rPr>
              <a:t>Exemple de tableau de cotation</a:t>
            </a:r>
            <a:r>
              <a:rPr lang="fr-FR" b="1" dirty="0"/>
              <a:t>  </a:t>
            </a:r>
            <a:endParaRPr lang="fr-FR" dirty="0"/>
          </a:p>
        </p:txBody>
      </p:sp>
      <p:sp>
        <p:nvSpPr>
          <p:cNvPr id="3" name="Espace réservé du contenu 2"/>
          <p:cNvSpPr>
            <a:spLocks noGrp="1"/>
          </p:cNvSpPr>
          <p:nvPr>
            <p:ph idx="1"/>
          </p:nvPr>
        </p:nvSpPr>
        <p:spPr>
          <a:xfrm>
            <a:off x="457200" y="1124744"/>
            <a:ext cx="8229600" cy="5001419"/>
          </a:xfrm>
        </p:spPr>
        <p:txBody>
          <a:bodyPr/>
          <a:lstStyle/>
          <a:p>
            <a:pPr marL="0" indent="0">
              <a:buNone/>
            </a:pPr>
            <a:r>
              <a:rPr lang="fr-FR" sz="2400" b="1" dirty="0">
                <a:latin typeface="Century Gothic" panose="020B0502020202020204" pitchFamily="34" charset="0"/>
              </a:rPr>
              <a:t>Critère 1</a:t>
            </a:r>
            <a:r>
              <a:rPr lang="fr-FR" sz="2400" dirty="0">
                <a:latin typeface="Century Gothic" panose="020B0502020202020204" pitchFamily="34" charset="0"/>
              </a:rPr>
              <a:t> : fonctions d’encadrement, de coordination, de pilotage ou de conception</a:t>
            </a:r>
          </a:p>
          <a:p>
            <a:pPr marL="0" indent="0">
              <a:buNone/>
            </a:pPr>
            <a:endParaRPr lang="fr-FR" sz="1000" dirty="0"/>
          </a:p>
        </p:txBody>
      </p:sp>
      <p:graphicFrame>
        <p:nvGraphicFramePr>
          <p:cNvPr id="4" name="Tableau 3"/>
          <p:cNvGraphicFramePr>
            <a:graphicFrameLocks noGrp="1"/>
          </p:cNvGraphicFramePr>
          <p:nvPr>
            <p:extLst>
              <p:ext uri="{D42A27DB-BD31-4B8C-83A1-F6EECF244321}">
                <p14:modId xmlns:p14="http://schemas.microsoft.com/office/powerpoint/2010/main" val="2262437452"/>
              </p:ext>
            </p:extLst>
          </p:nvPr>
        </p:nvGraphicFramePr>
        <p:xfrm>
          <a:off x="323528" y="2420888"/>
          <a:ext cx="8496945" cy="4248471"/>
        </p:xfrm>
        <a:graphic>
          <a:graphicData uri="http://schemas.openxmlformats.org/drawingml/2006/table">
            <a:tbl>
              <a:tblPr firstRow="1" bandRow="1">
                <a:tableStyleId>{5C22544A-7EE6-4342-B048-85BDC9FD1C3A}</a:tableStyleId>
              </a:tblPr>
              <a:tblGrid>
                <a:gridCol w="1699389">
                  <a:extLst>
                    <a:ext uri="{9D8B030D-6E8A-4147-A177-3AD203B41FA5}">
                      <a16:colId xmlns:a16="http://schemas.microsoft.com/office/drawing/2014/main" val="20000"/>
                    </a:ext>
                  </a:extLst>
                </a:gridCol>
                <a:gridCol w="1699389">
                  <a:extLst>
                    <a:ext uri="{9D8B030D-6E8A-4147-A177-3AD203B41FA5}">
                      <a16:colId xmlns:a16="http://schemas.microsoft.com/office/drawing/2014/main" val="20001"/>
                    </a:ext>
                  </a:extLst>
                </a:gridCol>
                <a:gridCol w="1699389">
                  <a:extLst>
                    <a:ext uri="{9D8B030D-6E8A-4147-A177-3AD203B41FA5}">
                      <a16:colId xmlns:a16="http://schemas.microsoft.com/office/drawing/2014/main" val="20002"/>
                    </a:ext>
                  </a:extLst>
                </a:gridCol>
                <a:gridCol w="1699389">
                  <a:extLst>
                    <a:ext uri="{9D8B030D-6E8A-4147-A177-3AD203B41FA5}">
                      <a16:colId xmlns:a16="http://schemas.microsoft.com/office/drawing/2014/main" val="20003"/>
                    </a:ext>
                  </a:extLst>
                </a:gridCol>
                <a:gridCol w="1699389">
                  <a:extLst>
                    <a:ext uri="{9D8B030D-6E8A-4147-A177-3AD203B41FA5}">
                      <a16:colId xmlns:a16="http://schemas.microsoft.com/office/drawing/2014/main" val="20004"/>
                    </a:ext>
                  </a:extLst>
                </a:gridCol>
              </a:tblGrid>
              <a:tr h="787124">
                <a:tc>
                  <a:txBody>
                    <a:bodyPr/>
                    <a:lstStyle/>
                    <a:p>
                      <a:pPr algn="ctr">
                        <a:lnSpc>
                          <a:spcPct val="115000"/>
                        </a:lnSpc>
                        <a:spcAft>
                          <a:spcPts val="0"/>
                        </a:spcAft>
                      </a:pPr>
                      <a:r>
                        <a:rPr lang="fr-FR" sz="1100" dirty="0">
                          <a:effectLst/>
                          <a:latin typeface="Calibri"/>
                          <a:ea typeface="Calibri"/>
                          <a:cs typeface="Times New Roman"/>
                        </a:rPr>
                        <a:t>Critères</a:t>
                      </a:r>
                    </a:p>
                  </a:txBody>
                  <a:tcPr marL="68580" marR="68580" marT="0" marB="0"/>
                </a:tc>
                <a:tc>
                  <a:txBody>
                    <a:bodyPr/>
                    <a:lstStyle/>
                    <a:p>
                      <a:pPr algn="ctr">
                        <a:lnSpc>
                          <a:spcPct val="115000"/>
                        </a:lnSpc>
                        <a:spcAft>
                          <a:spcPts val="0"/>
                        </a:spcAft>
                      </a:pPr>
                      <a:r>
                        <a:rPr lang="fr-FR" sz="1100">
                          <a:effectLst/>
                          <a:latin typeface="Calibri"/>
                          <a:ea typeface="Calibri"/>
                          <a:cs typeface="Times New Roman"/>
                        </a:rPr>
                        <a:t>Sous-critères</a:t>
                      </a:r>
                    </a:p>
                  </a:txBody>
                  <a:tcPr marL="68580" marR="68580" marT="0" marB="0"/>
                </a:tc>
                <a:tc>
                  <a:txBody>
                    <a:bodyPr/>
                    <a:lstStyle/>
                    <a:p>
                      <a:pPr algn="ctr">
                        <a:lnSpc>
                          <a:spcPct val="115000"/>
                        </a:lnSpc>
                        <a:spcAft>
                          <a:spcPts val="0"/>
                        </a:spcAft>
                      </a:pPr>
                      <a:r>
                        <a:rPr lang="fr-FR" sz="1100" dirty="0" smtClean="0">
                          <a:effectLst/>
                          <a:latin typeface="Calibri"/>
                          <a:ea typeface="Calibri"/>
                          <a:cs typeface="Times New Roman"/>
                        </a:rPr>
                        <a:t>Définition</a:t>
                      </a:r>
                      <a:endParaRPr lang="fr-FR"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fr-FR" sz="1100" dirty="0" smtClean="0">
                          <a:effectLst/>
                          <a:latin typeface="Calibri"/>
                          <a:ea typeface="Calibri"/>
                          <a:cs typeface="Times New Roman"/>
                        </a:rPr>
                        <a:t>Echelle d’évaluation</a:t>
                      </a:r>
                      <a:endParaRPr lang="fr-FR"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fr-FR" sz="1100" dirty="0">
                          <a:effectLst/>
                          <a:latin typeface="Calibri"/>
                          <a:ea typeface="Calibri"/>
                          <a:cs typeface="Times New Roman"/>
                        </a:rPr>
                        <a:t>Nombre de points</a:t>
                      </a:r>
                    </a:p>
                    <a:p>
                      <a:pPr algn="ctr">
                        <a:spcAft>
                          <a:spcPts val="0"/>
                        </a:spcAft>
                      </a:pPr>
                      <a:r>
                        <a:rPr lang="fr-FR" sz="1100" dirty="0">
                          <a:solidFill>
                            <a:srgbClr val="000000"/>
                          </a:solidFill>
                          <a:effectLst/>
                          <a:latin typeface="Tahoma"/>
                          <a:ea typeface="Calibri"/>
                        </a:rPr>
                        <a:t>(à adapter dans chaque collectivité)</a:t>
                      </a:r>
                      <a:endParaRPr lang="fr-FR" sz="1200" dirty="0">
                        <a:solidFill>
                          <a:srgbClr val="000000"/>
                        </a:solidFill>
                        <a:effectLst/>
                        <a:latin typeface="Tahoma"/>
                        <a:ea typeface="Calibri"/>
                      </a:endParaRPr>
                    </a:p>
                    <a:p>
                      <a:pPr algn="ctr">
                        <a:lnSpc>
                          <a:spcPct val="115000"/>
                        </a:lnSpc>
                        <a:spcAft>
                          <a:spcPts val="0"/>
                        </a:spcAft>
                      </a:pPr>
                      <a:r>
                        <a:rPr lang="fr-FR" sz="1100" dirty="0">
                          <a:effectLst/>
                          <a:latin typeface="Calibri"/>
                          <a:ea typeface="Calibri"/>
                          <a:cs typeface="Times New Roman"/>
                        </a:rPr>
                        <a:t> </a:t>
                      </a:r>
                    </a:p>
                  </a:txBody>
                  <a:tcPr marL="68580" marR="68580" marT="0" marB="0"/>
                </a:tc>
                <a:extLst>
                  <a:ext uri="{0D108BD9-81ED-4DB2-BD59-A6C34878D82A}">
                    <a16:rowId xmlns:a16="http://schemas.microsoft.com/office/drawing/2014/main" val="10000"/>
                  </a:ext>
                </a:extLst>
              </a:tr>
              <a:tr h="649003">
                <a:tc rowSpan="3">
                  <a:txBody>
                    <a:bodyPr/>
                    <a:lstStyle/>
                    <a:p>
                      <a:r>
                        <a:rPr lang="fr-FR" dirty="0" smtClean="0"/>
                        <a:t>Encadrement</a:t>
                      </a:r>
                      <a:endParaRPr lang="fr-FR" dirty="0"/>
                    </a:p>
                  </a:txBody>
                  <a:tcPr/>
                </a:tc>
                <a:tc>
                  <a:txBody>
                    <a:bodyPr/>
                    <a:lstStyle/>
                    <a:p>
                      <a:pPr>
                        <a:lnSpc>
                          <a:spcPct val="115000"/>
                        </a:lnSpc>
                        <a:spcAft>
                          <a:spcPts val="0"/>
                        </a:spcAft>
                      </a:pPr>
                      <a:r>
                        <a:rPr lang="fr-FR" sz="1100">
                          <a:effectLst/>
                          <a:latin typeface="Calibri"/>
                          <a:ea typeface="Calibri"/>
                          <a:cs typeface="Times New Roman"/>
                        </a:rPr>
                        <a:t>Nombre de collaborateurs encadrés</a:t>
                      </a:r>
                    </a:p>
                  </a:txBody>
                  <a:tcPr marL="68580" marR="68580" marT="0" marB="0"/>
                </a:tc>
                <a:tc>
                  <a:txBody>
                    <a:bodyPr/>
                    <a:lstStyle/>
                    <a:p>
                      <a:pPr>
                        <a:lnSpc>
                          <a:spcPct val="115000"/>
                        </a:lnSpc>
                        <a:spcAft>
                          <a:spcPts val="0"/>
                        </a:spcAft>
                      </a:pPr>
                      <a:r>
                        <a:rPr lang="fr-FR" sz="1100" dirty="0">
                          <a:effectLst/>
                          <a:latin typeface="Calibri"/>
                          <a:ea typeface="Calibri"/>
                          <a:cs typeface="Times New Roman"/>
                        </a:rPr>
                        <a:t>Agent directement placé sous sa responsabilité</a:t>
                      </a:r>
                    </a:p>
                  </a:txBody>
                  <a:tcPr marL="68580" marR="68580" marT="0" marB="0"/>
                </a:tc>
                <a:tc>
                  <a:txBody>
                    <a:bodyPr/>
                    <a:lstStyle/>
                    <a:p>
                      <a:r>
                        <a:rPr lang="fr-FR" sz="1100" kern="1200" dirty="0" smtClean="0">
                          <a:solidFill>
                            <a:schemeClr val="dk1"/>
                          </a:solidFill>
                          <a:effectLst/>
                          <a:latin typeface="Calibri"/>
                          <a:ea typeface="Calibri"/>
                          <a:cs typeface="Times New Roman"/>
                        </a:rPr>
                        <a:t>21 à 50</a:t>
                      </a:r>
                    </a:p>
                    <a:p>
                      <a:r>
                        <a:rPr lang="fr-FR" sz="1100" kern="1200" dirty="0" smtClean="0">
                          <a:solidFill>
                            <a:schemeClr val="dk1"/>
                          </a:solidFill>
                          <a:effectLst/>
                          <a:latin typeface="Calibri"/>
                          <a:ea typeface="Calibri"/>
                          <a:cs typeface="Times New Roman"/>
                        </a:rPr>
                        <a:t>10 à 20</a:t>
                      </a:r>
                    </a:p>
                    <a:p>
                      <a:r>
                        <a:rPr lang="fr-FR" sz="1100" kern="1200" dirty="0" smtClean="0">
                          <a:solidFill>
                            <a:schemeClr val="dk1"/>
                          </a:solidFill>
                          <a:effectLst/>
                          <a:latin typeface="Calibri"/>
                          <a:ea typeface="Calibri"/>
                          <a:cs typeface="Times New Roman"/>
                        </a:rPr>
                        <a:t>5 à 10</a:t>
                      </a:r>
                      <a:endParaRPr lang="fr-FR" sz="1100" kern="1200" dirty="0">
                        <a:solidFill>
                          <a:schemeClr val="dk1"/>
                        </a:solidFill>
                        <a:effectLst/>
                        <a:latin typeface="Calibri"/>
                        <a:ea typeface="Calibri"/>
                        <a:cs typeface="Times New Roman"/>
                      </a:endParaRPr>
                    </a:p>
                  </a:txBody>
                  <a:tcPr/>
                </a:tc>
                <a:tc>
                  <a:txBody>
                    <a:bodyPr/>
                    <a:lstStyle/>
                    <a:p>
                      <a:endParaRPr lang="fr-FR" dirty="0" smtClean="0"/>
                    </a:p>
                  </a:txBody>
                  <a:tcPr/>
                </a:tc>
                <a:extLst>
                  <a:ext uri="{0D108BD9-81ED-4DB2-BD59-A6C34878D82A}">
                    <a16:rowId xmlns:a16="http://schemas.microsoft.com/office/drawing/2014/main" val="10001"/>
                  </a:ext>
                </a:extLst>
              </a:tr>
              <a:tr h="732208">
                <a:tc vMerge="1">
                  <a:txBody>
                    <a:bodyPr/>
                    <a:lstStyle/>
                    <a:p>
                      <a:endParaRPr lang="fr-FR" dirty="0"/>
                    </a:p>
                  </a:txBody>
                  <a:tcPr/>
                </a:tc>
                <a:tc>
                  <a:txBody>
                    <a:bodyPr/>
                    <a:lstStyle/>
                    <a:p>
                      <a:pPr>
                        <a:lnSpc>
                          <a:spcPct val="115000"/>
                        </a:lnSpc>
                        <a:spcAft>
                          <a:spcPts val="0"/>
                        </a:spcAft>
                      </a:pPr>
                      <a:r>
                        <a:rPr lang="fr-FR" sz="1100">
                          <a:effectLst/>
                          <a:latin typeface="Calibri"/>
                          <a:ea typeface="Calibri"/>
                          <a:cs typeface="Times New Roman"/>
                        </a:rPr>
                        <a:t>Niveau d’encadrement</a:t>
                      </a:r>
                    </a:p>
                  </a:txBody>
                  <a:tcPr marL="68580" marR="68580" marT="0" marB="0"/>
                </a:tc>
                <a:tc>
                  <a:txBody>
                    <a:bodyPr/>
                    <a:lstStyle/>
                    <a:p>
                      <a:r>
                        <a:rPr lang="fr-FR" sz="1100" kern="1200" dirty="0" smtClean="0">
                          <a:solidFill>
                            <a:schemeClr val="dk1"/>
                          </a:solidFill>
                          <a:effectLst/>
                          <a:latin typeface="Calibri"/>
                          <a:ea typeface="Calibri"/>
                          <a:cs typeface="Times New Roman"/>
                        </a:rPr>
                        <a:t>Niveau de responsabilité du poste en terme d'encadrement ou de</a:t>
                      </a:r>
                    </a:p>
                    <a:p>
                      <a:r>
                        <a:rPr lang="fr-FR" sz="1100" kern="1200" dirty="0" smtClean="0">
                          <a:solidFill>
                            <a:schemeClr val="dk1"/>
                          </a:solidFill>
                          <a:effectLst/>
                          <a:latin typeface="Calibri"/>
                          <a:ea typeface="Calibri"/>
                          <a:cs typeface="Times New Roman"/>
                        </a:rPr>
                        <a:t>coordination </a:t>
                      </a:r>
                      <a:endParaRPr lang="fr-FR" sz="1100" kern="1200" dirty="0">
                        <a:solidFill>
                          <a:schemeClr val="dk1"/>
                        </a:solidFill>
                        <a:effectLst/>
                        <a:latin typeface="Calibri"/>
                        <a:ea typeface="Calibri"/>
                        <a:cs typeface="Times New Roman"/>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kern="1200" dirty="0" smtClean="0">
                          <a:solidFill>
                            <a:schemeClr val="dk1"/>
                          </a:solidFill>
                          <a:effectLst/>
                          <a:latin typeface="Calibri"/>
                          <a:ea typeface="Calibri"/>
                          <a:cs typeface="Times New Roman"/>
                        </a:rPr>
                        <a:t>Opérationnel</a:t>
                      </a:r>
                    </a:p>
                    <a:p>
                      <a:pPr marL="0" marR="0" indent="0" algn="l" defTabSz="914400" rtl="0" eaLnBrk="1" fontAlgn="auto" latinLnBrk="0" hangingPunct="1">
                        <a:lnSpc>
                          <a:spcPct val="100000"/>
                        </a:lnSpc>
                        <a:spcBef>
                          <a:spcPts val="0"/>
                        </a:spcBef>
                        <a:spcAft>
                          <a:spcPts val="0"/>
                        </a:spcAft>
                        <a:buClrTx/>
                        <a:buSzTx/>
                        <a:buFontTx/>
                        <a:buNone/>
                        <a:tabLst/>
                        <a:defRPr/>
                      </a:pPr>
                      <a:r>
                        <a:rPr lang="fr-FR" sz="1100" kern="1200" dirty="0" smtClean="0">
                          <a:solidFill>
                            <a:schemeClr val="dk1"/>
                          </a:solidFill>
                          <a:effectLst/>
                          <a:latin typeface="Calibri"/>
                          <a:ea typeface="Calibri"/>
                          <a:cs typeface="Times New Roman"/>
                        </a:rPr>
                        <a:t>intermédiaire</a:t>
                      </a:r>
                    </a:p>
                    <a:p>
                      <a:pPr marL="0" marR="0" indent="0" algn="l" defTabSz="914400" rtl="0" eaLnBrk="1" fontAlgn="auto" latinLnBrk="0" hangingPunct="1">
                        <a:lnSpc>
                          <a:spcPct val="100000"/>
                        </a:lnSpc>
                        <a:spcBef>
                          <a:spcPts val="0"/>
                        </a:spcBef>
                        <a:spcAft>
                          <a:spcPts val="0"/>
                        </a:spcAft>
                        <a:buClrTx/>
                        <a:buSzTx/>
                        <a:buFontTx/>
                        <a:buNone/>
                        <a:tabLst/>
                        <a:defRPr/>
                      </a:pPr>
                      <a:r>
                        <a:rPr lang="fr-FR" sz="1100" kern="1200" dirty="0" smtClean="0">
                          <a:solidFill>
                            <a:schemeClr val="dk1"/>
                          </a:solidFill>
                          <a:effectLst/>
                          <a:latin typeface="Calibri"/>
                          <a:ea typeface="Calibri"/>
                          <a:cs typeface="Times New Roman"/>
                        </a:rPr>
                        <a:t>de proximité</a:t>
                      </a:r>
                      <a:endParaRPr lang="fr-FR" sz="1100" kern="1200" dirty="0">
                        <a:solidFill>
                          <a:schemeClr val="dk1"/>
                        </a:solidFill>
                        <a:effectLst/>
                        <a:latin typeface="Calibri"/>
                        <a:ea typeface="Calibri"/>
                        <a:cs typeface="Times New Roman"/>
                      </a:endParaRPr>
                    </a:p>
                  </a:txBody>
                  <a:tcPr/>
                </a:tc>
                <a:tc>
                  <a:txBody>
                    <a:bodyPr/>
                    <a:lstStyle/>
                    <a:p>
                      <a:endParaRPr lang="fr-FR" dirty="0"/>
                    </a:p>
                  </a:txBody>
                  <a:tcPr/>
                </a:tc>
                <a:extLst>
                  <a:ext uri="{0D108BD9-81ED-4DB2-BD59-A6C34878D82A}">
                    <a16:rowId xmlns:a16="http://schemas.microsoft.com/office/drawing/2014/main" val="10002"/>
                  </a:ext>
                </a:extLst>
              </a:tr>
              <a:tr h="765490">
                <a:tc vMerge="1">
                  <a:txBody>
                    <a:bodyPr/>
                    <a:lstStyle/>
                    <a:p>
                      <a:endParaRPr lang="fr-FR" dirty="0"/>
                    </a:p>
                  </a:txBody>
                  <a:tcPr/>
                </a:tc>
                <a:tc>
                  <a:txBody>
                    <a:bodyPr/>
                    <a:lstStyle/>
                    <a:p>
                      <a:pPr>
                        <a:lnSpc>
                          <a:spcPct val="115000"/>
                        </a:lnSpc>
                        <a:spcAft>
                          <a:spcPts val="0"/>
                        </a:spcAft>
                      </a:pPr>
                      <a:r>
                        <a:rPr lang="fr-FR" sz="1100" dirty="0">
                          <a:effectLst/>
                          <a:latin typeface="Calibri"/>
                          <a:ea typeface="Calibri"/>
                          <a:cs typeface="Times New Roman"/>
                        </a:rPr>
                        <a:t>Types de collaborateurs encadrés</a:t>
                      </a:r>
                    </a:p>
                  </a:txBody>
                  <a:tcPr marL="68580" marR="68580" marT="0" marB="0"/>
                </a:tc>
                <a:tc>
                  <a:txBody>
                    <a:bodyPr/>
                    <a:lstStyle/>
                    <a:p>
                      <a:pPr>
                        <a:lnSpc>
                          <a:spcPct val="115000"/>
                        </a:lnSpc>
                        <a:spcAft>
                          <a:spcPts val="0"/>
                        </a:spcAft>
                      </a:pPr>
                      <a:endParaRPr lang="fr-FR" sz="1100" dirty="0">
                        <a:effectLst/>
                        <a:latin typeface="Calibri"/>
                        <a:ea typeface="Calibri"/>
                        <a:cs typeface="Times New Roman"/>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kern="1200" dirty="0" smtClean="0">
                          <a:solidFill>
                            <a:schemeClr val="dk1"/>
                          </a:solidFill>
                          <a:effectLst/>
                          <a:latin typeface="Calibri"/>
                          <a:ea typeface="Calibri"/>
                          <a:cs typeface="Times New Roman"/>
                        </a:rPr>
                        <a:t>Cadres de proximité, agent d’exécution</a:t>
                      </a:r>
                    </a:p>
                    <a:p>
                      <a:endParaRPr lang="fr-FR" dirty="0"/>
                    </a:p>
                  </a:txBody>
                  <a:tcPr/>
                </a:tc>
                <a:tc>
                  <a:txBody>
                    <a:bodyPr/>
                    <a:lstStyle/>
                    <a:p>
                      <a:endParaRPr lang="fr-FR" dirty="0"/>
                    </a:p>
                  </a:txBody>
                  <a:tcPr/>
                </a:tc>
                <a:extLst>
                  <a:ext uri="{0D108BD9-81ED-4DB2-BD59-A6C34878D82A}">
                    <a16:rowId xmlns:a16="http://schemas.microsoft.com/office/drawing/2014/main" val="10003"/>
                  </a:ext>
                </a:extLst>
              </a:tr>
              <a:tr h="549156">
                <a:tc rowSpan="2">
                  <a:txBody>
                    <a:bodyPr/>
                    <a:lstStyle/>
                    <a:p>
                      <a:r>
                        <a:rPr lang="fr-FR" dirty="0" smtClean="0"/>
                        <a:t>Conception</a:t>
                      </a:r>
                      <a:endParaRPr lang="fr-FR" dirty="0"/>
                    </a:p>
                  </a:txBody>
                  <a:tcPr/>
                </a:tc>
                <a:tc>
                  <a:txBody>
                    <a:bodyPr/>
                    <a:lstStyle/>
                    <a:p>
                      <a:pPr>
                        <a:lnSpc>
                          <a:spcPct val="115000"/>
                        </a:lnSpc>
                        <a:spcAft>
                          <a:spcPts val="0"/>
                        </a:spcAft>
                      </a:pPr>
                      <a:r>
                        <a:rPr lang="fr-FR" sz="1100">
                          <a:effectLst/>
                          <a:latin typeface="Calibri"/>
                          <a:ea typeface="Calibri"/>
                          <a:cs typeface="Times New Roman"/>
                        </a:rPr>
                        <a:t>Conduite de projet</a:t>
                      </a:r>
                    </a:p>
                  </a:txBody>
                  <a:tcPr marL="68580" marR="68580" marT="0" marB="0"/>
                </a:tc>
                <a:tc>
                  <a:txBody>
                    <a:bodyPr/>
                    <a:lstStyle/>
                    <a:p>
                      <a:r>
                        <a:rPr lang="fr-FR" sz="1100" kern="1200" dirty="0" smtClean="0">
                          <a:solidFill>
                            <a:schemeClr val="dk1"/>
                          </a:solidFill>
                          <a:effectLst/>
                          <a:latin typeface="Calibri"/>
                          <a:ea typeface="Calibri"/>
                          <a:cs typeface="Times New Roman"/>
                        </a:rPr>
                        <a:t>piloter avec méthode un projet aboutissant à la</a:t>
                      </a:r>
                    </a:p>
                    <a:p>
                      <a:r>
                        <a:rPr lang="fr-FR" sz="1100" kern="1200" dirty="0" smtClean="0">
                          <a:solidFill>
                            <a:schemeClr val="dk1"/>
                          </a:solidFill>
                          <a:effectLst/>
                          <a:latin typeface="Calibri"/>
                          <a:ea typeface="Calibri"/>
                          <a:cs typeface="Times New Roman"/>
                        </a:rPr>
                        <a:t>réalisation d’un service</a:t>
                      </a:r>
                      <a:endParaRPr lang="fr-FR" sz="1100" kern="1200" dirty="0">
                        <a:solidFill>
                          <a:schemeClr val="dk1"/>
                        </a:solidFill>
                        <a:effectLst/>
                        <a:latin typeface="Calibri"/>
                        <a:ea typeface="Calibri"/>
                        <a:cs typeface="Times New Roman"/>
                      </a:endParaRPr>
                    </a:p>
                  </a:txBody>
                  <a:tcPr marL="68580" marR="68580" marT="0" marB="0"/>
                </a:tc>
                <a:tc>
                  <a:txBody>
                    <a:bodyPr/>
                    <a:lstStyle/>
                    <a:p>
                      <a:r>
                        <a:rPr lang="fr-FR" sz="1100" kern="1200" dirty="0" smtClean="0">
                          <a:solidFill>
                            <a:schemeClr val="dk1"/>
                          </a:solidFill>
                          <a:effectLst/>
                          <a:latin typeface="Calibri"/>
                          <a:ea typeface="Calibri"/>
                          <a:cs typeface="Times New Roman"/>
                        </a:rPr>
                        <a:t>Oui</a:t>
                      </a:r>
                    </a:p>
                    <a:p>
                      <a:r>
                        <a:rPr lang="fr-FR" sz="1100" kern="1200" dirty="0" smtClean="0">
                          <a:solidFill>
                            <a:schemeClr val="dk1"/>
                          </a:solidFill>
                          <a:effectLst/>
                          <a:latin typeface="Calibri"/>
                          <a:ea typeface="Calibri"/>
                          <a:cs typeface="Times New Roman"/>
                        </a:rPr>
                        <a:t>Non</a:t>
                      </a:r>
                      <a:endParaRPr lang="fr-FR" sz="1100" kern="1200" dirty="0">
                        <a:solidFill>
                          <a:schemeClr val="dk1"/>
                        </a:solidFill>
                        <a:effectLst/>
                        <a:latin typeface="Calibri"/>
                        <a:ea typeface="Calibri"/>
                        <a:cs typeface="Times New Roman"/>
                      </a:endParaRPr>
                    </a:p>
                  </a:txBody>
                  <a:tcPr/>
                </a:tc>
                <a:tc>
                  <a:txBody>
                    <a:bodyPr/>
                    <a:lstStyle/>
                    <a:p>
                      <a:endParaRPr lang="fr-FR" dirty="0"/>
                    </a:p>
                  </a:txBody>
                  <a:tcPr/>
                </a:tc>
                <a:extLst>
                  <a:ext uri="{0D108BD9-81ED-4DB2-BD59-A6C34878D82A}">
                    <a16:rowId xmlns:a16="http://schemas.microsoft.com/office/drawing/2014/main" val="10004"/>
                  </a:ext>
                </a:extLst>
              </a:tr>
              <a:tr h="765490">
                <a:tc vMerge="1">
                  <a:txBody>
                    <a:bodyPr/>
                    <a:lstStyle/>
                    <a:p>
                      <a:endParaRPr lang="fr-FR" dirty="0"/>
                    </a:p>
                  </a:txBody>
                  <a:tcPr/>
                </a:tc>
                <a:tc>
                  <a:txBody>
                    <a:bodyPr/>
                    <a:lstStyle/>
                    <a:p>
                      <a:pPr>
                        <a:lnSpc>
                          <a:spcPct val="115000"/>
                        </a:lnSpc>
                        <a:spcAft>
                          <a:spcPts val="0"/>
                        </a:spcAft>
                      </a:pPr>
                      <a:r>
                        <a:rPr lang="fr-FR" sz="1100">
                          <a:effectLst/>
                          <a:latin typeface="Calibri"/>
                          <a:ea typeface="Calibri"/>
                          <a:cs typeface="Times New Roman"/>
                        </a:rPr>
                        <a:t>Animation </a:t>
                      </a:r>
                    </a:p>
                  </a:txBody>
                  <a:tcPr marL="68580" marR="68580" marT="0" marB="0"/>
                </a:tc>
                <a:tc>
                  <a:txBody>
                    <a:bodyPr/>
                    <a:lstStyle/>
                    <a:p>
                      <a:pPr>
                        <a:lnSpc>
                          <a:spcPct val="115000"/>
                        </a:lnSpc>
                        <a:spcAft>
                          <a:spcPts val="0"/>
                        </a:spcAft>
                      </a:pPr>
                      <a:r>
                        <a:rPr lang="fr-FR" sz="1100" dirty="0">
                          <a:effectLst/>
                          <a:latin typeface="Calibri"/>
                          <a:ea typeface="Calibri"/>
                          <a:cs typeface="Times New Roman"/>
                        </a:rPr>
                        <a:t>Présentation du projet lors de réunion devant des élus</a:t>
                      </a:r>
                    </a:p>
                  </a:txBody>
                  <a:tcPr marL="68580" marR="68580" marT="0" marB="0"/>
                </a:tc>
                <a:tc>
                  <a:txBody>
                    <a:bodyPr/>
                    <a:lstStyle/>
                    <a:p>
                      <a:r>
                        <a:rPr lang="fr-FR" sz="1100" kern="1200" dirty="0" smtClean="0">
                          <a:solidFill>
                            <a:schemeClr val="dk1"/>
                          </a:solidFill>
                          <a:effectLst/>
                          <a:latin typeface="Calibri"/>
                          <a:ea typeface="Calibri"/>
                          <a:cs typeface="Times New Roman"/>
                        </a:rPr>
                        <a:t>Oui</a:t>
                      </a:r>
                    </a:p>
                    <a:p>
                      <a:r>
                        <a:rPr lang="fr-FR" sz="1100" kern="1200" dirty="0" smtClean="0">
                          <a:solidFill>
                            <a:schemeClr val="dk1"/>
                          </a:solidFill>
                          <a:effectLst/>
                          <a:latin typeface="Calibri"/>
                          <a:ea typeface="Calibri"/>
                          <a:cs typeface="Times New Roman"/>
                        </a:rPr>
                        <a:t>Non</a:t>
                      </a:r>
                    </a:p>
                    <a:p>
                      <a:endParaRPr lang="fr-FR" dirty="0"/>
                    </a:p>
                  </a:txBody>
                  <a:tcPr/>
                </a:tc>
                <a:tc>
                  <a:txBody>
                    <a:bodyPr/>
                    <a:lstStyle/>
                    <a:p>
                      <a:endParaRPr lang="fr-FR"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1365748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dirty="0">
                <a:latin typeface="Century Gothic" panose="020B0502020202020204" pitchFamily="34" charset="0"/>
              </a:rPr>
              <a:t>Critère 2 </a:t>
            </a:r>
            <a:r>
              <a:rPr lang="fr-FR" sz="2400" dirty="0">
                <a:latin typeface="Century Gothic" panose="020B0502020202020204" pitchFamily="34" charset="0"/>
              </a:rPr>
              <a:t>: Technicité, expertise, expérience ou qualification nécessaire à l'exercice des fonctions</a:t>
            </a:r>
            <a:r>
              <a:rPr lang="fr-FR" sz="2800" dirty="0">
                <a:latin typeface="Century Gothic" panose="020B0502020202020204" pitchFamily="34" charset="0"/>
              </a:rPr>
              <a:t/>
            </a:r>
            <a:br>
              <a:rPr lang="fr-FR" sz="2800" dirty="0">
                <a:latin typeface="Century Gothic" panose="020B0502020202020204" pitchFamily="34" charset="0"/>
              </a:rPr>
            </a:br>
            <a:endParaRPr lang="fr-FR" sz="2800" dirty="0">
              <a:latin typeface="Century Gothic" panose="020B0502020202020204" pitchFamily="34" charset="0"/>
            </a:endParaRPr>
          </a:p>
        </p:txBody>
      </p:sp>
      <p:graphicFrame>
        <p:nvGraphicFramePr>
          <p:cNvPr id="3" name="Tableau 2"/>
          <p:cNvGraphicFramePr>
            <a:graphicFrameLocks noGrp="1"/>
          </p:cNvGraphicFramePr>
          <p:nvPr>
            <p:extLst>
              <p:ext uri="{D42A27DB-BD31-4B8C-83A1-F6EECF244321}">
                <p14:modId xmlns:p14="http://schemas.microsoft.com/office/powerpoint/2010/main" val="3928622387"/>
              </p:ext>
            </p:extLst>
          </p:nvPr>
        </p:nvGraphicFramePr>
        <p:xfrm>
          <a:off x="467542" y="1412776"/>
          <a:ext cx="8064900" cy="4896544"/>
        </p:xfrm>
        <a:graphic>
          <a:graphicData uri="http://schemas.openxmlformats.org/drawingml/2006/table">
            <a:tbl>
              <a:tblPr firstRow="1" bandRow="1">
                <a:tableStyleId>{5C22544A-7EE6-4342-B048-85BDC9FD1C3A}</a:tableStyleId>
              </a:tblPr>
              <a:tblGrid>
                <a:gridCol w="1612980">
                  <a:extLst>
                    <a:ext uri="{9D8B030D-6E8A-4147-A177-3AD203B41FA5}">
                      <a16:colId xmlns:a16="http://schemas.microsoft.com/office/drawing/2014/main" val="20000"/>
                    </a:ext>
                  </a:extLst>
                </a:gridCol>
                <a:gridCol w="1612980">
                  <a:extLst>
                    <a:ext uri="{9D8B030D-6E8A-4147-A177-3AD203B41FA5}">
                      <a16:colId xmlns:a16="http://schemas.microsoft.com/office/drawing/2014/main" val="20001"/>
                    </a:ext>
                  </a:extLst>
                </a:gridCol>
                <a:gridCol w="1612980">
                  <a:extLst>
                    <a:ext uri="{9D8B030D-6E8A-4147-A177-3AD203B41FA5}">
                      <a16:colId xmlns:a16="http://schemas.microsoft.com/office/drawing/2014/main" val="20002"/>
                    </a:ext>
                  </a:extLst>
                </a:gridCol>
                <a:gridCol w="1612980">
                  <a:extLst>
                    <a:ext uri="{9D8B030D-6E8A-4147-A177-3AD203B41FA5}">
                      <a16:colId xmlns:a16="http://schemas.microsoft.com/office/drawing/2014/main" val="20003"/>
                    </a:ext>
                  </a:extLst>
                </a:gridCol>
                <a:gridCol w="1612980">
                  <a:extLst>
                    <a:ext uri="{9D8B030D-6E8A-4147-A177-3AD203B41FA5}">
                      <a16:colId xmlns:a16="http://schemas.microsoft.com/office/drawing/2014/main" val="20004"/>
                    </a:ext>
                  </a:extLst>
                </a:gridCol>
              </a:tblGrid>
              <a:tr h="1014780">
                <a:tc>
                  <a:txBody>
                    <a:bodyPr/>
                    <a:lstStyle/>
                    <a:p>
                      <a:pPr algn="ctr">
                        <a:lnSpc>
                          <a:spcPct val="115000"/>
                        </a:lnSpc>
                        <a:spcAft>
                          <a:spcPts val="0"/>
                        </a:spcAft>
                      </a:pPr>
                      <a:r>
                        <a:rPr lang="fr-FR" sz="1100" dirty="0">
                          <a:effectLst/>
                          <a:latin typeface="Calibri"/>
                          <a:ea typeface="Calibri"/>
                          <a:cs typeface="Times New Roman"/>
                        </a:rPr>
                        <a:t>Critères</a:t>
                      </a:r>
                    </a:p>
                  </a:txBody>
                  <a:tcPr marL="68580" marR="68580" marT="0" marB="0"/>
                </a:tc>
                <a:tc>
                  <a:txBody>
                    <a:bodyPr/>
                    <a:lstStyle/>
                    <a:p>
                      <a:pPr algn="ctr">
                        <a:lnSpc>
                          <a:spcPct val="115000"/>
                        </a:lnSpc>
                        <a:spcAft>
                          <a:spcPts val="0"/>
                        </a:spcAft>
                      </a:pPr>
                      <a:r>
                        <a:rPr lang="fr-FR" sz="1100">
                          <a:effectLst/>
                          <a:latin typeface="Calibri"/>
                          <a:ea typeface="Calibri"/>
                          <a:cs typeface="Times New Roman"/>
                        </a:rPr>
                        <a:t>Sous-critères</a:t>
                      </a:r>
                    </a:p>
                  </a:txBody>
                  <a:tcPr marL="68580" marR="68580" marT="0" marB="0"/>
                </a:tc>
                <a:tc>
                  <a:txBody>
                    <a:bodyPr/>
                    <a:lstStyle/>
                    <a:p>
                      <a:pPr algn="ctr">
                        <a:lnSpc>
                          <a:spcPct val="115000"/>
                        </a:lnSpc>
                        <a:spcAft>
                          <a:spcPts val="0"/>
                        </a:spcAft>
                      </a:pPr>
                      <a:r>
                        <a:rPr lang="fr-FR" sz="1100">
                          <a:effectLst/>
                          <a:latin typeface="Calibri"/>
                          <a:ea typeface="Calibri"/>
                          <a:cs typeface="Times New Roman"/>
                        </a:rPr>
                        <a:t>Indicateurs</a:t>
                      </a:r>
                    </a:p>
                  </a:txBody>
                  <a:tcPr marL="68580" marR="68580" marT="0" marB="0"/>
                </a:tc>
                <a:tc>
                  <a:txBody>
                    <a:bodyPr/>
                    <a:lstStyle/>
                    <a:p>
                      <a:pPr algn="ctr">
                        <a:lnSpc>
                          <a:spcPct val="115000"/>
                        </a:lnSpc>
                        <a:spcAft>
                          <a:spcPts val="0"/>
                        </a:spcAft>
                      </a:pPr>
                      <a:r>
                        <a:rPr lang="fr-FR" sz="1100" dirty="0" smtClean="0">
                          <a:effectLst/>
                          <a:latin typeface="Calibri"/>
                          <a:ea typeface="Calibri"/>
                          <a:cs typeface="Times New Roman"/>
                        </a:rPr>
                        <a:t>Echelle d’évaluation</a:t>
                      </a:r>
                      <a:endParaRPr lang="fr-FR"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fr-FR" sz="1100" dirty="0">
                          <a:effectLst/>
                          <a:latin typeface="Calibri"/>
                          <a:ea typeface="Calibri"/>
                          <a:cs typeface="Times New Roman"/>
                        </a:rPr>
                        <a:t>Nombre de points</a:t>
                      </a:r>
                    </a:p>
                    <a:p>
                      <a:pPr algn="ctr">
                        <a:spcAft>
                          <a:spcPts val="0"/>
                        </a:spcAft>
                      </a:pPr>
                      <a:r>
                        <a:rPr lang="fr-FR" sz="1100" dirty="0">
                          <a:solidFill>
                            <a:srgbClr val="000000"/>
                          </a:solidFill>
                          <a:effectLst/>
                          <a:latin typeface="Tahoma"/>
                          <a:ea typeface="Calibri"/>
                        </a:rPr>
                        <a:t>(à adapter dans chaque collectivité)</a:t>
                      </a:r>
                      <a:endParaRPr lang="fr-FR" sz="1200" dirty="0">
                        <a:solidFill>
                          <a:srgbClr val="000000"/>
                        </a:solidFill>
                        <a:effectLst/>
                        <a:latin typeface="Tahoma"/>
                        <a:ea typeface="Calibri"/>
                      </a:endParaRPr>
                    </a:p>
                    <a:p>
                      <a:pPr algn="ctr">
                        <a:lnSpc>
                          <a:spcPct val="115000"/>
                        </a:lnSpc>
                        <a:spcAft>
                          <a:spcPts val="0"/>
                        </a:spcAft>
                      </a:pPr>
                      <a:r>
                        <a:rPr lang="fr-FR" sz="1100" dirty="0">
                          <a:effectLst/>
                          <a:latin typeface="Calibri"/>
                          <a:ea typeface="Calibri"/>
                          <a:cs typeface="Times New Roman"/>
                        </a:rPr>
                        <a:t> </a:t>
                      </a:r>
                    </a:p>
                  </a:txBody>
                  <a:tcPr marL="68580" marR="68580" marT="0" marB="0"/>
                </a:tc>
                <a:extLst>
                  <a:ext uri="{0D108BD9-81ED-4DB2-BD59-A6C34878D82A}">
                    <a16:rowId xmlns:a16="http://schemas.microsoft.com/office/drawing/2014/main" val="10000"/>
                  </a:ext>
                </a:extLst>
              </a:tr>
              <a:tr h="1072706">
                <a:tc rowSpan="2">
                  <a:txBody>
                    <a:bodyPr/>
                    <a:lstStyle/>
                    <a:p>
                      <a:r>
                        <a:rPr lang="fr-FR" dirty="0" smtClean="0"/>
                        <a:t>Technicité</a:t>
                      </a:r>
                      <a:endParaRPr lang="fr-FR" dirty="0"/>
                    </a:p>
                  </a:txBody>
                  <a:tcPr/>
                </a:tc>
                <a:tc>
                  <a:txBody>
                    <a:bodyPr/>
                    <a:lstStyle/>
                    <a:p>
                      <a:pPr algn="ctr">
                        <a:lnSpc>
                          <a:spcPct val="115000"/>
                        </a:lnSpc>
                        <a:spcAft>
                          <a:spcPts val="0"/>
                        </a:spcAft>
                      </a:pPr>
                      <a:r>
                        <a:rPr lang="fr-FR" sz="1100">
                          <a:effectLst/>
                          <a:latin typeface="Calibri"/>
                          <a:ea typeface="Calibri"/>
                          <a:cs typeface="Times New Roman"/>
                        </a:rPr>
                        <a:t>Niveau de difficulté</a:t>
                      </a:r>
                    </a:p>
                  </a:txBody>
                  <a:tcPr marL="68580" marR="68580" marT="0" marB="0"/>
                </a:tc>
                <a:tc>
                  <a:txBody>
                    <a:bodyPr/>
                    <a:lstStyle/>
                    <a:p>
                      <a:pPr algn="ctr">
                        <a:lnSpc>
                          <a:spcPct val="115000"/>
                        </a:lnSpc>
                        <a:spcAft>
                          <a:spcPts val="0"/>
                        </a:spcAft>
                      </a:pPr>
                      <a:r>
                        <a:rPr lang="fr-FR" sz="1100" dirty="0">
                          <a:effectLst/>
                          <a:latin typeface="Calibri"/>
                          <a:ea typeface="Calibri"/>
                          <a:cs typeface="Times New Roman"/>
                        </a:rPr>
                        <a:t>Niveau de technicité du poste</a:t>
                      </a:r>
                    </a:p>
                  </a:txBody>
                  <a:tcPr marL="68580" marR="68580" marT="0" marB="0"/>
                </a:tc>
                <a:tc>
                  <a:txBody>
                    <a:bodyPr/>
                    <a:lstStyle/>
                    <a:p>
                      <a:r>
                        <a:rPr lang="fr-FR" sz="1100" kern="1200" dirty="0" smtClean="0">
                          <a:solidFill>
                            <a:schemeClr val="dk1"/>
                          </a:solidFill>
                          <a:effectLst/>
                          <a:latin typeface="Calibri"/>
                          <a:ea typeface="Calibri"/>
                          <a:cs typeface="Times New Roman"/>
                        </a:rPr>
                        <a:t>Décision</a:t>
                      </a:r>
                    </a:p>
                    <a:p>
                      <a:r>
                        <a:rPr lang="fr-FR" sz="1100" kern="1200" dirty="0" smtClean="0">
                          <a:solidFill>
                            <a:schemeClr val="dk1"/>
                          </a:solidFill>
                          <a:effectLst/>
                          <a:latin typeface="Calibri"/>
                          <a:ea typeface="Calibri"/>
                          <a:cs typeface="Times New Roman"/>
                        </a:rPr>
                        <a:t>Conseil </a:t>
                      </a:r>
                    </a:p>
                    <a:p>
                      <a:r>
                        <a:rPr lang="fr-FR" sz="1100" kern="1200" dirty="0" smtClean="0">
                          <a:solidFill>
                            <a:schemeClr val="dk1"/>
                          </a:solidFill>
                          <a:effectLst/>
                          <a:latin typeface="Calibri"/>
                          <a:ea typeface="Calibri"/>
                          <a:cs typeface="Times New Roman"/>
                        </a:rPr>
                        <a:t>Exécution</a:t>
                      </a:r>
                    </a:p>
                    <a:p>
                      <a:endParaRPr lang="fr-FR" sz="1100" kern="1200" dirty="0">
                        <a:solidFill>
                          <a:schemeClr val="dk1"/>
                        </a:solidFill>
                        <a:effectLst/>
                        <a:latin typeface="Calibri"/>
                        <a:ea typeface="Calibri"/>
                        <a:cs typeface="Times New Roman"/>
                      </a:endParaRPr>
                    </a:p>
                  </a:txBody>
                  <a:tcPr/>
                </a:tc>
                <a:tc>
                  <a:txBody>
                    <a:bodyPr/>
                    <a:lstStyle/>
                    <a:p>
                      <a:endParaRPr lang="fr-FR" dirty="0"/>
                    </a:p>
                  </a:txBody>
                  <a:tcPr/>
                </a:tc>
                <a:extLst>
                  <a:ext uri="{0D108BD9-81ED-4DB2-BD59-A6C34878D82A}">
                    <a16:rowId xmlns:a16="http://schemas.microsoft.com/office/drawing/2014/main" val="10001"/>
                  </a:ext>
                </a:extLst>
              </a:tr>
              <a:tr h="522050">
                <a:tc vMerge="1">
                  <a:txBody>
                    <a:bodyPr/>
                    <a:lstStyle/>
                    <a:p>
                      <a:endParaRPr lang="fr-FR" dirty="0"/>
                    </a:p>
                  </a:txBody>
                  <a:tcPr/>
                </a:tc>
                <a:tc>
                  <a:txBody>
                    <a:bodyPr/>
                    <a:lstStyle/>
                    <a:p>
                      <a:pPr algn="ctr">
                        <a:lnSpc>
                          <a:spcPct val="115000"/>
                        </a:lnSpc>
                        <a:spcAft>
                          <a:spcPts val="0"/>
                        </a:spcAft>
                      </a:pPr>
                      <a:r>
                        <a:rPr lang="fr-FR" sz="1100">
                          <a:effectLst/>
                          <a:latin typeface="Calibri"/>
                          <a:ea typeface="Calibri"/>
                          <a:cs typeface="Times New Roman"/>
                        </a:rPr>
                        <a:t>Polyvalence </a:t>
                      </a:r>
                    </a:p>
                  </a:txBody>
                  <a:tcPr marL="68580" marR="68580" marT="0" marB="0"/>
                </a:tc>
                <a:tc>
                  <a:txBody>
                    <a:bodyPr/>
                    <a:lstStyle/>
                    <a:p>
                      <a:pPr algn="ctr">
                        <a:lnSpc>
                          <a:spcPct val="115000"/>
                        </a:lnSpc>
                        <a:spcAft>
                          <a:spcPts val="0"/>
                        </a:spcAft>
                      </a:pPr>
                      <a:r>
                        <a:rPr lang="fr-FR" sz="1100" dirty="0">
                          <a:effectLst/>
                          <a:latin typeface="Calibri"/>
                          <a:ea typeface="Calibri"/>
                          <a:cs typeface="Times New Roman"/>
                        </a:rPr>
                        <a:t>« </a:t>
                      </a:r>
                      <a:r>
                        <a:rPr lang="fr-FR" sz="1100" dirty="0" err="1">
                          <a:effectLst/>
                          <a:latin typeface="Calibri"/>
                          <a:ea typeface="Calibri"/>
                          <a:cs typeface="Times New Roman"/>
                        </a:rPr>
                        <a:t>polymétier</a:t>
                      </a:r>
                      <a:r>
                        <a:rPr lang="fr-FR" sz="1100" dirty="0">
                          <a:effectLst/>
                          <a:latin typeface="Calibri"/>
                          <a:ea typeface="Calibri"/>
                          <a:cs typeface="Times New Roman"/>
                        </a:rPr>
                        <a:t> »</a:t>
                      </a:r>
                    </a:p>
                  </a:txBody>
                  <a:tcPr marL="68580" marR="68580" marT="0" marB="0"/>
                </a:tc>
                <a:tc>
                  <a:txBody>
                    <a:bodyPr/>
                    <a:lstStyle/>
                    <a:p>
                      <a:endParaRPr lang="fr-FR"/>
                    </a:p>
                  </a:txBody>
                  <a:tcPr/>
                </a:tc>
                <a:tc>
                  <a:txBody>
                    <a:bodyPr/>
                    <a:lstStyle/>
                    <a:p>
                      <a:endParaRPr lang="fr-FR" dirty="0"/>
                    </a:p>
                  </a:txBody>
                  <a:tcPr/>
                </a:tc>
                <a:extLst>
                  <a:ext uri="{0D108BD9-81ED-4DB2-BD59-A6C34878D82A}">
                    <a16:rowId xmlns:a16="http://schemas.microsoft.com/office/drawing/2014/main" val="10002"/>
                  </a:ext>
                </a:extLst>
              </a:tr>
              <a:tr h="600715">
                <a:tc rowSpan="3">
                  <a:txBody>
                    <a:bodyPr/>
                    <a:lstStyle/>
                    <a:p>
                      <a:r>
                        <a:rPr lang="fr-FR" dirty="0" smtClean="0"/>
                        <a:t>Expertise</a:t>
                      </a:r>
                      <a:endParaRPr lang="fr-FR" dirty="0"/>
                    </a:p>
                  </a:txBody>
                  <a:tcPr/>
                </a:tc>
                <a:tc>
                  <a:txBody>
                    <a:bodyPr/>
                    <a:lstStyle/>
                    <a:p>
                      <a:pPr algn="ctr">
                        <a:lnSpc>
                          <a:spcPct val="115000"/>
                        </a:lnSpc>
                        <a:spcAft>
                          <a:spcPts val="0"/>
                        </a:spcAft>
                      </a:pPr>
                      <a:r>
                        <a:rPr lang="fr-FR" sz="1100" dirty="0">
                          <a:effectLst/>
                          <a:latin typeface="Calibri"/>
                          <a:ea typeface="Calibri"/>
                          <a:cs typeface="Times New Roman"/>
                        </a:rPr>
                        <a:t>Connaissances requises</a:t>
                      </a:r>
                    </a:p>
                  </a:txBody>
                  <a:tcPr marL="68580" marR="68580" marT="0" marB="0"/>
                </a:tc>
                <a:tc>
                  <a:txBody>
                    <a:bodyPr/>
                    <a:lstStyle/>
                    <a:p>
                      <a:pPr algn="ctr">
                        <a:lnSpc>
                          <a:spcPct val="115000"/>
                        </a:lnSpc>
                        <a:spcAft>
                          <a:spcPts val="0"/>
                        </a:spcAft>
                      </a:pPr>
                      <a:r>
                        <a:rPr lang="fr-FR" sz="1100" kern="1200" dirty="0" smtClean="0">
                          <a:solidFill>
                            <a:schemeClr val="dk1"/>
                          </a:solidFill>
                          <a:effectLst/>
                          <a:latin typeface="Calibri"/>
                          <a:ea typeface="Calibri"/>
                          <a:cs typeface="Times New Roman"/>
                        </a:rPr>
                        <a:t>Niveau attendu sur le poste</a:t>
                      </a:r>
                      <a:endParaRPr lang="fr-FR" sz="1100" kern="1200" dirty="0">
                        <a:solidFill>
                          <a:schemeClr val="dk1"/>
                        </a:solidFill>
                        <a:effectLst/>
                        <a:latin typeface="Calibri"/>
                        <a:ea typeface="Calibri"/>
                        <a:cs typeface="Times New Roman"/>
                      </a:endParaRPr>
                    </a:p>
                  </a:txBody>
                  <a:tcPr marL="68580" marR="68580" marT="0" marB="0"/>
                </a:tc>
                <a:tc>
                  <a:txBody>
                    <a:bodyPr/>
                    <a:lstStyle/>
                    <a:p>
                      <a:r>
                        <a:rPr lang="fr-FR" sz="1100" kern="1200" dirty="0" smtClean="0">
                          <a:solidFill>
                            <a:schemeClr val="dk1"/>
                          </a:solidFill>
                          <a:effectLst/>
                          <a:latin typeface="Calibri"/>
                          <a:ea typeface="Calibri"/>
                          <a:cs typeface="Times New Roman"/>
                        </a:rPr>
                        <a:t>Expertise</a:t>
                      </a:r>
                    </a:p>
                    <a:p>
                      <a:r>
                        <a:rPr lang="fr-FR" sz="1100" kern="1200" dirty="0" smtClean="0">
                          <a:solidFill>
                            <a:schemeClr val="dk1"/>
                          </a:solidFill>
                          <a:effectLst/>
                          <a:latin typeface="Calibri"/>
                          <a:ea typeface="Calibri"/>
                          <a:cs typeface="Times New Roman"/>
                        </a:rPr>
                        <a:t>maîtrise</a:t>
                      </a:r>
                      <a:endParaRPr lang="fr-FR" sz="1100" kern="1200" dirty="0">
                        <a:solidFill>
                          <a:schemeClr val="dk1"/>
                        </a:solidFill>
                        <a:effectLst/>
                        <a:latin typeface="Calibri"/>
                        <a:ea typeface="Calibri"/>
                        <a:cs typeface="Times New Roman"/>
                      </a:endParaRPr>
                    </a:p>
                  </a:txBody>
                  <a:tcPr/>
                </a:tc>
                <a:tc>
                  <a:txBody>
                    <a:bodyPr/>
                    <a:lstStyle/>
                    <a:p>
                      <a:endParaRPr lang="fr-FR" dirty="0"/>
                    </a:p>
                  </a:txBody>
                  <a:tcPr/>
                </a:tc>
                <a:extLst>
                  <a:ext uri="{0D108BD9-81ED-4DB2-BD59-A6C34878D82A}">
                    <a16:rowId xmlns:a16="http://schemas.microsoft.com/office/drawing/2014/main" val="10003"/>
                  </a:ext>
                </a:extLst>
              </a:tr>
              <a:tr h="600715">
                <a:tc vMerge="1">
                  <a:txBody>
                    <a:bodyPr/>
                    <a:lstStyle/>
                    <a:p>
                      <a:endParaRPr lang="fr-FR" dirty="0"/>
                    </a:p>
                  </a:txBody>
                  <a:tcPr/>
                </a:tc>
                <a:tc>
                  <a:txBody>
                    <a:bodyPr/>
                    <a:lstStyle/>
                    <a:p>
                      <a:pPr algn="ctr">
                        <a:lnSpc>
                          <a:spcPct val="115000"/>
                        </a:lnSpc>
                        <a:spcAft>
                          <a:spcPts val="0"/>
                        </a:spcAft>
                      </a:pPr>
                      <a:r>
                        <a:rPr lang="fr-FR" sz="1100">
                          <a:effectLst/>
                          <a:latin typeface="Calibri"/>
                          <a:ea typeface="Calibri"/>
                          <a:cs typeface="Times New Roman"/>
                        </a:rPr>
                        <a:t>Rareté de l’expertise</a:t>
                      </a:r>
                    </a:p>
                  </a:txBody>
                  <a:tcPr marL="68580" marR="68580" marT="0" marB="0"/>
                </a:tc>
                <a:tc>
                  <a:txBody>
                    <a:bodyPr/>
                    <a:lstStyle/>
                    <a:p>
                      <a:pPr algn="ctr">
                        <a:lnSpc>
                          <a:spcPct val="115000"/>
                        </a:lnSpc>
                        <a:spcAft>
                          <a:spcPts val="0"/>
                        </a:spcAft>
                      </a:pPr>
                      <a:r>
                        <a:rPr lang="fr-FR" sz="1100" dirty="0" smtClean="0">
                          <a:effectLst/>
                          <a:latin typeface="Calibri"/>
                          <a:ea typeface="Calibri"/>
                          <a:cs typeface="Times New Roman"/>
                        </a:rPr>
                        <a:t>Peu de candidats ont</a:t>
                      </a:r>
                      <a:r>
                        <a:rPr lang="fr-FR" sz="1100" baseline="0" dirty="0" smtClean="0">
                          <a:effectLst/>
                          <a:latin typeface="Calibri"/>
                          <a:ea typeface="Calibri"/>
                          <a:cs typeface="Times New Roman"/>
                        </a:rPr>
                        <a:t> cette expertise</a:t>
                      </a:r>
                      <a:endParaRPr lang="fr-FR" sz="1100" dirty="0">
                        <a:effectLst/>
                        <a:latin typeface="Calibri"/>
                        <a:ea typeface="Calibri"/>
                        <a:cs typeface="Times New Roman"/>
                      </a:endParaRPr>
                    </a:p>
                  </a:txBody>
                  <a:tcPr marL="68580" marR="68580" marT="0" marB="0"/>
                </a:tc>
                <a:tc>
                  <a:txBody>
                    <a:bodyPr/>
                    <a:lstStyle/>
                    <a:p>
                      <a:r>
                        <a:rPr lang="fr-FR" sz="1100" kern="1200" dirty="0" smtClean="0">
                          <a:solidFill>
                            <a:schemeClr val="dk1"/>
                          </a:solidFill>
                          <a:effectLst/>
                          <a:latin typeface="Calibri"/>
                          <a:ea typeface="Calibri"/>
                          <a:cs typeface="Times New Roman"/>
                        </a:rPr>
                        <a:t>Oui</a:t>
                      </a:r>
                    </a:p>
                    <a:p>
                      <a:r>
                        <a:rPr lang="fr-FR" sz="1100" kern="1200" dirty="0" smtClean="0">
                          <a:solidFill>
                            <a:schemeClr val="dk1"/>
                          </a:solidFill>
                          <a:effectLst/>
                          <a:latin typeface="Calibri"/>
                          <a:ea typeface="Calibri"/>
                          <a:cs typeface="Times New Roman"/>
                        </a:rPr>
                        <a:t>non</a:t>
                      </a:r>
                      <a:endParaRPr lang="fr-FR" sz="1100" kern="1200" dirty="0">
                        <a:solidFill>
                          <a:schemeClr val="dk1"/>
                        </a:solidFill>
                        <a:effectLst/>
                        <a:latin typeface="Calibri"/>
                        <a:ea typeface="Calibri"/>
                        <a:cs typeface="Times New Roman"/>
                      </a:endParaRPr>
                    </a:p>
                  </a:txBody>
                  <a:tcPr/>
                </a:tc>
                <a:tc>
                  <a:txBody>
                    <a:bodyPr/>
                    <a:lstStyle/>
                    <a:p>
                      <a:endParaRPr lang="fr-FR" dirty="0"/>
                    </a:p>
                  </a:txBody>
                  <a:tcPr/>
                </a:tc>
                <a:extLst>
                  <a:ext uri="{0D108BD9-81ED-4DB2-BD59-A6C34878D82A}">
                    <a16:rowId xmlns:a16="http://schemas.microsoft.com/office/drawing/2014/main" val="10004"/>
                  </a:ext>
                </a:extLst>
              </a:tr>
              <a:tr h="1085578">
                <a:tc vMerge="1">
                  <a:txBody>
                    <a:bodyPr/>
                    <a:lstStyle/>
                    <a:p>
                      <a:endParaRPr lang="fr-FR" dirty="0"/>
                    </a:p>
                  </a:txBody>
                  <a:tcPr/>
                </a:tc>
                <a:tc>
                  <a:txBody>
                    <a:bodyPr/>
                    <a:lstStyle/>
                    <a:p>
                      <a:pPr algn="ctr">
                        <a:lnSpc>
                          <a:spcPct val="115000"/>
                        </a:lnSpc>
                        <a:spcAft>
                          <a:spcPts val="0"/>
                        </a:spcAft>
                      </a:pPr>
                      <a:r>
                        <a:rPr lang="fr-FR" sz="1100">
                          <a:effectLst/>
                          <a:latin typeface="Calibri"/>
                          <a:ea typeface="Calibri"/>
                          <a:cs typeface="Times New Roman"/>
                        </a:rPr>
                        <a:t>autonomie</a:t>
                      </a:r>
                    </a:p>
                  </a:txBody>
                  <a:tcPr marL="68580" marR="68580" marT="0" marB="0"/>
                </a:tc>
                <a:tc>
                  <a:txBody>
                    <a:bodyPr/>
                    <a:lstStyle/>
                    <a:p>
                      <a:pPr algn="ctr">
                        <a:lnSpc>
                          <a:spcPct val="115000"/>
                        </a:lnSpc>
                        <a:spcAft>
                          <a:spcPts val="0"/>
                        </a:spcAft>
                      </a:pPr>
                      <a:r>
                        <a:rPr lang="fr-FR" sz="1100" dirty="0">
                          <a:effectLst/>
                          <a:latin typeface="Calibri"/>
                          <a:ea typeface="Calibri"/>
                          <a:cs typeface="Times New Roman"/>
                        </a:rPr>
                        <a:t>Prise d’initiative sans supervision constante, </a:t>
                      </a:r>
                      <a:r>
                        <a:rPr lang="fr-FR" sz="1100" kern="1200" dirty="0" smtClean="0">
                          <a:solidFill>
                            <a:schemeClr val="dk1"/>
                          </a:solidFill>
                          <a:effectLst/>
                          <a:latin typeface="Calibri"/>
                          <a:ea typeface="Calibri"/>
                          <a:cs typeface="Times New Roman"/>
                        </a:rPr>
                        <a:t>dans un cadre de responsabilité défini.</a:t>
                      </a:r>
                      <a:endParaRPr lang="fr-FR" sz="1100" kern="1200" dirty="0">
                        <a:solidFill>
                          <a:schemeClr val="dk1"/>
                        </a:solidFill>
                        <a:effectLst/>
                        <a:latin typeface="Calibri"/>
                        <a:ea typeface="Calibri"/>
                        <a:cs typeface="Times New Roman"/>
                      </a:endParaRPr>
                    </a:p>
                  </a:txBody>
                  <a:tcPr marL="68580" marR="68580" marT="0" marB="0"/>
                </a:tc>
                <a:tc>
                  <a:txBody>
                    <a:bodyPr/>
                    <a:lstStyle/>
                    <a:p>
                      <a:r>
                        <a:rPr lang="fr-FR" sz="1100" kern="1200" dirty="0" smtClean="0">
                          <a:solidFill>
                            <a:schemeClr val="dk1"/>
                          </a:solidFill>
                          <a:effectLst/>
                          <a:latin typeface="Calibri"/>
                          <a:ea typeface="Calibri"/>
                          <a:cs typeface="Times New Roman"/>
                        </a:rPr>
                        <a:t>Large</a:t>
                      </a:r>
                    </a:p>
                    <a:p>
                      <a:r>
                        <a:rPr lang="fr-FR" sz="1100" kern="1200" dirty="0" smtClean="0">
                          <a:solidFill>
                            <a:schemeClr val="dk1"/>
                          </a:solidFill>
                          <a:effectLst/>
                          <a:latin typeface="Calibri"/>
                          <a:ea typeface="Calibri"/>
                          <a:cs typeface="Times New Roman"/>
                        </a:rPr>
                        <a:t>encadrée</a:t>
                      </a:r>
                      <a:endParaRPr lang="fr-FR" sz="1100" kern="1200" dirty="0">
                        <a:solidFill>
                          <a:schemeClr val="dk1"/>
                        </a:solidFill>
                        <a:effectLst/>
                        <a:latin typeface="Calibri"/>
                        <a:ea typeface="Calibri"/>
                        <a:cs typeface="Times New Roman"/>
                      </a:endParaRPr>
                    </a:p>
                  </a:txBody>
                  <a:tcPr/>
                </a:tc>
                <a:tc>
                  <a:txBody>
                    <a:bodyPr/>
                    <a:lstStyle/>
                    <a:p>
                      <a:endParaRPr lang="fr-FR"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9124595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Autofit/>
          </a:bodyPr>
          <a:lstStyle/>
          <a:p>
            <a:r>
              <a:rPr lang="fr-FR" sz="2400" b="1" dirty="0">
                <a:latin typeface="Century Gothic" panose="020B0502020202020204" pitchFamily="34" charset="0"/>
              </a:rPr>
              <a:t>Critère 3</a:t>
            </a:r>
            <a:r>
              <a:rPr lang="fr-FR" sz="2400" dirty="0">
                <a:latin typeface="Century Gothic" panose="020B0502020202020204" pitchFamily="34" charset="0"/>
              </a:rPr>
              <a:t> : Sujétions particulières ou degré d'exposition du poste au regard de son environnement </a:t>
            </a:r>
            <a:r>
              <a:rPr lang="fr-FR" sz="2400" dirty="0" smtClean="0">
                <a:latin typeface="Century Gothic" panose="020B0502020202020204" pitchFamily="34" charset="0"/>
              </a:rPr>
              <a:t>professionnel</a:t>
            </a:r>
            <a:endParaRPr lang="fr-FR" sz="2400" dirty="0">
              <a:latin typeface="Century Gothic" panose="020B0502020202020204" pitchFamily="34" charset="0"/>
            </a:endParaRPr>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val="2901044328"/>
              </p:ext>
            </p:extLst>
          </p:nvPr>
        </p:nvGraphicFramePr>
        <p:xfrm>
          <a:off x="467544" y="1700808"/>
          <a:ext cx="8229600" cy="4348595"/>
        </p:xfrm>
        <a:graphic>
          <a:graphicData uri="http://schemas.openxmlformats.org/drawingml/2006/table">
            <a:tbl>
              <a:tblPr firstRow="1" bandRow="1">
                <a:tableStyleId>{5C22544A-7EE6-4342-B048-85BDC9FD1C3A}</a:tableStyleId>
              </a:tblPr>
              <a:tblGrid>
                <a:gridCol w="1645920">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gridCol w="1645920">
                  <a:extLst>
                    <a:ext uri="{9D8B030D-6E8A-4147-A177-3AD203B41FA5}">
                      <a16:colId xmlns:a16="http://schemas.microsoft.com/office/drawing/2014/main" val="20002"/>
                    </a:ext>
                  </a:extLst>
                </a:gridCol>
                <a:gridCol w="1645920">
                  <a:extLst>
                    <a:ext uri="{9D8B030D-6E8A-4147-A177-3AD203B41FA5}">
                      <a16:colId xmlns:a16="http://schemas.microsoft.com/office/drawing/2014/main" val="20003"/>
                    </a:ext>
                  </a:extLst>
                </a:gridCol>
                <a:gridCol w="1645920">
                  <a:extLst>
                    <a:ext uri="{9D8B030D-6E8A-4147-A177-3AD203B41FA5}">
                      <a16:colId xmlns:a16="http://schemas.microsoft.com/office/drawing/2014/main" val="20004"/>
                    </a:ext>
                  </a:extLst>
                </a:gridCol>
              </a:tblGrid>
              <a:tr h="1254517">
                <a:tc>
                  <a:txBody>
                    <a:bodyPr/>
                    <a:lstStyle/>
                    <a:p>
                      <a:pPr algn="ctr">
                        <a:lnSpc>
                          <a:spcPct val="115000"/>
                        </a:lnSpc>
                        <a:spcAft>
                          <a:spcPts val="0"/>
                        </a:spcAft>
                      </a:pPr>
                      <a:r>
                        <a:rPr lang="fr-FR" sz="1100" dirty="0">
                          <a:effectLst/>
                          <a:latin typeface="Calibri"/>
                          <a:ea typeface="Calibri"/>
                          <a:cs typeface="Times New Roman"/>
                        </a:rPr>
                        <a:t>Critères</a:t>
                      </a:r>
                    </a:p>
                  </a:txBody>
                  <a:tcPr marL="68580" marR="68580" marT="0" marB="0"/>
                </a:tc>
                <a:tc>
                  <a:txBody>
                    <a:bodyPr/>
                    <a:lstStyle/>
                    <a:p>
                      <a:pPr algn="ctr">
                        <a:lnSpc>
                          <a:spcPct val="115000"/>
                        </a:lnSpc>
                        <a:spcAft>
                          <a:spcPts val="0"/>
                        </a:spcAft>
                      </a:pPr>
                      <a:r>
                        <a:rPr lang="fr-FR" sz="1100">
                          <a:effectLst/>
                          <a:latin typeface="Calibri"/>
                          <a:ea typeface="Calibri"/>
                          <a:cs typeface="Times New Roman"/>
                        </a:rPr>
                        <a:t>Sous-critères</a:t>
                      </a:r>
                    </a:p>
                  </a:txBody>
                  <a:tcPr marL="68580" marR="68580" marT="0" marB="0"/>
                </a:tc>
                <a:tc>
                  <a:txBody>
                    <a:bodyPr/>
                    <a:lstStyle/>
                    <a:p>
                      <a:pPr algn="ctr">
                        <a:lnSpc>
                          <a:spcPct val="115000"/>
                        </a:lnSpc>
                        <a:spcAft>
                          <a:spcPts val="0"/>
                        </a:spcAft>
                      </a:pPr>
                      <a:r>
                        <a:rPr lang="fr-FR" sz="1100">
                          <a:effectLst/>
                          <a:latin typeface="Calibri"/>
                          <a:ea typeface="Calibri"/>
                          <a:cs typeface="Times New Roman"/>
                        </a:rPr>
                        <a:t>Indicateurs</a:t>
                      </a:r>
                    </a:p>
                  </a:txBody>
                  <a:tcPr marL="68580" marR="68580" marT="0" marB="0"/>
                </a:tc>
                <a:tc>
                  <a:txBody>
                    <a:bodyPr/>
                    <a:lstStyle/>
                    <a:p>
                      <a:pPr algn="ctr">
                        <a:lnSpc>
                          <a:spcPct val="115000"/>
                        </a:lnSpc>
                        <a:spcAft>
                          <a:spcPts val="0"/>
                        </a:spcAft>
                      </a:pPr>
                      <a:r>
                        <a:rPr lang="fr-FR" sz="1100" dirty="0" smtClean="0">
                          <a:effectLst/>
                          <a:latin typeface="Calibri"/>
                          <a:ea typeface="Calibri"/>
                          <a:cs typeface="Times New Roman"/>
                        </a:rPr>
                        <a:t>Echelle d’évaluation</a:t>
                      </a:r>
                      <a:endParaRPr lang="fr-FR"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fr-FR" sz="1100" dirty="0">
                          <a:effectLst/>
                          <a:latin typeface="Calibri"/>
                          <a:ea typeface="Calibri"/>
                          <a:cs typeface="Times New Roman"/>
                        </a:rPr>
                        <a:t>Nombre de points</a:t>
                      </a:r>
                    </a:p>
                    <a:p>
                      <a:pPr algn="ctr">
                        <a:spcAft>
                          <a:spcPts val="0"/>
                        </a:spcAft>
                      </a:pPr>
                      <a:r>
                        <a:rPr lang="fr-FR" sz="1100" dirty="0">
                          <a:solidFill>
                            <a:srgbClr val="000000"/>
                          </a:solidFill>
                          <a:effectLst/>
                          <a:latin typeface="Tahoma"/>
                          <a:ea typeface="Calibri"/>
                        </a:rPr>
                        <a:t>(à adapter dans chaque collectivité)</a:t>
                      </a:r>
                      <a:endParaRPr lang="fr-FR" sz="1200" dirty="0">
                        <a:solidFill>
                          <a:srgbClr val="000000"/>
                        </a:solidFill>
                        <a:effectLst/>
                        <a:latin typeface="Tahoma"/>
                        <a:ea typeface="Calibri"/>
                      </a:endParaRPr>
                    </a:p>
                    <a:p>
                      <a:pPr algn="ctr">
                        <a:lnSpc>
                          <a:spcPct val="115000"/>
                        </a:lnSpc>
                        <a:spcAft>
                          <a:spcPts val="0"/>
                        </a:spcAft>
                      </a:pPr>
                      <a:r>
                        <a:rPr lang="fr-FR" sz="1100" dirty="0">
                          <a:effectLst/>
                          <a:latin typeface="Calibri"/>
                          <a:ea typeface="Calibri"/>
                          <a:cs typeface="Times New Roman"/>
                        </a:rPr>
                        <a:t> </a:t>
                      </a:r>
                    </a:p>
                  </a:txBody>
                  <a:tcPr marL="68580" marR="68580" marT="0" marB="0"/>
                </a:tc>
                <a:extLst>
                  <a:ext uri="{0D108BD9-81ED-4DB2-BD59-A6C34878D82A}">
                    <a16:rowId xmlns:a16="http://schemas.microsoft.com/office/drawing/2014/main" val="10000"/>
                  </a:ext>
                </a:extLst>
              </a:tr>
              <a:tr h="671021">
                <a:tc>
                  <a:txBody>
                    <a:bodyPr/>
                    <a:lstStyle/>
                    <a:p>
                      <a:pPr algn="ctr">
                        <a:lnSpc>
                          <a:spcPct val="115000"/>
                        </a:lnSpc>
                        <a:spcAft>
                          <a:spcPts val="0"/>
                        </a:spcAft>
                      </a:pPr>
                      <a:r>
                        <a:rPr lang="fr-FR" sz="1100">
                          <a:effectLst/>
                          <a:latin typeface="Calibri"/>
                          <a:ea typeface="Calibri"/>
                          <a:cs typeface="Times New Roman"/>
                        </a:rPr>
                        <a:t>Relations internes/externes</a:t>
                      </a:r>
                    </a:p>
                  </a:txBody>
                  <a:tcPr marL="68580" marR="68580" marT="0" marB="0"/>
                </a:tc>
                <a:tc>
                  <a:txBody>
                    <a:bodyPr/>
                    <a:lstStyle/>
                    <a:p>
                      <a:pPr algn="ctr">
                        <a:lnSpc>
                          <a:spcPct val="115000"/>
                        </a:lnSpc>
                        <a:spcAft>
                          <a:spcPts val="0"/>
                        </a:spcAft>
                      </a:pPr>
                      <a:r>
                        <a:rPr lang="fr-FR" sz="1100">
                          <a:effectLst/>
                          <a:latin typeface="Calibri"/>
                          <a:ea typeface="Calibri"/>
                          <a:cs typeface="Times New Roman"/>
                        </a:rPr>
                        <a:t>Diversité des interlocuteurs</a:t>
                      </a:r>
                    </a:p>
                  </a:txBody>
                  <a:tcPr marL="68580" marR="68580" marT="0" marB="0"/>
                </a:tc>
                <a:tc>
                  <a:txBody>
                    <a:bodyPr/>
                    <a:lstStyle/>
                    <a:p>
                      <a:pPr algn="ctr">
                        <a:lnSpc>
                          <a:spcPct val="115000"/>
                        </a:lnSpc>
                        <a:spcAft>
                          <a:spcPts val="0"/>
                        </a:spcAft>
                      </a:pPr>
                      <a:r>
                        <a:rPr lang="fr-FR" sz="1100" kern="1200" dirty="0" smtClean="0">
                          <a:solidFill>
                            <a:schemeClr val="dk1"/>
                          </a:solidFill>
                          <a:effectLst/>
                          <a:latin typeface="Calibri"/>
                          <a:ea typeface="Calibri"/>
                          <a:cs typeface="Times New Roman"/>
                        </a:rPr>
                        <a:t>variété des interlocuteurs</a:t>
                      </a:r>
                      <a:endParaRPr lang="fr-FR" sz="1100" kern="1200" dirty="0">
                        <a:solidFill>
                          <a:schemeClr val="dk1"/>
                        </a:solidFill>
                        <a:effectLst/>
                        <a:latin typeface="Calibri"/>
                        <a:ea typeface="Calibri"/>
                        <a:cs typeface="Times New Roman"/>
                      </a:endParaRPr>
                    </a:p>
                  </a:txBody>
                  <a:tcPr marL="68580" marR="68580" marT="0" marB="0"/>
                </a:tc>
                <a:tc>
                  <a:txBody>
                    <a:bodyPr/>
                    <a:lstStyle/>
                    <a:p>
                      <a:r>
                        <a:rPr lang="fr-FR" sz="1100" kern="1200" dirty="0" smtClean="0">
                          <a:solidFill>
                            <a:schemeClr val="dk1"/>
                          </a:solidFill>
                          <a:effectLst/>
                          <a:latin typeface="Calibri"/>
                          <a:ea typeface="Calibri"/>
                          <a:cs typeface="Times New Roman"/>
                        </a:rPr>
                        <a:t>Elus</a:t>
                      </a:r>
                    </a:p>
                    <a:p>
                      <a:r>
                        <a:rPr lang="fr-FR" sz="1100" kern="1200" dirty="0" smtClean="0">
                          <a:solidFill>
                            <a:schemeClr val="dk1"/>
                          </a:solidFill>
                          <a:effectLst/>
                          <a:latin typeface="Calibri"/>
                          <a:ea typeface="Calibri"/>
                          <a:cs typeface="Times New Roman"/>
                        </a:rPr>
                        <a:t>Administrés</a:t>
                      </a:r>
                    </a:p>
                    <a:p>
                      <a:r>
                        <a:rPr lang="fr-FR" sz="1100" kern="1200" dirty="0" smtClean="0">
                          <a:solidFill>
                            <a:schemeClr val="dk1"/>
                          </a:solidFill>
                          <a:effectLst/>
                          <a:latin typeface="Calibri"/>
                          <a:ea typeface="Calibri"/>
                          <a:cs typeface="Times New Roman"/>
                        </a:rPr>
                        <a:t>Partenaires extérieurs</a:t>
                      </a:r>
                      <a:endParaRPr lang="fr-FR" sz="1100" kern="1200" dirty="0">
                        <a:solidFill>
                          <a:schemeClr val="dk1"/>
                        </a:solidFill>
                        <a:effectLst/>
                        <a:latin typeface="Calibri"/>
                        <a:ea typeface="Calibri"/>
                        <a:cs typeface="Times New Roman"/>
                      </a:endParaRPr>
                    </a:p>
                  </a:txBody>
                  <a:tcPr marL="68580" marR="68580" marT="0" marB="0"/>
                </a:tc>
                <a:tc>
                  <a:txBody>
                    <a:bodyPr/>
                    <a:lstStyle/>
                    <a:p>
                      <a:pPr algn="ctr">
                        <a:lnSpc>
                          <a:spcPct val="115000"/>
                        </a:lnSpc>
                        <a:spcAft>
                          <a:spcPts val="0"/>
                        </a:spcAft>
                      </a:pPr>
                      <a:endParaRPr lang="fr-FR"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1"/>
                  </a:ext>
                </a:extLst>
              </a:tr>
              <a:tr h="671021">
                <a:tc>
                  <a:txBody>
                    <a:bodyPr/>
                    <a:lstStyle/>
                    <a:p>
                      <a:pPr algn="ctr">
                        <a:lnSpc>
                          <a:spcPct val="115000"/>
                        </a:lnSpc>
                        <a:spcAft>
                          <a:spcPts val="0"/>
                        </a:spcAft>
                      </a:pPr>
                      <a:r>
                        <a:rPr lang="fr-FR" sz="1100">
                          <a:effectLst/>
                          <a:latin typeface="Calibri"/>
                          <a:ea typeface="Calibri"/>
                          <a:cs typeface="Times New Roman"/>
                        </a:rPr>
                        <a:t>Risques d’agressions verbales</a:t>
                      </a:r>
                    </a:p>
                  </a:txBody>
                  <a:tcPr marL="68580" marR="68580" marT="0" marB="0"/>
                </a:tc>
                <a:tc>
                  <a:txBody>
                    <a:bodyPr/>
                    <a:lstStyle/>
                    <a:p>
                      <a:pPr algn="ctr">
                        <a:lnSpc>
                          <a:spcPct val="115000"/>
                        </a:lnSpc>
                        <a:spcAft>
                          <a:spcPts val="0"/>
                        </a:spcAft>
                      </a:pPr>
                      <a:r>
                        <a:rPr lang="fr-FR" sz="1100">
                          <a:effectLst/>
                          <a:latin typeface="Calibri"/>
                          <a:ea typeface="Calibri"/>
                          <a:cs typeface="Times New Roman"/>
                        </a:rPr>
                        <a:t> </a:t>
                      </a:r>
                    </a:p>
                  </a:txBody>
                  <a:tcPr marL="68580" marR="68580" marT="0" marB="0"/>
                </a:tc>
                <a:tc>
                  <a:txBody>
                    <a:bodyPr/>
                    <a:lstStyle/>
                    <a:p>
                      <a:pPr algn="ctr">
                        <a:lnSpc>
                          <a:spcPct val="115000"/>
                        </a:lnSpc>
                        <a:spcAft>
                          <a:spcPts val="0"/>
                        </a:spcAft>
                      </a:pPr>
                      <a:endParaRPr lang="fr-FR" sz="1100" dirty="0">
                        <a:effectLst/>
                        <a:latin typeface="Calibri"/>
                        <a:ea typeface="Calibri"/>
                        <a:cs typeface="Times New Roman"/>
                      </a:endParaRPr>
                    </a:p>
                  </a:txBody>
                  <a:tcPr marL="68580" marR="68580" marT="0" marB="0"/>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fr-FR" sz="1100" dirty="0" smtClean="0">
                          <a:effectLst/>
                          <a:latin typeface="+mn-lt"/>
                          <a:ea typeface="Calibri"/>
                          <a:cs typeface="Times New Roman"/>
                        </a:rPr>
                        <a:t>Fréquent,</a:t>
                      </a:r>
                    </a:p>
                    <a:p>
                      <a:pPr marL="0" marR="0" indent="0" algn="l" defTabSz="914400" rtl="0" eaLnBrk="1" fontAlgn="auto" latinLnBrk="0" hangingPunct="1">
                        <a:lnSpc>
                          <a:spcPct val="115000"/>
                        </a:lnSpc>
                        <a:spcBef>
                          <a:spcPts val="0"/>
                        </a:spcBef>
                        <a:spcAft>
                          <a:spcPts val="0"/>
                        </a:spcAft>
                        <a:buClrTx/>
                        <a:buSzTx/>
                        <a:buFontTx/>
                        <a:buNone/>
                        <a:tabLst/>
                        <a:defRPr/>
                      </a:pPr>
                      <a:r>
                        <a:rPr lang="fr-FR" sz="1100" dirty="0" smtClean="0">
                          <a:effectLst/>
                          <a:latin typeface="+mn-lt"/>
                          <a:ea typeface="Calibri"/>
                          <a:cs typeface="Times New Roman"/>
                        </a:rPr>
                        <a:t>Ponctuel</a:t>
                      </a:r>
                    </a:p>
                    <a:p>
                      <a:pPr marL="0" marR="0" indent="0" algn="l" defTabSz="914400" rtl="0" eaLnBrk="1" fontAlgn="auto" latinLnBrk="0" hangingPunct="1">
                        <a:lnSpc>
                          <a:spcPct val="115000"/>
                        </a:lnSpc>
                        <a:spcBef>
                          <a:spcPts val="0"/>
                        </a:spcBef>
                        <a:spcAft>
                          <a:spcPts val="0"/>
                        </a:spcAft>
                        <a:buClrTx/>
                        <a:buSzTx/>
                        <a:buFontTx/>
                        <a:buNone/>
                        <a:tabLst/>
                        <a:defRPr/>
                      </a:pPr>
                      <a:r>
                        <a:rPr lang="fr-FR" sz="1100" dirty="0" smtClean="0">
                          <a:effectLst/>
                          <a:latin typeface="+mn-lt"/>
                          <a:ea typeface="Calibri"/>
                          <a:cs typeface="Times New Roman"/>
                        </a:rPr>
                        <a:t> rare</a:t>
                      </a:r>
                    </a:p>
                    <a:p>
                      <a:pPr algn="l">
                        <a:lnSpc>
                          <a:spcPct val="115000"/>
                        </a:lnSpc>
                        <a:spcAft>
                          <a:spcPts val="0"/>
                        </a:spcAft>
                      </a:pPr>
                      <a:endParaRPr lang="fr-FR" sz="1100" kern="1200" dirty="0">
                        <a:solidFill>
                          <a:schemeClr val="dk1"/>
                        </a:solidFill>
                        <a:effectLst/>
                        <a:latin typeface="Calibri"/>
                        <a:ea typeface="Calibri"/>
                        <a:cs typeface="Times New Roman"/>
                      </a:endParaRPr>
                    </a:p>
                  </a:txBody>
                  <a:tcPr marL="68580" marR="68580" marT="0" marB="0"/>
                </a:tc>
                <a:tc>
                  <a:txBody>
                    <a:bodyPr/>
                    <a:lstStyle/>
                    <a:p>
                      <a:pPr algn="ctr">
                        <a:lnSpc>
                          <a:spcPct val="115000"/>
                        </a:lnSpc>
                        <a:spcAft>
                          <a:spcPts val="0"/>
                        </a:spcAft>
                      </a:pPr>
                      <a:r>
                        <a:rPr lang="fr-FR" sz="1100">
                          <a:effectLst/>
                          <a:latin typeface="Calibri"/>
                          <a:ea typeface="Calibri"/>
                          <a:cs typeface="Times New Roman"/>
                        </a:rPr>
                        <a:t> </a:t>
                      </a:r>
                    </a:p>
                  </a:txBody>
                  <a:tcPr marL="68580" marR="68580" marT="0" marB="0"/>
                </a:tc>
                <a:extLst>
                  <a:ext uri="{0D108BD9-81ED-4DB2-BD59-A6C34878D82A}">
                    <a16:rowId xmlns:a16="http://schemas.microsoft.com/office/drawing/2014/main" val="10002"/>
                  </a:ext>
                </a:extLst>
              </a:tr>
              <a:tr h="1006531">
                <a:tc>
                  <a:txBody>
                    <a:bodyPr/>
                    <a:lstStyle/>
                    <a:p>
                      <a:pPr algn="ctr">
                        <a:lnSpc>
                          <a:spcPct val="115000"/>
                        </a:lnSpc>
                        <a:spcAft>
                          <a:spcPts val="0"/>
                        </a:spcAft>
                      </a:pPr>
                      <a:r>
                        <a:rPr lang="fr-FR" sz="1100" dirty="0">
                          <a:effectLst/>
                          <a:latin typeface="Calibri"/>
                          <a:ea typeface="Calibri"/>
                          <a:cs typeface="Times New Roman"/>
                        </a:rPr>
                        <a:t>Travail itinérant</a:t>
                      </a:r>
                    </a:p>
                  </a:txBody>
                  <a:tcPr marL="68580" marR="68580" marT="0" marB="0"/>
                </a:tc>
                <a:tc>
                  <a:txBody>
                    <a:bodyPr/>
                    <a:lstStyle/>
                    <a:p>
                      <a:pPr algn="ctr">
                        <a:lnSpc>
                          <a:spcPct val="115000"/>
                        </a:lnSpc>
                        <a:spcAft>
                          <a:spcPts val="0"/>
                        </a:spcAft>
                      </a:pPr>
                      <a:r>
                        <a:rPr lang="fr-FR" sz="1100">
                          <a:effectLst/>
                          <a:latin typeface="Calibri"/>
                          <a:ea typeface="Calibri"/>
                          <a:cs typeface="Times New Roman"/>
                        </a:rPr>
                        <a:t> </a:t>
                      </a:r>
                    </a:p>
                  </a:txBody>
                  <a:tcPr marL="68580" marR="68580" marT="0" marB="0"/>
                </a:tc>
                <a:tc>
                  <a:txBody>
                    <a:bodyPr/>
                    <a:lstStyle/>
                    <a:p>
                      <a:pPr algn="ctr">
                        <a:lnSpc>
                          <a:spcPct val="115000"/>
                        </a:lnSpc>
                        <a:spcAft>
                          <a:spcPts val="0"/>
                        </a:spcAft>
                      </a:pPr>
                      <a:r>
                        <a:rPr lang="fr-FR" sz="1100" dirty="0">
                          <a:effectLst/>
                          <a:latin typeface="Calibri"/>
                          <a:ea typeface="Calibri"/>
                          <a:cs typeface="Times New Roman"/>
                        </a:rPr>
                        <a:t>Déplacements d’un lieu à l’autre pour l’exercice des missions</a:t>
                      </a:r>
                    </a:p>
                  </a:txBody>
                  <a:tcPr marL="68580" marR="68580" marT="0" marB="0"/>
                </a:tc>
                <a:tc>
                  <a:txBody>
                    <a:bodyPr/>
                    <a:lstStyle/>
                    <a:p>
                      <a:pPr algn="l">
                        <a:lnSpc>
                          <a:spcPct val="115000"/>
                        </a:lnSpc>
                        <a:spcAft>
                          <a:spcPts val="0"/>
                        </a:spcAft>
                      </a:pPr>
                      <a:r>
                        <a:rPr lang="fr-FR" sz="1100" dirty="0" smtClean="0">
                          <a:effectLst/>
                          <a:latin typeface="Calibri"/>
                          <a:ea typeface="Calibri"/>
                          <a:cs typeface="Times New Roman"/>
                        </a:rPr>
                        <a:t>Oui</a:t>
                      </a:r>
                    </a:p>
                    <a:p>
                      <a:pPr algn="l">
                        <a:lnSpc>
                          <a:spcPct val="115000"/>
                        </a:lnSpc>
                        <a:spcAft>
                          <a:spcPts val="0"/>
                        </a:spcAft>
                      </a:pPr>
                      <a:r>
                        <a:rPr lang="fr-FR" sz="1100" dirty="0" smtClean="0">
                          <a:effectLst/>
                          <a:latin typeface="Calibri"/>
                          <a:ea typeface="Calibri"/>
                          <a:cs typeface="Times New Roman"/>
                        </a:rPr>
                        <a:t>non</a:t>
                      </a:r>
                      <a:endParaRPr lang="fr-FR"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fr-FR" sz="1100" dirty="0">
                          <a:effectLst/>
                          <a:latin typeface="Calibri"/>
                          <a:ea typeface="Calibri"/>
                          <a:cs typeface="Times New Roman"/>
                        </a:rPr>
                        <a:t> </a:t>
                      </a:r>
                    </a:p>
                  </a:txBody>
                  <a:tcPr marL="68580" marR="68580" marT="0" marB="0"/>
                </a:tc>
                <a:extLst>
                  <a:ext uri="{0D108BD9-81ED-4DB2-BD59-A6C34878D82A}">
                    <a16:rowId xmlns:a16="http://schemas.microsoft.com/office/drawing/2014/main" val="10003"/>
                  </a:ext>
                </a:extLst>
              </a:tr>
              <a:tr h="645382">
                <a:tc>
                  <a:txBody>
                    <a:bodyPr/>
                    <a:lstStyle/>
                    <a:p>
                      <a:pPr algn="ctr">
                        <a:lnSpc>
                          <a:spcPct val="115000"/>
                        </a:lnSpc>
                        <a:spcAft>
                          <a:spcPts val="0"/>
                        </a:spcAft>
                      </a:pPr>
                      <a:r>
                        <a:rPr lang="fr-FR" sz="1100">
                          <a:effectLst/>
                          <a:latin typeface="Calibri"/>
                          <a:ea typeface="Calibri"/>
                          <a:cs typeface="Times New Roman"/>
                        </a:rPr>
                        <a:t>Horaires variables</a:t>
                      </a:r>
                    </a:p>
                  </a:txBody>
                  <a:tcPr marL="68580" marR="68580" marT="0" marB="0"/>
                </a:tc>
                <a:tc>
                  <a:txBody>
                    <a:bodyPr/>
                    <a:lstStyle/>
                    <a:p>
                      <a:pPr algn="ctr">
                        <a:lnSpc>
                          <a:spcPct val="115000"/>
                        </a:lnSpc>
                        <a:spcAft>
                          <a:spcPts val="0"/>
                        </a:spcAft>
                      </a:pPr>
                      <a:r>
                        <a:rPr lang="fr-FR" sz="1100">
                          <a:effectLst/>
                          <a:latin typeface="Calibri"/>
                          <a:ea typeface="Calibri"/>
                          <a:cs typeface="Times New Roman"/>
                        </a:rPr>
                        <a:t> </a:t>
                      </a:r>
                    </a:p>
                  </a:txBody>
                  <a:tcPr marL="68580" marR="68580" marT="0" marB="0"/>
                </a:tc>
                <a:tc>
                  <a:txBody>
                    <a:bodyPr/>
                    <a:lstStyle/>
                    <a:p>
                      <a:pPr algn="ctr">
                        <a:lnSpc>
                          <a:spcPct val="115000"/>
                        </a:lnSpc>
                        <a:spcAft>
                          <a:spcPts val="0"/>
                        </a:spcAft>
                      </a:pPr>
                      <a:endParaRPr lang="fr-FR" sz="1100" dirty="0">
                        <a:effectLst/>
                        <a:latin typeface="Calibri"/>
                        <a:ea typeface="Calibri"/>
                        <a:cs typeface="Times New Roman"/>
                      </a:endParaRPr>
                    </a:p>
                  </a:txBody>
                  <a:tcPr marL="68580" marR="68580" marT="0" marB="0"/>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fr-FR" sz="1100" dirty="0" smtClean="0">
                          <a:effectLst/>
                          <a:latin typeface="+mn-lt"/>
                          <a:ea typeface="Calibri"/>
                          <a:cs typeface="Times New Roman"/>
                        </a:rPr>
                        <a:t>Fréquent,</a:t>
                      </a:r>
                    </a:p>
                    <a:p>
                      <a:pPr marL="0" marR="0" indent="0" algn="l" defTabSz="914400" rtl="0" eaLnBrk="1" fontAlgn="auto" latinLnBrk="0" hangingPunct="1">
                        <a:lnSpc>
                          <a:spcPct val="115000"/>
                        </a:lnSpc>
                        <a:spcBef>
                          <a:spcPts val="0"/>
                        </a:spcBef>
                        <a:spcAft>
                          <a:spcPts val="0"/>
                        </a:spcAft>
                        <a:buClrTx/>
                        <a:buSzTx/>
                        <a:buFontTx/>
                        <a:buNone/>
                        <a:tabLst/>
                        <a:defRPr/>
                      </a:pPr>
                      <a:r>
                        <a:rPr lang="fr-FR" sz="1100" dirty="0" smtClean="0">
                          <a:effectLst/>
                          <a:latin typeface="+mn-lt"/>
                          <a:ea typeface="Calibri"/>
                          <a:cs typeface="Times New Roman"/>
                        </a:rPr>
                        <a:t>Ponctuel</a:t>
                      </a:r>
                    </a:p>
                    <a:p>
                      <a:pPr marL="0" marR="0" indent="0" algn="l" defTabSz="914400" rtl="0" eaLnBrk="1" fontAlgn="auto" latinLnBrk="0" hangingPunct="1">
                        <a:lnSpc>
                          <a:spcPct val="115000"/>
                        </a:lnSpc>
                        <a:spcBef>
                          <a:spcPts val="0"/>
                        </a:spcBef>
                        <a:spcAft>
                          <a:spcPts val="0"/>
                        </a:spcAft>
                        <a:buClrTx/>
                        <a:buSzTx/>
                        <a:buFontTx/>
                        <a:buNone/>
                        <a:tabLst/>
                        <a:defRPr/>
                      </a:pPr>
                      <a:r>
                        <a:rPr lang="fr-FR" sz="1100" dirty="0" smtClean="0">
                          <a:effectLst/>
                          <a:latin typeface="+mn-lt"/>
                          <a:ea typeface="Calibri"/>
                          <a:cs typeface="Times New Roman"/>
                        </a:rPr>
                        <a:t> rare</a:t>
                      </a:r>
                    </a:p>
                  </a:txBody>
                  <a:tcPr marL="68580" marR="68580" marT="0" marB="0"/>
                </a:tc>
                <a:tc>
                  <a:txBody>
                    <a:bodyPr/>
                    <a:lstStyle/>
                    <a:p>
                      <a:pPr algn="ctr">
                        <a:lnSpc>
                          <a:spcPct val="115000"/>
                        </a:lnSpc>
                        <a:spcAft>
                          <a:spcPts val="0"/>
                        </a:spcAft>
                      </a:pPr>
                      <a:r>
                        <a:rPr lang="fr-FR" sz="1100" dirty="0">
                          <a:effectLst/>
                          <a:latin typeface="Calibri"/>
                          <a:ea typeface="Calibri"/>
                          <a:cs typeface="Times New Roman"/>
                        </a:rPr>
                        <a:t> </a:t>
                      </a:r>
                    </a:p>
                  </a:txBody>
                  <a:tcPr marL="68580" marR="68580" marT="0" marB="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5448906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smtClean="0">
                <a:latin typeface="Century Gothic" panose="020B0502020202020204" pitchFamily="34" charset="0"/>
              </a:rPr>
              <a:t>Hiérarchisation des postes</a:t>
            </a:r>
            <a:endParaRPr lang="fr-FR" sz="4000" b="1" dirty="0">
              <a:latin typeface="Century Gothic" panose="020B0502020202020204" pitchFamily="34" charset="0"/>
            </a:endParaRPr>
          </a:p>
        </p:txBody>
      </p:sp>
      <p:pic>
        <p:nvPicPr>
          <p:cNvPr id="3" name="Image 2" descr="Résultat de recherche d'images pour &quot;hiérarchisation des postes rifseep&quot;">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539552" y="1443037"/>
            <a:ext cx="7920879" cy="4578251"/>
          </a:xfrm>
          <a:prstGeom prst="rect">
            <a:avLst/>
          </a:prstGeom>
          <a:noFill/>
          <a:ln>
            <a:noFill/>
          </a:ln>
        </p:spPr>
      </p:pic>
      <p:sp>
        <p:nvSpPr>
          <p:cNvPr id="6" name="Espace réservé du pied de page 5"/>
          <p:cNvSpPr>
            <a:spLocks noGrp="1"/>
          </p:cNvSpPr>
          <p:nvPr>
            <p:ph type="ftr" sz="quarter" idx="11"/>
          </p:nvPr>
        </p:nvSpPr>
        <p:spPr/>
        <p:txBody>
          <a:bodyPr/>
          <a:lstStyle/>
          <a:p>
            <a:r>
              <a:rPr lang="fr-FR" dirty="0" smtClean="0"/>
              <a:t>Source ANDCDG</a:t>
            </a:r>
            <a:endParaRPr lang="fr-FR" dirty="0"/>
          </a:p>
        </p:txBody>
      </p:sp>
    </p:spTree>
    <p:extLst>
      <p:ext uri="{BB962C8B-B14F-4D97-AF65-F5344CB8AC3E}">
        <p14:creationId xmlns:p14="http://schemas.microsoft.com/office/powerpoint/2010/main" val="26677437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8229600" cy="1143000"/>
          </a:xfrm>
        </p:spPr>
        <p:txBody>
          <a:bodyPr>
            <a:noAutofit/>
          </a:bodyPr>
          <a:lstStyle/>
          <a:p>
            <a:r>
              <a:rPr lang="fr-FR" sz="4000" b="1" dirty="0" smtClean="0">
                <a:latin typeface="Century Gothic" panose="020B0502020202020204" pitchFamily="34" charset="0"/>
              </a:rPr>
              <a:t>Exemple de groupe de fonctions</a:t>
            </a:r>
            <a:endParaRPr lang="fr-FR" sz="4000" b="1" dirty="0">
              <a:latin typeface="Century Gothic" panose="020B0502020202020204" pitchFamily="34" charset="0"/>
            </a:endParaRPr>
          </a:p>
        </p:txBody>
      </p:sp>
      <p:graphicFrame>
        <p:nvGraphicFramePr>
          <p:cNvPr id="3" name="Tableau 2"/>
          <p:cNvGraphicFramePr>
            <a:graphicFrameLocks noGrp="1"/>
          </p:cNvGraphicFramePr>
          <p:nvPr>
            <p:extLst>
              <p:ext uri="{D42A27DB-BD31-4B8C-83A1-F6EECF244321}">
                <p14:modId xmlns:p14="http://schemas.microsoft.com/office/powerpoint/2010/main" val="1015445898"/>
              </p:ext>
            </p:extLst>
          </p:nvPr>
        </p:nvGraphicFramePr>
        <p:xfrm>
          <a:off x="539552" y="1412776"/>
          <a:ext cx="7920880" cy="2291080"/>
        </p:xfrm>
        <a:graphic>
          <a:graphicData uri="http://schemas.openxmlformats.org/drawingml/2006/table">
            <a:tbl>
              <a:tblPr firstRow="1" bandRow="1">
                <a:tableStyleId>{5C22544A-7EE6-4342-B048-85BDC9FD1C3A}</a:tableStyleId>
              </a:tblPr>
              <a:tblGrid>
                <a:gridCol w="1728191">
                  <a:extLst>
                    <a:ext uri="{9D8B030D-6E8A-4147-A177-3AD203B41FA5}">
                      <a16:colId xmlns:a16="http://schemas.microsoft.com/office/drawing/2014/main" val="20000"/>
                    </a:ext>
                  </a:extLst>
                </a:gridCol>
                <a:gridCol w="2232249">
                  <a:extLst>
                    <a:ext uri="{9D8B030D-6E8A-4147-A177-3AD203B41FA5}">
                      <a16:colId xmlns:a16="http://schemas.microsoft.com/office/drawing/2014/main" val="20001"/>
                    </a:ext>
                  </a:extLst>
                </a:gridCol>
                <a:gridCol w="1980220">
                  <a:extLst>
                    <a:ext uri="{9D8B030D-6E8A-4147-A177-3AD203B41FA5}">
                      <a16:colId xmlns:a16="http://schemas.microsoft.com/office/drawing/2014/main" val="20002"/>
                    </a:ext>
                  </a:extLst>
                </a:gridCol>
                <a:gridCol w="1980220">
                  <a:extLst>
                    <a:ext uri="{9D8B030D-6E8A-4147-A177-3AD203B41FA5}">
                      <a16:colId xmlns:a16="http://schemas.microsoft.com/office/drawing/2014/main" val="20003"/>
                    </a:ext>
                  </a:extLst>
                </a:gridCol>
              </a:tblGrid>
              <a:tr h="370840">
                <a:tc gridSpan="2">
                  <a:txBody>
                    <a:bodyPr/>
                    <a:lstStyle/>
                    <a:p>
                      <a:r>
                        <a:rPr lang="fr-FR" dirty="0" smtClean="0"/>
                        <a:t>Répartition pour le cadre</a:t>
                      </a:r>
                      <a:r>
                        <a:rPr lang="fr-FR" baseline="0" dirty="0" smtClean="0"/>
                        <a:t> d’emplois des Adjoints administratifs</a:t>
                      </a:r>
                      <a:endParaRPr lang="fr-FR" dirty="0"/>
                    </a:p>
                  </a:txBody>
                  <a:tcPr/>
                </a:tc>
                <a:tc hMerge="1">
                  <a:txBody>
                    <a:bodyPr/>
                    <a:lstStyle/>
                    <a:p>
                      <a:endParaRPr lang="fr-FR" dirty="0"/>
                    </a:p>
                  </a:txBody>
                  <a:tcPr/>
                </a:tc>
                <a:tc gridSpan="2">
                  <a:txBody>
                    <a:bodyPr/>
                    <a:lstStyle/>
                    <a:p>
                      <a:pPr algn="ctr"/>
                      <a:r>
                        <a:rPr lang="fr-FR" dirty="0" smtClean="0"/>
                        <a:t>Montants annuels  maxima IFSE</a:t>
                      </a:r>
                      <a:endParaRPr lang="fr-FR" dirty="0"/>
                    </a:p>
                  </a:txBody>
                  <a:tcPr/>
                </a:tc>
                <a:tc hMerge="1">
                  <a:txBody>
                    <a:bodyPr/>
                    <a:lstStyle/>
                    <a:p>
                      <a:endParaRPr lang="fr-FR" dirty="0"/>
                    </a:p>
                  </a:txBody>
                  <a:tcPr/>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Groupe</a:t>
                      </a:r>
                      <a:r>
                        <a:rPr lang="fr-FR" baseline="0" dirty="0" smtClean="0"/>
                        <a:t> de fonctions</a:t>
                      </a:r>
                      <a:endParaRPr lang="fr-FR" dirty="0"/>
                    </a:p>
                  </a:txBody>
                  <a:tcPr/>
                </a:tc>
                <a:tc>
                  <a:txBody>
                    <a:bodyPr/>
                    <a:lstStyle/>
                    <a:p>
                      <a:r>
                        <a:rPr lang="fr-FR" dirty="0" smtClean="0"/>
                        <a:t>Emplois </a:t>
                      </a:r>
                      <a:endParaRPr lang="fr-FR" dirty="0"/>
                    </a:p>
                  </a:txBody>
                  <a:tcPr/>
                </a:tc>
                <a:tc>
                  <a:txBody>
                    <a:bodyPr/>
                    <a:lstStyle/>
                    <a:p>
                      <a:r>
                        <a:rPr lang="fr-FR" dirty="0" smtClean="0"/>
                        <a:t>Non logé</a:t>
                      </a:r>
                      <a:endParaRPr lang="fr-FR" dirty="0"/>
                    </a:p>
                  </a:txBody>
                  <a:tcPr/>
                </a:tc>
                <a:tc>
                  <a:txBody>
                    <a:bodyPr/>
                    <a:lstStyle/>
                    <a:p>
                      <a:r>
                        <a:rPr lang="fr-FR" dirty="0" smtClean="0"/>
                        <a:t>Logé</a:t>
                      </a:r>
                      <a:endParaRPr lang="fr-FR" dirty="0"/>
                    </a:p>
                  </a:txBody>
                  <a:tcPr/>
                </a:tc>
                <a:extLst>
                  <a:ext uri="{0D108BD9-81ED-4DB2-BD59-A6C34878D82A}">
                    <a16:rowId xmlns:a16="http://schemas.microsoft.com/office/drawing/2014/main" val="10001"/>
                  </a:ext>
                </a:extLst>
              </a:tr>
              <a:tr h="370840">
                <a:tc>
                  <a:txBody>
                    <a:bodyPr/>
                    <a:lstStyle/>
                    <a:p>
                      <a:r>
                        <a:rPr lang="fr-FR" dirty="0" smtClean="0"/>
                        <a:t>C1</a:t>
                      </a:r>
                      <a:endParaRPr lang="fr-FR" dirty="0"/>
                    </a:p>
                  </a:txBody>
                  <a:tcPr/>
                </a:tc>
                <a:tc>
                  <a:txBody>
                    <a:bodyPr/>
                    <a:lstStyle/>
                    <a:p>
                      <a:r>
                        <a:rPr lang="fr-FR" dirty="0" smtClean="0"/>
                        <a:t>Gestionnaire comptable</a:t>
                      </a:r>
                      <a:endParaRPr lang="fr-FR" dirty="0"/>
                    </a:p>
                  </a:txBody>
                  <a:tcPr/>
                </a:tc>
                <a:tc>
                  <a:txBody>
                    <a:bodyPr/>
                    <a:lstStyle/>
                    <a:p>
                      <a:r>
                        <a:rPr lang="fr-FR" dirty="0" smtClean="0"/>
                        <a:t>11340 €</a:t>
                      </a:r>
                      <a:endParaRPr lang="fr-FR" dirty="0"/>
                    </a:p>
                  </a:txBody>
                  <a:tcPr/>
                </a:tc>
                <a:tc>
                  <a:txBody>
                    <a:bodyPr/>
                    <a:lstStyle/>
                    <a:p>
                      <a:r>
                        <a:rPr lang="fr-FR" dirty="0" smtClean="0"/>
                        <a:t>7090€</a:t>
                      </a:r>
                      <a:endParaRPr lang="fr-FR" dirty="0"/>
                    </a:p>
                  </a:txBody>
                  <a:tcPr/>
                </a:tc>
                <a:extLst>
                  <a:ext uri="{0D108BD9-81ED-4DB2-BD59-A6C34878D82A}">
                    <a16:rowId xmlns:a16="http://schemas.microsoft.com/office/drawing/2014/main" val="10002"/>
                  </a:ext>
                </a:extLst>
              </a:tr>
              <a:tr h="370840">
                <a:tc>
                  <a:txBody>
                    <a:bodyPr/>
                    <a:lstStyle/>
                    <a:p>
                      <a:r>
                        <a:rPr lang="fr-FR" dirty="0" smtClean="0"/>
                        <a:t>C2</a:t>
                      </a:r>
                      <a:endParaRPr lang="fr-FR" dirty="0"/>
                    </a:p>
                  </a:txBody>
                  <a:tcPr/>
                </a:tc>
                <a:tc>
                  <a:txBody>
                    <a:bodyPr/>
                    <a:lstStyle/>
                    <a:p>
                      <a:r>
                        <a:rPr lang="fr-FR" dirty="0" smtClean="0"/>
                        <a:t>Agent d’accueil</a:t>
                      </a:r>
                      <a:endParaRPr lang="fr-FR" dirty="0"/>
                    </a:p>
                  </a:txBody>
                  <a:tcPr/>
                </a:tc>
                <a:tc>
                  <a:txBody>
                    <a:bodyPr/>
                    <a:lstStyle/>
                    <a:p>
                      <a:r>
                        <a:rPr lang="fr-FR" dirty="0" smtClean="0"/>
                        <a:t>10800€</a:t>
                      </a:r>
                      <a:endParaRPr lang="fr-FR" dirty="0"/>
                    </a:p>
                  </a:txBody>
                  <a:tcPr/>
                </a:tc>
                <a:tc>
                  <a:txBody>
                    <a:bodyPr/>
                    <a:lstStyle/>
                    <a:p>
                      <a:r>
                        <a:rPr lang="fr-FR" dirty="0" smtClean="0"/>
                        <a:t>6750€</a:t>
                      </a:r>
                      <a:endParaRPr lang="fr-FR" dirty="0"/>
                    </a:p>
                  </a:txBody>
                  <a:tcPr/>
                </a:tc>
                <a:extLst>
                  <a:ext uri="{0D108BD9-81ED-4DB2-BD59-A6C34878D82A}">
                    <a16:rowId xmlns:a16="http://schemas.microsoft.com/office/drawing/2014/main" val="10003"/>
                  </a:ext>
                </a:extLst>
              </a:tr>
            </a:tbl>
          </a:graphicData>
        </a:graphic>
      </p:graphicFrame>
      <p:graphicFrame>
        <p:nvGraphicFramePr>
          <p:cNvPr id="4" name="Tableau 3"/>
          <p:cNvGraphicFramePr>
            <a:graphicFrameLocks noGrp="1"/>
          </p:cNvGraphicFramePr>
          <p:nvPr>
            <p:extLst>
              <p:ext uri="{D42A27DB-BD31-4B8C-83A1-F6EECF244321}">
                <p14:modId xmlns:p14="http://schemas.microsoft.com/office/powerpoint/2010/main" val="2778528759"/>
              </p:ext>
            </p:extLst>
          </p:nvPr>
        </p:nvGraphicFramePr>
        <p:xfrm>
          <a:off x="467544" y="4149080"/>
          <a:ext cx="7992887" cy="2307064"/>
        </p:xfrm>
        <a:graphic>
          <a:graphicData uri="http://schemas.openxmlformats.org/drawingml/2006/table">
            <a:tbl>
              <a:tblPr firstRow="1" bandRow="1">
                <a:tableStyleId>{5C22544A-7EE6-4342-B048-85BDC9FD1C3A}</a:tableStyleId>
              </a:tblPr>
              <a:tblGrid>
                <a:gridCol w="1989180">
                  <a:extLst>
                    <a:ext uri="{9D8B030D-6E8A-4147-A177-3AD203B41FA5}">
                      <a16:colId xmlns:a16="http://schemas.microsoft.com/office/drawing/2014/main" val="20000"/>
                    </a:ext>
                  </a:extLst>
                </a:gridCol>
                <a:gridCol w="1989180">
                  <a:extLst>
                    <a:ext uri="{9D8B030D-6E8A-4147-A177-3AD203B41FA5}">
                      <a16:colId xmlns:a16="http://schemas.microsoft.com/office/drawing/2014/main" val="20001"/>
                    </a:ext>
                  </a:extLst>
                </a:gridCol>
                <a:gridCol w="4014527">
                  <a:extLst>
                    <a:ext uri="{9D8B030D-6E8A-4147-A177-3AD203B41FA5}">
                      <a16:colId xmlns:a16="http://schemas.microsoft.com/office/drawing/2014/main" val="20002"/>
                    </a:ext>
                  </a:extLst>
                </a:gridCol>
              </a:tblGrid>
              <a:tr h="370840">
                <a:tc gridSpan="2">
                  <a:txBody>
                    <a:bodyPr/>
                    <a:lstStyle/>
                    <a:p>
                      <a:r>
                        <a:rPr lang="fr-FR" dirty="0" smtClean="0"/>
                        <a:t>Répartition pour le cadre</a:t>
                      </a:r>
                      <a:r>
                        <a:rPr lang="fr-FR" baseline="0" dirty="0" smtClean="0"/>
                        <a:t> d’emplois des Adjoints administratifs</a:t>
                      </a:r>
                      <a:endParaRPr lang="fr-FR" dirty="0"/>
                    </a:p>
                  </a:txBody>
                  <a:tcPr/>
                </a:tc>
                <a:tc hMerge="1">
                  <a:txBody>
                    <a:bodyPr/>
                    <a:lstStyle/>
                    <a:p>
                      <a:endParaRPr lang="fr-FR" dirty="0"/>
                    </a:p>
                  </a:txBody>
                  <a:tcPr/>
                </a:tc>
                <a:tc>
                  <a:txBody>
                    <a:bodyPr/>
                    <a:lstStyle/>
                    <a:p>
                      <a:r>
                        <a:rPr lang="fr-FR" dirty="0" smtClean="0"/>
                        <a:t>Montants annuels  maxima CIA</a:t>
                      </a:r>
                      <a:endParaRPr lang="fr-FR" dirty="0"/>
                    </a:p>
                  </a:txBody>
                  <a:tcPr/>
                </a:tc>
                <a:extLst>
                  <a:ext uri="{0D108BD9-81ED-4DB2-BD59-A6C34878D82A}">
                    <a16:rowId xmlns:a16="http://schemas.microsoft.com/office/drawing/2014/main" val="10000"/>
                  </a:ext>
                </a:extLst>
              </a:tr>
              <a:tr h="65606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Groupe</a:t>
                      </a:r>
                      <a:r>
                        <a:rPr lang="fr-FR" baseline="0" dirty="0" smtClean="0"/>
                        <a:t> de fonctions</a:t>
                      </a:r>
                      <a:endParaRPr lang="fr-FR" dirty="0"/>
                    </a:p>
                  </a:txBody>
                  <a:tcPr/>
                </a:tc>
                <a:tc>
                  <a:txBody>
                    <a:bodyPr/>
                    <a:lstStyle/>
                    <a:p>
                      <a:r>
                        <a:rPr lang="fr-FR" dirty="0" smtClean="0"/>
                        <a:t>Emplois </a:t>
                      </a:r>
                      <a:endParaRPr lang="fr-FR" dirty="0"/>
                    </a:p>
                  </a:txBody>
                  <a:tcPr/>
                </a:tc>
                <a:tc>
                  <a:txBody>
                    <a:bodyPr/>
                    <a:lstStyle/>
                    <a:p>
                      <a:endParaRPr lang="fr-FR" dirty="0"/>
                    </a:p>
                  </a:txBody>
                  <a:tcPr/>
                </a:tc>
                <a:extLst>
                  <a:ext uri="{0D108BD9-81ED-4DB2-BD59-A6C34878D82A}">
                    <a16:rowId xmlns:a16="http://schemas.microsoft.com/office/drawing/2014/main" val="10001"/>
                  </a:ext>
                </a:extLst>
              </a:tr>
              <a:tr h="370840">
                <a:tc>
                  <a:txBody>
                    <a:bodyPr/>
                    <a:lstStyle/>
                    <a:p>
                      <a:r>
                        <a:rPr lang="fr-FR" dirty="0" smtClean="0"/>
                        <a:t>C1</a:t>
                      </a:r>
                      <a:endParaRPr lang="fr-FR" dirty="0"/>
                    </a:p>
                  </a:txBody>
                  <a:tcPr/>
                </a:tc>
                <a:tc>
                  <a:txBody>
                    <a:bodyPr/>
                    <a:lstStyle/>
                    <a:p>
                      <a:r>
                        <a:rPr lang="fr-FR" dirty="0" smtClean="0"/>
                        <a:t>Gestionnaire comptable</a:t>
                      </a:r>
                      <a:endParaRPr lang="fr-FR" dirty="0"/>
                    </a:p>
                  </a:txBody>
                  <a:tcPr/>
                </a:tc>
                <a:tc>
                  <a:txBody>
                    <a:bodyPr/>
                    <a:lstStyle/>
                    <a:p>
                      <a:r>
                        <a:rPr lang="fr-FR" dirty="0" smtClean="0"/>
                        <a:t>1260€</a:t>
                      </a:r>
                      <a:endParaRPr lang="fr-FR" dirty="0"/>
                    </a:p>
                  </a:txBody>
                  <a:tcPr/>
                </a:tc>
                <a:extLst>
                  <a:ext uri="{0D108BD9-81ED-4DB2-BD59-A6C34878D82A}">
                    <a16:rowId xmlns:a16="http://schemas.microsoft.com/office/drawing/2014/main" val="10002"/>
                  </a:ext>
                </a:extLst>
              </a:tr>
              <a:tr h="370840">
                <a:tc>
                  <a:txBody>
                    <a:bodyPr/>
                    <a:lstStyle/>
                    <a:p>
                      <a:r>
                        <a:rPr lang="fr-FR" dirty="0" smtClean="0"/>
                        <a:t>C2</a:t>
                      </a:r>
                      <a:endParaRPr lang="fr-FR" dirty="0"/>
                    </a:p>
                  </a:txBody>
                  <a:tcPr/>
                </a:tc>
                <a:tc>
                  <a:txBody>
                    <a:bodyPr/>
                    <a:lstStyle/>
                    <a:p>
                      <a:r>
                        <a:rPr lang="fr-FR" dirty="0" smtClean="0"/>
                        <a:t>Agent d’accueil</a:t>
                      </a:r>
                      <a:endParaRPr lang="fr-FR" dirty="0"/>
                    </a:p>
                  </a:txBody>
                  <a:tcPr/>
                </a:tc>
                <a:tc>
                  <a:txBody>
                    <a:bodyPr/>
                    <a:lstStyle/>
                    <a:p>
                      <a:r>
                        <a:rPr lang="fr-FR" dirty="0" smtClean="0"/>
                        <a:t>1200€</a:t>
                      </a:r>
                      <a:endParaRPr lang="fr-FR"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0004387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600" b="1" dirty="0" smtClean="0">
                <a:latin typeface="Century Gothic" panose="020B0502020202020204" pitchFamily="34" charset="0"/>
              </a:rPr>
              <a:t>Conséquences en cas d’indisponibilité</a:t>
            </a:r>
            <a:endParaRPr lang="fr-FR" sz="3600" b="1" dirty="0">
              <a:latin typeface="Century Gothic" panose="020B0502020202020204" pitchFamily="34" charset="0"/>
            </a:endParaRPr>
          </a:p>
        </p:txBody>
      </p:sp>
      <p:sp>
        <p:nvSpPr>
          <p:cNvPr id="3" name="Espace réservé du contenu 2"/>
          <p:cNvSpPr>
            <a:spLocks noGrp="1"/>
          </p:cNvSpPr>
          <p:nvPr>
            <p:ph idx="1"/>
          </p:nvPr>
        </p:nvSpPr>
        <p:spPr/>
        <p:txBody>
          <a:bodyPr>
            <a:normAutofit/>
          </a:bodyPr>
          <a:lstStyle/>
          <a:p>
            <a:pPr>
              <a:buFont typeface="Wingdings" panose="05000000000000000000" pitchFamily="2" charset="2"/>
              <a:buChar char="§"/>
            </a:pPr>
            <a:r>
              <a:rPr lang="fr-FR" sz="2400" dirty="0" smtClean="0">
                <a:latin typeface="Century Gothic" panose="020B0502020202020204" pitchFamily="34" charset="0"/>
              </a:rPr>
              <a:t>Transposition des règles prévues à l’Etat dans la FPT: </a:t>
            </a:r>
            <a:r>
              <a:rPr lang="fr-FR" sz="2400" dirty="0">
                <a:latin typeface="Century Gothic" panose="020B0502020202020204" pitchFamily="34" charset="0"/>
              </a:rPr>
              <a:t>décret n°2010-997 du 26 août 2010 </a:t>
            </a:r>
            <a:r>
              <a:rPr lang="fr-FR" sz="2400" dirty="0" smtClean="0">
                <a:latin typeface="Century Gothic" panose="020B0502020202020204" pitchFamily="34" charset="0"/>
              </a:rPr>
              <a:t>pour </a:t>
            </a:r>
            <a:r>
              <a:rPr lang="fr-FR" sz="2400" dirty="0">
                <a:latin typeface="Century Gothic" panose="020B0502020202020204" pitchFamily="34" charset="0"/>
              </a:rPr>
              <a:t>les fonctionnaires </a:t>
            </a:r>
            <a:r>
              <a:rPr lang="fr-FR" sz="2400" dirty="0" smtClean="0">
                <a:latin typeface="Century Gothic" panose="020B0502020202020204" pitchFamily="34" charset="0"/>
              </a:rPr>
              <a:t>et </a:t>
            </a:r>
            <a:r>
              <a:rPr lang="fr-FR" sz="2400" dirty="0">
                <a:latin typeface="Century Gothic" panose="020B0502020202020204" pitchFamily="34" charset="0"/>
              </a:rPr>
              <a:t>agents </a:t>
            </a:r>
            <a:r>
              <a:rPr lang="fr-FR" sz="2400" dirty="0" smtClean="0">
                <a:latin typeface="Century Gothic" panose="020B0502020202020204" pitchFamily="34" charset="0"/>
              </a:rPr>
              <a:t>contractuels </a:t>
            </a:r>
            <a:r>
              <a:rPr lang="fr-FR" sz="2400" dirty="0" smtClean="0">
                <a:solidFill>
                  <a:srgbClr val="0070C0"/>
                </a:solidFill>
                <a:latin typeface="Century Gothic" panose="020B0502020202020204" pitchFamily="34" charset="0"/>
              </a:rPr>
              <a:t>exemple </a:t>
            </a:r>
          </a:p>
          <a:p>
            <a:pPr>
              <a:buFont typeface="Wingdings" panose="05000000000000000000" pitchFamily="2" charset="2"/>
              <a:buChar char="§"/>
            </a:pPr>
            <a:r>
              <a:rPr lang="fr-FR" sz="2400" dirty="0" smtClean="0">
                <a:latin typeface="Century Gothic" panose="020B0502020202020204" pitchFamily="34" charset="0"/>
              </a:rPr>
              <a:t>Mise </a:t>
            </a:r>
            <a:r>
              <a:rPr lang="fr-FR" sz="2400" dirty="0">
                <a:latin typeface="Century Gothic" panose="020B0502020202020204" pitchFamily="34" charset="0"/>
              </a:rPr>
              <a:t>en place de règles propres à la collectivité </a:t>
            </a:r>
            <a:r>
              <a:rPr lang="fr-FR" sz="2400" dirty="0" smtClean="0">
                <a:solidFill>
                  <a:srgbClr val="0070C0"/>
                </a:solidFill>
                <a:latin typeface="Century Gothic" panose="020B0502020202020204" pitchFamily="34" charset="0"/>
              </a:rPr>
              <a:t>exemple</a:t>
            </a:r>
            <a:endParaRPr lang="fr-FR" sz="2400" dirty="0">
              <a:solidFill>
                <a:srgbClr val="0070C0"/>
              </a:solidFill>
              <a:latin typeface="Century Gothic" panose="020B0502020202020204" pitchFamily="34" charset="0"/>
            </a:endParaRPr>
          </a:p>
          <a:p>
            <a:pPr>
              <a:buFont typeface="Wingdings" panose="05000000000000000000" pitchFamily="2" charset="2"/>
              <a:buChar char="§"/>
            </a:pPr>
            <a:r>
              <a:rPr lang="fr-FR" sz="2400" dirty="0">
                <a:latin typeface="Century Gothic" panose="020B0502020202020204" pitchFamily="34" charset="0"/>
              </a:rPr>
              <a:t>En l’absence d’indication dans la </a:t>
            </a:r>
            <a:r>
              <a:rPr lang="fr-FR" sz="2400" dirty="0" smtClean="0">
                <a:latin typeface="Century Gothic" panose="020B0502020202020204" pitchFamily="34" charset="0"/>
              </a:rPr>
              <a:t>délibération: </a:t>
            </a:r>
            <a:r>
              <a:rPr lang="fr-FR" sz="2400" b="1" dirty="0" smtClean="0">
                <a:latin typeface="Century Gothic" panose="020B0502020202020204" pitchFamily="34" charset="0"/>
              </a:rPr>
              <a:t>suspension dès le 1</a:t>
            </a:r>
            <a:r>
              <a:rPr lang="fr-FR" sz="2400" b="1" baseline="30000" dirty="0" smtClean="0">
                <a:latin typeface="Century Gothic" panose="020B0502020202020204" pitchFamily="34" charset="0"/>
              </a:rPr>
              <a:t>er</a:t>
            </a:r>
            <a:r>
              <a:rPr lang="fr-FR" sz="2400" b="1" dirty="0" smtClean="0">
                <a:latin typeface="Century Gothic" panose="020B0502020202020204" pitchFamily="34" charset="0"/>
              </a:rPr>
              <a:t> jour d’absence</a:t>
            </a:r>
            <a:endParaRPr lang="fr-FR" sz="2400" b="1" dirty="0">
              <a:latin typeface="Century Gothic" panose="020B0502020202020204" pitchFamily="34" charset="0"/>
            </a:endParaRPr>
          </a:p>
        </p:txBody>
      </p:sp>
    </p:spTree>
    <p:extLst>
      <p:ext uri="{BB962C8B-B14F-4D97-AF65-F5344CB8AC3E}">
        <p14:creationId xmlns:p14="http://schemas.microsoft.com/office/powerpoint/2010/main" val="7996306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100" dirty="0" smtClean="0"/>
              <a:t/>
            </a:r>
            <a:br>
              <a:rPr lang="fr-FR" sz="3100" dirty="0" smtClean="0"/>
            </a:br>
            <a:r>
              <a:rPr lang="fr-FR" sz="2700" dirty="0" smtClean="0">
                <a:solidFill>
                  <a:srgbClr val="0070C0"/>
                </a:solidFill>
                <a:latin typeface="Century Gothic" panose="020B0502020202020204" pitchFamily="34" charset="0"/>
              </a:rPr>
              <a:t>Exemple: En </a:t>
            </a:r>
            <a:r>
              <a:rPr lang="fr-FR" sz="2700" dirty="0">
                <a:solidFill>
                  <a:srgbClr val="0070C0"/>
                </a:solidFill>
                <a:latin typeface="Century Gothic" panose="020B0502020202020204" pitchFamily="34" charset="0"/>
              </a:rPr>
              <a:t>cas de transposition des règles prévues à l’Etat dans la FPT (décret 2010)</a:t>
            </a:r>
            <a:br>
              <a:rPr lang="fr-FR" sz="2700" dirty="0">
                <a:solidFill>
                  <a:srgbClr val="0070C0"/>
                </a:solidFill>
                <a:latin typeface="Century Gothic" panose="020B0502020202020204" pitchFamily="34" charset="0"/>
              </a:rPr>
            </a:br>
            <a:endParaRPr lang="fr-FR" sz="2700" dirty="0">
              <a:solidFill>
                <a:srgbClr val="0070C0"/>
              </a:solidFill>
              <a:latin typeface="Century Gothic" panose="020B0502020202020204" pitchFamily="34" charset="0"/>
            </a:endParaRPr>
          </a:p>
        </p:txBody>
      </p:sp>
      <p:sp>
        <p:nvSpPr>
          <p:cNvPr id="3" name="Espace réservé du contenu 2"/>
          <p:cNvSpPr>
            <a:spLocks noGrp="1"/>
          </p:cNvSpPr>
          <p:nvPr>
            <p:ph idx="1"/>
          </p:nvPr>
        </p:nvSpPr>
        <p:spPr>
          <a:xfrm>
            <a:off x="457200" y="1600200"/>
            <a:ext cx="8363272" cy="4525963"/>
          </a:xfrm>
        </p:spPr>
        <p:txBody>
          <a:bodyPr>
            <a:normAutofit fontScale="47500" lnSpcReduction="20000"/>
          </a:bodyPr>
          <a:lstStyle/>
          <a:p>
            <a:pPr marL="0" indent="0">
              <a:buNone/>
            </a:pPr>
            <a:r>
              <a:rPr lang="fr-FR" dirty="0">
                <a:latin typeface="Century Gothic" panose="020B0502020202020204" pitchFamily="34" charset="0"/>
              </a:rPr>
              <a:t>Un fonctionnaire qui perçoit 200 € de régime indemnitaire par mois est placé : </a:t>
            </a:r>
          </a:p>
          <a:p>
            <a:pPr marL="0" indent="0">
              <a:buNone/>
            </a:pPr>
            <a:r>
              <a:rPr lang="fr-FR" u="sng" dirty="0">
                <a:latin typeface="Century Gothic" panose="020B0502020202020204" pitchFamily="34" charset="0"/>
              </a:rPr>
              <a:t>a) en congé de maladie ordinaire du 1er janvier au 30 avril : </a:t>
            </a:r>
            <a:endParaRPr lang="fr-FR" dirty="0">
              <a:latin typeface="Century Gothic" panose="020B0502020202020204" pitchFamily="34" charset="0"/>
            </a:endParaRPr>
          </a:p>
          <a:p>
            <a:pPr marL="0" indent="0">
              <a:buNone/>
            </a:pPr>
            <a:r>
              <a:rPr lang="fr-FR" dirty="0">
                <a:latin typeface="Century Gothic" panose="020B0502020202020204" pitchFamily="34" charset="0"/>
              </a:rPr>
              <a:t> </a:t>
            </a:r>
          </a:p>
          <a:p>
            <a:pPr marL="0" indent="0">
              <a:buNone/>
            </a:pPr>
            <a:r>
              <a:rPr lang="fr-FR" dirty="0">
                <a:latin typeface="Century Gothic" panose="020B0502020202020204" pitchFamily="34" charset="0"/>
              </a:rPr>
              <a:t>o Maintien en totalité du régime indemnitaire du 1er septembre au 30 </a:t>
            </a:r>
            <a:r>
              <a:rPr lang="fr-FR" dirty="0" smtClean="0">
                <a:latin typeface="Century Gothic" panose="020B0502020202020204" pitchFamily="34" charset="0"/>
              </a:rPr>
              <a:t>novembre</a:t>
            </a:r>
          </a:p>
          <a:p>
            <a:pPr marL="0" indent="0">
              <a:buNone/>
            </a:pPr>
            <a:r>
              <a:rPr lang="fr-FR" dirty="0" smtClean="0">
                <a:latin typeface="Century Gothic" panose="020B0502020202020204" pitchFamily="34" charset="0"/>
              </a:rPr>
              <a:t> </a:t>
            </a:r>
            <a:r>
              <a:rPr lang="fr-FR" dirty="0">
                <a:latin typeface="Century Gothic" panose="020B0502020202020204" pitchFamily="34" charset="0"/>
              </a:rPr>
              <a:t>inclus : 200 € / mois. </a:t>
            </a:r>
            <a:endParaRPr lang="fr-FR" dirty="0" smtClean="0">
              <a:latin typeface="Century Gothic" panose="020B0502020202020204" pitchFamily="34" charset="0"/>
            </a:endParaRPr>
          </a:p>
          <a:p>
            <a:pPr marL="0" indent="0">
              <a:buNone/>
            </a:pPr>
            <a:endParaRPr lang="fr-FR" dirty="0">
              <a:latin typeface="Century Gothic" panose="020B0502020202020204" pitchFamily="34" charset="0"/>
            </a:endParaRPr>
          </a:p>
          <a:p>
            <a:pPr marL="0" indent="0">
              <a:buNone/>
            </a:pPr>
            <a:r>
              <a:rPr lang="fr-FR" dirty="0">
                <a:latin typeface="Century Gothic" panose="020B0502020202020204" pitchFamily="34" charset="0"/>
              </a:rPr>
              <a:t>o Réduction de moitié du 1er au 31 décembre : 100 € pour ce mois. </a:t>
            </a:r>
          </a:p>
          <a:p>
            <a:pPr marL="0" indent="0">
              <a:buNone/>
            </a:pPr>
            <a:endParaRPr lang="fr-FR" dirty="0">
              <a:latin typeface="Century Gothic" panose="020B0502020202020204" pitchFamily="34" charset="0"/>
            </a:endParaRPr>
          </a:p>
          <a:p>
            <a:pPr marL="0" indent="0">
              <a:buNone/>
            </a:pPr>
            <a:r>
              <a:rPr lang="fr-FR" dirty="0">
                <a:latin typeface="Century Gothic" panose="020B0502020202020204" pitchFamily="34" charset="0"/>
              </a:rPr>
              <a:t> </a:t>
            </a:r>
          </a:p>
          <a:p>
            <a:pPr marL="0" indent="0">
              <a:buNone/>
            </a:pPr>
            <a:r>
              <a:rPr lang="fr-FR" u="sng" dirty="0">
                <a:latin typeface="Century Gothic" panose="020B0502020202020204" pitchFamily="34" charset="0"/>
              </a:rPr>
              <a:t>b) en congé annuel du 20 juillet au 8 août : </a:t>
            </a:r>
            <a:endParaRPr lang="fr-FR" dirty="0">
              <a:latin typeface="Century Gothic" panose="020B0502020202020204" pitchFamily="34" charset="0"/>
            </a:endParaRPr>
          </a:p>
          <a:p>
            <a:pPr marL="0" indent="0">
              <a:buNone/>
            </a:pPr>
            <a:r>
              <a:rPr lang="fr-FR" dirty="0">
                <a:latin typeface="Century Gothic" panose="020B0502020202020204" pitchFamily="34" charset="0"/>
              </a:rPr>
              <a:t>o Maintien en totalité du régime indemnitaire : 200 € par mois. </a:t>
            </a:r>
          </a:p>
          <a:p>
            <a:pPr marL="0" indent="0">
              <a:buNone/>
            </a:pPr>
            <a:r>
              <a:rPr lang="fr-FR" dirty="0">
                <a:latin typeface="Century Gothic" panose="020B0502020202020204" pitchFamily="34" charset="0"/>
              </a:rPr>
              <a:t> </a:t>
            </a:r>
          </a:p>
          <a:p>
            <a:pPr marL="0" indent="0">
              <a:buNone/>
            </a:pPr>
            <a:r>
              <a:rPr lang="fr-FR" u="sng" dirty="0">
                <a:latin typeface="Century Gothic" panose="020B0502020202020204" pitchFamily="34" charset="0"/>
              </a:rPr>
              <a:t>c) en congé pour accident de service du 20 août au 15 septembre : </a:t>
            </a:r>
            <a:endParaRPr lang="fr-FR" dirty="0">
              <a:latin typeface="Century Gothic" panose="020B0502020202020204" pitchFamily="34" charset="0"/>
            </a:endParaRPr>
          </a:p>
          <a:p>
            <a:pPr marL="0" indent="0">
              <a:buNone/>
            </a:pPr>
            <a:r>
              <a:rPr lang="fr-FR" dirty="0">
                <a:latin typeface="Century Gothic" panose="020B0502020202020204" pitchFamily="34" charset="0"/>
              </a:rPr>
              <a:t>o Maintien en totalité des primes : 200 € par mois. </a:t>
            </a:r>
          </a:p>
          <a:p>
            <a:pPr marL="0" indent="0">
              <a:buNone/>
            </a:pPr>
            <a:r>
              <a:rPr lang="fr-FR" dirty="0">
                <a:latin typeface="Century Gothic" panose="020B0502020202020204" pitchFamily="34" charset="0"/>
              </a:rPr>
              <a:t> </a:t>
            </a:r>
          </a:p>
          <a:p>
            <a:endParaRPr lang="fr-FR" dirty="0"/>
          </a:p>
        </p:txBody>
      </p:sp>
    </p:spTree>
    <p:extLst>
      <p:ext uri="{BB962C8B-B14F-4D97-AF65-F5344CB8AC3E}">
        <p14:creationId xmlns:p14="http://schemas.microsoft.com/office/powerpoint/2010/main" val="271777536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dirty="0" smtClean="0"/>
              <a:t/>
            </a:r>
            <a:br>
              <a:rPr lang="fr-FR" sz="2400" dirty="0" smtClean="0"/>
            </a:br>
            <a:r>
              <a:rPr lang="fr-FR" sz="2400" dirty="0" smtClean="0">
                <a:solidFill>
                  <a:srgbClr val="0070C0"/>
                </a:solidFill>
                <a:latin typeface="Century Gothic" panose="020B0502020202020204" pitchFamily="34" charset="0"/>
              </a:rPr>
              <a:t>Exemple: En </a:t>
            </a:r>
            <a:r>
              <a:rPr lang="fr-FR" sz="2400" dirty="0">
                <a:solidFill>
                  <a:srgbClr val="0070C0"/>
                </a:solidFill>
                <a:latin typeface="Century Gothic" panose="020B0502020202020204" pitchFamily="34" charset="0"/>
              </a:rPr>
              <a:t>cas de mise en place d'un régime de maintien ou de versement des primes pendant les absences propres à la collectivité</a:t>
            </a:r>
            <a:r>
              <a:rPr lang="fr-FR" sz="2400" dirty="0">
                <a:latin typeface="Century Gothic" panose="020B0502020202020204" pitchFamily="34" charset="0"/>
              </a:rPr>
              <a:t/>
            </a:r>
            <a:br>
              <a:rPr lang="fr-FR" sz="2400" dirty="0">
                <a:latin typeface="Century Gothic" panose="020B0502020202020204" pitchFamily="34" charset="0"/>
              </a:rPr>
            </a:br>
            <a:endParaRPr lang="fr-FR" sz="2400" dirty="0">
              <a:latin typeface="Century Gothic" panose="020B0502020202020204" pitchFamily="34" charset="0"/>
            </a:endParaRPr>
          </a:p>
        </p:txBody>
      </p:sp>
      <p:sp>
        <p:nvSpPr>
          <p:cNvPr id="3" name="Espace réservé du contenu 2"/>
          <p:cNvSpPr>
            <a:spLocks noGrp="1"/>
          </p:cNvSpPr>
          <p:nvPr>
            <p:ph idx="1"/>
          </p:nvPr>
        </p:nvSpPr>
        <p:spPr/>
        <p:txBody>
          <a:bodyPr>
            <a:normAutofit fontScale="77500" lnSpcReduction="20000"/>
          </a:bodyPr>
          <a:lstStyle/>
          <a:p>
            <a:pPr marL="0" indent="0">
              <a:buNone/>
            </a:pPr>
            <a:r>
              <a:rPr lang="fr-FR" sz="2900" dirty="0">
                <a:latin typeface="Century Gothic" panose="020B0502020202020204" pitchFamily="34" charset="0"/>
              </a:rPr>
              <a:t>La collectivité décide que le régime indemnitaire sera le suivant pour les agents fonctionnaires et contractuels : </a:t>
            </a:r>
          </a:p>
          <a:p>
            <a:endParaRPr lang="fr-FR" sz="2900" dirty="0">
              <a:latin typeface="Century Gothic" panose="020B0502020202020204" pitchFamily="34" charset="0"/>
            </a:endParaRPr>
          </a:p>
          <a:p>
            <a:pPr marL="0" indent="0">
              <a:buNone/>
            </a:pPr>
            <a:r>
              <a:rPr lang="fr-FR" sz="2900" dirty="0">
                <a:latin typeface="Century Gothic" panose="020B0502020202020204" pitchFamily="34" charset="0"/>
              </a:rPr>
              <a:t>- </a:t>
            </a:r>
            <a:r>
              <a:rPr lang="fr-FR" sz="2900" u="sng" dirty="0">
                <a:latin typeface="Century Gothic" panose="020B0502020202020204" pitchFamily="34" charset="0"/>
              </a:rPr>
              <a:t>suspension durant les 10 premiers jours</a:t>
            </a:r>
            <a:r>
              <a:rPr lang="fr-FR" sz="2900" dirty="0">
                <a:latin typeface="Century Gothic" panose="020B0502020202020204" pitchFamily="34" charset="0"/>
              </a:rPr>
              <a:t> d'un congé de maladie ordinaire et maintenu en totalité ensuite ; </a:t>
            </a:r>
          </a:p>
          <a:p>
            <a:pPr marL="0" indent="0">
              <a:buNone/>
            </a:pPr>
            <a:r>
              <a:rPr lang="fr-FR" sz="2900" dirty="0">
                <a:latin typeface="Century Gothic" panose="020B0502020202020204" pitchFamily="34" charset="0"/>
              </a:rPr>
              <a:t> </a:t>
            </a:r>
          </a:p>
          <a:p>
            <a:pPr marL="0" indent="0">
              <a:buNone/>
            </a:pPr>
            <a:r>
              <a:rPr lang="fr-FR" sz="2900" dirty="0">
                <a:latin typeface="Century Gothic" panose="020B0502020202020204" pitchFamily="34" charset="0"/>
              </a:rPr>
              <a:t>-</a:t>
            </a:r>
            <a:r>
              <a:rPr lang="fr-FR" sz="2900" u="sng" dirty="0">
                <a:latin typeface="Century Gothic" panose="020B0502020202020204" pitchFamily="34" charset="0"/>
              </a:rPr>
              <a:t>suivra le sort du traitement</a:t>
            </a:r>
            <a:r>
              <a:rPr lang="fr-FR" sz="2900" dirty="0">
                <a:latin typeface="Century Gothic" panose="020B0502020202020204" pitchFamily="34" charset="0"/>
              </a:rPr>
              <a:t> lors d'un congé de grave maladie, longue maladie, longue durée et pendant les congés annuels ; </a:t>
            </a:r>
          </a:p>
          <a:p>
            <a:pPr marL="0" indent="0">
              <a:buNone/>
            </a:pPr>
            <a:endParaRPr lang="fr-FR" sz="2900" dirty="0">
              <a:latin typeface="Century Gothic" panose="020B0502020202020204" pitchFamily="34" charset="0"/>
            </a:endParaRPr>
          </a:p>
          <a:p>
            <a:pPr marL="0" indent="0">
              <a:buNone/>
            </a:pPr>
            <a:r>
              <a:rPr lang="fr-FR" sz="2900" dirty="0">
                <a:latin typeface="Century Gothic" panose="020B0502020202020204" pitchFamily="34" charset="0"/>
              </a:rPr>
              <a:t>- </a:t>
            </a:r>
            <a:r>
              <a:rPr lang="fr-FR" sz="2900" u="sng" dirty="0">
                <a:latin typeface="Century Gothic" panose="020B0502020202020204" pitchFamily="34" charset="0"/>
              </a:rPr>
              <a:t>maintien en totalité</a:t>
            </a:r>
            <a:r>
              <a:rPr lang="fr-FR" sz="2900" dirty="0">
                <a:latin typeface="Century Gothic" panose="020B0502020202020204" pitchFamily="34" charset="0"/>
              </a:rPr>
              <a:t> durant les congés pour accident ou maladie imputable au service, de maternité, de paternité et d'adoption et les périodes de temps partiel thérapeutique ; </a:t>
            </a:r>
          </a:p>
          <a:p>
            <a:endParaRPr lang="fr-FR" dirty="0"/>
          </a:p>
        </p:txBody>
      </p:sp>
    </p:spTree>
    <p:extLst>
      <p:ext uri="{BB962C8B-B14F-4D97-AF65-F5344CB8AC3E}">
        <p14:creationId xmlns:p14="http://schemas.microsoft.com/office/powerpoint/2010/main" val="36493243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smtClean="0">
                <a:latin typeface="Century Gothic" panose="020B0502020202020204" pitchFamily="34" charset="0"/>
              </a:rPr>
              <a:t>L’attribution individuelle</a:t>
            </a:r>
            <a:endParaRPr lang="fr-FR" sz="4000" b="1" dirty="0">
              <a:latin typeface="Century Gothic" panose="020B0502020202020204" pitchFamily="34" charset="0"/>
            </a:endParaRPr>
          </a:p>
        </p:txBody>
      </p:sp>
      <p:sp>
        <p:nvSpPr>
          <p:cNvPr id="3" name="Espace réservé du contenu 2"/>
          <p:cNvSpPr>
            <a:spLocks noGrp="1"/>
          </p:cNvSpPr>
          <p:nvPr>
            <p:ph idx="1"/>
          </p:nvPr>
        </p:nvSpPr>
        <p:spPr/>
        <p:txBody>
          <a:bodyPr>
            <a:normAutofit/>
          </a:bodyPr>
          <a:lstStyle/>
          <a:p>
            <a:pPr>
              <a:buFont typeface="Wingdings" panose="05000000000000000000" pitchFamily="2" charset="2"/>
              <a:buChar char="§"/>
            </a:pPr>
            <a:r>
              <a:rPr lang="fr-FR" sz="2400" dirty="0" smtClean="0">
                <a:latin typeface="Century Gothic" panose="020B0502020202020204" pitchFamily="34" charset="0"/>
              </a:rPr>
              <a:t>Par arrêté pour chaque part (mentionne </a:t>
            </a:r>
            <a:r>
              <a:rPr lang="fr-FR" sz="2400" dirty="0">
                <a:latin typeface="Century Gothic" panose="020B0502020202020204" pitchFamily="34" charset="0"/>
              </a:rPr>
              <a:t>les textes qui s'appliqueront aux cadres d'emplois bénéficiaires du RIFSEEP au sein de la collectivité </a:t>
            </a:r>
            <a:r>
              <a:rPr lang="fr-FR" sz="2400" dirty="0" smtClean="0">
                <a:latin typeface="Century Gothic" panose="020B0502020202020204" pitchFamily="34" charset="0"/>
              </a:rPr>
              <a:t>→décret </a:t>
            </a:r>
            <a:r>
              <a:rPr lang="fr-FR" sz="2400" dirty="0">
                <a:latin typeface="Century Gothic" panose="020B0502020202020204" pitchFamily="34" charset="0"/>
              </a:rPr>
              <a:t>et arrêtés). </a:t>
            </a:r>
            <a:endParaRPr lang="fr-FR" sz="2400" dirty="0" smtClean="0">
              <a:latin typeface="Century Gothic" panose="020B0502020202020204" pitchFamily="34" charset="0"/>
            </a:endParaRPr>
          </a:p>
          <a:p>
            <a:pPr>
              <a:buFont typeface="Wingdings" panose="05000000000000000000" pitchFamily="2" charset="2"/>
              <a:buChar char="§"/>
            </a:pPr>
            <a:endParaRPr lang="fr-FR" sz="2400" dirty="0" smtClean="0">
              <a:latin typeface="Century Gothic" panose="020B0502020202020204" pitchFamily="34" charset="0"/>
            </a:endParaRPr>
          </a:p>
          <a:p>
            <a:pPr>
              <a:buFont typeface="Wingdings" panose="05000000000000000000" pitchFamily="2" charset="2"/>
              <a:buChar char="§"/>
            </a:pPr>
            <a:r>
              <a:rPr lang="fr-FR" sz="2400" dirty="0" smtClean="0">
                <a:latin typeface="Century Gothic" panose="020B0502020202020204" pitchFamily="34" charset="0"/>
              </a:rPr>
              <a:t>Modèles pour l’IFSE</a:t>
            </a:r>
            <a:r>
              <a:rPr lang="fr-FR" sz="2400" dirty="0">
                <a:latin typeface="Century Gothic" panose="020B0502020202020204" pitchFamily="34" charset="0"/>
              </a:rPr>
              <a:t> </a:t>
            </a:r>
            <a:r>
              <a:rPr lang="fr-FR" sz="2400" dirty="0" smtClean="0">
                <a:latin typeface="Century Gothic" panose="020B0502020202020204" pitchFamily="34" charset="0"/>
              </a:rPr>
              <a:t>et le CIA (disponibles en ligne sur le site)</a:t>
            </a:r>
          </a:p>
          <a:p>
            <a:endParaRPr lang="fr-FR" dirty="0" smtClean="0"/>
          </a:p>
          <a:p>
            <a:pPr marL="0" indent="0">
              <a:buNone/>
            </a:pPr>
            <a:r>
              <a:rPr lang="fr-FR" dirty="0" smtClean="0"/>
              <a:t> </a:t>
            </a:r>
          </a:p>
          <a:p>
            <a:endParaRPr lang="fr-FR" dirty="0"/>
          </a:p>
        </p:txBody>
      </p:sp>
    </p:spTree>
    <p:extLst>
      <p:ext uri="{BB962C8B-B14F-4D97-AF65-F5344CB8AC3E}">
        <p14:creationId xmlns:p14="http://schemas.microsoft.com/office/powerpoint/2010/main" val="1228131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78098"/>
          </a:xfrm>
        </p:spPr>
        <p:txBody>
          <a:bodyPr>
            <a:noAutofit/>
          </a:bodyPr>
          <a:lstStyle/>
          <a:p>
            <a:r>
              <a:rPr lang="fr-FR" sz="3200" b="1" dirty="0" smtClean="0">
                <a:latin typeface="Century Gothic" panose="020B0502020202020204" pitchFamily="34" charset="0"/>
              </a:rPr>
              <a:t>Schéma récapitulatif de mise en œuvre</a:t>
            </a:r>
            <a:endParaRPr lang="fr-FR" sz="3200" b="1" dirty="0">
              <a:latin typeface="Century Gothic" panose="020B0502020202020204" pitchFamily="34" charset="0"/>
            </a:endParaRPr>
          </a:p>
        </p:txBody>
      </p:sp>
      <p:sp>
        <p:nvSpPr>
          <p:cNvPr id="3" name="Espace réservé du contenu 2"/>
          <p:cNvSpPr>
            <a:spLocks noGrp="1"/>
          </p:cNvSpPr>
          <p:nvPr>
            <p:ph idx="1"/>
          </p:nvPr>
        </p:nvSpPr>
        <p:spPr>
          <a:xfrm>
            <a:off x="457200" y="1268760"/>
            <a:ext cx="8229600" cy="5184576"/>
          </a:xfrm>
        </p:spPr>
        <p:txBody>
          <a:bodyPr>
            <a:normAutofit fontScale="47500" lnSpcReduction="20000"/>
          </a:bodyPr>
          <a:lstStyle/>
          <a:p>
            <a:pPr marL="0" indent="0" algn="ctr">
              <a:buNone/>
            </a:pPr>
            <a:r>
              <a:rPr lang="fr-FR" dirty="0" smtClean="0">
                <a:latin typeface="Century Gothic" panose="020B0502020202020204" pitchFamily="34" charset="0"/>
              </a:rPr>
              <a:t>Présentation </a:t>
            </a:r>
            <a:r>
              <a:rPr lang="fr-FR" dirty="0">
                <a:latin typeface="Century Gothic" panose="020B0502020202020204" pitchFamily="34" charset="0"/>
              </a:rPr>
              <a:t>et information du projet aux agents </a:t>
            </a:r>
            <a:endParaRPr lang="fr-FR" dirty="0" smtClean="0">
              <a:latin typeface="Century Gothic" panose="020B0502020202020204" pitchFamily="34" charset="0"/>
            </a:endParaRPr>
          </a:p>
          <a:p>
            <a:pPr algn="ctr"/>
            <a:endParaRPr lang="fr-FR" dirty="0">
              <a:latin typeface="Century Gothic" panose="020B0502020202020204" pitchFamily="34" charset="0"/>
            </a:endParaRPr>
          </a:p>
          <a:p>
            <a:pPr marL="0" indent="0" algn="ctr">
              <a:buNone/>
            </a:pPr>
            <a:endParaRPr lang="fr-FR" dirty="0" smtClean="0">
              <a:latin typeface="Century Gothic" panose="020B0502020202020204" pitchFamily="34" charset="0"/>
            </a:endParaRPr>
          </a:p>
          <a:p>
            <a:pPr marL="0" indent="0" algn="ctr">
              <a:buNone/>
            </a:pPr>
            <a:r>
              <a:rPr lang="fr-FR" dirty="0" smtClean="0">
                <a:latin typeface="Century Gothic" panose="020B0502020202020204" pitchFamily="34" charset="0"/>
              </a:rPr>
              <a:t>Saisine </a:t>
            </a:r>
            <a:r>
              <a:rPr lang="fr-FR" dirty="0">
                <a:latin typeface="Century Gothic" panose="020B0502020202020204" pitchFamily="34" charset="0"/>
              </a:rPr>
              <a:t>du Comité technique </a:t>
            </a:r>
            <a:r>
              <a:rPr lang="fr-FR" dirty="0" smtClean="0">
                <a:latin typeface="Century Gothic" panose="020B0502020202020204" pitchFamily="34" charset="0"/>
              </a:rPr>
              <a:t>(fiche de saisine du CT disponible en ligne sur le site, fiche de poste, organigramme, projet de délibération)</a:t>
            </a:r>
          </a:p>
          <a:p>
            <a:pPr marL="0" indent="0" algn="ctr">
              <a:buNone/>
            </a:pPr>
            <a:endParaRPr lang="fr-FR" dirty="0" smtClean="0">
              <a:latin typeface="Century Gothic" panose="020B0502020202020204" pitchFamily="34" charset="0"/>
            </a:endParaRPr>
          </a:p>
          <a:p>
            <a:pPr algn="ctr"/>
            <a:endParaRPr lang="fr-FR" dirty="0">
              <a:latin typeface="Century Gothic" panose="020B0502020202020204" pitchFamily="34" charset="0"/>
            </a:endParaRPr>
          </a:p>
          <a:p>
            <a:pPr marL="0" indent="0" algn="ctr">
              <a:buNone/>
            </a:pPr>
            <a:r>
              <a:rPr lang="fr-FR" dirty="0" smtClean="0">
                <a:latin typeface="Century Gothic" panose="020B0502020202020204" pitchFamily="34" charset="0"/>
              </a:rPr>
              <a:t>Transmission </a:t>
            </a:r>
            <a:r>
              <a:rPr lang="fr-FR" dirty="0">
                <a:latin typeface="Century Gothic" panose="020B0502020202020204" pitchFamily="34" charset="0"/>
              </a:rPr>
              <a:t>de l’avis du Comité Technique aux agents de la collectivité </a:t>
            </a:r>
            <a:endParaRPr lang="fr-FR" dirty="0" smtClean="0">
              <a:latin typeface="Century Gothic" panose="020B0502020202020204" pitchFamily="34" charset="0"/>
            </a:endParaRPr>
          </a:p>
          <a:p>
            <a:pPr marL="0" indent="0" algn="ctr">
              <a:buNone/>
            </a:pPr>
            <a:endParaRPr lang="fr-FR" dirty="0" smtClean="0">
              <a:latin typeface="Century Gothic" panose="020B0502020202020204" pitchFamily="34" charset="0"/>
            </a:endParaRPr>
          </a:p>
          <a:p>
            <a:pPr algn="ctr"/>
            <a:endParaRPr lang="fr-FR" dirty="0">
              <a:latin typeface="Century Gothic" panose="020B0502020202020204" pitchFamily="34" charset="0"/>
            </a:endParaRPr>
          </a:p>
          <a:p>
            <a:pPr marL="0" indent="0" algn="ctr">
              <a:buNone/>
            </a:pPr>
            <a:r>
              <a:rPr lang="fr-FR" dirty="0" smtClean="0">
                <a:latin typeface="Century Gothic" panose="020B0502020202020204" pitchFamily="34" charset="0"/>
              </a:rPr>
              <a:t>Délibération </a:t>
            </a:r>
            <a:r>
              <a:rPr lang="fr-FR" dirty="0">
                <a:latin typeface="Century Gothic" panose="020B0502020202020204" pitchFamily="34" charset="0"/>
              </a:rPr>
              <a:t>de l’assemblée </a:t>
            </a:r>
            <a:r>
              <a:rPr lang="fr-FR" dirty="0" smtClean="0">
                <a:latin typeface="Century Gothic" panose="020B0502020202020204" pitchFamily="34" charset="0"/>
              </a:rPr>
              <a:t>délibérante</a:t>
            </a:r>
          </a:p>
          <a:p>
            <a:pPr marL="0" indent="0" algn="ctr">
              <a:buNone/>
            </a:pPr>
            <a:endParaRPr lang="fr-FR" dirty="0">
              <a:latin typeface="Century Gothic" panose="020B0502020202020204" pitchFamily="34" charset="0"/>
            </a:endParaRPr>
          </a:p>
          <a:p>
            <a:pPr marL="0" indent="0" algn="ctr">
              <a:buNone/>
            </a:pPr>
            <a:endParaRPr lang="fr-FR" dirty="0">
              <a:latin typeface="Century Gothic" panose="020B0502020202020204" pitchFamily="34" charset="0"/>
            </a:endParaRPr>
          </a:p>
          <a:p>
            <a:pPr marL="0" indent="0" algn="ctr">
              <a:buNone/>
            </a:pPr>
            <a:r>
              <a:rPr lang="fr-FR" dirty="0" smtClean="0">
                <a:latin typeface="Century Gothic" panose="020B0502020202020204" pitchFamily="34" charset="0"/>
              </a:rPr>
              <a:t> </a:t>
            </a:r>
            <a:r>
              <a:rPr lang="fr-FR" dirty="0">
                <a:latin typeface="Century Gothic" panose="020B0502020202020204" pitchFamily="34" charset="0"/>
              </a:rPr>
              <a:t>Information du personnel sur le régime indemnitaire validé par les élus (réunion de service, supports d’information</a:t>
            </a:r>
            <a:r>
              <a:rPr lang="fr-FR" dirty="0" smtClean="0">
                <a:latin typeface="Century Gothic" panose="020B0502020202020204" pitchFamily="34" charset="0"/>
              </a:rPr>
              <a:t>…)</a:t>
            </a:r>
          </a:p>
          <a:p>
            <a:pPr marL="0" indent="0" algn="ctr">
              <a:buNone/>
            </a:pPr>
            <a:r>
              <a:rPr lang="fr-FR" dirty="0" smtClean="0">
                <a:latin typeface="Century Gothic" panose="020B0502020202020204" pitchFamily="34" charset="0"/>
              </a:rPr>
              <a:t> </a:t>
            </a:r>
          </a:p>
          <a:p>
            <a:pPr algn="ctr"/>
            <a:endParaRPr lang="fr-FR" dirty="0">
              <a:latin typeface="Century Gothic" panose="020B0502020202020204" pitchFamily="34" charset="0"/>
            </a:endParaRPr>
          </a:p>
          <a:p>
            <a:pPr marL="0" indent="0" algn="ctr">
              <a:buNone/>
            </a:pPr>
            <a:r>
              <a:rPr lang="fr-FR" dirty="0" smtClean="0">
                <a:latin typeface="Century Gothic" panose="020B0502020202020204" pitchFamily="34" charset="0"/>
              </a:rPr>
              <a:t>Prise </a:t>
            </a:r>
            <a:r>
              <a:rPr lang="fr-FR" dirty="0">
                <a:latin typeface="Century Gothic" panose="020B0502020202020204" pitchFamily="34" charset="0"/>
              </a:rPr>
              <a:t>des arrêtés individuels par l’autorité </a:t>
            </a:r>
            <a:r>
              <a:rPr lang="fr-FR" dirty="0" smtClean="0">
                <a:latin typeface="Century Gothic" panose="020B0502020202020204" pitchFamily="34" charset="0"/>
              </a:rPr>
              <a:t>territoriale</a:t>
            </a:r>
          </a:p>
          <a:p>
            <a:pPr marL="0" indent="0" algn="ctr">
              <a:buNone/>
            </a:pPr>
            <a:endParaRPr lang="fr-FR" dirty="0" smtClean="0">
              <a:latin typeface="Century Gothic" panose="020B0502020202020204" pitchFamily="34" charset="0"/>
            </a:endParaRPr>
          </a:p>
          <a:p>
            <a:pPr marL="0" indent="0" algn="ctr">
              <a:buNone/>
            </a:pPr>
            <a:r>
              <a:rPr lang="fr-FR" dirty="0" smtClean="0">
                <a:latin typeface="Century Gothic" panose="020B0502020202020204" pitchFamily="34" charset="0"/>
              </a:rPr>
              <a:t> </a:t>
            </a:r>
            <a:endParaRPr lang="fr-FR" dirty="0">
              <a:latin typeface="Century Gothic" panose="020B0502020202020204" pitchFamily="34" charset="0"/>
            </a:endParaRPr>
          </a:p>
          <a:p>
            <a:pPr marL="0" indent="0" algn="ctr">
              <a:buNone/>
            </a:pPr>
            <a:r>
              <a:rPr lang="fr-FR" dirty="0" smtClean="0">
                <a:latin typeface="Century Gothic" panose="020B0502020202020204" pitchFamily="34" charset="0"/>
              </a:rPr>
              <a:t> </a:t>
            </a:r>
            <a:r>
              <a:rPr lang="fr-FR" dirty="0">
                <a:latin typeface="Century Gothic" panose="020B0502020202020204" pitchFamily="34" charset="0"/>
              </a:rPr>
              <a:t>Information au Comité Technique des suites données à son avis, dans un délai de 2 mois </a:t>
            </a:r>
          </a:p>
          <a:p>
            <a:pPr marL="0" indent="0" algn="ctr">
              <a:buNone/>
            </a:pPr>
            <a:r>
              <a:rPr lang="fr-FR" dirty="0">
                <a:latin typeface="Century Gothic" panose="020B0502020202020204" pitchFamily="34" charset="0"/>
              </a:rPr>
              <a:t>	</a:t>
            </a:r>
          </a:p>
          <a:p>
            <a:endParaRPr lang="fr-FR" dirty="0">
              <a:latin typeface="Century Gothic" panose="020B0502020202020204" pitchFamily="34" charset="0"/>
            </a:endParaRPr>
          </a:p>
        </p:txBody>
      </p:sp>
      <p:cxnSp>
        <p:nvCxnSpPr>
          <p:cNvPr id="5" name="Connecteur droit avec flèche 4"/>
          <p:cNvCxnSpPr/>
          <p:nvPr/>
        </p:nvCxnSpPr>
        <p:spPr>
          <a:xfrm>
            <a:off x="4487524" y="1551072"/>
            <a:ext cx="0" cy="3657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Connecteur droit avec flèche 6"/>
          <p:cNvCxnSpPr/>
          <p:nvPr/>
        </p:nvCxnSpPr>
        <p:spPr>
          <a:xfrm>
            <a:off x="4483402" y="2415168"/>
            <a:ext cx="0" cy="3657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p:nvPr/>
        </p:nvCxnSpPr>
        <p:spPr>
          <a:xfrm>
            <a:off x="4483402" y="3135248"/>
            <a:ext cx="0" cy="3657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p:nvPr/>
        </p:nvCxnSpPr>
        <p:spPr>
          <a:xfrm>
            <a:off x="4487524" y="3832473"/>
            <a:ext cx="0" cy="3657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p:nvPr/>
        </p:nvCxnSpPr>
        <p:spPr>
          <a:xfrm>
            <a:off x="4499992" y="4628753"/>
            <a:ext cx="0" cy="3657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a:off x="4499992" y="5338921"/>
            <a:ext cx="0" cy="3657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96116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smtClean="0">
                <a:latin typeface="Century Gothic" panose="020B0502020202020204" pitchFamily="34" charset="0"/>
              </a:rPr>
              <a:t>Historique</a:t>
            </a:r>
            <a:endParaRPr lang="fr-FR" sz="4000" b="1" dirty="0">
              <a:latin typeface="Century Gothic" panose="020B0502020202020204" pitchFamily="34" charset="0"/>
            </a:endParaRPr>
          </a:p>
        </p:txBody>
      </p:sp>
      <p:sp>
        <p:nvSpPr>
          <p:cNvPr id="3" name="Espace réservé du contenu 2"/>
          <p:cNvSpPr>
            <a:spLocks noGrp="1"/>
          </p:cNvSpPr>
          <p:nvPr>
            <p:ph idx="1"/>
          </p:nvPr>
        </p:nvSpPr>
        <p:spPr/>
        <p:txBody>
          <a:bodyPr>
            <a:normAutofit/>
          </a:bodyPr>
          <a:lstStyle/>
          <a:p>
            <a:pPr marL="0" indent="0">
              <a:buNone/>
            </a:pPr>
            <a:endParaRPr lang="fr-FR" sz="2000" b="1" dirty="0" smtClean="0">
              <a:latin typeface="Century Gothic" panose="020B0502020202020204" pitchFamily="34" charset="0"/>
            </a:endParaRPr>
          </a:p>
          <a:p>
            <a:pPr marL="0" indent="0">
              <a:buNone/>
            </a:pPr>
            <a:r>
              <a:rPr lang="fr-FR" sz="2000" dirty="0" smtClean="0">
                <a:latin typeface="Century Gothic" panose="020B0502020202020204" pitchFamily="34" charset="0"/>
              </a:rPr>
              <a:t>Mise en œuvre initiale pour la FPE</a:t>
            </a:r>
          </a:p>
          <a:p>
            <a:pPr marL="0" indent="0">
              <a:buNone/>
            </a:pPr>
            <a:r>
              <a:rPr lang="fr-FR" sz="1600" i="1" dirty="0" smtClean="0">
                <a:latin typeface="Century Gothic" panose="020B0502020202020204" pitchFamily="34" charset="0"/>
              </a:rPr>
              <a:t>Décret n° 2014-513 du 20 mai 2014</a:t>
            </a:r>
          </a:p>
          <a:p>
            <a:pPr marL="0" indent="0">
              <a:buNone/>
            </a:pPr>
            <a:endParaRPr lang="fr-FR" sz="2000" dirty="0" smtClean="0">
              <a:latin typeface="Century Gothic" panose="020B0502020202020204" pitchFamily="34" charset="0"/>
            </a:endParaRPr>
          </a:p>
          <a:p>
            <a:pPr marL="0" indent="0">
              <a:buNone/>
            </a:pPr>
            <a:r>
              <a:rPr lang="fr-FR" sz="2000" dirty="0" smtClean="0">
                <a:latin typeface="Century Gothic" panose="020B0502020202020204" pitchFamily="34" charset="0"/>
              </a:rPr>
              <a:t>	</a:t>
            </a:r>
            <a:r>
              <a:rPr lang="fr-FR" sz="2000" b="1" dirty="0" smtClean="0">
                <a:latin typeface="Century Gothic" panose="020B0502020202020204" pitchFamily="34" charset="0"/>
              </a:rPr>
              <a:t>Transposition à la FPT </a:t>
            </a:r>
            <a:r>
              <a:rPr lang="fr-FR" sz="2000" dirty="0" smtClean="0">
                <a:latin typeface="Century Gothic" panose="020B0502020202020204" pitchFamily="34" charset="0"/>
              </a:rPr>
              <a:t>à partir de 2015 </a:t>
            </a:r>
          </a:p>
          <a:p>
            <a:pPr marL="0" indent="0">
              <a:buNone/>
            </a:pPr>
            <a:r>
              <a:rPr lang="fr-FR" sz="2000" dirty="0" smtClean="0">
                <a:latin typeface="Century Gothic" panose="020B0502020202020204" pitchFamily="34" charset="0"/>
              </a:rPr>
              <a:t>Dépend de la parution des arrêtés ministériels des corps de l’Etat de référence</a:t>
            </a:r>
          </a:p>
          <a:p>
            <a:pPr marL="0" indent="0">
              <a:buNone/>
            </a:pPr>
            <a:r>
              <a:rPr lang="fr-FR" sz="1800" dirty="0" smtClean="0">
                <a:latin typeface="Century Gothic" panose="020B0502020202020204" pitchFamily="34" charset="0"/>
              </a:rPr>
              <a:t>Les corps de référence de l’Etat doivent percevoir le RIFSEEP pour que les fonctionnaires territoriaux puissent en bénéficier</a:t>
            </a:r>
            <a:r>
              <a:rPr lang="fr-FR" sz="2000" dirty="0" smtClean="0">
                <a:latin typeface="Century Gothic" panose="020B0502020202020204" pitchFamily="34" charset="0"/>
              </a:rPr>
              <a:t>.</a:t>
            </a:r>
          </a:p>
          <a:p>
            <a:pPr marL="0" indent="0">
              <a:buNone/>
            </a:pPr>
            <a:endParaRPr lang="fr-FR" sz="2000" dirty="0">
              <a:latin typeface="Century Gothic" panose="020B0502020202020204" pitchFamily="34" charset="0"/>
            </a:endParaRPr>
          </a:p>
          <a:p>
            <a:pPr marL="0" indent="0" algn="just">
              <a:buNone/>
            </a:pPr>
            <a:r>
              <a:rPr lang="fr-FR" sz="2000" dirty="0" smtClean="0">
                <a:latin typeface="Century Gothic" panose="020B0502020202020204" pitchFamily="34" charset="0"/>
              </a:rPr>
              <a:t>Aucune obligation ne s’impose aux collectivités, mais </a:t>
            </a:r>
            <a:r>
              <a:rPr lang="fr-FR" sz="2000" b="1" dirty="0" smtClean="0">
                <a:latin typeface="Century Gothic" panose="020B0502020202020204" pitchFamily="34" charset="0"/>
              </a:rPr>
              <a:t>l’abrogation de certaines primes contraint les collectivités </a:t>
            </a:r>
            <a:r>
              <a:rPr lang="fr-FR" sz="2000" dirty="0" smtClean="0">
                <a:latin typeface="Century Gothic" panose="020B0502020202020204" pitchFamily="34" charset="0"/>
              </a:rPr>
              <a:t>désireuse de maintenir un RI de mettre en place le RIFSEEP.</a:t>
            </a:r>
          </a:p>
        </p:txBody>
      </p:sp>
      <p:sp>
        <p:nvSpPr>
          <p:cNvPr id="6" name="Flèche droite 5"/>
          <p:cNvSpPr/>
          <p:nvPr/>
        </p:nvSpPr>
        <p:spPr>
          <a:xfrm>
            <a:off x="601078" y="3048277"/>
            <a:ext cx="648072" cy="3406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78445136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Calendrier CT</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4145882181"/>
              </p:ext>
            </p:extLst>
          </p:nvPr>
        </p:nvGraphicFramePr>
        <p:xfrm>
          <a:off x="457200" y="1600200"/>
          <a:ext cx="8229600" cy="2548879"/>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1159095">
                <a:tc>
                  <a:txBody>
                    <a:bodyPr/>
                    <a:lstStyle/>
                    <a:p>
                      <a:pPr algn="ctr"/>
                      <a:r>
                        <a:rPr lang="fr-FR" dirty="0" smtClean="0"/>
                        <a:t>Date</a:t>
                      </a:r>
                      <a:r>
                        <a:rPr lang="fr-FR" baseline="0" dirty="0" smtClean="0"/>
                        <a:t> prévisionnelle</a:t>
                      </a:r>
                      <a:endParaRPr lang="fr-FR" dirty="0"/>
                    </a:p>
                  </a:txBody>
                  <a:tcPr/>
                </a:tc>
                <a:tc>
                  <a:txBody>
                    <a:bodyPr/>
                    <a:lstStyle/>
                    <a:p>
                      <a:pPr algn="ctr"/>
                      <a:r>
                        <a:rPr lang="fr-FR" sz="1800" b="1" kern="1200" dirty="0" smtClean="0">
                          <a:solidFill>
                            <a:schemeClr val="lt1"/>
                          </a:solidFill>
                          <a:effectLst/>
                          <a:latin typeface="+mn-lt"/>
                          <a:ea typeface="+mn-ea"/>
                          <a:cs typeface="+mn-cs"/>
                        </a:rPr>
                        <a:t>Date limite de réception</a:t>
                      </a:r>
                      <a:br>
                        <a:rPr lang="fr-FR" sz="1800" b="1" kern="1200" dirty="0" smtClean="0">
                          <a:solidFill>
                            <a:schemeClr val="lt1"/>
                          </a:solidFill>
                          <a:effectLst/>
                          <a:latin typeface="+mn-lt"/>
                          <a:ea typeface="+mn-ea"/>
                          <a:cs typeface="+mn-cs"/>
                        </a:rPr>
                      </a:br>
                      <a:r>
                        <a:rPr lang="fr-FR" sz="1800" b="1" kern="1200" dirty="0" smtClean="0">
                          <a:solidFill>
                            <a:schemeClr val="lt1"/>
                          </a:solidFill>
                          <a:effectLst/>
                          <a:latin typeface="+mn-lt"/>
                          <a:ea typeface="+mn-ea"/>
                          <a:cs typeface="+mn-cs"/>
                        </a:rPr>
                        <a:t>des dossiers</a:t>
                      </a:r>
                      <a:endParaRPr lang="fr-FR" dirty="0"/>
                    </a:p>
                  </a:txBody>
                  <a:tcPr/>
                </a:tc>
                <a:extLst>
                  <a:ext uri="{0D108BD9-81ED-4DB2-BD59-A6C34878D82A}">
                    <a16:rowId xmlns:a16="http://schemas.microsoft.com/office/drawing/2014/main" val="10000"/>
                  </a:ext>
                </a:extLst>
              </a:tr>
              <a:tr h="718245">
                <a:tc>
                  <a:txBody>
                    <a:bodyPr/>
                    <a:lstStyle/>
                    <a:p>
                      <a:r>
                        <a:rPr lang="fr-FR" dirty="0" smtClean="0"/>
                        <a:t>Mercredi 4 octobre</a:t>
                      </a:r>
                      <a:endParaRPr lang="fr-FR" dirty="0"/>
                    </a:p>
                  </a:txBody>
                  <a:tcPr/>
                </a:tc>
                <a:tc>
                  <a:txBody>
                    <a:bodyPr/>
                    <a:lstStyle/>
                    <a:p>
                      <a:r>
                        <a:rPr lang="fr-FR" dirty="0" smtClean="0"/>
                        <a:t>Mercredi 20 septembre</a:t>
                      </a:r>
                      <a:endParaRPr lang="fr-FR" dirty="0"/>
                    </a:p>
                  </a:txBody>
                  <a:tcPr/>
                </a:tc>
                <a:extLst>
                  <a:ext uri="{0D108BD9-81ED-4DB2-BD59-A6C34878D82A}">
                    <a16:rowId xmlns:a16="http://schemas.microsoft.com/office/drawing/2014/main" val="10001"/>
                  </a:ext>
                </a:extLst>
              </a:tr>
              <a:tr h="671539">
                <a:tc>
                  <a:txBody>
                    <a:bodyPr/>
                    <a:lstStyle/>
                    <a:p>
                      <a:r>
                        <a:rPr lang="fr-FR" dirty="0" smtClean="0"/>
                        <a:t>Jeudi 14 décembre</a:t>
                      </a:r>
                      <a:endParaRPr lang="fr-FR" dirty="0"/>
                    </a:p>
                  </a:txBody>
                  <a:tcPr/>
                </a:tc>
                <a:tc>
                  <a:txBody>
                    <a:bodyPr/>
                    <a:lstStyle/>
                    <a:p>
                      <a:r>
                        <a:rPr lang="fr-FR" dirty="0" smtClean="0"/>
                        <a:t>Mercredi 22 novembre</a:t>
                      </a:r>
                      <a:endParaRPr lang="fr-FR"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5941638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latin typeface="Century Gothic" panose="020B0502020202020204" pitchFamily="34" charset="0"/>
              </a:rPr>
              <a:t>Réexamen du montant de l’IFSE</a:t>
            </a:r>
            <a:r>
              <a:rPr lang="fr-FR" b="1" dirty="0" smtClean="0"/>
              <a:t/>
            </a:r>
            <a:br>
              <a:rPr lang="fr-FR" b="1" dirty="0" smtClean="0"/>
            </a:br>
            <a:endParaRPr lang="fr-FR" b="1" dirty="0"/>
          </a:p>
        </p:txBody>
      </p:sp>
      <p:sp>
        <p:nvSpPr>
          <p:cNvPr id="3" name="Espace réservé du contenu 2"/>
          <p:cNvSpPr>
            <a:spLocks noGrp="1"/>
          </p:cNvSpPr>
          <p:nvPr>
            <p:ph idx="1"/>
          </p:nvPr>
        </p:nvSpPr>
        <p:spPr/>
        <p:txBody>
          <a:bodyPr>
            <a:normAutofit/>
          </a:bodyPr>
          <a:lstStyle/>
          <a:p>
            <a:pPr marL="0" indent="0">
              <a:buNone/>
            </a:pPr>
            <a:r>
              <a:rPr lang="fr-FR" sz="2600" dirty="0">
                <a:latin typeface="Century Gothic" panose="020B0502020202020204" pitchFamily="34" charset="0"/>
              </a:rPr>
              <a:t>Le montant annuel attribué à l’agent fera l’objet d’un </a:t>
            </a:r>
            <a:r>
              <a:rPr lang="fr-FR" sz="2600" dirty="0" smtClean="0">
                <a:latin typeface="Century Gothic" panose="020B0502020202020204" pitchFamily="34" charset="0"/>
              </a:rPr>
              <a:t>réexamen (non automatique) : </a:t>
            </a:r>
            <a:endParaRPr lang="fr-FR" sz="2600" dirty="0">
              <a:latin typeface="Century Gothic" panose="020B0502020202020204" pitchFamily="34" charset="0"/>
            </a:endParaRPr>
          </a:p>
          <a:p>
            <a:pPr marL="0" indent="0">
              <a:buNone/>
            </a:pPr>
            <a:endParaRPr lang="fr-FR" sz="2600" dirty="0" smtClean="0">
              <a:latin typeface="Century Gothic" panose="020B0502020202020204" pitchFamily="34" charset="0"/>
            </a:endParaRPr>
          </a:p>
          <a:p>
            <a:pPr>
              <a:buFont typeface="Wingdings" panose="05000000000000000000" pitchFamily="2" charset="2"/>
              <a:buChar char="§"/>
            </a:pPr>
            <a:r>
              <a:rPr lang="fr-FR" sz="2600" dirty="0">
                <a:latin typeface="Century Gothic" panose="020B0502020202020204" pitchFamily="34" charset="0"/>
              </a:rPr>
              <a:t>En cas de changement de fonctions</a:t>
            </a:r>
          </a:p>
          <a:p>
            <a:pPr lvl="0">
              <a:buFont typeface="Wingdings" panose="05000000000000000000" pitchFamily="2" charset="2"/>
              <a:buChar char="§"/>
            </a:pPr>
            <a:r>
              <a:rPr lang="fr-FR" sz="2600" dirty="0" smtClean="0">
                <a:latin typeface="Century Gothic" panose="020B0502020202020204" pitchFamily="34" charset="0"/>
              </a:rPr>
              <a:t>En </a:t>
            </a:r>
            <a:r>
              <a:rPr lang="fr-FR" sz="2600" dirty="0">
                <a:latin typeface="Century Gothic" panose="020B0502020202020204" pitchFamily="34" charset="0"/>
              </a:rPr>
              <a:t>cas de changement de grade à la suite d’une </a:t>
            </a:r>
            <a:r>
              <a:rPr lang="fr-FR" sz="2600" dirty="0" smtClean="0">
                <a:latin typeface="Century Gothic" panose="020B0502020202020204" pitchFamily="34" charset="0"/>
              </a:rPr>
              <a:t>promotion</a:t>
            </a:r>
            <a:endParaRPr lang="fr-FR" sz="2600" dirty="0">
              <a:latin typeface="Century Gothic" panose="020B0502020202020204" pitchFamily="34" charset="0"/>
            </a:endParaRPr>
          </a:p>
          <a:p>
            <a:pPr lvl="0">
              <a:buFont typeface="Wingdings" panose="05000000000000000000" pitchFamily="2" charset="2"/>
              <a:buChar char="§"/>
            </a:pPr>
            <a:r>
              <a:rPr lang="fr-FR" sz="2600" dirty="0" smtClean="0">
                <a:latin typeface="Century Gothic" panose="020B0502020202020204" pitchFamily="34" charset="0"/>
              </a:rPr>
              <a:t> Au </a:t>
            </a:r>
            <a:r>
              <a:rPr lang="fr-FR" sz="2600" dirty="0">
                <a:latin typeface="Century Gothic" panose="020B0502020202020204" pitchFamily="34" charset="0"/>
              </a:rPr>
              <a:t>moins tous les 4 ans, en l’absence de changement de fonctions et au vu de </a:t>
            </a:r>
            <a:r>
              <a:rPr lang="fr-FR" sz="2600" b="1" dirty="0">
                <a:latin typeface="Century Gothic" panose="020B0502020202020204" pitchFamily="34" charset="0"/>
              </a:rPr>
              <a:t>l’expérience acquise </a:t>
            </a:r>
            <a:r>
              <a:rPr lang="fr-FR" sz="2600" dirty="0">
                <a:latin typeface="Century Gothic" panose="020B0502020202020204" pitchFamily="34" charset="0"/>
              </a:rPr>
              <a:t>par </a:t>
            </a:r>
            <a:r>
              <a:rPr lang="fr-FR" sz="2600" dirty="0" smtClean="0">
                <a:latin typeface="Century Gothic" panose="020B0502020202020204" pitchFamily="34" charset="0"/>
              </a:rPr>
              <a:t>l’agent (consolidation des savoirs, élargissement des compétences)</a:t>
            </a:r>
          </a:p>
          <a:p>
            <a:pPr marL="0" lvl="0" indent="0">
              <a:buNone/>
            </a:pPr>
            <a:endParaRPr lang="fr-FR" dirty="0"/>
          </a:p>
          <a:p>
            <a:pPr>
              <a:buFont typeface="Wingdings" panose="05000000000000000000" pitchFamily="2" charset="2"/>
              <a:buChar char="§"/>
            </a:pPr>
            <a:endParaRPr lang="fr-FR" dirty="0"/>
          </a:p>
        </p:txBody>
      </p:sp>
    </p:spTree>
    <p:extLst>
      <p:ext uri="{BB962C8B-B14F-4D97-AF65-F5344CB8AC3E}">
        <p14:creationId xmlns:p14="http://schemas.microsoft.com/office/powerpoint/2010/main" val="181630085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latin typeface="Century Gothic" panose="020B0502020202020204" pitchFamily="34" charset="0"/>
              </a:rPr>
              <a:t>En cas d’évolution de l’effectif de la collectivité</a:t>
            </a:r>
            <a:endParaRPr lang="fr-FR" dirty="0">
              <a:latin typeface="Century Gothic" panose="020B0502020202020204" pitchFamily="34" charset="0"/>
            </a:endParaRPr>
          </a:p>
        </p:txBody>
      </p:sp>
      <p:sp>
        <p:nvSpPr>
          <p:cNvPr id="3" name="Espace réservé du contenu 2"/>
          <p:cNvSpPr>
            <a:spLocks noGrp="1"/>
          </p:cNvSpPr>
          <p:nvPr>
            <p:ph idx="1"/>
          </p:nvPr>
        </p:nvSpPr>
        <p:spPr/>
        <p:txBody>
          <a:bodyPr/>
          <a:lstStyle/>
          <a:p>
            <a:endParaRPr lang="fr-FR" dirty="0" smtClean="0">
              <a:latin typeface="Century Gothic" panose="020B0502020202020204" pitchFamily="34" charset="0"/>
            </a:endParaRPr>
          </a:p>
          <a:p>
            <a:r>
              <a:rPr lang="fr-FR" dirty="0" smtClean="0">
                <a:latin typeface="Century Gothic" panose="020B0502020202020204" pitchFamily="34" charset="0"/>
              </a:rPr>
              <a:t>Evolution de carrière (concours, PI, avancement de grade)</a:t>
            </a:r>
          </a:p>
          <a:p>
            <a:pPr marL="0" indent="0">
              <a:buNone/>
            </a:pPr>
            <a:endParaRPr lang="fr-FR" dirty="0" smtClean="0">
              <a:latin typeface="Century Gothic" panose="020B0502020202020204" pitchFamily="34" charset="0"/>
            </a:endParaRPr>
          </a:p>
          <a:p>
            <a:r>
              <a:rPr lang="fr-FR" dirty="0" smtClean="0">
                <a:latin typeface="Century Gothic" panose="020B0502020202020204" pitchFamily="34" charset="0"/>
              </a:rPr>
              <a:t>Mutation</a:t>
            </a:r>
          </a:p>
        </p:txBody>
      </p:sp>
    </p:spTree>
    <p:extLst>
      <p:ext uri="{BB962C8B-B14F-4D97-AF65-F5344CB8AC3E}">
        <p14:creationId xmlns:p14="http://schemas.microsoft.com/office/powerpoint/2010/main" val="168658295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Century Gothic" panose="020B0502020202020204" pitchFamily="34" charset="0"/>
              </a:rPr>
              <a:t>Outils</a:t>
            </a:r>
            <a:endParaRPr lang="fr-FR" dirty="0">
              <a:latin typeface="Century Gothic" panose="020B0502020202020204" pitchFamily="34" charset="0"/>
            </a:endParaRPr>
          </a:p>
        </p:txBody>
      </p:sp>
      <p:sp>
        <p:nvSpPr>
          <p:cNvPr id="3" name="Espace réservé du contenu 2"/>
          <p:cNvSpPr>
            <a:spLocks noGrp="1"/>
          </p:cNvSpPr>
          <p:nvPr>
            <p:ph idx="1"/>
          </p:nvPr>
        </p:nvSpPr>
        <p:spPr/>
        <p:txBody>
          <a:bodyPr>
            <a:normAutofit fontScale="92500" lnSpcReduction="10000"/>
          </a:bodyPr>
          <a:lstStyle/>
          <a:p>
            <a:pPr>
              <a:buFont typeface="Wingdings" panose="05000000000000000000" pitchFamily="2" charset="2"/>
              <a:buChar char="§"/>
            </a:pPr>
            <a:r>
              <a:rPr lang="fr-FR" dirty="0" smtClean="0">
                <a:latin typeface="Century Gothic" panose="020B0502020202020204" pitchFamily="34" charset="0"/>
              </a:rPr>
              <a:t>Exemple de groupe de fonctions </a:t>
            </a:r>
          </a:p>
          <a:p>
            <a:pPr>
              <a:buFont typeface="Wingdings" panose="05000000000000000000" pitchFamily="2" charset="2"/>
              <a:buChar char="§"/>
            </a:pPr>
            <a:r>
              <a:rPr lang="fr-FR" dirty="0" smtClean="0">
                <a:latin typeface="Century Gothic" panose="020B0502020202020204" pitchFamily="34" charset="0"/>
              </a:rPr>
              <a:t>Modèles d’arrêtés (</a:t>
            </a:r>
            <a:r>
              <a:rPr lang="fr-FR" dirty="0" smtClean="0">
                <a:solidFill>
                  <a:schemeClr val="tx2">
                    <a:lumMod val="60000"/>
                    <a:lumOff val="40000"/>
                  </a:schemeClr>
                </a:solidFill>
                <a:latin typeface="Century Gothic" panose="020B0502020202020204" pitchFamily="34" charset="0"/>
              </a:rPr>
              <a:t>IFSE et CIA</a:t>
            </a:r>
            <a:r>
              <a:rPr lang="fr-FR" dirty="0" smtClean="0">
                <a:latin typeface="Century Gothic" panose="020B0502020202020204" pitchFamily="34" charset="0"/>
              </a:rPr>
              <a:t>)</a:t>
            </a:r>
          </a:p>
          <a:p>
            <a:pPr>
              <a:buFont typeface="Wingdings" panose="05000000000000000000" pitchFamily="2" charset="2"/>
              <a:buChar char="§"/>
            </a:pPr>
            <a:r>
              <a:rPr lang="fr-FR" dirty="0" smtClean="0">
                <a:latin typeface="Century Gothic" panose="020B0502020202020204" pitchFamily="34" charset="0"/>
              </a:rPr>
              <a:t>Modèle </a:t>
            </a:r>
            <a:r>
              <a:rPr lang="fr-FR" smtClean="0">
                <a:latin typeface="Century Gothic" panose="020B0502020202020204" pitchFamily="34" charset="0"/>
              </a:rPr>
              <a:t>de délibération</a:t>
            </a:r>
            <a:endParaRPr lang="fr-FR" dirty="0" smtClean="0">
              <a:latin typeface="Century Gothic" panose="020B0502020202020204" pitchFamily="34" charset="0"/>
            </a:endParaRPr>
          </a:p>
          <a:p>
            <a:pPr>
              <a:buFont typeface="Wingdings" panose="05000000000000000000" pitchFamily="2" charset="2"/>
              <a:buChar char="§"/>
            </a:pPr>
            <a:r>
              <a:rPr lang="fr-FR" dirty="0" smtClean="0">
                <a:latin typeface="Century Gothic" panose="020B0502020202020204" pitchFamily="34" charset="0"/>
              </a:rPr>
              <a:t>Un </a:t>
            </a:r>
            <a:r>
              <a:rPr lang="fr-FR" dirty="0" smtClean="0">
                <a:solidFill>
                  <a:schemeClr val="tx2">
                    <a:lumMod val="60000"/>
                    <a:lumOff val="40000"/>
                  </a:schemeClr>
                </a:solidFill>
                <a:latin typeface="Century Gothic" panose="020B0502020202020204" pitchFamily="34" charset="0"/>
              </a:rPr>
              <a:t>état du régime indemnitaire actuel </a:t>
            </a:r>
          </a:p>
          <a:p>
            <a:pPr>
              <a:buFont typeface="Wingdings" panose="05000000000000000000" pitchFamily="2" charset="2"/>
              <a:buChar char="§"/>
            </a:pPr>
            <a:r>
              <a:rPr lang="fr-FR" dirty="0" smtClean="0">
                <a:latin typeface="Century Gothic" panose="020B0502020202020204" pitchFamily="34" charset="0"/>
              </a:rPr>
              <a:t>Un </a:t>
            </a:r>
            <a:r>
              <a:rPr lang="fr-FR" dirty="0" smtClean="0">
                <a:solidFill>
                  <a:schemeClr val="tx2">
                    <a:lumMod val="60000"/>
                    <a:lumOff val="40000"/>
                  </a:schemeClr>
                </a:solidFill>
                <a:latin typeface="Century Gothic" panose="020B0502020202020204" pitchFamily="34" charset="0"/>
              </a:rPr>
              <a:t>état liquidatif </a:t>
            </a:r>
            <a:r>
              <a:rPr lang="fr-FR" dirty="0" smtClean="0">
                <a:latin typeface="Century Gothic" panose="020B0502020202020204" pitchFamily="34" charset="0"/>
              </a:rPr>
              <a:t>pour chaque part IFSE et CIA</a:t>
            </a:r>
          </a:p>
          <a:p>
            <a:pPr>
              <a:buFont typeface="Wingdings" panose="05000000000000000000" pitchFamily="2" charset="2"/>
              <a:buChar char="§"/>
            </a:pPr>
            <a:r>
              <a:rPr lang="fr-FR" dirty="0" smtClean="0">
                <a:solidFill>
                  <a:schemeClr val="tx2">
                    <a:lumMod val="60000"/>
                    <a:lumOff val="40000"/>
                  </a:schemeClr>
                </a:solidFill>
                <a:latin typeface="Century Gothic" panose="020B0502020202020204" pitchFamily="34" charset="0"/>
              </a:rPr>
              <a:t>Liste des grades en attente de </a:t>
            </a:r>
            <a:r>
              <a:rPr lang="fr-FR" dirty="0">
                <a:solidFill>
                  <a:schemeClr val="tx2">
                    <a:lumMod val="60000"/>
                    <a:lumOff val="40000"/>
                  </a:schemeClr>
                </a:solidFill>
                <a:latin typeface="Century Gothic" panose="020B0502020202020204" pitchFamily="34" charset="0"/>
              </a:rPr>
              <a:t>publication </a:t>
            </a:r>
            <a:r>
              <a:rPr lang="fr-FR" dirty="0">
                <a:latin typeface="Century Gothic" panose="020B0502020202020204" pitchFamily="34" charset="0"/>
              </a:rPr>
              <a:t>des arrêtés permettant la</a:t>
            </a:r>
            <a:r>
              <a:rPr lang="fr-FR" b="1" dirty="0">
                <a:latin typeface="Century Gothic" panose="020B0502020202020204" pitchFamily="34" charset="0"/>
              </a:rPr>
              <a:t> </a:t>
            </a:r>
            <a:r>
              <a:rPr lang="fr-FR" dirty="0">
                <a:latin typeface="Century Gothic" panose="020B0502020202020204" pitchFamily="34" charset="0"/>
              </a:rPr>
              <a:t>transposition du RIFSEEP </a:t>
            </a:r>
          </a:p>
        </p:txBody>
      </p:sp>
    </p:spTree>
    <p:extLst>
      <p:ext uri="{BB962C8B-B14F-4D97-AF65-F5344CB8AC3E}">
        <p14:creationId xmlns:p14="http://schemas.microsoft.com/office/powerpoint/2010/main" val="70744442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457200" y="116632"/>
            <a:ext cx="8229600" cy="1008112"/>
          </a:xfrm>
        </p:spPr>
        <p:txBody>
          <a:bodyPr>
            <a:normAutofit fontScale="90000"/>
          </a:bodyPr>
          <a:lstStyle/>
          <a:p>
            <a:r>
              <a:rPr lang="fr-FR" sz="2200" b="1" dirty="0" smtClean="0">
                <a:latin typeface="Century Gothic" panose="020B0502020202020204" pitchFamily="34" charset="0"/>
              </a:rPr>
              <a:t/>
            </a:r>
            <a:br>
              <a:rPr lang="fr-FR" sz="2200" b="1" dirty="0" smtClean="0">
                <a:latin typeface="Century Gothic" panose="020B0502020202020204" pitchFamily="34" charset="0"/>
              </a:rPr>
            </a:br>
            <a:r>
              <a:rPr lang="fr-FR" sz="2200" b="1" dirty="0">
                <a:latin typeface="Century Gothic" panose="020B0502020202020204" pitchFamily="34" charset="0"/>
              </a:rPr>
              <a:t/>
            </a:r>
            <a:br>
              <a:rPr lang="fr-FR" sz="2200" b="1" dirty="0">
                <a:latin typeface="Century Gothic" panose="020B0502020202020204" pitchFamily="34" charset="0"/>
              </a:rPr>
            </a:br>
            <a:r>
              <a:rPr lang="fr-FR" sz="2200" b="1" dirty="0" smtClean="0">
                <a:latin typeface="Century Gothic" panose="020B0502020202020204" pitchFamily="34" charset="0"/>
              </a:rPr>
              <a:t/>
            </a:r>
            <a:br>
              <a:rPr lang="fr-FR" sz="2200" b="1" dirty="0" smtClean="0">
                <a:latin typeface="Century Gothic" panose="020B0502020202020204" pitchFamily="34" charset="0"/>
              </a:rPr>
            </a:br>
            <a:r>
              <a:rPr lang="fr-FR" sz="2200" b="1" dirty="0">
                <a:latin typeface="Century Gothic" panose="020B0502020202020204" pitchFamily="34" charset="0"/>
              </a:rPr>
              <a:t/>
            </a:r>
            <a:br>
              <a:rPr lang="fr-FR" sz="2200" b="1" dirty="0">
                <a:latin typeface="Century Gothic" panose="020B0502020202020204" pitchFamily="34" charset="0"/>
              </a:rPr>
            </a:br>
            <a:r>
              <a:rPr lang="fr-FR" sz="1300" b="1" dirty="0" smtClean="0">
                <a:latin typeface="Century Gothic" panose="020B0502020202020204" pitchFamily="34" charset="0"/>
              </a:rPr>
              <a:t>MODELE </a:t>
            </a:r>
            <a:r>
              <a:rPr lang="fr-FR" sz="1300" b="1" dirty="0">
                <a:latin typeface="Century Gothic" panose="020B0502020202020204" pitchFamily="34" charset="0"/>
              </a:rPr>
              <a:t>D’ARRETE PORTANT ATTRIBUTION</a:t>
            </a:r>
            <a:r>
              <a:rPr lang="fr-FR" sz="1300" dirty="0">
                <a:latin typeface="Century Gothic" panose="020B0502020202020204" pitchFamily="34" charset="0"/>
              </a:rPr>
              <a:t/>
            </a:r>
            <a:br>
              <a:rPr lang="fr-FR" sz="1300" dirty="0">
                <a:latin typeface="Century Gothic" panose="020B0502020202020204" pitchFamily="34" charset="0"/>
              </a:rPr>
            </a:br>
            <a:r>
              <a:rPr lang="fr-FR" sz="1300" b="1" dirty="0">
                <a:latin typeface="Century Gothic" panose="020B0502020202020204" pitchFamily="34" charset="0"/>
              </a:rPr>
              <a:t>DE L’INDEMNITE DE FONCTIONS, DE SUJETIONS ET D’EXPERTISE </a:t>
            </a:r>
            <a:r>
              <a:rPr lang="fr-FR" sz="1300" dirty="0">
                <a:latin typeface="Century Gothic" panose="020B0502020202020204" pitchFamily="34" charset="0"/>
              </a:rPr>
              <a:t/>
            </a:r>
            <a:br>
              <a:rPr lang="fr-FR" sz="1300" dirty="0">
                <a:latin typeface="Century Gothic" panose="020B0502020202020204" pitchFamily="34" charset="0"/>
              </a:rPr>
            </a:br>
            <a:r>
              <a:rPr lang="fr-FR" sz="1300" b="1" dirty="0">
                <a:latin typeface="Century Gothic" panose="020B0502020202020204" pitchFamily="34" charset="0"/>
              </a:rPr>
              <a:t>(I.F.S.E.)</a:t>
            </a:r>
            <a:r>
              <a:rPr lang="fr-FR" sz="1300" dirty="0">
                <a:latin typeface="Century Gothic" panose="020B0502020202020204" pitchFamily="34" charset="0"/>
              </a:rPr>
              <a:t/>
            </a:r>
            <a:br>
              <a:rPr lang="fr-FR" sz="1300" dirty="0">
                <a:latin typeface="Century Gothic" panose="020B0502020202020204" pitchFamily="34" charset="0"/>
              </a:rPr>
            </a:br>
            <a:r>
              <a:rPr lang="fr-FR" b="1" dirty="0">
                <a:latin typeface="Century Gothic" panose="020B0502020202020204" pitchFamily="34" charset="0"/>
              </a:rPr>
              <a:t> </a:t>
            </a:r>
            <a:r>
              <a:rPr lang="fr-FR" dirty="0">
                <a:latin typeface="Century Gothic" panose="020B0502020202020204" pitchFamily="34" charset="0"/>
              </a:rPr>
              <a:t/>
            </a:r>
            <a:br>
              <a:rPr lang="fr-FR" dirty="0">
                <a:latin typeface="Century Gothic" panose="020B0502020202020204" pitchFamily="34" charset="0"/>
              </a:rPr>
            </a:br>
            <a:endParaRPr lang="fr-FR" dirty="0">
              <a:latin typeface="Century Gothic" panose="020B0502020202020204" pitchFamily="34" charset="0"/>
            </a:endParaRPr>
          </a:p>
        </p:txBody>
      </p:sp>
      <p:sp>
        <p:nvSpPr>
          <p:cNvPr id="9" name="Espace réservé du contenu 8"/>
          <p:cNvSpPr>
            <a:spLocks noGrp="1"/>
          </p:cNvSpPr>
          <p:nvPr>
            <p:ph idx="1"/>
          </p:nvPr>
        </p:nvSpPr>
        <p:spPr>
          <a:xfrm>
            <a:off x="457200" y="1196752"/>
            <a:ext cx="8435280" cy="5544616"/>
          </a:xfrm>
        </p:spPr>
        <p:txBody>
          <a:bodyPr>
            <a:normAutofit fontScale="25000" lnSpcReduction="20000"/>
          </a:bodyPr>
          <a:lstStyle/>
          <a:p>
            <a:pPr marL="0" indent="0">
              <a:buNone/>
            </a:pPr>
            <a:r>
              <a:rPr lang="fr-FR" dirty="0">
                <a:latin typeface="Century Gothic" panose="020B0502020202020204" pitchFamily="34" charset="0"/>
              </a:rPr>
              <a:t>Le Maire (ou le Président</a:t>
            </a:r>
            <a:r>
              <a:rPr lang="fr-FR" dirty="0" smtClean="0">
                <a:latin typeface="Century Gothic" panose="020B0502020202020204" pitchFamily="34" charset="0"/>
              </a:rPr>
              <a:t>),</a:t>
            </a:r>
          </a:p>
          <a:p>
            <a:pPr marL="0" indent="0">
              <a:buNone/>
            </a:pPr>
            <a:r>
              <a:rPr lang="fr-FR" dirty="0" smtClean="0">
                <a:latin typeface="Century Gothic" panose="020B0502020202020204" pitchFamily="34" charset="0"/>
              </a:rPr>
              <a:t>Vu </a:t>
            </a:r>
            <a:r>
              <a:rPr lang="fr-FR" dirty="0">
                <a:latin typeface="Century Gothic" panose="020B0502020202020204" pitchFamily="34" charset="0"/>
              </a:rPr>
              <a:t>la loi n°83-634 du 13 juillet 1983 modifiée portant droits et obligations des fonctionnaires,</a:t>
            </a:r>
          </a:p>
          <a:p>
            <a:pPr marL="0" indent="0">
              <a:buNone/>
            </a:pPr>
            <a:r>
              <a:rPr lang="fr-FR" dirty="0" smtClean="0">
                <a:latin typeface="Century Gothic" panose="020B0502020202020204" pitchFamily="34" charset="0"/>
              </a:rPr>
              <a:t>Vu </a:t>
            </a:r>
            <a:r>
              <a:rPr lang="fr-FR" dirty="0">
                <a:latin typeface="Century Gothic" panose="020B0502020202020204" pitchFamily="34" charset="0"/>
              </a:rPr>
              <a:t>la loi n°84-53 du 26 janvier 1984 modifiée portant dispositions statutaires relatives à la Fonction Publique Territoriale et notamment l’article 88,</a:t>
            </a:r>
          </a:p>
          <a:p>
            <a:pPr marL="0" indent="0">
              <a:buNone/>
            </a:pPr>
            <a:r>
              <a:rPr lang="fr-FR" dirty="0" smtClean="0">
                <a:latin typeface="Century Gothic" panose="020B0502020202020204" pitchFamily="34" charset="0"/>
              </a:rPr>
              <a:t>Vu </a:t>
            </a:r>
            <a:r>
              <a:rPr lang="fr-FR" dirty="0">
                <a:latin typeface="Century Gothic" panose="020B0502020202020204" pitchFamily="34" charset="0"/>
              </a:rPr>
              <a:t>le décret n° 91-875 du 6 septembre 1991 pris pour l’application du 1er alinéa de l’article 88 de la loi n° 84-53 du 26 janvier 1984</a:t>
            </a:r>
            <a:r>
              <a:rPr lang="fr-FR" dirty="0" smtClean="0">
                <a:latin typeface="Century Gothic" panose="020B0502020202020204" pitchFamily="34" charset="0"/>
              </a:rPr>
              <a:t>,</a:t>
            </a:r>
            <a:r>
              <a:rPr lang="fr-FR" dirty="0">
                <a:latin typeface="Century Gothic" panose="020B0502020202020204" pitchFamily="34" charset="0"/>
              </a:rPr>
              <a:t> </a:t>
            </a:r>
          </a:p>
          <a:p>
            <a:pPr marL="0" indent="0">
              <a:buNone/>
            </a:pPr>
            <a:r>
              <a:rPr lang="fr-FR" dirty="0">
                <a:latin typeface="Century Gothic" panose="020B0502020202020204" pitchFamily="34" charset="0"/>
              </a:rPr>
              <a:t>Vu le décret n° 2010-997 du 26 août 2010 relatif au régime de maintien des primes et indemnités des agents publics de l'Etat et des magistrats de l'ordre judiciaire dans certaines situations de congés,</a:t>
            </a:r>
          </a:p>
          <a:p>
            <a:pPr marL="0" indent="0">
              <a:buNone/>
            </a:pPr>
            <a:r>
              <a:rPr lang="fr-FR" dirty="0" smtClean="0">
                <a:latin typeface="Century Gothic" panose="020B0502020202020204" pitchFamily="34" charset="0"/>
              </a:rPr>
              <a:t>Vu </a:t>
            </a:r>
            <a:r>
              <a:rPr lang="fr-FR" dirty="0">
                <a:latin typeface="Century Gothic" panose="020B0502020202020204" pitchFamily="34" charset="0"/>
              </a:rPr>
              <a:t>le décret n° 2014-513 du 20 mai 2014 portant création d’un régime indemnitaire tenant compte des fonctions, des sujétions, de l’expertise et de l’engagement professionnel dans la fonction publique de </a:t>
            </a:r>
            <a:r>
              <a:rPr lang="fr-FR" dirty="0" smtClean="0">
                <a:latin typeface="Century Gothic" panose="020B0502020202020204" pitchFamily="34" charset="0"/>
              </a:rPr>
              <a:t>l’Etat,</a:t>
            </a:r>
          </a:p>
          <a:p>
            <a:pPr marL="0" indent="0">
              <a:buNone/>
            </a:pPr>
            <a:r>
              <a:rPr lang="fr-FR" dirty="0" smtClean="0">
                <a:latin typeface="Century Gothic" panose="020B0502020202020204" pitchFamily="34" charset="0"/>
              </a:rPr>
              <a:t>Vu </a:t>
            </a:r>
            <a:r>
              <a:rPr lang="fr-FR" dirty="0">
                <a:latin typeface="Century Gothic" panose="020B0502020202020204" pitchFamily="34" charset="0"/>
              </a:rPr>
              <a:t>le décret n° 2014-1526 du 16 décembre 2014 relatif à l’appréciation de la valeur professionnelle des fonctionnaires territoriaux,</a:t>
            </a:r>
          </a:p>
          <a:p>
            <a:pPr marL="0" indent="0">
              <a:buNone/>
            </a:pPr>
            <a:r>
              <a:rPr lang="fr-FR" dirty="0" smtClean="0">
                <a:latin typeface="Century Gothic" panose="020B0502020202020204" pitchFamily="34" charset="0"/>
              </a:rPr>
              <a:t>Vu </a:t>
            </a:r>
            <a:r>
              <a:rPr lang="fr-FR" dirty="0">
                <a:latin typeface="Century Gothic" panose="020B0502020202020204" pitchFamily="34" charset="0"/>
              </a:rPr>
              <a:t>l’arrêté ministériel du … pris pour l’application du décret n° 2014-513 du 20 mai 2014 au corps de … (</a:t>
            </a:r>
            <a:r>
              <a:rPr lang="fr-FR" b="1" dirty="0">
                <a:latin typeface="Century Gothic" panose="020B0502020202020204" pitchFamily="34" charset="0"/>
              </a:rPr>
              <a:t>préciser</a:t>
            </a:r>
            <a:r>
              <a:rPr lang="fr-FR" dirty="0">
                <a:latin typeface="Century Gothic" panose="020B0502020202020204" pitchFamily="34" charset="0"/>
              </a:rPr>
              <a:t> : au corps des attachés d’administration de l’Etat relevant du ministre de l’intérieur ou au corps des secrétaires administratifs de l’intérieur et de l’outre-mer </a:t>
            </a:r>
            <a:r>
              <a:rPr lang="fr-FR" b="1" i="1" dirty="0">
                <a:latin typeface="Century Gothic" panose="020B0502020202020204" pitchFamily="34" charset="0"/>
              </a:rPr>
              <a:t>ou</a:t>
            </a:r>
            <a:r>
              <a:rPr lang="fr-FR" dirty="0">
                <a:latin typeface="Century Gothic" panose="020B0502020202020204" pitchFamily="34" charset="0"/>
              </a:rPr>
              <a:t> au corps des assistants de service social des administrations de l’Etat rattachés au ministère de l’intérieur </a:t>
            </a:r>
            <a:r>
              <a:rPr lang="fr-FR" b="1" i="1" dirty="0">
                <a:latin typeface="Century Gothic" panose="020B0502020202020204" pitchFamily="34" charset="0"/>
              </a:rPr>
              <a:t>ou</a:t>
            </a:r>
            <a:r>
              <a:rPr lang="fr-FR" dirty="0">
                <a:latin typeface="Century Gothic" panose="020B0502020202020204" pitchFamily="34" charset="0"/>
              </a:rPr>
              <a:t> au corps des adjoints administratifs de l’intérieur et de l’outre-mer </a:t>
            </a:r>
            <a:r>
              <a:rPr lang="fr-FR" b="1" i="1" dirty="0">
                <a:latin typeface="Century Gothic" panose="020B0502020202020204" pitchFamily="34" charset="0"/>
              </a:rPr>
              <a:t>ou</a:t>
            </a:r>
            <a:r>
              <a:rPr lang="fr-FR" dirty="0">
                <a:latin typeface="Century Gothic" panose="020B0502020202020204" pitchFamily="34" charset="0"/>
              </a:rPr>
              <a:t> au corps des conseillers techniques de service social des administrations de l’Etat),</a:t>
            </a:r>
          </a:p>
          <a:p>
            <a:pPr marL="0" indent="0">
              <a:buNone/>
            </a:pPr>
            <a:r>
              <a:rPr lang="fr-FR" dirty="0" smtClean="0">
                <a:latin typeface="Century Gothic" panose="020B0502020202020204" pitchFamily="34" charset="0"/>
              </a:rPr>
              <a:t>Considérant </a:t>
            </a:r>
            <a:r>
              <a:rPr lang="fr-FR" dirty="0">
                <a:latin typeface="Century Gothic" panose="020B0502020202020204" pitchFamily="34" charset="0"/>
              </a:rPr>
              <a:t>qu’en application du principe de parité avec la fonction publique d’Etat, l’indemnité de fonctions, de sujétions et d’expertise (I.F.S.E.) est transposable à la fonction publique territoriale,</a:t>
            </a:r>
          </a:p>
          <a:p>
            <a:pPr marL="0" indent="0">
              <a:buNone/>
            </a:pPr>
            <a:r>
              <a:rPr lang="fr-FR" dirty="0" smtClean="0">
                <a:latin typeface="Century Gothic" panose="020B0502020202020204" pitchFamily="34" charset="0"/>
              </a:rPr>
              <a:t>Vu </a:t>
            </a:r>
            <a:r>
              <a:rPr lang="fr-FR" dirty="0">
                <a:latin typeface="Century Gothic" panose="020B0502020202020204" pitchFamily="34" charset="0"/>
              </a:rPr>
              <a:t>la délibération de l'assemblée délibérante du …………… relative à la mise en place du régime indemnitaire tenant compte des fonctions, des sujétions, de l’expertise et de l’engagement professionnel (R.I.F.S.E.E.P.) comprenant l’indemnité de fonctions, de sujétions et d’expertise et le complément indemnitaire annuel,</a:t>
            </a:r>
          </a:p>
          <a:p>
            <a:pPr marL="0" indent="0">
              <a:buNone/>
            </a:pPr>
            <a:r>
              <a:rPr lang="fr-FR" dirty="0" smtClean="0">
                <a:latin typeface="Century Gothic" panose="020B0502020202020204" pitchFamily="34" charset="0"/>
              </a:rPr>
              <a:t>Considérant </a:t>
            </a:r>
            <a:r>
              <a:rPr lang="fr-FR" dirty="0">
                <a:latin typeface="Century Gothic" panose="020B0502020202020204" pitchFamily="34" charset="0"/>
              </a:rPr>
              <a:t>que les fonctions exercées et l’expérience professionnelle acquise par M……………. justifient le classement dans le groupe de fonctions 1 (2, 3 ou 4) de la catégorie A (B ou C),</a:t>
            </a:r>
          </a:p>
          <a:p>
            <a:pPr marL="0" indent="0">
              <a:buNone/>
            </a:pPr>
            <a:endParaRPr lang="fr-FR" dirty="0">
              <a:latin typeface="Century Gothic" panose="020B0502020202020204" pitchFamily="34" charset="0"/>
            </a:endParaRPr>
          </a:p>
          <a:p>
            <a:pPr marL="0" indent="0" algn="ctr">
              <a:buNone/>
            </a:pPr>
            <a:r>
              <a:rPr lang="fr-FR" b="1" dirty="0">
                <a:latin typeface="Century Gothic" panose="020B0502020202020204" pitchFamily="34" charset="0"/>
              </a:rPr>
              <a:t>ARRETE</a:t>
            </a:r>
            <a:endParaRPr lang="fr-FR" dirty="0">
              <a:latin typeface="Century Gothic" panose="020B0502020202020204" pitchFamily="34" charset="0"/>
            </a:endParaRPr>
          </a:p>
          <a:p>
            <a:pPr marL="0" indent="0">
              <a:buNone/>
            </a:pPr>
            <a:r>
              <a:rPr lang="fr-FR" b="1" dirty="0">
                <a:latin typeface="Century Gothic" panose="020B0502020202020204" pitchFamily="34" charset="0"/>
              </a:rPr>
              <a:t> </a:t>
            </a:r>
            <a:endParaRPr lang="fr-FR" dirty="0">
              <a:latin typeface="Century Gothic" panose="020B0502020202020204" pitchFamily="34" charset="0"/>
            </a:endParaRPr>
          </a:p>
          <a:p>
            <a:pPr marL="0" indent="0">
              <a:buNone/>
            </a:pPr>
            <a:r>
              <a:rPr lang="fr-FR" b="1" dirty="0">
                <a:latin typeface="Century Gothic" panose="020B0502020202020204" pitchFamily="34" charset="0"/>
              </a:rPr>
              <a:t>ARTICLE 1er </a:t>
            </a:r>
            <a:r>
              <a:rPr lang="fr-FR" dirty="0">
                <a:latin typeface="Century Gothic" panose="020B0502020202020204" pitchFamily="34" charset="0"/>
              </a:rPr>
              <a:t>: </a:t>
            </a:r>
          </a:p>
          <a:p>
            <a:pPr marL="0" indent="0">
              <a:buNone/>
            </a:pPr>
            <a:r>
              <a:rPr lang="fr-FR" dirty="0">
                <a:latin typeface="Century Gothic" panose="020B0502020202020204" pitchFamily="34" charset="0"/>
              </a:rPr>
              <a:t> </a:t>
            </a:r>
          </a:p>
          <a:p>
            <a:pPr marL="0" indent="0">
              <a:buNone/>
            </a:pPr>
            <a:r>
              <a:rPr lang="fr-FR" dirty="0">
                <a:latin typeface="Century Gothic" panose="020B0502020202020204" pitchFamily="34" charset="0"/>
              </a:rPr>
              <a:t>M. …………………, (grade), percevra une indemnité de fonctions, de sujétions et d’expertise (I.F.S.E.) d’un montant de ……………. euros à compter du …………..</a:t>
            </a:r>
          </a:p>
          <a:p>
            <a:pPr marL="0" indent="0">
              <a:buNone/>
            </a:pPr>
            <a:endParaRPr lang="fr-FR" dirty="0">
              <a:latin typeface="Century Gothic" panose="020B0502020202020204" pitchFamily="34" charset="0"/>
            </a:endParaRPr>
          </a:p>
          <a:p>
            <a:pPr marL="0" indent="0">
              <a:buNone/>
            </a:pPr>
            <a:r>
              <a:rPr lang="fr-FR" b="1" dirty="0" smtClean="0">
                <a:latin typeface="Century Gothic" panose="020B0502020202020204" pitchFamily="34" charset="0"/>
              </a:rPr>
              <a:t>ARTICLE </a:t>
            </a:r>
            <a:r>
              <a:rPr lang="fr-FR" b="1" dirty="0">
                <a:latin typeface="Century Gothic" panose="020B0502020202020204" pitchFamily="34" charset="0"/>
              </a:rPr>
              <a:t>2 </a:t>
            </a:r>
            <a:r>
              <a:rPr lang="fr-FR" dirty="0">
                <a:latin typeface="Century Gothic" panose="020B0502020202020204" pitchFamily="34" charset="0"/>
              </a:rPr>
              <a:t>: </a:t>
            </a:r>
          </a:p>
          <a:p>
            <a:pPr marL="0" indent="0">
              <a:buNone/>
            </a:pPr>
            <a:endParaRPr lang="fr-FR" dirty="0">
              <a:latin typeface="Century Gothic" panose="020B0502020202020204" pitchFamily="34" charset="0"/>
            </a:endParaRPr>
          </a:p>
          <a:p>
            <a:pPr marL="0" indent="0">
              <a:buNone/>
            </a:pPr>
            <a:r>
              <a:rPr lang="fr-FR" dirty="0" smtClean="0">
                <a:latin typeface="Century Gothic" panose="020B0502020202020204" pitchFamily="34" charset="0"/>
              </a:rPr>
              <a:t>Cette </a:t>
            </a:r>
            <a:r>
              <a:rPr lang="fr-FR" dirty="0">
                <a:latin typeface="Century Gothic" panose="020B0502020202020204" pitchFamily="34" charset="0"/>
              </a:rPr>
              <a:t>indemnité sera versée mensuellement et sera proratisée en fonction du temps de travail. </a:t>
            </a:r>
          </a:p>
          <a:p>
            <a:pPr marL="0" indent="0">
              <a:buNone/>
            </a:pPr>
            <a:endParaRPr lang="fr-FR" dirty="0">
              <a:latin typeface="Century Gothic" panose="020B0502020202020204" pitchFamily="34" charset="0"/>
            </a:endParaRPr>
          </a:p>
          <a:p>
            <a:pPr marL="0" indent="0">
              <a:buNone/>
            </a:pPr>
            <a:r>
              <a:rPr lang="fr-FR" b="1" dirty="0" smtClean="0">
                <a:latin typeface="Century Gothic" panose="020B0502020202020204" pitchFamily="34" charset="0"/>
              </a:rPr>
              <a:t>ARTICLE </a:t>
            </a:r>
            <a:r>
              <a:rPr lang="fr-FR" b="1" dirty="0">
                <a:latin typeface="Century Gothic" panose="020B0502020202020204" pitchFamily="34" charset="0"/>
              </a:rPr>
              <a:t>3 </a:t>
            </a:r>
            <a:r>
              <a:rPr lang="fr-FR" dirty="0">
                <a:latin typeface="Century Gothic" panose="020B0502020202020204" pitchFamily="34" charset="0"/>
              </a:rPr>
              <a:t>: </a:t>
            </a:r>
          </a:p>
          <a:p>
            <a:pPr marL="0" indent="0">
              <a:buNone/>
            </a:pPr>
            <a:endParaRPr lang="fr-FR" dirty="0">
              <a:latin typeface="Century Gothic" panose="020B0502020202020204" pitchFamily="34" charset="0"/>
            </a:endParaRPr>
          </a:p>
          <a:p>
            <a:pPr marL="0" indent="0">
              <a:buNone/>
            </a:pPr>
            <a:r>
              <a:rPr lang="fr-FR" dirty="0" smtClean="0">
                <a:latin typeface="Century Gothic" panose="020B0502020202020204" pitchFamily="34" charset="0"/>
              </a:rPr>
              <a:t>Le </a:t>
            </a:r>
            <a:r>
              <a:rPr lang="fr-FR" dirty="0">
                <a:latin typeface="Century Gothic" panose="020B0502020202020204" pitchFamily="34" charset="0"/>
              </a:rPr>
              <a:t>Directeur Général et le comptable sont chargés chacun en ce qui le concerne de l’exécution du présent arrêté qui sera notifié à l’agent.</a:t>
            </a:r>
          </a:p>
          <a:p>
            <a:pPr marL="0" indent="0">
              <a:buNone/>
            </a:pPr>
            <a:endParaRPr lang="fr-FR" dirty="0">
              <a:latin typeface="Century Gothic" panose="020B0502020202020204" pitchFamily="34" charset="0"/>
            </a:endParaRPr>
          </a:p>
          <a:p>
            <a:pPr marL="0" indent="0">
              <a:buNone/>
            </a:pPr>
            <a:r>
              <a:rPr lang="fr-FR" dirty="0" smtClean="0">
                <a:latin typeface="Century Gothic" panose="020B0502020202020204" pitchFamily="34" charset="0"/>
              </a:rPr>
              <a:t>Fait </a:t>
            </a:r>
            <a:r>
              <a:rPr lang="fr-FR" dirty="0">
                <a:latin typeface="Century Gothic" panose="020B0502020202020204" pitchFamily="34" charset="0"/>
              </a:rPr>
              <a:t>à………………..</a:t>
            </a:r>
          </a:p>
          <a:p>
            <a:pPr marL="0" indent="0">
              <a:buNone/>
            </a:pPr>
            <a:r>
              <a:rPr lang="fr-FR" dirty="0">
                <a:latin typeface="Century Gothic" panose="020B0502020202020204" pitchFamily="34" charset="0"/>
              </a:rPr>
              <a:t>Le……………………</a:t>
            </a:r>
          </a:p>
          <a:p>
            <a:pPr marL="0" indent="0">
              <a:buNone/>
            </a:pPr>
            <a:r>
              <a:rPr lang="fr-FR" dirty="0">
                <a:latin typeface="Century Gothic" panose="020B0502020202020204" pitchFamily="34" charset="0"/>
              </a:rPr>
              <a:t>Le Maire (ou le Président)</a:t>
            </a:r>
          </a:p>
          <a:p>
            <a:pPr marL="0" indent="0">
              <a:buNone/>
            </a:pPr>
            <a:endParaRPr lang="fr-FR" dirty="0">
              <a:latin typeface="Century Gothic" panose="020B0502020202020204" pitchFamily="34" charset="0"/>
            </a:endParaRPr>
          </a:p>
          <a:p>
            <a:pPr marL="0" indent="0">
              <a:buNone/>
            </a:pPr>
            <a:r>
              <a:rPr lang="fr-FR" dirty="0" smtClean="0">
                <a:latin typeface="Century Gothic" panose="020B0502020202020204" pitchFamily="34" charset="0"/>
              </a:rPr>
              <a:t>Notifié </a:t>
            </a:r>
            <a:r>
              <a:rPr lang="fr-FR" dirty="0">
                <a:latin typeface="Century Gothic" panose="020B0502020202020204" pitchFamily="34" charset="0"/>
              </a:rPr>
              <a:t>le :</a:t>
            </a:r>
          </a:p>
          <a:p>
            <a:pPr marL="0" indent="0">
              <a:buNone/>
            </a:pPr>
            <a:r>
              <a:rPr lang="fr-FR" dirty="0">
                <a:latin typeface="Century Gothic" panose="020B0502020202020204" pitchFamily="34" charset="0"/>
              </a:rPr>
              <a:t> </a:t>
            </a:r>
          </a:p>
          <a:p>
            <a:pPr marL="0" indent="0">
              <a:buNone/>
            </a:pPr>
            <a:r>
              <a:rPr lang="fr-FR" dirty="0">
                <a:latin typeface="Century Gothic" panose="020B0502020202020204" pitchFamily="34" charset="0"/>
              </a:rPr>
              <a:t>Le Maire (ou le Président) :</a:t>
            </a:r>
          </a:p>
          <a:p>
            <a:pPr marL="0" indent="0">
              <a:buNone/>
            </a:pPr>
            <a:r>
              <a:rPr lang="fr-FR" dirty="0">
                <a:latin typeface="Century Gothic" panose="020B0502020202020204" pitchFamily="34" charset="0"/>
              </a:rPr>
              <a:t> </a:t>
            </a:r>
          </a:p>
          <a:p>
            <a:pPr marL="0" indent="0">
              <a:buNone/>
            </a:pPr>
            <a:r>
              <a:rPr lang="fr-FR" dirty="0">
                <a:latin typeface="Century Gothic" panose="020B0502020202020204" pitchFamily="34" charset="0"/>
              </a:rPr>
              <a:t>Certifie sous sa responsabilité le caractère exécutoire de cet acte,</a:t>
            </a:r>
          </a:p>
          <a:p>
            <a:pPr marL="0" indent="0">
              <a:buNone/>
            </a:pPr>
            <a:r>
              <a:rPr lang="fr-FR" dirty="0">
                <a:latin typeface="Century Gothic" panose="020B0502020202020204" pitchFamily="34" charset="0"/>
              </a:rPr>
              <a:t>Informe que le présent arrêté peut faire l’objet d’un recours pour excès de pouvoir devant le Tribunal Administratif dans un délai de 2 mois, à compter de la présente notification.</a:t>
            </a:r>
          </a:p>
          <a:p>
            <a:pPr marL="0" indent="0">
              <a:buNone/>
            </a:pPr>
            <a:r>
              <a:rPr lang="fr-FR" dirty="0">
                <a:latin typeface="Century Gothic" panose="020B0502020202020204" pitchFamily="34" charset="0"/>
              </a:rPr>
              <a:t> </a:t>
            </a:r>
          </a:p>
          <a:p>
            <a:endParaRPr lang="fr-FR" dirty="0">
              <a:latin typeface="Century Gothic" panose="020B0502020202020204" pitchFamily="34" charset="0"/>
            </a:endParaRPr>
          </a:p>
        </p:txBody>
      </p:sp>
    </p:spTree>
    <p:extLst>
      <p:ext uri="{BB962C8B-B14F-4D97-AF65-F5344CB8AC3E}">
        <p14:creationId xmlns:p14="http://schemas.microsoft.com/office/powerpoint/2010/main" val="411486319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467544" y="260648"/>
            <a:ext cx="8229600" cy="576064"/>
          </a:xfrm>
        </p:spPr>
        <p:txBody>
          <a:bodyPr>
            <a:normAutofit fontScale="90000"/>
          </a:bodyPr>
          <a:lstStyle/>
          <a:p>
            <a:r>
              <a:rPr lang="fr-FR" sz="1300" b="1" dirty="0" smtClean="0"/>
              <a:t/>
            </a:r>
            <a:br>
              <a:rPr lang="fr-FR" sz="1300" b="1" dirty="0" smtClean="0"/>
            </a:br>
            <a:r>
              <a:rPr lang="fr-FR" sz="1300" b="1" dirty="0"/>
              <a:t/>
            </a:r>
            <a:br>
              <a:rPr lang="fr-FR" sz="1300" b="1" dirty="0"/>
            </a:br>
            <a:r>
              <a:rPr lang="fr-FR" sz="1300" b="1" dirty="0" smtClean="0"/>
              <a:t/>
            </a:r>
            <a:br>
              <a:rPr lang="fr-FR" sz="1300" b="1" dirty="0" smtClean="0"/>
            </a:br>
            <a:r>
              <a:rPr lang="fr-FR" sz="1300" b="1" dirty="0"/>
              <a:t/>
            </a:r>
            <a:br>
              <a:rPr lang="fr-FR" sz="1300" b="1" dirty="0"/>
            </a:br>
            <a:r>
              <a:rPr lang="fr-FR" sz="1300" b="1" dirty="0" smtClean="0"/>
              <a:t/>
            </a:r>
            <a:br>
              <a:rPr lang="fr-FR" sz="1300" b="1" dirty="0" smtClean="0"/>
            </a:br>
            <a:r>
              <a:rPr lang="fr-FR" sz="1200" b="1" dirty="0" smtClean="0">
                <a:latin typeface="Century Gothic" panose="020B0502020202020204" pitchFamily="34" charset="0"/>
              </a:rPr>
              <a:t>MODELE </a:t>
            </a:r>
            <a:r>
              <a:rPr lang="fr-FR" sz="1200" b="1" dirty="0">
                <a:latin typeface="Century Gothic" panose="020B0502020202020204" pitchFamily="34" charset="0"/>
              </a:rPr>
              <a:t>D’ARRETE PORTANT ATTRIBUTION DU COMPLEMENT INDEMNITAIRE ANNUEL </a:t>
            </a:r>
            <a:r>
              <a:rPr lang="fr-FR" sz="1200" dirty="0">
                <a:latin typeface="Century Gothic" panose="020B0502020202020204" pitchFamily="34" charset="0"/>
              </a:rPr>
              <a:t/>
            </a:r>
            <a:br>
              <a:rPr lang="fr-FR" sz="1200" dirty="0">
                <a:latin typeface="Century Gothic" panose="020B0502020202020204" pitchFamily="34" charset="0"/>
              </a:rPr>
            </a:br>
            <a:r>
              <a:rPr lang="fr-FR" sz="1200" b="1" dirty="0">
                <a:latin typeface="Century Gothic" panose="020B0502020202020204" pitchFamily="34" charset="0"/>
              </a:rPr>
              <a:t>(C.I.A.)</a:t>
            </a:r>
            <a:r>
              <a:rPr lang="fr-FR" sz="1200" dirty="0">
                <a:latin typeface="Century Gothic" panose="020B0502020202020204" pitchFamily="34" charset="0"/>
              </a:rPr>
              <a:t/>
            </a:r>
            <a:br>
              <a:rPr lang="fr-FR" sz="1200" dirty="0">
                <a:latin typeface="Century Gothic" panose="020B0502020202020204" pitchFamily="34" charset="0"/>
              </a:rPr>
            </a:br>
            <a:r>
              <a:rPr lang="fr-FR" sz="1200" b="1" dirty="0">
                <a:latin typeface="Century Gothic" panose="020B0502020202020204" pitchFamily="34" charset="0"/>
              </a:rPr>
              <a:t> </a:t>
            </a:r>
            <a:r>
              <a:rPr lang="fr-FR" sz="1200" dirty="0">
                <a:latin typeface="Century Gothic" panose="020B0502020202020204" pitchFamily="34" charset="0"/>
              </a:rPr>
              <a:t/>
            </a:r>
            <a:br>
              <a:rPr lang="fr-FR" sz="1200" dirty="0">
                <a:latin typeface="Century Gothic" panose="020B0502020202020204" pitchFamily="34" charset="0"/>
              </a:rPr>
            </a:br>
            <a:r>
              <a:rPr lang="fr-FR" sz="1300" dirty="0">
                <a:latin typeface="Century Gothic" panose="020B0502020202020204" pitchFamily="34" charset="0"/>
              </a:rPr>
              <a:t/>
            </a:r>
            <a:br>
              <a:rPr lang="fr-FR" sz="1300" dirty="0">
                <a:latin typeface="Century Gothic" panose="020B0502020202020204" pitchFamily="34" charset="0"/>
              </a:rPr>
            </a:br>
            <a:r>
              <a:rPr lang="fr-FR" b="1" dirty="0">
                <a:latin typeface="Century Gothic" panose="020B0502020202020204" pitchFamily="34" charset="0"/>
              </a:rPr>
              <a:t> </a:t>
            </a:r>
            <a:r>
              <a:rPr lang="fr-FR" dirty="0">
                <a:latin typeface="Century Gothic" panose="020B0502020202020204" pitchFamily="34" charset="0"/>
              </a:rPr>
              <a:t/>
            </a:r>
            <a:br>
              <a:rPr lang="fr-FR" dirty="0">
                <a:latin typeface="Century Gothic" panose="020B0502020202020204" pitchFamily="34" charset="0"/>
              </a:rPr>
            </a:br>
            <a:endParaRPr lang="fr-FR" dirty="0">
              <a:latin typeface="Century Gothic" panose="020B0502020202020204" pitchFamily="34" charset="0"/>
            </a:endParaRPr>
          </a:p>
        </p:txBody>
      </p:sp>
      <p:sp>
        <p:nvSpPr>
          <p:cNvPr id="4" name="Espace réservé du contenu 3"/>
          <p:cNvSpPr>
            <a:spLocks noGrp="1"/>
          </p:cNvSpPr>
          <p:nvPr>
            <p:ph idx="1"/>
          </p:nvPr>
        </p:nvSpPr>
        <p:spPr>
          <a:xfrm>
            <a:off x="457200" y="548680"/>
            <a:ext cx="8229600" cy="5577483"/>
          </a:xfrm>
        </p:spPr>
        <p:txBody>
          <a:bodyPr>
            <a:normAutofit fontScale="25000" lnSpcReduction="20000"/>
          </a:bodyPr>
          <a:lstStyle/>
          <a:p>
            <a:pPr marL="0" indent="0">
              <a:buNone/>
            </a:pPr>
            <a:r>
              <a:rPr lang="fr-FR" dirty="0">
                <a:latin typeface="Century Gothic" panose="020B0502020202020204" pitchFamily="34" charset="0"/>
              </a:rPr>
              <a:t>Le Maire (ou le Président</a:t>
            </a:r>
            <a:r>
              <a:rPr lang="fr-FR" dirty="0" smtClean="0">
                <a:latin typeface="Century Gothic" panose="020B0502020202020204" pitchFamily="34" charset="0"/>
              </a:rPr>
              <a:t>),</a:t>
            </a:r>
          </a:p>
          <a:p>
            <a:pPr marL="0" indent="0">
              <a:buNone/>
            </a:pPr>
            <a:r>
              <a:rPr lang="fr-FR" dirty="0" smtClean="0">
                <a:latin typeface="Century Gothic" panose="020B0502020202020204" pitchFamily="34" charset="0"/>
              </a:rPr>
              <a:t>Vu </a:t>
            </a:r>
            <a:r>
              <a:rPr lang="fr-FR" dirty="0">
                <a:latin typeface="Century Gothic" panose="020B0502020202020204" pitchFamily="34" charset="0"/>
              </a:rPr>
              <a:t>la loi n°83-634 du 13 juillet 1983 modifiée portant droits et obligations des fonctionnaires,</a:t>
            </a:r>
          </a:p>
          <a:p>
            <a:pPr marL="0" indent="0">
              <a:buNone/>
            </a:pPr>
            <a:r>
              <a:rPr lang="fr-FR" dirty="0" smtClean="0">
                <a:latin typeface="Century Gothic" panose="020B0502020202020204" pitchFamily="34" charset="0"/>
              </a:rPr>
              <a:t>Vu </a:t>
            </a:r>
            <a:r>
              <a:rPr lang="fr-FR" dirty="0">
                <a:latin typeface="Century Gothic" panose="020B0502020202020204" pitchFamily="34" charset="0"/>
              </a:rPr>
              <a:t>la loi n°84-53 du 26 janvier 1984 modifiée portant dispositions statutaires relatives à la Fonction Publique Territoriale et notamment l’article 88,</a:t>
            </a:r>
          </a:p>
          <a:p>
            <a:pPr marL="0" indent="0">
              <a:buNone/>
            </a:pPr>
            <a:r>
              <a:rPr lang="fr-FR" dirty="0" smtClean="0">
                <a:latin typeface="Century Gothic" panose="020B0502020202020204" pitchFamily="34" charset="0"/>
              </a:rPr>
              <a:t>Vu </a:t>
            </a:r>
            <a:r>
              <a:rPr lang="fr-FR" dirty="0">
                <a:latin typeface="Century Gothic" panose="020B0502020202020204" pitchFamily="34" charset="0"/>
              </a:rPr>
              <a:t>le décret n° 91-875 du 6 septembre 1991 pris pour l’application du 1er alinéa de l’article 88 de la loi n° 84-53 du 26 janvier 1984,</a:t>
            </a:r>
          </a:p>
          <a:p>
            <a:pPr marL="0" indent="0">
              <a:buNone/>
            </a:pPr>
            <a:r>
              <a:rPr lang="fr-FR" dirty="0" smtClean="0">
                <a:latin typeface="Century Gothic" panose="020B0502020202020204" pitchFamily="34" charset="0"/>
              </a:rPr>
              <a:t>Vu </a:t>
            </a:r>
            <a:r>
              <a:rPr lang="fr-FR" dirty="0">
                <a:latin typeface="Century Gothic" panose="020B0502020202020204" pitchFamily="34" charset="0"/>
              </a:rPr>
              <a:t>le décret n° 2010-997 du 26 août 2010 relatif au régime de maintien des primes et indemnités des agents publics de l'Etat et des magistrats de l'ordre judiciaire dans certaines situations de congés,</a:t>
            </a:r>
          </a:p>
          <a:p>
            <a:pPr marL="0" indent="0">
              <a:buNone/>
            </a:pPr>
            <a:r>
              <a:rPr lang="fr-FR" dirty="0" smtClean="0">
                <a:latin typeface="Century Gothic" panose="020B0502020202020204" pitchFamily="34" charset="0"/>
              </a:rPr>
              <a:t>Vu </a:t>
            </a:r>
            <a:r>
              <a:rPr lang="fr-FR" dirty="0">
                <a:latin typeface="Century Gothic" panose="020B0502020202020204" pitchFamily="34" charset="0"/>
              </a:rPr>
              <a:t>le décret n° 2014-513 du 20 mai 2014 portant création d’un régime indemnitaire tenant compte des fonctions, des sujétions, de l’expertise et de l’engagement professionnel dans la fonction publique de l’Etat,</a:t>
            </a:r>
          </a:p>
          <a:p>
            <a:pPr marL="0" indent="0">
              <a:buNone/>
            </a:pPr>
            <a:r>
              <a:rPr lang="fr-FR" dirty="0" smtClean="0">
                <a:latin typeface="Century Gothic" panose="020B0502020202020204" pitchFamily="34" charset="0"/>
              </a:rPr>
              <a:t>Vu </a:t>
            </a:r>
            <a:r>
              <a:rPr lang="fr-FR" dirty="0">
                <a:latin typeface="Century Gothic" panose="020B0502020202020204" pitchFamily="34" charset="0"/>
              </a:rPr>
              <a:t>le décret n° 2014-1526 du 16 décembre 2014 relatif à l’appréciation de la valeur professionnelle des fonctionnaires territoriaux,</a:t>
            </a:r>
          </a:p>
          <a:p>
            <a:pPr marL="0" indent="0">
              <a:buNone/>
            </a:pPr>
            <a:r>
              <a:rPr lang="fr-FR" dirty="0" smtClean="0">
                <a:latin typeface="Century Gothic" panose="020B0502020202020204" pitchFamily="34" charset="0"/>
              </a:rPr>
              <a:t>Vu </a:t>
            </a:r>
            <a:r>
              <a:rPr lang="fr-FR" dirty="0">
                <a:latin typeface="Century Gothic" panose="020B0502020202020204" pitchFamily="34" charset="0"/>
              </a:rPr>
              <a:t>l’arrêté ministériel du … pris pour l’application du décret n° 2014-513 du 20 mai 2014 au corps de … (</a:t>
            </a:r>
            <a:r>
              <a:rPr lang="fr-FR" b="1" dirty="0">
                <a:latin typeface="Century Gothic" panose="020B0502020202020204" pitchFamily="34" charset="0"/>
              </a:rPr>
              <a:t>préciser</a:t>
            </a:r>
            <a:r>
              <a:rPr lang="fr-FR" dirty="0">
                <a:latin typeface="Century Gothic" panose="020B0502020202020204" pitchFamily="34" charset="0"/>
              </a:rPr>
              <a:t> : au corps des attachés d’administration de l’Etat relevant du ministre de l’intérieur ou au corps des secrétaires administratifs de l’intérieur et de l’outre-mer </a:t>
            </a:r>
            <a:r>
              <a:rPr lang="fr-FR" b="1" i="1" dirty="0">
                <a:latin typeface="Century Gothic" panose="020B0502020202020204" pitchFamily="34" charset="0"/>
              </a:rPr>
              <a:t>ou</a:t>
            </a:r>
            <a:r>
              <a:rPr lang="fr-FR" dirty="0">
                <a:latin typeface="Century Gothic" panose="020B0502020202020204" pitchFamily="34" charset="0"/>
              </a:rPr>
              <a:t> au corps des assistants de service social des administrations de l’Etat rattachés au ministère de l’intérieur </a:t>
            </a:r>
            <a:r>
              <a:rPr lang="fr-FR" b="1" i="1" dirty="0">
                <a:latin typeface="Century Gothic" panose="020B0502020202020204" pitchFamily="34" charset="0"/>
              </a:rPr>
              <a:t>ou</a:t>
            </a:r>
            <a:r>
              <a:rPr lang="fr-FR" dirty="0">
                <a:latin typeface="Century Gothic" panose="020B0502020202020204" pitchFamily="34" charset="0"/>
              </a:rPr>
              <a:t> au corps des adjoints administratifs de l’intérieur et de l’outre-mer </a:t>
            </a:r>
            <a:r>
              <a:rPr lang="fr-FR" b="1" i="1" dirty="0">
                <a:latin typeface="Century Gothic" panose="020B0502020202020204" pitchFamily="34" charset="0"/>
              </a:rPr>
              <a:t>ou</a:t>
            </a:r>
            <a:r>
              <a:rPr lang="fr-FR" dirty="0">
                <a:latin typeface="Century Gothic" panose="020B0502020202020204" pitchFamily="34" charset="0"/>
              </a:rPr>
              <a:t> au corps des conseillers techniques de service social des administrations de l’Etat),</a:t>
            </a:r>
          </a:p>
          <a:p>
            <a:pPr marL="0" indent="0">
              <a:buNone/>
            </a:pPr>
            <a:r>
              <a:rPr lang="fr-FR" dirty="0">
                <a:latin typeface="Century Gothic" panose="020B0502020202020204" pitchFamily="34" charset="0"/>
              </a:rPr>
              <a:t> </a:t>
            </a:r>
            <a:r>
              <a:rPr lang="fr-FR" dirty="0" smtClean="0">
                <a:latin typeface="Century Gothic" panose="020B0502020202020204" pitchFamily="34" charset="0"/>
              </a:rPr>
              <a:t>Considérant </a:t>
            </a:r>
            <a:r>
              <a:rPr lang="fr-FR" dirty="0">
                <a:latin typeface="Century Gothic" panose="020B0502020202020204" pitchFamily="34" charset="0"/>
              </a:rPr>
              <a:t>qu’en application du principe de parité avec la fonction publique d’Etat, le complément indemnitaire annuel (C.I.A.) est transposable à la fonction publique territoriale,</a:t>
            </a:r>
          </a:p>
          <a:p>
            <a:pPr marL="0" indent="0">
              <a:buNone/>
            </a:pPr>
            <a:r>
              <a:rPr lang="fr-FR" dirty="0" smtClean="0">
                <a:latin typeface="Century Gothic" panose="020B0502020202020204" pitchFamily="34" charset="0"/>
              </a:rPr>
              <a:t>Vu </a:t>
            </a:r>
            <a:r>
              <a:rPr lang="fr-FR" dirty="0">
                <a:latin typeface="Century Gothic" panose="020B0502020202020204" pitchFamily="34" charset="0"/>
              </a:rPr>
              <a:t>la délibération de l'assemblée délibérante du …………… relative à la mise en place du régime indemnitaire tenant compte des fonctions, des sujétions, de l’expertise et de l’engagement professionnel (R.I.F.S.E.E.P.) comprenant l’indemnité de fonctions, de sujétions et d’expertise et le complément indemnitaire annuel,</a:t>
            </a:r>
          </a:p>
          <a:p>
            <a:pPr marL="0" indent="0">
              <a:buNone/>
            </a:pPr>
            <a:r>
              <a:rPr lang="fr-FR" dirty="0" smtClean="0">
                <a:latin typeface="Century Gothic" panose="020B0502020202020204" pitchFamily="34" charset="0"/>
              </a:rPr>
              <a:t>Considérant </a:t>
            </a:r>
            <a:r>
              <a:rPr lang="fr-FR" dirty="0">
                <a:latin typeface="Century Gothic" panose="020B0502020202020204" pitchFamily="34" charset="0"/>
              </a:rPr>
              <a:t>que l’engagement professionnel de l’agent ainsi que sa manière de servir justifient l’attribution du complément indemnitaire,</a:t>
            </a:r>
          </a:p>
          <a:p>
            <a:pPr marL="0" indent="0">
              <a:buNone/>
            </a:pPr>
            <a:r>
              <a:rPr lang="fr-FR" dirty="0">
                <a:latin typeface="Century Gothic" panose="020B0502020202020204" pitchFamily="34" charset="0"/>
              </a:rPr>
              <a:t> </a:t>
            </a:r>
          </a:p>
          <a:p>
            <a:pPr marL="0" indent="0" algn="ctr">
              <a:buNone/>
            </a:pPr>
            <a:r>
              <a:rPr lang="fr-FR" b="1" dirty="0">
                <a:latin typeface="Century Gothic" panose="020B0502020202020204" pitchFamily="34" charset="0"/>
              </a:rPr>
              <a:t>ARRETE</a:t>
            </a:r>
            <a:endParaRPr lang="fr-FR" dirty="0">
              <a:latin typeface="Century Gothic" panose="020B0502020202020204" pitchFamily="34" charset="0"/>
            </a:endParaRPr>
          </a:p>
          <a:p>
            <a:pPr marL="0" indent="0">
              <a:buNone/>
            </a:pPr>
            <a:r>
              <a:rPr lang="fr-FR" b="1" dirty="0" smtClean="0">
                <a:latin typeface="Century Gothic" panose="020B0502020202020204" pitchFamily="34" charset="0"/>
              </a:rPr>
              <a:t>ARTICLE </a:t>
            </a:r>
            <a:r>
              <a:rPr lang="fr-FR" b="1" dirty="0">
                <a:latin typeface="Century Gothic" panose="020B0502020202020204" pitchFamily="34" charset="0"/>
              </a:rPr>
              <a:t>1er </a:t>
            </a:r>
            <a:r>
              <a:rPr lang="fr-FR" dirty="0">
                <a:latin typeface="Century Gothic" panose="020B0502020202020204" pitchFamily="34" charset="0"/>
              </a:rPr>
              <a:t>: </a:t>
            </a:r>
          </a:p>
          <a:p>
            <a:pPr marL="0" indent="0">
              <a:buNone/>
            </a:pPr>
            <a:endParaRPr lang="fr-FR" dirty="0">
              <a:latin typeface="Century Gothic" panose="020B0502020202020204" pitchFamily="34" charset="0"/>
            </a:endParaRPr>
          </a:p>
          <a:p>
            <a:pPr marL="0" indent="0">
              <a:buNone/>
            </a:pPr>
            <a:r>
              <a:rPr lang="fr-FR" dirty="0" smtClean="0">
                <a:latin typeface="Century Gothic" panose="020B0502020202020204" pitchFamily="34" charset="0"/>
              </a:rPr>
              <a:t>M</a:t>
            </a:r>
            <a:r>
              <a:rPr lang="fr-FR" dirty="0">
                <a:latin typeface="Century Gothic" panose="020B0502020202020204" pitchFamily="34" charset="0"/>
              </a:rPr>
              <a:t>. …………………, (grade), percevra un complément indemnitaire annuel (C.I.A.) d’un montant de ……………. euros.</a:t>
            </a:r>
          </a:p>
          <a:p>
            <a:pPr marL="0" indent="0">
              <a:buNone/>
            </a:pPr>
            <a:endParaRPr lang="fr-FR" dirty="0">
              <a:latin typeface="Century Gothic" panose="020B0502020202020204" pitchFamily="34" charset="0"/>
            </a:endParaRPr>
          </a:p>
          <a:p>
            <a:pPr marL="0" indent="0">
              <a:buNone/>
            </a:pPr>
            <a:r>
              <a:rPr lang="fr-FR" b="1" dirty="0" smtClean="0">
                <a:latin typeface="Century Gothic" panose="020B0502020202020204" pitchFamily="34" charset="0"/>
              </a:rPr>
              <a:t>ARTICLE </a:t>
            </a:r>
            <a:r>
              <a:rPr lang="fr-FR" b="1" dirty="0">
                <a:latin typeface="Century Gothic" panose="020B0502020202020204" pitchFamily="34" charset="0"/>
              </a:rPr>
              <a:t>2 </a:t>
            </a:r>
            <a:r>
              <a:rPr lang="fr-FR" dirty="0">
                <a:latin typeface="Century Gothic" panose="020B0502020202020204" pitchFamily="34" charset="0"/>
              </a:rPr>
              <a:t>: </a:t>
            </a:r>
          </a:p>
          <a:p>
            <a:pPr marL="0" indent="0">
              <a:buNone/>
            </a:pPr>
            <a:endParaRPr lang="fr-FR" dirty="0">
              <a:latin typeface="Century Gothic" panose="020B0502020202020204" pitchFamily="34" charset="0"/>
            </a:endParaRPr>
          </a:p>
          <a:p>
            <a:pPr marL="0" indent="0">
              <a:buNone/>
            </a:pPr>
            <a:r>
              <a:rPr lang="fr-FR" dirty="0" smtClean="0">
                <a:latin typeface="Century Gothic" panose="020B0502020202020204" pitchFamily="34" charset="0"/>
              </a:rPr>
              <a:t>Ce </a:t>
            </a:r>
            <a:r>
              <a:rPr lang="fr-FR" dirty="0">
                <a:latin typeface="Century Gothic" panose="020B0502020202020204" pitchFamily="34" charset="0"/>
              </a:rPr>
              <a:t>complément indemnitaire sera versé en une seule fois (ou mensuellement ou en </a:t>
            </a:r>
            <a:r>
              <a:rPr lang="fr-FR" dirty="0" smtClean="0">
                <a:latin typeface="Century Gothic" panose="020B0502020202020204" pitchFamily="34" charset="0"/>
              </a:rPr>
              <a:t>deux fractions</a:t>
            </a:r>
            <a:r>
              <a:rPr lang="fr-FR" dirty="0">
                <a:latin typeface="Century Gothic" panose="020B0502020202020204" pitchFamily="34" charset="0"/>
              </a:rPr>
              <a:t>) et sera proratisé en fonction du temps de travail.</a:t>
            </a:r>
          </a:p>
          <a:p>
            <a:pPr marL="0" indent="0">
              <a:buNone/>
            </a:pPr>
            <a:endParaRPr lang="fr-FR" dirty="0">
              <a:latin typeface="Century Gothic" panose="020B0502020202020204" pitchFamily="34" charset="0"/>
            </a:endParaRPr>
          </a:p>
          <a:p>
            <a:pPr marL="0" indent="0">
              <a:buNone/>
            </a:pPr>
            <a:r>
              <a:rPr lang="fr-FR" b="1" dirty="0">
                <a:latin typeface="Century Gothic" panose="020B0502020202020204" pitchFamily="34" charset="0"/>
              </a:rPr>
              <a:t>ARTICLE 3 </a:t>
            </a:r>
            <a:r>
              <a:rPr lang="fr-FR" dirty="0">
                <a:latin typeface="Century Gothic" panose="020B0502020202020204" pitchFamily="34" charset="0"/>
              </a:rPr>
              <a:t>: </a:t>
            </a:r>
            <a:endParaRPr lang="fr-FR" dirty="0" smtClean="0">
              <a:latin typeface="Century Gothic" panose="020B0502020202020204" pitchFamily="34" charset="0"/>
            </a:endParaRPr>
          </a:p>
          <a:p>
            <a:pPr marL="0" indent="0">
              <a:buNone/>
            </a:pPr>
            <a:endParaRPr lang="fr-FR" dirty="0">
              <a:latin typeface="Century Gothic" panose="020B0502020202020204" pitchFamily="34" charset="0"/>
            </a:endParaRPr>
          </a:p>
          <a:p>
            <a:pPr marL="0" indent="0">
              <a:buNone/>
            </a:pPr>
            <a:r>
              <a:rPr lang="fr-FR" dirty="0" smtClean="0">
                <a:latin typeface="Century Gothic" panose="020B0502020202020204" pitchFamily="34" charset="0"/>
              </a:rPr>
              <a:t>Le </a:t>
            </a:r>
            <a:r>
              <a:rPr lang="fr-FR" dirty="0">
                <a:latin typeface="Century Gothic" panose="020B0502020202020204" pitchFamily="34" charset="0"/>
              </a:rPr>
              <a:t>Directeur Général et le comptable sont chargés chacun en ce qui le concerne de l’exécution du présent arrêté qui sera notifié à l’agent.</a:t>
            </a:r>
          </a:p>
          <a:p>
            <a:pPr marL="0" indent="0">
              <a:buNone/>
            </a:pPr>
            <a:endParaRPr lang="fr-FR" dirty="0">
              <a:latin typeface="Century Gothic" panose="020B0502020202020204" pitchFamily="34" charset="0"/>
            </a:endParaRPr>
          </a:p>
          <a:p>
            <a:pPr marL="0" indent="0">
              <a:buNone/>
            </a:pPr>
            <a:r>
              <a:rPr lang="fr-FR" dirty="0" smtClean="0">
                <a:latin typeface="Century Gothic" panose="020B0502020202020204" pitchFamily="34" charset="0"/>
              </a:rPr>
              <a:t>Fait </a:t>
            </a:r>
            <a:r>
              <a:rPr lang="fr-FR" dirty="0">
                <a:latin typeface="Century Gothic" panose="020B0502020202020204" pitchFamily="34" charset="0"/>
              </a:rPr>
              <a:t>à</a:t>
            </a:r>
            <a:r>
              <a:rPr lang="fr-FR" dirty="0" smtClean="0">
                <a:latin typeface="Century Gothic" panose="020B0502020202020204" pitchFamily="34" charset="0"/>
              </a:rPr>
              <a:t>………………..</a:t>
            </a:r>
          </a:p>
          <a:p>
            <a:pPr marL="0" indent="0">
              <a:buNone/>
            </a:pPr>
            <a:r>
              <a:rPr lang="fr-FR" dirty="0" smtClean="0">
                <a:latin typeface="Century Gothic" panose="020B0502020202020204" pitchFamily="34" charset="0"/>
              </a:rPr>
              <a:t>Le</a:t>
            </a:r>
            <a:r>
              <a:rPr lang="fr-FR" dirty="0">
                <a:latin typeface="Century Gothic" panose="020B0502020202020204" pitchFamily="34" charset="0"/>
              </a:rPr>
              <a:t>……………………</a:t>
            </a:r>
          </a:p>
          <a:p>
            <a:pPr marL="0" indent="0">
              <a:buNone/>
            </a:pPr>
            <a:r>
              <a:rPr lang="fr-FR" dirty="0">
                <a:latin typeface="Century Gothic" panose="020B0502020202020204" pitchFamily="34" charset="0"/>
              </a:rPr>
              <a:t>Le Maire (ou le Président)</a:t>
            </a:r>
          </a:p>
          <a:p>
            <a:pPr marL="0" indent="0">
              <a:buNone/>
            </a:pPr>
            <a:endParaRPr lang="fr-FR" dirty="0">
              <a:latin typeface="Century Gothic" panose="020B0502020202020204" pitchFamily="34" charset="0"/>
            </a:endParaRPr>
          </a:p>
          <a:p>
            <a:pPr marL="0" indent="0">
              <a:buNone/>
            </a:pPr>
            <a:r>
              <a:rPr lang="fr-FR" dirty="0" smtClean="0">
                <a:latin typeface="Century Gothic" panose="020B0502020202020204" pitchFamily="34" charset="0"/>
              </a:rPr>
              <a:t>Notifié </a:t>
            </a:r>
            <a:r>
              <a:rPr lang="fr-FR" dirty="0">
                <a:latin typeface="Century Gothic" panose="020B0502020202020204" pitchFamily="34" charset="0"/>
              </a:rPr>
              <a:t>le :</a:t>
            </a:r>
          </a:p>
          <a:p>
            <a:pPr marL="0" indent="0">
              <a:buNone/>
            </a:pPr>
            <a:endParaRPr lang="fr-FR" dirty="0">
              <a:latin typeface="Century Gothic" panose="020B0502020202020204" pitchFamily="34" charset="0"/>
            </a:endParaRPr>
          </a:p>
          <a:p>
            <a:pPr marL="0" indent="0">
              <a:buNone/>
            </a:pPr>
            <a:r>
              <a:rPr lang="fr-FR" dirty="0" smtClean="0">
                <a:latin typeface="Century Gothic" panose="020B0502020202020204" pitchFamily="34" charset="0"/>
              </a:rPr>
              <a:t>Le </a:t>
            </a:r>
            <a:r>
              <a:rPr lang="fr-FR" dirty="0">
                <a:latin typeface="Century Gothic" panose="020B0502020202020204" pitchFamily="34" charset="0"/>
              </a:rPr>
              <a:t>Maire (ou le Président) </a:t>
            </a:r>
            <a:r>
              <a:rPr lang="fr-FR" dirty="0" smtClean="0">
                <a:latin typeface="Century Gothic" panose="020B0502020202020204" pitchFamily="34" charset="0"/>
              </a:rPr>
              <a:t>:</a:t>
            </a:r>
          </a:p>
          <a:p>
            <a:pPr marL="0" indent="0">
              <a:buNone/>
            </a:pPr>
            <a:endParaRPr lang="fr-FR" dirty="0">
              <a:latin typeface="Century Gothic" panose="020B0502020202020204" pitchFamily="34" charset="0"/>
            </a:endParaRPr>
          </a:p>
          <a:p>
            <a:pPr marL="0" indent="0">
              <a:buNone/>
            </a:pPr>
            <a:r>
              <a:rPr lang="fr-FR" dirty="0" smtClean="0">
                <a:latin typeface="Century Gothic" panose="020B0502020202020204" pitchFamily="34" charset="0"/>
              </a:rPr>
              <a:t>Certifie </a:t>
            </a:r>
            <a:r>
              <a:rPr lang="fr-FR" dirty="0">
                <a:latin typeface="Century Gothic" panose="020B0502020202020204" pitchFamily="34" charset="0"/>
              </a:rPr>
              <a:t>sous sa responsabilité le caractère exécutoire de cet acte,</a:t>
            </a:r>
          </a:p>
          <a:p>
            <a:pPr marL="0" indent="0">
              <a:buNone/>
            </a:pPr>
            <a:r>
              <a:rPr lang="fr-FR" dirty="0">
                <a:latin typeface="Century Gothic" panose="020B0502020202020204" pitchFamily="34" charset="0"/>
              </a:rPr>
              <a:t>Informe que le présent arrêté peut faire l’objet d’un recours pour excès de pouvoir devant le Tribunal Administratif dans un délai de 2 mois, à compter de la présente notification.</a:t>
            </a:r>
          </a:p>
          <a:p>
            <a:pPr marL="0" indent="0">
              <a:buNone/>
            </a:pPr>
            <a:r>
              <a:rPr lang="fr-FR" dirty="0">
                <a:latin typeface="Century Gothic" panose="020B0502020202020204" pitchFamily="34" charset="0"/>
              </a:rPr>
              <a:t> </a:t>
            </a:r>
          </a:p>
          <a:p>
            <a:endParaRPr lang="fr-FR" dirty="0">
              <a:latin typeface="Century Gothic" panose="020B0502020202020204" pitchFamily="34" charset="0"/>
            </a:endParaRPr>
          </a:p>
        </p:txBody>
      </p:sp>
    </p:spTree>
    <p:extLst>
      <p:ext uri="{BB962C8B-B14F-4D97-AF65-F5344CB8AC3E}">
        <p14:creationId xmlns:p14="http://schemas.microsoft.com/office/powerpoint/2010/main" val="193929452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4624"/>
            <a:ext cx="8229600" cy="720080"/>
          </a:xfrm>
        </p:spPr>
        <p:txBody>
          <a:bodyPr>
            <a:normAutofit/>
          </a:bodyPr>
          <a:lstStyle/>
          <a:p>
            <a:r>
              <a:rPr lang="fr-FR" sz="4000" dirty="0" smtClean="0">
                <a:latin typeface="Century Gothic" panose="020B0502020202020204" pitchFamily="34" charset="0"/>
              </a:rPr>
              <a:t>Etat liquidatif IFSE</a:t>
            </a:r>
            <a:endParaRPr lang="fr-FR" sz="4000" dirty="0">
              <a:latin typeface="Century Gothic" panose="020B0502020202020204" pitchFamily="34" charset="0"/>
            </a:endParaRPr>
          </a:p>
        </p:txBody>
      </p:sp>
      <p:sp>
        <p:nvSpPr>
          <p:cNvPr id="3" name="Espace réservé du contenu 2"/>
          <p:cNvSpPr>
            <a:spLocks noGrp="1"/>
          </p:cNvSpPr>
          <p:nvPr>
            <p:ph idx="1"/>
          </p:nvPr>
        </p:nvSpPr>
        <p:spPr>
          <a:xfrm>
            <a:off x="107504" y="908720"/>
            <a:ext cx="8928992" cy="5832648"/>
          </a:xfrm>
        </p:spPr>
        <p:txBody>
          <a:bodyPr/>
          <a:lstStyle/>
          <a:p>
            <a:r>
              <a:rPr lang="fr-FR" sz="2800" dirty="0">
                <a:latin typeface="Century Gothic" panose="020B0502020202020204" pitchFamily="34" charset="0"/>
              </a:rPr>
              <a:t>Décret n°2014-513 du 20 mai 2014 portant création du régime indemnitaire tenant compte des fonctions, des sujétions, de l’expertise et de l’engagement professionnel dans la FPE</a:t>
            </a:r>
          </a:p>
          <a:p>
            <a:r>
              <a:rPr lang="fr-FR" sz="2800" dirty="0">
                <a:latin typeface="Century Gothic" panose="020B0502020202020204" pitchFamily="34" charset="0"/>
              </a:rPr>
              <a:t>Arrêté du …</a:t>
            </a:r>
          </a:p>
          <a:p>
            <a:r>
              <a:rPr lang="fr-FR" sz="2800" dirty="0">
                <a:latin typeface="Century Gothic" panose="020B0502020202020204" pitchFamily="34" charset="0"/>
              </a:rPr>
              <a:t>Arrêté du ….fixant les montants maximum de</a:t>
            </a:r>
            <a:r>
              <a:rPr lang="fr-FR" sz="2800" dirty="0" smtClean="0">
                <a:latin typeface="Century Gothic" panose="020B0502020202020204" pitchFamily="34" charset="0"/>
              </a:rPr>
              <a:t>…</a:t>
            </a:r>
            <a:endParaRPr lang="fr-FR" sz="2800" dirty="0">
              <a:latin typeface="Century Gothic" panose="020B0502020202020204" pitchFamily="34" charset="0"/>
            </a:endParaRPr>
          </a:p>
          <a:p>
            <a:pPr marL="0" indent="0">
              <a:buNone/>
            </a:pPr>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1372342185"/>
              </p:ext>
            </p:extLst>
          </p:nvPr>
        </p:nvGraphicFramePr>
        <p:xfrm>
          <a:off x="683568" y="4077072"/>
          <a:ext cx="7992888" cy="2689783"/>
        </p:xfrm>
        <a:graphic>
          <a:graphicData uri="http://schemas.openxmlformats.org/drawingml/2006/table">
            <a:tbl>
              <a:tblPr firstRow="1" bandRow="1">
                <a:tableStyleId>{5C22544A-7EE6-4342-B048-85BDC9FD1C3A}</a:tableStyleId>
              </a:tblPr>
              <a:tblGrid>
                <a:gridCol w="999111">
                  <a:extLst>
                    <a:ext uri="{9D8B030D-6E8A-4147-A177-3AD203B41FA5}">
                      <a16:colId xmlns:a16="http://schemas.microsoft.com/office/drawing/2014/main" val="20000"/>
                    </a:ext>
                  </a:extLst>
                </a:gridCol>
                <a:gridCol w="999111">
                  <a:extLst>
                    <a:ext uri="{9D8B030D-6E8A-4147-A177-3AD203B41FA5}">
                      <a16:colId xmlns:a16="http://schemas.microsoft.com/office/drawing/2014/main" val="20001"/>
                    </a:ext>
                  </a:extLst>
                </a:gridCol>
                <a:gridCol w="999111">
                  <a:extLst>
                    <a:ext uri="{9D8B030D-6E8A-4147-A177-3AD203B41FA5}">
                      <a16:colId xmlns:a16="http://schemas.microsoft.com/office/drawing/2014/main" val="20002"/>
                    </a:ext>
                  </a:extLst>
                </a:gridCol>
                <a:gridCol w="999111">
                  <a:extLst>
                    <a:ext uri="{9D8B030D-6E8A-4147-A177-3AD203B41FA5}">
                      <a16:colId xmlns:a16="http://schemas.microsoft.com/office/drawing/2014/main" val="20003"/>
                    </a:ext>
                  </a:extLst>
                </a:gridCol>
                <a:gridCol w="999111">
                  <a:extLst>
                    <a:ext uri="{9D8B030D-6E8A-4147-A177-3AD203B41FA5}">
                      <a16:colId xmlns:a16="http://schemas.microsoft.com/office/drawing/2014/main" val="20004"/>
                    </a:ext>
                  </a:extLst>
                </a:gridCol>
                <a:gridCol w="999111">
                  <a:extLst>
                    <a:ext uri="{9D8B030D-6E8A-4147-A177-3AD203B41FA5}">
                      <a16:colId xmlns:a16="http://schemas.microsoft.com/office/drawing/2014/main" val="20005"/>
                    </a:ext>
                  </a:extLst>
                </a:gridCol>
                <a:gridCol w="999111">
                  <a:extLst>
                    <a:ext uri="{9D8B030D-6E8A-4147-A177-3AD203B41FA5}">
                      <a16:colId xmlns:a16="http://schemas.microsoft.com/office/drawing/2014/main" val="20006"/>
                    </a:ext>
                  </a:extLst>
                </a:gridCol>
                <a:gridCol w="999111">
                  <a:extLst>
                    <a:ext uri="{9D8B030D-6E8A-4147-A177-3AD203B41FA5}">
                      <a16:colId xmlns:a16="http://schemas.microsoft.com/office/drawing/2014/main" val="20007"/>
                    </a:ext>
                  </a:extLst>
                </a:gridCol>
              </a:tblGrid>
              <a:tr h="1101157">
                <a:tc>
                  <a:txBody>
                    <a:bodyPr/>
                    <a:lstStyle/>
                    <a:p>
                      <a:pPr>
                        <a:lnSpc>
                          <a:spcPct val="115000"/>
                        </a:lnSpc>
                        <a:spcAft>
                          <a:spcPts val="0"/>
                        </a:spcAft>
                      </a:pPr>
                      <a:r>
                        <a:rPr lang="fr-FR" sz="1100" dirty="0">
                          <a:effectLst/>
                          <a:latin typeface="Calibri"/>
                          <a:ea typeface="Calibri"/>
                          <a:cs typeface="Times New Roman"/>
                        </a:rPr>
                        <a:t>Nom et prénom</a:t>
                      </a:r>
                    </a:p>
                  </a:txBody>
                  <a:tcPr marL="68580" marR="68580" marT="0" marB="0"/>
                </a:tc>
                <a:tc>
                  <a:txBody>
                    <a:bodyPr/>
                    <a:lstStyle/>
                    <a:p>
                      <a:pPr>
                        <a:lnSpc>
                          <a:spcPct val="115000"/>
                        </a:lnSpc>
                        <a:spcAft>
                          <a:spcPts val="0"/>
                        </a:spcAft>
                      </a:pPr>
                      <a:r>
                        <a:rPr lang="fr-FR" sz="1100">
                          <a:effectLst/>
                          <a:latin typeface="Calibri"/>
                          <a:ea typeface="Calibri"/>
                          <a:cs typeface="Times New Roman"/>
                        </a:rPr>
                        <a:t>Matricule</a:t>
                      </a:r>
                    </a:p>
                  </a:txBody>
                  <a:tcPr marL="68580" marR="68580" marT="0" marB="0"/>
                </a:tc>
                <a:tc>
                  <a:txBody>
                    <a:bodyPr/>
                    <a:lstStyle/>
                    <a:p>
                      <a:pPr>
                        <a:lnSpc>
                          <a:spcPct val="115000"/>
                        </a:lnSpc>
                        <a:spcAft>
                          <a:spcPts val="0"/>
                        </a:spcAft>
                      </a:pPr>
                      <a:r>
                        <a:rPr lang="fr-FR" sz="1100" dirty="0">
                          <a:effectLst/>
                          <a:latin typeface="Calibri"/>
                          <a:ea typeface="Calibri"/>
                          <a:cs typeface="Times New Roman"/>
                        </a:rPr>
                        <a:t>Durée hebdomadaire</a:t>
                      </a:r>
                    </a:p>
                  </a:txBody>
                  <a:tcPr marL="68580" marR="68580" marT="0" marB="0"/>
                </a:tc>
                <a:tc>
                  <a:txBody>
                    <a:bodyPr/>
                    <a:lstStyle/>
                    <a:p>
                      <a:pPr>
                        <a:lnSpc>
                          <a:spcPct val="115000"/>
                        </a:lnSpc>
                        <a:spcAft>
                          <a:spcPts val="0"/>
                        </a:spcAft>
                      </a:pPr>
                      <a:r>
                        <a:rPr lang="fr-FR" sz="1100">
                          <a:effectLst/>
                          <a:latin typeface="Calibri"/>
                          <a:ea typeface="Calibri"/>
                          <a:cs typeface="Times New Roman"/>
                        </a:rPr>
                        <a:t>Agent logé par nécessité absolue de service</a:t>
                      </a:r>
                    </a:p>
                  </a:txBody>
                  <a:tcPr marL="68580" marR="68580" marT="0" marB="0"/>
                </a:tc>
                <a:tc>
                  <a:txBody>
                    <a:bodyPr/>
                    <a:lstStyle/>
                    <a:p>
                      <a:pPr>
                        <a:lnSpc>
                          <a:spcPct val="115000"/>
                        </a:lnSpc>
                        <a:spcAft>
                          <a:spcPts val="0"/>
                        </a:spcAft>
                      </a:pPr>
                      <a:r>
                        <a:rPr lang="fr-FR" sz="1100">
                          <a:effectLst/>
                          <a:latin typeface="Calibri"/>
                          <a:ea typeface="Calibri"/>
                          <a:cs typeface="Times New Roman"/>
                        </a:rPr>
                        <a:t>Grade</a:t>
                      </a:r>
                    </a:p>
                  </a:txBody>
                  <a:tcPr marL="68580" marR="68580" marT="0" marB="0"/>
                </a:tc>
                <a:tc>
                  <a:txBody>
                    <a:bodyPr/>
                    <a:lstStyle/>
                    <a:p>
                      <a:pPr>
                        <a:lnSpc>
                          <a:spcPct val="115000"/>
                        </a:lnSpc>
                        <a:spcAft>
                          <a:spcPts val="0"/>
                        </a:spcAft>
                      </a:pPr>
                      <a:r>
                        <a:rPr lang="fr-FR" sz="1100">
                          <a:effectLst/>
                          <a:latin typeface="Calibri"/>
                          <a:ea typeface="Calibri"/>
                          <a:cs typeface="Times New Roman"/>
                        </a:rPr>
                        <a:t>Groupe</a:t>
                      </a:r>
                    </a:p>
                  </a:txBody>
                  <a:tcPr marL="68580" marR="68580" marT="0" marB="0"/>
                </a:tc>
                <a:tc>
                  <a:txBody>
                    <a:bodyPr/>
                    <a:lstStyle/>
                    <a:p>
                      <a:pPr>
                        <a:lnSpc>
                          <a:spcPct val="115000"/>
                        </a:lnSpc>
                        <a:spcAft>
                          <a:spcPts val="0"/>
                        </a:spcAft>
                      </a:pPr>
                      <a:r>
                        <a:rPr lang="fr-FR" sz="1100">
                          <a:effectLst/>
                          <a:latin typeface="Calibri"/>
                          <a:ea typeface="Calibri"/>
                          <a:cs typeface="Times New Roman"/>
                        </a:rPr>
                        <a:t>Plafond IFSE fixé par arrêté</a:t>
                      </a:r>
                    </a:p>
                  </a:txBody>
                  <a:tcPr marL="68580" marR="68580" marT="0" marB="0"/>
                </a:tc>
                <a:tc>
                  <a:txBody>
                    <a:bodyPr/>
                    <a:lstStyle/>
                    <a:p>
                      <a:pPr>
                        <a:lnSpc>
                          <a:spcPct val="115000"/>
                        </a:lnSpc>
                        <a:spcAft>
                          <a:spcPts val="0"/>
                        </a:spcAft>
                      </a:pPr>
                      <a:r>
                        <a:rPr lang="fr-FR" sz="1100" dirty="0">
                          <a:effectLst/>
                          <a:latin typeface="Calibri"/>
                          <a:ea typeface="Calibri"/>
                          <a:cs typeface="Times New Roman"/>
                        </a:rPr>
                        <a:t>Montant IFSE annuel versé</a:t>
                      </a:r>
                    </a:p>
                  </a:txBody>
                  <a:tcPr marL="68580" marR="68580" marT="0" marB="0"/>
                </a:tc>
                <a:extLst>
                  <a:ext uri="{0D108BD9-81ED-4DB2-BD59-A6C34878D82A}">
                    <a16:rowId xmlns:a16="http://schemas.microsoft.com/office/drawing/2014/main" val="10000"/>
                  </a:ext>
                </a:extLst>
              </a:tr>
              <a:tr h="529542">
                <a:tc>
                  <a:txBody>
                    <a:bodyPr/>
                    <a:lstStyle/>
                    <a:p>
                      <a:pPr>
                        <a:lnSpc>
                          <a:spcPct val="115000"/>
                        </a:lnSpc>
                        <a:spcAft>
                          <a:spcPts val="0"/>
                        </a:spcAft>
                      </a:pPr>
                      <a:r>
                        <a:rPr lang="fr-FR" sz="1100">
                          <a:effectLst/>
                          <a:latin typeface="Calibri"/>
                          <a:ea typeface="Calibri"/>
                          <a:cs typeface="Times New Roman"/>
                        </a:rPr>
                        <a:t>Mme Y</a:t>
                      </a:r>
                    </a:p>
                  </a:txBody>
                  <a:tcPr marL="68580" marR="68580" marT="0" marB="0"/>
                </a:tc>
                <a:tc>
                  <a:txBody>
                    <a:bodyPr/>
                    <a:lstStyle/>
                    <a:p>
                      <a:pPr>
                        <a:lnSpc>
                          <a:spcPct val="115000"/>
                        </a:lnSpc>
                        <a:spcAft>
                          <a:spcPts val="0"/>
                        </a:spcAft>
                      </a:pPr>
                      <a:r>
                        <a:rPr lang="fr-FR" sz="1100">
                          <a:effectLst/>
                          <a:latin typeface="Calibri"/>
                          <a:ea typeface="Calibri"/>
                          <a:cs typeface="Times New Roman"/>
                        </a:rPr>
                        <a:t> </a:t>
                      </a:r>
                    </a:p>
                  </a:txBody>
                  <a:tcPr marL="68580" marR="68580" marT="0" marB="0"/>
                </a:tc>
                <a:tc>
                  <a:txBody>
                    <a:bodyPr/>
                    <a:lstStyle/>
                    <a:p>
                      <a:pPr>
                        <a:lnSpc>
                          <a:spcPct val="115000"/>
                        </a:lnSpc>
                        <a:spcAft>
                          <a:spcPts val="0"/>
                        </a:spcAft>
                      </a:pPr>
                      <a:r>
                        <a:rPr lang="fr-FR" sz="1100">
                          <a:effectLst/>
                          <a:latin typeface="Calibri"/>
                          <a:ea typeface="Calibri"/>
                          <a:cs typeface="Times New Roman"/>
                        </a:rPr>
                        <a:t>TC</a:t>
                      </a:r>
                    </a:p>
                  </a:txBody>
                  <a:tcPr marL="68580" marR="68580" marT="0" marB="0"/>
                </a:tc>
                <a:tc>
                  <a:txBody>
                    <a:bodyPr/>
                    <a:lstStyle/>
                    <a:p>
                      <a:pPr>
                        <a:lnSpc>
                          <a:spcPct val="115000"/>
                        </a:lnSpc>
                        <a:spcAft>
                          <a:spcPts val="0"/>
                        </a:spcAft>
                      </a:pPr>
                      <a:r>
                        <a:rPr lang="fr-FR" sz="1100">
                          <a:effectLst/>
                          <a:latin typeface="Calibri"/>
                          <a:ea typeface="Calibri"/>
                          <a:cs typeface="Times New Roman"/>
                        </a:rPr>
                        <a:t>non</a:t>
                      </a:r>
                    </a:p>
                  </a:txBody>
                  <a:tcPr marL="68580" marR="68580" marT="0" marB="0"/>
                </a:tc>
                <a:tc>
                  <a:txBody>
                    <a:bodyPr/>
                    <a:lstStyle/>
                    <a:p>
                      <a:pPr>
                        <a:lnSpc>
                          <a:spcPct val="115000"/>
                        </a:lnSpc>
                        <a:spcAft>
                          <a:spcPts val="0"/>
                        </a:spcAft>
                      </a:pPr>
                      <a:r>
                        <a:rPr lang="fr-FR" sz="1100">
                          <a:effectLst/>
                          <a:latin typeface="Calibri"/>
                          <a:ea typeface="Calibri"/>
                          <a:cs typeface="Times New Roman"/>
                        </a:rPr>
                        <a:t>Adj adm</a:t>
                      </a:r>
                    </a:p>
                  </a:txBody>
                  <a:tcPr marL="68580" marR="68580" marT="0" marB="0"/>
                </a:tc>
                <a:tc>
                  <a:txBody>
                    <a:bodyPr/>
                    <a:lstStyle/>
                    <a:p>
                      <a:pPr>
                        <a:lnSpc>
                          <a:spcPct val="115000"/>
                        </a:lnSpc>
                        <a:spcAft>
                          <a:spcPts val="0"/>
                        </a:spcAft>
                      </a:pPr>
                      <a:r>
                        <a:rPr lang="fr-FR" sz="1100">
                          <a:effectLst/>
                          <a:latin typeface="Calibri"/>
                          <a:ea typeface="Calibri"/>
                          <a:cs typeface="Times New Roman"/>
                        </a:rPr>
                        <a:t>C2</a:t>
                      </a:r>
                    </a:p>
                  </a:txBody>
                  <a:tcPr marL="68580" marR="68580" marT="0" marB="0"/>
                </a:tc>
                <a:tc>
                  <a:txBody>
                    <a:bodyPr/>
                    <a:lstStyle/>
                    <a:p>
                      <a:pPr>
                        <a:lnSpc>
                          <a:spcPct val="115000"/>
                        </a:lnSpc>
                        <a:spcAft>
                          <a:spcPts val="0"/>
                        </a:spcAft>
                      </a:pPr>
                      <a:r>
                        <a:rPr lang="fr-FR" sz="1100">
                          <a:effectLst/>
                          <a:latin typeface="Calibri"/>
                          <a:ea typeface="Calibri"/>
                          <a:cs typeface="Times New Roman"/>
                        </a:rPr>
                        <a:t>10800</a:t>
                      </a:r>
                    </a:p>
                  </a:txBody>
                  <a:tcPr marL="68580" marR="68580" marT="0" marB="0"/>
                </a:tc>
                <a:tc>
                  <a:txBody>
                    <a:bodyPr/>
                    <a:lstStyle/>
                    <a:p>
                      <a:pPr>
                        <a:lnSpc>
                          <a:spcPct val="115000"/>
                        </a:lnSpc>
                        <a:spcAft>
                          <a:spcPts val="0"/>
                        </a:spcAft>
                      </a:pPr>
                      <a:endParaRPr lang="fr-FR"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1"/>
                  </a:ext>
                </a:extLst>
              </a:tr>
              <a:tr h="529542">
                <a:tc>
                  <a:txBody>
                    <a:bodyPr/>
                    <a:lstStyle/>
                    <a:p>
                      <a:pPr>
                        <a:lnSpc>
                          <a:spcPct val="115000"/>
                        </a:lnSpc>
                        <a:spcAft>
                          <a:spcPts val="0"/>
                        </a:spcAft>
                      </a:pPr>
                      <a:r>
                        <a:rPr lang="fr-FR" sz="1100">
                          <a:effectLst/>
                          <a:latin typeface="Calibri"/>
                          <a:ea typeface="Calibri"/>
                          <a:cs typeface="Times New Roman"/>
                        </a:rPr>
                        <a:t>M. X</a:t>
                      </a:r>
                    </a:p>
                  </a:txBody>
                  <a:tcPr marL="68580" marR="68580" marT="0" marB="0"/>
                </a:tc>
                <a:tc>
                  <a:txBody>
                    <a:bodyPr/>
                    <a:lstStyle/>
                    <a:p>
                      <a:pPr>
                        <a:lnSpc>
                          <a:spcPct val="115000"/>
                        </a:lnSpc>
                        <a:spcAft>
                          <a:spcPts val="0"/>
                        </a:spcAft>
                      </a:pPr>
                      <a:r>
                        <a:rPr lang="fr-FR" sz="1100">
                          <a:effectLst/>
                          <a:latin typeface="Calibri"/>
                          <a:ea typeface="Calibri"/>
                          <a:cs typeface="Times New Roman"/>
                        </a:rPr>
                        <a:t> </a:t>
                      </a:r>
                    </a:p>
                  </a:txBody>
                  <a:tcPr marL="68580" marR="68580" marT="0" marB="0"/>
                </a:tc>
                <a:tc>
                  <a:txBody>
                    <a:bodyPr/>
                    <a:lstStyle/>
                    <a:p>
                      <a:pPr>
                        <a:lnSpc>
                          <a:spcPct val="115000"/>
                        </a:lnSpc>
                        <a:spcAft>
                          <a:spcPts val="0"/>
                        </a:spcAft>
                      </a:pPr>
                      <a:r>
                        <a:rPr lang="fr-FR" sz="1100">
                          <a:effectLst/>
                          <a:latin typeface="Calibri"/>
                          <a:ea typeface="Calibri"/>
                          <a:cs typeface="Times New Roman"/>
                        </a:rPr>
                        <a:t>TC</a:t>
                      </a:r>
                    </a:p>
                  </a:txBody>
                  <a:tcPr marL="68580" marR="68580" marT="0" marB="0"/>
                </a:tc>
                <a:tc>
                  <a:txBody>
                    <a:bodyPr/>
                    <a:lstStyle/>
                    <a:p>
                      <a:pPr>
                        <a:lnSpc>
                          <a:spcPct val="115000"/>
                        </a:lnSpc>
                        <a:spcAft>
                          <a:spcPts val="0"/>
                        </a:spcAft>
                      </a:pPr>
                      <a:r>
                        <a:rPr lang="fr-FR" sz="1100">
                          <a:effectLst/>
                          <a:latin typeface="Calibri"/>
                          <a:ea typeface="Calibri"/>
                          <a:cs typeface="Times New Roman"/>
                        </a:rPr>
                        <a:t>oui</a:t>
                      </a:r>
                    </a:p>
                  </a:txBody>
                  <a:tcPr marL="68580" marR="68580" marT="0" marB="0"/>
                </a:tc>
                <a:tc>
                  <a:txBody>
                    <a:bodyPr/>
                    <a:lstStyle/>
                    <a:p>
                      <a:pPr>
                        <a:lnSpc>
                          <a:spcPct val="115000"/>
                        </a:lnSpc>
                        <a:spcAft>
                          <a:spcPts val="0"/>
                        </a:spcAft>
                      </a:pPr>
                      <a:r>
                        <a:rPr lang="fr-FR" sz="1100">
                          <a:effectLst/>
                          <a:latin typeface="Calibri"/>
                          <a:ea typeface="Calibri"/>
                          <a:cs typeface="Times New Roman"/>
                        </a:rPr>
                        <a:t>Rédacteur territorial</a:t>
                      </a:r>
                    </a:p>
                  </a:txBody>
                  <a:tcPr marL="68580" marR="68580" marT="0" marB="0"/>
                </a:tc>
                <a:tc>
                  <a:txBody>
                    <a:bodyPr/>
                    <a:lstStyle/>
                    <a:p>
                      <a:pPr>
                        <a:lnSpc>
                          <a:spcPct val="115000"/>
                        </a:lnSpc>
                        <a:spcAft>
                          <a:spcPts val="0"/>
                        </a:spcAft>
                      </a:pPr>
                      <a:r>
                        <a:rPr lang="fr-FR" sz="1100">
                          <a:effectLst/>
                          <a:latin typeface="Calibri"/>
                          <a:ea typeface="Calibri"/>
                          <a:cs typeface="Times New Roman"/>
                        </a:rPr>
                        <a:t>B1</a:t>
                      </a:r>
                    </a:p>
                  </a:txBody>
                  <a:tcPr marL="68580" marR="68580" marT="0" marB="0"/>
                </a:tc>
                <a:tc>
                  <a:txBody>
                    <a:bodyPr/>
                    <a:lstStyle/>
                    <a:p>
                      <a:pPr>
                        <a:lnSpc>
                          <a:spcPct val="115000"/>
                        </a:lnSpc>
                        <a:spcAft>
                          <a:spcPts val="0"/>
                        </a:spcAft>
                      </a:pPr>
                      <a:r>
                        <a:rPr lang="fr-FR" sz="1100">
                          <a:effectLst/>
                          <a:latin typeface="Calibri"/>
                          <a:ea typeface="Calibri"/>
                          <a:cs typeface="Times New Roman"/>
                        </a:rPr>
                        <a:t>8030</a:t>
                      </a:r>
                    </a:p>
                  </a:txBody>
                  <a:tcPr marL="68580" marR="68580" marT="0" marB="0"/>
                </a:tc>
                <a:tc>
                  <a:txBody>
                    <a:bodyPr/>
                    <a:lstStyle/>
                    <a:p>
                      <a:pPr>
                        <a:lnSpc>
                          <a:spcPct val="115000"/>
                        </a:lnSpc>
                        <a:spcAft>
                          <a:spcPts val="0"/>
                        </a:spcAft>
                      </a:pPr>
                      <a:endParaRPr lang="fr-FR"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r h="529542">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c>
                  <a:txBody>
                    <a:bodyPr/>
                    <a:lstStyle/>
                    <a:p>
                      <a:endParaRPr lang="fr-FR"/>
                    </a:p>
                  </a:txBody>
                  <a:tcPr/>
                </a:tc>
                <a:tc>
                  <a:txBody>
                    <a:bodyPr/>
                    <a:lstStyle/>
                    <a:p>
                      <a:endParaRPr lang="fr-FR"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90103606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latin typeface="Century Gothic" panose="020B0502020202020204" pitchFamily="34" charset="0"/>
              </a:rPr>
              <a:t>Etat liquidatif du CIA</a:t>
            </a:r>
            <a:br>
              <a:rPr lang="fr-FR" dirty="0">
                <a:latin typeface="Century Gothic" panose="020B0502020202020204" pitchFamily="34" charset="0"/>
              </a:rPr>
            </a:br>
            <a:endParaRPr lang="fr-FR" dirty="0">
              <a:latin typeface="Century Gothic" panose="020B0502020202020204" pitchFamily="34" charset="0"/>
            </a:endParaRPr>
          </a:p>
        </p:txBody>
      </p:sp>
      <p:sp>
        <p:nvSpPr>
          <p:cNvPr id="3" name="Espace réservé du contenu 2"/>
          <p:cNvSpPr>
            <a:spLocks noGrp="1"/>
          </p:cNvSpPr>
          <p:nvPr>
            <p:ph idx="1"/>
          </p:nvPr>
        </p:nvSpPr>
        <p:spPr>
          <a:xfrm>
            <a:off x="251520" y="980728"/>
            <a:ext cx="8712968" cy="5145435"/>
          </a:xfrm>
        </p:spPr>
        <p:txBody>
          <a:bodyPr/>
          <a:lstStyle/>
          <a:p>
            <a:r>
              <a:rPr lang="fr-FR" sz="2700" dirty="0">
                <a:latin typeface="Century Gothic" panose="020B0502020202020204" pitchFamily="34" charset="0"/>
              </a:rPr>
              <a:t>Décret n°2014-513 du 20 mai 2014 portant création du régime indemnitaire tenant compte des fonctions, des sujétions, de l’expertise et de l’engagement professionnel dans la FPE</a:t>
            </a:r>
          </a:p>
          <a:p>
            <a:r>
              <a:rPr lang="fr-FR" sz="2700" dirty="0">
                <a:latin typeface="Century Gothic" panose="020B0502020202020204" pitchFamily="34" charset="0"/>
              </a:rPr>
              <a:t>Arrêté du …</a:t>
            </a:r>
          </a:p>
          <a:p>
            <a:r>
              <a:rPr lang="fr-FR" sz="2700" dirty="0">
                <a:latin typeface="Century Gothic" panose="020B0502020202020204" pitchFamily="34" charset="0"/>
              </a:rPr>
              <a:t>Arrêté du ….fixant les montants maximum de…</a:t>
            </a:r>
          </a:p>
          <a:p>
            <a:pPr marL="0" indent="0">
              <a:buNone/>
            </a:pPr>
            <a:endParaRPr lang="fr-FR" dirty="0"/>
          </a:p>
        </p:txBody>
      </p:sp>
      <p:graphicFrame>
        <p:nvGraphicFramePr>
          <p:cNvPr id="6" name="Tableau 5"/>
          <p:cNvGraphicFramePr>
            <a:graphicFrameLocks noGrp="1"/>
          </p:cNvGraphicFramePr>
          <p:nvPr>
            <p:extLst>
              <p:ext uri="{D42A27DB-BD31-4B8C-83A1-F6EECF244321}">
                <p14:modId xmlns:p14="http://schemas.microsoft.com/office/powerpoint/2010/main" val="806509173"/>
              </p:ext>
            </p:extLst>
          </p:nvPr>
        </p:nvGraphicFramePr>
        <p:xfrm>
          <a:off x="251520" y="4293097"/>
          <a:ext cx="8496944" cy="2306802"/>
        </p:xfrm>
        <a:graphic>
          <a:graphicData uri="http://schemas.openxmlformats.org/drawingml/2006/table">
            <a:tbl>
              <a:tblPr firstRow="1" bandRow="1">
                <a:tableStyleId>{5C22544A-7EE6-4342-B048-85BDC9FD1C3A}</a:tableStyleId>
              </a:tblPr>
              <a:tblGrid>
                <a:gridCol w="1062118">
                  <a:extLst>
                    <a:ext uri="{9D8B030D-6E8A-4147-A177-3AD203B41FA5}">
                      <a16:colId xmlns:a16="http://schemas.microsoft.com/office/drawing/2014/main" val="20000"/>
                    </a:ext>
                  </a:extLst>
                </a:gridCol>
                <a:gridCol w="1062118">
                  <a:extLst>
                    <a:ext uri="{9D8B030D-6E8A-4147-A177-3AD203B41FA5}">
                      <a16:colId xmlns:a16="http://schemas.microsoft.com/office/drawing/2014/main" val="20001"/>
                    </a:ext>
                  </a:extLst>
                </a:gridCol>
                <a:gridCol w="1062118">
                  <a:extLst>
                    <a:ext uri="{9D8B030D-6E8A-4147-A177-3AD203B41FA5}">
                      <a16:colId xmlns:a16="http://schemas.microsoft.com/office/drawing/2014/main" val="20002"/>
                    </a:ext>
                  </a:extLst>
                </a:gridCol>
                <a:gridCol w="1062118">
                  <a:extLst>
                    <a:ext uri="{9D8B030D-6E8A-4147-A177-3AD203B41FA5}">
                      <a16:colId xmlns:a16="http://schemas.microsoft.com/office/drawing/2014/main" val="20003"/>
                    </a:ext>
                  </a:extLst>
                </a:gridCol>
                <a:gridCol w="1062118">
                  <a:extLst>
                    <a:ext uri="{9D8B030D-6E8A-4147-A177-3AD203B41FA5}">
                      <a16:colId xmlns:a16="http://schemas.microsoft.com/office/drawing/2014/main" val="20004"/>
                    </a:ext>
                  </a:extLst>
                </a:gridCol>
                <a:gridCol w="1062118">
                  <a:extLst>
                    <a:ext uri="{9D8B030D-6E8A-4147-A177-3AD203B41FA5}">
                      <a16:colId xmlns:a16="http://schemas.microsoft.com/office/drawing/2014/main" val="20005"/>
                    </a:ext>
                  </a:extLst>
                </a:gridCol>
                <a:gridCol w="1062118">
                  <a:extLst>
                    <a:ext uri="{9D8B030D-6E8A-4147-A177-3AD203B41FA5}">
                      <a16:colId xmlns:a16="http://schemas.microsoft.com/office/drawing/2014/main" val="20006"/>
                    </a:ext>
                  </a:extLst>
                </a:gridCol>
                <a:gridCol w="1062118">
                  <a:extLst>
                    <a:ext uri="{9D8B030D-6E8A-4147-A177-3AD203B41FA5}">
                      <a16:colId xmlns:a16="http://schemas.microsoft.com/office/drawing/2014/main" val="20007"/>
                    </a:ext>
                  </a:extLst>
                </a:gridCol>
              </a:tblGrid>
              <a:tr h="626792">
                <a:tc>
                  <a:txBody>
                    <a:bodyPr/>
                    <a:lstStyle/>
                    <a:p>
                      <a:pPr>
                        <a:lnSpc>
                          <a:spcPct val="115000"/>
                        </a:lnSpc>
                        <a:spcAft>
                          <a:spcPts val="0"/>
                        </a:spcAft>
                      </a:pPr>
                      <a:r>
                        <a:rPr lang="fr-FR" sz="1100" dirty="0">
                          <a:effectLst/>
                          <a:latin typeface="Calibri"/>
                          <a:ea typeface="Calibri"/>
                          <a:cs typeface="Times New Roman"/>
                        </a:rPr>
                        <a:t>Nom et prénom</a:t>
                      </a:r>
                    </a:p>
                  </a:txBody>
                  <a:tcPr marL="68580" marR="68580" marT="0" marB="0"/>
                </a:tc>
                <a:tc>
                  <a:txBody>
                    <a:bodyPr/>
                    <a:lstStyle/>
                    <a:p>
                      <a:pPr>
                        <a:lnSpc>
                          <a:spcPct val="115000"/>
                        </a:lnSpc>
                        <a:spcAft>
                          <a:spcPts val="0"/>
                        </a:spcAft>
                      </a:pPr>
                      <a:r>
                        <a:rPr lang="fr-FR" sz="1100">
                          <a:effectLst/>
                          <a:latin typeface="Calibri"/>
                          <a:ea typeface="Calibri"/>
                          <a:cs typeface="Times New Roman"/>
                        </a:rPr>
                        <a:t>Matricule</a:t>
                      </a:r>
                    </a:p>
                  </a:txBody>
                  <a:tcPr marL="68580" marR="68580" marT="0" marB="0"/>
                </a:tc>
                <a:tc>
                  <a:txBody>
                    <a:bodyPr/>
                    <a:lstStyle/>
                    <a:p>
                      <a:pPr>
                        <a:lnSpc>
                          <a:spcPct val="115000"/>
                        </a:lnSpc>
                        <a:spcAft>
                          <a:spcPts val="0"/>
                        </a:spcAft>
                      </a:pPr>
                      <a:r>
                        <a:rPr lang="fr-FR" sz="1100">
                          <a:effectLst/>
                          <a:latin typeface="Calibri"/>
                          <a:ea typeface="Calibri"/>
                          <a:cs typeface="Times New Roman"/>
                        </a:rPr>
                        <a:t>Durée hebdomadaire</a:t>
                      </a:r>
                    </a:p>
                  </a:txBody>
                  <a:tcPr marL="68580" marR="68580" marT="0" marB="0"/>
                </a:tc>
                <a:tc>
                  <a:txBody>
                    <a:bodyPr/>
                    <a:lstStyle/>
                    <a:p>
                      <a:pPr>
                        <a:lnSpc>
                          <a:spcPct val="115000"/>
                        </a:lnSpc>
                        <a:spcAft>
                          <a:spcPts val="0"/>
                        </a:spcAft>
                      </a:pPr>
                      <a:r>
                        <a:rPr lang="fr-FR" sz="1100">
                          <a:effectLst/>
                          <a:latin typeface="Calibri"/>
                          <a:ea typeface="Calibri"/>
                          <a:cs typeface="Times New Roman"/>
                        </a:rPr>
                        <a:t>Agent logé par nécessité absolue de service</a:t>
                      </a:r>
                    </a:p>
                  </a:txBody>
                  <a:tcPr marL="68580" marR="68580" marT="0" marB="0"/>
                </a:tc>
                <a:tc>
                  <a:txBody>
                    <a:bodyPr/>
                    <a:lstStyle/>
                    <a:p>
                      <a:pPr>
                        <a:lnSpc>
                          <a:spcPct val="115000"/>
                        </a:lnSpc>
                        <a:spcAft>
                          <a:spcPts val="0"/>
                        </a:spcAft>
                      </a:pPr>
                      <a:r>
                        <a:rPr lang="fr-FR" sz="1100">
                          <a:effectLst/>
                          <a:latin typeface="Calibri"/>
                          <a:ea typeface="Calibri"/>
                          <a:cs typeface="Times New Roman"/>
                        </a:rPr>
                        <a:t>Grade</a:t>
                      </a:r>
                    </a:p>
                  </a:txBody>
                  <a:tcPr marL="68580" marR="68580" marT="0" marB="0"/>
                </a:tc>
                <a:tc>
                  <a:txBody>
                    <a:bodyPr/>
                    <a:lstStyle/>
                    <a:p>
                      <a:pPr>
                        <a:lnSpc>
                          <a:spcPct val="115000"/>
                        </a:lnSpc>
                        <a:spcAft>
                          <a:spcPts val="0"/>
                        </a:spcAft>
                      </a:pPr>
                      <a:r>
                        <a:rPr lang="fr-FR" sz="1100">
                          <a:effectLst/>
                          <a:latin typeface="Calibri"/>
                          <a:ea typeface="Calibri"/>
                          <a:cs typeface="Times New Roman"/>
                        </a:rPr>
                        <a:t>Groupe</a:t>
                      </a:r>
                    </a:p>
                  </a:txBody>
                  <a:tcPr marL="68580" marR="68580" marT="0" marB="0"/>
                </a:tc>
                <a:tc>
                  <a:txBody>
                    <a:bodyPr/>
                    <a:lstStyle/>
                    <a:p>
                      <a:pPr>
                        <a:lnSpc>
                          <a:spcPct val="115000"/>
                        </a:lnSpc>
                        <a:spcAft>
                          <a:spcPts val="0"/>
                        </a:spcAft>
                      </a:pPr>
                      <a:r>
                        <a:rPr lang="fr-FR" sz="1100">
                          <a:effectLst/>
                          <a:latin typeface="Calibri"/>
                          <a:ea typeface="Calibri"/>
                          <a:cs typeface="Times New Roman"/>
                        </a:rPr>
                        <a:t>Plafond CIA fixé par arrêté</a:t>
                      </a:r>
                    </a:p>
                  </a:txBody>
                  <a:tcPr marL="68580" marR="68580" marT="0" marB="0"/>
                </a:tc>
                <a:tc>
                  <a:txBody>
                    <a:bodyPr/>
                    <a:lstStyle/>
                    <a:p>
                      <a:pPr>
                        <a:lnSpc>
                          <a:spcPct val="115000"/>
                        </a:lnSpc>
                        <a:spcAft>
                          <a:spcPts val="0"/>
                        </a:spcAft>
                      </a:pPr>
                      <a:r>
                        <a:rPr lang="fr-FR" sz="1100" dirty="0">
                          <a:effectLst/>
                          <a:latin typeface="Calibri"/>
                          <a:ea typeface="Calibri"/>
                          <a:cs typeface="Times New Roman"/>
                        </a:rPr>
                        <a:t>Montant CIA annuel versé </a:t>
                      </a:r>
                    </a:p>
                  </a:txBody>
                  <a:tcPr marL="68580" marR="68580" marT="0" marB="0"/>
                </a:tc>
                <a:extLst>
                  <a:ext uri="{0D108BD9-81ED-4DB2-BD59-A6C34878D82A}">
                    <a16:rowId xmlns:a16="http://schemas.microsoft.com/office/drawing/2014/main" val="10000"/>
                  </a:ext>
                </a:extLst>
              </a:tr>
              <a:tr h="383362">
                <a:tc>
                  <a:txBody>
                    <a:bodyPr/>
                    <a:lstStyle/>
                    <a:p>
                      <a:pPr>
                        <a:lnSpc>
                          <a:spcPct val="115000"/>
                        </a:lnSpc>
                        <a:spcAft>
                          <a:spcPts val="0"/>
                        </a:spcAft>
                      </a:pPr>
                      <a:r>
                        <a:rPr lang="fr-FR" sz="1100">
                          <a:effectLst/>
                          <a:latin typeface="Calibri"/>
                          <a:ea typeface="Calibri"/>
                          <a:cs typeface="Times New Roman"/>
                        </a:rPr>
                        <a:t>Mme Y</a:t>
                      </a:r>
                    </a:p>
                  </a:txBody>
                  <a:tcPr marL="68580" marR="68580" marT="0" marB="0"/>
                </a:tc>
                <a:tc>
                  <a:txBody>
                    <a:bodyPr/>
                    <a:lstStyle/>
                    <a:p>
                      <a:pPr>
                        <a:lnSpc>
                          <a:spcPct val="115000"/>
                        </a:lnSpc>
                        <a:spcAft>
                          <a:spcPts val="0"/>
                        </a:spcAft>
                      </a:pPr>
                      <a:r>
                        <a:rPr lang="fr-FR" sz="1100">
                          <a:effectLst/>
                          <a:latin typeface="Calibri"/>
                          <a:ea typeface="Calibri"/>
                          <a:cs typeface="Times New Roman"/>
                        </a:rPr>
                        <a:t> </a:t>
                      </a:r>
                    </a:p>
                  </a:txBody>
                  <a:tcPr marL="68580" marR="68580" marT="0" marB="0"/>
                </a:tc>
                <a:tc>
                  <a:txBody>
                    <a:bodyPr/>
                    <a:lstStyle/>
                    <a:p>
                      <a:pPr>
                        <a:lnSpc>
                          <a:spcPct val="115000"/>
                        </a:lnSpc>
                        <a:spcAft>
                          <a:spcPts val="0"/>
                        </a:spcAft>
                      </a:pPr>
                      <a:r>
                        <a:rPr lang="fr-FR" sz="1100">
                          <a:effectLst/>
                          <a:latin typeface="Calibri"/>
                          <a:ea typeface="Calibri"/>
                          <a:cs typeface="Times New Roman"/>
                        </a:rPr>
                        <a:t>TC</a:t>
                      </a:r>
                    </a:p>
                  </a:txBody>
                  <a:tcPr marL="68580" marR="68580" marT="0" marB="0"/>
                </a:tc>
                <a:tc>
                  <a:txBody>
                    <a:bodyPr/>
                    <a:lstStyle/>
                    <a:p>
                      <a:pPr>
                        <a:lnSpc>
                          <a:spcPct val="115000"/>
                        </a:lnSpc>
                        <a:spcAft>
                          <a:spcPts val="0"/>
                        </a:spcAft>
                      </a:pPr>
                      <a:r>
                        <a:rPr lang="fr-FR" sz="1100">
                          <a:effectLst/>
                          <a:latin typeface="Calibri"/>
                          <a:ea typeface="Calibri"/>
                          <a:cs typeface="Times New Roman"/>
                        </a:rPr>
                        <a:t>non</a:t>
                      </a:r>
                    </a:p>
                  </a:txBody>
                  <a:tcPr marL="68580" marR="68580" marT="0" marB="0"/>
                </a:tc>
                <a:tc>
                  <a:txBody>
                    <a:bodyPr/>
                    <a:lstStyle/>
                    <a:p>
                      <a:pPr>
                        <a:lnSpc>
                          <a:spcPct val="115000"/>
                        </a:lnSpc>
                        <a:spcAft>
                          <a:spcPts val="0"/>
                        </a:spcAft>
                      </a:pPr>
                      <a:r>
                        <a:rPr lang="fr-FR" sz="1100">
                          <a:effectLst/>
                          <a:latin typeface="Calibri"/>
                          <a:ea typeface="Calibri"/>
                          <a:cs typeface="Times New Roman"/>
                        </a:rPr>
                        <a:t>Adj adm</a:t>
                      </a:r>
                    </a:p>
                  </a:txBody>
                  <a:tcPr marL="68580" marR="68580" marT="0" marB="0"/>
                </a:tc>
                <a:tc>
                  <a:txBody>
                    <a:bodyPr/>
                    <a:lstStyle/>
                    <a:p>
                      <a:pPr>
                        <a:lnSpc>
                          <a:spcPct val="115000"/>
                        </a:lnSpc>
                        <a:spcAft>
                          <a:spcPts val="0"/>
                        </a:spcAft>
                      </a:pPr>
                      <a:r>
                        <a:rPr lang="fr-FR" sz="1100">
                          <a:effectLst/>
                          <a:latin typeface="Calibri"/>
                          <a:ea typeface="Calibri"/>
                          <a:cs typeface="Times New Roman"/>
                        </a:rPr>
                        <a:t>C2</a:t>
                      </a:r>
                    </a:p>
                  </a:txBody>
                  <a:tcPr marL="68580" marR="68580" marT="0" marB="0"/>
                </a:tc>
                <a:tc>
                  <a:txBody>
                    <a:bodyPr/>
                    <a:lstStyle/>
                    <a:p>
                      <a:pPr>
                        <a:lnSpc>
                          <a:spcPct val="115000"/>
                        </a:lnSpc>
                        <a:spcAft>
                          <a:spcPts val="0"/>
                        </a:spcAft>
                      </a:pPr>
                      <a:r>
                        <a:rPr lang="fr-FR" sz="1100">
                          <a:effectLst/>
                          <a:latin typeface="Calibri"/>
                          <a:ea typeface="Calibri"/>
                          <a:cs typeface="Times New Roman"/>
                        </a:rPr>
                        <a:t>1200</a:t>
                      </a:r>
                    </a:p>
                  </a:txBody>
                  <a:tcPr marL="68580" marR="68580" marT="0" marB="0"/>
                </a:tc>
                <a:tc>
                  <a:txBody>
                    <a:bodyPr/>
                    <a:lstStyle/>
                    <a:p>
                      <a:pPr>
                        <a:lnSpc>
                          <a:spcPct val="115000"/>
                        </a:lnSpc>
                        <a:spcAft>
                          <a:spcPts val="0"/>
                        </a:spcAft>
                      </a:pPr>
                      <a:r>
                        <a:rPr lang="fr-FR" sz="1100">
                          <a:effectLst/>
                          <a:latin typeface="Calibri"/>
                          <a:ea typeface="Calibri"/>
                          <a:cs typeface="Times New Roman"/>
                        </a:rPr>
                        <a:t> </a:t>
                      </a:r>
                    </a:p>
                  </a:txBody>
                  <a:tcPr marL="68580" marR="68580" marT="0" marB="0"/>
                </a:tc>
                <a:extLst>
                  <a:ext uri="{0D108BD9-81ED-4DB2-BD59-A6C34878D82A}">
                    <a16:rowId xmlns:a16="http://schemas.microsoft.com/office/drawing/2014/main" val="10001"/>
                  </a:ext>
                </a:extLst>
              </a:tr>
              <a:tr h="383362">
                <a:tc>
                  <a:txBody>
                    <a:bodyPr/>
                    <a:lstStyle/>
                    <a:p>
                      <a:pPr>
                        <a:lnSpc>
                          <a:spcPct val="115000"/>
                        </a:lnSpc>
                        <a:spcAft>
                          <a:spcPts val="0"/>
                        </a:spcAft>
                      </a:pPr>
                      <a:r>
                        <a:rPr lang="fr-FR" sz="1100">
                          <a:effectLst/>
                          <a:latin typeface="Calibri"/>
                          <a:ea typeface="Calibri"/>
                          <a:cs typeface="Times New Roman"/>
                        </a:rPr>
                        <a:t>M. X</a:t>
                      </a:r>
                    </a:p>
                  </a:txBody>
                  <a:tcPr marL="68580" marR="68580" marT="0" marB="0"/>
                </a:tc>
                <a:tc>
                  <a:txBody>
                    <a:bodyPr/>
                    <a:lstStyle/>
                    <a:p>
                      <a:pPr>
                        <a:lnSpc>
                          <a:spcPct val="115000"/>
                        </a:lnSpc>
                        <a:spcAft>
                          <a:spcPts val="0"/>
                        </a:spcAft>
                      </a:pPr>
                      <a:r>
                        <a:rPr lang="fr-FR" sz="1100">
                          <a:effectLst/>
                          <a:latin typeface="Calibri"/>
                          <a:ea typeface="Calibri"/>
                          <a:cs typeface="Times New Roman"/>
                        </a:rPr>
                        <a:t> </a:t>
                      </a:r>
                    </a:p>
                  </a:txBody>
                  <a:tcPr marL="68580" marR="68580" marT="0" marB="0"/>
                </a:tc>
                <a:tc>
                  <a:txBody>
                    <a:bodyPr/>
                    <a:lstStyle/>
                    <a:p>
                      <a:pPr>
                        <a:lnSpc>
                          <a:spcPct val="115000"/>
                        </a:lnSpc>
                        <a:spcAft>
                          <a:spcPts val="0"/>
                        </a:spcAft>
                      </a:pPr>
                      <a:r>
                        <a:rPr lang="fr-FR" sz="1100">
                          <a:effectLst/>
                          <a:latin typeface="Calibri"/>
                          <a:ea typeface="Calibri"/>
                          <a:cs typeface="Times New Roman"/>
                        </a:rPr>
                        <a:t>TC</a:t>
                      </a:r>
                    </a:p>
                  </a:txBody>
                  <a:tcPr marL="68580" marR="68580" marT="0" marB="0"/>
                </a:tc>
                <a:tc>
                  <a:txBody>
                    <a:bodyPr/>
                    <a:lstStyle/>
                    <a:p>
                      <a:pPr>
                        <a:lnSpc>
                          <a:spcPct val="115000"/>
                        </a:lnSpc>
                        <a:spcAft>
                          <a:spcPts val="0"/>
                        </a:spcAft>
                      </a:pPr>
                      <a:r>
                        <a:rPr lang="fr-FR" sz="1100">
                          <a:effectLst/>
                          <a:latin typeface="Calibri"/>
                          <a:ea typeface="Calibri"/>
                          <a:cs typeface="Times New Roman"/>
                        </a:rPr>
                        <a:t>oui</a:t>
                      </a:r>
                    </a:p>
                  </a:txBody>
                  <a:tcPr marL="68580" marR="68580" marT="0" marB="0"/>
                </a:tc>
                <a:tc>
                  <a:txBody>
                    <a:bodyPr/>
                    <a:lstStyle/>
                    <a:p>
                      <a:pPr>
                        <a:lnSpc>
                          <a:spcPct val="115000"/>
                        </a:lnSpc>
                        <a:spcAft>
                          <a:spcPts val="0"/>
                        </a:spcAft>
                      </a:pPr>
                      <a:r>
                        <a:rPr lang="fr-FR" sz="1100">
                          <a:effectLst/>
                          <a:latin typeface="Calibri"/>
                          <a:ea typeface="Calibri"/>
                          <a:cs typeface="Times New Roman"/>
                        </a:rPr>
                        <a:t>Rédacteur territorial</a:t>
                      </a:r>
                    </a:p>
                  </a:txBody>
                  <a:tcPr marL="68580" marR="68580" marT="0" marB="0"/>
                </a:tc>
                <a:tc>
                  <a:txBody>
                    <a:bodyPr/>
                    <a:lstStyle/>
                    <a:p>
                      <a:pPr>
                        <a:lnSpc>
                          <a:spcPct val="115000"/>
                        </a:lnSpc>
                        <a:spcAft>
                          <a:spcPts val="0"/>
                        </a:spcAft>
                      </a:pPr>
                      <a:r>
                        <a:rPr lang="fr-FR" sz="1100">
                          <a:effectLst/>
                          <a:latin typeface="Calibri"/>
                          <a:ea typeface="Calibri"/>
                          <a:cs typeface="Times New Roman"/>
                        </a:rPr>
                        <a:t>B1</a:t>
                      </a:r>
                    </a:p>
                  </a:txBody>
                  <a:tcPr marL="68580" marR="68580" marT="0" marB="0"/>
                </a:tc>
                <a:tc>
                  <a:txBody>
                    <a:bodyPr/>
                    <a:lstStyle/>
                    <a:p>
                      <a:pPr>
                        <a:lnSpc>
                          <a:spcPct val="115000"/>
                        </a:lnSpc>
                        <a:spcAft>
                          <a:spcPts val="0"/>
                        </a:spcAft>
                      </a:pPr>
                      <a:r>
                        <a:rPr lang="fr-FR" sz="1100">
                          <a:effectLst/>
                          <a:latin typeface="Calibri"/>
                          <a:ea typeface="Calibri"/>
                          <a:cs typeface="Times New Roman"/>
                        </a:rPr>
                        <a:t>8030</a:t>
                      </a:r>
                    </a:p>
                  </a:txBody>
                  <a:tcPr marL="68580" marR="68580" marT="0" marB="0"/>
                </a:tc>
                <a:tc>
                  <a:txBody>
                    <a:bodyPr/>
                    <a:lstStyle/>
                    <a:p>
                      <a:pPr>
                        <a:lnSpc>
                          <a:spcPct val="115000"/>
                        </a:lnSpc>
                        <a:spcAft>
                          <a:spcPts val="0"/>
                        </a:spcAft>
                      </a:pPr>
                      <a:r>
                        <a:rPr lang="fr-FR" sz="1100" dirty="0">
                          <a:effectLst/>
                          <a:latin typeface="Calibri"/>
                          <a:ea typeface="Calibri"/>
                          <a:cs typeface="Times New Roman"/>
                        </a:rPr>
                        <a:t> </a:t>
                      </a:r>
                    </a:p>
                  </a:txBody>
                  <a:tcPr marL="68580" marR="68580" marT="0" marB="0"/>
                </a:tc>
                <a:extLst>
                  <a:ext uri="{0D108BD9-81ED-4DB2-BD59-A6C34878D82A}">
                    <a16:rowId xmlns:a16="http://schemas.microsoft.com/office/drawing/2014/main" val="10002"/>
                  </a:ext>
                </a:extLst>
              </a:tr>
              <a:tr h="383362">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extLst>
                  <a:ext uri="{0D108BD9-81ED-4DB2-BD59-A6C34878D82A}">
                    <a16:rowId xmlns:a16="http://schemas.microsoft.com/office/drawing/2014/main" val="10003"/>
                  </a:ext>
                </a:extLst>
              </a:tr>
              <a:tr h="383362">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c>
                  <a:txBody>
                    <a:bodyPr/>
                    <a:lstStyle/>
                    <a:p>
                      <a:endParaRPr lang="fr-FR"/>
                    </a:p>
                  </a:txBody>
                  <a:tcPr/>
                </a:tc>
                <a:tc>
                  <a:txBody>
                    <a:bodyPr/>
                    <a:lstStyle/>
                    <a:p>
                      <a:endParaRPr lang="fr-FR"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30808799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800" dirty="0">
                <a:latin typeface="Century Gothic" panose="020B0502020202020204" pitchFamily="34" charset="0"/>
              </a:rPr>
              <a:t>Les grades en attente de la publication des arrêtés permettant la</a:t>
            </a:r>
            <a:r>
              <a:rPr lang="fr-FR" sz="2800" b="1" dirty="0">
                <a:latin typeface="Century Gothic" panose="020B0502020202020204" pitchFamily="34" charset="0"/>
              </a:rPr>
              <a:t> </a:t>
            </a:r>
            <a:r>
              <a:rPr lang="fr-FR" sz="2800" dirty="0">
                <a:latin typeface="Century Gothic" panose="020B0502020202020204" pitchFamily="34" charset="0"/>
              </a:rPr>
              <a:t>transposition du RIFSEEP </a:t>
            </a:r>
            <a:br>
              <a:rPr lang="fr-FR" sz="2800" dirty="0">
                <a:latin typeface="Century Gothic" panose="020B0502020202020204" pitchFamily="34" charset="0"/>
              </a:rPr>
            </a:br>
            <a:endParaRPr lang="fr-FR" sz="2800" dirty="0">
              <a:latin typeface="Century Gothic" panose="020B0502020202020204" pitchFamily="34" charset="0"/>
            </a:endParaRPr>
          </a:p>
        </p:txBody>
      </p:sp>
      <p:sp>
        <p:nvSpPr>
          <p:cNvPr id="3" name="Espace réservé du contenu 2"/>
          <p:cNvSpPr>
            <a:spLocks noGrp="1"/>
          </p:cNvSpPr>
          <p:nvPr>
            <p:ph idx="1"/>
          </p:nvPr>
        </p:nvSpPr>
        <p:spPr>
          <a:xfrm>
            <a:off x="457200" y="1268760"/>
            <a:ext cx="8229600" cy="5112568"/>
          </a:xfrm>
        </p:spPr>
        <p:txBody>
          <a:bodyPr>
            <a:normAutofit fontScale="47500" lnSpcReduction="20000"/>
          </a:bodyPr>
          <a:lstStyle/>
          <a:p>
            <a:r>
              <a:rPr lang="fr-FR" dirty="0">
                <a:latin typeface="Century Gothic" panose="020B0502020202020204" pitchFamily="34" charset="0"/>
              </a:rPr>
              <a:t>Ingénieurs en </a:t>
            </a:r>
            <a:r>
              <a:rPr lang="fr-FR" dirty="0" smtClean="0">
                <a:latin typeface="Century Gothic" panose="020B0502020202020204" pitchFamily="34" charset="0"/>
              </a:rPr>
              <a:t>chef</a:t>
            </a:r>
            <a:endParaRPr lang="fr-FR" dirty="0">
              <a:latin typeface="Century Gothic" panose="020B0502020202020204" pitchFamily="34" charset="0"/>
            </a:endParaRPr>
          </a:p>
          <a:p>
            <a:pPr marL="0" indent="0">
              <a:buNone/>
            </a:pPr>
            <a:r>
              <a:rPr lang="fr-FR" dirty="0" smtClean="0">
                <a:latin typeface="Century Gothic" panose="020B0502020202020204" pitchFamily="34" charset="0"/>
              </a:rPr>
              <a:t> </a:t>
            </a:r>
            <a:endParaRPr lang="fr-FR" dirty="0">
              <a:latin typeface="Century Gothic" panose="020B0502020202020204" pitchFamily="34" charset="0"/>
            </a:endParaRPr>
          </a:p>
          <a:p>
            <a:r>
              <a:rPr lang="fr-FR" dirty="0" smtClean="0">
                <a:latin typeface="Century Gothic" panose="020B0502020202020204" pitchFamily="34" charset="0"/>
              </a:rPr>
              <a:t>Biologistes </a:t>
            </a:r>
            <a:r>
              <a:rPr lang="fr-FR" dirty="0">
                <a:latin typeface="Century Gothic" panose="020B0502020202020204" pitchFamily="34" charset="0"/>
              </a:rPr>
              <a:t>vétérinaires pharmaciens </a:t>
            </a:r>
          </a:p>
          <a:p>
            <a:pPr marL="0" indent="0">
              <a:buNone/>
            </a:pPr>
            <a:r>
              <a:rPr lang="fr-FR" dirty="0" smtClean="0">
                <a:latin typeface="Century Gothic" panose="020B0502020202020204" pitchFamily="34" charset="0"/>
              </a:rPr>
              <a:t> </a:t>
            </a:r>
            <a:endParaRPr lang="fr-FR" dirty="0">
              <a:latin typeface="Century Gothic" panose="020B0502020202020204" pitchFamily="34" charset="0"/>
            </a:endParaRPr>
          </a:p>
          <a:p>
            <a:r>
              <a:rPr lang="fr-FR" dirty="0">
                <a:latin typeface="Century Gothic" panose="020B0502020202020204" pitchFamily="34" charset="0"/>
              </a:rPr>
              <a:t>Éducateurs de jeunes enfants (EJE</a:t>
            </a:r>
            <a:r>
              <a:rPr lang="fr-FR" dirty="0" smtClean="0">
                <a:latin typeface="Century Gothic" panose="020B0502020202020204" pitchFamily="34" charset="0"/>
              </a:rPr>
              <a:t>)</a:t>
            </a:r>
            <a:endParaRPr lang="fr-FR" dirty="0">
              <a:latin typeface="Century Gothic" panose="020B0502020202020204" pitchFamily="34" charset="0"/>
            </a:endParaRPr>
          </a:p>
          <a:p>
            <a:endParaRPr lang="fr-FR" dirty="0">
              <a:latin typeface="Century Gothic" panose="020B0502020202020204" pitchFamily="34" charset="0"/>
            </a:endParaRPr>
          </a:p>
          <a:p>
            <a:r>
              <a:rPr lang="fr-FR" dirty="0">
                <a:latin typeface="Century Gothic" panose="020B0502020202020204" pitchFamily="34" charset="0"/>
              </a:rPr>
              <a:t>Médecins </a:t>
            </a:r>
          </a:p>
          <a:p>
            <a:pPr marL="0" indent="0">
              <a:buNone/>
            </a:pPr>
            <a:r>
              <a:rPr lang="fr-FR" dirty="0">
                <a:latin typeface="Century Gothic" panose="020B0502020202020204" pitchFamily="34" charset="0"/>
              </a:rPr>
              <a:t> </a:t>
            </a:r>
          </a:p>
          <a:p>
            <a:r>
              <a:rPr lang="fr-FR" dirty="0">
                <a:latin typeface="Century Gothic" panose="020B0502020202020204" pitchFamily="34" charset="0"/>
              </a:rPr>
              <a:t>Psychologues </a:t>
            </a:r>
          </a:p>
          <a:p>
            <a:endParaRPr lang="fr-FR" dirty="0">
              <a:latin typeface="Century Gothic" panose="020B0502020202020204" pitchFamily="34" charset="0"/>
            </a:endParaRPr>
          </a:p>
          <a:p>
            <a:r>
              <a:rPr lang="fr-FR" dirty="0">
                <a:latin typeface="Century Gothic" panose="020B0502020202020204" pitchFamily="34" charset="0"/>
              </a:rPr>
              <a:t>Assistants de conservation du patrimoine et des bibliothèques</a:t>
            </a:r>
          </a:p>
          <a:p>
            <a:pPr marL="0" indent="0">
              <a:buNone/>
            </a:pPr>
            <a:r>
              <a:rPr lang="fr-FR" dirty="0">
                <a:latin typeface="Century Gothic" panose="020B0502020202020204" pitchFamily="34" charset="0"/>
              </a:rPr>
              <a:t> </a:t>
            </a:r>
          </a:p>
          <a:p>
            <a:r>
              <a:rPr lang="fr-FR" dirty="0">
                <a:latin typeface="Century Gothic" panose="020B0502020202020204" pitchFamily="34" charset="0"/>
              </a:rPr>
              <a:t>Attachés de conservation du patrimoine</a:t>
            </a:r>
          </a:p>
          <a:p>
            <a:endParaRPr lang="fr-FR" dirty="0">
              <a:latin typeface="Century Gothic" panose="020B0502020202020204" pitchFamily="34" charset="0"/>
            </a:endParaRPr>
          </a:p>
          <a:p>
            <a:r>
              <a:rPr lang="fr-FR" dirty="0">
                <a:latin typeface="Century Gothic" panose="020B0502020202020204" pitchFamily="34" charset="0"/>
              </a:rPr>
              <a:t>Bibliothécaires </a:t>
            </a:r>
          </a:p>
          <a:p>
            <a:pPr marL="0" indent="0">
              <a:buNone/>
            </a:pPr>
            <a:r>
              <a:rPr lang="fr-FR" dirty="0">
                <a:latin typeface="Century Gothic" panose="020B0502020202020204" pitchFamily="34" charset="0"/>
              </a:rPr>
              <a:t> </a:t>
            </a:r>
          </a:p>
          <a:p>
            <a:r>
              <a:rPr lang="fr-FR" dirty="0">
                <a:latin typeface="Century Gothic" panose="020B0502020202020204" pitchFamily="34" charset="0"/>
              </a:rPr>
              <a:t>Conservateurs de bibliothèque </a:t>
            </a:r>
          </a:p>
          <a:p>
            <a:pPr marL="0" indent="0">
              <a:buNone/>
            </a:pPr>
            <a:r>
              <a:rPr lang="fr-FR" dirty="0">
                <a:latin typeface="Century Gothic" panose="020B0502020202020204" pitchFamily="34" charset="0"/>
              </a:rPr>
              <a:t> </a:t>
            </a:r>
          </a:p>
          <a:p>
            <a:r>
              <a:rPr lang="fr-FR" dirty="0">
                <a:latin typeface="Century Gothic" panose="020B0502020202020204" pitchFamily="34" charset="0"/>
              </a:rPr>
              <a:t>Ingénieurs </a:t>
            </a:r>
          </a:p>
          <a:p>
            <a:pPr marL="0" indent="0">
              <a:buNone/>
            </a:pPr>
            <a:r>
              <a:rPr lang="fr-FR" dirty="0">
                <a:latin typeface="Century Gothic" panose="020B0502020202020204" pitchFamily="34" charset="0"/>
              </a:rPr>
              <a:t> </a:t>
            </a:r>
          </a:p>
          <a:p>
            <a:r>
              <a:rPr lang="fr-FR" dirty="0">
                <a:latin typeface="Century Gothic" panose="020B0502020202020204" pitchFamily="34" charset="0"/>
              </a:rPr>
              <a:t>Techniciens territoriaux</a:t>
            </a:r>
          </a:p>
          <a:p>
            <a:pPr marL="0" indent="0">
              <a:buNone/>
            </a:pPr>
            <a:r>
              <a:rPr lang="fr-FR" dirty="0">
                <a:latin typeface="Century Gothic" panose="020B0502020202020204" pitchFamily="34" charset="0"/>
              </a:rPr>
              <a:t> </a:t>
            </a:r>
          </a:p>
          <a:p>
            <a:endParaRPr lang="fr-FR" dirty="0"/>
          </a:p>
          <a:p>
            <a:endParaRPr lang="fr-FR" dirty="0"/>
          </a:p>
        </p:txBody>
      </p:sp>
    </p:spTree>
    <p:extLst>
      <p:ext uri="{BB962C8B-B14F-4D97-AF65-F5344CB8AC3E}">
        <p14:creationId xmlns:p14="http://schemas.microsoft.com/office/powerpoint/2010/main" val="419942902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2"/>
            <a:ext cx="8229600" cy="648072"/>
          </a:xfrm>
        </p:spPr>
        <p:txBody>
          <a:bodyPr>
            <a:normAutofit fontScale="90000"/>
          </a:bodyPr>
          <a:lstStyle/>
          <a:p>
            <a:r>
              <a:rPr lang="fr-FR" dirty="0" smtClean="0"/>
              <a:t>Références juridiques</a:t>
            </a:r>
            <a:endParaRPr lang="fr-FR" dirty="0"/>
          </a:p>
        </p:txBody>
      </p:sp>
      <p:sp>
        <p:nvSpPr>
          <p:cNvPr id="3" name="Espace réservé du contenu 2"/>
          <p:cNvSpPr>
            <a:spLocks noGrp="1"/>
          </p:cNvSpPr>
          <p:nvPr>
            <p:ph idx="1"/>
          </p:nvPr>
        </p:nvSpPr>
        <p:spPr>
          <a:xfrm>
            <a:off x="251520" y="836712"/>
            <a:ext cx="8712968" cy="5904656"/>
          </a:xfrm>
        </p:spPr>
        <p:txBody>
          <a:bodyPr>
            <a:noAutofit/>
          </a:bodyPr>
          <a:lstStyle/>
          <a:p>
            <a:pPr algn="just"/>
            <a:r>
              <a:rPr lang="fr-FR" sz="1200" dirty="0" smtClean="0"/>
              <a:t>Décret n°2014-513 du 20 mai 2014 portant création d’un régime indemnitaire tenant compte des fonctions, des sujétions, de l’expertise et de l’engagement professionnel dans la FPE</a:t>
            </a:r>
          </a:p>
          <a:p>
            <a:r>
              <a:rPr lang="fr-FR" sz="1200" dirty="0" smtClean="0"/>
              <a:t>Circulaire du 5 décembre 2014 relative à la mise en œuvre du régime indemnitaire </a:t>
            </a:r>
            <a:r>
              <a:rPr lang="fr-FR" sz="1200" dirty="0"/>
              <a:t>tenant compte des fonctions, des sujétions, de l’expertise et de l’engagement professionnel </a:t>
            </a:r>
            <a:endParaRPr lang="fr-FR" sz="1200" dirty="0" smtClean="0"/>
          </a:p>
          <a:p>
            <a:r>
              <a:rPr lang="fr-FR" sz="1200" dirty="0" smtClean="0"/>
              <a:t>Loi n°84-53 du 26 janvier 1984 portant dispositions statutaires relatives à </a:t>
            </a:r>
            <a:r>
              <a:rPr lang="fr-FR" sz="1200" dirty="0" err="1" smtClean="0"/>
              <a:t>laFPT</a:t>
            </a:r>
            <a:endParaRPr lang="fr-FR" sz="1200" dirty="0" smtClean="0"/>
          </a:p>
          <a:p>
            <a:r>
              <a:rPr lang="fr-FR" sz="1200" dirty="0" smtClean="0"/>
              <a:t>Décret n°91-875 du 6 septembre 1991 pris pour l’application du premier alinéa de l’art 88 de la loi n°84-53</a:t>
            </a:r>
          </a:p>
          <a:p>
            <a:r>
              <a:rPr lang="fr-FR" sz="1200" dirty="0" smtClean="0"/>
              <a:t>Circulaire du 3 avril 2017 </a:t>
            </a:r>
            <a:r>
              <a:rPr lang="fr-FR" sz="1200" dirty="0"/>
              <a:t>relative à la mise en œuvre du régime indemnitaire tenant compte des fonctions, des sujétions, de l’expertise et de l’engagement professionnel </a:t>
            </a:r>
            <a:endParaRPr lang="fr-FR" sz="1200" dirty="0" smtClean="0"/>
          </a:p>
          <a:p>
            <a:r>
              <a:rPr lang="fr-FR" sz="1200" dirty="0"/>
              <a:t>Arrêté du 20 mai 2014 pris pour l’application aux corps d’adjoints administratifs des administrations de l’Etat des dispositions du </a:t>
            </a:r>
            <a:r>
              <a:rPr lang="fr-FR" sz="1200" dirty="0" smtClean="0"/>
              <a:t>décret n</a:t>
            </a:r>
            <a:r>
              <a:rPr lang="fr-FR" sz="1200" dirty="0"/>
              <a:t>° 2014-513 du 20 mai 2014 portant création d’un régime indemnitaire tenant compte des fonctions, des sujétions, de l’expertise et </a:t>
            </a:r>
            <a:r>
              <a:rPr lang="fr-FR" sz="1200" dirty="0" smtClean="0"/>
              <a:t>de l’engagement </a:t>
            </a:r>
            <a:r>
              <a:rPr lang="fr-FR" sz="1200" dirty="0"/>
              <a:t>professionnel dans la fonction publique de l’Etat (</a:t>
            </a:r>
            <a:r>
              <a:rPr lang="fr-FR" sz="1200" i="1" dirty="0"/>
              <a:t>JO du 22/05/2014</a:t>
            </a:r>
            <a:r>
              <a:rPr lang="fr-FR" sz="1200" dirty="0" smtClean="0"/>
              <a:t>)</a:t>
            </a:r>
          </a:p>
          <a:p>
            <a:r>
              <a:rPr lang="fr-FR" sz="1200" dirty="0"/>
              <a:t>Arrêté du 19 mars 2015 pris pour l’application aux corps des secrétaires administratifs des administrations de l’Etat des dispositions </a:t>
            </a:r>
            <a:r>
              <a:rPr lang="fr-FR" sz="1200" dirty="0" smtClean="0"/>
              <a:t>du décret </a:t>
            </a:r>
            <a:r>
              <a:rPr lang="fr-FR" sz="1200" dirty="0"/>
              <a:t>n° 2014-513 du 20 mai 2014 portant création d’un régime indemnitaire tenant compte des fonctions, des sujétions, de l’expertise </a:t>
            </a:r>
            <a:r>
              <a:rPr lang="fr-FR" sz="1200" dirty="0" smtClean="0"/>
              <a:t>et de </a:t>
            </a:r>
            <a:r>
              <a:rPr lang="fr-FR" sz="1200" dirty="0"/>
              <a:t>l’engagement professionnel dans la fonction publique de l’Etat (</a:t>
            </a:r>
            <a:r>
              <a:rPr lang="fr-FR" sz="1200" i="1" dirty="0"/>
              <a:t>JO du 31/03/2015</a:t>
            </a:r>
            <a:r>
              <a:rPr lang="fr-FR" sz="1200" dirty="0" smtClean="0"/>
              <a:t>)</a:t>
            </a:r>
          </a:p>
          <a:p>
            <a:r>
              <a:rPr lang="fr-FR" sz="1200" dirty="0"/>
              <a:t>Arrêté du 28 avril 2015 pris pour l’application aux corps d’adjoints techniques des administrations de l’Etat des dispositions du </a:t>
            </a:r>
            <a:r>
              <a:rPr lang="fr-FR" sz="1200" dirty="0" smtClean="0"/>
              <a:t>décret n</a:t>
            </a:r>
            <a:r>
              <a:rPr lang="fr-FR" sz="1200" dirty="0"/>
              <a:t>° 2014-513 du 20 mai 2014 portant création d’un régime indemnitaire tenant compte des fonctions, des sujétions, de l’expertise et </a:t>
            </a:r>
            <a:r>
              <a:rPr lang="fr-FR" sz="1200" dirty="0" smtClean="0"/>
              <a:t>de l’engagement </a:t>
            </a:r>
            <a:r>
              <a:rPr lang="fr-FR" sz="1200" dirty="0"/>
              <a:t>professionnel dans la fonction publique de l’Etat (</a:t>
            </a:r>
            <a:r>
              <a:rPr lang="fr-FR" sz="1200" i="1" dirty="0"/>
              <a:t>JO du 30/04/2015</a:t>
            </a:r>
            <a:r>
              <a:rPr lang="fr-FR" sz="1200" dirty="0" smtClean="0"/>
              <a:t>)</a:t>
            </a:r>
          </a:p>
          <a:p>
            <a:r>
              <a:rPr lang="fr-FR" sz="1200" dirty="0"/>
              <a:t>Arrêté du 3 juin 2015 pris pour l’application au corps interministériel des attachés d’administration de l’Etat des dispositions du </a:t>
            </a:r>
            <a:r>
              <a:rPr lang="fr-FR" sz="1200" dirty="0" smtClean="0"/>
              <a:t>décret n</a:t>
            </a:r>
            <a:r>
              <a:rPr lang="fr-FR" sz="1200" dirty="0"/>
              <a:t>° 2014-513 du 20 mai 2014 portant création d’un régime indemnitaire tenant compte des fonctions, des sujétions, de l’expertise et </a:t>
            </a:r>
            <a:r>
              <a:rPr lang="fr-FR" sz="1200" dirty="0" smtClean="0"/>
              <a:t>de l’engagement </a:t>
            </a:r>
            <a:r>
              <a:rPr lang="fr-FR" sz="1200" dirty="0"/>
              <a:t>professionnel dans la fonction publique de l’Etat (</a:t>
            </a:r>
            <a:r>
              <a:rPr lang="fr-FR" sz="1200" i="1" dirty="0"/>
              <a:t>JO du 19/06/2015</a:t>
            </a:r>
            <a:r>
              <a:rPr lang="fr-FR" sz="1200" dirty="0" smtClean="0"/>
              <a:t>)</a:t>
            </a:r>
          </a:p>
          <a:p>
            <a:r>
              <a:rPr lang="fr-FR" sz="1200" dirty="0"/>
              <a:t>Arrêté du 3 juin 2015 pris pour l’application au corps des assistants de service social des administrations de l’Etat des dispositions </a:t>
            </a:r>
            <a:r>
              <a:rPr lang="fr-FR" sz="1200" dirty="0" smtClean="0"/>
              <a:t>du décret </a:t>
            </a:r>
            <a:r>
              <a:rPr lang="fr-FR" sz="1200" dirty="0"/>
              <a:t>n° 2014-513 du 20 mai 2014 portant création d’un régime indemnitaire tenant compte des fonctions, des sujétions, de l’expertise </a:t>
            </a:r>
            <a:r>
              <a:rPr lang="fr-FR" sz="1200" dirty="0" smtClean="0"/>
              <a:t>et de </a:t>
            </a:r>
            <a:r>
              <a:rPr lang="fr-FR" sz="1200" dirty="0"/>
              <a:t>l’engagement professionnel dans la fonction publique de l’Etat (</a:t>
            </a:r>
            <a:r>
              <a:rPr lang="fr-FR" sz="1200" i="1" dirty="0"/>
              <a:t>JO du 19/06/2015</a:t>
            </a:r>
            <a:r>
              <a:rPr lang="fr-FR" sz="1200" dirty="0"/>
              <a:t>)</a:t>
            </a:r>
            <a:endParaRPr lang="fr-FR" sz="1200" dirty="0" smtClean="0"/>
          </a:p>
          <a:p>
            <a:r>
              <a:rPr lang="fr-FR" sz="1200" dirty="0" smtClean="0"/>
              <a:t>Arrêté </a:t>
            </a:r>
            <a:r>
              <a:rPr lang="fr-FR" sz="1200" dirty="0"/>
              <a:t>du 3 juin 2015 pris pour l’application au corps des conseillers techniques de service social des administrations de l’Etat ainsi qu’à l’emploi de conseiller pour l’action sociale des administrations de l’Etat des dispositions du décret n° 2014-513 du 20 mai 2014 portant création d’un régime indemnitaire tenant compte des fonctions, des sujétions, de l’expertise et de l’engagement professionnel dans la fonction publique de l’Etat (JO du 19/06/2015</a:t>
            </a:r>
            <a:r>
              <a:rPr lang="fr-FR" sz="1200" dirty="0" smtClean="0"/>
              <a:t>)</a:t>
            </a:r>
          </a:p>
          <a:p>
            <a:r>
              <a:rPr lang="fr-FR" sz="1200" dirty="0"/>
              <a:t>Arrêté du 29 juin 2015 pris pour l’application au corps des administrateurs civils des dispositions du décret n° 2014-513 du 20 mai 2014 portant création d’un régime indemnitaire tenant compte des fonctions, des sujétions, de l’expertise et de l’engagement  professionnel dans la fonction publique de l’Etat (JO du 30/06/2015)</a:t>
            </a:r>
          </a:p>
          <a:p>
            <a:endParaRPr lang="fr-FR" sz="1200" dirty="0"/>
          </a:p>
          <a:p>
            <a:pPr marL="0" indent="0">
              <a:buNone/>
            </a:pPr>
            <a:endParaRPr lang="fr-FR" sz="1200" dirty="0"/>
          </a:p>
        </p:txBody>
      </p:sp>
    </p:spTree>
    <p:extLst>
      <p:ext uri="{BB962C8B-B14F-4D97-AF65-F5344CB8AC3E}">
        <p14:creationId xmlns:p14="http://schemas.microsoft.com/office/powerpoint/2010/main" val="3059234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116632"/>
            <a:ext cx="7355160" cy="576064"/>
          </a:xfrm>
        </p:spPr>
        <p:txBody>
          <a:bodyPr>
            <a:noAutofit/>
          </a:bodyPr>
          <a:lstStyle/>
          <a:p>
            <a:r>
              <a:rPr lang="fr-FR" sz="4000" b="1" dirty="0">
                <a:latin typeface="Century Gothic" panose="020B0502020202020204" pitchFamily="34" charset="0"/>
              </a:rPr>
              <a:t>Le calendrier</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73796384"/>
              </p:ext>
            </p:extLst>
          </p:nvPr>
        </p:nvGraphicFramePr>
        <p:xfrm>
          <a:off x="107504" y="1124744"/>
          <a:ext cx="8892480" cy="4902497"/>
        </p:xfrm>
        <a:graphic>
          <a:graphicData uri="http://schemas.openxmlformats.org/drawingml/2006/table">
            <a:tbl>
              <a:tblPr firstRow="1" bandRow="1">
                <a:tableStyleId>{5C22544A-7EE6-4342-B048-85BDC9FD1C3A}</a:tableStyleId>
              </a:tblPr>
              <a:tblGrid>
                <a:gridCol w="899592">
                  <a:extLst>
                    <a:ext uri="{9D8B030D-6E8A-4147-A177-3AD203B41FA5}">
                      <a16:colId xmlns:a16="http://schemas.microsoft.com/office/drawing/2014/main" val="20000"/>
                    </a:ext>
                  </a:extLst>
                </a:gridCol>
                <a:gridCol w="2052735">
                  <a:extLst>
                    <a:ext uri="{9D8B030D-6E8A-4147-A177-3AD203B41FA5}">
                      <a16:colId xmlns:a16="http://schemas.microsoft.com/office/drawing/2014/main" val="20001"/>
                    </a:ext>
                  </a:extLst>
                </a:gridCol>
                <a:gridCol w="1584177">
                  <a:extLst>
                    <a:ext uri="{9D8B030D-6E8A-4147-A177-3AD203B41FA5}">
                      <a16:colId xmlns:a16="http://schemas.microsoft.com/office/drawing/2014/main" val="20002"/>
                    </a:ext>
                  </a:extLst>
                </a:gridCol>
                <a:gridCol w="1026941">
                  <a:extLst>
                    <a:ext uri="{9D8B030D-6E8A-4147-A177-3AD203B41FA5}">
                      <a16:colId xmlns:a16="http://schemas.microsoft.com/office/drawing/2014/main" val="20003"/>
                    </a:ext>
                  </a:extLst>
                </a:gridCol>
                <a:gridCol w="1152128">
                  <a:extLst>
                    <a:ext uri="{9D8B030D-6E8A-4147-A177-3AD203B41FA5}">
                      <a16:colId xmlns:a16="http://schemas.microsoft.com/office/drawing/2014/main" val="20004"/>
                    </a:ext>
                  </a:extLst>
                </a:gridCol>
                <a:gridCol w="2176907">
                  <a:extLst>
                    <a:ext uri="{9D8B030D-6E8A-4147-A177-3AD203B41FA5}">
                      <a16:colId xmlns:a16="http://schemas.microsoft.com/office/drawing/2014/main" val="20005"/>
                    </a:ext>
                  </a:extLst>
                </a:gridCol>
              </a:tblGrid>
              <a:tr h="576064">
                <a:tc>
                  <a:txBody>
                    <a:bodyPr/>
                    <a:lstStyle/>
                    <a:p>
                      <a:pPr algn="ctr"/>
                      <a:r>
                        <a:rPr lang="fr-FR" sz="1200" dirty="0" smtClean="0"/>
                        <a:t>Catégorie</a:t>
                      </a:r>
                      <a:endParaRPr lang="fr-FR" sz="1200" dirty="0"/>
                    </a:p>
                  </a:txBody>
                  <a:tcPr>
                    <a:solidFill>
                      <a:srgbClr val="00B050"/>
                    </a:solidFill>
                  </a:tcPr>
                </a:tc>
                <a:tc>
                  <a:txBody>
                    <a:bodyPr/>
                    <a:lstStyle/>
                    <a:p>
                      <a:pPr algn="ctr"/>
                      <a:r>
                        <a:rPr lang="fr-FR" sz="1200" dirty="0" smtClean="0"/>
                        <a:t>Corps FPE</a:t>
                      </a:r>
                      <a:endParaRPr lang="fr-FR" sz="1200" dirty="0"/>
                    </a:p>
                  </a:txBody>
                  <a:tcPr>
                    <a:solidFill>
                      <a:srgbClr val="00B050"/>
                    </a:solidFill>
                  </a:tcPr>
                </a:tc>
                <a:tc>
                  <a:txBody>
                    <a:bodyPr/>
                    <a:lstStyle/>
                    <a:p>
                      <a:pPr algn="ctr"/>
                      <a:r>
                        <a:rPr lang="fr-FR" sz="1200" dirty="0" smtClean="0"/>
                        <a:t>Corps FPT</a:t>
                      </a:r>
                      <a:endParaRPr lang="fr-FR" sz="1200" dirty="0"/>
                    </a:p>
                  </a:txBody>
                  <a:tcPr>
                    <a:solidFill>
                      <a:srgbClr val="00B050"/>
                    </a:solidFill>
                  </a:tcPr>
                </a:tc>
                <a:tc>
                  <a:txBody>
                    <a:bodyPr/>
                    <a:lstStyle/>
                    <a:p>
                      <a:pPr algn="ctr"/>
                      <a:r>
                        <a:rPr lang="fr-FR" sz="1200" dirty="0" smtClean="0"/>
                        <a:t>Arrêté</a:t>
                      </a:r>
                      <a:endParaRPr lang="fr-FR" sz="1200" dirty="0"/>
                    </a:p>
                  </a:txBody>
                  <a:tcPr>
                    <a:solidFill>
                      <a:srgbClr val="00B050"/>
                    </a:solidFill>
                  </a:tcPr>
                </a:tc>
                <a:tc>
                  <a:txBody>
                    <a:bodyPr/>
                    <a:lstStyle/>
                    <a:p>
                      <a:pPr algn="ctr"/>
                      <a:r>
                        <a:rPr lang="fr-FR" sz="1200" dirty="0" smtClean="0"/>
                        <a:t>Arrêté fixant les montants de référence</a:t>
                      </a:r>
                      <a:endParaRPr lang="fr-FR" sz="1200" dirty="0"/>
                    </a:p>
                  </a:txBody>
                  <a:tcPr>
                    <a:solidFill>
                      <a:srgbClr val="00B050"/>
                    </a:solidFill>
                  </a:tcPr>
                </a:tc>
                <a:tc>
                  <a:txBody>
                    <a:bodyPr/>
                    <a:lstStyle/>
                    <a:p>
                      <a:pPr algn="ctr"/>
                      <a:r>
                        <a:rPr lang="fr-FR" sz="1200" dirty="0" smtClean="0"/>
                        <a:t>Date limite d’adhésion</a:t>
                      </a:r>
                      <a:endParaRPr lang="fr-FR" sz="1200" dirty="0"/>
                    </a:p>
                  </a:txBody>
                  <a:tcPr>
                    <a:solidFill>
                      <a:srgbClr val="00B050"/>
                    </a:solidFill>
                  </a:tcPr>
                </a:tc>
                <a:extLst>
                  <a:ext uri="{0D108BD9-81ED-4DB2-BD59-A6C34878D82A}">
                    <a16:rowId xmlns:a16="http://schemas.microsoft.com/office/drawing/2014/main" val="10000"/>
                  </a:ext>
                </a:extLst>
              </a:tr>
              <a:tr h="279414">
                <a:tc>
                  <a:txBody>
                    <a:bodyPr/>
                    <a:lstStyle/>
                    <a:p>
                      <a:pPr algn="ctr"/>
                      <a:r>
                        <a:rPr lang="fr-FR" sz="1050" b="1" dirty="0" smtClean="0"/>
                        <a:t>A</a:t>
                      </a:r>
                      <a:endParaRPr lang="fr-FR" sz="1050" b="1" dirty="0"/>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dirty="0" smtClean="0"/>
                        <a:t>Administrateurs civils</a:t>
                      </a:r>
                    </a:p>
                  </a:txBody>
                  <a:tcPr>
                    <a:solidFill>
                      <a:schemeClr val="accent3">
                        <a:lumMod val="40000"/>
                        <a:lumOff val="60000"/>
                      </a:schemeClr>
                    </a:solidFill>
                  </a:tcPr>
                </a:tc>
                <a:tc>
                  <a:txBody>
                    <a:bodyPr/>
                    <a:lstStyle/>
                    <a:p>
                      <a:r>
                        <a:rPr lang="fr-FR" sz="1000" dirty="0" smtClean="0"/>
                        <a:t>Administrateurs</a:t>
                      </a:r>
                      <a:endParaRPr lang="fr-FR" sz="1000" dirty="0"/>
                    </a:p>
                  </a:txBody>
                  <a:tcPr>
                    <a:solidFill>
                      <a:schemeClr val="accent3">
                        <a:lumMod val="40000"/>
                        <a:lumOff val="60000"/>
                      </a:schemeClr>
                    </a:solidFill>
                  </a:tcPr>
                </a:tc>
                <a:tc gridSpan="2">
                  <a:txBody>
                    <a:bodyPr/>
                    <a:lstStyle/>
                    <a:p>
                      <a:pPr algn="ctr"/>
                      <a:r>
                        <a:rPr lang="fr-FR" sz="1000" dirty="0" smtClean="0"/>
                        <a:t>29 juin 2015</a:t>
                      </a:r>
                      <a:endParaRPr lang="fr-FR" sz="1000" dirty="0"/>
                    </a:p>
                  </a:txBody>
                  <a:tcPr>
                    <a:solidFill>
                      <a:schemeClr val="accent3">
                        <a:lumMod val="40000"/>
                        <a:lumOff val="60000"/>
                      </a:schemeClr>
                    </a:solidFill>
                  </a:tcPr>
                </a:tc>
                <a:tc hMerge="1">
                  <a:txBody>
                    <a:bodyPr/>
                    <a:lstStyle/>
                    <a:p>
                      <a:endParaRPr lang="fr-FR"/>
                    </a:p>
                  </a:txBody>
                  <a:tcPr/>
                </a:tc>
                <a:tc>
                  <a:txBody>
                    <a:bodyPr/>
                    <a:lstStyle/>
                    <a:p>
                      <a:r>
                        <a:rPr lang="fr-FR" sz="1000" dirty="0" smtClean="0"/>
                        <a:t>1</a:t>
                      </a:r>
                      <a:r>
                        <a:rPr lang="fr-FR" sz="1000" baseline="30000" dirty="0" smtClean="0"/>
                        <a:t>er</a:t>
                      </a:r>
                      <a:r>
                        <a:rPr lang="fr-FR" sz="1000" dirty="0" smtClean="0"/>
                        <a:t> juillet</a:t>
                      </a:r>
                      <a:r>
                        <a:rPr lang="fr-FR" sz="1000" baseline="0" dirty="0" smtClean="0"/>
                        <a:t> 2015</a:t>
                      </a:r>
                      <a:endParaRPr lang="fr-FR" sz="1000" dirty="0"/>
                    </a:p>
                  </a:txBody>
                  <a:tcPr>
                    <a:solidFill>
                      <a:schemeClr val="accent3">
                        <a:lumMod val="40000"/>
                        <a:lumOff val="60000"/>
                      </a:schemeClr>
                    </a:solidFill>
                  </a:tcPr>
                </a:tc>
                <a:extLst>
                  <a:ext uri="{0D108BD9-81ED-4DB2-BD59-A6C34878D82A}">
                    <a16:rowId xmlns:a16="http://schemas.microsoft.com/office/drawing/2014/main" val="10001"/>
                  </a:ext>
                </a:extLst>
              </a:tr>
              <a:tr h="384304">
                <a:tc>
                  <a:txBody>
                    <a:bodyPr/>
                    <a:lstStyle/>
                    <a:p>
                      <a:pPr algn="ctr"/>
                      <a:endParaRPr lang="fr-FR" sz="1050" b="1" dirty="0"/>
                    </a:p>
                  </a:txBody>
                  <a:tcPr>
                    <a:solidFill>
                      <a:schemeClr val="accent3">
                        <a:lumMod val="40000"/>
                        <a:lumOff val="60000"/>
                      </a:schemeClr>
                    </a:solidFill>
                  </a:tcPr>
                </a:tc>
                <a:tc>
                  <a:txBody>
                    <a:bodyPr/>
                    <a:lstStyle/>
                    <a:p>
                      <a:r>
                        <a:rPr lang="fr-FR" sz="1000" dirty="0" smtClean="0"/>
                        <a:t>Attachés des administration</a:t>
                      </a:r>
                      <a:r>
                        <a:rPr lang="fr-FR" sz="1000" baseline="0" dirty="0" smtClean="0"/>
                        <a:t> de l’Etat</a:t>
                      </a:r>
                      <a:endParaRPr lang="fr-FR" sz="1000" dirty="0"/>
                    </a:p>
                  </a:txBody>
                  <a:tcPr>
                    <a:solidFill>
                      <a:schemeClr val="accent3">
                        <a:lumMod val="40000"/>
                        <a:lumOff val="60000"/>
                      </a:schemeClr>
                    </a:solidFill>
                  </a:tcPr>
                </a:tc>
                <a:tc>
                  <a:txBody>
                    <a:bodyPr/>
                    <a:lstStyle/>
                    <a:p>
                      <a:r>
                        <a:rPr lang="fr-FR" sz="1000" b="1" dirty="0" smtClean="0"/>
                        <a:t>Attachés</a:t>
                      </a:r>
                    </a:p>
                    <a:p>
                      <a:r>
                        <a:rPr lang="fr-FR" sz="1000" b="1" dirty="0" smtClean="0"/>
                        <a:t>Secrétaires de mairie</a:t>
                      </a:r>
                    </a:p>
                  </a:txBody>
                  <a:tcPr>
                    <a:solidFill>
                      <a:schemeClr val="accent3">
                        <a:lumMod val="40000"/>
                        <a:lumOff val="60000"/>
                      </a:schemeClr>
                    </a:solidFill>
                  </a:tcPr>
                </a:tc>
                <a:tc>
                  <a:txBody>
                    <a:bodyPr/>
                    <a:lstStyle/>
                    <a:p>
                      <a:r>
                        <a:rPr lang="fr-FR" sz="1000" dirty="0" smtClean="0"/>
                        <a:t>17 décembre 2015</a:t>
                      </a:r>
                      <a:endParaRPr lang="fr-FR" sz="1000" dirty="0"/>
                    </a:p>
                  </a:txBody>
                  <a:tcPr>
                    <a:solidFill>
                      <a:schemeClr val="accent3">
                        <a:lumMod val="40000"/>
                        <a:lumOff val="60000"/>
                      </a:schemeClr>
                    </a:solidFill>
                  </a:tcPr>
                </a:tc>
                <a:tc>
                  <a:txBody>
                    <a:bodyPr/>
                    <a:lstStyle/>
                    <a:p>
                      <a:r>
                        <a:rPr lang="fr-FR" sz="1000" dirty="0" smtClean="0"/>
                        <a:t>3 juin 2015</a:t>
                      </a:r>
                      <a:endParaRPr lang="fr-FR" sz="1000" dirty="0"/>
                    </a:p>
                  </a:txBody>
                  <a:tcPr>
                    <a:solidFill>
                      <a:schemeClr val="accent3">
                        <a:lumMod val="40000"/>
                        <a:lumOff val="60000"/>
                      </a:schemeClr>
                    </a:solidFill>
                  </a:tcPr>
                </a:tc>
                <a:tc>
                  <a:txBody>
                    <a:bodyPr/>
                    <a:lstStyle/>
                    <a:p>
                      <a:r>
                        <a:rPr lang="fr-FR" sz="1000" dirty="0" smtClean="0"/>
                        <a:t>1</a:t>
                      </a:r>
                      <a:r>
                        <a:rPr lang="fr-FR" sz="1000" baseline="30000" dirty="0" smtClean="0"/>
                        <a:t>er</a:t>
                      </a:r>
                      <a:r>
                        <a:rPr lang="fr-FR" sz="1000" dirty="0" smtClean="0"/>
                        <a:t> janvier 2016</a:t>
                      </a:r>
                      <a:endParaRPr lang="fr-FR" sz="1000" dirty="0"/>
                    </a:p>
                  </a:txBody>
                  <a:tcPr>
                    <a:solidFill>
                      <a:schemeClr val="accent3">
                        <a:lumMod val="40000"/>
                        <a:lumOff val="60000"/>
                      </a:schemeClr>
                    </a:solidFill>
                  </a:tcPr>
                </a:tc>
                <a:extLst>
                  <a:ext uri="{0D108BD9-81ED-4DB2-BD59-A6C34878D82A}">
                    <a16:rowId xmlns:a16="http://schemas.microsoft.com/office/drawing/2014/main" val="10002"/>
                  </a:ext>
                </a:extLst>
              </a:tr>
              <a:tr h="411832">
                <a:tc>
                  <a:txBody>
                    <a:bodyPr/>
                    <a:lstStyle/>
                    <a:p>
                      <a:pPr algn="ctr"/>
                      <a:endParaRPr lang="fr-FR" sz="1050" b="1" dirty="0"/>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b="0" i="0" u="none" strike="noStrike" kern="1200" baseline="0" dirty="0" smtClean="0">
                          <a:solidFill>
                            <a:schemeClr val="dk1"/>
                          </a:solidFill>
                          <a:latin typeface="+mn-lt"/>
                          <a:ea typeface="+mn-ea"/>
                          <a:cs typeface="+mn-cs"/>
                        </a:rPr>
                        <a:t>Conseillers techniques de service social </a:t>
                      </a:r>
                      <a:endParaRPr lang="fr-FR" sz="1000" b="0" dirty="0"/>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b="0" i="0" u="none" strike="noStrike" kern="1200" baseline="0" dirty="0" smtClean="0">
                          <a:solidFill>
                            <a:schemeClr val="dk1"/>
                          </a:solidFill>
                          <a:latin typeface="+mn-lt"/>
                          <a:ea typeface="+mn-ea"/>
                          <a:cs typeface="+mn-cs"/>
                        </a:rPr>
                        <a:t>Conseillers socio-éducatifs </a:t>
                      </a:r>
                    </a:p>
                  </a:txBody>
                  <a:tcPr>
                    <a:solidFill>
                      <a:schemeClr val="accent3">
                        <a:lumMod val="40000"/>
                        <a:lumOff val="60000"/>
                      </a:schemeClr>
                    </a:solidFill>
                  </a:tcPr>
                </a:tc>
                <a:tc>
                  <a:txBody>
                    <a:bodyPr/>
                    <a:lstStyle/>
                    <a:p>
                      <a:r>
                        <a:rPr lang="fr-FR" sz="1000" dirty="0" smtClean="0"/>
                        <a:t>22 décembre 2015</a:t>
                      </a:r>
                      <a:endParaRPr lang="fr-FR" sz="1000" dirty="0"/>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dirty="0" smtClean="0"/>
                        <a:t>3 juin 2015</a:t>
                      </a:r>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dirty="0" smtClean="0"/>
                        <a:t>1</a:t>
                      </a:r>
                      <a:r>
                        <a:rPr lang="fr-FR" sz="1000" baseline="30000" dirty="0" smtClean="0"/>
                        <a:t>er</a:t>
                      </a:r>
                      <a:r>
                        <a:rPr lang="fr-FR" sz="1000" dirty="0" smtClean="0"/>
                        <a:t> janvier 2016</a:t>
                      </a:r>
                    </a:p>
                  </a:txBody>
                  <a:tcPr>
                    <a:solidFill>
                      <a:schemeClr val="accent3">
                        <a:lumMod val="40000"/>
                        <a:lumOff val="60000"/>
                      </a:schemeClr>
                    </a:solidFill>
                  </a:tcPr>
                </a:tc>
                <a:extLst>
                  <a:ext uri="{0D108BD9-81ED-4DB2-BD59-A6C34878D82A}">
                    <a16:rowId xmlns:a16="http://schemas.microsoft.com/office/drawing/2014/main" val="10003"/>
                  </a:ext>
                </a:extLst>
              </a:tr>
              <a:tr h="351760">
                <a:tc>
                  <a:txBody>
                    <a:bodyPr/>
                    <a:lstStyle/>
                    <a:p>
                      <a:pPr algn="ctr"/>
                      <a:endParaRPr lang="fr-FR" sz="1050" b="1" dirty="0"/>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Infirmiers catégorie A </a:t>
                      </a:r>
                      <a:endParaRPr lang="fr-FR" sz="1000" kern="1200" dirty="0">
                        <a:solidFill>
                          <a:schemeClr val="dk1"/>
                        </a:solidFill>
                        <a:latin typeface="+mn-lt"/>
                        <a:ea typeface="+mn-ea"/>
                        <a:cs typeface="+mn-cs"/>
                      </a:endParaRPr>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Infirmiers en soins généraux </a:t>
                      </a:r>
                      <a:endParaRPr lang="fr-FR" sz="1000" kern="1200" dirty="0">
                        <a:solidFill>
                          <a:schemeClr val="dk1"/>
                        </a:solidFill>
                        <a:latin typeface="+mn-lt"/>
                        <a:ea typeface="+mn-ea"/>
                        <a:cs typeface="+mn-cs"/>
                      </a:endParaRPr>
                    </a:p>
                  </a:txBody>
                  <a:tcPr>
                    <a:solidFill>
                      <a:schemeClr val="accent3">
                        <a:lumMod val="40000"/>
                        <a:lumOff val="60000"/>
                      </a:schemeClr>
                    </a:solidFill>
                  </a:tcPr>
                </a:tc>
                <a:tc>
                  <a:txBody>
                    <a:bodyPr/>
                    <a:lstStyle/>
                    <a:p>
                      <a:pPr marL="0" algn="l" defTabSz="914400" rtl="0" eaLnBrk="1" latinLnBrk="0" hangingPunct="1"/>
                      <a:endParaRPr lang="fr-FR" sz="1000" kern="1200" dirty="0">
                        <a:solidFill>
                          <a:schemeClr val="dk1"/>
                        </a:solidFill>
                        <a:latin typeface="+mn-lt"/>
                        <a:ea typeface="+mn-ea"/>
                        <a:cs typeface="+mn-cs"/>
                      </a:endParaRPr>
                    </a:p>
                  </a:txBody>
                  <a:tcPr>
                    <a:solidFill>
                      <a:schemeClr val="accent3">
                        <a:lumMod val="40000"/>
                        <a:lumOff val="60000"/>
                      </a:schemeClr>
                    </a:solidFill>
                  </a:tcPr>
                </a:tc>
                <a:tc>
                  <a:txBody>
                    <a:bodyPr/>
                    <a:lstStyle/>
                    <a:p>
                      <a:endParaRPr lang="fr-FR"/>
                    </a:p>
                  </a:txBody>
                  <a:tcPr>
                    <a:solidFill>
                      <a:schemeClr val="accent3">
                        <a:lumMod val="40000"/>
                        <a:lumOff val="60000"/>
                      </a:schemeClr>
                    </a:solidFill>
                  </a:tcPr>
                </a:tc>
                <a:tc>
                  <a:txBody>
                    <a:bodyPr/>
                    <a:lstStyle/>
                    <a:p>
                      <a:pPr marL="0" algn="l" defTabSz="914400" rtl="0" eaLnBrk="1" latinLnBrk="0" hangingPunct="1"/>
                      <a:r>
                        <a:rPr lang="fr-FR" sz="1000" kern="1200" dirty="0" smtClean="0">
                          <a:solidFill>
                            <a:schemeClr val="dk1"/>
                          </a:solidFill>
                          <a:latin typeface="+mn-lt"/>
                          <a:ea typeface="+mn-ea"/>
                          <a:cs typeface="+mn-cs"/>
                        </a:rPr>
                        <a:t>Exclu</a:t>
                      </a:r>
                      <a:r>
                        <a:rPr lang="fr-FR" sz="1000" kern="1200" baseline="0" dirty="0" smtClean="0">
                          <a:solidFill>
                            <a:schemeClr val="dk1"/>
                          </a:solidFill>
                          <a:latin typeface="+mn-lt"/>
                          <a:ea typeface="+mn-ea"/>
                          <a:cs typeface="+mn-cs"/>
                        </a:rPr>
                        <a:t> mais r</a:t>
                      </a:r>
                      <a:r>
                        <a:rPr lang="fr-FR" sz="1000" kern="1200" dirty="0" smtClean="0">
                          <a:solidFill>
                            <a:schemeClr val="dk1"/>
                          </a:solidFill>
                          <a:latin typeface="+mn-lt"/>
                          <a:ea typeface="+mn-ea"/>
                          <a:cs typeface="+mn-cs"/>
                        </a:rPr>
                        <a:t>éexamen avant le 31/12/2019</a:t>
                      </a:r>
                      <a:endParaRPr lang="fr-FR" sz="1000" kern="1200" dirty="0">
                        <a:solidFill>
                          <a:schemeClr val="dk1"/>
                        </a:solidFill>
                        <a:latin typeface="+mn-lt"/>
                        <a:ea typeface="+mn-ea"/>
                        <a:cs typeface="+mn-cs"/>
                      </a:endParaRPr>
                    </a:p>
                  </a:txBody>
                  <a:tcPr>
                    <a:solidFill>
                      <a:schemeClr val="accent3">
                        <a:lumMod val="40000"/>
                        <a:lumOff val="60000"/>
                      </a:schemeClr>
                    </a:solidFill>
                  </a:tcPr>
                </a:tc>
                <a:extLst>
                  <a:ext uri="{0D108BD9-81ED-4DB2-BD59-A6C34878D82A}">
                    <a16:rowId xmlns:a16="http://schemas.microsoft.com/office/drawing/2014/main" val="10004"/>
                  </a:ext>
                </a:extLst>
              </a:tr>
              <a:tr h="338019">
                <a:tc>
                  <a:txBody>
                    <a:bodyPr/>
                    <a:lstStyle/>
                    <a:p>
                      <a:pPr algn="ctr"/>
                      <a:endParaRPr lang="fr-FR" sz="1050" b="1" dirty="0"/>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Ingénieurs des ponts</a:t>
                      </a:r>
                      <a:r>
                        <a:rPr lang="fr-FR" sz="1000" kern="1200" baseline="0" dirty="0" smtClean="0">
                          <a:solidFill>
                            <a:schemeClr val="dk1"/>
                          </a:solidFill>
                          <a:latin typeface="+mn-lt"/>
                          <a:ea typeface="+mn-ea"/>
                          <a:cs typeface="+mn-cs"/>
                        </a:rPr>
                        <a:t>, des eaux et des forêts</a:t>
                      </a:r>
                      <a:endParaRPr lang="fr-FR" sz="1000" kern="1200" dirty="0">
                        <a:solidFill>
                          <a:schemeClr val="dk1"/>
                        </a:solidFill>
                        <a:latin typeface="+mn-lt"/>
                        <a:ea typeface="+mn-ea"/>
                        <a:cs typeface="+mn-cs"/>
                      </a:endParaRPr>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Ingénieurs en chef</a:t>
                      </a:r>
                      <a:endParaRPr lang="fr-FR" sz="1000" kern="1200" dirty="0">
                        <a:solidFill>
                          <a:schemeClr val="dk1"/>
                        </a:solidFill>
                        <a:latin typeface="+mn-lt"/>
                        <a:ea typeface="+mn-ea"/>
                        <a:cs typeface="+mn-cs"/>
                      </a:endParaRPr>
                    </a:p>
                  </a:txBody>
                  <a:tcPr>
                    <a:solidFill>
                      <a:schemeClr val="accent3">
                        <a:lumMod val="40000"/>
                        <a:lumOff val="60000"/>
                      </a:schemeClr>
                    </a:solidFill>
                  </a:tcPr>
                </a:tc>
                <a:tc>
                  <a:txBody>
                    <a:bodyPr/>
                    <a:lstStyle/>
                    <a:p>
                      <a:pPr marL="0" algn="l" defTabSz="914400" rtl="0" eaLnBrk="1" latinLnBrk="0" hangingPunct="1"/>
                      <a:endParaRPr lang="fr-FR" sz="1000" kern="1200" dirty="0">
                        <a:solidFill>
                          <a:schemeClr val="dk1"/>
                        </a:solidFill>
                        <a:latin typeface="+mn-lt"/>
                        <a:ea typeface="+mn-ea"/>
                        <a:cs typeface="+mn-cs"/>
                      </a:endParaRPr>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Arrêté en cours d’élaboration</a:t>
                      </a:r>
                      <a:endParaRPr lang="fr-FR" sz="1000" kern="1200" dirty="0">
                        <a:solidFill>
                          <a:schemeClr val="dk1"/>
                        </a:solidFill>
                        <a:latin typeface="+mn-lt"/>
                        <a:ea typeface="+mn-ea"/>
                        <a:cs typeface="+mn-cs"/>
                      </a:endParaRPr>
                    </a:p>
                  </a:txBody>
                  <a:tcPr>
                    <a:solidFill>
                      <a:schemeClr val="accent3">
                        <a:lumMod val="40000"/>
                        <a:lumOff val="60000"/>
                      </a:schemeClr>
                    </a:solidFill>
                  </a:tcPr>
                </a:tc>
                <a:tc>
                  <a:txBody>
                    <a:bodyPr/>
                    <a:lstStyle/>
                    <a:p>
                      <a:pPr marL="0" algn="l" defTabSz="914400" rtl="0" eaLnBrk="1" latinLnBrk="0" hangingPunct="1"/>
                      <a:r>
                        <a:rPr lang="fr-FR" sz="1000" kern="1200" dirty="0" smtClean="0">
                          <a:solidFill>
                            <a:schemeClr val="dk1"/>
                          </a:solidFill>
                          <a:latin typeface="+mn-lt"/>
                          <a:ea typeface="+mn-ea"/>
                          <a:cs typeface="+mn-cs"/>
                        </a:rPr>
                        <a:t>1</a:t>
                      </a:r>
                      <a:r>
                        <a:rPr lang="fr-FR" sz="1000" kern="1200" baseline="30000" dirty="0" smtClean="0">
                          <a:solidFill>
                            <a:schemeClr val="dk1"/>
                          </a:solidFill>
                          <a:latin typeface="+mn-lt"/>
                          <a:ea typeface="+mn-ea"/>
                          <a:cs typeface="+mn-cs"/>
                        </a:rPr>
                        <a:t>er</a:t>
                      </a:r>
                      <a:r>
                        <a:rPr lang="fr-FR" sz="1000" kern="1200" dirty="0" smtClean="0">
                          <a:solidFill>
                            <a:schemeClr val="dk1"/>
                          </a:solidFill>
                          <a:latin typeface="+mn-lt"/>
                          <a:ea typeface="+mn-ea"/>
                          <a:cs typeface="+mn-cs"/>
                        </a:rPr>
                        <a:t> janvier 2017</a:t>
                      </a:r>
                      <a:endParaRPr lang="fr-FR" sz="1000" kern="1200" dirty="0">
                        <a:solidFill>
                          <a:schemeClr val="dk1"/>
                        </a:solidFill>
                        <a:latin typeface="+mn-lt"/>
                        <a:ea typeface="+mn-ea"/>
                        <a:cs typeface="+mn-cs"/>
                      </a:endParaRPr>
                    </a:p>
                  </a:txBody>
                  <a:tcPr>
                    <a:solidFill>
                      <a:schemeClr val="accent3">
                        <a:lumMod val="40000"/>
                        <a:lumOff val="60000"/>
                      </a:schemeClr>
                    </a:solidFill>
                  </a:tcPr>
                </a:tc>
                <a:extLst>
                  <a:ext uri="{0D108BD9-81ED-4DB2-BD59-A6C34878D82A}">
                    <a16:rowId xmlns:a16="http://schemas.microsoft.com/office/drawing/2014/main" val="10005"/>
                  </a:ext>
                </a:extLst>
              </a:tr>
              <a:tr h="351760">
                <a:tc>
                  <a:txBody>
                    <a:bodyPr/>
                    <a:lstStyle/>
                    <a:p>
                      <a:pPr algn="ctr"/>
                      <a:endParaRPr lang="fr-FR" sz="1050" b="1" dirty="0"/>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Ingénieurs des TPE</a:t>
                      </a:r>
                      <a:endParaRPr lang="fr-FR" sz="1000" kern="1200" dirty="0">
                        <a:solidFill>
                          <a:schemeClr val="dk1"/>
                        </a:solidFill>
                        <a:latin typeface="+mn-lt"/>
                        <a:ea typeface="+mn-ea"/>
                        <a:cs typeface="+mn-cs"/>
                      </a:endParaRPr>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b="1" kern="1200" dirty="0" smtClean="0">
                          <a:solidFill>
                            <a:schemeClr val="dk1"/>
                          </a:solidFill>
                          <a:latin typeface="+mn-lt"/>
                          <a:ea typeface="+mn-ea"/>
                          <a:cs typeface="+mn-cs"/>
                        </a:rPr>
                        <a:t>Ingénieurs </a:t>
                      </a:r>
                      <a:endParaRPr lang="fr-FR" sz="1000" b="1" kern="1200" dirty="0">
                        <a:solidFill>
                          <a:schemeClr val="dk1"/>
                        </a:solidFill>
                        <a:latin typeface="+mn-lt"/>
                        <a:ea typeface="+mn-ea"/>
                        <a:cs typeface="+mn-cs"/>
                      </a:endParaRPr>
                    </a:p>
                  </a:txBody>
                  <a:tcPr>
                    <a:solidFill>
                      <a:schemeClr val="accent3">
                        <a:lumMod val="40000"/>
                        <a:lumOff val="60000"/>
                      </a:schemeClr>
                    </a:solidFill>
                  </a:tcPr>
                </a:tc>
                <a:tc>
                  <a:txBody>
                    <a:bodyPr/>
                    <a:lstStyle/>
                    <a:p>
                      <a:pPr marL="0" algn="l" defTabSz="914400" rtl="0" eaLnBrk="1" latinLnBrk="0" hangingPunct="1"/>
                      <a:endParaRPr lang="fr-FR" sz="1000" kern="1200" dirty="0">
                        <a:solidFill>
                          <a:schemeClr val="dk1"/>
                        </a:solidFill>
                        <a:latin typeface="+mn-lt"/>
                        <a:ea typeface="+mn-ea"/>
                        <a:cs typeface="+mn-cs"/>
                      </a:endParaRPr>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Non publié</a:t>
                      </a:r>
                    </a:p>
                    <a:p>
                      <a:pPr marL="0" algn="l" defTabSz="914400" rtl="0" eaLnBrk="1" latinLnBrk="0" hangingPunct="1"/>
                      <a:endParaRPr lang="fr-FR" sz="1000" kern="1200" dirty="0">
                        <a:solidFill>
                          <a:schemeClr val="dk1"/>
                        </a:solidFill>
                        <a:latin typeface="+mn-lt"/>
                        <a:ea typeface="+mn-ea"/>
                        <a:cs typeface="+mn-cs"/>
                      </a:endParaRPr>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1</a:t>
                      </a:r>
                      <a:r>
                        <a:rPr lang="fr-FR" sz="1000" kern="1200" baseline="30000" dirty="0" smtClean="0">
                          <a:solidFill>
                            <a:schemeClr val="dk1"/>
                          </a:solidFill>
                          <a:latin typeface="+mn-lt"/>
                          <a:ea typeface="+mn-ea"/>
                          <a:cs typeface="+mn-cs"/>
                        </a:rPr>
                        <a:t>er</a:t>
                      </a:r>
                      <a:r>
                        <a:rPr lang="fr-FR" sz="1000" kern="1200" dirty="0" smtClean="0">
                          <a:solidFill>
                            <a:schemeClr val="dk1"/>
                          </a:solidFill>
                          <a:latin typeface="+mn-lt"/>
                          <a:ea typeface="+mn-ea"/>
                          <a:cs typeface="+mn-cs"/>
                        </a:rPr>
                        <a:t> janvier 2018</a:t>
                      </a:r>
                      <a:endParaRPr lang="fr-FR" sz="1000" kern="1200" dirty="0">
                        <a:solidFill>
                          <a:schemeClr val="dk1"/>
                        </a:solidFill>
                        <a:latin typeface="+mn-lt"/>
                        <a:ea typeface="+mn-ea"/>
                        <a:cs typeface="+mn-cs"/>
                      </a:endParaRPr>
                    </a:p>
                  </a:txBody>
                  <a:tcPr>
                    <a:solidFill>
                      <a:schemeClr val="accent3">
                        <a:lumMod val="40000"/>
                        <a:lumOff val="60000"/>
                      </a:schemeClr>
                    </a:solidFill>
                  </a:tcPr>
                </a:tc>
                <a:extLst>
                  <a:ext uri="{0D108BD9-81ED-4DB2-BD59-A6C34878D82A}">
                    <a16:rowId xmlns:a16="http://schemas.microsoft.com/office/drawing/2014/main" val="10006"/>
                  </a:ext>
                </a:extLst>
              </a:tr>
              <a:tr h="401251">
                <a:tc>
                  <a:txBody>
                    <a:bodyPr/>
                    <a:lstStyle/>
                    <a:p>
                      <a:pPr algn="ctr"/>
                      <a:endParaRPr lang="fr-FR" sz="1050" b="1" dirty="0"/>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Conseillers d’éducation populaire et de jeunesse</a:t>
                      </a:r>
                      <a:endParaRPr lang="fr-FR" sz="1000" kern="1200" dirty="0">
                        <a:solidFill>
                          <a:schemeClr val="dk1"/>
                        </a:solidFill>
                        <a:latin typeface="+mn-lt"/>
                        <a:ea typeface="+mn-ea"/>
                        <a:cs typeface="+mn-cs"/>
                      </a:endParaRPr>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Conseiller des APS</a:t>
                      </a:r>
                      <a:endParaRPr lang="fr-FR" sz="1000" kern="1200" dirty="0">
                        <a:solidFill>
                          <a:schemeClr val="dk1"/>
                        </a:solidFill>
                        <a:latin typeface="+mn-lt"/>
                        <a:ea typeface="+mn-ea"/>
                        <a:cs typeface="+mn-cs"/>
                      </a:endParaRPr>
                    </a:p>
                  </a:txBody>
                  <a:tcPr>
                    <a:solidFill>
                      <a:schemeClr val="accent3">
                        <a:lumMod val="40000"/>
                        <a:lumOff val="60000"/>
                      </a:schemeClr>
                    </a:solidFill>
                  </a:tcPr>
                </a:tc>
                <a:tc>
                  <a:txBody>
                    <a:bodyPr/>
                    <a:lstStyle/>
                    <a:p>
                      <a:pPr marL="0" algn="l" defTabSz="914400" rtl="0" eaLnBrk="1" latinLnBrk="0" hangingPunct="1"/>
                      <a:endParaRPr lang="fr-FR" sz="1000" kern="1200" dirty="0">
                        <a:solidFill>
                          <a:schemeClr val="dk1"/>
                        </a:solidFill>
                        <a:latin typeface="+mn-lt"/>
                        <a:ea typeface="+mn-ea"/>
                        <a:cs typeface="+mn-cs"/>
                      </a:endParaRPr>
                    </a:p>
                  </a:txBody>
                  <a:tcPr>
                    <a:solidFill>
                      <a:schemeClr val="accent3">
                        <a:lumMod val="40000"/>
                        <a:lumOff val="60000"/>
                      </a:schemeClr>
                    </a:solidFill>
                  </a:tcPr>
                </a:tc>
                <a:tc>
                  <a:txBody>
                    <a:bodyPr/>
                    <a:lstStyle/>
                    <a:p>
                      <a:endParaRPr lang="fr-FR"/>
                    </a:p>
                  </a:txBody>
                  <a:tcPr>
                    <a:solidFill>
                      <a:schemeClr val="accent3">
                        <a:lumMod val="40000"/>
                        <a:lumOff val="60000"/>
                      </a:schemeClr>
                    </a:solidFill>
                  </a:tcPr>
                </a:tc>
                <a:tc>
                  <a:txBody>
                    <a:bodyPr/>
                    <a:lstStyle/>
                    <a:p>
                      <a:pPr marL="0" algn="l" defTabSz="914400" rtl="0" eaLnBrk="1" latinLnBrk="0" hangingPunct="1"/>
                      <a:r>
                        <a:rPr lang="fr-FR" sz="1000" kern="1200" dirty="0" smtClean="0">
                          <a:solidFill>
                            <a:schemeClr val="dk1"/>
                          </a:solidFill>
                          <a:latin typeface="+mn-lt"/>
                          <a:ea typeface="+mn-ea"/>
                          <a:cs typeface="+mn-cs"/>
                        </a:rPr>
                        <a:t>Exclu</a:t>
                      </a:r>
                      <a:r>
                        <a:rPr lang="fr-FR" sz="1000" kern="1200" baseline="0" dirty="0" smtClean="0">
                          <a:solidFill>
                            <a:schemeClr val="dk1"/>
                          </a:solidFill>
                          <a:latin typeface="+mn-lt"/>
                          <a:ea typeface="+mn-ea"/>
                          <a:cs typeface="+mn-cs"/>
                        </a:rPr>
                        <a:t> mais r</a:t>
                      </a:r>
                      <a:r>
                        <a:rPr lang="fr-FR" sz="1000" kern="1200" dirty="0" smtClean="0">
                          <a:solidFill>
                            <a:schemeClr val="dk1"/>
                          </a:solidFill>
                          <a:latin typeface="+mn-lt"/>
                          <a:ea typeface="+mn-ea"/>
                          <a:cs typeface="+mn-cs"/>
                        </a:rPr>
                        <a:t>éexamen avant le 31/12/2019</a:t>
                      </a:r>
                      <a:endParaRPr lang="fr-FR" sz="1000" kern="1200" dirty="0">
                        <a:solidFill>
                          <a:schemeClr val="dk1"/>
                        </a:solidFill>
                        <a:latin typeface="+mn-lt"/>
                        <a:ea typeface="+mn-ea"/>
                        <a:cs typeface="+mn-cs"/>
                      </a:endParaRPr>
                    </a:p>
                  </a:txBody>
                  <a:tcPr>
                    <a:solidFill>
                      <a:schemeClr val="accent3">
                        <a:lumMod val="40000"/>
                        <a:lumOff val="60000"/>
                      </a:schemeClr>
                    </a:solidFill>
                  </a:tcPr>
                </a:tc>
                <a:extLst>
                  <a:ext uri="{0D108BD9-81ED-4DB2-BD59-A6C34878D82A}">
                    <a16:rowId xmlns:a16="http://schemas.microsoft.com/office/drawing/2014/main" val="10007"/>
                  </a:ext>
                </a:extLst>
              </a:tr>
              <a:tr h="351760">
                <a:tc>
                  <a:txBody>
                    <a:bodyPr/>
                    <a:lstStyle/>
                    <a:p>
                      <a:pPr algn="ctr"/>
                      <a:endParaRPr lang="fr-FR" sz="1050" b="1" dirty="0"/>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Conservateurs</a:t>
                      </a:r>
                      <a:r>
                        <a:rPr lang="fr-FR" sz="1000" kern="1200" baseline="0" dirty="0" smtClean="0">
                          <a:solidFill>
                            <a:schemeClr val="dk1"/>
                          </a:solidFill>
                          <a:latin typeface="+mn-lt"/>
                          <a:ea typeface="+mn-ea"/>
                          <a:cs typeface="+mn-cs"/>
                        </a:rPr>
                        <a:t> de bibliothèque</a:t>
                      </a:r>
                      <a:endParaRPr lang="fr-FR" sz="1000" kern="120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Conservateurs</a:t>
                      </a:r>
                      <a:r>
                        <a:rPr lang="fr-FR" sz="1000" kern="1200" baseline="0" dirty="0" smtClean="0">
                          <a:solidFill>
                            <a:schemeClr val="dk1"/>
                          </a:solidFill>
                          <a:latin typeface="+mn-lt"/>
                          <a:ea typeface="+mn-ea"/>
                          <a:cs typeface="+mn-cs"/>
                        </a:rPr>
                        <a:t> de bibliothèque</a:t>
                      </a:r>
                      <a:endParaRPr lang="fr-FR" sz="1000" kern="1200" dirty="0">
                        <a:solidFill>
                          <a:schemeClr val="dk1"/>
                        </a:solidFill>
                        <a:latin typeface="+mn-lt"/>
                        <a:ea typeface="+mn-ea"/>
                        <a:cs typeface="+mn-cs"/>
                      </a:endParaRPr>
                    </a:p>
                  </a:txBody>
                  <a:tcPr>
                    <a:solidFill>
                      <a:schemeClr val="accent3">
                        <a:lumMod val="40000"/>
                        <a:lumOff val="60000"/>
                      </a:schemeClr>
                    </a:solidFill>
                  </a:tcPr>
                </a:tc>
                <a:tc>
                  <a:txBody>
                    <a:bodyPr/>
                    <a:lstStyle/>
                    <a:p>
                      <a:pPr marL="0" algn="l" defTabSz="914400" rtl="0" eaLnBrk="1" latinLnBrk="0" hangingPunct="1"/>
                      <a:endParaRPr lang="fr-FR" sz="1000" kern="1200" dirty="0">
                        <a:solidFill>
                          <a:schemeClr val="dk1"/>
                        </a:solidFill>
                        <a:latin typeface="+mn-lt"/>
                        <a:ea typeface="+mn-ea"/>
                        <a:cs typeface="+mn-cs"/>
                      </a:endParaRPr>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Non publié</a:t>
                      </a:r>
                    </a:p>
                    <a:p>
                      <a:pPr marL="0" algn="l" defTabSz="914400" rtl="0" eaLnBrk="1" latinLnBrk="0" hangingPunct="1"/>
                      <a:endParaRPr lang="fr-FR" sz="1000" kern="1200" dirty="0">
                        <a:solidFill>
                          <a:schemeClr val="dk1"/>
                        </a:solidFill>
                        <a:latin typeface="+mn-lt"/>
                        <a:ea typeface="+mn-ea"/>
                        <a:cs typeface="+mn-cs"/>
                      </a:endParaRPr>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1</a:t>
                      </a:r>
                      <a:r>
                        <a:rPr lang="fr-FR" sz="1000" kern="1200" baseline="30000" dirty="0" smtClean="0">
                          <a:solidFill>
                            <a:schemeClr val="dk1"/>
                          </a:solidFill>
                          <a:latin typeface="+mn-lt"/>
                          <a:ea typeface="+mn-ea"/>
                          <a:cs typeface="+mn-cs"/>
                        </a:rPr>
                        <a:t>er</a:t>
                      </a:r>
                      <a:r>
                        <a:rPr lang="fr-FR" sz="1000" kern="1200" dirty="0" smtClean="0">
                          <a:solidFill>
                            <a:schemeClr val="dk1"/>
                          </a:solidFill>
                          <a:latin typeface="+mn-lt"/>
                          <a:ea typeface="+mn-ea"/>
                          <a:cs typeface="+mn-cs"/>
                        </a:rPr>
                        <a:t> septembre 2017</a:t>
                      </a:r>
                      <a:endParaRPr lang="fr-FR" sz="1000" kern="1200" dirty="0">
                        <a:solidFill>
                          <a:schemeClr val="dk1"/>
                        </a:solidFill>
                        <a:latin typeface="+mn-lt"/>
                        <a:ea typeface="+mn-ea"/>
                        <a:cs typeface="+mn-cs"/>
                      </a:endParaRPr>
                    </a:p>
                  </a:txBody>
                  <a:tcPr>
                    <a:solidFill>
                      <a:schemeClr val="accent3">
                        <a:lumMod val="40000"/>
                        <a:lumOff val="60000"/>
                      </a:schemeClr>
                    </a:solidFill>
                  </a:tcPr>
                </a:tc>
                <a:extLst>
                  <a:ext uri="{0D108BD9-81ED-4DB2-BD59-A6C34878D82A}">
                    <a16:rowId xmlns:a16="http://schemas.microsoft.com/office/drawing/2014/main" val="10008"/>
                  </a:ext>
                </a:extLst>
              </a:tr>
              <a:tr h="395848">
                <a:tc>
                  <a:txBody>
                    <a:bodyPr/>
                    <a:lstStyle/>
                    <a:p>
                      <a:pPr algn="ctr"/>
                      <a:endParaRPr lang="fr-FR" sz="1050" b="1" dirty="0"/>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Conservateurs</a:t>
                      </a:r>
                      <a:r>
                        <a:rPr lang="fr-FR" sz="1000" kern="1200" baseline="0" dirty="0" smtClean="0">
                          <a:solidFill>
                            <a:schemeClr val="dk1"/>
                          </a:solidFill>
                          <a:latin typeface="+mn-lt"/>
                          <a:ea typeface="+mn-ea"/>
                          <a:cs typeface="+mn-cs"/>
                        </a:rPr>
                        <a:t> du patrimoine</a:t>
                      </a:r>
                      <a:endParaRPr lang="fr-FR" sz="1000" kern="120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Conservateurs</a:t>
                      </a:r>
                      <a:r>
                        <a:rPr lang="fr-FR" sz="1000" kern="1200" baseline="0" dirty="0" smtClean="0">
                          <a:solidFill>
                            <a:schemeClr val="dk1"/>
                          </a:solidFill>
                          <a:latin typeface="+mn-lt"/>
                          <a:ea typeface="+mn-ea"/>
                          <a:cs typeface="+mn-cs"/>
                        </a:rPr>
                        <a:t> du patrimoine</a:t>
                      </a:r>
                      <a:endParaRPr lang="fr-FR" sz="1000" kern="1200" dirty="0">
                        <a:solidFill>
                          <a:schemeClr val="dk1"/>
                        </a:solidFill>
                        <a:latin typeface="+mn-lt"/>
                        <a:ea typeface="+mn-ea"/>
                        <a:cs typeface="+mn-cs"/>
                      </a:endParaRPr>
                    </a:p>
                  </a:txBody>
                  <a:tcPr>
                    <a:solidFill>
                      <a:schemeClr val="accent3">
                        <a:lumMod val="40000"/>
                        <a:lumOff val="60000"/>
                      </a:schemeClr>
                    </a:solidFill>
                  </a:tcPr>
                </a:tc>
                <a:tc>
                  <a:txBody>
                    <a:bodyPr/>
                    <a:lstStyle/>
                    <a:p>
                      <a:pPr marL="0" algn="l" defTabSz="914400" rtl="0" eaLnBrk="1" latinLnBrk="0" hangingPunct="1"/>
                      <a:endParaRPr lang="fr-FR" sz="1000" kern="1200" dirty="0">
                        <a:solidFill>
                          <a:schemeClr val="dk1"/>
                        </a:solidFill>
                        <a:latin typeface="+mn-lt"/>
                        <a:ea typeface="+mn-ea"/>
                        <a:cs typeface="+mn-cs"/>
                      </a:endParaRPr>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Arrêté en cours d’élaboration</a:t>
                      </a:r>
                      <a:endParaRPr lang="fr-FR" sz="1000" kern="1200" dirty="0">
                        <a:solidFill>
                          <a:schemeClr val="dk1"/>
                        </a:solidFill>
                        <a:latin typeface="+mn-lt"/>
                        <a:ea typeface="+mn-ea"/>
                        <a:cs typeface="+mn-cs"/>
                      </a:endParaRPr>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1</a:t>
                      </a:r>
                      <a:r>
                        <a:rPr lang="fr-FR" sz="1000" kern="1200" baseline="30000" dirty="0" smtClean="0">
                          <a:solidFill>
                            <a:schemeClr val="dk1"/>
                          </a:solidFill>
                          <a:latin typeface="+mn-lt"/>
                          <a:ea typeface="+mn-ea"/>
                          <a:cs typeface="+mn-cs"/>
                        </a:rPr>
                        <a:t>er</a:t>
                      </a:r>
                      <a:r>
                        <a:rPr lang="fr-FR" sz="1000" kern="1200" dirty="0" smtClean="0">
                          <a:solidFill>
                            <a:schemeClr val="dk1"/>
                          </a:solidFill>
                          <a:latin typeface="+mn-lt"/>
                          <a:ea typeface="+mn-ea"/>
                          <a:cs typeface="+mn-cs"/>
                        </a:rPr>
                        <a:t> janvier 2017</a:t>
                      </a:r>
                      <a:endParaRPr lang="fr-FR" sz="1000" kern="1200" dirty="0">
                        <a:solidFill>
                          <a:schemeClr val="dk1"/>
                        </a:solidFill>
                        <a:latin typeface="+mn-lt"/>
                        <a:ea typeface="+mn-ea"/>
                        <a:cs typeface="+mn-cs"/>
                      </a:endParaRPr>
                    </a:p>
                  </a:txBody>
                  <a:tcPr>
                    <a:solidFill>
                      <a:schemeClr val="accent3">
                        <a:lumMod val="40000"/>
                        <a:lumOff val="60000"/>
                      </a:schemeClr>
                    </a:solidFill>
                  </a:tcPr>
                </a:tc>
                <a:extLst>
                  <a:ext uri="{0D108BD9-81ED-4DB2-BD59-A6C34878D82A}">
                    <a16:rowId xmlns:a16="http://schemas.microsoft.com/office/drawing/2014/main" val="10009"/>
                  </a:ext>
                </a:extLst>
              </a:tr>
              <a:tr h="351760">
                <a:tc>
                  <a:txBody>
                    <a:bodyPr/>
                    <a:lstStyle/>
                    <a:p>
                      <a:pPr algn="ctr"/>
                      <a:endParaRPr lang="fr-FR" sz="1050" b="1" dirty="0"/>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Bibliothécaires</a:t>
                      </a:r>
                      <a:endParaRPr lang="fr-FR" sz="1000" kern="1200" dirty="0">
                        <a:solidFill>
                          <a:schemeClr val="dk1"/>
                        </a:solidFill>
                        <a:latin typeface="+mn-lt"/>
                        <a:ea typeface="+mn-ea"/>
                        <a:cs typeface="+mn-cs"/>
                      </a:endParaRPr>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Attachés de conservation du patrimoine</a:t>
                      </a:r>
                      <a:endParaRPr lang="fr-FR" sz="1000" kern="1200" dirty="0">
                        <a:solidFill>
                          <a:schemeClr val="dk1"/>
                        </a:solidFill>
                        <a:latin typeface="+mn-lt"/>
                        <a:ea typeface="+mn-ea"/>
                        <a:cs typeface="+mn-cs"/>
                      </a:endParaRPr>
                    </a:p>
                  </a:txBody>
                  <a:tcPr>
                    <a:solidFill>
                      <a:schemeClr val="accent3">
                        <a:lumMod val="40000"/>
                        <a:lumOff val="60000"/>
                      </a:schemeClr>
                    </a:solidFill>
                  </a:tcPr>
                </a:tc>
                <a:tc>
                  <a:txBody>
                    <a:bodyPr/>
                    <a:lstStyle/>
                    <a:p>
                      <a:pPr marL="0" algn="l" defTabSz="914400" rtl="0" eaLnBrk="1" latinLnBrk="0" hangingPunct="1"/>
                      <a:endParaRPr lang="fr-FR" sz="1000" kern="1200" dirty="0">
                        <a:solidFill>
                          <a:schemeClr val="dk1"/>
                        </a:solidFill>
                        <a:latin typeface="+mn-lt"/>
                        <a:ea typeface="+mn-ea"/>
                        <a:cs typeface="+mn-cs"/>
                      </a:endParaRPr>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Non publié</a:t>
                      </a:r>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1</a:t>
                      </a:r>
                      <a:r>
                        <a:rPr lang="fr-FR" sz="1000" kern="1200" baseline="30000" dirty="0" smtClean="0">
                          <a:solidFill>
                            <a:schemeClr val="dk1"/>
                          </a:solidFill>
                          <a:latin typeface="+mn-lt"/>
                          <a:ea typeface="+mn-ea"/>
                          <a:cs typeface="+mn-cs"/>
                        </a:rPr>
                        <a:t>er</a:t>
                      </a:r>
                      <a:r>
                        <a:rPr lang="fr-FR" sz="1000" kern="1200" dirty="0" smtClean="0">
                          <a:solidFill>
                            <a:schemeClr val="dk1"/>
                          </a:solidFill>
                          <a:latin typeface="+mn-lt"/>
                          <a:ea typeface="+mn-ea"/>
                          <a:cs typeface="+mn-cs"/>
                        </a:rPr>
                        <a:t> septembre 2017</a:t>
                      </a:r>
                      <a:endParaRPr lang="fr-FR" sz="1000" kern="1200" dirty="0">
                        <a:solidFill>
                          <a:schemeClr val="dk1"/>
                        </a:solidFill>
                        <a:latin typeface="+mn-lt"/>
                        <a:ea typeface="+mn-ea"/>
                        <a:cs typeface="+mn-cs"/>
                      </a:endParaRPr>
                    </a:p>
                  </a:txBody>
                  <a:tcPr>
                    <a:solidFill>
                      <a:schemeClr val="accent3">
                        <a:lumMod val="40000"/>
                        <a:lumOff val="60000"/>
                      </a:schemeClr>
                    </a:solidFill>
                  </a:tcPr>
                </a:tc>
                <a:extLst>
                  <a:ext uri="{0D108BD9-81ED-4DB2-BD59-A6C34878D82A}">
                    <a16:rowId xmlns:a16="http://schemas.microsoft.com/office/drawing/2014/main" val="10010"/>
                  </a:ext>
                </a:extLst>
              </a:tr>
              <a:tr h="3517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Bibliothécaires</a:t>
                      </a:r>
                      <a:endParaRPr lang="fr-FR" sz="1000" kern="1200" dirty="0">
                        <a:solidFill>
                          <a:schemeClr val="dk1"/>
                        </a:solidFill>
                        <a:latin typeface="+mn-lt"/>
                        <a:ea typeface="+mn-ea"/>
                        <a:cs typeface="+mn-cs"/>
                      </a:endParaRPr>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Bibliothécaires</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Non publié</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1</a:t>
                      </a:r>
                      <a:r>
                        <a:rPr lang="fr-FR" sz="1000" kern="1200" baseline="30000" dirty="0" smtClean="0">
                          <a:solidFill>
                            <a:schemeClr val="dk1"/>
                          </a:solidFill>
                          <a:latin typeface="+mn-lt"/>
                          <a:ea typeface="+mn-ea"/>
                          <a:cs typeface="+mn-cs"/>
                        </a:rPr>
                        <a:t>er</a:t>
                      </a:r>
                      <a:r>
                        <a:rPr lang="fr-FR" sz="1000" kern="1200" dirty="0" smtClean="0">
                          <a:solidFill>
                            <a:schemeClr val="dk1"/>
                          </a:solidFill>
                          <a:latin typeface="+mn-lt"/>
                          <a:ea typeface="+mn-ea"/>
                          <a:cs typeface="+mn-cs"/>
                        </a:rPr>
                        <a:t> septembre 2017</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solidFill>
                      <a:schemeClr val="accent3">
                        <a:lumMod val="40000"/>
                        <a:lumOff val="60000"/>
                      </a:schemeClr>
                    </a:solid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05157124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179512" y="116632"/>
            <a:ext cx="8712968" cy="6552728"/>
          </a:xfrm>
        </p:spPr>
        <p:txBody>
          <a:bodyPr vert="horz" lIns="91440" tIns="45720" rIns="91440" bIns="45720" rtlCol="0">
            <a:noAutofit/>
          </a:bodyPr>
          <a:lstStyle/>
          <a:p>
            <a:pPr algn="just"/>
            <a:r>
              <a:rPr lang="fr-FR" sz="1200" dirty="0" smtClean="0"/>
              <a:t>Arrêté </a:t>
            </a:r>
            <a:r>
              <a:rPr lang="fr-FR" sz="1200" dirty="0"/>
              <a:t>du 17 décembre 2015 pris pour l’application aux membres du corps des attachés d’administrations de l’Etat relevant du ministre </a:t>
            </a:r>
            <a:r>
              <a:rPr lang="fr-FR" sz="1200" dirty="0" smtClean="0"/>
              <a:t>de l’intérieur </a:t>
            </a:r>
            <a:r>
              <a:rPr lang="fr-FR" sz="1200" dirty="0"/>
              <a:t>des dispositions du décret n° 2014-513 du 20 mai 2014 portant création d’un régime indemnitaire tenant compte des fonctions</a:t>
            </a:r>
            <a:r>
              <a:rPr lang="fr-FR" sz="1200" dirty="0" smtClean="0"/>
              <a:t>, des </a:t>
            </a:r>
            <a:r>
              <a:rPr lang="fr-FR" sz="1200" dirty="0"/>
              <a:t>sujétions, de l’expertise et de l’engagement professionnel dans la fonction publique de l’Etat (JO du 19/12/2015)</a:t>
            </a:r>
          </a:p>
          <a:p>
            <a:r>
              <a:rPr lang="fr-FR" sz="1200" dirty="0"/>
              <a:t> Arrêté du 17 décembre 2015 pris pour l’application au corps des secrétaires administratifs de l’intérieur et de l’outre-mer des </a:t>
            </a:r>
            <a:r>
              <a:rPr lang="fr-FR" sz="1200" dirty="0" smtClean="0"/>
              <a:t>dispositions du </a:t>
            </a:r>
            <a:r>
              <a:rPr lang="fr-FR" sz="1200" dirty="0"/>
              <a:t>décret n° 2014-513 du 20 mai 2014 portant création d’un régime indemnitaire tenant compte des fonctions, des sujétions, de l’expertise et de l’engagement professionnel dans la fonction publique de l’Etat (JO du 19/12/2015)</a:t>
            </a:r>
          </a:p>
          <a:p>
            <a:r>
              <a:rPr lang="fr-FR" sz="1200" dirty="0"/>
              <a:t>Arrêté du 17 décembre 2015 pris pour l’application aux membres du corps des assistants de service social des administrations de </a:t>
            </a:r>
            <a:r>
              <a:rPr lang="fr-FR" sz="1200" dirty="0" smtClean="0"/>
              <a:t>l’Etat rattachés </a:t>
            </a:r>
            <a:r>
              <a:rPr lang="fr-FR" sz="1200" dirty="0"/>
              <a:t>au ministre de l’intérieur des dispositions du décret n° 2014-513 du 20 mai 2014 portant création d’un régime indemnitaire tenant compte des fonctions, des sujétions, de l’expertise et de l’engagement professionnel dans la fonction publique de l’Etat (JO du 19/12/2015)</a:t>
            </a:r>
          </a:p>
          <a:p>
            <a:r>
              <a:rPr lang="fr-FR" sz="1200" dirty="0"/>
              <a:t>Arrêté du 18 décembre 2015 pris pour l’application au corps des adjoints administratifs de l’intérieur et de l’outre-mer des dispositions </a:t>
            </a:r>
            <a:r>
              <a:rPr lang="fr-FR" sz="1200" dirty="0" smtClean="0"/>
              <a:t>du décret </a:t>
            </a:r>
            <a:r>
              <a:rPr lang="fr-FR" sz="1200" dirty="0"/>
              <a:t>n° 2014-513 du 20 mai 2014 portant création d’un régime indemnitaire tenant compte des fonctions, des sujétions, de l’expertise </a:t>
            </a:r>
            <a:r>
              <a:rPr lang="fr-FR" sz="1200" dirty="0" smtClean="0"/>
              <a:t>et de </a:t>
            </a:r>
            <a:r>
              <a:rPr lang="fr-FR" sz="1200" dirty="0"/>
              <a:t>l’engagement professionnel dans la fonction publique de l’Etat (JO du 26/12/2015)</a:t>
            </a:r>
          </a:p>
          <a:p>
            <a:r>
              <a:rPr lang="fr-FR" sz="1200" dirty="0"/>
              <a:t>Arrêté du 22 décembre 2015 portant application au corps des conseillers techniques de service social des administrations de l’Etat ainsi qu’à l’emploi de conseiller pour l’action sociale des administrations de l’Etat des dispositions du décret n° 2014-513 du 20 mai 2014 portant création d’un régime indemnitaire tenant compte des fonctions, des sujétions, de l’expertise et de l’engagement professionnel dans la fonction publique de l’Etat (JO du 26/12/2015),</a:t>
            </a:r>
          </a:p>
          <a:p>
            <a:r>
              <a:rPr lang="fr-FR" sz="1200" dirty="0"/>
              <a:t> Arrêté du 31 mai 2016 pris pour l'application à certains corps d'infirmiers relevant de la catégorie A des dispositions du décret n° 2014-513 du 20 mai 2014 portant création d'un régime indemnitaire tenant compte des fonctions, des sujétions, de l'expertise et de l'engagement professionnel dans la fonction publique de l'Etat (JO du 10/06/2016)</a:t>
            </a:r>
          </a:p>
          <a:p>
            <a:r>
              <a:rPr lang="fr-FR" sz="1200" dirty="0"/>
              <a:t>Arrêté du 31 mai 2016 pris pour l'application à certains corps d'infirmiers relevant de la catégorie B des dispositions du décret n° 2014-513 du 20 mai 2014 portant création d'un régime indemnitaire tenant compte des fonctions, des sujétions, de l'expertise et de l'engagement professionnel dans la fonction publique de l'Etat (JO du 10/06/2016)</a:t>
            </a:r>
          </a:p>
          <a:p>
            <a:r>
              <a:rPr lang="fr-FR" sz="1200" dirty="0"/>
              <a:t>Arrêté du 30 décembre 2016 pris pour l'application au corps des adjoints techniques d’accueil, de surveillance et de magasinage des dispositions du décret n° 2014-513 du 20 mai 2014 portant création d'un régime indemnitaire tenant compte des fonctions, des sujétions, de l'expertise et de l'engagement professionnel dans la fonction publique de l'Etat (JO du 31/12/2016)</a:t>
            </a:r>
          </a:p>
          <a:p>
            <a:r>
              <a:rPr lang="fr-FR" sz="1200" dirty="0"/>
              <a:t>Arrêté du 16 juin 2017 pris pour l’application aux corps des adjoints techniques de l’intérieur et de l’outre-mer et des adjoints techniques de la police nationale des dispositions du décret n° 2014-513 du 20 mai 2014 portant création d’un régime indemnitaire tenant compte des fonctions, des sujétions, de l’expertise et de l’engagement professionnel dans la fonction publique de l’Etat (JO du 12/08/2017)</a:t>
            </a:r>
          </a:p>
          <a:p>
            <a:endParaRPr lang="fr-FR" sz="1200" dirty="0"/>
          </a:p>
        </p:txBody>
      </p:sp>
    </p:spTree>
    <p:extLst>
      <p:ext uri="{BB962C8B-B14F-4D97-AF65-F5344CB8AC3E}">
        <p14:creationId xmlns:p14="http://schemas.microsoft.com/office/powerpoint/2010/main" val="8112574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126609439"/>
              </p:ext>
            </p:extLst>
          </p:nvPr>
        </p:nvGraphicFramePr>
        <p:xfrm>
          <a:off x="107504" y="1340768"/>
          <a:ext cx="8832711" cy="4053840"/>
        </p:xfrm>
        <a:graphic>
          <a:graphicData uri="http://schemas.openxmlformats.org/drawingml/2006/table">
            <a:tbl>
              <a:tblPr firstRow="1" bandRow="1">
                <a:tableStyleId>{5C22544A-7EE6-4342-B048-85BDC9FD1C3A}</a:tableStyleId>
              </a:tblPr>
              <a:tblGrid>
                <a:gridCol w="792088">
                  <a:extLst>
                    <a:ext uri="{9D8B030D-6E8A-4147-A177-3AD203B41FA5}">
                      <a16:colId xmlns:a16="http://schemas.microsoft.com/office/drawing/2014/main" val="20000"/>
                    </a:ext>
                  </a:extLst>
                </a:gridCol>
                <a:gridCol w="2076095">
                  <a:extLst>
                    <a:ext uri="{9D8B030D-6E8A-4147-A177-3AD203B41FA5}">
                      <a16:colId xmlns:a16="http://schemas.microsoft.com/office/drawing/2014/main" val="20001"/>
                    </a:ext>
                  </a:extLst>
                </a:gridCol>
                <a:gridCol w="1539027">
                  <a:extLst>
                    <a:ext uri="{9D8B030D-6E8A-4147-A177-3AD203B41FA5}">
                      <a16:colId xmlns:a16="http://schemas.microsoft.com/office/drawing/2014/main" val="20002"/>
                    </a:ext>
                  </a:extLst>
                </a:gridCol>
                <a:gridCol w="997672">
                  <a:extLst>
                    <a:ext uri="{9D8B030D-6E8A-4147-A177-3AD203B41FA5}">
                      <a16:colId xmlns:a16="http://schemas.microsoft.com/office/drawing/2014/main" val="20003"/>
                    </a:ext>
                  </a:extLst>
                </a:gridCol>
                <a:gridCol w="1119291">
                  <a:extLst>
                    <a:ext uri="{9D8B030D-6E8A-4147-A177-3AD203B41FA5}">
                      <a16:colId xmlns:a16="http://schemas.microsoft.com/office/drawing/2014/main" val="20004"/>
                    </a:ext>
                  </a:extLst>
                </a:gridCol>
                <a:gridCol w="2308538">
                  <a:extLst>
                    <a:ext uri="{9D8B030D-6E8A-4147-A177-3AD203B41FA5}">
                      <a16:colId xmlns:a16="http://schemas.microsoft.com/office/drawing/2014/main" val="20005"/>
                    </a:ext>
                  </a:extLst>
                </a:gridCol>
              </a:tblGrid>
              <a:tr h="537067">
                <a:tc>
                  <a:txBody>
                    <a:bodyPr/>
                    <a:lstStyle/>
                    <a:p>
                      <a:pPr marL="0" algn="ctr" defTabSz="914400" rtl="0" eaLnBrk="1" latinLnBrk="0" hangingPunct="1"/>
                      <a:r>
                        <a:rPr lang="fr-FR" sz="1200" b="1" kern="1200" dirty="0" smtClean="0">
                          <a:solidFill>
                            <a:schemeClr val="lt1"/>
                          </a:solidFill>
                          <a:latin typeface="+mn-lt"/>
                          <a:ea typeface="+mn-ea"/>
                          <a:cs typeface="+mn-cs"/>
                        </a:rPr>
                        <a:t>Catégorie</a:t>
                      </a:r>
                      <a:endParaRPr lang="fr-FR" sz="1200" b="1" kern="1200" dirty="0">
                        <a:solidFill>
                          <a:schemeClr val="lt1"/>
                        </a:solidFill>
                        <a:latin typeface="+mn-lt"/>
                        <a:ea typeface="+mn-ea"/>
                        <a:cs typeface="+mn-cs"/>
                      </a:endParaRPr>
                    </a:p>
                  </a:txBody>
                  <a:tcPr>
                    <a:solidFill>
                      <a:srgbClr val="00B050"/>
                    </a:solidFill>
                  </a:tcPr>
                </a:tc>
                <a:tc>
                  <a:txBody>
                    <a:bodyPr/>
                    <a:lstStyle/>
                    <a:p>
                      <a:pPr marL="0" algn="ctr" defTabSz="914400" rtl="0" eaLnBrk="1" latinLnBrk="0" hangingPunct="1"/>
                      <a:r>
                        <a:rPr lang="fr-FR" sz="1200" b="1" kern="1200" dirty="0" smtClean="0">
                          <a:solidFill>
                            <a:schemeClr val="lt1"/>
                          </a:solidFill>
                          <a:latin typeface="+mn-lt"/>
                          <a:ea typeface="+mn-ea"/>
                          <a:cs typeface="+mn-cs"/>
                        </a:rPr>
                        <a:t>Corps FPE</a:t>
                      </a:r>
                      <a:endParaRPr lang="fr-FR" sz="1200" b="1" kern="1200" dirty="0">
                        <a:solidFill>
                          <a:schemeClr val="lt1"/>
                        </a:solidFill>
                        <a:latin typeface="+mn-lt"/>
                        <a:ea typeface="+mn-ea"/>
                        <a:cs typeface="+mn-cs"/>
                      </a:endParaRPr>
                    </a:p>
                  </a:txBody>
                  <a:tcPr>
                    <a:solidFill>
                      <a:srgbClr val="00B050"/>
                    </a:solidFill>
                  </a:tcPr>
                </a:tc>
                <a:tc>
                  <a:txBody>
                    <a:bodyPr/>
                    <a:lstStyle/>
                    <a:p>
                      <a:pPr marL="0" algn="ctr" defTabSz="914400" rtl="0" eaLnBrk="1" latinLnBrk="0" hangingPunct="1"/>
                      <a:r>
                        <a:rPr lang="fr-FR" sz="1200" b="1" kern="1200" dirty="0" smtClean="0">
                          <a:solidFill>
                            <a:schemeClr val="lt1"/>
                          </a:solidFill>
                          <a:latin typeface="+mn-lt"/>
                          <a:ea typeface="+mn-ea"/>
                          <a:cs typeface="+mn-cs"/>
                        </a:rPr>
                        <a:t>Corps FPT</a:t>
                      </a:r>
                      <a:endParaRPr lang="fr-FR" sz="1200" b="1" kern="1200" dirty="0">
                        <a:solidFill>
                          <a:schemeClr val="lt1"/>
                        </a:solidFill>
                        <a:latin typeface="+mn-lt"/>
                        <a:ea typeface="+mn-ea"/>
                        <a:cs typeface="+mn-cs"/>
                      </a:endParaRPr>
                    </a:p>
                  </a:txBody>
                  <a:tcPr>
                    <a:solidFill>
                      <a:srgbClr val="00B050"/>
                    </a:solidFill>
                  </a:tcPr>
                </a:tc>
                <a:tc>
                  <a:txBody>
                    <a:bodyPr/>
                    <a:lstStyle/>
                    <a:p>
                      <a:pPr marL="0" algn="ctr" defTabSz="914400" rtl="0" eaLnBrk="1" latinLnBrk="0" hangingPunct="1"/>
                      <a:r>
                        <a:rPr lang="fr-FR" sz="1200" b="1" kern="1200" dirty="0" smtClean="0">
                          <a:solidFill>
                            <a:schemeClr val="lt1"/>
                          </a:solidFill>
                          <a:latin typeface="+mn-lt"/>
                          <a:ea typeface="+mn-ea"/>
                          <a:cs typeface="+mn-cs"/>
                        </a:rPr>
                        <a:t>Arrêté</a:t>
                      </a:r>
                      <a:endParaRPr lang="fr-FR" sz="1200" b="1" kern="1200" dirty="0">
                        <a:solidFill>
                          <a:schemeClr val="lt1"/>
                        </a:solidFill>
                        <a:latin typeface="+mn-lt"/>
                        <a:ea typeface="+mn-ea"/>
                        <a:cs typeface="+mn-cs"/>
                      </a:endParaRPr>
                    </a:p>
                  </a:txBody>
                  <a:tcPr>
                    <a:solidFill>
                      <a:srgbClr val="00B050"/>
                    </a:solidFill>
                  </a:tcPr>
                </a:tc>
                <a:tc>
                  <a:txBody>
                    <a:bodyPr/>
                    <a:lstStyle/>
                    <a:p>
                      <a:pPr marL="0" algn="ctr" defTabSz="914400" rtl="0" eaLnBrk="1" latinLnBrk="0" hangingPunct="1"/>
                      <a:r>
                        <a:rPr lang="fr-FR" sz="1200" b="1" kern="1200" dirty="0" smtClean="0">
                          <a:solidFill>
                            <a:schemeClr val="lt1"/>
                          </a:solidFill>
                          <a:latin typeface="+mn-lt"/>
                          <a:ea typeface="+mn-ea"/>
                          <a:cs typeface="+mn-cs"/>
                        </a:rPr>
                        <a:t>Arrêté fixant les montants de référence</a:t>
                      </a:r>
                      <a:endParaRPr lang="fr-FR" sz="1200" b="1" kern="1200" dirty="0">
                        <a:solidFill>
                          <a:schemeClr val="lt1"/>
                        </a:solidFill>
                        <a:latin typeface="+mn-lt"/>
                        <a:ea typeface="+mn-ea"/>
                        <a:cs typeface="+mn-cs"/>
                      </a:endParaRPr>
                    </a:p>
                  </a:txBody>
                  <a:tcPr>
                    <a:solidFill>
                      <a:srgbClr val="00B050"/>
                    </a:solidFill>
                  </a:tcPr>
                </a:tc>
                <a:tc>
                  <a:txBody>
                    <a:bodyPr/>
                    <a:lstStyle/>
                    <a:p>
                      <a:pPr marL="0" algn="ctr" defTabSz="914400" rtl="0" eaLnBrk="1" latinLnBrk="0" hangingPunct="1"/>
                      <a:r>
                        <a:rPr lang="fr-FR" sz="1200" b="1" kern="1200" dirty="0" smtClean="0">
                          <a:solidFill>
                            <a:schemeClr val="lt1"/>
                          </a:solidFill>
                          <a:latin typeface="+mn-lt"/>
                          <a:ea typeface="+mn-ea"/>
                          <a:cs typeface="+mn-cs"/>
                        </a:rPr>
                        <a:t>Date limite d’adhésion</a:t>
                      </a:r>
                      <a:endParaRPr lang="fr-FR" sz="1200" b="1" kern="1200" dirty="0">
                        <a:solidFill>
                          <a:schemeClr val="lt1"/>
                        </a:solidFill>
                        <a:latin typeface="+mn-lt"/>
                        <a:ea typeface="+mn-ea"/>
                        <a:cs typeface="+mn-cs"/>
                      </a:endParaRPr>
                    </a:p>
                  </a:txBody>
                  <a:tcPr>
                    <a:solidFill>
                      <a:srgbClr val="00B050"/>
                    </a:solidFill>
                  </a:tcPr>
                </a:tc>
                <a:extLst>
                  <a:ext uri="{0D108BD9-81ED-4DB2-BD59-A6C34878D82A}">
                    <a16:rowId xmlns:a16="http://schemas.microsoft.com/office/drawing/2014/main" val="10000"/>
                  </a:ext>
                </a:extLst>
              </a:tr>
              <a:tr h="537067">
                <a:tc>
                  <a:txBody>
                    <a:bodyPr/>
                    <a:lstStyle/>
                    <a:p>
                      <a:pPr algn="ctr"/>
                      <a:r>
                        <a:rPr lang="fr-FR" sz="1050" b="1" dirty="0" smtClean="0"/>
                        <a:t>A</a:t>
                      </a:r>
                      <a:endParaRPr lang="fr-FR" sz="1050" b="1" dirty="0"/>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Personnels de direction d’établissement d’enseignement ou de formation</a:t>
                      </a:r>
                      <a:endParaRPr lang="fr-FR" sz="1000" kern="1200" dirty="0">
                        <a:solidFill>
                          <a:schemeClr val="dk1"/>
                        </a:solidFill>
                        <a:latin typeface="+mn-lt"/>
                        <a:ea typeface="+mn-ea"/>
                        <a:cs typeface="+mn-cs"/>
                      </a:endParaRPr>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Directeurs d'enseignement d'établissement artistique</a:t>
                      </a:r>
                      <a:endParaRPr lang="fr-FR" sz="1000" kern="1200" dirty="0">
                        <a:solidFill>
                          <a:schemeClr val="dk1"/>
                        </a:solidFill>
                        <a:latin typeface="+mn-lt"/>
                        <a:ea typeface="+mn-ea"/>
                        <a:cs typeface="+mn-cs"/>
                      </a:endParaRPr>
                    </a:p>
                  </a:txBody>
                  <a:tcPr>
                    <a:solidFill>
                      <a:schemeClr val="accent3">
                        <a:lumMod val="40000"/>
                        <a:lumOff val="60000"/>
                      </a:schemeClr>
                    </a:solidFill>
                  </a:tcPr>
                </a:tc>
                <a:tc>
                  <a:txBody>
                    <a:bodyPr/>
                    <a:lstStyle/>
                    <a:p>
                      <a:pPr marL="0" algn="l" defTabSz="914400" rtl="0" eaLnBrk="1" latinLnBrk="0" hangingPunct="1"/>
                      <a:endParaRPr lang="fr-FR" sz="1000" kern="1200" dirty="0">
                        <a:solidFill>
                          <a:schemeClr val="dk1"/>
                        </a:solidFill>
                        <a:latin typeface="+mn-lt"/>
                        <a:ea typeface="+mn-ea"/>
                        <a:cs typeface="+mn-cs"/>
                      </a:endParaRPr>
                    </a:p>
                  </a:txBody>
                  <a:tcPr>
                    <a:solidFill>
                      <a:schemeClr val="accent3">
                        <a:lumMod val="40000"/>
                        <a:lumOff val="60000"/>
                      </a:schemeClr>
                    </a:solidFill>
                  </a:tcPr>
                </a:tc>
                <a:tc>
                  <a:txBody>
                    <a:bodyPr/>
                    <a:lstStyle/>
                    <a:p>
                      <a:endParaRPr lang="fr-FR"/>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Exclu.</a:t>
                      </a:r>
                      <a:r>
                        <a:rPr lang="fr-FR" sz="1000" kern="1200" baseline="0" dirty="0" smtClean="0">
                          <a:solidFill>
                            <a:schemeClr val="dk1"/>
                          </a:solidFill>
                          <a:latin typeface="+mn-lt"/>
                          <a:ea typeface="+mn-ea"/>
                          <a:cs typeface="+mn-cs"/>
                        </a:rPr>
                        <a:t> </a:t>
                      </a:r>
                      <a:r>
                        <a:rPr lang="fr-FR" sz="1000" kern="1200" dirty="0" smtClean="0">
                          <a:solidFill>
                            <a:schemeClr val="dk1"/>
                          </a:solidFill>
                          <a:latin typeface="+mn-lt"/>
                          <a:ea typeface="+mn-ea"/>
                          <a:cs typeface="+mn-cs"/>
                        </a:rPr>
                        <a:t>Réexamen avant le 31/12/2019</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solidFill>
                      <a:schemeClr val="accent3">
                        <a:lumMod val="40000"/>
                        <a:lumOff val="60000"/>
                      </a:schemeClr>
                    </a:solidFill>
                  </a:tcPr>
                </a:tc>
                <a:extLst>
                  <a:ext uri="{0D108BD9-81ED-4DB2-BD59-A6C34878D82A}">
                    <a16:rowId xmlns:a16="http://schemas.microsoft.com/office/drawing/2014/main" val="10001"/>
                  </a:ext>
                </a:extLst>
              </a:tr>
              <a:tr h="387882">
                <a:tc>
                  <a:txBody>
                    <a:bodyPr/>
                    <a:lstStyle/>
                    <a:p>
                      <a:pPr algn="ctr"/>
                      <a:endParaRPr lang="fr-FR" sz="1050" b="1" dirty="0"/>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Professeurs certifiés</a:t>
                      </a:r>
                      <a:endParaRPr lang="fr-FR" sz="1000" kern="1200" dirty="0">
                        <a:solidFill>
                          <a:schemeClr val="dk1"/>
                        </a:solidFill>
                        <a:latin typeface="+mn-lt"/>
                        <a:ea typeface="+mn-ea"/>
                        <a:cs typeface="+mn-cs"/>
                      </a:endParaRPr>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Professeurs d'enseignement artistique</a:t>
                      </a:r>
                      <a:endParaRPr lang="fr-FR" sz="1000" kern="1200" dirty="0">
                        <a:solidFill>
                          <a:schemeClr val="dk1"/>
                        </a:solidFill>
                        <a:latin typeface="+mn-lt"/>
                        <a:ea typeface="+mn-ea"/>
                        <a:cs typeface="+mn-cs"/>
                      </a:endParaRPr>
                    </a:p>
                  </a:txBody>
                  <a:tcPr>
                    <a:solidFill>
                      <a:schemeClr val="accent3">
                        <a:lumMod val="40000"/>
                        <a:lumOff val="60000"/>
                      </a:schemeClr>
                    </a:solidFill>
                  </a:tcPr>
                </a:tc>
                <a:tc>
                  <a:txBody>
                    <a:bodyPr/>
                    <a:lstStyle/>
                    <a:p>
                      <a:pPr marL="0" algn="l" defTabSz="914400" rtl="0" eaLnBrk="1" latinLnBrk="0" hangingPunct="1"/>
                      <a:endParaRPr lang="fr-FR" sz="1000" kern="1200" dirty="0">
                        <a:solidFill>
                          <a:schemeClr val="dk1"/>
                        </a:solidFill>
                        <a:latin typeface="+mn-lt"/>
                        <a:ea typeface="+mn-ea"/>
                        <a:cs typeface="+mn-cs"/>
                      </a:endParaRPr>
                    </a:p>
                  </a:txBody>
                  <a:tcPr>
                    <a:solidFill>
                      <a:schemeClr val="accent3">
                        <a:lumMod val="40000"/>
                        <a:lumOff val="60000"/>
                      </a:schemeClr>
                    </a:solidFill>
                  </a:tcPr>
                </a:tc>
                <a:tc>
                  <a:txBody>
                    <a:bodyPr/>
                    <a:lstStyle/>
                    <a:p>
                      <a:endParaRPr lang="fr-FR" dirty="0"/>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Exclu.</a:t>
                      </a:r>
                      <a:r>
                        <a:rPr lang="fr-FR" sz="1000" kern="1200" baseline="0" dirty="0" smtClean="0">
                          <a:solidFill>
                            <a:schemeClr val="dk1"/>
                          </a:solidFill>
                          <a:latin typeface="+mn-lt"/>
                          <a:ea typeface="+mn-ea"/>
                          <a:cs typeface="+mn-cs"/>
                        </a:rPr>
                        <a:t> </a:t>
                      </a:r>
                      <a:r>
                        <a:rPr lang="fr-FR" sz="1000" kern="1200" dirty="0" smtClean="0">
                          <a:solidFill>
                            <a:schemeClr val="dk1"/>
                          </a:solidFill>
                          <a:latin typeface="+mn-lt"/>
                          <a:ea typeface="+mn-ea"/>
                          <a:cs typeface="+mn-cs"/>
                        </a:rPr>
                        <a:t>Réexamen avant le 31/12/2019</a:t>
                      </a:r>
                      <a:endParaRPr lang="fr-FR" sz="1000" kern="1200" dirty="0">
                        <a:solidFill>
                          <a:schemeClr val="dk1"/>
                        </a:solidFill>
                        <a:latin typeface="+mn-lt"/>
                        <a:ea typeface="+mn-ea"/>
                        <a:cs typeface="+mn-cs"/>
                      </a:endParaRPr>
                    </a:p>
                  </a:txBody>
                  <a:tcPr>
                    <a:solidFill>
                      <a:schemeClr val="accent3">
                        <a:lumMod val="40000"/>
                        <a:lumOff val="60000"/>
                      </a:schemeClr>
                    </a:solidFill>
                  </a:tcPr>
                </a:tc>
                <a:extLst>
                  <a:ext uri="{0D108BD9-81ED-4DB2-BD59-A6C34878D82A}">
                    <a16:rowId xmlns:a16="http://schemas.microsoft.com/office/drawing/2014/main" val="10002"/>
                  </a:ext>
                </a:extLst>
              </a:tr>
              <a:tr h="387882">
                <a:tc>
                  <a:txBody>
                    <a:bodyPr/>
                    <a:lstStyle/>
                    <a:p>
                      <a:pPr algn="ctr"/>
                      <a:endParaRPr lang="fr-FR" sz="1050" b="1" dirty="0"/>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Médecins</a:t>
                      </a:r>
                      <a:r>
                        <a:rPr lang="fr-FR" sz="1000" kern="1200" baseline="0" dirty="0" smtClean="0">
                          <a:solidFill>
                            <a:schemeClr val="dk1"/>
                          </a:solidFill>
                          <a:latin typeface="+mn-lt"/>
                          <a:ea typeface="+mn-ea"/>
                          <a:cs typeface="+mn-cs"/>
                        </a:rPr>
                        <a:t> inspecteur de santé publique</a:t>
                      </a:r>
                      <a:endParaRPr lang="fr-FR" sz="1000" kern="1200" dirty="0">
                        <a:solidFill>
                          <a:schemeClr val="dk1"/>
                        </a:solidFill>
                        <a:latin typeface="+mn-lt"/>
                        <a:ea typeface="+mn-ea"/>
                        <a:cs typeface="+mn-cs"/>
                      </a:endParaRPr>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Médecins</a:t>
                      </a:r>
                      <a:endParaRPr lang="fr-FR" sz="1000" kern="1200" dirty="0">
                        <a:solidFill>
                          <a:schemeClr val="dk1"/>
                        </a:solidFill>
                        <a:latin typeface="+mn-lt"/>
                        <a:ea typeface="+mn-ea"/>
                        <a:cs typeface="+mn-cs"/>
                      </a:endParaRPr>
                    </a:p>
                  </a:txBody>
                  <a:tcPr>
                    <a:solidFill>
                      <a:schemeClr val="accent3">
                        <a:lumMod val="40000"/>
                        <a:lumOff val="60000"/>
                      </a:schemeClr>
                    </a:solidFill>
                  </a:tcPr>
                </a:tc>
                <a:tc>
                  <a:txBody>
                    <a:bodyPr/>
                    <a:lstStyle/>
                    <a:p>
                      <a:pPr marL="0" algn="l" defTabSz="914400" rtl="0" eaLnBrk="1" latinLnBrk="0" hangingPunct="1"/>
                      <a:endParaRPr lang="fr-FR" sz="1000" kern="1200" dirty="0">
                        <a:solidFill>
                          <a:schemeClr val="dk1"/>
                        </a:solidFill>
                        <a:latin typeface="+mn-lt"/>
                        <a:ea typeface="+mn-ea"/>
                        <a:cs typeface="+mn-cs"/>
                      </a:endParaRPr>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Non publié</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1</a:t>
                      </a:r>
                      <a:r>
                        <a:rPr lang="fr-FR" sz="1000" kern="1200" baseline="30000" dirty="0" smtClean="0">
                          <a:solidFill>
                            <a:schemeClr val="dk1"/>
                          </a:solidFill>
                          <a:latin typeface="+mn-lt"/>
                          <a:ea typeface="+mn-ea"/>
                          <a:cs typeface="+mn-cs"/>
                        </a:rPr>
                        <a:t>er</a:t>
                      </a:r>
                      <a:r>
                        <a:rPr lang="fr-FR" sz="1000" kern="1200" dirty="0" smtClean="0">
                          <a:solidFill>
                            <a:schemeClr val="dk1"/>
                          </a:solidFill>
                          <a:latin typeface="+mn-lt"/>
                          <a:ea typeface="+mn-ea"/>
                          <a:cs typeface="+mn-cs"/>
                        </a:rPr>
                        <a:t> juillet 2017</a:t>
                      </a:r>
                      <a:endParaRPr lang="fr-FR" sz="1000" kern="1200" dirty="0">
                        <a:solidFill>
                          <a:schemeClr val="dk1"/>
                        </a:solidFill>
                        <a:latin typeface="+mn-lt"/>
                        <a:ea typeface="+mn-ea"/>
                        <a:cs typeface="+mn-cs"/>
                      </a:endParaRPr>
                    </a:p>
                  </a:txBody>
                  <a:tcPr>
                    <a:solidFill>
                      <a:schemeClr val="accent3">
                        <a:lumMod val="40000"/>
                        <a:lumOff val="60000"/>
                      </a:schemeClr>
                    </a:solidFill>
                  </a:tcPr>
                </a:tc>
                <a:extLst>
                  <a:ext uri="{0D108BD9-81ED-4DB2-BD59-A6C34878D82A}">
                    <a16:rowId xmlns:a16="http://schemas.microsoft.com/office/drawing/2014/main" val="10003"/>
                  </a:ext>
                </a:extLst>
              </a:tr>
              <a:tr h="537067">
                <a:tc>
                  <a:txBody>
                    <a:bodyPr/>
                    <a:lstStyle/>
                    <a:p>
                      <a:pPr algn="ctr"/>
                      <a:endParaRPr lang="fr-FR" sz="1050" b="1" dirty="0"/>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Psychologues</a:t>
                      </a:r>
                      <a:r>
                        <a:rPr lang="fr-FR" sz="1000" kern="1200" baseline="0" dirty="0" smtClean="0">
                          <a:solidFill>
                            <a:schemeClr val="dk1"/>
                          </a:solidFill>
                          <a:latin typeface="+mn-lt"/>
                          <a:ea typeface="+mn-ea"/>
                          <a:cs typeface="+mn-cs"/>
                        </a:rPr>
                        <a:t> des services déconcentrés de la protection judiciaire de la jeunesse</a:t>
                      </a:r>
                      <a:endParaRPr lang="fr-FR" sz="1000" kern="1200" dirty="0">
                        <a:solidFill>
                          <a:schemeClr val="dk1"/>
                        </a:solidFill>
                        <a:latin typeface="+mn-lt"/>
                        <a:ea typeface="+mn-ea"/>
                        <a:cs typeface="+mn-cs"/>
                      </a:endParaRPr>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Psychologues</a:t>
                      </a:r>
                      <a:endParaRPr lang="fr-FR" sz="1000" kern="1200" dirty="0">
                        <a:solidFill>
                          <a:schemeClr val="dk1"/>
                        </a:solidFill>
                        <a:latin typeface="+mn-lt"/>
                        <a:ea typeface="+mn-ea"/>
                        <a:cs typeface="+mn-cs"/>
                      </a:endParaRPr>
                    </a:p>
                  </a:txBody>
                  <a:tcPr>
                    <a:solidFill>
                      <a:schemeClr val="accent3">
                        <a:lumMod val="40000"/>
                        <a:lumOff val="60000"/>
                      </a:schemeClr>
                    </a:solidFill>
                  </a:tcPr>
                </a:tc>
                <a:tc>
                  <a:txBody>
                    <a:bodyPr/>
                    <a:lstStyle/>
                    <a:p>
                      <a:pPr marL="0" algn="l" defTabSz="914400" rtl="0" eaLnBrk="1" latinLnBrk="0" hangingPunct="1"/>
                      <a:endParaRPr lang="fr-FR" sz="1000" kern="1200" dirty="0">
                        <a:solidFill>
                          <a:schemeClr val="dk1"/>
                        </a:solidFill>
                        <a:latin typeface="+mn-lt"/>
                        <a:ea typeface="+mn-ea"/>
                        <a:cs typeface="+mn-cs"/>
                      </a:endParaRPr>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Non publié</a:t>
                      </a:r>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1</a:t>
                      </a:r>
                      <a:r>
                        <a:rPr lang="fr-FR" sz="1000" kern="1200" baseline="30000" dirty="0" smtClean="0">
                          <a:solidFill>
                            <a:schemeClr val="dk1"/>
                          </a:solidFill>
                          <a:latin typeface="+mn-lt"/>
                          <a:ea typeface="+mn-ea"/>
                          <a:cs typeface="+mn-cs"/>
                        </a:rPr>
                        <a:t>er</a:t>
                      </a:r>
                      <a:r>
                        <a:rPr lang="fr-FR" sz="1000" kern="1200" dirty="0" smtClean="0">
                          <a:solidFill>
                            <a:schemeClr val="dk1"/>
                          </a:solidFill>
                          <a:latin typeface="+mn-lt"/>
                          <a:ea typeface="+mn-ea"/>
                          <a:cs typeface="+mn-cs"/>
                        </a:rPr>
                        <a:t> juillet 2017</a:t>
                      </a:r>
                      <a:endParaRPr lang="fr-FR" sz="1000" kern="1200" dirty="0">
                        <a:solidFill>
                          <a:schemeClr val="dk1"/>
                        </a:solidFill>
                        <a:latin typeface="+mn-lt"/>
                        <a:ea typeface="+mn-ea"/>
                        <a:cs typeface="+mn-cs"/>
                      </a:endParaRPr>
                    </a:p>
                  </a:txBody>
                  <a:tcPr>
                    <a:solidFill>
                      <a:schemeClr val="accent3">
                        <a:lumMod val="40000"/>
                        <a:lumOff val="60000"/>
                      </a:schemeClr>
                    </a:solidFill>
                  </a:tcPr>
                </a:tc>
                <a:extLst>
                  <a:ext uri="{0D108BD9-81ED-4DB2-BD59-A6C34878D82A}">
                    <a16:rowId xmlns:a16="http://schemas.microsoft.com/office/drawing/2014/main" val="10004"/>
                  </a:ext>
                </a:extLst>
              </a:tr>
              <a:tr h="358045">
                <a:tc>
                  <a:txBody>
                    <a:bodyPr/>
                    <a:lstStyle/>
                    <a:p>
                      <a:pPr algn="ctr"/>
                      <a:endParaRPr lang="fr-FR" sz="1050" b="1" dirty="0"/>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Cadres de santé paramédicaux civils</a:t>
                      </a:r>
                      <a:endParaRPr lang="fr-FR" sz="1000" kern="1200" dirty="0">
                        <a:solidFill>
                          <a:schemeClr val="dk1"/>
                        </a:solidFill>
                        <a:latin typeface="+mn-lt"/>
                        <a:ea typeface="+mn-ea"/>
                        <a:cs typeface="+mn-cs"/>
                      </a:endParaRPr>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Sages-femmes</a:t>
                      </a:r>
                      <a:endParaRPr lang="fr-FR" sz="1000" kern="1200" dirty="0">
                        <a:solidFill>
                          <a:schemeClr val="dk1"/>
                        </a:solidFill>
                        <a:latin typeface="+mn-lt"/>
                        <a:ea typeface="+mn-ea"/>
                        <a:cs typeface="+mn-cs"/>
                      </a:endParaRPr>
                    </a:p>
                  </a:txBody>
                  <a:tcPr>
                    <a:solidFill>
                      <a:schemeClr val="accent3">
                        <a:lumMod val="40000"/>
                        <a:lumOff val="60000"/>
                      </a:schemeClr>
                    </a:solidFill>
                  </a:tcPr>
                </a:tc>
                <a:tc>
                  <a:txBody>
                    <a:bodyPr/>
                    <a:lstStyle/>
                    <a:p>
                      <a:pPr marL="0" algn="l" defTabSz="914400" rtl="0" eaLnBrk="1" latinLnBrk="0" hangingPunct="1"/>
                      <a:endParaRPr lang="fr-FR" sz="1000" kern="1200" dirty="0">
                        <a:solidFill>
                          <a:schemeClr val="dk1"/>
                        </a:solidFill>
                        <a:latin typeface="+mn-lt"/>
                        <a:ea typeface="+mn-ea"/>
                        <a:cs typeface="+mn-cs"/>
                      </a:endParaRPr>
                    </a:p>
                  </a:txBody>
                  <a:tcPr>
                    <a:solidFill>
                      <a:schemeClr val="accent3">
                        <a:lumMod val="40000"/>
                        <a:lumOff val="60000"/>
                      </a:schemeClr>
                    </a:solidFill>
                  </a:tcPr>
                </a:tc>
                <a:tc>
                  <a:txBody>
                    <a:bodyPr/>
                    <a:lstStyle/>
                    <a:p>
                      <a:endParaRPr lang="fr-FR"/>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Exclu.</a:t>
                      </a:r>
                      <a:r>
                        <a:rPr lang="fr-FR" sz="1000" kern="1200" baseline="0" dirty="0" smtClean="0">
                          <a:solidFill>
                            <a:schemeClr val="dk1"/>
                          </a:solidFill>
                          <a:latin typeface="+mn-lt"/>
                          <a:ea typeface="+mn-ea"/>
                          <a:cs typeface="+mn-cs"/>
                        </a:rPr>
                        <a:t> </a:t>
                      </a:r>
                      <a:r>
                        <a:rPr lang="fr-FR" sz="1000" kern="1200" dirty="0" smtClean="0">
                          <a:solidFill>
                            <a:schemeClr val="dk1"/>
                          </a:solidFill>
                          <a:latin typeface="+mn-lt"/>
                          <a:ea typeface="+mn-ea"/>
                          <a:cs typeface="+mn-cs"/>
                        </a:rPr>
                        <a:t>Réexamen avant le 31/12/2019</a:t>
                      </a:r>
                      <a:endParaRPr lang="fr-FR" sz="1000" kern="1200" dirty="0">
                        <a:solidFill>
                          <a:schemeClr val="dk1"/>
                        </a:solidFill>
                        <a:latin typeface="+mn-lt"/>
                        <a:ea typeface="+mn-ea"/>
                        <a:cs typeface="+mn-cs"/>
                      </a:endParaRPr>
                    </a:p>
                  </a:txBody>
                  <a:tcPr>
                    <a:solidFill>
                      <a:schemeClr val="accent3">
                        <a:lumMod val="40000"/>
                        <a:lumOff val="60000"/>
                      </a:schemeClr>
                    </a:solidFill>
                  </a:tcPr>
                </a:tc>
                <a:extLst>
                  <a:ext uri="{0D108BD9-81ED-4DB2-BD59-A6C34878D82A}">
                    <a16:rowId xmlns:a16="http://schemas.microsoft.com/office/drawing/2014/main" val="10005"/>
                  </a:ext>
                </a:extLst>
              </a:tr>
              <a:tr h="358045">
                <a:tc>
                  <a:txBody>
                    <a:bodyPr/>
                    <a:lstStyle/>
                    <a:p>
                      <a:pPr algn="ctr"/>
                      <a:endParaRPr lang="fr-FR" sz="1050" b="1" dirty="0"/>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Infirmiers</a:t>
                      </a:r>
                      <a:r>
                        <a:rPr lang="fr-FR" sz="1000" kern="1200" baseline="0" dirty="0" smtClean="0">
                          <a:solidFill>
                            <a:schemeClr val="dk1"/>
                          </a:solidFill>
                          <a:latin typeface="+mn-lt"/>
                          <a:ea typeface="+mn-ea"/>
                          <a:cs typeface="+mn-cs"/>
                        </a:rPr>
                        <a:t> civils de soins généraux</a:t>
                      </a:r>
                      <a:endParaRPr lang="fr-FR" sz="1000" kern="1200" dirty="0">
                        <a:solidFill>
                          <a:schemeClr val="dk1"/>
                        </a:solidFill>
                        <a:latin typeface="+mn-lt"/>
                        <a:ea typeface="+mn-ea"/>
                        <a:cs typeface="+mn-cs"/>
                      </a:endParaRPr>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Puéricultrices</a:t>
                      </a:r>
                      <a:endParaRPr lang="fr-FR" sz="1000" kern="1200" dirty="0">
                        <a:solidFill>
                          <a:schemeClr val="dk1"/>
                        </a:solidFill>
                        <a:latin typeface="+mn-lt"/>
                        <a:ea typeface="+mn-ea"/>
                        <a:cs typeface="+mn-cs"/>
                      </a:endParaRPr>
                    </a:p>
                  </a:txBody>
                  <a:tcPr>
                    <a:solidFill>
                      <a:schemeClr val="accent3">
                        <a:lumMod val="40000"/>
                        <a:lumOff val="60000"/>
                      </a:schemeClr>
                    </a:solidFill>
                  </a:tcPr>
                </a:tc>
                <a:tc>
                  <a:txBody>
                    <a:bodyPr/>
                    <a:lstStyle/>
                    <a:p>
                      <a:pPr marL="0" algn="l" defTabSz="914400" rtl="0" eaLnBrk="1" latinLnBrk="0" hangingPunct="1"/>
                      <a:endParaRPr lang="fr-FR" sz="1000" kern="1200" dirty="0">
                        <a:solidFill>
                          <a:schemeClr val="dk1"/>
                        </a:solidFill>
                        <a:latin typeface="+mn-lt"/>
                        <a:ea typeface="+mn-ea"/>
                        <a:cs typeface="+mn-cs"/>
                      </a:endParaRPr>
                    </a:p>
                  </a:txBody>
                  <a:tcPr>
                    <a:solidFill>
                      <a:schemeClr val="accent3">
                        <a:lumMod val="40000"/>
                        <a:lumOff val="60000"/>
                      </a:schemeClr>
                    </a:solidFill>
                  </a:tcPr>
                </a:tc>
                <a:tc>
                  <a:txBody>
                    <a:bodyPr/>
                    <a:lstStyle/>
                    <a:p>
                      <a:endParaRPr lang="fr-FR"/>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Exclu.</a:t>
                      </a:r>
                      <a:r>
                        <a:rPr lang="fr-FR" sz="1000" kern="1200" baseline="0" dirty="0" smtClean="0">
                          <a:solidFill>
                            <a:schemeClr val="dk1"/>
                          </a:solidFill>
                          <a:latin typeface="+mn-lt"/>
                          <a:ea typeface="+mn-ea"/>
                          <a:cs typeface="+mn-cs"/>
                        </a:rPr>
                        <a:t> </a:t>
                      </a:r>
                      <a:r>
                        <a:rPr lang="fr-FR" sz="1000" kern="1200" dirty="0" smtClean="0">
                          <a:solidFill>
                            <a:schemeClr val="dk1"/>
                          </a:solidFill>
                          <a:latin typeface="+mn-lt"/>
                          <a:ea typeface="+mn-ea"/>
                          <a:cs typeface="+mn-cs"/>
                        </a:rPr>
                        <a:t>Réexamen avant le 31/12/2019</a:t>
                      </a:r>
                      <a:endParaRPr lang="fr-FR" sz="1000" kern="1200" dirty="0">
                        <a:solidFill>
                          <a:schemeClr val="dk1"/>
                        </a:solidFill>
                        <a:latin typeface="+mn-lt"/>
                        <a:ea typeface="+mn-ea"/>
                        <a:cs typeface="+mn-cs"/>
                      </a:endParaRPr>
                    </a:p>
                  </a:txBody>
                  <a:tcPr>
                    <a:solidFill>
                      <a:schemeClr val="accent3">
                        <a:lumMod val="40000"/>
                        <a:lumOff val="60000"/>
                      </a:schemeClr>
                    </a:solidFill>
                  </a:tcPr>
                </a:tc>
                <a:extLst>
                  <a:ext uri="{0D108BD9-81ED-4DB2-BD59-A6C34878D82A}">
                    <a16:rowId xmlns:a16="http://schemas.microsoft.com/office/drawing/2014/main" val="10006"/>
                  </a:ext>
                </a:extLst>
              </a:tr>
              <a:tr h="387882">
                <a:tc>
                  <a:txBody>
                    <a:bodyPr/>
                    <a:lstStyle/>
                    <a:p>
                      <a:pPr algn="ctr"/>
                      <a:endParaRPr lang="fr-FR" sz="1050" b="1" dirty="0"/>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Cadres de santé paramédicaux civils</a:t>
                      </a:r>
                      <a:endParaRPr lang="fr-FR" sz="1000" kern="1200" dirty="0">
                        <a:solidFill>
                          <a:schemeClr val="dk1"/>
                        </a:solidFill>
                        <a:latin typeface="+mn-lt"/>
                        <a:ea typeface="+mn-ea"/>
                        <a:cs typeface="+mn-cs"/>
                      </a:endParaRPr>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Cadre de santé, infirmier, technicien paramédical</a:t>
                      </a:r>
                      <a:endParaRPr lang="fr-FR" sz="1000" kern="1200" dirty="0">
                        <a:solidFill>
                          <a:schemeClr val="dk1"/>
                        </a:solidFill>
                        <a:latin typeface="+mn-lt"/>
                        <a:ea typeface="+mn-ea"/>
                        <a:cs typeface="+mn-cs"/>
                      </a:endParaRPr>
                    </a:p>
                  </a:txBody>
                  <a:tcPr>
                    <a:solidFill>
                      <a:schemeClr val="accent3">
                        <a:lumMod val="40000"/>
                        <a:lumOff val="60000"/>
                      </a:schemeClr>
                    </a:solidFill>
                  </a:tcPr>
                </a:tc>
                <a:tc>
                  <a:txBody>
                    <a:bodyPr/>
                    <a:lstStyle/>
                    <a:p>
                      <a:pPr marL="0" algn="l" defTabSz="914400" rtl="0" eaLnBrk="1" latinLnBrk="0" hangingPunct="1"/>
                      <a:endParaRPr lang="fr-FR" sz="1000" kern="1200" dirty="0">
                        <a:solidFill>
                          <a:schemeClr val="dk1"/>
                        </a:solidFill>
                        <a:latin typeface="+mn-lt"/>
                        <a:ea typeface="+mn-ea"/>
                        <a:cs typeface="+mn-cs"/>
                      </a:endParaRPr>
                    </a:p>
                  </a:txBody>
                  <a:tcPr>
                    <a:solidFill>
                      <a:schemeClr val="accent3">
                        <a:lumMod val="40000"/>
                        <a:lumOff val="60000"/>
                      </a:schemeClr>
                    </a:solidFill>
                  </a:tcPr>
                </a:tc>
                <a:tc>
                  <a:txBody>
                    <a:bodyPr/>
                    <a:lstStyle/>
                    <a:p>
                      <a:endParaRPr lang="fr-FR"/>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Exclu.</a:t>
                      </a:r>
                      <a:r>
                        <a:rPr lang="fr-FR" sz="1000" kern="1200" baseline="0" dirty="0" smtClean="0">
                          <a:solidFill>
                            <a:schemeClr val="dk1"/>
                          </a:solidFill>
                          <a:latin typeface="+mn-lt"/>
                          <a:ea typeface="+mn-ea"/>
                          <a:cs typeface="+mn-cs"/>
                        </a:rPr>
                        <a:t> </a:t>
                      </a:r>
                      <a:r>
                        <a:rPr lang="fr-FR" sz="1000" kern="1200" dirty="0" smtClean="0">
                          <a:solidFill>
                            <a:schemeClr val="dk1"/>
                          </a:solidFill>
                          <a:latin typeface="+mn-lt"/>
                          <a:ea typeface="+mn-ea"/>
                          <a:cs typeface="+mn-cs"/>
                        </a:rPr>
                        <a:t>Réexamen avant le 31/12/2019</a:t>
                      </a:r>
                      <a:endParaRPr lang="fr-FR" sz="1000" kern="1200" dirty="0">
                        <a:solidFill>
                          <a:schemeClr val="dk1"/>
                        </a:solidFill>
                        <a:latin typeface="+mn-lt"/>
                        <a:ea typeface="+mn-ea"/>
                        <a:cs typeface="+mn-cs"/>
                      </a:endParaRPr>
                    </a:p>
                  </a:txBody>
                  <a:tcPr>
                    <a:solidFill>
                      <a:schemeClr val="accent3">
                        <a:lumMod val="40000"/>
                        <a:lumOff val="60000"/>
                      </a:schemeClr>
                    </a:solidFill>
                  </a:tcPr>
                </a:tc>
                <a:extLst>
                  <a:ext uri="{0D108BD9-81ED-4DB2-BD59-A6C34878D82A}">
                    <a16:rowId xmlns:a16="http://schemas.microsoft.com/office/drawing/2014/main" val="10007"/>
                  </a:ext>
                </a:extLst>
              </a:tr>
              <a:tr h="387882">
                <a:tc>
                  <a:txBody>
                    <a:bodyPr/>
                    <a:lstStyle/>
                    <a:p>
                      <a:pPr algn="ctr"/>
                      <a:endParaRPr lang="fr-FR" sz="1050" b="1" dirty="0"/>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Inspecteur de la santé publique</a:t>
                      </a:r>
                      <a:r>
                        <a:rPr lang="fr-FR" sz="1000" kern="1200" baseline="0" dirty="0" smtClean="0">
                          <a:solidFill>
                            <a:schemeClr val="dk1"/>
                          </a:solidFill>
                          <a:latin typeface="+mn-lt"/>
                          <a:ea typeface="+mn-ea"/>
                          <a:cs typeface="+mn-cs"/>
                        </a:rPr>
                        <a:t> vétérinaire</a:t>
                      </a:r>
                      <a:endParaRPr lang="fr-FR" sz="1000" kern="1200" dirty="0">
                        <a:solidFill>
                          <a:schemeClr val="dk1"/>
                        </a:solidFill>
                        <a:latin typeface="+mn-lt"/>
                        <a:ea typeface="+mn-ea"/>
                        <a:cs typeface="+mn-cs"/>
                      </a:endParaRPr>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Biologiste, vétérinaire et pharmacien</a:t>
                      </a:r>
                      <a:endParaRPr lang="fr-FR" sz="1000" kern="1200" dirty="0">
                        <a:solidFill>
                          <a:schemeClr val="dk1"/>
                        </a:solidFill>
                        <a:latin typeface="+mn-lt"/>
                        <a:ea typeface="+mn-ea"/>
                        <a:cs typeface="+mn-cs"/>
                      </a:endParaRPr>
                    </a:p>
                  </a:txBody>
                  <a:tcPr>
                    <a:solidFill>
                      <a:schemeClr val="accent3">
                        <a:lumMod val="40000"/>
                        <a:lumOff val="60000"/>
                      </a:schemeClr>
                    </a:solidFill>
                  </a:tcPr>
                </a:tc>
                <a:tc>
                  <a:txBody>
                    <a:bodyPr/>
                    <a:lstStyle/>
                    <a:p>
                      <a:pPr marL="0" algn="l" defTabSz="914400" rtl="0" eaLnBrk="1" latinLnBrk="0" hangingPunct="1"/>
                      <a:endParaRPr lang="fr-FR" sz="1000" kern="1200" dirty="0">
                        <a:solidFill>
                          <a:schemeClr val="dk1"/>
                        </a:solidFill>
                        <a:latin typeface="+mn-lt"/>
                        <a:ea typeface="+mn-ea"/>
                        <a:cs typeface="+mn-cs"/>
                      </a:endParaRPr>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Arrêté en cours d’élaboration</a:t>
                      </a:r>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1</a:t>
                      </a:r>
                      <a:r>
                        <a:rPr lang="fr-FR" sz="1000" kern="1200" baseline="30000" dirty="0" smtClean="0">
                          <a:solidFill>
                            <a:schemeClr val="dk1"/>
                          </a:solidFill>
                          <a:latin typeface="+mn-lt"/>
                          <a:ea typeface="+mn-ea"/>
                          <a:cs typeface="+mn-cs"/>
                        </a:rPr>
                        <a:t>er</a:t>
                      </a:r>
                      <a:r>
                        <a:rPr lang="fr-FR" sz="1000" kern="1200" dirty="0" smtClean="0">
                          <a:solidFill>
                            <a:schemeClr val="dk1"/>
                          </a:solidFill>
                          <a:latin typeface="+mn-lt"/>
                          <a:ea typeface="+mn-ea"/>
                          <a:cs typeface="+mn-cs"/>
                        </a:rPr>
                        <a:t> janvier 2017</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solidFill>
                      <a:schemeClr val="accent3">
                        <a:lumMod val="40000"/>
                        <a:lumOff val="60000"/>
                      </a:schemeClr>
                    </a:solid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9297649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3828027493"/>
              </p:ext>
            </p:extLst>
          </p:nvPr>
        </p:nvGraphicFramePr>
        <p:xfrm>
          <a:off x="107504" y="836712"/>
          <a:ext cx="8966276" cy="5488776"/>
        </p:xfrm>
        <a:graphic>
          <a:graphicData uri="http://schemas.openxmlformats.org/drawingml/2006/table">
            <a:tbl>
              <a:tblPr firstRow="1" bandRow="1">
                <a:tableStyleId>{5C22544A-7EE6-4342-B048-85BDC9FD1C3A}</a:tableStyleId>
              </a:tblPr>
              <a:tblGrid>
                <a:gridCol w="1152128">
                  <a:extLst>
                    <a:ext uri="{9D8B030D-6E8A-4147-A177-3AD203B41FA5}">
                      <a16:colId xmlns:a16="http://schemas.microsoft.com/office/drawing/2014/main" val="20000"/>
                    </a:ext>
                  </a:extLst>
                </a:gridCol>
                <a:gridCol w="1800199">
                  <a:extLst>
                    <a:ext uri="{9D8B030D-6E8A-4147-A177-3AD203B41FA5}">
                      <a16:colId xmlns:a16="http://schemas.microsoft.com/office/drawing/2014/main" val="20001"/>
                    </a:ext>
                  </a:extLst>
                </a:gridCol>
                <a:gridCol w="1584177">
                  <a:extLst>
                    <a:ext uri="{9D8B030D-6E8A-4147-A177-3AD203B41FA5}">
                      <a16:colId xmlns:a16="http://schemas.microsoft.com/office/drawing/2014/main" val="20002"/>
                    </a:ext>
                  </a:extLst>
                </a:gridCol>
                <a:gridCol w="1224136">
                  <a:extLst>
                    <a:ext uri="{9D8B030D-6E8A-4147-A177-3AD203B41FA5}">
                      <a16:colId xmlns:a16="http://schemas.microsoft.com/office/drawing/2014/main" val="20003"/>
                    </a:ext>
                  </a:extLst>
                </a:gridCol>
                <a:gridCol w="1348526">
                  <a:extLst>
                    <a:ext uri="{9D8B030D-6E8A-4147-A177-3AD203B41FA5}">
                      <a16:colId xmlns:a16="http://schemas.microsoft.com/office/drawing/2014/main" val="20004"/>
                    </a:ext>
                  </a:extLst>
                </a:gridCol>
                <a:gridCol w="1857110">
                  <a:extLst>
                    <a:ext uri="{9D8B030D-6E8A-4147-A177-3AD203B41FA5}">
                      <a16:colId xmlns:a16="http://schemas.microsoft.com/office/drawing/2014/main" val="20005"/>
                    </a:ext>
                  </a:extLst>
                </a:gridCol>
              </a:tblGrid>
              <a:tr h="733896">
                <a:tc>
                  <a:txBody>
                    <a:bodyPr/>
                    <a:lstStyle/>
                    <a:p>
                      <a:pPr algn="ctr"/>
                      <a:r>
                        <a:rPr lang="fr-FR" sz="1200" dirty="0" smtClean="0"/>
                        <a:t>Catégorie</a:t>
                      </a:r>
                      <a:endParaRPr lang="fr-FR" sz="1200" dirty="0"/>
                    </a:p>
                  </a:txBody>
                  <a:tcPr>
                    <a:solidFill>
                      <a:schemeClr val="accent6">
                        <a:lumMod val="75000"/>
                      </a:schemeClr>
                    </a:solidFill>
                  </a:tcPr>
                </a:tc>
                <a:tc>
                  <a:txBody>
                    <a:bodyPr/>
                    <a:lstStyle/>
                    <a:p>
                      <a:pPr algn="ctr"/>
                      <a:r>
                        <a:rPr lang="fr-FR" sz="1200" dirty="0" smtClean="0"/>
                        <a:t>Corps FPE</a:t>
                      </a:r>
                      <a:endParaRPr lang="fr-FR" sz="1200" dirty="0"/>
                    </a:p>
                  </a:txBody>
                  <a:tcPr>
                    <a:solidFill>
                      <a:schemeClr val="accent6">
                        <a:lumMod val="75000"/>
                      </a:schemeClr>
                    </a:solidFill>
                  </a:tcPr>
                </a:tc>
                <a:tc>
                  <a:txBody>
                    <a:bodyPr/>
                    <a:lstStyle/>
                    <a:p>
                      <a:pPr algn="ctr"/>
                      <a:r>
                        <a:rPr lang="fr-FR" sz="1200" dirty="0" smtClean="0"/>
                        <a:t>Corps FPT</a:t>
                      </a:r>
                      <a:endParaRPr lang="fr-FR" sz="1200" dirty="0"/>
                    </a:p>
                  </a:txBody>
                  <a:tcPr>
                    <a:solidFill>
                      <a:schemeClr val="accent6">
                        <a:lumMod val="75000"/>
                      </a:schemeClr>
                    </a:solidFill>
                  </a:tcPr>
                </a:tc>
                <a:tc>
                  <a:txBody>
                    <a:bodyPr/>
                    <a:lstStyle/>
                    <a:p>
                      <a:pPr algn="ctr"/>
                      <a:r>
                        <a:rPr lang="fr-FR" sz="1200" dirty="0" smtClean="0"/>
                        <a:t>Arrêté</a:t>
                      </a:r>
                      <a:endParaRPr lang="fr-FR" sz="1200" dirty="0"/>
                    </a:p>
                  </a:txBody>
                  <a:tcPr>
                    <a:solidFill>
                      <a:schemeClr val="accent6">
                        <a:lumMod val="75000"/>
                      </a:schemeClr>
                    </a:solidFill>
                  </a:tcPr>
                </a:tc>
                <a:tc>
                  <a:txBody>
                    <a:bodyPr/>
                    <a:lstStyle/>
                    <a:p>
                      <a:pPr algn="ctr"/>
                      <a:r>
                        <a:rPr lang="fr-FR" sz="1200" dirty="0" smtClean="0"/>
                        <a:t>Arrêté fixant les montants de référence</a:t>
                      </a:r>
                      <a:endParaRPr lang="fr-FR" sz="1200" dirty="0"/>
                    </a:p>
                  </a:txBody>
                  <a:tcPr>
                    <a:solidFill>
                      <a:schemeClr val="accent6">
                        <a:lumMod val="75000"/>
                      </a:schemeClr>
                    </a:solidFill>
                  </a:tcPr>
                </a:tc>
                <a:tc>
                  <a:txBody>
                    <a:bodyPr/>
                    <a:lstStyle/>
                    <a:p>
                      <a:pPr algn="ctr"/>
                      <a:r>
                        <a:rPr lang="fr-FR" sz="1200" dirty="0" smtClean="0"/>
                        <a:t>Date limite d’adhésion</a:t>
                      </a:r>
                      <a:endParaRPr lang="fr-FR" sz="1200" dirty="0"/>
                    </a:p>
                  </a:txBody>
                  <a:tcPr>
                    <a:solidFill>
                      <a:schemeClr val="accent6">
                        <a:lumMod val="75000"/>
                      </a:schemeClr>
                    </a:solidFill>
                  </a:tcPr>
                </a:tc>
                <a:extLst>
                  <a:ext uri="{0D108BD9-81ED-4DB2-BD59-A6C34878D82A}">
                    <a16:rowId xmlns:a16="http://schemas.microsoft.com/office/drawing/2014/main" val="10000"/>
                  </a:ext>
                </a:extLst>
              </a:tr>
              <a:tr h="733896">
                <a:tc>
                  <a:txBody>
                    <a:bodyPr/>
                    <a:lstStyle/>
                    <a:p>
                      <a:pPr algn="ctr"/>
                      <a:r>
                        <a:rPr lang="fr-FR" sz="1050" b="1" dirty="0" smtClean="0"/>
                        <a:t>B</a:t>
                      </a:r>
                      <a:endParaRPr lang="fr-FR" sz="1050" b="1" dirty="0"/>
                    </a:p>
                  </a:txBody>
                  <a:tcPr>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Secrétaires administratif des administrations de l’État 	</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b="1" kern="1200" dirty="0" smtClean="0">
                          <a:solidFill>
                            <a:schemeClr val="dk1"/>
                          </a:solidFill>
                          <a:latin typeface="+mn-lt"/>
                          <a:ea typeface="+mn-ea"/>
                          <a:cs typeface="+mn-cs"/>
                        </a:rPr>
                        <a:t>Rédacteurs</a:t>
                      </a:r>
                    </a:p>
                    <a:p>
                      <a:pPr marL="0" marR="0" indent="0" algn="l" defTabSz="914400" rtl="0" eaLnBrk="1" fontAlgn="auto" latinLnBrk="0" hangingPunct="1">
                        <a:lnSpc>
                          <a:spcPct val="100000"/>
                        </a:lnSpc>
                        <a:spcBef>
                          <a:spcPts val="0"/>
                        </a:spcBef>
                        <a:spcAft>
                          <a:spcPts val="0"/>
                        </a:spcAft>
                        <a:buClrTx/>
                        <a:buSzTx/>
                        <a:buFontTx/>
                        <a:buNone/>
                        <a:tabLst/>
                        <a:defRPr/>
                      </a:pPr>
                      <a:r>
                        <a:rPr lang="fr-FR" sz="1000" b="1" kern="1200" dirty="0" smtClean="0">
                          <a:solidFill>
                            <a:schemeClr val="dk1"/>
                          </a:solidFill>
                          <a:latin typeface="+mn-lt"/>
                          <a:ea typeface="+mn-ea"/>
                          <a:cs typeface="+mn-cs"/>
                        </a:rPr>
                        <a:t>Éducateurs des Activités Physiques et Sportives (APS)</a:t>
                      </a:r>
                    </a:p>
                    <a:p>
                      <a:pPr marL="0" marR="0" indent="0" algn="l" defTabSz="914400" rtl="0" eaLnBrk="1" fontAlgn="auto" latinLnBrk="0" hangingPunct="1">
                        <a:lnSpc>
                          <a:spcPct val="100000"/>
                        </a:lnSpc>
                        <a:spcBef>
                          <a:spcPts val="0"/>
                        </a:spcBef>
                        <a:spcAft>
                          <a:spcPts val="0"/>
                        </a:spcAft>
                        <a:buClrTx/>
                        <a:buSzTx/>
                        <a:buFontTx/>
                        <a:buNone/>
                        <a:tabLst/>
                        <a:defRPr/>
                      </a:pPr>
                      <a:r>
                        <a:rPr lang="fr-FR" sz="1000" b="1" kern="1200" dirty="0" smtClean="0">
                          <a:solidFill>
                            <a:schemeClr val="dk1"/>
                          </a:solidFill>
                          <a:latin typeface="+mn-lt"/>
                          <a:ea typeface="+mn-ea"/>
                          <a:cs typeface="+mn-cs"/>
                        </a:rPr>
                        <a:t>Animateurs </a:t>
                      </a:r>
                      <a:r>
                        <a:rPr lang="fr-FR" sz="1000" kern="1200" dirty="0" smtClean="0">
                          <a:solidFill>
                            <a:schemeClr val="dk1"/>
                          </a:solidFill>
                          <a:latin typeface="+mn-lt"/>
                          <a:ea typeface="+mn-ea"/>
                          <a:cs typeface="+mn-cs"/>
                        </a:rPr>
                        <a:t>	</a:t>
                      </a:r>
                      <a:endParaRPr lang="fr-FR" sz="1000" kern="1200" dirty="0">
                        <a:solidFill>
                          <a:schemeClr val="dk1"/>
                        </a:solidFill>
                        <a:latin typeface="+mn-lt"/>
                        <a:ea typeface="+mn-ea"/>
                        <a:cs typeface="+mn-cs"/>
                      </a:endParaRPr>
                    </a:p>
                  </a:txBody>
                  <a:tcPr>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17 décembre 2015</a:t>
                      </a:r>
                      <a:endParaRPr lang="fr-FR" sz="1000" kern="1200" dirty="0">
                        <a:solidFill>
                          <a:schemeClr val="dk1"/>
                        </a:solidFill>
                        <a:latin typeface="+mn-lt"/>
                        <a:ea typeface="+mn-ea"/>
                        <a:cs typeface="+mn-cs"/>
                      </a:endParaRPr>
                    </a:p>
                  </a:txBody>
                  <a:tcPr>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19 mars 2015</a:t>
                      </a:r>
                      <a:endParaRPr lang="fr-FR" sz="1000" kern="1200" dirty="0">
                        <a:solidFill>
                          <a:schemeClr val="dk1"/>
                        </a:solidFill>
                        <a:latin typeface="+mn-lt"/>
                        <a:ea typeface="+mn-ea"/>
                        <a:cs typeface="+mn-cs"/>
                      </a:endParaRPr>
                    </a:p>
                  </a:txBody>
                  <a:tcPr>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1er janvier 2016</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solidFill>
                      <a:schemeClr val="accent6">
                        <a:lumMod val="40000"/>
                        <a:lumOff val="60000"/>
                      </a:schemeClr>
                    </a:solidFill>
                  </a:tcPr>
                </a:tc>
                <a:extLst>
                  <a:ext uri="{0D108BD9-81ED-4DB2-BD59-A6C34878D82A}">
                    <a16:rowId xmlns:a16="http://schemas.microsoft.com/office/drawing/2014/main" val="10001"/>
                  </a:ext>
                </a:extLst>
              </a:tr>
              <a:tr h="412771">
                <a:tc>
                  <a:txBody>
                    <a:bodyPr/>
                    <a:lstStyle/>
                    <a:p>
                      <a:pPr algn="ctr"/>
                      <a:endParaRPr lang="fr-FR" sz="1050" b="1" dirty="0"/>
                    </a:p>
                  </a:txBody>
                  <a:tcPr>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Assistants de service social </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Assistants socio-éducatifs</a:t>
                      </a:r>
                      <a:endParaRPr lang="fr-FR" sz="1000" kern="1200" dirty="0">
                        <a:solidFill>
                          <a:schemeClr val="dk1"/>
                        </a:solidFill>
                        <a:latin typeface="+mn-lt"/>
                        <a:ea typeface="+mn-ea"/>
                        <a:cs typeface="+mn-cs"/>
                      </a:endParaRPr>
                    </a:p>
                  </a:txBody>
                  <a:tcPr>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17 décembre 2015</a:t>
                      </a:r>
                      <a:endParaRPr lang="fr-FR" sz="1000" kern="1200" dirty="0">
                        <a:solidFill>
                          <a:schemeClr val="dk1"/>
                        </a:solidFill>
                        <a:latin typeface="+mn-lt"/>
                        <a:ea typeface="+mn-ea"/>
                        <a:cs typeface="+mn-cs"/>
                      </a:endParaRPr>
                    </a:p>
                  </a:txBody>
                  <a:tcPr>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3 juin 2015</a:t>
                      </a:r>
                      <a:endParaRPr lang="fr-FR" sz="1000" kern="1200" dirty="0">
                        <a:solidFill>
                          <a:schemeClr val="dk1"/>
                        </a:solidFill>
                        <a:latin typeface="+mn-lt"/>
                        <a:ea typeface="+mn-ea"/>
                        <a:cs typeface="+mn-cs"/>
                      </a:endParaRPr>
                    </a:p>
                  </a:txBody>
                  <a:tcPr>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1er janvier 2016</a:t>
                      </a:r>
                      <a:endParaRPr lang="fr-FR" sz="1000" kern="1200" dirty="0">
                        <a:solidFill>
                          <a:schemeClr val="dk1"/>
                        </a:solidFill>
                        <a:latin typeface="+mn-lt"/>
                        <a:ea typeface="+mn-ea"/>
                        <a:cs typeface="+mn-cs"/>
                      </a:endParaRPr>
                    </a:p>
                  </a:txBody>
                  <a:tcPr>
                    <a:solidFill>
                      <a:schemeClr val="accent6">
                        <a:lumMod val="40000"/>
                        <a:lumOff val="60000"/>
                      </a:schemeClr>
                    </a:solidFill>
                  </a:tcPr>
                </a:tc>
                <a:extLst>
                  <a:ext uri="{0D108BD9-81ED-4DB2-BD59-A6C34878D82A}">
                    <a16:rowId xmlns:a16="http://schemas.microsoft.com/office/drawing/2014/main" val="10002"/>
                  </a:ext>
                </a:extLst>
              </a:tr>
              <a:tr h="359827">
                <a:tc>
                  <a:txBody>
                    <a:bodyPr/>
                    <a:lstStyle/>
                    <a:p>
                      <a:pPr algn="ctr"/>
                      <a:endParaRPr lang="fr-FR" sz="1050" b="1" dirty="0"/>
                    </a:p>
                  </a:txBody>
                  <a:tcPr>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Techniciens supérieurs du développement durable</a:t>
                      </a:r>
                      <a:endParaRPr lang="fr-FR" sz="1000" kern="1200" dirty="0">
                        <a:solidFill>
                          <a:schemeClr val="dk1"/>
                        </a:solidFill>
                        <a:latin typeface="+mn-lt"/>
                        <a:ea typeface="+mn-ea"/>
                        <a:cs typeface="+mn-cs"/>
                      </a:endParaRPr>
                    </a:p>
                  </a:txBody>
                  <a:tcPr>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b="1" kern="1200" dirty="0" smtClean="0">
                          <a:solidFill>
                            <a:schemeClr val="dk1"/>
                          </a:solidFill>
                          <a:latin typeface="+mn-lt"/>
                          <a:ea typeface="+mn-ea"/>
                          <a:cs typeface="+mn-cs"/>
                        </a:rPr>
                        <a:t>Techniciens</a:t>
                      </a:r>
                      <a:endParaRPr lang="fr-FR" sz="1000" b="1" kern="1200" dirty="0">
                        <a:solidFill>
                          <a:schemeClr val="dk1"/>
                        </a:solidFill>
                        <a:latin typeface="+mn-lt"/>
                        <a:ea typeface="+mn-ea"/>
                        <a:cs typeface="+mn-cs"/>
                      </a:endParaRPr>
                    </a:p>
                  </a:txBody>
                  <a:tcPr>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Non publié</a:t>
                      </a:r>
                      <a:endParaRPr lang="fr-FR" sz="1000" kern="1200" dirty="0">
                        <a:solidFill>
                          <a:schemeClr val="dk1"/>
                        </a:solidFill>
                        <a:latin typeface="+mn-lt"/>
                        <a:ea typeface="+mn-ea"/>
                        <a:cs typeface="+mn-cs"/>
                      </a:endParaRPr>
                    </a:p>
                  </a:txBody>
                  <a:tcPr>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1er janvier 2018</a:t>
                      </a:r>
                      <a:endParaRPr lang="fr-FR" sz="1000" kern="1200" dirty="0">
                        <a:solidFill>
                          <a:schemeClr val="dk1"/>
                        </a:solidFill>
                        <a:latin typeface="+mn-lt"/>
                        <a:ea typeface="+mn-ea"/>
                        <a:cs typeface="+mn-cs"/>
                      </a:endParaRPr>
                    </a:p>
                  </a:txBody>
                  <a:tcPr>
                    <a:solidFill>
                      <a:schemeClr val="accent6">
                        <a:lumMod val="40000"/>
                        <a:lumOff val="60000"/>
                      </a:schemeClr>
                    </a:solidFill>
                  </a:tcPr>
                </a:tc>
                <a:extLst>
                  <a:ext uri="{0D108BD9-81ED-4DB2-BD59-A6C34878D82A}">
                    <a16:rowId xmlns:a16="http://schemas.microsoft.com/office/drawing/2014/main" val="10003"/>
                  </a:ext>
                </a:extLst>
              </a:tr>
              <a:tr h="407629">
                <a:tc>
                  <a:txBody>
                    <a:bodyPr/>
                    <a:lstStyle/>
                    <a:p>
                      <a:pPr algn="ctr"/>
                      <a:endParaRPr lang="fr-FR" sz="1050" b="1" dirty="0"/>
                    </a:p>
                  </a:txBody>
                  <a:tcPr>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Educateurs spécialisés</a:t>
                      </a:r>
                      <a:r>
                        <a:rPr lang="fr-FR" sz="1000" kern="1200" baseline="0" dirty="0" smtClean="0">
                          <a:solidFill>
                            <a:schemeClr val="dk1"/>
                          </a:solidFill>
                          <a:latin typeface="+mn-lt"/>
                          <a:ea typeface="+mn-ea"/>
                          <a:cs typeface="+mn-cs"/>
                        </a:rPr>
                        <a:t> des instituts nationaux de jeunes sourds et de l’institut national des jeunes aveugles </a:t>
                      </a:r>
                      <a:endParaRPr lang="fr-FR" sz="1000" kern="1200" dirty="0">
                        <a:solidFill>
                          <a:schemeClr val="dk1"/>
                        </a:solidFill>
                        <a:latin typeface="+mn-lt"/>
                        <a:ea typeface="+mn-ea"/>
                        <a:cs typeface="+mn-cs"/>
                      </a:endParaRPr>
                    </a:p>
                  </a:txBody>
                  <a:tcPr>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b="1" kern="1200" dirty="0" smtClean="0">
                          <a:solidFill>
                            <a:schemeClr val="dk1"/>
                          </a:solidFill>
                          <a:latin typeface="+mn-lt"/>
                          <a:ea typeface="+mn-ea"/>
                          <a:cs typeface="+mn-cs"/>
                        </a:rPr>
                        <a:t>Educateur de</a:t>
                      </a:r>
                      <a:r>
                        <a:rPr lang="fr-FR" sz="1000" b="1" kern="1200" baseline="0" dirty="0" smtClean="0">
                          <a:solidFill>
                            <a:schemeClr val="dk1"/>
                          </a:solidFill>
                          <a:latin typeface="+mn-lt"/>
                          <a:ea typeface="+mn-ea"/>
                          <a:cs typeface="+mn-cs"/>
                        </a:rPr>
                        <a:t> jeunes enfants</a:t>
                      </a:r>
                      <a:endParaRPr lang="fr-FR" sz="1000" b="1" kern="1200" dirty="0">
                        <a:solidFill>
                          <a:schemeClr val="dk1"/>
                        </a:solidFill>
                        <a:latin typeface="+mn-lt"/>
                        <a:ea typeface="+mn-ea"/>
                        <a:cs typeface="+mn-cs"/>
                      </a:endParaRPr>
                    </a:p>
                  </a:txBody>
                  <a:tcPr>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Non publié</a:t>
                      </a:r>
                    </a:p>
                  </a:txBody>
                  <a:tcPr>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1er juillet 2017</a:t>
                      </a:r>
                      <a:endParaRPr lang="fr-FR" sz="1000" kern="1200" dirty="0">
                        <a:solidFill>
                          <a:schemeClr val="dk1"/>
                        </a:solidFill>
                        <a:latin typeface="+mn-lt"/>
                        <a:ea typeface="+mn-ea"/>
                        <a:cs typeface="+mn-cs"/>
                      </a:endParaRPr>
                    </a:p>
                  </a:txBody>
                  <a:tcPr>
                    <a:solidFill>
                      <a:schemeClr val="accent6">
                        <a:lumMod val="40000"/>
                        <a:lumOff val="60000"/>
                      </a:schemeClr>
                    </a:solidFill>
                  </a:tcPr>
                </a:tc>
                <a:extLst>
                  <a:ext uri="{0D108BD9-81ED-4DB2-BD59-A6C34878D82A}">
                    <a16:rowId xmlns:a16="http://schemas.microsoft.com/office/drawing/2014/main" val="10004"/>
                  </a:ext>
                </a:extLst>
              </a:tr>
              <a:tr h="558875">
                <a:tc>
                  <a:txBody>
                    <a:bodyPr/>
                    <a:lstStyle/>
                    <a:p>
                      <a:pPr algn="ctr"/>
                      <a:endParaRPr lang="fr-FR" sz="1050" b="1" dirty="0"/>
                    </a:p>
                  </a:txBody>
                  <a:tcPr>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Bibliothécaires assistants</a:t>
                      </a:r>
                      <a:r>
                        <a:rPr lang="fr-FR" sz="1000" kern="1200" baseline="0" dirty="0" smtClean="0">
                          <a:solidFill>
                            <a:schemeClr val="dk1"/>
                          </a:solidFill>
                          <a:latin typeface="+mn-lt"/>
                          <a:ea typeface="+mn-ea"/>
                          <a:cs typeface="+mn-cs"/>
                        </a:rPr>
                        <a:t> spécialisé</a:t>
                      </a:r>
                      <a:endParaRPr lang="fr-FR" sz="1000" kern="120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Assistant de conservation du patrimoine et des bibliothèques</a:t>
                      </a:r>
                      <a:endParaRPr lang="fr-FR" sz="1000" kern="1200" dirty="0">
                        <a:solidFill>
                          <a:schemeClr val="dk1"/>
                        </a:solidFill>
                        <a:latin typeface="+mn-lt"/>
                        <a:ea typeface="+mn-ea"/>
                        <a:cs typeface="+mn-cs"/>
                      </a:endParaRPr>
                    </a:p>
                  </a:txBody>
                  <a:tcPr>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Non publié</a:t>
                      </a:r>
                    </a:p>
                  </a:txBody>
                  <a:tcPr>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1</a:t>
                      </a:r>
                      <a:r>
                        <a:rPr lang="fr-FR" sz="1000" kern="1200" baseline="30000" dirty="0" smtClean="0">
                          <a:solidFill>
                            <a:schemeClr val="dk1"/>
                          </a:solidFill>
                          <a:latin typeface="+mn-lt"/>
                          <a:ea typeface="+mn-ea"/>
                          <a:cs typeface="+mn-cs"/>
                        </a:rPr>
                        <a:t>er</a:t>
                      </a:r>
                      <a:r>
                        <a:rPr lang="fr-FR" sz="1000" kern="1200" dirty="0" smtClean="0">
                          <a:solidFill>
                            <a:schemeClr val="dk1"/>
                          </a:solidFill>
                          <a:latin typeface="+mn-lt"/>
                          <a:ea typeface="+mn-ea"/>
                          <a:cs typeface="+mn-cs"/>
                        </a:rPr>
                        <a:t> septembre 2017</a:t>
                      </a:r>
                      <a:endParaRPr lang="fr-FR" sz="1000" kern="1200" dirty="0">
                        <a:solidFill>
                          <a:schemeClr val="dk1"/>
                        </a:solidFill>
                        <a:latin typeface="+mn-lt"/>
                        <a:ea typeface="+mn-ea"/>
                        <a:cs typeface="+mn-cs"/>
                      </a:endParaRPr>
                    </a:p>
                  </a:txBody>
                  <a:tcPr>
                    <a:solidFill>
                      <a:schemeClr val="accent6">
                        <a:lumMod val="40000"/>
                        <a:lumOff val="60000"/>
                      </a:schemeClr>
                    </a:solidFill>
                  </a:tcPr>
                </a:tc>
                <a:extLst>
                  <a:ext uri="{0D108BD9-81ED-4DB2-BD59-A6C34878D82A}">
                    <a16:rowId xmlns:a16="http://schemas.microsoft.com/office/drawing/2014/main" val="10005"/>
                  </a:ext>
                </a:extLst>
              </a:tr>
              <a:tr h="430434">
                <a:tc>
                  <a:txBody>
                    <a:bodyPr/>
                    <a:lstStyle/>
                    <a:p>
                      <a:pPr algn="ctr"/>
                      <a:endParaRPr lang="fr-FR" sz="1050" b="1" dirty="0"/>
                    </a:p>
                  </a:txBody>
                  <a:tcPr>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Professeurs</a:t>
                      </a:r>
                      <a:r>
                        <a:rPr lang="fr-FR" sz="1000" kern="1200" baseline="0" dirty="0" smtClean="0">
                          <a:solidFill>
                            <a:schemeClr val="dk1"/>
                          </a:solidFill>
                          <a:latin typeface="+mn-lt"/>
                          <a:ea typeface="+mn-ea"/>
                          <a:cs typeface="+mn-cs"/>
                        </a:rPr>
                        <a:t> certifiés</a:t>
                      </a:r>
                      <a:endParaRPr lang="fr-FR" sz="1000" kern="1200" dirty="0">
                        <a:solidFill>
                          <a:schemeClr val="dk1"/>
                        </a:solidFill>
                        <a:latin typeface="+mn-lt"/>
                        <a:ea typeface="+mn-ea"/>
                        <a:cs typeface="+mn-cs"/>
                      </a:endParaRPr>
                    </a:p>
                  </a:txBody>
                  <a:tcPr>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Assistant territorial d'enseignement artistique</a:t>
                      </a:r>
                      <a:endParaRPr lang="fr-FR" sz="1000" kern="1200" dirty="0">
                        <a:solidFill>
                          <a:schemeClr val="dk1"/>
                        </a:solidFill>
                        <a:latin typeface="+mn-lt"/>
                        <a:ea typeface="+mn-ea"/>
                        <a:cs typeface="+mn-cs"/>
                      </a:endParaRPr>
                    </a:p>
                  </a:txBody>
                  <a:tcPr>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txBody>
                  <a:tcPr>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Exclu.</a:t>
                      </a:r>
                      <a:r>
                        <a:rPr lang="fr-FR" sz="1000" kern="1200" baseline="0" dirty="0" smtClean="0">
                          <a:solidFill>
                            <a:schemeClr val="dk1"/>
                          </a:solidFill>
                          <a:latin typeface="+mn-lt"/>
                          <a:ea typeface="+mn-ea"/>
                          <a:cs typeface="+mn-cs"/>
                        </a:rPr>
                        <a:t> </a:t>
                      </a:r>
                      <a:r>
                        <a:rPr lang="fr-FR" sz="1000" kern="1200" dirty="0" smtClean="0">
                          <a:solidFill>
                            <a:schemeClr val="dk1"/>
                          </a:solidFill>
                          <a:latin typeface="+mn-lt"/>
                          <a:ea typeface="+mn-ea"/>
                          <a:cs typeface="+mn-cs"/>
                        </a:rPr>
                        <a:t>Réexamen avant le 31/12/2019</a:t>
                      </a:r>
                      <a:endParaRPr lang="fr-FR" sz="1000" kern="1200" dirty="0">
                        <a:solidFill>
                          <a:schemeClr val="dk1"/>
                        </a:solidFill>
                        <a:latin typeface="+mn-lt"/>
                        <a:ea typeface="+mn-ea"/>
                        <a:cs typeface="+mn-cs"/>
                      </a:endParaRPr>
                    </a:p>
                  </a:txBody>
                  <a:tcPr>
                    <a:solidFill>
                      <a:schemeClr val="accent6">
                        <a:lumMod val="40000"/>
                        <a:lumOff val="60000"/>
                      </a:schemeClr>
                    </a:solidFill>
                  </a:tcPr>
                </a:tc>
                <a:extLst>
                  <a:ext uri="{0D108BD9-81ED-4DB2-BD59-A6C34878D82A}">
                    <a16:rowId xmlns:a16="http://schemas.microsoft.com/office/drawing/2014/main" val="10006"/>
                  </a:ext>
                </a:extLst>
              </a:tr>
              <a:tr h="558875">
                <a:tc>
                  <a:txBody>
                    <a:bodyPr/>
                    <a:lstStyle/>
                    <a:p>
                      <a:pPr algn="ctr"/>
                      <a:endParaRPr lang="fr-FR" sz="1050" b="1" dirty="0"/>
                    </a:p>
                  </a:txBody>
                  <a:tcPr>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Moniteurs-éducateurs</a:t>
                      </a:r>
                      <a:r>
                        <a:rPr lang="fr-FR" sz="1000" kern="1200" baseline="0" dirty="0" smtClean="0">
                          <a:solidFill>
                            <a:schemeClr val="dk1"/>
                          </a:solidFill>
                          <a:latin typeface="+mn-lt"/>
                          <a:ea typeface="+mn-ea"/>
                          <a:cs typeface="+mn-cs"/>
                        </a:rPr>
                        <a:t> des instituts nationaux de jeunes sourds et de l’institut national des jeunes aveugles </a:t>
                      </a:r>
                      <a:endParaRPr lang="fr-FR" sz="1000" kern="120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Moniteur-éducateur et intervenant familial territorial</a:t>
                      </a:r>
                      <a:endParaRPr lang="fr-FR" sz="1000" kern="1200" dirty="0">
                        <a:solidFill>
                          <a:schemeClr val="dk1"/>
                        </a:solidFill>
                        <a:latin typeface="+mn-lt"/>
                        <a:ea typeface="+mn-ea"/>
                        <a:cs typeface="+mn-cs"/>
                      </a:endParaRPr>
                    </a:p>
                  </a:txBody>
                  <a:tcPr>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txBody>
                  <a:tcPr>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Exclu.</a:t>
                      </a:r>
                      <a:r>
                        <a:rPr lang="fr-FR" sz="1000" kern="1200" baseline="0" dirty="0" smtClean="0">
                          <a:solidFill>
                            <a:schemeClr val="dk1"/>
                          </a:solidFill>
                          <a:latin typeface="+mn-lt"/>
                          <a:ea typeface="+mn-ea"/>
                          <a:cs typeface="+mn-cs"/>
                        </a:rPr>
                        <a:t> </a:t>
                      </a:r>
                      <a:r>
                        <a:rPr lang="fr-FR" sz="1000" kern="1200" dirty="0" smtClean="0">
                          <a:solidFill>
                            <a:schemeClr val="dk1"/>
                          </a:solidFill>
                          <a:latin typeface="+mn-lt"/>
                          <a:ea typeface="+mn-ea"/>
                          <a:cs typeface="+mn-cs"/>
                        </a:rPr>
                        <a:t>Réexamen avant le 31/12/2019</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solidFill>
                      <a:schemeClr val="accent6">
                        <a:lumMod val="40000"/>
                        <a:lumOff val="60000"/>
                      </a:schemeClr>
                    </a:solidFill>
                  </a:tcPr>
                </a:tc>
                <a:extLst>
                  <a:ext uri="{0D108BD9-81ED-4DB2-BD59-A6C34878D82A}">
                    <a16:rowId xmlns:a16="http://schemas.microsoft.com/office/drawing/2014/main" val="10007"/>
                  </a:ext>
                </a:extLst>
              </a:tr>
              <a:tr h="464812">
                <a:tc>
                  <a:txBody>
                    <a:bodyPr/>
                    <a:lstStyle/>
                    <a:p>
                      <a:pPr algn="ctr"/>
                      <a:endParaRPr lang="fr-FR" sz="1050" b="1" dirty="0"/>
                    </a:p>
                  </a:txBody>
                  <a:tcPr>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Techniciens paramédicaux civils</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Techniciens paramédicaux</a:t>
                      </a:r>
                      <a:endParaRPr lang="fr-FR" sz="1000" kern="1200" dirty="0">
                        <a:solidFill>
                          <a:schemeClr val="dk1"/>
                        </a:solidFill>
                        <a:latin typeface="+mn-lt"/>
                        <a:ea typeface="+mn-ea"/>
                        <a:cs typeface="+mn-cs"/>
                      </a:endParaRPr>
                    </a:p>
                  </a:txBody>
                  <a:tcPr>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txBody>
                  <a:tcPr>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Exclu.</a:t>
                      </a:r>
                      <a:r>
                        <a:rPr lang="fr-FR" sz="1000" kern="1200" baseline="0" dirty="0" smtClean="0">
                          <a:solidFill>
                            <a:schemeClr val="dk1"/>
                          </a:solidFill>
                          <a:latin typeface="+mn-lt"/>
                          <a:ea typeface="+mn-ea"/>
                          <a:cs typeface="+mn-cs"/>
                        </a:rPr>
                        <a:t> </a:t>
                      </a:r>
                      <a:r>
                        <a:rPr lang="fr-FR" sz="1000" kern="1200" dirty="0" smtClean="0">
                          <a:solidFill>
                            <a:schemeClr val="dk1"/>
                          </a:solidFill>
                          <a:latin typeface="+mn-lt"/>
                          <a:ea typeface="+mn-ea"/>
                          <a:cs typeface="+mn-cs"/>
                        </a:rPr>
                        <a:t>Réexamen avant le 31/12/2019</a:t>
                      </a:r>
                      <a:endParaRPr lang="fr-FR" sz="1000" kern="1200" dirty="0">
                        <a:solidFill>
                          <a:schemeClr val="dk1"/>
                        </a:solidFill>
                        <a:latin typeface="+mn-lt"/>
                        <a:ea typeface="+mn-ea"/>
                        <a:cs typeface="+mn-cs"/>
                      </a:endParaRPr>
                    </a:p>
                  </a:txBody>
                  <a:tcPr>
                    <a:solidFill>
                      <a:schemeClr val="accent6">
                        <a:lumMod val="40000"/>
                        <a:lumOff val="60000"/>
                      </a:schemeClr>
                    </a:solid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41560628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1680167783"/>
              </p:ext>
            </p:extLst>
          </p:nvPr>
        </p:nvGraphicFramePr>
        <p:xfrm>
          <a:off x="147859" y="908720"/>
          <a:ext cx="8966276" cy="5464166"/>
        </p:xfrm>
        <a:graphic>
          <a:graphicData uri="http://schemas.openxmlformats.org/drawingml/2006/table">
            <a:tbl>
              <a:tblPr firstRow="1" bandRow="1">
                <a:tableStyleId>{5C22544A-7EE6-4342-B048-85BDC9FD1C3A}</a:tableStyleId>
              </a:tblPr>
              <a:tblGrid>
                <a:gridCol w="1152128">
                  <a:extLst>
                    <a:ext uri="{9D8B030D-6E8A-4147-A177-3AD203B41FA5}">
                      <a16:colId xmlns:a16="http://schemas.microsoft.com/office/drawing/2014/main" val="20000"/>
                    </a:ext>
                  </a:extLst>
                </a:gridCol>
                <a:gridCol w="1800199">
                  <a:extLst>
                    <a:ext uri="{9D8B030D-6E8A-4147-A177-3AD203B41FA5}">
                      <a16:colId xmlns:a16="http://schemas.microsoft.com/office/drawing/2014/main" val="20001"/>
                    </a:ext>
                  </a:extLst>
                </a:gridCol>
                <a:gridCol w="1584177">
                  <a:extLst>
                    <a:ext uri="{9D8B030D-6E8A-4147-A177-3AD203B41FA5}">
                      <a16:colId xmlns:a16="http://schemas.microsoft.com/office/drawing/2014/main" val="20002"/>
                    </a:ext>
                  </a:extLst>
                </a:gridCol>
                <a:gridCol w="1224136">
                  <a:extLst>
                    <a:ext uri="{9D8B030D-6E8A-4147-A177-3AD203B41FA5}">
                      <a16:colId xmlns:a16="http://schemas.microsoft.com/office/drawing/2014/main" val="20003"/>
                    </a:ext>
                  </a:extLst>
                </a:gridCol>
                <a:gridCol w="1348526">
                  <a:extLst>
                    <a:ext uri="{9D8B030D-6E8A-4147-A177-3AD203B41FA5}">
                      <a16:colId xmlns:a16="http://schemas.microsoft.com/office/drawing/2014/main" val="20004"/>
                    </a:ext>
                  </a:extLst>
                </a:gridCol>
                <a:gridCol w="1857110">
                  <a:extLst>
                    <a:ext uri="{9D8B030D-6E8A-4147-A177-3AD203B41FA5}">
                      <a16:colId xmlns:a16="http://schemas.microsoft.com/office/drawing/2014/main" val="20005"/>
                    </a:ext>
                  </a:extLst>
                </a:gridCol>
              </a:tblGrid>
              <a:tr h="1009963">
                <a:tc>
                  <a:txBody>
                    <a:bodyPr/>
                    <a:lstStyle/>
                    <a:p>
                      <a:pPr algn="ctr"/>
                      <a:r>
                        <a:rPr lang="fr-FR" sz="1200" dirty="0" smtClean="0"/>
                        <a:t>Catégorie</a:t>
                      </a:r>
                      <a:endParaRPr lang="fr-FR" sz="1200" dirty="0"/>
                    </a:p>
                  </a:txBody>
                  <a:tcPr/>
                </a:tc>
                <a:tc>
                  <a:txBody>
                    <a:bodyPr/>
                    <a:lstStyle/>
                    <a:p>
                      <a:pPr algn="ctr"/>
                      <a:r>
                        <a:rPr lang="fr-FR" sz="1200" dirty="0" smtClean="0"/>
                        <a:t>Corps FPE</a:t>
                      </a:r>
                      <a:endParaRPr lang="fr-FR" sz="1200" dirty="0"/>
                    </a:p>
                  </a:txBody>
                  <a:tcPr/>
                </a:tc>
                <a:tc>
                  <a:txBody>
                    <a:bodyPr/>
                    <a:lstStyle/>
                    <a:p>
                      <a:pPr algn="ctr"/>
                      <a:r>
                        <a:rPr lang="fr-FR" sz="1200" dirty="0" smtClean="0"/>
                        <a:t>Corps FPT</a:t>
                      </a:r>
                      <a:endParaRPr lang="fr-FR" sz="1200" dirty="0"/>
                    </a:p>
                  </a:txBody>
                  <a:tcPr/>
                </a:tc>
                <a:tc>
                  <a:txBody>
                    <a:bodyPr/>
                    <a:lstStyle/>
                    <a:p>
                      <a:pPr algn="ctr"/>
                      <a:r>
                        <a:rPr lang="fr-FR" sz="1200" dirty="0" smtClean="0"/>
                        <a:t>Arrêté</a:t>
                      </a:r>
                      <a:endParaRPr lang="fr-FR" sz="1200" dirty="0"/>
                    </a:p>
                  </a:txBody>
                  <a:tcPr/>
                </a:tc>
                <a:tc>
                  <a:txBody>
                    <a:bodyPr/>
                    <a:lstStyle/>
                    <a:p>
                      <a:pPr algn="ctr"/>
                      <a:r>
                        <a:rPr lang="fr-FR" sz="1200" dirty="0" smtClean="0"/>
                        <a:t>Arrêté fixant les montants de référence</a:t>
                      </a:r>
                      <a:endParaRPr lang="fr-FR" sz="1200" dirty="0"/>
                    </a:p>
                  </a:txBody>
                  <a:tcPr/>
                </a:tc>
                <a:tc>
                  <a:txBody>
                    <a:bodyPr/>
                    <a:lstStyle/>
                    <a:p>
                      <a:pPr algn="ctr"/>
                      <a:r>
                        <a:rPr lang="fr-FR" sz="1200" dirty="0" smtClean="0"/>
                        <a:t>Date limite d’adhésion</a:t>
                      </a:r>
                      <a:endParaRPr lang="fr-FR" sz="1200" dirty="0"/>
                    </a:p>
                  </a:txBody>
                  <a:tcPr/>
                </a:tc>
                <a:extLst>
                  <a:ext uri="{0D108BD9-81ED-4DB2-BD59-A6C34878D82A}">
                    <a16:rowId xmlns:a16="http://schemas.microsoft.com/office/drawing/2014/main" val="10000"/>
                  </a:ext>
                </a:extLst>
              </a:tr>
              <a:tr h="1009963">
                <a:tc>
                  <a:txBody>
                    <a:bodyPr/>
                    <a:lstStyle/>
                    <a:p>
                      <a:pPr algn="ctr"/>
                      <a:r>
                        <a:rPr lang="fr-FR" sz="1050" b="1" dirty="0" smtClean="0"/>
                        <a:t>C</a:t>
                      </a:r>
                      <a:endParaRPr lang="fr-FR" sz="1050" b="1" dirty="0"/>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Adjoints administratifs des administrations de l’État 	</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b="1" kern="1200" dirty="0" smtClean="0">
                          <a:solidFill>
                            <a:schemeClr val="dk1"/>
                          </a:solidFill>
                          <a:latin typeface="+mn-lt"/>
                          <a:ea typeface="+mn-ea"/>
                          <a:cs typeface="+mn-cs"/>
                        </a:rPr>
                        <a:t>Adjoints administratifs </a:t>
                      </a:r>
                    </a:p>
                    <a:p>
                      <a:pPr marL="0" marR="0" indent="0" algn="l" defTabSz="914400" rtl="0" eaLnBrk="1" fontAlgn="auto" latinLnBrk="0" hangingPunct="1">
                        <a:lnSpc>
                          <a:spcPct val="100000"/>
                        </a:lnSpc>
                        <a:spcBef>
                          <a:spcPts val="0"/>
                        </a:spcBef>
                        <a:spcAft>
                          <a:spcPts val="0"/>
                        </a:spcAft>
                        <a:buClrTx/>
                        <a:buSzTx/>
                        <a:buFontTx/>
                        <a:buNone/>
                        <a:tabLst/>
                        <a:defRPr/>
                      </a:pPr>
                      <a:r>
                        <a:rPr lang="fr-FR" sz="1000" b="1" kern="1200" dirty="0" smtClean="0">
                          <a:solidFill>
                            <a:schemeClr val="dk1"/>
                          </a:solidFill>
                          <a:latin typeface="+mn-lt"/>
                          <a:ea typeface="+mn-ea"/>
                          <a:cs typeface="+mn-cs"/>
                        </a:rPr>
                        <a:t>Agents sociaux </a:t>
                      </a:r>
                    </a:p>
                    <a:p>
                      <a:pPr marL="0" marR="0" indent="0" algn="l" defTabSz="914400" rtl="0" eaLnBrk="1" fontAlgn="auto" latinLnBrk="0" hangingPunct="1">
                        <a:lnSpc>
                          <a:spcPct val="100000"/>
                        </a:lnSpc>
                        <a:spcBef>
                          <a:spcPts val="0"/>
                        </a:spcBef>
                        <a:spcAft>
                          <a:spcPts val="0"/>
                        </a:spcAft>
                        <a:buClrTx/>
                        <a:buSzTx/>
                        <a:buFontTx/>
                        <a:buNone/>
                        <a:tabLst/>
                        <a:defRPr/>
                      </a:pPr>
                      <a:r>
                        <a:rPr lang="fr-FR" sz="1000" b="1" kern="1200" dirty="0" smtClean="0">
                          <a:solidFill>
                            <a:schemeClr val="dk1"/>
                          </a:solidFill>
                          <a:latin typeface="+mn-lt"/>
                          <a:ea typeface="+mn-ea"/>
                          <a:cs typeface="+mn-cs"/>
                        </a:rPr>
                        <a:t>ATSEM </a:t>
                      </a:r>
                    </a:p>
                    <a:p>
                      <a:pPr marL="0" marR="0" indent="0" algn="l" defTabSz="914400" rtl="0" eaLnBrk="1" fontAlgn="auto" latinLnBrk="0" hangingPunct="1">
                        <a:lnSpc>
                          <a:spcPct val="100000"/>
                        </a:lnSpc>
                        <a:spcBef>
                          <a:spcPts val="0"/>
                        </a:spcBef>
                        <a:spcAft>
                          <a:spcPts val="0"/>
                        </a:spcAft>
                        <a:buClrTx/>
                        <a:buSzTx/>
                        <a:buFontTx/>
                        <a:buNone/>
                        <a:tabLst/>
                        <a:defRPr/>
                      </a:pPr>
                      <a:r>
                        <a:rPr lang="fr-FR" sz="1000" b="1" kern="1200" dirty="0" smtClean="0">
                          <a:solidFill>
                            <a:schemeClr val="dk1"/>
                          </a:solidFill>
                          <a:latin typeface="+mn-lt"/>
                          <a:ea typeface="+mn-ea"/>
                          <a:cs typeface="+mn-cs"/>
                        </a:rPr>
                        <a:t>Opérateurs des Activités Physiques et Sportives </a:t>
                      </a:r>
                    </a:p>
                    <a:p>
                      <a:pPr marL="0" marR="0" indent="0" algn="l" defTabSz="914400" rtl="0" eaLnBrk="1" fontAlgn="auto" latinLnBrk="0" hangingPunct="1">
                        <a:lnSpc>
                          <a:spcPct val="100000"/>
                        </a:lnSpc>
                        <a:spcBef>
                          <a:spcPts val="0"/>
                        </a:spcBef>
                        <a:spcAft>
                          <a:spcPts val="0"/>
                        </a:spcAft>
                        <a:buClrTx/>
                        <a:buSzTx/>
                        <a:buFontTx/>
                        <a:buNone/>
                        <a:tabLst/>
                        <a:defRPr/>
                      </a:pPr>
                      <a:r>
                        <a:rPr lang="fr-FR" sz="1000" b="1" kern="1200" dirty="0" smtClean="0">
                          <a:solidFill>
                            <a:schemeClr val="dk1"/>
                          </a:solidFill>
                          <a:latin typeface="+mn-lt"/>
                          <a:ea typeface="+mn-ea"/>
                          <a:cs typeface="+mn-cs"/>
                        </a:rPr>
                        <a:t>Adjoint d’animation </a:t>
                      </a:r>
                      <a:endParaRPr lang="fr-FR" sz="1000" b="1" kern="1200" dirty="0">
                        <a:solidFill>
                          <a:schemeClr val="dk1"/>
                        </a:solidFill>
                        <a:latin typeface="+mn-lt"/>
                        <a:ea typeface="+mn-ea"/>
                        <a:cs typeface="+mn-cs"/>
                      </a:endParaRP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18 décembre 2015</a:t>
                      </a:r>
                      <a:endParaRPr lang="fr-FR" sz="1000" kern="1200" dirty="0">
                        <a:solidFill>
                          <a:schemeClr val="dk1"/>
                        </a:solidFill>
                        <a:latin typeface="+mn-lt"/>
                        <a:ea typeface="+mn-ea"/>
                        <a:cs typeface="+mn-cs"/>
                      </a:endParaRP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20 mai 2014</a:t>
                      </a:r>
                      <a:endParaRPr lang="fr-FR" sz="1000" kern="1200" dirty="0">
                        <a:solidFill>
                          <a:schemeClr val="dk1"/>
                        </a:solidFill>
                        <a:latin typeface="+mn-lt"/>
                        <a:ea typeface="+mn-ea"/>
                        <a:cs typeface="+mn-cs"/>
                      </a:endParaRP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1er janvier 2016</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solidFill>
                      <a:schemeClr val="accent1">
                        <a:lumMod val="40000"/>
                        <a:lumOff val="60000"/>
                      </a:schemeClr>
                    </a:solidFill>
                  </a:tcPr>
                </a:tc>
                <a:extLst>
                  <a:ext uri="{0D108BD9-81ED-4DB2-BD59-A6C34878D82A}">
                    <a16:rowId xmlns:a16="http://schemas.microsoft.com/office/drawing/2014/main" val="10001"/>
                  </a:ext>
                </a:extLst>
              </a:tr>
              <a:tr h="432048">
                <a:tc>
                  <a:txBody>
                    <a:bodyPr/>
                    <a:lstStyle/>
                    <a:p>
                      <a:endParaRPr lang="fr-FR" dirty="0"/>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Adjoints techniques des administrations de l’État 	</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b="1" kern="1200" dirty="0" smtClean="0">
                          <a:solidFill>
                            <a:schemeClr val="dk1"/>
                          </a:solidFill>
                          <a:latin typeface="+mn-lt"/>
                          <a:ea typeface="+mn-ea"/>
                          <a:cs typeface="+mn-cs"/>
                        </a:rPr>
                        <a:t>Agents de maîtrise </a:t>
                      </a:r>
                    </a:p>
                    <a:p>
                      <a:pPr marL="0" marR="0" indent="0" algn="l" defTabSz="914400" rtl="0" eaLnBrk="1" fontAlgn="auto" latinLnBrk="0" hangingPunct="1">
                        <a:lnSpc>
                          <a:spcPct val="100000"/>
                        </a:lnSpc>
                        <a:spcBef>
                          <a:spcPts val="0"/>
                        </a:spcBef>
                        <a:spcAft>
                          <a:spcPts val="0"/>
                        </a:spcAft>
                        <a:buClrTx/>
                        <a:buSzTx/>
                        <a:buFontTx/>
                        <a:buNone/>
                        <a:tabLst/>
                        <a:defRPr/>
                      </a:pPr>
                      <a:r>
                        <a:rPr lang="fr-FR" sz="1000" b="1" kern="1200" dirty="0" smtClean="0">
                          <a:solidFill>
                            <a:schemeClr val="dk1"/>
                          </a:solidFill>
                          <a:latin typeface="+mn-lt"/>
                          <a:ea typeface="+mn-ea"/>
                          <a:cs typeface="+mn-cs"/>
                        </a:rPr>
                        <a:t>Adjoints techniques </a:t>
                      </a:r>
                      <a:r>
                        <a:rPr lang="fr-FR" sz="1000" kern="1200" dirty="0" smtClean="0">
                          <a:solidFill>
                            <a:schemeClr val="dk1"/>
                          </a:solidFill>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28 avril 2015</a:t>
                      </a:r>
                      <a:endParaRPr lang="fr-FR" sz="1000" kern="1200" dirty="0">
                        <a:solidFill>
                          <a:schemeClr val="dk1"/>
                        </a:solidFill>
                        <a:latin typeface="+mn-lt"/>
                        <a:ea typeface="+mn-ea"/>
                        <a:cs typeface="+mn-cs"/>
                      </a:endParaRP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16</a:t>
                      </a:r>
                      <a:r>
                        <a:rPr lang="fr-FR" sz="1000" kern="1200" baseline="0" dirty="0" smtClean="0">
                          <a:solidFill>
                            <a:schemeClr val="dk1"/>
                          </a:solidFill>
                          <a:latin typeface="+mn-lt"/>
                          <a:ea typeface="+mn-ea"/>
                          <a:cs typeface="+mn-cs"/>
                        </a:rPr>
                        <a:t> juin 2017 publié le 12 août 2017</a:t>
                      </a:r>
                      <a:endParaRPr lang="fr-FR" sz="1000" kern="1200" dirty="0">
                        <a:solidFill>
                          <a:schemeClr val="dk1"/>
                        </a:solidFill>
                        <a:latin typeface="+mn-lt"/>
                        <a:ea typeface="+mn-ea"/>
                        <a:cs typeface="+mn-cs"/>
                      </a:endParaRPr>
                    </a:p>
                  </a:txBody>
                  <a:tcPr>
                    <a:solidFill>
                      <a:schemeClr val="accent1">
                        <a:lumMod val="40000"/>
                        <a:lumOff val="60000"/>
                      </a:schemeClr>
                    </a:solidFill>
                  </a:tcPr>
                </a:tc>
                <a:extLst>
                  <a:ext uri="{0D108BD9-81ED-4DB2-BD59-A6C34878D82A}">
                    <a16:rowId xmlns:a16="http://schemas.microsoft.com/office/drawing/2014/main" val="10002"/>
                  </a:ext>
                </a:extLst>
              </a:tr>
              <a:tr h="308449">
                <a:tc>
                  <a:txBody>
                    <a:bodyPr/>
                    <a:lstStyle/>
                    <a:p>
                      <a:endParaRPr lang="fr-FR" dirty="0"/>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Adjoints administratifs</a:t>
                      </a:r>
                      <a:r>
                        <a:rPr lang="fr-FR" sz="1000" kern="1200" baseline="0" dirty="0" smtClean="0">
                          <a:solidFill>
                            <a:schemeClr val="dk1"/>
                          </a:solidFill>
                          <a:latin typeface="+mn-lt"/>
                          <a:ea typeface="+mn-ea"/>
                          <a:cs typeface="+mn-cs"/>
                        </a:rPr>
                        <a:t> (préfectures)</a:t>
                      </a:r>
                      <a:endParaRPr lang="fr-FR" sz="1000" kern="1200" dirty="0">
                        <a:solidFill>
                          <a:schemeClr val="dk1"/>
                        </a:solidFill>
                        <a:latin typeface="+mn-lt"/>
                        <a:ea typeface="+mn-ea"/>
                        <a:cs typeface="+mn-cs"/>
                      </a:endParaRP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Opérateurs des APS</a:t>
                      </a:r>
                      <a:endParaRPr lang="fr-FR" sz="1000" kern="1200" dirty="0">
                        <a:solidFill>
                          <a:schemeClr val="dk1"/>
                        </a:solidFill>
                        <a:latin typeface="+mn-lt"/>
                        <a:ea typeface="+mn-ea"/>
                        <a:cs typeface="+mn-cs"/>
                      </a:endParaRP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20 mai 2014</a:t>
                      </a:r>
                      <a:endParaRPr lang="fr-FR" sz="1000" kern="1200" dirty="0">
                        <a:solidFill>
                          <a:schemeClr val="dk1"/>
                        </a:solidFill>
                        <a:latin typeface="+mn-lt"/>
                        <a:ea typeface="+mn-ea"/>
                        <a:cs typeface="+mn-cs"/>
                      </a:endParaRP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1er janvier 2016</a:t>
                      </a:r>
                      <a:endParaRPr lang="fr-FR" sz="1000" kern="1200" dirty="0">
                        <a:solidFill>
                          <a:schemeClr val="dk1"/>
                        </a:solidFill>
                        <a:latin typeface="+mn-lt"/>
                        <a:ea typeface="+mn-ea"/>
                        <a:cs typeface="+mn-cs"/>
                      </a:endParaRPr>
                    </a:p>
                  </a:txBody>
                  <a:tcPr>
                    <a:solidFill>
                      <a:schemeClr val="accent1">
                        <a:lumMod val="40000"/>
                        <a:lumOff val="60000"/>
                      </a:schemeClr>
                    </a:solidFill>
                  </a:tcPr>
                </a:tc>
                <a:extLst>
                  <a:ext uri="{0D108BD9-81ED-4DB2-BD59-A6C34878D82A}">
                    <a16:rowId xmlns:a16="http://schemas.microsoft.com/office/drawing/2014/main" val="10003"/>
                  </a:ext>
                </a:extLst>
              </a:tr>
              <a:tr h="230721">
                <a:tc>
                  <a:txBody>
                    <a:bodyPr/>
                    <a:lstStyle/>
                    <a:p>
                      <a:endParaRPr lang="fr-FR" dirty="0"/>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Adjoints techniques d’accueil, de surveillance et de magasinage</a:t>
                      </a:r>
                      <a:endParaRPr lang="fr-FR" sz="1000" kern="1200" dirty="0">
                        <a:solidFill>
                          <a:schemeClr val="dk1"/>
                        </a:solidFill>
                        <a:latin typeface="+mn-lt"/>
                        <a:ea typeface="+mn-ea"/>
                        <a:cs typeface="+mn-cs"/>
                      </a:endParaRP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Adjoints du patrimoine</a:t>
                      </a:r>
                      <a:endParaRPr lang="fr-FR" sz="1000" kern="1200" dirty="0">
                        <a:solidFill>
                          <a:schemeClr val="dk1"/>
                        </a:solidFill>
                        <a:latin typeface="+mn-lt"/>
                        <a:ea typeface="+mn-ea"/>
                        <a:cs typeface="+mn-cs"/>
                      </a:endParaRP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30 décembre 2016</a:t>
                      </a:r>
                      <a:endParaRPr lang="fr-FR" sz="1000" kern="1200" dirty="0">
                        <a:solidFill>
                          <a:schemeClr val="dk1"/>
                        </a:solidFill>
                        <a:latin typeface="+mn-lt"/>
                        <a:ea typeface="+mn-ea"/>
                        <a:cs typeface="+mn-cs"/>
                      </a:endParaRP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1</a:t>
                      </a:r>
                      <a:r>
                        <a:rPr lang="fr-FR" sz="1000" kern="1200" baseline="30000" dirty="0" smtClean="0">
                          <a:solidFill>
                            <a:schemeClr val="dk1"/>
                          </a:solidFill>
                          <a:latin typeface="+mn-lt"/>
                          <a:ea typeface="+mn-ea"/>
                          <a:cs typeface="+mn-cs"/>
                        </a:rPr>
                        <a:t>er</a:t>
                      </a:r>
                      <a:r>
                        <a:rPr lang="fr-FR" sz="1000" kern="1200" dirty="0" smtClean="0">
                          <a:solidFill>
                            <a:schemeClr val="dk1"/>
                          </a:solidFill>
                          <a:latin typeface="+mn-lt"/>
                          <a:ea typeface="+mn-ea"/>
                          <a:cs typeface="+mn-cs"/>
                        </a:rPr>
                        <a:t> janvier 2017</a:t>
                      </a:r>
                      <a:endParaRPr lang="fr-FR" sz="1000" kern="1200" dirty="0">
                        <a:solidFill>
                          <a:schemeClr val="dk1"/>
                        </a:solidFill>
                        <a:latin typeface="+mn-lt"/>
                        <a:ea typeface="+mn-ea"/>
                        <a:cs typeface="+mn-cs"/>
                      </a:endParaRPr>
                    </a:p>
                  </a:txBody>
                  <a:tcPr>
                    <a:solidFill>
                      <a:schemeClr val="accent1">
                        <a:lumMod val="40000"/>
                        <a:lumOff val="60000"/>
                      </a:schemeClr>
                    </a:solidFill>
                  </a:tcPr>
                </a:tc>
                <a:extLst>
                  <a:ext uri="{0D108BD9-81ED-4DB2-BD59-A6C34878D82A}">
                    <a16:rowId xmlns:a16="http://schemas.microsoft.com/office/drawing/2014/main" val="10004"/>
                  </a:ext>
                </a:extLst>
              </a:tr>
              <a:tr h="369017">
                <a:tc>
                  <a:txBody>
                    <a:bodyPr/>
                    <a:lstStyle/>
                    <a:p>
                      <a:endParaRPr lang="fr-FR" dirty="0"/>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Aides soignantes</a:t>
                      </a:r>
                      <a:r>
                        <a:rPr lang="fr-FR" sz="1000" kern="1200" baseline="0" dirty="0" smtClean="0">
                          <a:solidFill>
                            <a:schemeClr val="dk1"/>
                          </a:solidFill>
                          <a:latin typeface="+mn-lt"/>
                          <a:ea typeface="+mn-ea"/>
                          <a:cs typeface="+mn-cs"/>
                        </a:rPr>
                        <a:t> et agents des services hospitaliers qualifiés civils</a:t>
                      </a:r>
                      <a:endParaRPr lang="fr-FR" sz="1000" kern="1200" dirty="0">
                        <a:solidFill>
                          <a:schemeClr val="dk1"/>
                        </a:solidFill>
                        <a:latin typeface="+mn-lt"/>
                        <a:ea typeface="+mn-ea"/>
                        <a:cs typeface="+mn-cs"/>
                      </a:endParaRP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Auxiliaires de soins</a:t>
                      </a:r>
                      <a:endParaRPr lang="fr-FR" sz="1000" kern="1200" dirty="0">
                        <a:solidFill>
                          <a:schemeClr val="dk1"/>
                        </a:solidFill>
                        <a:latin typeface="+mn-lt"/>
                        <a:ea typeface="+mn-ea"/>
                        <a:cs typeface="+mn-cs"/>
                      </a:endParaRP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Exclu.</a:t>
                      </a:r>
                      <a:r>
                        <a:rPr lang="fr-FR" sz="1000" kern="1200" baseline="0" dirty="0" smtClean="0">
                          <a:solidFill>
                            <a:schemeClr val="dk1"/>
                          </a:solidFill>
                          <a:latin typeface="+mn-lt"/>
                          <a:ea typeface="+mn-ea"/>
                          <a:cs typeface="+mn-cs"/>
                        </a:rPr>
                        <a:t> </a:t>
                      </a:r>
                      <a:r>
                        <a:rPr lang="fr-FR" sz="1000" kern="1200" dirty="0" smtClean="0">
                          <a:solidFill>
                            <a:schemeClr val="dk1"/>
                          </a:solidFill>
                          <a:latin typeface="+mn-lt"/>
                          <a:ea typeface="+mn-ea"/>
                          <a:cs typeface="+mn-cs"/>
                        </a:rPr>
                        <a:t>Réexamen avant le 31/12/2019</a:t>
                      </a:r>
                      <a:endParaRPr lang="fr-FR" sz="1000" kern="1200" dirty="0">
                        <a:solidFill>
                          <a:schemeClr val="dk1"/>
                        </a:solidFill>
                        <a:latin typeface="+mn-lt"/>
                        <a:ea typeface="+mn-ea"/>
                        <a:cs typeface="+mn-cs"/>
                      </a:endParaRPr>
                    </a:p>
                  </a:txBody>
                  <a:tcPr>
                    <a:solidFill>
                      <a:schemeClr val="accent1">
                        <a:lumMod val="40000"/>
                        <a:lumOff val="60000"/>
                      </a:schemeClr>
                    </a:solidFill>
                  </a:tcPr>
                </a:tc>
                <a:extLst>
                  <a:ext uri="{0D108BD9-81ED-4DB2-BD59-A6C34878D82A}">
                    <a16:rowId xmlns:a16="http://schemas.microsoft.com/office/drawing/2014/main" val="10005"/>
                  </a:ext>
                </a:extLst>
              </a:tr>
              <a:tr h="432048">
                <a:tc>
                  <a:txBody>
                    <a:bodyPr/>
                    <a:lstStyle/>
                    <a:p>
                      <a:endParaRPr lang="fr-FR" dirty="0"/>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Aides soignantes</a:t>
                      </a:r>
                      <a:r>
                        <a:rPr lang="fr-FR" sz="1000" kern="1200" baseline="0" dirty="0" smtClean="0">
                          <a:solidFill>
                            <a:schemeClr val="dk1"/>
                          </a:solidFill>
                          <a:latin typeface="+mn-lt"/>
                          <a:ea typeface="+mn-ea"/>
                          <a:cs typeface="+mn-cs"/>
                        </a:rPr>
                        <a:t> et agents des services hospitaliers qualifiés civils</a:t>
                      </a:r>
                      <a:endParaRPr lang="fr-FR" sz="1000" kern="1200" dirty="0">
                        <a:solidFill>
                          <a:schemeClr val="dk1"/>
                        </a:solidFill>
                        <a:latin typeface="+mn-lt"/>
                        <a:ea typeface="+mn-ea"/>
                        <a:cs typeface="+mn-cs"/>
                      </a:endParaRP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Auxiliaires de puériculture</a:t>
                      </a:r>
                      <a:endParaRPr lang="fr-FR" sz="1000" kern="1200" dirty="0">
                        <a:solidFill>
                          <a:schemeClr val="dk1"/>
                        </a:solidFill>
                        <a:latin typeface="+mn-lt"/>
                        <a:ea typeface="+mn-ea"/>
                        <a:cs typeface="+mn-cs"/>
                      </a:endParaRP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Exclu.</a:t>
                      </a:r>
                      <a:r>
                        <a:rPr lang="fr-FR" sz="1000" kern="1200" baseline="0" dirty="0" smtClean="0">
                          <a:solidFill>
                            <a:schemeClr val="dk1"/>
                          </a:solidFill>
                          <a:latin typeface="+mn-lt"/>
                          <a:ea typeface="+mn-ea"/>
                          <a:cs typeface="+mn-cs"/>
                        </a:rPr>
                        <a:t> </a:t>
                      </a:r>
                      <a:r>
                        <a:rPr lang="fr-FR" sz="1000" kern="1200" dirty="0" smtClean="0">
                          <a:solidFill>
                            <a:schemeClr val="dk1"/>
                          </a:solidFill>
                          <a:latin typeface="+mn-lt"/>
                          <a:ea typeface="+mn-ea"/>
                          <a:cs typeface="+mn-cs"/>
                        </a:rPr>
                        <a:t>Réexamen avant le 31/12/2019</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solidFill>
                      <a:schemeClr val="accent1">
                        <a:lumMod val="40000"/>
                        <a:lumOff val="60000"/>
                      </a:schemeClr>
                    </a:solidFill>
                  </a:tcPr>
                </a:tc>
                <a:extLst>
                  <a:ext uri="{0D108BD9-81ED-4DB2-BD59-A6C34878D82A}">
                    <a16:rowId xmlns:a16="http://schemas.microsoft.com/office/drawing/2014/main" val="10006"/>
                  </a:ext>
                </a:extLst>
              </a:tr>
              <a:tr h="432048">
                <a:tc>
                  <a:txBody>
                    <a:bodyPr/>
                    <a:lstStyle/>
                    <a:p>
                      <a:endParaRPr lang="fr-FR" dirty="0"/>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Adjoints techniques des établissements d’enseignement</a:t>
                      </a:r>
                      <a:endParaRPr lang="fr-FR" sz="1000" kern="1200" dirty="0">
                        <a:solidFill>
                          <a:schemeClr val="dk1"/>
                        </a:solidFill>
                        <a:latin typeface="+mn-lt"/>
                        <a:ea typeface="+mn-ea"/>
                        <a:cs typeface="+mn-cs"/>
                      </a:endParaRP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Adjoints techniques des établissements d’enseignement</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Exclu.</a:t>
                      </a:r>
                      <a:r>
                        <a:rPr lang="fr-FR" sz="1000" kern="1200" baseline="0" dirty="0" smtClean="0">
                          <a:solidFill>
                            <a:schemeClr val="dk1"/>
                          </a:solidFill>
                          <a:latin typeface="+mn-lt"/>
                          <a:ea typeface="+mn-ea"/>
                          <a:cs typeface="+mn-cs"/>
                        </a:rPr>
                        <a:t> </a:t>
                      </a:r>
                      <a:r>
                        <a:rPr lang="fr-FR" sz="1000" kern="1200" dirty="0" smtClean="0">
                          <a:solidFill>
                            <a:schemeClr val="dk1"/>
                          </a:solidFill>
                          <a:latin typeface="+mn-lt"/>
                          <a:ea typeface="+mn-ea"/>
                          <a:cs typeface="+mn-cs"/>
                        </a:rPr>
                        <a:t>Réexamen avant le 31/12/2019</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solidFill>
                      <a:schemeClr val="accent1">
                        <a:lumMod val="40000"/>
                        <a:lumOff val="60000"/>
                      </a:schemeClr>
                    </a:solid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8448366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1539534294"/>
              </p:ext>
            </p:extLst>
          </p:nvPr>
        </p:nvGraphicFramePr>
        <p:xfrm>
          <a:off x="179512" y="454119"/>
          <a:ext cx="8712965" cy="6617032"/>
        </p:xfrm>
        <a:graphic>
          <a:graphicData uri="http://schemas.openxmlformats.org/drawingml/2006/table">
            <a:tbl>
              <a:tblPr firstRow="1" firstCol="1" lastRow="1" lastCol="1" bandRow="1" bandCol="1"/>
              <a:tblGrid>
                <a:gridCol w="1612898">
                  <a:extLst>
                    <a:ext uri="{9D8B030D-6E8A-4147-A177-3AD203B41FA5}">
                      <a16:colId xmlns:a16="http://schemas.microsoft.com/office/drawing/2014/main" val="20000"/>
                    </a:ext>
                  </a:extLst>
                </a:gridCol>
                <a:gridCol w="622166">
                  <a:extLst>
                    <a:ext uri="{9D8B030D-6E8A-4147-A177-3AD203B41FA5}">
                      <a16:colId xmlns:a16="http://schemas.microsoft.com/office/drawing/2014/main" val="20001"/>
                    </a:ext>
                  </a:extLst>
                </a:gridCol>
                <a:gridCol w="622166">
                  <a:extLst>
                    <a:ext uri="{9D8B030D-6E8A-4147-A177-3AD203B41FA5}">
                      <a16:colId xmlns:a16="http://schemas.microsoft.com/office/drawing/2014/main" val="20002"/>
                    </a:ext>
                  </a:extLst>
                </a:gridCol>
                <a:gridCol w="622166">
                  <a:extLst>
                    <a:ext uri="{9D8B030D-6E8A-4147-A177-3AD203B41FA5}">
                      <a16:colId xmlns:a16="http://schemas.microsoft.com/office/drawing/2014/main" val="20003"/>
                    </a:ext>
                  </a:extLst>
                </a:gridCol>
                <a:gridCol w="622166">
                  <a:extLst>
                    <a:ext uri="{9D8B030D-6E8A-4147-A177-3AD203B41FA5}">
                      <a16:colId xmlns:a16="http://schemas.microsoft.com/office/drawing/2014/main" val="20004"/>
                    </a:ext>
                  </a:extLst>
                </a:gridCol>
                <a:gridCol w="622166">
                  <a:extLst>
                    <a:ext uri="{9D8B030D-6E8A-4147-A177-3AD203B41FA5}">
                      <a16:colId xmlns:a16="http://schemas.microsoft.com/office/drawing/2014/main" val="20005"/>
                    </a:ext>
                  </a:extLst>
                </a:gridCol>
                <a:gridCol w="622166">
                  <a:extLst>
                    <a:ext uri="{9D8B030D-6E8A-4147-A177-3AD203B41FA5}">
                      <a16:colId xmlns:a16="http://schemas.microsoft.com/office/drawing/2014/main" val="20006"/>
                    </a:ext>
                  </a:extLst>
                </a:gridCol>
                <a:gridCol w="622166">
                  <a:extLst>
                    <a:ext uri="{9D8B030D-6E8A-4147-A177-3AD203B41FA5}">
                      <a16:colId xmlns:a16="http://schemas.microsoft.com/office/drawing/2014/main" val="20007"/>
                    </a:ext>
                  </a:extLst>
                </a:gridCol>
                <a:gridCol w="622166">
                  <a:extLst>
                    <a:ext uri="{9D8B030D-6E8A-4147-A177-3AD203B41FA5}">
                      <a16:colId xmlns:a16="http://schemas.microsoft.com/office/drawing/2014/main" val="20008"/>
                    </a:ext>
                  </a:extLst>
                </a:gridCol>
                <a:gridCol w="622166">
                  <a:extLst>
                    <a:ext uri="{9D8B030D-6E8A-4147-A177-3AD203B41FA5}">
                      <a16:colId xmlns:a16="http://schemas.microsoft.com/office/drawing/2014/main" val="20009"/>
                    </a:ext>
                  </a:extLst>
                </a:gridCol>
                <a:gridCol w="500191">
                  <a:extLst>
                    <a:ext uri="{9D8B030D-6E8A-4147-A177-3AD203B41FA5}">
                      <a16:colId xmlns:a16="http://schemas.microsoft.com/office/drawing/2014/main" val="20010"/>
                    </a:ext>
                  </a:extLst>
                </a:gridCol>
                <a:gridCol w="500191">
                  <a:extLst>
                    <a:ext uri="{9D8B030D-6E8A-4147-A177-3AD203B41FA5}">
                      <a16:colId xmlns:a16="http://schemas.microsoft.com/office/drawing/2014/main" val="20011"/>
                    </a:ext>
                  </a:extLst>
                </a:gridCol>
                <a:gridCol w="500191">
                  <a:extLst>
                    <a:ext uri="{9D8B030D-6E8A-4147-A177-3AD203B41FA5}">
                      <a16:colId xmlns:a16="http://schemas.microsoft.com/office/drawing/2014/main" val="20012"/>
                    </a:ext>
                  </a:extLst>
                </a:gridCol>
              </a:tblGrid>
              <a:tr h="281162">
                <a:tc rowSpan="3">
                  <a:txBody>
                    <a:bodyPr/>
                    <a:lstStyle/>
                    <a:p>
                      <a:pPr marR="901065" algn="l">
                        <a:spcAft>
                          <a:spcPts val="0"/>
                        </a:spcAft>
                      </a:pPr>
                      <a:r>
                        <a:rPr lang="fr-FR" sz="500" i="1">
                          <a:effectLst/>
                          <a:latin typeface="Century Gothic" panose="020B0502020202020204" pitchFamily="34" charset="0"/>
                          <a:ea typeface="Calibri" panose="020F0502020204030204" pitchFamily="34" charset="0"/>
                          <a:cs typeface="Calibri" panose="020F0502020204030204" pitchFamily="34" charset="0"/>
                        </a:rPr>
                        <a:t> </a:t>
                      </a:r>
                      <a:endParaRPr lang="fr-FR" sz="600">
                        <a:effectLst/>
                        <a:latin typeface="Calibri" panose="020F0502020204030204" pitchFamily="34" charset="0"/>
                        <a:ea typeface="Calibri" panose="020F0502020204030204" pitchFamily="34" charset="0"/>
                        <a:cs typeface="Calibri" panose="020F0502020204030204" pitchFamily="34" charset="0"/>
                      </a:endParaRPr>
                    </a:p>
                    <a:p>
                      <a:pPr marL="551180" marR="50165" indent="-180340" algn="l">
                        <a:lnSpc>
                          <a:spcPct val="98000"/>
                        </a:lnSpc>
                        <a:spcAft>
                          <a:spcPts val="0"/>
                        </a:spcAft>
                      </a:pPr>
                      <a:r>
                        <a:rPr lang="fr-FR" sz="500" b="1">
                          <a:effectLst/>
                          <a:latin typeface="Century Gothic" panose="020B0502020202020204" pitchFamily="34" charset="0"/>
                          <a:ea typeface="Calibri" panose="020F0502020204030204" pitchFamily="34" charset="0"/>
                          <a:cs typeface="Calibri" panose="020F0502020204030204" pitchFamily="34" charset="0"/>
                        </a:rPr>
                        <a:t>Montants de référence</a:t>
                      </a:r>
                      <a:endParaRPr lang="fr-FR" sz="600">
                        <a:effectLst/>
                        <a:latin typeface="Calibri" panose="020F0502020204030204" pitchFamily="34" charset="0"/>
                        <a:ea typeface="Calibri" panose="020F0502020204030204" pitchFamily="34" charset="0"/>
                        <a:cs typeface="Calibri" panose="020F0502020204030204" pitchFamily="34" charset="0"/>
                      </a:endParaRPr>
                    </a:p>
                    <a:p>
                      <a:pPr marL="67945" algn="l">
                        <a:spcBef>
                          <a:spcPts val="5"/>
                        </a:spcBef>
                        <a:spcAft>
                          <a:spcPts val="0"/>
                        </a:spcAft>
                      </a:pPr>
                      <a:r>
                        <a:rPr lang="fr-FR" sz="500" b="1">
                          <a:effectLst/>
                          <a:latin typeface="Century Gothic" panose="020B0502020202020204" pitchFamily="34" charset="0"/>
                          <a:ea typeface="Calibri" panose="020F0502020204030204" pitchFamily="34" charset="0"/>
                          <a:cs typeface="Calibri" panose="020F0502020204030204" pitchFamily="34" charset="0"/>
                        </a:rPr>
                        <a:t> </a:t>
                      </a:r>
                      <a:endParaRPr lang="fr-FR" sz="600">
                        <a:effectLst/>
                        <a:latin typeface="Calibri" panose="020F0502020204030204" pitchFamily="34" charset="0"/>
                        <a:ea typeface="Calibri" panose="020F0502020204030204" pitchFamily="34" charset="0"/>
                        <a:cs typeface="Calibri" panose="020F0502020204030204" pitchFamily="34" charset="0"/>
                      </a:endParaRPr>
                    </a:p>
                    <a:p>
                      <a:pPr marL="67945" algn="l">
                        <a:spcBef>
                          <a:spcPts val="5"/>
                        </a:spcBef>
                        <a:spcAft>
                          <a:spcPts val="0"/>
                        </a:spcAft>
                      </a:pPr>
                      <a:r>
                        <a:rPr lang="fr-FR" sz="500" b="1">
                          <a:effectLst/>
                          <a:latin typeface="Century Gothic" panose="020B0502020202020204" pitchFamily="34" charset="0"/>
                          <a:ea typeface="Calibri" panose="020F0502020204030204" pitchFamily="34" charset="0"/>
                          <a:cs typeface="Calibri" panose="020F0502020204030204" pitchFamily="34" charset="0"/>
                        </a:rPr>
                        <a:t>Cadres</a:t>
                      </a:r>
                      <a:endParaRPr lang="fr-FR" sz="600">
                        <a:effectLst/>
                        <a:latin typeface="Calibri" panose="020F0502020204030204" pitchFamily="34" charset="0"/>
                        <a:ea typeface="Calibri" panose="020F0502020204030204" pitchFamily="34" charset="0"/>
                        <a:cs typeface="Calibri" panose="020F0502020204030204" pitchFamily="34" charset="0"/>
                      </a:endParaRPr>
                    </a:p>
                    <a:p>
                      <a:pPr marL="67945" algn="l">
                        <a:spcBef>
                          <a:spcPts val="5"/>
                        </a:spcBef>
                        <a:spcAft>
                          <a:spcPts val="0"/>
                        </a:spcAft>
                      </a:pPr>
                      <a:r>
                        <a:rPr lang="fr-FR" sz="500" b="1">
                          <a:effectLst/>
                          <a:latin typeface="Century Gothic" panose="020B0502020202020204" pitchFamily="34" charset="0"/>
                          <a:ea typeface="Calibri" panose="020F0502020204030204" pitchFamily="34" charset="0"/>
                          <a:cs typeface="Calibri" panose="020F0502020204030204" pitchFamily="34" charset="0"/>
                        </a:rPr>
                        <a:t>d’emplois</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solidFill>
                      <a:srgbClr val="E7E6E6"/>
                    </a:solidFill>
                  </a:tcPr>
                </a:tc>
                <a:tc gridSpan="8">
                  <a:txBody>
                    <a:bodyPr/>
                    <a:lstStyle/>
                    <a:p>
                      <a:pPr marL="1270" algn="ctr">
                        <a:spcAft>
                          <a:spcPts val="0"/>
                        </a:spcAft>
                      </a:pPr>
                      <a:r>
                        <a:rPr lang="fr-FR" sz="500" b="1">
                          <a:effectLst/>
                          <a:latin typeface="Century Gothic" panose="020B0502020202020204" pitchFamily="34" charset="0"/>
                          <a:ea typeface="Calibri" panose="020F0502020204030204" pitchFamily="34" charset="0"/>
                          <a:cs typeface="Calibri" panose="020F0502020204030204" pitchFamily="34" charset="0"/>
                        </a:rPr>
                        <a:t>Montants maxima annuels de l’IFSE</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rowSpan="2" gridSpan="4">
                  <a:txBody>
                    <a:bodyPr/>
                    <a:lstStyle/>
                    <a:p>
                      <a:pPr algn="ctr">
                        <a:spcAft>
                          <a:spcPts val="0"/>
                        </a:spcAft>
                      </a:pPr>
                      <a:r>
                        <a:rPr lang="en-US" sz="500" b="1">
                          <a:effectLst/>
                          <a:latin typeface="Century Gothic" panose="020B0502020202020204" pitchFamily="34" charset="0"/>
                          <a:ea typeface="Calibri" panose="020F0502020204030204" pitchFamily="34" charset="0"/>
                          <a:cs typeface="Calibri" panose="020F0502020204030204" pitchFamily="34" charset="0"/>
                        </a:rPr>
                        <a:t>Plafond</a:t>
                      </a:r>
                      <a:r>
                        <a:rPr lang="fr-FR" sz="500" b="1">
                          <a:effectLst/>
                          <a:latin typeface="Century Gothic" panose="020B0502020202020204" pitchFamily="34" charset="0"/>
                          <a:ea typeface="Calibri" panose="020F0502020204030204" pitchFamily="34" charset="0"/>
                          <a:cs typeface="Calibri" panose="020F0502020204030204" pitchFamily="34" charset="0"/>
                        </a:rPr>
                        <a:t> annuel</a:t>
                      </a:r>
                      <a:r>
                        <a:rPr lang="en-US" sz="500" b="1">
                          <a:effectLst/>
                          <a:latin typeface="Century Gothic" panose="020B0502020202020204" pitchFamily="34" charset="0"/>
                          <a:ea typeface="Calibri" panose="020F0502020204030204" pitchFamily="34" charset="0"/>
                          <a:cs typeface="Calibri" panose="020F0502020204030204" pitchFamily="34" charset="0"/>
                        </a:rPr>
                        <a:t> du CIA</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rowSpan="2" hMerge="1">
                  <a:txBody>
                    <a:bodyPr/>
                    <a:lstStyle/>
                    <a:p>
                      <a:endParaRPr lang="fr-FR"/>
                    </a:p>
                  </a:txBody>
                  <a:tcPr/>
                </a:tc>
                <a:tc rowSpan="2" hMerge="1">
                  <a:txBody>
                    <a:bodyPr/>
                    <a:lstStyle/>
                    <a:p>
                      <a:endParaRPr lang="fr-FR"/>
                    </a:p>
                  </a:txBody>
                  <a:tcPr/>
                </a:tc>
                <a:tc rowSpan="2" hMerge="1">
                  <a:txBody>
                    <a:bodyPr/>
                    <a:lstStyle/>
                    <a:p>
                      <a:endParaRPr lang="fr-FR"/>
                    </a:p>
                  </a:txBody>
                  <a:tcPr/>
                </a:tc>
                <a:extLst>
                  <a:ext uri="{0D108BD9-81ED-4DB2-BD59-A6C34878D82A}">
                    <a16:rowId xmlns:a16="http://schemas.microsoft.com/office/drawing/2014/main" val="10000"/>
                  </a:ext>
                </a:extLst>
              </a:tr>
              <a:tr h="435886">
                <a:tc vMerge="1">
                  <a:txBody>
                    <a:bodyPr/>
                    <a:lstStyle/>
                    <a:p>
                      <a:endParaRPr lang="fr-FR"/>
                    </a:p>
                  </a:txBody>
                  <a:tcPr/>
                </a:tc>
                <a:tc gridSpan="4">
                  <a:txBody>
                    <a:bodyPr/>
                    <a:lstStyle/>
                    <a:p>
                      <a:pPr marL="83185" marR="80010" algn="ctr">
                        <a:lnSpc>
                          <a:spcPts val="1340"/>
                        </a:lnSpc>
                        <a:spcAft>
                          <a:spcPts val="0"/>
                        </a:spcAft>
                      </a:pPr>
                      <a:r>
                        <a:rPr lang="fr-FR" sz="500" b="1">
                          <a:effectLst/>
                          <a:latin typeface="Century Gothic" panose="020B0502020202020204" pitchFamily="34" charset="0"/>
                          <a:ea typeface="Calibri" panose="020F0502020204030204" pitchFamily="34" charset="0"/>
                          <a:cs typeface="Calibri" panose="020F0502020204030204" pitchFamily="34" charset="0"/>
                        </a:rPr>
                        <a:t>Sans logement pour nécessité</a:t>
                      </a:r>
                      <a:endParaRPr lang="fr-FR" sz="600">
                        <a:effectLst/>
                        <a:latin typeface="Calibri" panose="020F0502020204030204" pitchFamily="34" charset="0"/>
                        <a:ea typeface="Calibri" panose="020F0502020204030204" pitchFamily="34" charset="0"/>
                        <a:cs typeface="Calibri" panose="020F0502020204030204" pitchFamily="34" charset="0"/>
                      </a:endParaRPr>
                    </a:p>
                    <a:p>
                      <a:pPr marL="83185" marR="78740" algn="ctr">
                        <a:lnSpc>
                          <a:spcPts val="1245"/>
                        </a:lnSpc>
                        <a:spcAft>
                          <a:spcPts val="0"/>
                        </a:spcAft>
                      </a:pPr>
                      <a:r>
                        <a:rPr lang="fr-FR" sz="500" b="1">
                          <a:effectLst/>
                          <a:latin typeface="Century Gothic" panose="020B0502020202020204" pitchFamily="34" charset="0"/>
                          <a:ea typeface="Calibri" panose="020F0502020204030204" pitchFamily="34" charset="0"/>
                          <a:cs typeface="Calibri" panose="020F0502020204030204" pitchFamily="34" charset="0"/>
                        </a:rPr>
                        <a:t>absolue de service</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hMerge="1">
                  <a:txBody>
                    <a:bodyPr/>
                    <a:lstStyle/>
                    <a:p>
                      <a:endParaRPr lang="fr-FR"/>
                    </a:p>
                  </a:txBody>
                  <a:tcPr/>
                </a:tc>
                <a:tc hMerge="1">
                  <a:txBody>
                    <a:bodyPr/>
                    <a:lstStyle/>
                    <a:p>
                      <a:endParaRPr lang="fr-FR"/>
                    </a:p>
                  </a:txBody>
                  <a:tcPr/>
                </a:tc>
                <a:tc hMerge="1">
                  <a:txBody>
                    <a:bodyPr/>
                    <a:lstStyle/>
                    <a:p>
                      <a:endParaRPr lang="fr-FR"/>
                    </a:p>
                  </a:txBody>
                  <a:tcPr/>
                </a:tc>
                <a:tc gridSpan="4">
                  <a:txBody>
                    <a:bodyPr/>
                    <a:lstStyle/>
                    <a:p>
                      <a:pPr marL="82550" marR="76200" algn="ctr">
                        <a:lnSpc>
                          <a:spcPts val="1340"/>
                        </a:lnSpc>
                        <a:spcAft>
                          <a:spcPts val="0"/>
                        </a:spcAft>
                      </a:pPr>
                      <a:r>
                        <a:rPr lang="fr-FR" sz="500" b="1">
                          <a:effectLst/>
                          <a:latin typeface="Century Gothic" panose="020B0502020202020204" pitchFamily="34" charset="0"/>
                          <a:ea typeface="Calibri" panose="020F0502020204030204" pitchFamily="34" charset="0"/>
                          <a:cs typeface="Calibri" panose="020F0502020204030204" pitchFamily="34" charset="0"/>
                        </a:rPr>
                        <a:t>Avec logement pour</a:t>
                      </a:r>
                      <a:endParaRPr lang="fr-FR" sz="600">
                        <a:effectLst/>
                        <a:latin typeface="Calibri" panose="020F0502020204030204" pitchFamily="34" charset="0"/>
                        <a:ea typeface="Calibri" panose="020F0502020204030204" pitchFamily="34" charset="0"/>
                        <a:cs typeface="Calibri" panose="020F0502020204030204" pitchFamily="34" charset="0"/>
                      </a:endParaRPr>
                    </a:p>
                    <a:p>
                      <a:pPr marL="82550" marR="78740" algn="ctr">
                        <a:lnSpc>
                          <a:spcPts val="1245"/>
                        </a:lnSpc>
                        <a:spcAft>
                          <a:spcPts val="0"/>
                        </a:spcAft>
                      </a:pPr>
                      <a:r>
                        <a:rPr lang="fr-FR" sz="500" b="1">
                          <a:effectLst/>
                          <a:latin typeface="Century Gothic" panose="020B0502020202020204" pitchFamily="34" charset="0"/>
                          <a:ea typeface="Calibri" panose="020F0502020204030204" pitchFamily="34" charset="0"/>
                          <a:cs typeface="Calibri" panose="020F0502020204030204" pitchFamily="34" charset="0"/>
                        </a:rPr>
                        <a:t>nécessité absolue de service</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hMerge="1">
                  <a:txBody>
                    <a:bodyPr/>
                    <a:lstStyle/>
                    <a:p>
                      <a:endParaRPr lang="fr-FR"/>
                    </a:p>
                  </a:txBody>
                  <a:tcPr/>
                </a:tc>
                <a:tc hMerge="1">
                  <a:txBody>
                    <a:bodyPr/>
                    <a:lstStyle/>
                    <a:p>
                      <a:endParaRPr lang="fr-FR"/>
                    </a:p>
                  </a:txBody>
                  <a:tcPr/>
                </a:tc>
                <a:tc hMerge="1">
                  <a:txBody>
                    <a:bodyPr/>
                    <a:lstStyle/>
                    <a:p>
                      <a:endParaRPr lang="fr-FR"/>
                    </a:p>
                  </a:txBody>
                  <a:tcPr/>
                </a:tc>
                <a:tc gridSpan="4" vMerge="1">
                  <a:txBody>
                    <a:bodyPr/>
                    <a:lstStyle/>
                    <a:p>
                      <a:endParaRPr lang="fr-FR"/>
                    </a:p>
                  </a:txBody>
                  <a:tcPr/>
                </a:tc>
                <a:tc hMerge="1" vMerge="1">
                  <a:txBody>
                    <a:bodyPr/>
                    <a:lstStyle/>
                    <a:p>
                      <a:endParaRPr lang="fr-FR"/>
                    </a:p>
                  </a:txBody>
                  <a:tcPr/>
                </a:tc>
                <a:tc hMerge="1" vMerge="1">
                  <a:txBody>
                    <a:bodyPr/>
                    <a:lstStyle/>
                    <a:p>
                      <a:endParaRPr lang="fr-FR"/>
                    </a:p>
                  </a:txBody>
                  <a:tcPr/>
                </a:tc>
                <a:tc hMerge="1" vMerge="1">
                  <a:txBody>
                    <a:bodyPr/>
                    <a:lstStyle/>
                    <a:p>
                      <a:endParaRPr lang="fr-FR"/>
                    </a:p>
                  </a:txBody>
                  <a:tcPr/>
                </a:tc>
                <a:extLst>
                  <a:ext uri="{0D108BD9-81ED-4DB2-BD59-A6C34878D82A}">
                    <a16:rowId xmlns:a16="http://schemas.microsoft.com/office/drawing/2014/main" val="10001"/>
                  </a:ext>
                </a:extLst>
              </a:tr>
              <a:tr h="226661">
                <a:tc vMerge="1">
                  <a:txBody>
                    <a:bodyPr/>
                    <a:lstStyle/>
                    <a:p>
                      <a:endParaRPr lang="fr-FR"/>
                    </a:p>
                  </a:txBody>
                  <a:tcPr/>
                </a:tc>
                <a:tc>
                  <a:txBody>
                    <a:bodyPr/>
                    <a:lstStyle/>
                    <a:p>
                      <a:pPr algn="ctr">
                        <a:lnSpc>
                          <a:spcPts val="1340"/>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G 1 *</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ts val="1340"/>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G2</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3175" algn="ctr">
                        <a:lnSpc>
                          <a:spcPts val="1340"/>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G3</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ts val="1340"/>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G4</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ts val="1340"/>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G1</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1905" algn="ctr">
                        <a:lnSpc>
                          <a:spcPts val="1340"/>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G2</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ts val="1340"/>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G3</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ts val="1340"/>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G4</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ts val="1340"/>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G1</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ts val="1340"/>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G2</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ts val="1340"/>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G3</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ts val="1340"/>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G4</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0002"/>
                  </a:ext>
                </a:extLst>
              </a:tr>
              <a:tr h="329781">
                <a:tc>
                  <a:txBody>
                    <a:bodyPr/>
                    <a:lstStyle/>
                    <a:p>
                      <a:pPr marL="43815" algn="l">
                        <a:lnSpc>
                          <a:spcPts val="1325"/>
                        </a:lnSpc>
                        <a:spcAft>
                          <a:spcPts val="0"/>
                        </a:spcAft>
                      </a:pPr>
                      <a:r>
                        <a:rPr lang="fr-FR" sz="500" i="1">
                          <a:effectLst/>
                          <a:latin typeface="Century Gothic" panose="020B0502020202020204" pitchFamily="34" charset="0"/>
                          <a:ea typeface="Calibri" panose="020F0502020204030204" pitchFamily="34" charset="0"/>
                          <a:cs typeface="Calibri" panose="020F0502020204030204" pitchFamily="34" charset="0"/>
                        </a:rPr>
                        <a:t>Administrateurs</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49980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46920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175"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42330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49980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46920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42330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8820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8280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7470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29781">
                <a:tc>
                  <a:txBody>
                    <a:bodyPr/>
                    <a:lstStyle/>
                    <a:p>
                      <a:pPr marL="43815" algn="l">
                        <a:lnSpc>
                          <a:spcPts val="1325"/>
                        </a:lnSpc>
                        <a:spcAft>
                          <a:spcPts val="0"/>
                        </a:spcAft>
                      </a:pPr>
                      <a:r>
                        <a:rPr lang="fr-FR" sz="600" dirty="0" smtClean="0">
                          <a:effectLst/>
                          <a:latin typeface="Calibri" panose="020F0502020204030204" pitchFamily="34" charset="0"/>
                          <a:ea typeface="Calibri" panose="020F0502020204030204" pitchFamily="34" charset="0"/>
                          <a:cs typeface="Calibri" panose="020F0502020204030204" pitchFamily="34" charset="0"/>
                        </a:rPr>
                        <a:t>Ingénieurs en chef</a:t>
                      </a:r>
                      <a:endParaRPr lang="fr-FR" sz="600" dirty="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ctr">
                        <a:lnSpc>
                          <a:spcPts val="1325"/>
                        </a:lnSpc>
                        <a:spcAft>
                          <a:spcPts val="0"/>
                        </a:spcAft>
                      </a:pPr>
                      <a:r>
                        <a:rPr lang="fr-FR" sz="600" dirty="0" smtClean="0">
                          <a:effectLst/>
                          <a:latin typeface="Calibri" panose="020F0502020204030204" pitchFamily="34" charset="0"/>
                          <a:ea typeface="Calibri" panose="020F0502020204030204" pitchFamily="34" charset="0"/>
                          <a:cs typeface="Calibri" panose="020F0502020204030204" pitchFamily="34" charset="0"/>
                        </a:rPr>
                        <a:t>57120</a:t>
                      </a:r>
                      <a:endParaRPr lang="fr-FR" sz="600" dirty="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fr-FR" sz="600" dirty="0" smtClean="0">
                          <a:effectLst/>
                          <a:latin typeface="Calibri" panose="020F0502020204030204" pitchFamily="34" charset="0"/>
                          <a:ea typeface="Calibri" panose="020F0502020204030204" pitchFamily="34" charset="0"/>
                          <a:cs typeface="Calibri" panose="020F0502020204030204" pitchFamily="34" charset="0"/>
                        </a:rPr>
                        <a:t>49980</a:t>
                      </a:r>
                      <a:endParaRPr lang="fr-FR" sz="600" dirty="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175" algn="ctr">
                        <a:lnSpc>
                          <a:spcPts val="1325"/>
                        </a:lnSpc>
                        <a:spcAft>
                          <a:spcPts val="0"/>
                        </a:spcAft>
                      </a:pPr>
                      <a:r>
                        <a:rPr lang="fr-FR" sz="600" dirty="0" smtClean="0">
                          <a:effectLst/>
                          <a:latin typeface="Calibri" panose="020F0502020204030204" pitchFamily="34" charset="0"/>
                          <a:ea typeface="Calibri" panose="020F0502020204030204" pitchFamily="34" charset="0"/>
                          <a:cs typeface="Calibri" panose="020F0502020204030204" pitchFamily="34" charset="0"/>
                        </a:rPr>
                        <a:t>46920</a:t>
                      </a:r>
                      <a:endParaRPr lang="fr-FR" sz="600" dirty="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fr-FR" sz="600" dirty="0" smtClean="0">
                          <a:effectLst/>
                          <a:latin typeface="Calibri" panose="020F0502020204030204" pitchFamily="34" charset="0"/>
                          <a:ea typeface="Calibri" panose="020F0502020204030204" pitchFamily="34" charset="0"/>
                          <a:cs typeface="Calibri" panose="020F0502020204030204" pitchFamily="34" charset="0"/>
                        </a:rPr>
                        <a:t>42330</a:t>
                      </a:r>
                      <a:endParaRPr lang="fr-FR" sz="600" dirty="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fr-FR" sz="600" dirty="0" smtClean="0">
                          <a:effectLst/>
                          <a:latin typeface="Calibri" panose="020F0502020204030204" pitchFamily="34" charset="0"/>
                          <a:ea typeface="Calibri" panose="020F0502020204030204" pitchFamily="34" charset="0"/>
                          <a:cs typeface="Calibri" panose="020F0502020204030204" pitchFamily="34" charset="0"/>
                        </a:rPr>
                        <a:t>42840</a:t>
                      </a:r>
                      <a:endParaRPr lang="fr-FR" sz="600" dirty="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 algn="ctr">
                        <a:lnSpc>
                          <a:spcPts val="1325"/>
                        </a:lnSpc>
                        <a:spcAft>
                          <a:spcPts val="0"/>
                        </a:spcAft>
                      </a:pPr>
                      <a:r>
                        <a:rPr lang="fr-FR" sz="600" dirty="0" smtClean="0">
                          <a:effectLst/>
                          <a:latin typeface="Calibri" panose="020F0502020204030204" pitchFamily="34" charset="0"/>
                          <a:ea typeface="Calibri" panose="020F0502020204030204" pitchFamily="34" charset="0"/>
                          <a:cs typeface="Calibri" panose="020F0502020204030204" pitchFamily="34" charset="0"/>
                        </a:rPr>
                        <a:t>37490</a:t>
                      </a:r>
                      <a:endParaRPr lang="fr-FR" sz="600" dirty="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fr-FR" sz="600" dirty="0" smtClean="0">
                          <a:effectLst/>
                          <a:latin typeface="Calibri" panose="020F0502020204030204" pitchFamily="34" charset="0"/>
                          <a:ea typeface="Calibri" panose="020F0502020204030204" pitchFamily="34" charset="0"/>
                          <a:cs typeface="Calibri" panose="020F0502020204030204" pitchFamily="34" charset="0"/>
                        </a:rPr>
                        <a:t>35190</a:t>
                      </a:r>
                      <a:endParaRPr lang="fr-FR" sz="600" dirty="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fr-FR" sz="600" dirty="0" smtClean="0">
                          <a:effectLst/>
                          <a:latin typeface="Calibri" panose="020F0502020204030204" pitchFamily="34" charset="0"/>
                          <a:ea typeface="Calibri" panose="020F0502020204030204" pitchFamily="34" charset="0"/>
                          <a:cs typeface="Calibri" panose="020F0502020204030204" pitchFamily="34" charset="0"/>
                        </a:rPr>
                        <a:t>31750</a:t>
                      </a:r>
                      <a:endParaRPr lang="fr-FR" sz="600" dirty="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fr-FR" sz="600" dirty="0" smtClean="0">
                          <a:effectLst/>
                          <a:latin typeface="Calibri" panose="020F0502020204030204" pitchFamily="34" charset="0"/>
                          <a:ea typeface="Calibri" panose="020F0502020204030204" pitchFamily="34" charset="0"/>
                          <a:cs typeface="Calibri" panose="020F0502020204030204" pitchFamily="34" charset="0"/>
                        </a:rPr>
                        <a:t>10080</a:t>
                      </a:r>
                      <a:endParaRPr lang="fr-FR" sz="600" dirty="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fr-FR" sz="600" dirty="0" smtClean="0">
                          <a:effectLst/>
                          <a:latin typeface="Calibri" panose="020F0502020204030204" pitchFamily="34" charset="0"/>
                          <a:ea typeface="Calibri" panose="020F0502020204030204" pitchFamily="34" charset="0"/>
                          <a:cs typeface="Calibri" panose="020F0502020204030204" pitchFamily="34" charset="0"/>
                        </a:rPr>
                        <a:t>8820</a:t>
                      </a:r>
                      <a:endParaRPr lang="fr-FR" sz="600" dirty="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fr-FR" sz="600" dirty="0" smtClean="0">
                          <a:effectLst/>
                          <a:latin typeface="Calibri" panose="020F0502020204030204" pitchFamily="34" charset="0"/>
                          <a:ea typeface="Calibri" panose="020F0502020204030204" pitchFamily="34" charset="0"/>
                          <a:cs typeface="Calibri" panose="020F0502020204030204" pitchFamily="34" charset="0"/>
                        </a:rPr>
                        <a:t>8280</a:t>
                      </a:r>
                      <a:endParaRPr lang="fr-FR" sz="600" dirty="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fr-FR" sz="600" smtClean="0">
                          <a:effectLst/>
                          <a:latin typeface="Calibri" panose="020F0502020204030204" pitchFamily="34" charset="0"/>
                          <a:ea typeface="Calibri" panose="020F0502020204030204" pitchFamily="34" charset="0"/>
                          <a:cs typeface="Calibri" panose="020F0502020204030204" pitchFamily="34" charset="0"/>
                        </a:rPr>
                        <a:t>7470</a:t>
                      </a:r>
                      <a:endParaRPr lang="fr-FR" sz="600" dirty="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7635459"/>
                  </a:ext>
                </a:extLst>
              </a:tr>
              <a:tr h="329781">
                <a:tc>
                  <a:txBody>
                    <a:bodyPr/>
                    <a:lstStyle/>
                    <a:p>
                      <a:pPr marL="43815" algn="l">
                        <a:lnSpc>
                          <a:spcPts val="1325"/>
                        </a:lnSpc>
                        <a:spcAft>
                          <a:spcPts val="0"/>
                        </a:spcAft>
                      </a:pPr>
                      <a:r>
                        <a:rPr lang="en-US" sz="500" i="1" dirty="0" err="1">
                          <a:effectLst/>
                          <a:latin typeface="Century Gothic" panose="020B0502020202020204" pitchFamily="34" charset="0"/>
                          <a:ea typeface="Calibri" panose="020F0502020204030204" pitchFamily="34" charset="0"/>
                          <a:cs typeface="Calibri" panose="020F0502020204030204" pitchFamily="34" charset="0"/>
                        </a:rPr>
                        <a:t>Conservateurs</a:t>
                      </a:r>
                      <a:r>
                        <a:rPr lang="en-US" sz="500" i="1" dirty="0">
                          <a:effectLst/>
                          <a:latin typeface="Century Gothic" panose="020B0502020202020204" pitchFamily="34" charset="0"/>
                          <a:ea typeface="Calibri" panose="020F0502020204030204" pitchFamily="34" charset="0"/>
                          <a:cs typeface="Calibri" panose="020F0502020204030204" pitchFamily="34" charset="0"/>
                        </a:rPr>
                        <a:t> du </a:t>
                      </a:r>
                      <a:r>
                        <a:rPr lang="en-US" sz="500" i="1" dirty="0" err="1">
                          <a:effectLst/>
                          <a:latin typeface="Century Gothic" panose="020B0502020202020204" pitchFamily="34" charset="0"/>
                          <a:ea typeface="Calibri" panose="020F0502020204030204" pitchFamily="34" charset="0"/>
                          <a:cs typeface="Calibri" panose="020F0502020204030204" pitchFamily="34" charset="0"/>
                        </a:rPr>
                        <a:t>patrimoine</a:t>
                      </a:r>
                      <a:endParaRPr lang="fr-FR" sz="600" dirty="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46920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40290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175"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34450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31450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25810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 algn="ctr">
                        <a:lnSpc>
                          <a:spcPts val="1325"/>
                        </a:lnSpc>
                        <a:spcAft>
                          <a:spcPts val="0"/>
                        </a:spcAft>
                      </a:pPr>
                      <a:r>
                        <a:rPr lang="en-US" sz="600" dirty="0">
                          <a:effectLst/>
                          <a:latin typeface="Calibri" panose="020F0502020204030204" pitchFamily="34" charset="0"/>
                          <a:ea typeface="Calibri" panose="020F0502020204030204" pitchFamily="34" charset="0"/>
                          <a:cs typeface="Calibri" panose="020F0502020204030204" pitchFamily="34" charset="0"/>
                        </a:rPr>
                        <a:t>22160</a:t>
                      </a:r>
                      <a:endParaRPr lang="fr-FR" sz="600" dirty="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18950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17298</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8280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7110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6080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5550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29781">
                <a:tc>
                  <a:txBody>
                    <a:bodyPr/>
                    <a:lstStyle/>
                    <a:p>
                      <a:pPr marL="43815" algn="l">
                        <a:lnSpc>
                          <a:spcPts val="1325"/>
                        </a:lnSpc>
                        <a:spcAft>
                          <a:spcPts val="0"/>
                        </a:spcAft>
                      </a:pPr>
                      <a:r>
                        <a:rPr lang="en-US" sz="500" i="1">
                          <a:effectLst/>
                          <a:latin typeface="Century Gothic" panose="020B0502020202020204" pitchFamily="34" charset="0"/>
                          <a:ea typeface="Calibri" panose="020F0502020204030204" pitchFamily="34" charset="0"/>
                          <a:cs typeface="Calibri" panose="020F0502020204030204" pitchFamily="34" charset="0"/>
                        </a:rPr>
                        <a:t>Médecins</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43180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38250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175"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29495</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7620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6750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5205</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69685">
                <a:tc>
                  <a:txBody>
                    <a:bodyPr/>
                    <a:lstStyle/>
                    <a:p>
                      <a:pPr marL="43815" algn="l">
                        <a:lnSpc>
                          <a:spcPts val="1325"/>
                        </a:lnSpc>
                        <a:spcAft>
                          <a:spcPts val="0"/>
                        </a:spcAft>
                      </a:pPr>
                      <a:r>
                        <a:rPr lang="en-US" sz="500" i="1">
                          <a:effectLst/>
                          <a:latin typeface="Century Gothic" panose="020B0502020202020204" pitchFamily="34" charset="0"/>
                          <a:ea typeface="Calibri" panose="020F0502020204030204" pitchFamily="34" charset="0"/>
                          <a:cs typeface="Calibri" panose="020F0502020204030204" pitchFamily="34" charset="0"/>
                        </a:rPr>
                        <a:t>Attachés</a:t>
                      </a:r>
                      <a:r>
                        <a:rPr lang="fr-FR" sz="500" i="1">
                          <a:effectLst/>
                          <a:latin typeface="Century Gothic" panose="020B0502020202020204" pitchFamily="34" charset="0"/>
                          <a:ea typeface="Calibri" panose="020F0502020204030204" pitchFamily="34" charset="0"/>
                          <a:cs typeface="Calibri" panose="020F0502020204030204" pitchFamily="34" charset="0"/>
                        </a:rPr>
                        <a:t> secrétaires</a:t>
                      </a:r>
                      <a:r>
                        <a:rPr lang="en-US" sz="500" i="1">
                          <a:effectLst/>
                          <a:latin typeface="Century Gothic" panose="020B0502020202020204" pitchFamily="34" charset="0"/>
                          <a:ea typeface="Calibri" panose="020F0502020204030204" pitchFamily="34" charset="0"/>
                          <a:cs typeface="Calibri" panose="020F0502020204030204" pitchFamily="34" charset="0"/>
                        </a:rPr>
                        <a:t> de</a:t>
                      </a:r>
                      <a:r>
                        <a:rPr lang="fr-FR" sz="500" i="1">
                          <a:effectLst/>
                          <a:latin typeface="Century Gothic" panose="020B0502020202020204" pitchFamily="34" charset="0"/>
                          <a:ea typeface="Calibri" panose="020F0502020204030204" pitchFamily="34" charset="0"/>
                          <a:cs typeface="Calibri" panose="020F0502020204030204" pitchFamily="34" charset="0"/>
                        </a:rPr>
                        <a:t> mairie</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36210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32130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175"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25500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20400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22310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17205</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14320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11160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6390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5670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4500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3600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69685">
                <a:tc>
                  <a:txBody>
                    <a:bodyPr/>
                    <a:lstStyle/>
                    <a:p>
                      <a:pPr marL="43815" algn="l">
                        <a:lnSpc>
                          <a:spcPts val="1325"/>
                        </a:lnSpc>
                        <a:spcAft>
                          <a:spcPts val="0"/>
                        </a:spcAft>
                      </a:pPr>
                      <a:r>
                        <a:rPr lang="en-US" sz="500" i="1">
                          <a:effectLst/>
                          <a:latin typeface="Century Gothic" panose="020B0502020202020204" pitchFamily="34" charset="0"/>
                          <a:ea typeface="Calibri" panose="020F0502020204030204" pitchFamily="34" charset="0"/>
                          <a:cs typeface="Calibri" panose="020F0502020204030204" pitchFamily="34" charset="0"/>
                        </a:rPr>
                        <a:t>Conservateurs de bibliothèque</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34000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31450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175"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29750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6000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5550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5250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77013">
                <a:tc>
                  <a:txBody>
                    <a:bodyPr/>
                    <a:lstStyle/>
                    <a:p>
                      <a:pPr marL="43815" algn="l">
                        <a:lnSpc>
                          <a:spcPts val="1325"/>
                        </a:lnSpc>
                        <a:spcAft>
                          <a:spcPts val="0"/>
                        </a:spcAft>
                      </a:pPr>
                      <a:r>
                        <a:rPr lang="fr-FR" sz="500" i="1">
                          <a:effectLst/>
                          <a:latin typeface="Century Gothic" panose="020B0502020202020204" pitchFamily="34" charset="0"/>
                          <a:ea typeface="Calibri" panose="020F0502020204030204" pitchFamily="34" charset="0"/>
                          <a:cs typeface="Calibri" panose="020F0502020204030204" pitchFamily="34" charset="0"/>
                        </a:rPr>
                        <a:t>Bibliothécaires</a:t>
                      </a:r>
                      <a:endParaRPr lang="fr-FR" sz="600">
                        <a:effectLst/>
                        <a:latin typeface="Calibri" panose="020F0502020204030204" pitchFamily="34" charset="0"/>
                        <a:ea typeface="Calibri" panose="020F0502020204030204" pitchFamily="34" charset="0"/>
                        <a:cs typeface="Calibri" panose="020F0502020204030204" pitchFamily="34" charset="0"/>
                      </a:endParaRPr>
                    </a:p>
                    <a:p>
                      <a:pPr marL="43815" algn="l">
                        <a:lnSpc>
                          <a:spcPts val="1325"/>
                        </a:lnSpc>
                        <a:spcAft>
                          <a:spcPts val="0"/>
                        </a:spcAft>
                      </a:pPr>
                      <a:r>
                        <a:rPr lang="fr-FR" sz="500" i="1">
                          <a:effectLst/>
                          <a:latin typeface="Century Gothic" panose="020B0502020202020204" pitchFamily="34" charset="0"/>
                          <a:ea typeface="Calibri" panose="020F0502020204030204" pitchFamily="34" charset="0"/>
                          <a:cs typeface="Calibri" panose="020F0502020204030204" pitchFamily="34" charset="0"/>
                        </a:rPr>
                        <a:t>Attachés de conservation du patrimoine</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ctr">
                        <a:lnSpc>
                          <a:spcPts val="1325"/>
                        </a:lnSpc>
                        <a:spcAft>
                          <a:spcPts val="0"/>
                        </a:spcAft>
                      </a:pPr>
                      <a:r>
                        <a:rPr lang="fr-FR" sz="600">
                          <a:effectLst/>
                          <a:latin typeface="Calibri" panose="020F0502020204030204" pitchFamily="34" charset="0"/>
                          <a:ea typeface="Calibri" panose="020F0502020204030204" pitchFamily="34" charset="0"/>
                          <a:cs typeface="Calibri" panose="020F0502020204030204" pitchFamily="34" charset="0"/>
                        </a:rPr>
                        <a:t>29750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fr-FR" sz="600">
                          <a:effectLst/>
                          <a:latin typeface="Calibri" panose="020F0502020204030204" pitchFamily="34" charset="0"/>
                          <a:ea typeface="Calibri" panose="020F0502020204030204" pitchFamily="34" charset="0"/>
                          <a:cs typeface="Calibri" panose="020F0502020204030204" pitchFamily="34" charset="0"/>
                        </a:rPr>
                        <a:t>27200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175" algn="ctr">
                        <a:lnSpc>
                          <a:spcPts val="1325"/>
                        </a:lnSpc>
                        <a:spcAft>
                          <a:spcPts val="0"/>
                        </a:spcAft>
                      </a:pPr>
                      <a:r>
                        <a:rPr lang="fr-FR" sz="600">
                          <a:effectLst/>
                          <a:latin typeface="Calibri" panose="020F0502020204030204" pitchFamily="34" charset="0"/>
                          <a:ea typeface="Calibri" panose="020F0502020204030204" pitchFamily="34" charset="0"/>
                          <a:cs typeface="Calibri" panose="020F0502020204030204" pitchFamily="34" charset="0"/>
                        </a:rPr>
                        <a: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fr-FR" sz="600">
                          <a:effectLst/>
                          <a:latin typeface="Calibri" panose="020F0502020204030204" pitchFamily="34" charset="0"/>
                          <a:ea typeface="Calibri" panose="020F0502020204030204" pitchFamily="34" charset="0"/>
                          <a:cs typeface="Calibri" panose="020F0502020204030204" pitchFamily="34" charset="0"/>
                        </a:rPr>
                        <a: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fr-FR" sz="600">
                          <a:effectLst/>
                          <a:latin typeface="Calibri" panose="020F0502020204030204" pitchFamily="34" charset="0"/>
                          <a:ea typeface="Calibri" panose="020F0502020204030204" pitchFamily="34" charset="0"/>
                          <a:cs typeface="Calibri" panose="020F0502020204030204" pitchFamily="34" charset="0"/>
                        </a:rPr>
                        <a: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 algn="ctr">
                        <a:lnSpc>
                          <a:spcPts val="1325"/>
                        </a:lnSpc>
                        <a:spcAft>
                          <a:spcPts val="0"/>
                        </a:spcAft>
                      </a:pPr>
                      <a:r>
                        <a:rPr lang="fr-FR" sz="600">
                          <a:effectLst/>
                          <a:latin typeface="Calibri" panose="020F0502020204030204" pitchFamily="34" charset="0"/>
                          <a:ea typeface="Calibri" panose="020F0502020204030204" pitchFamily="34" charset="0"/>
                          <a:cs typeface="Calibri" panose="020F0502020204030204" pitchFamily="34" charset="0"/>
                        </a:rPr>
                        <a: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fr-FR" sz="600">
                          <a:effectLst/>
                          <a:latin typeface="Calibri" panose="020F0502020204030204" pitchFamily="34" charset="0"/>
                          <a:ea typeface="Calibri" panose="020F0502020204030204" pitchFamily="34" charset="0"/>
                          <a:cs typeface="Calibri" panose="020F0502020204030204" pitchFamily="34" charset="0"/>
                        </a:rPr>
                        <a: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fr-FR" sz="600">
                          <a:effectLst/>
                          <a:latin typeface="Calibri" panose="020F0502020204030204" pitchFamily="34" charset="0"/>
                          <a:ea typeface="Calibri" panose="020F0502020204030204" pitchFamily="34" charset="0"/>
                          <a:cs typeface="Calibri" panose="020F0502020204030204" pitchFamily="34" charset="0"/>
                        </a:rPr>
                        <a: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fr-FR" sz="600">
                          <a:effectLst/>
                          <a:latin typeface="Calibri" panose="020F0502020204030204" pitchFamily="34" charset="0"/>
                          <a:ea typeface="Calibri" panose="020F0502020204030204" pitchFamily="34" charset="0"/>
                          <a:cs typeface="Calibri" panose="020F0502020204030204" pitchFamily="34" charset="0"/>
                        </a:rPr>
                        <a:t>5250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fr-FR" sz="600">
                          <a:effectLst/>
                          <a:latin typeface="Calibri" panose="020F0502020204030204" pitchFamily="34" charset="0"/>
                          <a:ea typeface="Calibri" panose="020F0502020204030204" pitchFamily="34" charset="0"/>
                          <a:cs typeface="Calibri" panose="020F0502020204030204" pitchFamily="34" charset="0"/>
                        </a:rPr>
                        <a:t>4800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fr-FR" sz="600">
                          <a:effectLst/>
                          <a:latin typeface="Calibri" panose="020F0502020204030204" pitchFamily="34" charset="0"/>
                          <a:ea typeface="Calibri" panose="020F0502020204030204" pitchFamily="34" charset="0"/>
                          <a:cs typeface="Calibri" panose="020F0502020204030204" pitchFamily="34" charset="0"/>
                        </a:rPr>
                        <a: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fr-FR" sz="600">
                          <a:effectLst/>
                          <a:latin typeface="Calibri" panose="020F0502020204030204" pitchFamily="34" charset="0"/>
                          <a:ea typeface="Calibri" panose="020F0502020204030204" pitchFamily="34" charset="0"/>
                          <a:cs typeface="Calibri" panose="020F0502020204030204" pitchFamily="34" charset="0"/>
                        </a:rPr>
                        <a: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16479">
                <a:tc>
                  <a:txBody>
                    <a:bodyPr/>
                    <a:lstStyle/>
                    <a:p>
                      <a:pPr marL="43815" marR="125730" algn="l">
                        <a:spcAft>
                          <a:spcPts val="0"/>
                        </a:spcAft>
                      </a:pPr>
                      <a:r>
                        <a:rPr lang="fr-FR" sz="500" i="1">
                          <a:effectLst/>
                          <a:latin typeface="Century Gothic" panose="020B0502020202020204" pitchFamily="34" charset="0"/>
                          <a:ea typeface="Calibri" panose="020F0502020204030204" pitchFamily="34" charset="0"/>
                          <a:cs typeface="Calibri" panose="020F0502020204030204" pitchFamily="34" charset="0"/>
                        </a:rPr>
                        <a:t>Conseillers</a:t>
                      </a:r>
                      <a:r>
                        <a:rPr lang="en-US" sz="500" i="1">
                          <a:effectLst/>
                          <a:latin typeface="Century Gothic" panose="020B0502020202020204" pitchFamily="34" charset="0"/>
                          <a:ea typeface="Calibri" panose="020F0502020204030204" pitchFamily="34" charset="0"/>
                          <a:cs typeface="Calibri" panose="020F0502020204030204" pitchFamily="34" charset="0"/>
                        </a:rPr>
                        <a:t> socio-éducatifs</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19480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15300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175"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19480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15300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3440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2700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522421">
                <a:tc>
                  <a:txBody>
                    <a:bodyPr/>
                    <a:lstStyle/>
                    <a:p>
                      <a:pPr marL="43815" marR="244475" algn="l">
                        <a:spcAft>
                          <a:spcPts val="0"/>
                        </a:spcAft>
                      </a:pPr>
                      <a:r>
                        <a:rPr lang="fr-FR" sz="500" i="1">
                          <a:effectLst/>
                          <a:latin typeface="Century Gothic" panose="020B0502020202020204" pitchFamily="34" charset="0"/>
                          <a:ea typeface="Calibri" panose="020F0502020204030204" pitchFamily="34" charset="0"/>
                          <a:cs typeface="Calibri" panose="020F0502020204030204" pitchFamily="34" charset="0"/>
                        </a:rPr>
                        <a:t>Rédacteurs Éducateurs des APS</a:t>
                      </a:r>
                      <a:endParaRPr lang="fr-FR" sz="600">
                        <a:effectLst/>
                        <a:latin typeface="Calibri" panose="020F0502020204030204" pitchFamily="34" charset="0"/>
                        <a:ea typeface="Calibri" panose="020F0502020204030204" pitchFamily="34" charset="0"/>
                        <a:cs typeface="Calibri" panose="020F0502020204030204" pitchFamily="34" charset="0"/>
                      </a:endParaRPr>
                    </a:p>
                    <a:p>
                      <a:pPr marL="43815" algn="l">
                        <a:spcAft>
                          <a:spcPts val="0"/>
                        </a:spcAft>
                      </a:pPr>
                      <a:r>
                        <a:rPr lang="fr-FR" sz="500" i="1">
                          <a:effectLst/>
                          <a:latin typeface="Century Gothic" panose="020B0502020202020204" pitchFamily="34" charset="0"/>
                          <a:ea typeface="Calibri" panose="020F0502020204030204" pitchFamily="34" charset="0"/>
                          <a:cs typeface="Calibri" panose="020F0502020204030204" pitchFamily="34" charset="0"/>
                        </a:rPr>
                        <a:t>Animateurs</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ctr">
                        <a:spcBef>
                          <a:spcPts val="40"/>
                        </a:spcBef>
                        <a:spcAft>
                          <a:spcPts val="0"/>
                        </a:spcAft>
                      </a:pPr>
                      <a:r>
                        <a:rPr lang="fr-FR" sz="600" i="1">
                          <a:effectLst/>
                          <a:latin typeface="Century Gothic" panose="020B0502020202020204" pitchFamily="34" charset="0"/>
                          <a:ea typeface="Calibri" panose="020F0502020204030204" pitchFamily="34" charset="0"/>
                          <a:cs typeface="Calibri" panose="020F0502020204030204" pitchFamily="34" charset="0"/>
                        </a:rPr>
                        <a:t> </a:t>
                      </a:r>
                      <a:endParaRPr lang="fr-FR" sz="600">
                        <a:effectLst/>
                        <a:latin typeface="Calibri" panose="020F0502020204030204" pitchFamily="34" charset="0"/>
                        <a:ea typeface="Calibri" panose="020F0502020204030204" pitchFamily="34" charset="0"/>
                        <a:cs typeface="Calibri" panose="020F0502020204030204" pitchFamily="34" charset="0"/>
                      </a:endParaRPr>
                    </a:p>
                    <a:p>
                      <a:pPr algn="ctr">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17480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40"/>
                        </a:spcBef>
                        <a:spcAft>
                          <a:spcPts val="0"/>
                        </a:spcAft>
                      </a:pPr>
                      <a:r>
                        <a:rPr lang="en-US" sz="600" i="1">
                          <a:effectLst/>
                          <a:latin typeface="Century Gothic" panose="020B0502020202020204" pitchFamily="34" charset="0"/>
                          <a:ea typeface="Calibri" panose="020F0502020204030204" pitchFamily="34" charset="0"/>
                          <a:cs typeface="Calibri" panose="020F0502020204030204" pitchFamily="34" charset="0"/>
                        </a:rPr>
                        <a:t> </a:t>
                      </a:r>
                      <a:endParaRPr lang="fr-FR" sz="600">
                        <a:effectLst/>
                        <a:latin typeface="Calibri" panose="020F0502020204030204" pitchFamily="34" charset="0"/>
                        <a:ea typeface="Calibri" panose="020F0502020204030204" pitchFamily="34" charset="0"/>
                        <a:cs typeface="Calibri" panose="020F0502020204030204" pitchFamily="34" charset="0"/>
                      </a:endParaRPr>
                    </a:p>
                    <a:p>
                      <a:pPr algn="ctr">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16015</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175" algn="ctr">
                        <a:spcBef>
                          <a:spcPts val="40"/>
                        </a:spcBef>
                        <a:spcAft>
                          <a:spcPts val="0"/>
                        </a:spcAft>
                      </a:pPr>
                      <a:r>
                        <a:rPr lang="en-US" sz="600" i="1">
                          <a:effectLst/>
                          <a:latin typeface="Century Gothic" panose="020B0502020202020204" pitchFamily="34" charset="0"/>
                          <a:ea typeface="Calibri" panose="020F0502020204030204" pitchFamily="34" charset="0"/>
                          <a:cs typeface="Calibri" panose="020F0502020204030204" pitchFamily="34" charset="0"/>
                        </a:rPr>
                        <a:t> </a:t>
                      </a:r>
                      <a:endParaRPr lang="fr-FR" sz="600">
                        <a:effectLst/>
                        <a:latin typeface="Calibri" panose="020F0502020204030204" pitchFamily="34" charset="0"/>
                        <a:ea typeface="Calibri" panose="020F0502020204030204" pitchFamily="34" charset="0"/>
                        <a:cs typeface="Calibri" panose="020F0502020204030204" pitchFamily="34" charset="0"/>
                      </a:endParaRPr>
                    </a:p>
                    <a:p>
                      <a:pPr marL="3175" algn="ctr">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14650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40"/>
                        </a:spcBef>
                        <a:spcAft>
                          <a:spcPts val="0"/>
                        </a:spcAft>
                      </a:pPr>
                      <a:r>
                        <a:rPr lang="en-US" sz="600" i="1">
                          <a:effectLst/>
                          <a:latin typeface="Century Gothic" panose="020B0502020202020204" pitchFamily="34" charset="0"/>
                          <a:ea typeface="Calibri" panose="020F0502020204030204" pitchFamily="34" charset="0"/>
                          <a:cs typeface="Calibri" panose="020F0502020204030204" pitchFamily="34" charset="0"/>
                        </a:rPr>
                        <a:t> </a:t>
                      </a:r>
                      <a:endParaRPr lang="fr-FR" sz="600">
                        <a:effectLst/>
                        <a:latin typeface="Calibri" panose="020F0502020204030204" pitchFamily="34" charset="0"/>
                        <a:ea typeface="Calibri" panose="020F0502020204030204" pitchFamily="34" charset="0"/>
                        <a:cs typeface="Calibri" panose="020F0502020204030204" pitchFamily="34" charset="0"/>
                      </a:endParaRPr>
                    </a:p>
                    <a:p>
                      <a:pPr algn="ctr">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40"/>
                        </a:spcBef>
                        <a:spcAft>
                          <a:spcPts val="0"/>
                        </a:spcAft>
                      </a:pPr>
                      <a:r>
                        <a:rPr lang="en-US" sz="600" i="1">
                          <a:effectLst/>
                          <a:latin typeface="Century Gothic" panose="020B0502020202020204" pitchFamily="34" charset="0"/>
                          <a:ea typeface="Calibri" panose="020F0502020204030204" pitchFamily="34" charset="0"/>
                          <a:cs typeface="Calibri" panose="020F0502020204030204" pitchFamily="34" charset="0"/>
                        </a:rPr>
                        <a:t> </a:t>
                      </a:r>
                      <a:endParaRPr lang="fr-FR" sz="600">
                        <a:effectLst/>
                        <a:latin typeface="Calibri" panose="020F0502020204030204" pitchFamily="34" charset="0"/>
                        <a:ea typeface="Calibri" panose="020F0502020204030204" pitchFamily="34" charset="0"/>
                        <a:cs typeface="Calibri" panose="020F0502020204030204" pitchFamily="34" charset="0"/>
                      </a:endParaRPr>
                    </a:p>
                    <a:p>
                      <a:pPr algn="ctr">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8030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 algn="ctr">
                        <a:spcBef>
                          <a:spcPts val="40"/>
                        </a:spcBef>
                        <a:spcAft>
                          <a:spcPts val="0"/>
                        </a:spcAft>
                      </a:pPr>
                      <a:r>
                        <a:rPr lang="en-US" sz="600" i="1">
                          <a:effectLst/>
                          <a:latin typeface="Century Gothic" panose="020B0502020202020204" pitchFamily="34" charset="0"/>
                          <a:ea typeface="Calibri" panose="020F0502020204030204" pitchFamily="34" charset="0"/>
                          <a:cs typeface="Calibri" panose="020F0502020204030204" pitchFamily="34" charset="0"/>
                        </a:rPr>
                        <a:t> </a:t>
                      </a:r>
                      <a:endParaRPr lang="fr-FR" sz="600">
                        <a:effectLst/>
                        <a:latin typeface="Calibri" panose="020F0502020204030204" pitchFamily="34" charset="0"/>
                        <a:ea typeface="Calibri" panose="020F0502020204030204" pitchFamily="34" charset="0"/>
                        <a:cs typeface="Calibri" panose="020F0502020204030204" pitchFamily="34" charset="0"/>
                      </a:endParaRPr>
                    </a:p>
                    <a:p>
                      <a:pPr marL="1905" algn="ctr">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7220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40"/>
                        </a:spcBef>
                        <a:spcAft>
                          <a:spcPts val="0"/>
                        </a:spcAft>
                      </a:pPr>
                      <a:r>
                        <a:rPr lang="en-US" sz="600" i="1">
                          <a:effectLst/>
                          <a:latin typeface="Century Gothic" panose="020B0502020202020204" pitchFamily="34" charset="0"/>
                          <a:ea typeface="Calibri" panose="020F0502020204030204" pitchFamily="34" charset="0"/>
                          <a:cs typeface="Calibri" panose="020F0502020204030204" pitchFamily="34" charset="0"/>
                        </a:rPr>
                        <a:t> </a:t>
                      </a:r>
                      <a:endParaRPr lang="fr-FR" sz="600">
                        <a:effectLst/>
                        <a:latin typeface="Calibri" panose="020F0502020204030204" pitchFamily="34" charset="0"/>
                        <a:ea typeface="Calibri" panose="020F0502020204030204" pitchFamily="34" charset="0"/>
                        <a:cs typeface="Calibri" panose="020F0502020204030204" pitchFamily="34" charset="0"/>
                      </a:endParaRPr>
                    </a:p>
                    <a:p>
                      <a:pPr algn="ctr">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6670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40"/>
                        </a:spcBef>
                        <a:spcAft>
                          <a:spcPts val="0"/>
                        </a:spcAft>
                      </a:pPr>
                      <a:r>
                        <a:rPr lang="en-US" sz="600" i="1">
                          <a:effectLst/>
                          <a:latin typeface="Century Gothic" panose="020B0502020202020204" pitchFamily="34" charset="0"/>
                          <a:ea typeface="Calibri" panose="020F0502020204030204" pitchFamily="34" charset="0"/>
                          <a:cs typeface="Calibri" panose="020F0502020204030204" pitchFamily="34" charset="0"/>
                        </a:rPr>
                        <a:t> </a:t>
                      </a:r>
                      <a:endParaRPr lang="fr-FR" sz="600">
                        <a:effectLst/>
                        <a:latin typeface="Calibri" panose="020F0502020204030204" pitchFamily="34" charset="0"/>
                        <a:ea typeface="Calibri" panose="020F0502020204030204" pitchFamily="34" charset="0"/>
                        <a:cs typeface="Calibri" panose="020F0502020204030204" pitchFamily="34" charset="0"/>
                      </a:endParaRPr>
                    </a:p>
                    <a:p>
                      <a:pPr algn="ctr">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40"/>
                        </a:spcBef>
                        <a:spcAft>
                          <a:spcPts val="0"/>
                        </a:spcAft>
                      </a:pPr>
                      <a:r>
                        <a:rPr lang="en-US" sz="600" i="1">
                          <a:effectLst/>
                          <a:latin typeface="Century Gothic" panose="020B0502020202020204" pitchFamily="34" charset="0"/>
                          <a:ea typeface="Calibri" panose="020F0502020204030204" pitchFamily="34" charset="0"/>
                          <a:cs typeface="Calibri" panose="020F0502020204030204" pitchFamily="34" charset="0"/>
                        </a:rPr>
                        <a:t> </a:t>
                      </a:r>
                      <a:endParaRPr lang="fr-FR" sz="600">
                        <a:effectLst/>
                        <a:latin typeface="Calibri" panose="020F0502020204030204" pitchFamily="34" charset="0"/>
                        <a:ea typeface="Calibri" panose="020F0502020204030204" pitchFamily="34" charset="0"/>
                        <a:cs typeface="Calibri" panose="020F0502020204030204" pitchFamily="34" charset="0"/>
                      </a:endParaRPr>
                    </a:p>
                    <a:p>
                      <a:pPr algn="ctr">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2380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40"/>
                        </a:spcBef>
                        <a:spcAft>
                          <a:spcPts val="0"/>
                        </a:spcAft>
                      </a:pPr>
                      <a:r>
                        <a:rPr lang="en-US" sz="600" i="1">
                          <a:effectLst/>
                          <a:latin typeface="Century Gothic" panose="020B0502020202020204" pitchFamily="34" charset="0"/>
                          <a:ea typeface="Calibri" panose="020F0502020204030204" pitchFamily="34" charset="0"/>
                          <a:cs typeface="Calibri" panose="020F0502020204030204" pitchFamily="34" charset="0"/>
                        </a:rPr>
                        <a:t> </a:t>
                      </a:r>
                      <a:endParaRPr lang="fr-FR" sz="600">
                        <a:effectLst/>
                        <a:latin typeface="Calibri" panose="020F0502020204030204" pitchFamily="34" charset="0"/>
                        <a:ea typeface="Calibri" panose="020F0502020204030204" pitchFamily="34" charset="0"/>
                        <a:cs typeface="Calibri" panose="020F0502020204030204" pitchFamily="34" charset="0"/>
                      </a:endParaRPr>
                    </a:p>
                    <a:p>
                      <a:pPr algn="ctr">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2185</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40"/>
                        </a:spcBef>
                        <a:spcAft>
                          <a:spcPts val="0"/>
                        </a:spcAft>
                      </a:pPr>
                      <a:r>
                        <a:rPr lang="en-US" sz="600" i="1">
                          <a:effectLst/>
                          <a:latin typeface="Century Gothic" panose="020B0502020202020204" pitchFamily="34" charset="0"/>
                          <a:ea typeface="Calibri" panose="020F0502020204030204" pitchFamily="34" charset="0"/>
                          <a:cs typeface="Calibri" panose="020F0502020204030204" pitchFamily="34" charset="0"/>
                        </a:rPr>
                        <a:t> </a:t>
                      </a:r>
                      <a:endParaRPr lang="fr-FR" sz="600">
                        <a:effectLst/>
                        <a:latin typeface="Calibri" panose="020F0502020204030204" pitchFamily="34" charset="0"/>
                        <a:ea typeface="Calibri" panose="020F0502020204030204" pitchFamily="34" charset="0"/>
                        <a:cs typeface="Calibri" panose="020F0502020204030204" pitchFamily="34" charset="0"/>
                      </a:endParaRPr>
                    </a:p>
                    <a:p>
                      <a:pPr algn="ctr">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1995</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40"/>
                        </a:spcBef>
                        <a:spcAft>
                          <a:spcPts val="0"/>
                        </a:spcAft>
                      </a:pPr>
                      <a:r>
                        <a:rPr lang="en-US" sz="600" i="1">
                          <a:effectLst/>
                          <a:latin typeface="Century Gothic" panose="020B0502020202020204" pitchFamily="34" charset="0"/>
                          <a:ea typeface="Calibri" panose="020F0502020204030204" pitchFamily="34" charset="0"/>
                          <a:cs typeface="Calibri" panose="020F0502020204030204" pitchFamily="34" charset="0"/>
                        </a:rPr>
                        <a:t> </a:t>
                      </a:r>
                      <a:endParaRPr lang="fr-FR" sz="600">
                        <a:effectLst/>
                        <a:latin typeface="Calibri" panose="020F0502020204030204" pitchFamily="34" charset="0"/>
                        <a:ea typeface="Calibri" panose="020F0502020204030204" pitchFamily="34" charset="0"/>
                        <a:cs typeface="Calibri" panose="020F0502020204030204" pitchFamily="34" charset="0"/>
                      </a:endParaRPr>
                    </a:p>
                    <a:p>
                      <a:pPr algn="ctr">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522421">
                <a:tc>
                  <a:txBody>
                    <a:bodyPr/>
                    <a:lstStyle/>
                    <a:p>
                      <a:pPr marL="43815" marR="244475" algn="l">
                        <a:spcAft>
                          <a:spcPts val="0"/>
                        </a:spcAft>
                      </a:pPr>
                      <a:r>
                        <a:rPr lang="fr-FR" sz="500" i="1">
                          <a:effectLst/>
                          <a:latin typeface="Century Gothic" panose="020B0502020202020204" pitchFamily="34" charset="0"/>
                          <a:ea typeface="Calibri" panose="020F0502020204030204" pitchFamily="34" charset="0"/>
                          <a:cs typeface="Calibri" panose="020F0502020204030204" pitchFamily="34" charset="0"/>
                        </a:rPr>
                        <a:t>Assistants de conservation du patrimoine et des bibliothèques</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ctr">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16720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14960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2280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2040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26661">
                <a:tc>
                  <a:txBody>
                    <a:bodyPr/>
                    <a:lstStyle/>
                    <a:p>
                      <a:pPr marL="43815" algn="l">
                        <a:lnSpc>
                          <a:spcPts val="1325"/>
                        </a:lnSpc>
                        <a:spcAft>
                          <a:spcPts val="0"/>
                        </a:spcAft>
                      </a:pPr>
                      <a:r>
                        <a:rPr lang="en-US" sz="500" i="1">
                          <a:effectLst/>
                          <a:latin typeface="Century Gothic" panose="020B0502020202020204" pitchFamily="34" charset="0"/>
                          <a:ea typeface="Calibri" panose="020F0502020204030204" pitchFamily="34" charset="0"/>
                          <a:cs typeface="Calibri" panose="020F0502020204030204" pitchFamily="34" charset="0"/>
                        </a:rPr>
                        <a:t>Techniciens</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11880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11090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175"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10300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7370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6880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6390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1620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1510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1400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368309">
                <a:tc>
                  <a:txBody>
                    <a:bodyPr/>
                    <a:lstStyle/>
                    <a:p>
                      <a:pPr marL="43815" marR="135255" algn="l">
                        <a:spcAft>
                          <a:spcPts val="0"/>
                        </a:spcAft>
                      </a:pPr>
                      <a:r>
                        <a:rPr lang="en-US" sz="500" i="1">
                          <a:effectLst/>
                          <a:latin typeface="Century Gothic" panose="020B0502020202020204" pitchFamily="34" charset="0"/>
                          <a:ea typeface="Calibri" panose="020F0502020204030204" pitchFamily="34" charset="0"/>
                          <a:cs typeface="Calibri" panose="020F0502020204030204" pitchFamily="34" charset="0"/>
                        </a:rPr>
                        <a:t>Assistants territoriaux socio-éducatif</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11970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10560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175"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11970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10560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1630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1440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25"/>
                        </a:lnSpc>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1181525">
                <a:tc>
                  <a:txBody>
                    <a:bodyPr/>
                    <a:lstStyle/>
                    <a:p>
                      <a:pPr marL="43815" marR="234315" algn="l">
                        <a:spcAft>
                          <a:spcPts val="0"/>
                        </a:spcAft>
                      </a:pPr>
                      <a:r>
                        <a:rPr lang="fr-FR" sz="400" i="1" dirty="0">
                          <a:effectLst/>
                          <a:latin typeface="Century Gothic" panose="020B0502020202020204" pitchFamily="34" charset="0"/>
                          <a:ea typeface="Calibri" panose="020F0502020204030204" pitchFamily="34" charset="0"/>
                          <a:cs typeface="Calibri" panose="020F0502020204030204" pitchFamily="34" charset="0"/>
                        </a:rPr>
                        <a:t>Adjoints administratifs </a:t>
                      </a:r>
                      <a:endParaRPr lang="fr-FR" sz="400" i="1" dirty="0" smtClean="0">
                        <a:effectLst/>
                        <a:latin typeface="Century Gothic" panose="020B0502020202020204" pitchFamily="34" charset="0"/>
                        <a:ea typeface="Calibri" panose="020F0502020204030204" pitchFamily="34" charset="0"/>
                        <a:cs typeface="Calibri" panose="020F0502020204030204" pitchFamily="34" charset="0"/>
                      </a:endParaRPr>
                    </a:p>
                    <a:p>
                      <a:pPr marL="43815" marR="234315" algn="l">
                        <a:spcAft>
                          <a:spcPts val="0"/>
                        </a:spcAft>
                      </a:pPr>
                      <a:endParaRPr lang="fr-FR" sz="400" i="1" dirty="0" smtClean="0">
                        <a:effectLst/>
                        <a:latin typeface="Century Gothic" panose="020B0502020202020204" pitchFamily="34" charset="0"/>
                        <a:ea typeface="Calibri" panose="020F0502020204030204" pitchFamily="34" charset="0"/>
                        <a:cs typeface="Calibri" panose="020F0502020204030204" pitchFamily="34" charset="0"/>
                      </a:endParaRPr>
                    </a:p>
                    <a:p>
                      <a:pPr marL="43815" marR="234315" algn="l">
                        <a:spcAft>
                          <a:spcPts val="0"/>
                        </a:spcAft>
                      </a:pPr>
                      <a:r>
                        <a:rPr lang="fr-FR" sz="400" i="1" dirty="0" smtClean="0">
                          <a:effectLst/>
                          <a:latin typeface="Century Gothic" panose="020B0502020202020204" pitchFamily="34" charset="0"/>
                          <a:ea typeface="Calibri" panose="020F0502020204030204" pitchFamily="34" charset="0"/>
                          <a:cs typeface="Calibri" panose="020F0502020204030204" pitchFamily="34" charset="0"/>
                        </a:rPr>
                        <a:t>Adjoints techniques</a:t>
                      </a:r>
                    </a:p>
                    <a:p>
                      <a:pPr marL="43815" marR="234315" algn="l">
                        <a:spcAft>
                          <a:spcPts val="0"/>
                        </a:spcAft>
                      </a:pPr>
                      <a:r>
                        <a:rPr lang="fr-FR" sz="400" i="1" dirty="0" smtClean="0">
                          <a:effectLst/>
                          <a:latin typeface="Century Gothic" panose="020B0502020202020204" pitchFamily="34" charset="0"/>
                          <a:ea typeface="Calibri" panose="020F0502020204030204" pitchFamily="34" charset="0"/>
                          <a:cs typeface="Calibri" panose="020F0502020204030204" pitchFamily="34" charset="0"/>
                        </a:rPr>
                        <a:t> </a:t>
                      </a:r>
                    </a:p>
                    <a:p>
                      <a:pPr marL="43815" marR="234315" algn="l">
                        <a:spcAft>
                          <a:spcPts val="0"/>
                        </a:spcAft>
                      </a:pPr>
                      <a:r>
                        <a:rPr lang="fr-FR" sz="400" i="1" dirty="0" smtClean="0">
                          <a:effectLst/>
                          <a:latin typeface="Century Gothic" panose="020B0502020202020204" pitchFamily="34" charset="0"/>
                          <a:ea typeface="Calibri" panose="020F0502020204030204" pitchFamily="34" charset="0"/>
                          <a:cs typeface="Calibri" panose="020F0502020204030204" pitchFamily="34" charset="0"/>
                        </a:rPr>
                        <a:t>Opérateurs </a:t>
                      </a:r>
                      <a:r>
                        <a:rPr lang="fr-FR" sz="400" i="1" dirty="0">
                          <a:effectLst/>
                          <a:latin typeface="Century Gothic" panose="020B0502020202020204" pitchFamily="34" charset="0"/>
                          <a:ea typeface="Calibri" panose="020F0502020204030204" pitchFamily="34" charset="0"/>
                          <a:cs typeface="Calibri" panose="020F0502020204030204" pitchFamily="34" charset="0"/>
                        </a:rPr>
                        <a:t>des APS</a:t>
                      </a:r>
                      <a:endParaRPr lang="fr-FR" sz="600" dirty="0">
                        <a:effectLst/>
                        <a:latin typeface="Calibri" panose="020F0502020204030204" pitchFamily="34" charset="0"/>
                        <a:ea typeface="Calibri" panose="020F0502020204030204" pitchFamily="34" charset="0"/>
                        <a:cs typeface="Calibri" panose="020F0502020204030204" pitchFamily="34" charset="0"/>
                      </a:endParaRPr>
                    </a:p>
                    <a:p>
                      <a:pPr marL="43815" algn="l">
                        <a:lnSpc>
                          <a:spcPts val="1340"/>
                        </a:lnSpc>
                        <a:spcAft>
                          <a:spcPts val="0"/>
                        </a:spcAft>
                      </a:pPr>
                      <a:r>
                        <a:rPr lang="fr-FR" sz="400" i="1" dirty="0" smtClean="0">
                          <a:effectLst/>
                          <a:latin typeface="Century Gothic" panose="020B0502020202020204" pitchFamily="34" charset="0"/>
                          <a:ea typeface="Calibri" panose="020F0502020204030204" pitchFamily="34" charset="0"/>
                          <a:cs typeface="Calibri" panose="020F0502020204030204" pitchFamily="34" charset="0"/>
                        </a:rPr>
                        <a:t>Adjoints d’animation </a:t>
                      </a:r>
                    </a:p>
                    <a:p>
                      <a:pPr marL="43815" algn="l">
                        <a:lnSpc>
                          <a:spcPts val="1340"/>
                        </a:lnSpc>
                        <a:spcAft>
                          <a:spcPts val="0"/>
                        </a:spcAft>
                      </a:pPr>
                      <a:r>
                        <a:rPr lang="fr-FR" sz="400" i="1" dirty="0" smtClean="0">
                          <a:effectLst/>
                          <a:latin typeface="Century Gothic" panose="020B0502020202020204" pitchFamily="34" charset="0"/>
                          <a:ea typeface="Calibri" panose="020F0502020204030204" pitchFamily="34" charset="0"/>
                          <a:cs typeface="Calibri" panose="020F0502020204030204" pitchFamily="34" charset="0"/>
                        </a:rPr>
                        <a:t>ATSEM</a:t>
                      </a:r>
                      <a:endParaRPr lang="fr-FR" sz="600" dirty="0">
                        <a:effectLst/>
                        <a:latin typeface="Calibri" panose="020F0502020204030204" pitchFamily="34" charset="0"/>
                        <a:ea typeface="Calibri" panose="020F0502020204030204" pitchFamily="34" charset="0"/>
                        <a:cs typeface="Calibri" panose="020F0502020204030204" pitchFamily="34" charset="0"/>
                      </a:endParaRPr>
                    </a:p>
                    <a:p>
                      <a:pPr marL="43815" algn="l">
                        <a:lnSpc>
                          <a:spcPts val="1260"/>
                        </a:lnSpc>
                        <a:spcAft>
                          <a:spcPts val="0"/>
                        </a:spcAft>
                      </a:pPr>
                      <a:r>
                        <a:rPr lang="fr-FR" sz="400" i="1" dirty="0">
                          <a:effectLst/>
                          <a:latin typeface="Century Gothic" panose="020B0502020202020204" pitchFamily="34" charset="0"/>
                          <a:ea typeface="Calibri" panose="020F0502020204030204" pitchFamily="34" charset="0"/>
                          <a:cs typeface="Calibri" panose="020F0502020204030204" pitchFamily="34" charset="0"/>
                        </a:rPr>
                        <a:t>Agents sociaux</a:t>
                      </a:r>
                      <a:endParaRPr lang="fr-FR" sz="600" dirty="0">
                        <a:effectLst/>
                        <a:latin typeface="Calibri" panose="020F0502020204030204" pitchFamily="34" charset="0"/>
                        <a:ea typeface="Calibri" panose="020F0502020204030204" pitchFamily="34" charset="0"/>
                        <a:cs typeface="Calibri" panose="020F0502020204030204" pitchFamily="34" charset="0"/>
                      </a:endParaRPr>
                    </a:p>
                    <a:p>
                      <a:pPr marL="43815" algn="l">
                        <a:lnSpc>
                          <a:spcPts val="1260"/>
                        </a:lnSpc>
                        <a:spcAft>
                          <a:spcPts val="0"/>
                        </a:spcAft>
                      </a:pPr>
                      <a:r>
                        <a:rPr lang="fr-FR" sz="400" i="1" dirty="0">
                          <a:effectLst/>
                          <a:latin typeface="Century Gothic" panose="020B0502020202020204" pitchFamily="34" charset="0"/>
                          <a:ea typeface="Calibri" panose="020F0502020204030204" pitchFamily="34" charset="0"/>
                          <a:cs typeface="Calibri" panose="020F0502020204030204" pitchFamily="34" charset="0"/>
                        </a:rPr>
                        <a:t>Adjoint du patrimoine</a:t>
                      </a:r>
                      <a:endParaRPr lang="fr-FR" sz="600" dirty="0">
                        <a:effectLst/>
                        <a:latin typeface="Calibri" panose="020F0502020204030204" pitchFamily="34" charset="0"/>
                        <a:ea typeface="Calibri" panose="020F0502020204030204" pitchFamily="34" charset="0"/>
                        <a:cs typeface="Calibri" panose="020F0502020204030204" pitchFamily="34" charset="0"/>
                      </a:endParaRPr>
                    </a:p>
                    <a:p>
                      <a:pPr marL="43815" algn="l">
                        <a:lnSpc>
                          <a:spcPts val="1260"/>
                        </a:lnSpc>
                        <a:spcAft>
                          <a:spcPts val="0"/>
                        </a:spcAft>
                      </a:pPr>
                      <a:r>
                        <a:rPr lang="fr-FR" sz="400" i="1" dirty="0">
                          <a:effectLst/>
                          <a:latin typeface="Century Gothic" panose="020B0502020202020204" pitchFamily="34" charset="0"/>
                          <a:ea typeface="Calibri" panose="020F0502020204030204" pitchFamily="34" charset="0"/>
                          <a:cs typeface="Calibri" panose="020F0502020204030204" pitchFamily="34" charset="0"/>
                        </a:rPr>
                        <a:t>Agent de maîtrise</a:t>
                      </a:r>
                      <a:endParaRPr lang="fr-FR" sz="600" dirty="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ctr">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11340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10800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175" algn="ctr">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7090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 algn="ctr">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6750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1260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1200</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600">
                          <a:effectLst/>
                          <a:latin typeface="Calibri" panose="020F0502020204030204" pitchFamily="34" charset="0"/>
                          <a:ea typeface="Calibri" panose="020F0502020204030204" pitchFamily="34" charset="0"/>
                          <a:cs typeface="Calibri" panose="020F0502020204030204" pitchFamily="34" charset="0"/>
                        </a:rPr>
                        <a:t>-</a:t>
                      </a:r>
                      <a:endParaRPr lang="fr-FR" sz="6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600" dirty="0">
                          <a:effectLst/>
                          <a:latin typeface="Calibri" panose="020F0502020204030204" pitchFamily="34" charset="0"/>
                          <a:ea typeface="Calibri" panose="020F0502020204030204" pitchFamily="34" charset="0"/>
                          <a:cs typeface="Calibri" panose="020F0502020204030204" pitchFamily="34" charset="0"/>
                        </a:rPr>
                        <a:t>-</a:t>
                      </a:r>
                      <a:endParaRPr lang="fr-FR" sz="600" dirty="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10079926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smtClean="0">
                <a:latin typeface="Century Gothic" panose="020B0502020202020204" pitchFamily="34" charset="0"/>
              </a:rPr>
              <a:t>Bénéficiaires</a:t>
            </a:r>
            <a:endParaRPr lang="fr-FR" sz="4000" b="1" dirty="0">
              <a:latin typeface="Century Gothic" panose="020B0502020202020204" pitchFamily="34" charset="0"/>
            </a:endParaRPr>
          </a:p>
        </p:txBody>
      </p:sp>
      <p:sp>
        <p:nvSpPr>
          <p:cNvPr id="3" name="Espace réservé du contenu 2"/>
          <p:cNvSpPr>
            <a:spLocks noGrp="1"/>
          </p:cNvSpPr>
          <p:nvPr>
            <p:ph idx="1"/>
          </p:nvPr>
        </p:nvSpPr>
        <p:spPr/>
        <p:txBody>
          <a:bodyPr>
            <a:normAutofit/>
          </a:bodyPr>
          <a:lstStyle/>
          <a:p>
            <a:pPr marL="0" indent="0">
              <a:buNone/>
            </a:pPr>
            <a:endParaRPr lang="fr-FR" sz="2000" dirty="0">
              <a:latin typeface="Century Gothic" panose="020B0502020202020204" pitchFamily="34" charset="0"/>
            </a:endParaRPr>
          </a:p>
          <a:p>
            <a:pPr marL="0" indent="0">
              <a:buNone/>
            </a:pPr>
            <a:r>
              <a:rPr lang="fr-FR" sz="2000" dirty="0" smtClean="0">
                <a:latin typeface="Century Gothic" panose="020B0502020202020204" pitchFamily="34" charset="0"/>
              </a:rPr>
              <a:t>L’ensemble des cadres d’emplois à vocation à être concerné</a:t>
            </a:r>
          </a:p>
          <a:p>
            <a:pPr marL="0" indent="0">
              <a:buNone/>
            </a:pPr>
            <a:endParaRPr lang="fr-FR" sz="2000" dirty="0">
              <a:latin typeface="Century Gothic" panose="020B0502020202020204" pitchFamily="34" charset="0"/>
            </a:endParaRPr>
          </a:p>
          <a:p>
            <a:pPr marL="0" indent="0">
              <a:buNone/>
            </a:pPr>
            <a:r>
              <a:rPr lang="fr-FR" sz="2000" u="sng" dirty="0" smtClean="0">
                <a:latin typeface="Century Gothic" panose="020B0502020202020204" pitchFamily="34" charset="0"/>
              </a:rPr>
              <a:t>Exception</a:t>
            </a:r>
            <a:r>
              <a:rPr lang="fr-FR" sz="2000" dirty="0" smtClean="0">
                <a:latin typeface="Century Gothic" panose="020B0502020202020204" pitchFamily="34" charset="0"/>
              </a:rPr>
              <a:t> : filière sapeurs pompiers et filière police</a:t>
            </a:r>
          </a:p>
          <a:p>
            <a:pPr marL="0" indent="0">
              <a:buNone/>
            </a:pPr>
            <a:endParaRPr lang="fr-FR" sz="2000" dirty="0">
              <a:latin typeface="Century Gothic" panose="020B0502020202020204" pitchFamily="34" charset="0"/>
            </a:endParaRPr>
          </a:p>
          <a:p>
            <a:pPr marL="0" indent="0">
              <a:buNone/>
            </a:pPr>
            <a:r>
              <a:rPr lang="fr-FR" sz="2000" dirty="0" smtClean="0">
                <a:latin typeface="Century Gothic" panose="020B0502020202020204" pitchFamily="34" charset="0"/>
              </a:rPr>
              <a:t>Les contractuels </a:t>
            </a:r>
            <a:r>
              <a:rPr lang="fr-FR" sz="2000" b="1" dirty="0" smtClean="0">
                <a:latin typeface="Century Gothic" panose="020B0502020202020204" pitchFamily="34" charset="0"/>
              </a:rPr>
              <a:t>de droit public </a:t>
            </a:r>
            <a:r>
              <a:rPr lang="fr-FR" sz="2000" dirty="0" smtClean="0">
                <a:latin typeface="Century Gothic" panose="020B0502020202020204" pitchFamily="34" charset="0"/>
              </a:rPr>
              <a:t>peuvent en bénéficier sous réserve que cela soit prévu par délibération.</a:t>
            </a:r>
          </a:p>
          <a:p>
            <a:pPr marL="0" indent="0">
              <a:buNone/>
            </a:pPr>
            <a:endParaRPr lang="fr-FR" sz="2000" dirty="0" smtClean="0">
              <a:latin typeface="Century Gothic" panose="020B0502020202020204" pitchFamily="34" charset="0"/>
            </a:endParaRPr>
          </a:p>
        </p:txBody>
      </p:sp>
    </p:spTree>
    <p:extLst>
      <p:ext uri="{BB962C8B-B14F-4D97-AF65-F5344CB8AC3E}">
        <p14:creationId xmlns:p14="http://schemas.microsoft.com/office/powerpoint/2010/main" val="3822554617"/>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5304</TotalTime>
  <Words>5506</Words>
  <Application>Microsoft Office PowerPoint</Application>
  <PresentationFormat>Affichage à l'écran (4:3)</PresentationFormat>
  <Paragraphs>1051</Paragraphs>
  <Slides>40</Slides>
  <Notes>38</Notes>
  <HiddenSlides>0</HiddenSlides>
  <MMClips>0</MMClips>
  <ScaleCrop>false</ScaleCrop>
  <HeadingPairs>
    <vt:vector size="8" baseType="variant">
      <vt:variant>
        <vt:lpstr>Polices utilisées</vt:lpstr>
      </vt:variant>
      <vt:variant>
        <vt:i4>7</vt:i4>
      </vt:variant>
      <vt:variant>
        <vt:lpstr>Thème</vt:lpstr>
      </vt:variant>
      <vt:variant>
        <vt:i4>1</vt:i4>
      </vt:variant>
      <vt:variant>
        <vt:lpstr>Serveurs OLE incorporés</vt:lpstr>
      </vt:variant>
      <vt:variant>
        <vt:i4>1</vt:i4>
      </vt:variant>
      <vt:variant>
        <vt:lpstr>Titres des diapositives</vt:lpstr>
      </vt:variant>
      <vt:variant>
        <vt:i4>40</vt:i4>
      </vt:variant>
    </vt:vector>
  </HeadingPairs>
  <TitlesOfParts>
    <vt:vector size="49" baseType="lpstr">
      <vt:lpstr>Arial</vt:lpstr>
      <vt:lpstr>Baskerville Old Face</vt:lpstr>
      <vt:lpstr>Calibri</vt:lpstr>
      <vt:lpstr>Century Gothic</vt:lpstr>
      <vt:lpstr>Tahoma</vt:lpstr>
      <vt:lpstr>Times New Roman</vt:lpstr>
      <vt:lpstr>Wingdings</vt:lpstr>
      <vt:lpstr>Thème Office</vt:lpstr>
      <vt:lpstr>Acrobat Document</vt:lpstr>
      <vt:lpstr>R.I.F.S.E.E.P  Régime indemnitaire tenant compte des fonctions, des sujétions, de l’expertise, et de l’engagement professionnel</vt:lpstr>
      <vt:lpstr>Principes</vt:lpstr>
      <vt:lpstr>Historique</vt:lpstr>
      <vt:lpstr>Le calendrier</vt:lpstr>
      <vt:lpstr>Présentation PowerPoint</vt:lpstr>
      <vt:lpstr>Présentation PowerPoint</vt:lpstr>
      <vt:lpstr>Présentation PowerPoint</vt:lpstr>
      <vt:lpstr>Présentation PowerPoint</vt:lpstr>
      <vt:lpstr>Bénéficiaires</vt:lpstr>
      <vt:lpstr>Objectifs</vt:lpstr>
      <vt:lpstr>Les composantes du RIFSEEP</vt:lpstr>
      <vt:lpstr>L’IFSE (Indemnité de Fonctions, de Sujétions et d’Expertise)</vt:lpstr>
      <vt:lpstr>Présentation PowerPoint</vt:lpstr>
      <vt:lpstr>Présentation PowerPoint</vt:lpstr>
      <vt:lpstr>Les groupes de fonctions</vt:lpstr>
      <vt:lpstr>Les critères professionnels</vt:lpstr>
      <vt:lpstr>Exemple : Cadre d’emplois des rédacteurs territoriaux</vt:lpstr>
      <vt:lpstr>Les groupes de fonctions</vt:lpstr>
      <vt:lpstr>Le système de cotation</vt:lpstr>
      <vt:lpstr>Exemple de tableau de cotation  </vt:lpstr>
      <vt:lpstr>Critère 2 : Technicité, expertise, expérience ou qualification nécessaire à l'exercice des fonctions </vt:lpstr>
      <vt:lpstr>Critère 3 : Sujétions particulières ou degré d'exposition du poste au regard de son environnement professionnel</vt:lpstr>
      <vt:lpstr>Hiérarchisation des postes</vt:lpstr>
      <vt:lpstr>Exemple de groupe de fonctions</vt:lpstr>
      <vt:lpstr>Conséquences en cas d’indisponibilité</vt:lpstr>
      <vt:lpstr> Exemple: En cas de transposition des règles prévues à l’Etat dans la FPT (décret 2010) </vt:lpstr>
      <vt:lpstr> Exemple: En cas de mise en place d'un régime de maintien ou de versement des primes pendant les absences propres à la collectivité </vt:lpstr>
      <vt:lpstr>L’attribution individuelle</vt:lpstr>
      <vt:lpstr>Schéma récapitulatif de mise en œuvre</vt:lpstr>
      <vt:lpstr>Calendrier CT</vt:lpstr>
      <vt:lpstr>Réexamen du montant de l’IFSE </vt:lpstr>
      <vt:lpstr>En cas d’évolution de l’effectif de la collectivité</vt:lpstr>
      <vt:lpstr>Outils</vt:lpstr>
      <vt:lpstr>    MODELE D’ARRETE PORTANT ATTRIBUTION DE L’INDEMNITE DE FONCTIONS, DE SUJETIONS ET D’EXPERTISE  (I.F.S.E.)   </vt:lpstr>
      <vt:lpstr>     MODELE D’ARRETE PORTANT ATTRIBUTION DU COMPLEMENT INDEMNITAIRE ANNUEL  (C.I.A.)      </vt:lpstr>
      <vt:lpstr>Etat liquidatif IFSE</vt:lpstr>
      <vt:lpstr>Etat liquidatif du CIA </vt:lpstr>
      <vt:lpstr>Les grades en attente de la publication des arrêtés permettant la transposition du RIFSEEP  </vt:lpstr>
      <vt:lpstr>Références juridiques</vt:lpstr>
      <vt:lpstr>Présentation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RIFSEEP</dc:title>
  <dc:creator>Berangere BP. PICARD</dc:creator>
  <cp:lastModifiedBy>Bérangère Picard</cp:lastModifiedBy>
  <cp:revision>167</cp:revision>
  <cp:lastPrinted>2017-09-20T10:09:12Z</cp:lastPrinted>
  <dcterms:created xsi:type="dcterms:W3CDTF">2017-07-07T14:53:15Z</dcterms:created>
  <dcterms:modified xsi:type="dcterms:W3CDTF">2019-03-18T15:14:38Z</dcterms:modified>
</cp:coreProperties>
</file>